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29"/>
  </p:notesMasterIdLst>
  <p:sldIdLst>
    <p:sldId id="335" r:id="rId2"/>
    <p:sldId id="299" r:id="rId3"/>
    <p:sldId id="265" r:id="rId4"/>
    <p:sldId id="267" r:id="rId5"/>
    <p:sldId id="268" r:id="rId6"/>
    <p:sldId id="269" r:id="rId7"/>
    <p:sldId id="270" r:id="rId8"/>
    <p:sldId id="327" r:id="rId9"/>
    <p:sldId id="324" r:id="rId10"/>
    <p:sldId id="273" r:id="rId11"/>
    <p:sldId id="318" r:id="rId12"/>
    <p:sldId id="358" r:id="rId13"/>
    <p:sldId id="359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33" r:id="rId24"/>
    <p:sldId id="351" r:id="rId25"/>
    <p:sldId id="340" r:id="rId26"/>
    <p:sldId id="354" r:id="rId27"/>
    <p:sldId id="355" r:id="rId28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CC"/>
    <a:srgbClr val="FF66FF"/>
    <a:srgbClr val="00FF00"/>
    <a:srgbClr val="FFFF00"/>
    <a:srgbClr val="FF00FF"/>
    <a:srgbClr val="0000FF"/>
    <a:srgbClr val="FF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900" autoAdjust="0"/>
    <p:restoredTop sz="94574" autoAdjust="0"/>
  </p:normalViewPr>
  <p:slideViewPr>
    <p:cSldViewPr>
      <p:cViewPr varScale="1">
        <p:scale>
          <a:sx n="68" d="100"/>
          <a:sy n="68" d="100"/>
        </p:scale>
        <p:origin x="16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67D563-8879-4135-9C61-73574D1170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52C5DF-9680-433C-9140-1CE20861CF3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1">
              <a:defRPr sz="1200">
                <a:cs typeface="Arial" charset="0"/>
              </a:defRPr>
            </a:lvl1pPr>
          </a:lstStyle>
          <a:p>
            <a:pPr>
              <a:defRPr/>
            </a:pPr>
            <a:fld id="{138738B4-6019-4B9E-B414-68D94754B622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A129F6C-13C3-4DEC-8AA3-5E43D14D83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08FA1C-E0DC-4223-9A4F-71FE788C4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EA2FB6-7577-4BFC-8BFB-C5784C4B64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DC8681-C4DF-4C96-83A6-9EEC129805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/>
            </a:lvl1pPr>
          </a:lstStyle>
          <a:p>
            <a:fld id="{68746CBD-86CA-443E-826A-509808FE5F94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702F038A-FAAB-469B-A4E5-3B4972CDA3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3011FD8C-E42D-43E1-AC7C-C11A6827FD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F667390F-115E-4653-9F10-3D1F928549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2D5FF1-0BAB-46EA-A2A2-68811245A91D}" type="slidenum">
              <a:rPr lang="en-US" altLang="en-US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0CD12A0-5816-4FF0-B1D5-EB9446E9243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711BC97A-B40A-4AF4-B6A8-CD19E84FF19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FC90A8DB-5A7B-4524-A26C-81B56A94245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2B038D34-6FBF-4F6C-92BA-763C2EF95F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7803F2B3-7DB8-45CE-9A30-6B2DB15028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C8F40A5B-D0F8-45BA-8E69-B3CED494C43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/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EC6DC1C5-65F3-4D86-8807-370AC0DAEE2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/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3311971B-1D43-48D6-8054-9769BD6579A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/>
              </a:p>
            </p:txBody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E5E258BD-AD69-431E-9F3B-4AEAD13A7E2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422B3963-1D58-47A5-9D71-85F0FE541DF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/>
              </a:p>
            </p:txBody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8A94001A-C44C-4265-9C96-2DD629670EE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/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B45FE0BE-7F31-412D-B953-F764B68AACC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/>
              </a:p>
            </p:txBody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2100B3B1-0273-418A-A987-480411ACF82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430F5897-A7E1-4797-8FA2-B02E8E732AA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/>
              </a:p>
            </p:txBody>
          </p:sp>
          <p:sp>
            <p:nvSpPr>
              <p:cNvPr id="37" name="Freeform 16">
                <a:extLst>
                  <a:ext uri="{FF2B5EF4-FFF2-40B4-BE49-F238E27FC236}">
                    <a16:creationId xmlns:a16="http://schemas.microsoft.com/office/drawing/2014/main" id="{15B79D0F-46C2-4540-8BC8-20D1A0A4AC3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/>
              </a:p>
            </p:txBody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143F4EDB-D5CA-4FB2-858F-28B39E98E75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/>
              </a:p>
            </p:txBody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9ED6D918-0097-47E0-A7A4-D73D4E6B0B3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/>
              </a:p>
            </p:txBody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7904611D-FCDF-4F01-BDA5-4C5A597E1E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/>
              </a:p>
            </p:txBody>
          </p:sp>
        </p:grp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0823A098-9AD4-4806-A7D5-C575FC4E309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5B202182-E6CB-49AE-827F-0BFB10E4C44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/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E2C8240A-1EE4-42AE-A932-D776D73E092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/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164AE77E-AEE0-43E9-A82A-5344C8053EB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51EFFE2F-5FFC-481E-8DD3-CBD2B1272FA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2CE6643C-773E-4ADC-8E2A-905DD88786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/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95F5BDDA-CE0D-4F42-A7FB-4A8CEC00899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1A5B4C16-B51E-4B3E-B555-DCD7C296E05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Line 28">
              <a:extLst>
                <a:ext uri="{FF2B5EF4-FFF2-40B4-BE49-F238E27FC236}">
                  <a16:creationId xmlns:a16="http://schemas.microsoft.com/office/drawing/2014/main" id="{95E6D89B-517F-4E10-93DD-8936E36BEB3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Line 29">
              <a:extLst>
                <a:ext uri="{FF2B5EF4-FFF2-40B4-BE49-F238E27FC236}">
                  <a16:creationId xmlns:a16="http://schemas.microsoft.com/office/drawing/2014/main" id="{DA0E7DFF-115D-4414-9742-54F831ACEC8C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Line 30">
              <a:extLst>
                <a:ext uri="{FF2B5EF4-FFF2-40B4-BE49-F238E27FC236}">
                  <a16:creationId xmlns:a16="http://schemas.microsoft.com/office/drawing/2014/main" id="{4726254C-4599-4B9F-B4C7-9BAD735D08D4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grpSp>
          <p:nvGrpSpPr>
            <p:cNvPr id="20" name="Group 31">
              <a:extLst>
                <a:ext uri="{FF2B5EF4-FFF2-40B4-BE49-F238E27FC236}">
                  <a16:creationId xmlns:a16="http://schemas.microsoft.com/office/drawing/2014/main" id="{48A4AF86-3706-4895-894D-4E0C5ECBCB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>
                <a:extLst>
                  <a:ext uri="{FF2B5EF4-FFF2-40B4-BE49-F238E27FC236}">
                    <a16:creationId xmlns:a16="http://schemas.microsoft.com/office/drawing/2014/main" id="{5C7EF5BC-5EAE-4976-B837-5560366567B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" name="Line 33">
                <a:extLst>
                  <a:ext uri="{FF2B5EF4-FFF2-40B4-BE49-F238E27FC236}">
                    <a16:creationId xmlns:a16="http://schemas.microsoft.com/office/drawing/2014/main" id="{4F4406DD-9EB7-4C77-8BAA-A6FDB4CF458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" name="Line 34">
                <a:extLst>
                  <a:ext uri="{FF2B5EF4-FFF2-40B4-BE49-F238E27FC236}">
                    <a16:creationId xmlns:a16="http://schemas.microsoft.com/office/drawing/2014/main" id="{F979284D-F0E5-4CC3-9C59-C702008B2E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" name="Line 35">
                <a:extLst>
                  <a:ext uri="{FF2B5EF4-FFF2-40B4-BE49-F238E27FC236}">
                    <a16:creationId xmlns:a16="http://schemas.microsoft.com/office/drawing/2014/main" id="{B442797A-2338-421A-A227-544B61CFE7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" name="Line 36">
                <a:extLst>
                  <a:ext uri="{FF2B5EF4-FFF2-40B4-BE49-F238E27FC236}">
                    <a16:creationId xmlns:a16="http://schemas.microsoft.com/office/drawing/2014/main" id="{0EF301FA-9826-43AA-B6F7-02762AC0ABD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1" name="Line 37">
              <a:extLst>
                <a:ext uri="{FF2B5EF4-FFF2-40B4-BE49-F238E27FC236}">
                  <a16:creationId xmlns:a16="http://schemas.microsoft.com/office/drawing/2014/main" id="{7292A2CB-3C52-4FD0-A5C3-E43141A335E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Line 38">
              <a:extLst>
                <a:ext uri="{FF2B5EF4-FFF2-40B4-BE49-F238E27FC236}">
                  <a16:creationId xmlns:a16="http://schemas.microsoft.com/office/drawing/2014/main" id="{9B1B6D61-9391-469C-B15D-045FD9A4738C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359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9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DE46EE6F-1D21-4764-8DF9-63FAFF01EB2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>
            <a:extLst>
              <a:ext uri="{FF2B5EF4-FFF2-40B4-BE49-F238E27FC236}">
                <a16:creationId xmlns:a16="http://schemas.microsoft.com/office/drawing/2014/main" id="{3C8D104B-3EE7-4B53-BE99-AEFFA55CB7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43" name="Rectangle 43">
            <a:extLst>
              <a:ext uri="{FF2B5EF4-FFF2-40B4-BE49-F238E27FC236}">
                <a16:creationId xmlns:a16="http://schemas.microsoft.com/office/drawing/2014/main" id="{39B9B8E6-CC6C-4584-AB60-533A6F81E2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6589B-531D-4B42-9134-12F0257C99E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1066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38F2D681-C405-426F-AC16-E89E18BB91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F1F75C0F-DEB9-4CDD-BA53-47E971C7F4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38DB708D-FB42-4807-B438-FCCC0831A7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F5A9E5-FDEA-4A93-A5BB-D75D189F2090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71934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75DAF6F4-D6E4-4065-B8C1-EF03710245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AFFC6A0C-CE7E-4265-992D-C91C3C3A63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12510AB5-FEA7-4F0E-BE6E-7464EA79F5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B7465B-5653-49D3-B115-80DCAE7287AB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4631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2B957060-9CAC-4907-99F2-BBF5CC272B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E71CA306-C878-49F4-943F-7B276F9BF3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AB6713AE-18AC-41C0-8773-09751AD807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E0963-F4EA-424C-9F5C-C07C6C355F19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6885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36B7E1EF-D391-4AD6-81D7-CCFB9D84B5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B3AF1E95-491E-4F91-A672-995A5915F7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2D1F1F04-D431-42BA-8448-57C7842115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89D4C-03E1-4113-8019-D29B2F8CB1A3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1451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EB37EBFC-0057-40AF-A23E-9C2D48C7C2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09991927-0BE9-46FD-9113-D30406BE19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B2FD5E0B-E60E-44EA-97E3-8184EF6BE1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FE014-6CF6-4356-A7D7-B73570DC22CD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7554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84D77E1A-81F2-49BD-B7B7-519784FD7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8772B6F0-E93E-4CE8-B685-A29E3725A0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F8A705FF-D89A-408B-992D-0CDE537FB6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200BA-05B0-4B14-B0EA-2DE8EEBABC57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0601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F3E91CC8-883D-4246-96A0-1555FCF771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D7718F54-2BEE-4DFB-BC91-C0388A3A55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C5AAF8BE-3ACA-4659-941E-7465872B50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2A42A-F09B-436A-A87F-302CA864CCFE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09323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24641719-C31B-4C64-AA4A-52BB4C2280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30D61152-E9D8-4924-A490-4DB09860E3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340A6856-0FE7-4F85-8A01-05A89A21B1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45DE9-7D2D-4001-A5F9-C250A1ED88F6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138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6695D613-CC76-4695-8174-DBFC2BA91A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C2CE648E-7A49-45EC-9491-22C07FB5FA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6375F1C5-37F9-4BD6-BE80-2BC891B4B7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A4902-766F-4A8B-A566-1781AB70C0E2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394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0575F5CC-09FC-4D80-9B40-FDAD4DC91D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D88B9842-14E7-428C-B903-B609007AAC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A72A9E79-5D21-40C3-B33C-ABE57CEB91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74702-EADE-48D8-A5A5-84D1A9A2EFDA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5045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10BCB243-720B-415F-860B-1C63644438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6D502BAA-54A0-43C9-9E34-478B88AE58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A80CDE3D-03D2-4D3D-9845-BE7C2545A8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676DF4-108F-465B-BC36-00AF6FA3E6E3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1480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FE4E5A1D-1351-46D4-BA9F-DD36EA1FEEEC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2531" name="Freeform 3">
              <a:extLst>
                <a:ext uri="{FF2B5EF4-FFF2-40B4-BE49-F238E27FC236}">
                  <a16:creationId xmlns:a16="http://schemas.microsoft.com/office/drawing/2014/main" id="{A082CF07-EBD9-49D7-BC12-C5F07FF36BD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/>
            </a:p>
          </p:txBody>
        </p:sp>
        <p:sp>
          <p:nvSpPr>
            <p:cNvPr id="22532" name="Freeform 4">
              <a:extLst>
                <a:ext uri="{FF2B5EF4-FFF2-40B4-BE49-F238E27FC236}">
                  <a16:creationId xmlns:a16="http://schemas.microsoft.com/office/drawing/2014/main" id="{3F37B7DB-17D8-414F-87CB-CCCFC8FFAF6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/>
            </a:p>
          </p:txBody>
        </p:sp>
        <p:sp>
          <p:nvSpPr>
            <p:cNvPr id="22533" name="Freeform 5">
              <a:extLst>
                <a:ext uri="{FF2B5EF4-FFF2-40B4-BE49-F238E27FC236}">
                  <a16:creationId xmlns:a16="http://schemas.microsoft.com/office/drawing/2014/main" id="{E4DAE256-A627-47F7-8461-B3AC344B473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/>
            </a:p>
          </p:txBody>
        </p:sp>
        <p:grpSp>
          <p:nvGrpSpPr>
            <p:cNvPr id="1035" name="Group 6">
              <a:extLst>
                <a:ext uri="{FF2B5EF4-FFF2-40B4-BE49-F238E27FC236}">
                  <a16:creationId xmlns:a16="http://schemas.microsoft.com/office/drawing/2014/main" id="{2ECEF2D2-1162-4294-A930-E55591F346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2535" name="Freeform 7">
                <a:extLst>
                  <a:ext uri="{FF2B5EF4-FFF2-40B4-BE49-F238E27FC236}">
                    <a16:creationId xmlns:a16="http://schemas.microsoft.com/office/drawing/2014/main" id="{7A272E99-8575-4812-B232-DE3F9073158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/>
              </a:p>
            </p:txBody>
          </p:sp>
          <p:sp>
            <p:nvSpPr>
              <p:cNvPr id="22536" name="Freeform 8">
                <a:extLst>
                  <a:ext uri="{FF2B5EF4-FFF2-40B4-BE49-F238E27FC236}">
                    <a16:creationId xmlns:a16="http://schemas.microsoft.com/office/drawing/2014/main" id="{C343B115-9F17-491E-BB3D-0C626063CD0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/>
              </a:p>
            </p:txBody>
          </p:sp>
          <p:sp>
            <p:nvSpPr>
              <p:cNvPr id="22537" name="Freeform 9">
                <a:extLst>
                  <a:ext uri="{FF2B5EF4-FFF2-40B4-BE49-F238E27FC236}">
                    <a16:creationId xmlns:a16="http://schemas.microsoft.com/office/drawing/2014/main" id="{EE2B1F93-1A04-4E8A-9C0F-1F3CA59A21E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/>
              </a:p>
            </p:txBody>
          </p:sp>
          <p:sp>
            <p:nvSpPr>
              <p:cNvPr id="22538" name="Freeform 10">
                <a:extLst>
                  <a:ext uri="{FF2B5EF4-FFF2-40B4-BE49-F238E27FC236}">
                    <a16:creationId xmlns:a16="http://schemas.microsoft.com/office/drawing/2014/main" id="{3E0008AA-246D-476B-976A-083D1C99C04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/>
              </a:p>
            </p:txBody>
          </p:sp>
          <p:sp>
            <p:nvSpPr>
              <p:cNvPr id="22539" name="Freeform 11">
                <a:extLst>
                  <a:ext uri="{FF2B5EF4-FFF2-40B4-BE49-F238E27FC236}">
                    <a16:creationId xmlns:a16="http://schemas.microsoft.com/office/drawing/2014/main" id="{E2688EEE-177D-40E6-A0C3-E2531309B9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/>
              </a:p>
            </p:txBody>
          </p:sp>
          <p:sp>
            <p:nvSpPr>
              <p:cNvPr id="22540" name="Freeform 12">
                <a:extLst>
                  <a:ext uri="{FF2B5EF4-FFF2-40B4-BE49-F238E27FC236}">
                    <a16:creationId xmlns:a16="http://schemas.microsoft.com/office/drawing/2014/main" id="{06FE0DA8-415C-40BD-ABD4-01C980176BA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/>
              </a:p>
            </p:txBody>
          </p:sp>
          <p:sp>
            <p:nvSpPr>
              <p:cNvPr id="22541" name="Freeform 13">
                <a:extLst>
                  <a:ext uri="{FF2B5EF4-FFF2-40B4-BE49-F238E27FC236}">
                    <a16:creationId xmlns:a16="http://schemas.microsoft.com/office/drawing/2014/main" id="{68F534FE-2ABB-4AAA-BAB4-65FDD5CB120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/>
              </a:p>
            </p:txBody>
          </p:sp>
          <p:sp>
            <p:nvSpPr>
              <p:cNvPr id="22542" name="Freeform 14">
                <a:extLst>
                  <a:ext uri="{FF2B5EF4-FFF2-40B4-BE49-F238E27FC236}">
                    <a16:creationId xmlns:a16="http://schemas.microsoft.com/office/drawing/2014/main" id="{7B925BBB-FD50-40A6-94DB-9BFBB03F9E5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/>
              </a:p>
            </p:txBody>
          </p:sp>
          <p:sp>
            <p:nvSpPr>
              <p:cNvPr id="22543" name="Freeform 15">
                <a:extLst>
                  <a:ext uri="{FF2B5EF4-FFF2-40B4-BE49-F238E27FC236}">
                    <a16:creationId xmlns:a16="http://schemas.microsoft.com/office/drawing/2014/main" id="{5BCD22AA-E1C1-45E4-BBC8-51DD600AF81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/>
              </a:p>
            </p:txBody>
          </p:sp>
          <p:sp>
            <p:nvSpPr>
              <p:cNvPr id="22544" name="Freeform 16">
                <a:extLst>
                  <a:ext uri="{FF2B5EF4-FFF2-40B4-BE49-F238E27FC236}">
                    <a16:creationId xmlns:a16="http://schemas.microsoft.com/office/drawing/2014/main" id="{9A2A396C-E056-4AC1-819B-DAE868E9175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/>
              </a:p>
            </p:txBody>
          </p:sp>
          <p:sp>
            <p:nvSpPr>
              <p:cNvPr id="22545" name="Freeform 17">
                <a:extLst>
                  <a:ext uri="{FF2B5EF4-FFF2-40B4-BE49-F238E27FC236}">
                    <a16:creationId xmlns:a16="http://schemas.microsoft.com/office/drawing/2014/main" id="{3113D1FE-0124-48EC-BBBB-F619F1683C8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/>
              </a:p>
            </p:txBody>
          </p:sp>
          <p:sp>
            <p:nvSpPr>
              <p:cNvPr id="22546" name="Freeform 18">
                <a:extLst>
                  <a:ext uri="{FF2B5EF4-FFF2-40B4-BE49-F238E27FC236}">
                    <a16:creationId xmlns:a16="http://schemas.microsoft.com/office/drawing/2014/main" id="{44A18131-6AE5-495E-B6EF-78A2AAAB320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/>
              </a:p>
            </p:txBody>
          </p:sp>
          <p:sp>
            <p:nvSpPr>
              <p:cNvPr id="22547" name="Freeform 19">
                <a:extLst>
                  <a:ext uri="{FF2B5EF4-FFF2-40B4-BE49-F238E27FC236}">
                    <a16:creationId xmlns:a16="http://schemas.microsoft.com/office/drawing/2014/main" id="{02699F87-E824-461C-8041-10AB7374B30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/>
              </a:p>
            </p:txBody>
          </p:sp>
        </p:grpSp>
        <p:sp>
          <p:nvSpPr>
            <p:cNvPr id="22548" name="Freeform 20">
              <a:extLst>
                <a:ext uri="{FF2B5EF4-FFF2-40B4-BE49-F238E27FC236}">
                  <a16:creationId xmlns:a16="http://schemas.microsoft.com/office/drawing/2014/main" id="{46A8CA52-B2B2-492B-AF39-D853EBB0167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/>
            </a:p>
          </p:txBody>
        </p:sp>
        <p:sp>
          <p:nvSpPr>
            <p:cNvPr id="22549" name="Freeform 21">
              <a:extLst>
                <a:ext uri="{FF2B5EF4-FFF2-40B4-BE49-F238E27FC236}">
                  <a16:creationId xmlns:a16="http://schemas.microsoft.com/office/drawing/2014/main" id="{E5D77A3E-C46F-4D3B-94C6-C6A884BD576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/>
            </a:p>
          </p:txBody>
        </p:sp>
        <p:sp>
          <p:nvSpPr>
            <p:cNvPr id="22550" name="Freeform 22">
              <a:extLst>
                <a:ext uri="{FF2B5EF4-FFF2-40B4-BE49-F238E27FC236}">
                  <a16:creationId xmlns:a16="http://schemas.microsoft.com/office/drawing/2014/main" id="{DF154564-3B91-42A6-8866-31E0D0F351B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/>
            </a:p>
          </p:txBody>
        </p:sp>
        <p:sp>
          <p:nvSpPr>
            <p:cNvPr id="1039" name="Freeform 23">
              <a:extLst>
                <a:ext uri="{FF2B5EF4-FFF2-40B4-BE49-F238E27FC236}">
                  <a16:creationId xmlns:a16="http://schemas.microsoft.com/office/drawing/2014/main" id="{7D468C4F-7165-4086-A46A-24CB3CEBF1C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0" name="Freeform 24">
              <a:extLst>
                <a:ext uri="{FF2B5EF4-FFF2-40B4-BE49-F238E27FC236}">
                  <a16:creationId xmlns:a16="http://schemas.microsoft.com/office/drawing/2014/main" id="{9C0E53E7-027F-4B1D-B816-0F0D2BCF39A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553" name="Freeform 25">
              <a:extLst>
                <a:ext uri="{FF2B5EF4-FFF2-40B4-BE49-F238E27FC236}">
                  <a16:creationId xmlns:a16="http://schemas.microsoft.com/office/drawing/2014/main" id="{496846E7-3B19-4945-8883-528E1971090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/>
            </a:p>
          </p:txBody>
        </p:sp>
        <p:sp>
          <p:nvSpPr>
            <p:cNvPr id="1042" name="Freeform 26">
              <a:extLst>
                <a:ext uri="{FF2B5EF4-FFF2-40B4-BE49-F238E27FC236}">
                  <a16:creationId xmlns:a16="http://schemas.microsoft.com/office/drawing/2014/main" id="{44C3E174-ED53-40DD-854D-99925F1C52B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3" name="Freeform 27">
              <a:extLst>
                <a:ext uri="{FF2B5EF4-FFF2-40B4-BE49-F238E27FC236}">
                  <a16:creationId xmlns:a16="http://schemas.microsoft.com/office/drawing/2014/main" id="{9F9E5BAF-9D8D-4C70-A78E-E5825B34F2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4" name="Line 28">
              <a:extLst>
                <a:ext uri="{FF2B5EF4-FFF2-40B4-BE49-F238E27FC236}">
                  <a16:creationId xmlns:a16="http://schemas.microsoft.com/office/drawing/2014/main" id="{B39D0C30-77B8-4A02-87A4-1E75A712A10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5" name="Line 29">
              <a:extLst>
                <a:ext uri="{FF2B5EF4-FFF2-40B4-BE49-F238E27FC236}">
                  <a16:creationId xmlns:a16="http://schemas.microsoft.com/office/drawing/2014/main" id="{0E727988-B196-4F15-B083-D75A031B9DF0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6" name="Line 30">
              <a:extLst>
                <a:ext uri="{FF2B5EF4-FFF2-40B4-BE49-F238E27FC236}">
                  <a16:creationId xmlns:a16="http://schemas.microsoft.com/office/drawing/2014/main" id="{0E63D65C-E6F9-4F28-8090-A182B9E1F31F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grpSp>
          <p:nvGrpSpPr>
            <p:cNvPr id="1047" name="Group 31">
              <a:extLst>
                <a:ext uri="{FF2B5EF4-FFF2-40B4-BE49-F238E27FC236}">
                  <a16:creationId xmlns:a16="http://schemas.microsoft.com/office/drawing/2014/main" id="{B54D6B6F-902D-4D8C-B63E-0449716923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>
                <a:extLst>
                  <a:ext uri="{FF2B5EF4-FFF2-40B4-BE49-F238E27FC236}">
                    <a16:creationId xmlns:a16="http://schemas.microsoft.com/office/drawing/2014/main" id="{17540EFC-AF0C-48F5-BDF0-9ED48AB38F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51" name="Line 33">
                <a:extLst>
                  <a:ext uri="{FF2B5EF4-FFF2-40B4-BE49-F238E27FC236}">
                    <a16:creationId xmlns:a16="http://schemas.microsoft.com/office/drawing/2014/main" id="{DC389529-3EF8-490F-94D6-675E53A8368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52" name="Line 34">
                <a:extLst>
                  <a:ext uri="{FF2B5EF4-FFF2-40B4-BE49-F238E27FC236}">
                    <a16:creationId xmlns:a16="http://schemas.microsoft.com/office/drawing/2014/main" id="{5756CD4A-8C90-4DA3-8418-811112C135D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53" name="Line 35">
                <a:extLst>
                  <a:ext uri="{FF2B5EF4-FFF2-40B4-BE49-F238E27FC236}">
                    <a16:creationId xmlns:a16="http://schemas.microsoft.com/office/drawing/2014/main" id="{8847357F-42E7-4802-9351-23A5405402D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54" name="Line 36">
                <a:extLst>
                  <a:ext uri="{FF2B5EF4-FFF2-40B4-BE49-F238E27FC236}">
                    <a16:creationId xmlns:a16="http://schemas.microsoft.com/office/drawing/2014/main" id="{17CBA6C1-923D-4CE7-A0FA-550A156E327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048" name="Line 37">
              <a:extLst>
                <a:ext uri="{FF2B5EF4-FFF2-40B4-BE49-F238E27FC236}">
                  <a16:creationId xmlns:a16="http://schemas.microsoft.com/office/drawing/2014/main" id="{9043F4EF-4666-4BA5-B212-37DCFF75DAF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9" name="Line 38">
              <a:extLst>
                <a:ext uri="{FF2B5EF4-FFF2-40B4-BE49-F238E27FC236}">
                  <a16:creationId xmlns:a16="http://schemas.microsoft.com/office/drawing/2014/main" id="{61C83BC9-E8D2-4333-898D-5659F10483E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2567" name="Rectangle 39">
            <a:extLst>
              <a:ext uri="{FF2B5EF4-FFF2-40B4-BE49-F238E27FC236}">
                <a16:creationId xmlns:a16="http://schemas.microsoft.com/office/drawing/2014/main" id="{0CCFAB5C-CE01-4EF0-A889-6478D9CBD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68" name="Rectangle 40">
            <a:extLst>
              <a:ext uri="{FF2B5EF4-FFF2-40B4-BE49-F238E27FC236}">
                <a16:creationId xmlns:a16="http://schemas.microsoft.com/office/drawing/2014/main" id="{F9570F42-EC67-4316-8D16-09C49029E7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69" name="Rectangle 41">
            <a:extLst>
              <a:ext uri="{FF2B5EF4-FFF2-40B4-BE49-F238E27FC236}">
                <a16:creationId xmlns:a16="http://schemas.microsoft.com/office/drawing/2014/main" id="{C29D4D1F-C543-4CB3-A33E-0EA3A1A06D8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22570" name="Rectangle 42">
            <a:extLst>
              <a:ext uri="{FF2B5EF4-FFF2-40B4-BE49-F238E27FC236}">
                <a16:creationId xmlns:a16="http://schemas.microsoft.com/office/drawing/2014/main" id="{A3F371B0-ABE2-4AC3-A094-D7A1D1C8C4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16EDB86-912A-4B2C-8D96-3FFC7E6A27EE}" type="slidenum">
              <a:rPr lang="ar-SA" altLang="ar-SA"/>
              <a:pPr/>
              <a:t>‹#›</a:t>
            </a:fld>
            <a:endParaRPr lang="en-US" altLang="ar-SA"/>
          </a:p>
        </p:txBody>
      </p:sp>
      <p:sp>
        <p:nvSpPr>
          <p:cNvPr id="22571" name="Rectangle 43">
            <a:extLst>
              <a:ext uri="{FF2B5EF4-FFF2-40B4-BE49-F238E27FC236}">
                <a16:creationId xmlns:a16="http://schemas.microsoft.com/office/drawing/2014/main" id="{063509ED-8C61-4B62-8F7F-3DF07B0E03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49" r:id="rId1"/>
    <p:sldLayoutId id="2147484338" r:id="rId2"/>
    <p:sldLayoutId id="2147484339" r:id="rId3"/>
    <p:sldLayoutId id="2147484340" r:id="rId4"/>
    <p:sldLayoutId id="2147484341" r:id="rId5"/>
    <p:sldLayoutId id="2147484342" r:id="rId6"/>
    <p:sldLayoutId id="2147484343" r:id="rId7"/>
    <p:sldLayoutId id="2147484344" r:id="rId8"/>
    <p:sldLayoutId id="2147484345" r:id="rId9"/>
    <p:sldLayoutId id="2147484346" r:id="rId10"/>
    <p:sldLayoutId id="2147484347" r:id="rId11"/>
    <p:sldLayoutId id="2147484348" r:id="rId12"/>
  </p:sldLayoutIdLst>
  <p:hf sldNum="0"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sa/url?sa=i&amp;rct=j&amp;q=upper+trunk+of+brachial+plexus+injury&amp;source=images&amp;cd=&amp;cad=rja&amp;docid=BiJHTROJngzN6M&amp;tbnid=kphzHWlcszc67M:&amp;ved=0CAUQjRw&amp;url=http%3A%2F%2Fquizlet.com%2F16615694%2Fdaa-lesions-of-the-brachial-plexus-flash-cards%2F&amp;ei=_rYkUtrvOc3M0AXC9oHAAQ&amp;psig=AFQjCNEmACH43DTVbrj-ygU2lMaBbslThA&amp;ust=137822402561342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lower+trunk+brachial+plexus+injury&amp;source=images&amp;cd=&amp;cad=rja&amp;docid=Mzptz83rL-698M&amp;tbnid=cQvrVI19px6xPM:&amp;ved=0CAUQjRw&amp;url=http%3A%2F%2Fmedicalstudentsdiaries.blogspot.com%2F2012%2F09%2Fnerve-injuries-of-upper-limb.html&amp;ei=17okUvbEM9LB0gW1goGgBw&amp;psig=AFQjCNFLFB7qe9EXh2hh_OlPOi8lCEMEhQ&amp;ust=1378225128205619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://www.google.com.sa/url?sa=i&amp;rct=j&amp;q=lower+trunk+brachial+plexus+injury&amp;source=images&amp;cd=&amp;cad=rja&amp;docid=Mzptz83rL-698M&amp;tbnid=cQvrVI19px6xPM:&amp;ved=0CAUQjRw&amp;url=http%3A%2F%2Fwww.studyblue.com%2Fnotes%2Fnote%2Fn%2Fclinical-correlations%2Fdeck%2F3613020&amp;ei=srskUqmUGqTT0QXmmIHIDw&amp;psig=AFQjCNHIB1oTww2H41czgahtHYskVND28Q&amp;ust=1378225452401265" TargetMode="Externa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>
            <a:extLst>
              <a:ext uri="{FF2B5EF4-FFF2-40B4-BE49-F238E27FC236}">
                <a16:creationId xmlns:a16="http://schemas.microsoft.com/office/drawing/2014/main" id="{97F74F0D-2413-4026-9C68-EA980D7F37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5802" y="1361893"/>
            <a:ext cx="7412396" cy="12829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>
              <a:defRPr/>
            </a:pPr>
            <a:r>
              <a:rPr lang="en-US" sz="3600" b="1" kern="1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  <a:cs typeface="+mn-cs"/>
              </a:rPr>
              <a:t>Brachial Plexus &amp; Lumbosacral Plexus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366BC0-73AA-4A8B-BAAC-B7D4F0679D37}"/>
              </a:ext>
            </a:extLst>
          </p:cNvPr>
          <p:cNvSpPr/>
          <p:nvPr/>
        </p:nvSpPr>
        <p:spPr>
          <a:xfrm>
            <a:off x="1329053" y="3357562"/>
            <a:ext cx="648589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kern="1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ush Script MT" pitchFamily="66" charset="0"/>
                <a:cs typeface="Arial" charset="0"/>
              </a:rPr>
              <a:t>Dr.Sanaa</a:t>
            </a:r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ush Script MT" pitchFamily="66" charset="0"/>
                <a:cs typeface="Arial" charset="0"/>
              </a:rPr>
              <a:t> </a:t>
            </a:r>
            <a:r>
              <a:rPr lang="en-US" sz="6000" b="1" kern="1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ush Script MT" pitchFamily="66" charset="0"/>
                <a:cs typeface="Arial" charset="0"/>
              </a:rPr>
              <a:t>Alshaarawy</a:t>
            </a:r>
            <a:endParaRPr lang="en-US" sz="6000" b="1" kern="1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rush Script MT" pitchFamily="66" charset="0"/>
              <a:cs typeface="Arial" charset="0"/>
            </a:endParaRPr>
          </a:p>
          <a:p>
            <a:pPr algn="ctr">
              <a:defRPr/>
            </a:pPr>
            <a:endParaRPr lang="en-US" sz="6000" b="1" kern="1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rush Script MT" pitchFamily="66" charset="0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B514EC3-5D4F-4C7A-B3BC-4BB195480B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>
                <a:solidFill>
                  <a:srgbClr val="00FF00"/>
                </a:solidFill>
              </a:rPr>
              <a:t>BRANCHES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19D6FC1-6C8D-468E-9E98-0F54EA4AE01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57813" y="785813"/>
            <a:ext cx="3786187" cy="3071812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400" b="1" dirty="0">
                <a:solidFill>
                  <a:srgbClr val="FFFF00"/>
                </a:solidFill>
              </a:rPr>
              <a:t>(A) From Roots:</a:t>
            </a:r>
            <a:endParaRPr lang="en-US" sz="2400" b="1" dirty="0">
              <a:solidFill>
                <a:srgbClr val="33CC33"/>
              </a:solidFill>
            </a:endParaRPr>
          </a:p>
          <a:p>
            <a:pPr marL="514350" indent="-514350"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FFFF00"/>
                </a:solidFill>
              </a:rPr>
              <a:t>	</a:t>
            </a:r>
            <a:r>
              <a:rPr lang="en-US" sz="2000" b="1" dirty="0">
                <a:solidFill>
                  <a:srgbClr val="FFFF00"/>
                </a:solidFill>
              </a:rPr>
              <a:t>1. C5:</a:t>
            </a:r>
            <a:r>
              <a:rPr lang="en-US" sz="2000" dirty="0"/>
              <a:t> </a:t>
            </a:r>
            <a:r>
              <a:rPr lang="en-US" sz="2000" b="1" dirty="0"/>
              <a:t>Nerve to</a:t>
            </a:r>
            <a:r>
              <a:rPr lang="en-US" sz="2000" dirty="0"/>
              <a:t> </a:t>
            </a:r>
            <a:r>
              <a:rPr lang="en-US" sz="2000" b="1" dirty="0"/>
              <a:t>rhomboids (</a:t>
            </a:r>
            <a:r>
              <a:rPr lang="en-US" sz="2000" b="1" dirty="0">
                <a:solidFill>
                  <a:srgbClr val="FFCC00"/>
                </a:solidFill>
              </a:rPr>
              <a:t>dorsal scapular nerve</a:t>
            </a:r>
            <a:r>
              <a:rPr lang="en-US" sz="2000" b="1" dirty="0"/>
              <a:t>).</a:t>
            </a:r>
          </a:p>
          <a:p>
            <a:pPr marL="514350" indent="-514350" algn="l" rtl="0" eaLnBrk="1" hangingPunct="1">
              <a:buFont typeface="Wingdings" panose="05000000000000000000" pitchFamily="2" charset="2"/>
              <a:buNone/>
              <a:defRPr/>
            </a:pPr>
            <a:endParaRPr lang="en-US" sz="2000" b="1" dirty="0"/>
          </a:p>
          <a:p>
            <a:pPr marL="514350" indent="-514350"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2000" b="1" dirty="0">
                <a:solidFill>
                  <a:srgbClr val="FFFF00"/>
                </a:solidFill>
              </a:rPr>
              <a:t>	2. C5,6 &amp;7:</a:t>
            </a:r>
            <a:r>
              <a:rPr lang="en-US" sz="2000" dirty="0"/>
              <a:t> </a:t>
            </a:r>
            <a:r>
              <a:rPr lang="en-US" sz="1800" b="1" dirty="0">
                <a:solidFill>
                  <a:srgbClr val="FF3399"/>
                </a:solidFill>
              </a:rPr>
              <a:t>Long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rgbClr val="FF3399"/>
                </a:solidFill>
              </a:rPr>
              <a:t>thoracic nerve </a:t>
            </a:r>
            <a:r>
              <a:rPr lang="en-US" sz="1800" dirty="0"/>
              <a:t>(supplies </a:t>
            </a:r>
            <a:r>
              <a:rPr lang="en-US" sz="1800" dirty="0" err="1"/>
              <a:t>serratus</a:t>
            </a:r>
            <a:r>
              <a:rPr lang="en-US" sz="1800" dirty="0"/>
              <a:t> anterior).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4AEBAC-7E09-4177-AA40-2F5E4B235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3786188"/>
            <a:ext cx="3714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(B) From Trunk (upper trunk):                              </a:t>
            </a:r>
            <a:endParaRPr lang="en-US" sz="2000" b="1" kern="0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914400" lvl="1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sz="20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Nerve to </a:t>
            </a:r>
            <a:r>
              <a:rPr lang="en-US" sz="20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subclavius</a:t>
            </a:r>
            <a:endParaRPr lang="en-US" sz="20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914400" lvl="1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  <a:defRPr/>
            </a:pPr>
            <a:endParaRPr lang="en-US" sz="2000" b="1" kern="0" dirty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914400" lvl="1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sz="20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Suprascapular</a:t>
            </a:r>
            <a:r>
              <a:rPr lang="en-US" sz="20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0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nerve </a:t>
            </a:r>
            <a:r>
              <a:rPr lang="en-US" sz="2000" i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(supplies </a:t>
            </a:r>
            <a:r>
              <a:rPr lang="en-US" sz="2000" i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supraspinatus</a:t>
            </a:r>
            <a:r>
              <a:rPr lang="en-US" sz="2000" i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&amp; </a:t>
            </a:r>
            <a:r>
              <a:rPr lang="en-US" sz="2000" i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infraspinatus</a:t>
            </a:r>
            <a:r>
              <a:rPr lang="en-US" sz="2000" i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2800" b="1" kern="0" dirty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2293" name="Picture 2" descr="E:\dad\Student Gray\7. Upper limb\F66122-007-f052.jpg">
            <a:extLst>
              <a:ext uri="{FF2B5EF4-FFF2-40B4-BE49-F238E27FC236}">
                <a16:creationId xmlns:a16="http://schemas.microsoft.com/office/drawing/2014/main" id="{DC67D041-E5A2-4A5F-9A4A-DCD582335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r="35852" b="56732"/>
          <a:stretch>
            <a:fillRect/>
          </a:stretch>
        </p:blipFill>
        <p:spPr bwMode="auto">
          <a:xfrm>
            <a:off x="365125" y="1357313"/>
            <a:ext cx="5286375" cy="3657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5">
            <a:extLst>
              <a:ext uri="{FF2B5EF4-FFF2-40B4-BE49-F238E27FC236}">
                <a16:creationId xmlns:a16="http://schemas.microsoft.com/office/drawing/2014/main" id="{EBED32F9-53F2-404B-970C-F73D111438FC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1744663"/>
            <a:ext cx="641350" cy="1222375"/>
            <a:chOff x="2021" y="1561"/>
            <a:chExt cx="542" cy="1284"/>
          </a:xfrm>
        </p:grpSpPr>
        <p:sp>
          <p:nvSpPr>
            <p:cNvPr id="13363" name="Line 6">
              <a:extLst>
                <a:ext uri="{FF2B5EF4-FFF2-40B4-BE49-F238E27FC236}">
                  <a16:creationId xmlns:a16="http://schemas.microsoft.com/office/drawing/2014/main" id="{0956C685-DE1B-4A92-B295-FEADFE26B6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1" y="1561"/>
              <a:ext cx="446" cy="0"/>
            </a:xfrm>
            <a:prstGeom prst="line">
              <a:avLst/>
            </a:prstGeom>
            <a:noFill/>
            <a:ln w="76200">
              <a:solidFill>
                <a:srgbClr val="FFF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364" name="Line 7">
              <a:extLst>
                <a:ext uri="{FF2B5EF4-FFF2-40B4-BE49-F238E27FC236}">
                  <a16:creationId xmlns:a16="http://schemas.microsoft.com/office/drawing/2014/main" id="{F8B989B6-078E-43A3-922B-BD6F0B9EBA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1" y="2200"/>
              <a:ext cx="522" cy="0"/>
            </a:xfrm>
            <a:prstGeom prst="line">
              <a:avLst/>
            </a:prstGeom>
            <a:noFill/>
            <a:ln w="76200">
              <a:solidFill>
                <a:srgbClr val="FFF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365" name="Line 8">
              <a:extLst>
                <a:ext uri="{FF2B5EF4-FFF2-40B4-BE49-F238E27FC236}">
                  <a16:creationId xmlns:a16="http://schemas.microsoft.com/office/drawing/2014/main" id="{3DD39F64-BAFF-4179-8ADD-2B8CAAB86C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4" y="2845"/>
              <a:ext cx="446" cy="0"/>
            </a:xfrm>
            <a:prstGeom prst="line">
              <a:avLst/>
            </a:prstGeom>
            <a:noFill/>
            <a:ln w="76200">
              <a:solidFill>
                <a:srgbClr val="FFF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3315" name="Line 11">
            <a:extLst>
              <a:ext uri="{FF2B5EF4-FFF2-40B4-BE49-F238E27FC236}">
                <a16:creationId xmlns:a16="http://schemas.microsoft.com/office/drawing/2014/main" id="{561AB913-3451-4D1C-ABA6-C3A5236E4B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675" y="1573213"/>
            <a:ext cx="108108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316" name="Line 12">
            <a:extLst>
              <a:ext uri="{FF2B5EF4-FFF2-40B4-BE49-F238E27FC236}">
                <a16:creationId xmlns:a16="http://schemas.microsoft.com/office/drawing/2014/main" id="{3514E29A-1E3A-48A4-A06C-64A715BDE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088" y="1905000"/>
            <a:ext cx="10810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317" name="Line 13">
            <a:extLst>
              <a:ext uri="{FF2B5EF4-FFF2-40B4-BE49-F238E27FC236}">
                <a16:creationId xmlns:a16="http://schemas.microsoft.com/office/drawing/2014/main" id="{308EF9D4-9474-4A61-A37F-A4E38AC427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2763" y="1563688"/>
            <a:ext cx="500062" cy="165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318" name="Line 14">
            <a:extLst>
              <a:ext uri="{FF2B5EF4-FFF2-40B4-BE49-F238E27FC236}">
                <a16:creationId xmlns:a16="http://schemas.microsoft.com/office/drawing/2014/main" id="{D4643A66-D500-408B-B8D9-69ADE858F3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65300" y="1749425"/>
            <a:ext cx="501650" cy="165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319" name="Line 15">
            <a:extLst>
              <a:ext uri="{FF2B5EF4-FFF2-40B4-BE49-F238E27FC236}">
                <a16:creationId xmlns:a16="http://schemas.microsoft.com/office/drawing/2014/main" id="{5FF96999-FF31-4DA8-9B31-1CD502C2FB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488" y="2320925"/>
            <a:ext cx="15462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320" name="Line 19">
            <a:extLst>
              <a:ext uri="{FF2B5EF4-FFF2-40B4-BE49-F238E27FC236}">
                <a16:creationId xmlns:a16="http://schemas.microsoft.com/office/drawing/2014/main" id="{C43FF7C6-A446-40AA-944F-70B655950C2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288" y="2795588"/>
            <a:ext cx="1081087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321" name="Line 20">
            <a:extLst>
              <a:ext uri="{FF2B5EF4-FFF2-40B4-BE49-F238E27FC236}">
                <a16:creationId xmlns:a16="http://schemas.microsoft.com/office/drawing/2014/main" id="{585F5B0B-3379-412D-BBC3-BC6443D512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088" y="1557338"/>
            <a:ext cx="1079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322" name="Line 21">
            <a:extLst>
              <a:ext uri="{FF2B5EF4-FFF2-40B4-BE49-F238E27FC236}">
                <a16:creationId xmlns:a16="http://schemas.microsoft.com/office/drawing/2014/main" id="{0E68DA3C-8EA3-48DE-AFD0-39ACE86245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2786063"/>
            <a:ext cx="500063" cy="1651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323" name="Line 22">
            <a:extLst>
              <a:ext uri="{FF2B5EF4-FFF2-40B4-BE49-F238E27FC236}">
                <a16:creationId xmlns:a16="http://schemas.microsoft.com/office/drawing/2014/main" id="{1E497D0E-2994-46DD-BCAA-2E9691F102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39913" y="2971800"/>
            <a:ext cx="501650" cy="1651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13324" name="Group 23">
            <a:extLst>
              <a:ext uri="{FF2B5EF4-FFF2-40B4-BE49-F238E27FC236}">
                <a16:creationId xmlns:a16="http://schemas.microsoft.com/office/drawing/2014/main" id="{2D1618C4-EA77-4283-8FF4-D59FE22C9ACA}"/>
              </a:ext>
            </a:extLst>
          </p:cNvPr>
          <p:cNvGrpSpPr>
            <a:grpSpLocks/>
          </p:cNvGrpSpPr>
          <p:nvPr/>
        </p:nvGrpSpPr>
        <p:grpSpPr bwMode="auto">
          <a:xfrm>
            <a:off x="2205038" y="1636713"/>
            <a:ext cx="230187" cy="1427162"/>
            <a:chOff x="1956" y="1446"/>
            <a:chExt cx="194" cy="1501"/>
          </a:xfrm>
        </p:grpSpPr>
        <p:sp>
          <p:nvSpPr>
            <p:cNvPr id="13360" name="Oval 24">
              <a:extLst>
                <a:ext uri="{FF2B5EF4-FFF2-40B4-BE49-F238E27FC236}">
                  <a16:creationId xmlns:a16="http://schemas.microsoft.com/office/drawing/2014/main" id="{DA0DB108-E4F3-44EA-8B93-255F79EFE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1446"/>
              <a:ext cx="131" cy="2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361" name="Oval 25">
              <a:extLst>
                <a:ext uri="{FF2B5EF4-FFF2-40B4-BE49-F238E27FC236}">
                  <a16:creationId xmlns:a16="http://schemas.microsoft.com/office/drawing/2014/main" id="{03954E37-D967-419A-A1D1-7C54571B9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" y="2085"/>
              <a:ext cx="131" cy="2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362" name="Oval 26">
              <a:extLst>
                <a:ext uri="{FF2B5EF4-FFF2-40B4-BE49-F238E27FC236}">
                  <a16:creationId xmlns:a16="http://schemas.microsoft.com/office/drawing/2014/main" id="{363A145F-FF41-43AF-BCAF-87E3BBA45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730"/>
              <a:ext cx="131" cy="2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3325" name="Group 27">
            <a:extLst>
              <a:ext uri="{FF2B5EF4-FFF2-40B4-BE49-F238E27FC236}">
                <a16:creationId xmlns:a16="http://schemas.microsoft.com/office/drawing/2014/main" id="{4CBE9B48-C8C6-425A-8A60-2389EAD5CF34}"/>
              </a:ext>
            </a:extLst>
          </p:cNvPr>
          <p:cNvGrpSpPr>
            <a:grpSpLocks/>
          </p:cNvGrpSpPr>
          <p:nvPr/>
        </p:nvGrpSpPr>
        <p:grpSpPr bwMode="auto">
          <a:xfrm>
            <a:off x="2765425" y="1757363"/>
            <a:ext cx="619125" cy="1387475"/>
            <a:chOff x="2429" y="1574"/>
            <a:chExt cx="524" cy="1458"/>
          </a:xfrm>
        </p:grpSpPr>
        <p:sp>
          <p:nvSpPr>
            <p:cNvPr id="13357" name="Line 28">
              <a:extLst>
                <a:ext uri="{FF2B5EF4-FFF2-40B4-BE49-F238E27FC236}">
                  <a16:creationId xmlns:a16="http://schemas.microsoft.com/office/drawing/2014/main" id="{C82048B6-5A82-431D-BF53-BCB869E33B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9" y="1574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358" name="Line 29">
              <a:extLst>
                <a:ext uri="{FF2B5EF4-FFF2-40B4-BE49-F238E27FC236}">
                  <a16:creationId xmlns:a16="http://schemas.microsoft.com/office/drawing/2014/main" id="{970A368B-3A23-4EC7-9424-8316048FCE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92" y="2858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359" name="Line 30">
              <a:extLst>
                <a:ext uri="{FF2B5EF4-FFF2-40B4-BE49-F238E27FC236}">
                  <a16:creationId xmlns:a16="http://schemas.microsoft.com/office/drawing/2014/main" id="{1101909A-E93B-4C5D-88E5-04A9AE8B02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30" y="2203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3326" name="Group 36">
            <a:extLst>
              <a:ext uri="{FF2B5EF4-FFF2-40B4-BE49-F238E27FC236}">
                <a16:creationId xmlns:a16="http://schemas.microsoft.com/office/drawing/2014/main" id="{38C2D382-8417-4389-8BBD-5E36DAA8808C}"/>
              </a:ext>
            </a:extLst>
          </p:cNvPr>
          <p:cNvGrpSpPr>
            <a:grpSpLocks/>
          </p:cNvGrpSpPr>
          <p:nvPr/>
        </p:nvGrpSpPr>
        <p:grpSpPr bwMode="auto">
          <a:xfrm>
            <a:off x="2781300" y="1571625"/>
            <a:ext cx="620713" cy="1387475"/>
            <a:chOff x="2443" y="1379"/>
            <a:chExt cx="524" cy="1458"/>
          </a:xfrm>
        </p:grpSpPr>
        <p:sp>
          <p:nvSpPr>
            <p:cNvPr id="13354" name="Line 37">
              <a:extLst>
                <a:ext uri="{FF2B5EF4-FFF2-40B4-BE49-F238E27FC236}">
                  <a16:creationId xmlns:a16="http://schemas.microsoft.com/office/drawing/2014/main" id="{87BBE444-599A-4C8E-8C39-34B8567877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3" y="1379"/>
              <a:ext cx="423" cy="174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355" name="Line 38">
              <a:extLst>
                <a:ext uri="{FF2B5EF4-FFF2-40B4-BE49-F238E27FC236}">
                  <a16:creationId xmlns:a16="http://schemas.microsoft.com/office/drawing/2014/main" id="{CC0365C0-A91A-49AE-A4CD-6932027167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6" y="2663"/>
              <a:ext cx="423" cy="174"/>
            </a:xfrm>
            <a:prstGeom prst="line">
              <a:avLst/>
            </a:prstGeom>
            <a:noFill/>
            <a:ln w="76200">
              <a:solidFill>
                <a:srgbClr val="34E6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356" name="Line 39">
              <a:extLst>
                <a:ext uri="{FF2B5EF4-FFF2-40B4-BE49-F238E27FC236}">
                  <a16:creationId xmlns:a16="http://schemas.microsoft.com/office/drawing/2014/main" id="{6C27E36D-9EF9-4318-9204-5B805C1B46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4" y="2008"/>
              <a:ext cx="423" cy="174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3327" name="Group 40">
            <a:extLst>
              <a:ext uri="{FF2B5EF4-FFF2-40B4-BE49-F238E27FC236}">
                <a16:creationId xmlns:a16="http://schemas.microsoft.com/office/drawing/2014/main" id="{027F94E5-D2D2-491D-8009-D959D6E89CF0}"/>
              </a:ext>
            </a:extLst>
          </p:cNvPr>
          <p:cNvGrpSpPr>
            <a:grpSpLocks/>
          </p:cNvGrpSpPr>
          <p:nvPr/>
        </p:nvGrpSpPr>
        <p:grpSpPr bwMode="auto">
          <a:xfrm>
            <a:off x="3336925" y="2746375"/>
            <a:ext cx="474663" cy="1208088"/>
            <a:chOff x="2913" y="2614"/>
            <a:chExt cx="400" cy="1269"/>
          </a:xfrm>
        </p:grpSpPr>
        <p:sp>
          <p:nvSpPr>
            <p:cNvPr id="13352" name="Freeform 41">
              <a:extLst>
                <a:ext uri="{FF2B5EF4-FFF2-40B4-BE49-F238E27FC236}">
                  <a16:creationId xmlns:a16="http://schemas.microsoft.com/office/drawing/2014/main" id="{1040C43B-6265-4515-A03D-911CCF308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" y="2614"/>
              <a:ext cx="273" cy="1201"/>
            </a:xfrm>
            <a:custGeom>
              <a:avLst/>
              <a:gdLst>
                <a:gd name="T0" fmla="*/ 0 w 194"/>
                <a:gd name="T1" fmla="*/ 521603790 h 853"/>
                <a:gd name="T2" fmla="*/ 2147483647 w 194"/>
                <a:gd name="T3" fmla="*/ 1844023555 h 853"/>
                <a:gd name="T4" fmla="*/ 2147483647 w 194"/>
                <a:gd name="T5" fmla="*/ 2147483647 h 853"/>
                <a:gd name="T6" fmla="*/ 0 60000 65536"/>
                <a:gd name="T7" fmla="*/ 0 60000 65536"/>
                <a:gd name="T8" fmla="*/ 0 60000 65536"/>
                <a:gd name="T9" fmla="*/ 0 w 194"/>
                <a:gd name="T10" fmla="*/ 0 h 853"/>
                <a:gd name="T11" fmla="*/ 194 w 194"/>
                <a:gd name="T12" fmla="*/ 853 h 8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" h="853">
                  <a:moveTo>
                    <a:pt x="0" y="38"/>
                  </a:moveTo>
                  <a:cubicBezTo>
                    <a:pt x="66" y="19"/>
                    <a:pt x="132" y="0"/>
                    <a:pt x="163" y="136"/>
                  </a:cubicBezTo>
                  <a:cubicBezTo>
                    <a:pt x="194" y="272"/>
                    <a:pt x="189" y="562"/>
                    <a:pt x="185" y="853"/>
                  </a:cubicBezTo>
                </a:path>
              </a:pathLst>
            </a:custGeom>
            <a:noFill/>
            <a:ln w="76200">
              <a:pattFill prst="dashVert">
                <a:fgClr>
                  <a:srgbClr val="34E6FE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353" name="Rectangle 42">
              <a:extLst>
                <a:ext uri="{FF2B5EF4-FFF2-40B4-BE49-F238E27FC236}">
                  <a16:creationId xmlns:a16="http://schemas.microsoft.com/office/drawing/2014/main" id="{7906412B-4C9C-4233-A693-08B9577E8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3063"/>
              <a:ext cx="250" cy="820"/>
            </a:xfrm>
            <a:prstGeom prst="rect">
              <a:avLst/>
            </a:prstGeom>
            <a:solidFill>
              <a:srgbClr val="34E6FE"/>
            </a:solidFill>
            <a:ln w="9525">
              <a:solidFill>
                <a:srgbClr val="34E6FE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3328" name="Freeform 45">
            <a:extLst>
              <a:ext uri="{FF2B5EF4-FFF2-40B4-BE49-F238E27FC236}">
                <a16:creationId xmlns:a16="http://schemas.microsoft.com/office/drawing/2014/main" id="{9B16A4AF-BB5B-4E52-9C2E-9B3B84E03478}"/>
              </a:ext>
            </a:extLst>
          </p:cNvPr>
          <p:cNvSpPr>
            <a:spLocks/>
          </p:cNvSpPr>
          <p:nvPr/>
        </p:nvSpPr>
        <p:spPr bwMode="auto">
          <a:xfrm>
            <a:off x="3371850" y="1243013"/>
            <a:ext cx="1470025" cy="939800"/>
          </a:xfrm>
          <a:custGeom>
            <a:avLst/>
            <a:gdLst>
              <a:gd name="T0" fmla="*/ 0 w 1934"/>
              <a:gd name="T1" fmla="*/ 2147483647 h 598"/>
              <a:gd name="T2" fmla="*/ 2147483647 w 1934"/>
              <a:gd name="T3" fmla="*/ 0 h 598"/>
              <a:gd name="T4" fmla="*/ 0 60000 65536"/>
              <a:gd name="T5" fmla="*/ 0 60000 65536"/>
              <a:gd name="T6" fmla="*/ 0 w 1934"/>
              <a:gd name="T7" fmla="*/ 0 h 598"/>
              <a:gd name="T8" fmla="*/ 1934 w 1934"/>
              <a:gd name="T9" fmla="*/ 598 h 5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34" h="598">
                <a:moveTo>
                  <a:pt x="0" y="598"/>
                </a:moveTo>
                <a:cubicBezTo>
                  <a:pt x="806" y="349"/>
                  <a:pt x="1612" y="100"/>
                  <a:pt x="1934" y="0"/>
                </a:cubicBezTo>
              </a:path>
            </a:pathLst>
          </a:custGeom>
          <a:noFill/>
          <a:ln w="762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329" name="Rectangle 46">
            <a:extLst>
              <a:ext uri="{FF2B5EF4-FFF2-40B4-BE49-F238E27FC236}">
                <a16:creationId xmlns:a16="http://schemas.microsoft.com/office/drawing/2014/main" id="{B3B8621E-A598-4A16-A2A4-6CC968078708}"/>
              </a:ext>
            </a:extLst>
          </p:cNvPr>
          <p:cNvSpPr>
            <a:spLocks noChangeArrowheads="1"/>
          </p:cNvSpPr>
          <p:nvPr/>
        </p:nvSpPr>
        <p:spPr bwMode="auto">
          <a:xfrm rot="-5700000">
            <a:off x="4856956" y="754857"/>
            <a:ext cx="295275" cy="1131888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330" name="Text Box 47">
            <a:extLst>
              <a:ext uri="{FF2B5EF4-FFF2-40B4-BE49-F238E27FC236}">
                <a16:creationId xmlns:a16="http://schemas.microsoft.com/office/drawing/2014/main" id="{4A437CC9-9707-4DD4-8B24-040341824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813" y="692150"/>
            <a:ext cx="3786187" cy="1754188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FF00"/>
                </a:solidFill>
              </a:rPr>
              <a:t>Lateral Cord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(2LM)</a:t>
            </a:r>
            <a:r>
              <a:rPr lang="en-US" altLang="en-US" sz="2000" b="1">
                <a:solidFill>
                  <a:srgbClr val="993300"/>
                </a:solidFill>
              </a:rPr>
              <a:t> </a:t>
            </a:r>
            <a:endParaRPr lang="en-US" altLang="en-US" sz="2000" b="1">
              <a:solidFill>
                <a:srgbClr val="FFFF00"/>
              </a:solidFill>
            </a:endParaRP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.Lateral pectoral n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.</a:t>
            </a:r>
            <a:r>
              <a:rPr lang="en-US" altLang="en-US" sz="2000" b="1">
                <a:solidFill>
                  <a:srgbClr val="FF66FF"/>
                </a:solidFill>
              </a:rPr>
              <a:t>Lateral root of median n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66CC"/>
                </a:solidFill>
              </a:rPr>
              <a:t>.Musculocutaneous n</a:t>
            </a:r>
          </a:p>
        </p:txBody>
      </p:sp>
      <p:grpSp>
        <p:nvGrpSpPr>
          <p:cNvPr id="13331" name="Group 70">
            <a:extLst>
              <a:ext uri="{FF2B5EF4-FFF2-40B4-BE49-F238E27FC236}">
                <a16:creationId xmlns:a16="http://schemas.microsoft.com/office/drawing/2014/main" id="{316408E0-7D53-4475-AF42-5E48B688ADF6}"/>
              </a:ext>
            </a:extLst>
          </p:cNvPr>
          <p:cNvGrpSpPr>
            <a:grpSpLocks/>
          </p:cNvGrpSpPr>
          <p:nvPr/>
        </p:nvGrpSpPr>
        <p:grpSpPr bwMode="auto">
          <a:xfrm>
            <a:off x="3235325" y="1922463"/>
            <a:ext cx="2352675" cy="2493962"/>
            <a:chOff x="3235325" y="1922463"/>
            <a:chExt cx="2352339" cy="2494144"/>
          </a:xfrm>
        </p:grpSpPr>
        <p:sp>
          <p:nvSpPr>
            <p:cNvPr id="13348" name="Rectangle 35">
              <a:extLst>
                <a:ext uri="{FF2B5EF4-FFF2-40B4-BE49-F238E27FC236}">
                  <a16:creationId xmlns:a16="http://schemas.microsoft.com/office/drawing/2014/main" id="{2CC83A5E-7D4C-4070-8E53-EEA75D274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2080" y="3284984"/>
              <a:ext cx="295584" cy="1131623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cxnSp>
          <p:nvCxnSpPr>
            <p:cNvPr id="13349" name="AutoShape 33">
              <a:extLst>
                <a:ext uri="{FF2B5EF4-FFF2-40B4-BE49-F238E27FC236}">
                  <a16:creationId xmlns:a16="http://schemas.microsoft.com/office/drawing/2014/main" id="{68FFAB0A-D84C-4BDF-9DD8-BC61A039CC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19872" y="2492896"/>
              <a:ext cx="1996163" cy="879359"/>
            </a:xfrm>
            <a:prstGeom prst="curvedConnector3">
              <a:avLst>
                <a:gd name="adj1" fmla="val 71088"/>
              </a:avLst>
            </a:prstGeom>
            <a:noFill/>
            <a:ln w="76200">
              <a:pattFill prst="smGrid">
                <a:fgClr>
                  <a:srgbClr val="FF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50" name="AutoShape 32">
              <a:extLst>
                <a:ext uri="{FF2B5EF4-FFF2-40B4-BE49-F238E27FC236}">
                  <a16:creationId xmlns:a16="http://schemas.microsoft.com/office/drawing/2014/main" id="{BCC2E7B6-DB73-453A-B521-FC52C4DF9F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35325" y="1922463"/>
              <a:ext cx="1624707" cy="1002481"/>
            </a:xfrm>
            <a:prstGeom prst="curvedConnector3">
              <a:avLst>
                <a:gd name="adj1" fmla="val 75907"/>
              </a:avLst>
            </a:prstGeom>
            <a:noFill/>
            <a:ln w="76200">
              <a:pattFill prst="smGrid">
                <a:fgClr>
                  <a:srgbClr val="FF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51" name="Freeform 34">
              <a:extLst>
                <a:ext uri="{FF2B5EF4-FFF2-40B4-BE49-F238E27FC236}">
                  <a16:creationId xmlns:a16="http://schemas.microsoft.com/office/drawing/2014/main" id="{BC4E249C-1D9E-4F4F-9FC3-7C0E13ADB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9171" y="2636912"/>
              <a:ext cx="1632869" cy="632087"/>
            </a:xfrm>
            <a:custGeom>
              <a:avLst/>
              <a:gdLst>
                <a:gd name="T0" fmla="*/ 0 w 1271"/>
                <a:gd name="T1" fmla="*/ 2147483647 h 641"/>
                <a:gd name="T2" fmla="*/ 2147483647 w 1271"/>
                <a:gd name="T3" fmla="*/ 2147483647 h 641"/>
                <a:gd name="T4" fmla="*/ 2147483647 w 1271"/>
                <a:gd name="T5" fmla="*/ 2147483647 h 641"/>
                <a:gd name="T6" fmla="*/ 0 60000 65536"/>
                <a:gd name="T7" fmla="*/ 0 60000 65536"/>
                <a:gd name="T8" fmla="*/ 0 60000 65536"/>
                <a:gd name="T9" fmla="*/ 0 w 1271"/>
                <a:gd name="T10" fmla="*/ 0 h 641"/>
                <a:gd name="T11" fmla="*/ 1271 w 1271"/>
                <a:gd name="T12" fmla="*/ 641 h 6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1" h="641">
                  <a:moveTo>
                    <a:pt x="0" y="511"/>
                  </a:moveTo>
                  <a:cubicBezTo>
                    <a:pt x="388" y="255"/>
                    <a:pt x="777" y="0"/>
                    <a:pt x="989" y="22"/>
                  </a:cubicBezTo>
                  <a:cubicBezTo>
                    <a:pt x="1201" y="44"/>
                    <a:pt x="1236" y="342"/>
                    <a:pt x="1271" y="641"/>
                  </a:cubicBezTo>
                </a:path>
              </a:pathLst>
            </a:custGeom>
            <a:noFill/>
            <a:ln w="76200">
              <a:pattFill prst="smGrid">
                <a:fgClr>
                  <a:srgbClr val="FF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3332" name="Text Box 48">
            <a:extLst>
              <a:ext uri="{FF2B5EF4-FFF2-40B4-BE49-F238E27FC236}">
                <a16:creationId xmlns:a16="http://schemas.microsoft.com/office/drawing/2014/main" id="{D7E4F4A7-2CA7-4B71-BB47-B61AA6794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3805238"/>
            <a:ext cx="3455987" cy="2493962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  Posterior Cord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(ULTRA)</a:t>
            </a:r>
            <a:r>
              <a:rPr lang="en-US" altLang="en-US" sz="2800" b="1">
                <a:solidFill>
                  <a:srgbClr val="993300"/>
                </a:solidFill>
              </a:rPr>
              <a:t> 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.Upper subscapular n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.Lower subscapular n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.Thoracodorsal n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66FF"/>
                </a:solidFill>
              </a:rPr>
              <a:t>.Radial n 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66FF"/>
                </a:solidFill>
              </a:rPr>
              <a:t>.Axillary n</a:t>
            </a:r>
          </a:p>
        </p:txBody>
      </p:sp>
      <p:sp>
        <p:nvSpPr>
          <p:cNvPr id="14356" name="Text Box 49">
            <a:extLst>
              <a:ext uri="{FF2B5EF4-FFF2-40B4-BE49-F238E27FC236}">
                <a16:creationId xmlns:a16="http://schemas.microsoft.com/office/drawing/2014/main" id="{34E22205-2A36-4B6F-A91F-AA37B2C75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3573463"/>
            <a:ext cx="4789487" cy="23701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defRPr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charset="0"/>
              </a:rPr>
              <a:t>Medial cord</a:t>
            </a:r>
          </a:p>
          <a:p>
            <a:pPr rtl="1">
              <a:defRPr/>
            </a:pPr>
            <a:r>
              <a:rPr lang="en-US" sz="2000" b="1" dirty="0">
                <a:solidFill>
                  <a:srgbClr val="FFFF00"/>
                </a:solidFill>
                <a:cs typeface="Arial" charset="0"/>
              </a:rPr>
              <a:t>(4MU) </a:t>
            </a:r>
          </a:p>
          <a:p>
            <a:pPr>
              <a:defRPr/>
            </a:pPr>
            <a:r>
              <a:rPr lang="en-US" sz="2000" b="1" dirty="0">
                <a:cs typeface="Arial" charset="0"/>
              </a:rPr>
              <a:t>.Medial pectoral n.</a:t>
            </a:r>
          </a:p>
          <a:p>
            <a:pPr>
              <a:defRPr/>
            </a:pPr>
            <a:r>
              <a:rPr lang="en-US" sz="2000" b="1" dirty="0">
                <a:cs typeface="Arial" charset="0"/>
              </a:rPr>
              <a:t>.</a:t>
            </a:r>
            <a:r>
              <a:rPr lang="en-US" sz="2000" b="1" dirty="0">
                <a:solidFill>
                  <a:srgbClr val="FF66FF"/>
                </a:solidFill>
                <a:cs typeface="Arial" charset="0"/>
              </a:rPr>
              <a:t>Medial root  of median n.</a:t>
            </a:r>
          </a:p>
          <a:p>
            <a:pPr>
              <a:defRPr/>
            </a:pPr>
            <a:r>
              <a:rPr lang="en-US" sz="2000" b="1" dirty="0">
                <a:cs typeface="Arial" charset="0"/>
              </a:rPr>
              <a:t>.Medial cutaneous n of arm.</a:t>
            </a:r>
          </a:p>
          <a:p>
            <a:pPr>
              <a:defRPr/>
            </a:pPr>
            <a:r>
              <a:rPr lang="en-US" sz="2000" b="1" dirty="0">
                <a:cs typeface="Arial" charset="0"/>
              </a:rPr>
              <a:t>.Medial cutaneous n of forearm.</a:t>
            </a:r>
          </a:p>
          <a:p>
            <a:pPr>
              <a:defRPr/>
            </a:pPr>
            <a:r>
              <a:rPr lang="en-US" sz="2000" b="1" dirty="0">
                <a:cs typeface="Arial" charset="0"/>
              </a:rPr>
              <a:t>.</a:t>
            </a:r>
            <a:r>
              <a:rPr lang="en-US" sz="2000" b="1" dirty="0">
                <a:solidFill>
                  <a:srgbClr val="FF66FF"/>
                </a:solidFill>
                <a:cs typeface="Arial" charset="0"/>
              </a:rPr>
              <a:t>Ulnar n.</a:t>
            </a:r>
          </a:p>
        </p:txBody>
      </p:sp>
      <p:sp>
        <p:nvSpPr>
          <p:cNvPr id="13334" name="Text Box 50">
            <a:extLst>
              <a:ext uri="{FF2B5EF4-FFF2-40B4-BE49-F238E27FC236}">
                <a16:creationId xmlns:a16="http://schemas.microsoft.com/office/drawing/2014/main" id="{A8F96E15-AF17-4F79-88A8-0198F5333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1328738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FC00"/>
                </a:solidFill>
              </a:rPr>
              <a:t>C5</a:t>
            </a:r>
          </a:p>
        </p:txBody>
      </p:sp>
      <p:sp>
        <p:nvSpPr>
          <p:cNvPr id="13335" name="Text Box 51">
            <a:extLst>
              <a:ext uri="{FF2B5EF4-FFF2-40B4-BE49-F238E27FC236}">
                <a16:creationId xmlns:a16="http://schemas.microsoft.com/office/drawing/2014/main" id="{3CEB1B13-EA05-4C0C-977A-6C8373F56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1704975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FC00"/>
                </a:solidFill>
              </a:rPr>
              <a:t>C6</a:t>
            </a:r>
          </a:p>
        </p:txBody>
      </p:sp>
      <p:sp>
        <p:nvSpPr>
          <p:cNvPr id="13336" name="Text Box 52">
            <a:extLst>
              <a:ext uri="{FF2B5EF4-FFF2-40B4-BE49-F238E27FC236}">
                <a16:creationId xmlns:a16="http://schemas.microsoft.com/office/drawing/2014/main" id="{C09CB2C6-6F5B-4ACB-BF7B-0047E0CA5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2116138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FC00"/>
                </a:solidFill>
              </a:rPr>
              <a:t>C7</a:t>
            </a:r>
          </a:p>
        </p:txBody>
      </p:sp>
      <p:sp>
        <p:nvSpPr>
          <p:cNvPr id="13337" name="Text Box 53">
            <a:extLst>
              <a:ext uri="{FF2B5EF4-FFF2-40B4-BE49-F238E27FC236}">
                <a16:creationId xmlns:a16="http://schemas.microsoft.com/office/drawing/2014/main" id="{3DCCF7F8-59C9-4EF2-9258-DE19C1666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579688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FC00"/>
                </a:solidFill>
              </a:rPr>
              <a:t>C8</a:t>
            </a:r>
          </a:p>
        </p:txBody>
      </p:sp>
      <p:sp>
        <p:nvSpPr>
          <p:cNvPr id="13338" name="Text Box 54">
            <a:extLst>
              <a:ext uri="{FF2B5EF4-FFF2-40B4-BE49-F238E27FC236}">
                <a16:creationId xmlns:a16="http://schemas.microsoft.com/office/drawing/2014/main" id="{0EFB52B1-1F44-4F4F-9A5E-29BFE44EA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2916238"/>
            <a:ext cx="481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FC00"/>
                </a:solidFill>
              </a:rPr>
              <a:t>T1</a:t>
            </a:r>
          </a:p>
        </p:txBody>
      </p:sp>
      <p:sp>
        <p:nvSpPr>
          <p:cNvPr id="13339" name="TextBox 46">
            <a:extLst>
              <a:ext uri="{FF2B5EF4-FFF2-40B4-BE49-F238E27FC236}">
                <a16:creationId xmlns:a16="http://schemas.microsoft.com/office/drawing/2014/main" id="{F84A044B-7B2B-4D36-B1FC-B23E4FB4F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60350"/>
            <a:ext cx="40322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340" name="TextBox 48">
            <a:extLst>
              <a:ext uri="{FF2B5EF4-FFF2-40B4-BE49-F238E27FC236}">
                <a16:creationId xmlns:a16="http://schemas.microsoft.com/office/drawing/2014/main" id="{41E56A14-6D1C-449C-807D-285A4B67A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142875"/>
            <a:ext cx="664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FF00"/>
                </a:solidFill>
              </a:rPr>
              <a:t> </a:t>
            </a:r>
            <a:r>
              <a:rPr lang="en-US" altLang="en-US" b="1">
                <a:solidFill>
                  <a:srgbClr val="FFFF00"/>
                </a:solidFill>
              </a:rPr>
              <a:t>(C)BRANCHES From Cords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3341" name="Line 19">
            <a:extLst>
              <a:ext uri="{FF2B5EF4-FFF2-40B4-BE49-F238E27FC236}">
                <a16:creationId xmlns:a16="http://schemas.microsoft.com/office/drawing/2014/main" id="{77892B7F-B6C5-432E-8AFF-D122A9AE61A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650" y="3141663"/>
            <a:ext cx="108108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342" name="Line 12">
            <a:extLst>
              <a:ext uri="{FF2B5EF4-FFF2-40B4-BE49-F238E27FC236}">
                <a16:creationId xmlns:a16="http://schemas.microsoft.com/office/drawing/2014/main" id="{5BF11B4B-4520-449A-A0C6-17E5AF471D8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088" y="2349500"/>
            <a:ext cx="13700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343" name="Line 12">
            <a:extLst>
              <a:ext uri="{FF2B5EF4-FFF2-40B4-BE49-F238E27FC236}">
                <a16:creationId xmlns:a16="http://schemas.microsoft.com/office/drawing/2014/main" id="{1F20007D-6A9A-4BE2-9B74-70310CD0F8F0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675" y="3132138"/>
            <a:ext cx="10810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344" name="Line 13">
            <a:extLst>
              <a:ext uri="{FF2B5EF4-FFF2-40B4-BE49-F238E27FC236}">
                <a16:creationId xmlns:a16="http://schemas.microsoft.com/office/drawing/2014/main" id="{CC30CAB7-CE2B-4463-8027-C0B8A2DF4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2763" y="2790825"/>
            <a:ext cx="500062" cy="165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345" name="Line 14">
            <a:extLst>
              <a:ext uri="{FF2B5EF4-FFF2-40B4-BE49-F238E27FC236}">
                <a16:creationId xmlns:a16="http://schemas.microsoft.com/office/drawing/2014/main" id="{6CE7B86F-121E-4C96-8DCC-BD0DC6DC80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65300" y="2976563"/>
            <a:ext cx="501650" cy="165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346" name="Line 20">
            <a:extLst>
              <a:ext uri="{FF2B5EF4-FFF2-40B4-BE49-F238E27FC236}">
                <a16:creationId xmlns:a16="http://schemas.microsoft.com/office/drawing/2014/main" id="{AB539771-DEEC-47FC-81F7-AB2A92601AD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088" y="2784475"/>
            <a:ext cx="1079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347" name="Freeform 45">
            <a:extLst>
              <a:ext uri="{FF2B5EF4-FFF2-40B4-BE49-F238E27FC236}">
                <a16:creationId xmlns:a16="http://schemas.microsoft.com/office/drawing/2014/main" id="{FC30DA67-7101-462F-AB27-E990443EE388}"/>
              </a:ext>
            </a:extLst>
          </p:cNvPr>
          <p:cNvSpPr>
            <a:spLocks/>
          </p:cNvSpPr>
          <p:nvPr/>
        </p:nvSpPr>
        <p:spPr bwMode="auto">
          <a:xfrm>
            <a:off x="3276600" y="1268413"/>
            <a:ext cx="1511300" cy="292100"/>
          </a:xfrm>
          <a:custGeom>
            <a:avLst/>
            <a:gdLst>
              <a:gd name="T0" fmla="*/ 0 w 1934"/>
              <a:gd name="T1" fmla="*/ 2147483647 h 598"/>
              <a:gd name="T2" fmla="*/ 2147483647 w 1934"/>
              <a:gd name="T3" fmla="*/ 0 h 598"/>
              <a:gd name="T4" fmla="*/ 0 60000 65536"/>
              <a:gd name="T5" fmla="*/ 0 60000 65536"/>
              <a:gd name="T6" fmla="*/ 0 w 1934"/>
              <a:gd name="T7" fmla="*/ 0 h 598"/>
              <a:gd name="T8" fmla="*/ 1934 w 1934"/>
              <a:gd name="T9" fmla="*/ 598 h 5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34" h="598">
                <a:moveTo>
                  <a:pt x="0" y="598"/>
                </a:moveTo>
                <a:cubicBezTo>
                  <a:pt x="806" y="349"/>
                  <a:pt x="1612" y="100"/>
                  <a:pt x="1934" y="0"/>
                </a:cubicBezTo>
              </a:path>
            </a:pathLst>
          </a:custGeom>
          <a:noFill/>
          <a:ln w="762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9CFA13-8B0B-4FD8-B199-086F24BB3517}"/>
              </a:ext>
            </a:extLst>
          </p:cNvPr>
          <p:cNvSpPr txBox="1"/>
          <p:nvPr/>
        </p:nvSpPr>
        <p:spPr>
          <a:xfrm>
            <a:off x="204718" y="1071546"/>
            <a:ext cx="6581860" cy="569386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sz="2400" b="1" i="1" u="sng" dirty="0">
                <a:ln w="50800"/>
                <a:solidFill>
                  <a:srgbClr val="FFFF00"/>
                </a:solidFill>
                <a:cs typeface="+mn-cs"/>
              </a:rPr>
              <a:t>Upper Lesions</a:t>
            </a:r>
            <a:r>
              <a:rPr lang="en-US" sz="2400" b="1" i="1" dirty="0">
                <a:ln w="50800"/>
                <a:solidFill>
                  <a:srgbClr val="FFFF00"/>
                </a:solidFill>
                <a:cs typeface="+mn-cs"/>
              </a:rPr>
              <a:t> of the Brachial Plexus </a:t>
            </a:r>
            <a:r>
              <a:rPr lang="en-US" sz="2400" b="1" i="1" u="sng" dirty="0">
                <a:ln w="50800"/>
                <a:solidFill>
                  <a:srgbClr val="FFFF00"/>
                </a:solidFill>
                <a:cs typeface="+mn-cs"/>
              </a:rPr>
              <a:t>Upper Trunk </a:t>
            </a:r>
            <a:r>
              <a:rPr lang="en-US" sz="2400" b="1" i="1" dirty="0">
                <a:ln w="50800"/>
                <a:solidFill>
                  <a:srgbClr val="FFFF00"/>
                </a:solidFill>
                <a:cs typeface="+mn-cs"/>
              </a:rPr>
              <a:t>C5,6 (</a:t>
            </a:r>
            <a:r>
              <a:rPr lang="en-US" sz="2400" b="1" i="1" dirty="0" err="1">
                <a:ln w="50800"/>
                <a:solidFill>
                  <a:srgbClr val="FFFF00"/>
                </a:solidFill>
                <a:cs typeface="+mn-cs"/>
              </a:rPr>
              <a:t>Erb-Duchenne</a:t>
            </a:r>
            <a:r>
              <a:rPr lang="en-US" sz="2400" b="1" i="1" dirty="0">
                <a:ln w="50800"/>
                <a:solidFill>
                  <a:srgbClr val="FFFF00"/>
                </a:solidFill>
                <a:cs typeface="+mn-cs"/>
              </a:rPr>
              <a:t> Palsy </a:t>
            </a:r>
            <a:r>
              <a:rPr lang="en-US" sz="2400" b="1" dirty="0">
                <a:solidFill>
                  <a:srgbClr val="FF0000"/>
                </a:solidFill>
                <a:cs typeface="+mn-cs"/>
              </a:rPr>
              <a:t>”waiter's tip position”</a:t>
            </a:r>
            <a:r>
              <a:rPr lang="en-US" sz="2400" b="1" i="1" dirty="0">
                <a:ln w="50800"/>
                <a:solidFill>
                  <a:srgbClr val="FFFF00"/>
                </a:solidFill>
                <a:cs typeface="+mn-cs"/>
              </a:rPr>
              <a:t>.</a:t>
            </a:r>
          </a:p>
          <a:p>
            <a:pPr>
              <a:defRPr/>
            </a:pPr>
            <a:endParaRPr lang="en-US" sz="2400" b="1" i="1" dirty="0">
              <a:ln w="50800"/>
              <a:solidFill>
                <a:srgbClr val="FFFF00"/>
              </a:solidFill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ln w="50800"/>
                <a:cs typeface="+mn-cs"/>
              </a:rPr>
              <a:t> </a:t>
            </a:r>
            <a:r>
              <a:rPr lang="en-US" sz="2000" b="1" u="sng" dirty="0">
                <a:ln w="50800"/>
                <a:cs typeface="+mn-cs"/>
              </a:rPr>
              <a:t>Resulting from </a:t>
            </a:r>
            <a:r>
              <a:rPr lang="en-US" sz="2000" b="1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excessive displacement </a:t>
            </a:r>
            <a:r>
              <a:rPr lang="en-US" sz="2000" b="1" dirty="0">
                <a:ln w="50800"/>
                <a:cs typeface="+mn-cs"/>
              </a:rPr>
              <a:t>of the </a:t>
            </a:r>
            <a:r>
              <a:rPr lang="en-US" sz="2000" b="1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head </a:t>
            </a:r>
            <a:r>
              <a:rPr lang="en-US" sz="2000" b="1" dirty="0">
                <a:ln w="50800"/>
                <a:cs typeface="+mn-cs"/>
              </a:rPr>
              <a:t>to the </a:t>
            </a:r>
            <a:r>
              <a:rPr lang="en-US" sz="2000" b="1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opposite side </a:t>
            </a:r>
            <a:r>
              <a:rPr lang="en-US" sz="2000" b="1" dirty="0">
                <a:ln w="50800"/>
                <a:cs typeface="+mn-cs"/>
              </a:rPr>
              <a:t>and </a:t>
            </a:r>
            <a:r>
              <a:rPr lang="en-US" sz="2000" b="1" dirty="0">
                <a:ln w="50800"/>
                <a:solidFill>
                  <a:srgbClr val="92D050"/>
                </a:solidFill>
                <a:cs typeface="+mn-cs"/>
              </a:rPr>
              <a:t>depression of the shoulder </a:t>
            </a:r>
            <a:r>
              <a:rPr lang="en-US" sz="2000" b="1" dirty="0">
                <a:ln w="50800"/>
                <a:cs typeface="+mn-cs"/>
              </a:rPr>
              <a:t>on</a:t>
            </a:r>
            <a:r>
              <a:rPr lang="en-US" sz="2000" b="1" dirty="0">
                <a:ln w="50800"/>
                <a:cs typeface="Arial" charset="0"/>
              </a:rPr>
              <a:t> the </a:t>
            </a:r>
            <a:r>
              <a:rPr lang="en-US" sz="2000" b="1" dirty="0">
                <a:ln w="50800"/>
                <a:solidFill>
                  <a:srgbClr val="92D050"/>
                </a:solidFill>
                <a:cs typeface="Arial" charset="0"/>
              </a:rPr>
              <a:t>same</a:t>
            </a:r>
            <a:r>
              <a:rPr lang="en-US" sz="2000" b="1" dirty="0">
                <a:ln w="50800"/>
                <a:cs typeface="Arial" charset="0"/>
              </a:rPr>
              <a:t> </a:t>
            </a:r>
            <a:r>
              <a:rPr lang="en-US" sz="2000" b="1" dirty="0">
                <a:ln w="50800"/>
                <a:solidFill>
                  <a:srgbClr val="92D050"/>
                </a:solidFill>
                <a:cs typeface="Arial" charset="0"/>
              </a:rPr>
              <a:t>side</a:t>
            </a:r>
            <a:r>
              <a:rPr lang="en-US" sz="2000" b="1" dirty="0">
                <a:ln w="50800"/>
                <a:solidFill>
                  <a:srgbClr val="92D050"/>
                </a:solidFill>
                <a:cs typeface="+mn-cs"/>
              </a:rPr>
              <a:t> </a:t>
            </a:r>
            <a:r>
              <a:rPr lang="en-US" sz="2000" b="1" dirty="0">
                <a:ln w="50800"/>
                <a:cs typeface="Arial" charset="0"/>
              </a:rPr>
              <a:t>(a blow or fall on shoulder).  </a:t>
            </a:r>
            <a:endParaRPr lang="en-US" sz="2000" b="1" dirty="0">
              <a:ln w="50800"/>
              <a:cs typeface="+mn-cs"/>
            </a:endParaRPr>
          </a:p>
          <a:p>
            <a:pPr>
              <a:defRPr/>
            </a:pPr>
            <a:endParaRPr lang="en-US" b="1" dirty="0">
              <a:ln w="50800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ln w="50800"/>
                <a:cs typeface="+mn-cs"/>
              </a:rPr>
              <a:t> </a:t>
            </a:r>
            <a:r>
              <a:rPr lang="en-US" sz="2000" b="1" u="sng" dirty="0">
                <a:ln w="50800"/>
                <a:solidFill>
                  <a:srgbClr val="00FF00"/>
                </a:solidFill>
                <a:cs typeface="+mn-cs"/>
              </a:rPr>
              <a:t>The position of the upper limb </a:t>
            </a:r>
            <a:r>
              <a:rPr lang="en-US" sz="2000" b="1" dirty="0">
                <a:ln w="50800"/>
                <a:cs typeface="+mn-cs"/>
              </a:rPr>
              <a:t>in this condition  has been likened to that of a porter or </a:t>
            </a:r>
            <a:r>
              <a:rPr lang="en-US" sz="2000" b="1" dirty="0">
                <a:ln w="50800"/>
                <a:solidFill>
                  <a:srgbClr val="00FF00"/>
                </a:solidFill>
                <a:cs typeface="+mn-cs"/>
              </a:rPr>
              <a:t>waiter hinting for a tip </a:t>
            </a:r>
            <a:r>
              <a:rPr lang="en-US" sz="2000" b="1" dirty="0">
                <a:ln w="50800"/>
                <a:cs typeface="+mn-cs"/>
              </a:rPr>
              <a:t>or </a:t>
            </a:r>
            <a:r>
              <a:rPr lang="en-US" sz="2000" b="1" dirty="0">
                <a:ln w="50800"/>
                <a:solidFill>
                  <a:srgbClr val="FF00FF"/>
                </a:solidFill>
                <a:cs typeface="+mn-cs"/>
              </a:rPr>
              <a:t>policeman’s tip </a:t>
            </a:r>
            <a:r>
              <a:rPr lang="en-US" b="1" dirty="0">
                <a:ln w="50800"/>
                <a:solidFill>
                  <a:srgbClr val="FF00FF"/>
                </a:solidFill>
                <a:cs typeface="+mn-cs"/>
              </a:rPr>
              <a:t>hand.</a:t>
            </a:r>
          </a:p>
          <a:p>
            <a:pPr>
              <a:buFont typeface="Arial" pitchFamily="34" charset="0"/>
              <a:buChar char="•"/>
              <a:defRPr/>
            </a:pPr>
            <a:endParaRPr lang="en-US" b="1" dirty="0">
              <a:ln w="50800"/>
              <a:solidFill>
                <a:srgbClr val="FF00FF"/>
              </a:solidFill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ln w="50800"/>
                <a:solidFill>
                  <a:srgbClr val="00FF00"/>
                </a:solidFill>
                <a:cs typeface="+mn-cs"/>
              </a:rPr>
              <a:t>The arm </a:t>
            </a:r>
            <a:r>
              <a:rPr lang="en-US" b="1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hangs by the side and is rotated medially. </a:t>
            </a:r>
            <a:r>
              <a:rPr lang="en-US" b="1" dirty="0">
                <a:ln w="50800"/>
                <a:solidFill>
                  <a:srgbClr val="00FF00"/>
                </a:solidFill>
                <a:cs typeface="+mn-cs"/>
              </a:rPr>
              <a:t>The forearm </a:t>
            </a:r>
            <a:r>
              <a:rPr lang="en-US" b="1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is extended and </a:t>
            </a:r>
            <a:r>
              <a:rPr lang="en-US" b="1" dirty="0" err="1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pronated</a:t>
            </a:r>
            <a:r>
              <a:rPr lang="en-US" b="1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.</a:t>
            </a:r>
          </a:p>
          <a:p>
            <a:pPr>
              <a:defRPr/>
            </a:pPr>
            <a:r>
              <a:rPr lang="en-US" b="1" dirty="0">
                <a:ln w="50800"/>
                <a:solidFill>
                  <a:srgbClr val="FF00FF"/>
                </a:solidFill>
                <a:cs typeface="+mn-cs"/>
              </a:rPr>
              <a:t> </a:t>
            </a:r>
          </a:p>
          <a:p>
            <a:pPr>
              <a:defRPr/>
            </a:pPr>
            <a:endParaRPr lang="en-US" b="1" dirty="0">
              <a:ln w="50800"/>
              <a:solidFill>
                <a:srgbClr val="FF00FF"/>
              </a:solidFill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E7F743-5862-4F12-B6B7-DBB9822D2267}"/>
              </a:ext>
            </a:extLst>
          </p:cNvPr>
          <p:cNvSpPr/>
          <p:nvPr/>
        </p:nvSpPr>
        <p:spPr>
          <a:xfrm>
            <a:off x="1331640" y="188640"/>
            <a:ext cx="648072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50800"/>
                <a:solidFill>
                  <a:srgbClr val="00FF00"/>
                </a:solidFill>
                <a:cs typeface="+mn-cs"/>
              </a:rPr>
              <a:t>Brachial Plexus Injuries</a:t>
            </a:r>
          </a:p>
        </p:txBody>
      </p:sp>
      <p:sp>
        <p:nvSpPr>
          <p:cNvPr id="14340" name="TextBox 5">
            <a:extLst>
              <a:ext uri="{FF2B5EF4-FFF2-40B4-BE49-F238E27FC236}">
                <a16:creationId xmlns:a16="http://schemas.microsoft.com/office/drawing/2014/main" id="{93CD3852-9813-4595-B4C2-A95599090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6563" y="5857875"/>
            <a:ext cx="2143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>
                <a:solidFill>
                  <a:schemeClr val="bg2"/>
                </a:solidFill>
              </a:rPr>
              <a:t>Erb-Duchenne’s paralysis due to injury of</a:t>
            </a:r>
            <a:r>
              <a:rPr lang="en-US" altLang="en-US" sz="1100" b="1" u="sng">
                <a:solidFill>
                  <a:schemeClr val="bg2"/>
                </a:solidFill>
              </a:rPr>
              <a:t> Upper Trunk </a:t>
            </a:r>
            <a:r>
              <a:rPr lang="en-US" altLang="en-US" sz="1100" b="1">
                <a:solidFill>
                  <a:schemeClr val="bg2"/>
                </a:solidFill>
              </a:rPr>
              <a:t>of Brachial Plexus.</a:t>
            </a:r>
          </a:p>
        </p:txBody>
      </p:sp>
      <p:pic>
        <p:nvPicPr>
          <p:cNvPr id="14341" name="Picture 7" descr="http://t3.gstatic.com/images?q=tbn:ANd9GcR4j2HPMhlPQBMYRVqLW6hxNDEZwfxI2QJSEuhTtmVR3g0jsJ3LeQ">
            <a:hlinkClick r:id="rId2"/>
            <a:extLst>
              <a:ext uri="{FF2B5EF4-FFF2-40B4-BE49-F238E27FC236}">
                <a16:creationId xmlns:a16="http://schemas.microsoft.com/office/drawing/2014/main" id="{D84180F1-8812-48BC-9D72-C185BA95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14500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9FF101">
            <a:extLst>
              <a:ext uri="{FF2B5EF4-FFF2-40B4-BE49-F238E27FC236}">
                <a16:creationId xmlns:a16="http://schemas.microsoft.com/office/drawing/2014/main" id="{EE2B1EEF-D0D9-48F4-A939-63D91A0FD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28688"/>
            <a:ext cx="22860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97DD8A-F15A-4E45-AF89-D86E717BF83B}"/>
              </a:ext>
            </a:extLst>
          </p:cNvPr>
          <p:cNvSpPr txBox="1"/>
          <p:nvPr/>
        </p:nvSpPr>
        <p:spPr>
          <a:xfrm>
            <a:off x="125103" y="714356"/>
            <a:ext cx="5804220" cy="40626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sz="2400" b="1" i="1" u="sng" dirty="0">
                <a:ln w="50800"/>
                <a:solidFill>
                  <a:srgbClr val="FFFF00"/>
                </a:solidFill>
                <a:cs typeface="+mn-cs"/>
              </a:rPr>
              <a:t>Lower Lesions</a:t>
            </a:r>
            <a:r>
              <a:rPr lang="en-US" sz="2400" b="1" i="1" dirty="0">
                <a:ln w="50800"/>
                <a:solidFill>
                  <a:srgbClr val="FFFF00"/>
                </a:solidFill>
                <a:cs typeface="+mn-cs"/>
              </a:rPr>
              <a:t> of the Brachial    Plexus, (</a:t>
            </a:r>
            <a:r>
              <a:rPr lang="en-US" sz="2400" b="1" i="1" dirty="0" err="1">
                <a:ln w="50800"/>
                <a:solidFill>
                  <a:srgbClr val="FFFF00"/>
                </a:solidFill>
                <a:cs typeface="+mn-cs"/>
              </a:rPr>
              <a:t>Klumpke</a:t>
            </a:r>
            <a:r>
              <a:rPr lang="en-US" sz="2400" b="1" i="1" dirty="0">
                <a:ln w="50800"/>
                <a:solidFill>
                  <a:srgbClr val="FFFF00"/>
                </a:solidFill>
                <a:cs typeface="+mn-cs"/>
              </a:rPr>
              <a:t> Palsy)/</a:t>
            </a:r>
            <a:r>
              <a:rPr lang="en-US" sz="2400" b="1" i="1" dirty="0">
                <a:ln w="50800"/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2400" b="1" i="1" u="sng" dirty="0" err="1">
                <a:ln w="50800"/>
                <a:solidFill>
                  <a:srgbClr val="00FF00"/>
                </a:solidFill>
                <a:cs typeface="Arial" charset="0"/>
              </a:rPr>
              <a:t>LowerTrunk</a:t>
            </a:r>
            <a:r>
              <a:rPr lang="en-US" sz="2400" b="1" i="1" dirty="0">
                <a:ln w="50800"/>
                <a:solidFill>
                  <a:srgbClr val="00FF00"/>
                </a:solidFill>
                <a:cs typeface="Arial" charset="0"/>
              </a:rPr>
              <a:t> (C8,T1)Lesion </a:t>
            </a:r>
            <a:endParaRPr lang="en-US" sz="2400" b="1" i="1" dirty="0">
              <a:ln w="50800"/>
              <a:solidFill>
                <a:srgbClr val="00FF00"/>
              </a:solidFill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ln w="50800"/>
                <a:cs typeface="+mn-cs"/>
              </a:rPr>
              <a:t> Lower lesions of the brachial plexus are usually </a:t>
            </a:r>
            <a:r>
              <a:rPr lang="en-US" b="1" dirty="0">
                <a:ln w="50800"/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traction injuries </a:t>
            </a:r>
            <a:r>
              <a:rPr lang="en-US" b="1" u="sng" dirty="0">
                <a:ln w="50800"/>
                <a:cs typeface="+mn-cs"/>
              </a:rPr>
              <a:t>caused by </a:t>
            </a:r>
            <a:r>
              <a:rPr lang="en-US" b="1" dirty="0">
                <a:ln w="50800"/>
                <a:cs typeface="+mn-cs"/>
              </a:rPr>
              <a:t>a person </a:t>
            </a:r>
            <a:r>
              <a:rPr lang="en-US" b="1" dirty="0">
                <a:ln w="50800"/>
                <a:solidFill>
                  <a:srgbClr val="FFC000"/>
                </a:solidFill>
                <a:cs typeface="+mn-cs"/>
              </a:rPr>
              <a:t>falling from a height </a:t>
            </a:r>
            <a:r>
              <a:rPr lang="en-US" b="1" dirty="0">
                <a:ln w="50800"/>
                <a:cs typeface="+mn-cs"/>
              </a:rPr>
              <a:t>clutching at an object to save himself. </a:t>
            </a:r>
            <a:r>
              <a:rPr lang="en-US" b="1" dirty="0">
                <a:ln w="50800"/>
                <a:solidFill>
                  <a:schemeClr val="accent1">
                    <a:lumMod val="40000"/>
                    <a:lumOff val="60000"/>
                  </a:schemeClr>
                </a:solidFill>
                <a:cs typeface="+mn-cs"/>
              </a:rPr>
              <a:t>The first thoracic nerve </a:t>
            </a:r>
            <a:r>
              <a:rPr lang="en-US" b="1" dirty="0">
                <a:ln w="50800"/>
                <a:cs typeface="+mn-cs"/>
              </a:rPr>
              <a:t>is </a:t>
            </a:r>
            <a:r>
              <a:rPr lang="en-US" b="1" dirty="0">
                <a:ln w="50800"/>
                <a:solidFill>
                  <a:schemeClr val="accent1">
                    <a:lumMod val="40000"/>
                    <a:lumOff val="60000"/>
                  </a:schemeClr>
                </a:solidFill>
                <a:cs typeface="+mn-cs"/>
              </a:rPr>
              <a:t>usually torn.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ln w="50800"/>
                <a:cs typeface="+mn-cs"/>
              </a:rPr>
              <a:t> The nerve fibers from this segment run in the </a:t>
            </a:r>
            <a:r>
              <a:rPr lang="en-US" b="1" dirty="0" err="1">
                <a:ln w="50800"/>
                <a:solidFill>
                  <a:srgbClr val="FFFF00"/>
                </a:solidFill>
                <a:cs typeface="+mn-cs"/>
              </a:rPr>
              <a:t>ulnar</a:t>
            </a:r>
            <a:r>
              <a:rPr lang="en-US" b="1" dirty="0">
                <a:ln w="50800"/>
                <a:solidFill>
                  <a:srgbClr val="FFFF00"/>
                </a:solidFill>
                <a:cs typeface="+mn-cs"/>
              </a:rPr>
              <a:t> and median nerves </a:t>
            </a:r>
            <a:r>
              <a:rPr lang="en-US" b="1" dirty="0">
                <a:ln w="50800"/>
                <a:cs typeface="+mn-cs"/>
              </a:rPr>
              <a:t>to supply all the small muscles of the hand. </a:t>
            </a:r>
            <a:r>
              <a:rPr lang="en-US" sz="2000" b="1" dirty="0">
                <a:ln w="50800"/>
                <a:solidFill>
                  <a:srgbClr val="00FF00"/>
                </a:solidFill>
                <a:cs typeface="+mn-cs"/>
              </a:rPr>
              <a:t>The hand has a </a:t>
            </a:r>
            <a:r>
              <a:rPr lang="en-US" sz="2000" b="1" u="sng" dirty="0">
                <a:ln w="50800"/>
                <a:solidFill>
                  <a:srgbClr val="00FF00"/>
                </a:solidFill>
                <a:cs typeface="+mn-cs"/>
              </a:rPr>
              <a:t>clawed appearance </a:t>
            </a:r>
            <a:r>
              <a:rPr lang="en-US" sz="2000" b="1" dirty="0">
                <a:ln w="50800"/>
                <a:solidFill>
                  <a:srgbClr val="00FF00"/>
                </a:solidFill>
                <a:cs typeface="+mn-cs"/>
              </a:rPr>
              <a:t>due to </a:t>
            </a:r>
            <a:r>
              <a:rPr lang="en-US" sz="2000" b="1" u="sng" dirty="0" err="1">
                <a:ln w="50800"/>
                <a:solidFill>
                  <a:srgbClr val="FFFF00"/>
                </a:solidFill>
                <a:cs typeface="+mn-cs"/>
              </a:rPr>
              <a:t>ulnar</a:t>
            </a:r>
            <a:r>
              <a:rPr lang="en-US" sz="2000" b="1" u="sng" dirty="0">
                <a:ln w="50800"/>
                <a:solidFill>
                  <a:srgbClr val="FFFF00"/>
                </a:solidFill>
                <a:cs typeface="+mn-cs"/>
              </a:rPr>
              <a:t> nerve injury.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DD5D4E-6B37-45D0-AA60-EB44775D3B88}"/>
              </a:ext>
            </a:extLst>
          </p:cNvPr>
          <p:cNvSpPr/>
          <p:nvPr/>
        </p:nvSpPr>
        <p:spPr>
          <a:xfrm>
            <a:off x="0" y="0"/>
            <a:ext cx="6357950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sz="3600" b="1" i="1" dirty="0">
                <a:ln w="50800"/>
                <a:solidFill>
                  <a:srgbClr val="FF00FF"/>
                </a:solidFill>
                <a:cs typeface="+mn-cs"/>
              </a:rPr>
              <a:t>Brachial Plexus Injuries</a:t>
            </a:r>
            <a:endParaRPr lang="en-US" sz="3600" b="1" dirty="0">
              <a:ln w="50800"/>
              <a:solidFill>
                <a:srgbClr val="FF00FF"/>
              </a:solidFill>
              <a:cs typeface="+mn-cs"/>
            </a:endParaRPr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9085538B-6407-4BDA-AC0B-F42C68419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786313"/>
            <a:ext cx="215900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0C874B-438D-4129-9BB9-6F581D6D8A54}"/>
              </a:ext>
            </a:extLst>
          </p:cNvPr>
          <p:cNvSpPr/>
          <p:nvPr/>
        </p:nvSpPr>
        <p:spPr>
          <a:xfrm>
            <a:off x="2422525" y="4984750"/>
            <a:ext cx="3322638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n w="50800"/>
                <a:solidFill>
                  <a:srgbClr val="00FF00"/>
                </a:solidFill>
                <a:cs typeface="+mn-cs"/>
              </a:rPr>
              <a:t>Hand of Benediction  or Pop’s Blessings </a:t>
            </a:r>
            <a:r>
              <a:rPr lang="en-US" sz="2000" b="1" u="sng" dirty="0">
                <a:ln w="50800"/>
                <a:solidFill>
                  <a:srgbClr val="FF00FF"/>
                </a:solidFill>
                <a:cs typeface="+mn-cs"/>
              </a:rPr>
              <a:t>(APE HAND) </a:t>
            </a:r>
            <a:r>
              <a:rPr lang="en-US" sz="2000" b="1" dirty="0">
                <a:ln w="50800"/>
                <a:cs typeface="+mn-cs"/>
              </a:rPr>
              <a:t>will</a:t>
            </a:r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  <a:cs typeface="+mn-cs"/>
              </a:rPr>
              <a:t> </a:t>
            </a:r>
            <a:r>
              <a:rPr lang="en-US" sz="2000" b="1" dirty="0">
                <a:ln w="50800"/>
                <a:cs typeface="+mn-cs"/>
              </a:rPr>
              <a:t>result from </a:t>
            </a:r>
            <a:r>
              <a:rPr lang="en-US" sz="2000" b="1" u="sng" dirty="0">
                <a:ln w="50800"/>
                <a:solidFill>
                  <a:srgbClr val="FFFF00"/>
                </a:solidFill>
                <a:cs typeface="+mn-cs"/>
              </a:rPr>
              <a:t>median nerve injury. </a:t>
            </a:r>
          </a:p>
        </p:txBody>
      </p:sp>
      <p:sp>
        <p:nvSpPr>
          <p:cNvPr id="15366" name="TextBox 10">
            <a:extLst>
              <a:ext uri="{FF2B5EF4-FFF2-40B4-BE49-F238E27FC236}">
                <a16:creationId xmlns:a16="http://schemas.microsoft.com/office/drawing/2014/main" id="{63FCD108-467D-47C2-8F41-27E60336A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5" y="2643188"/>
            <a:ext cx="1744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/>
              <a:t>Claw Hand</a:t>
            </a:r>
          </a:p>
        </p:txBody>
      </p:sp>
      <p:pic>
        <p:nvPicPr>
          <p:cNvPr id="15367" name="Picture 10" descr="http://t2.gstatic.com/images?q=tbn:ANd9GcRAfIMNzAqb-nV3pG1kh4RdDhjzqXahidyzBEmrxiK3Wu043dDL">
            <a:hlinkClick r:id="rId3"/>
            <a:extLst>
              <a:ext uri="{FF2B5EF4-FFF2-40B4-BE49-F238E27FC236}">
                <a16:creationId xmlns:a16="http://schemas.microsoft.com/office/drawing/2014/main" id="{B28303A8-3B23-4082-BB13-DE7A1F6E5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14313"/>
            <a:ext cx="278606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2" descr="http://classconnection.s3.amazonaws.com/574/flashcards/598574/png/picture41311464890819.png">
            <a:hlinkClick r:id="rId5"/>
            <a:extLst>
              <a:ext uri="{FF2B5EF4-FFF2-40B4-BE49-F238E27FC236}">
                <a16:creationId xmlns:a16="http://schemas.microsoft.com/office/drawing/2014/main" id="{7AAA2B24-6032-4FC4-BF32-61E7B2577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" r="51987" b="6818"/>
          <a:stretch>
            <a:fillRect/>
          </a:stretch>
        </p:blipFill>
        <p:spPr bwMode="auto">
          <a:xfrm>
            <a:off x="6786563" y="4000500"/>
            <a:ext cx="18573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EDC01872-1AC0-4F7E-AC92-DD69719D5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6"/>
          <a:stretch>
            <a:fillRect/>
          </a:stretch>
        </p:blipFill>
        <p:spPr bwMode="auto">
          <a:xfrm>
            <a:off x="6116638" y="4071938"/>
            <a:ext cx="3027362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BB54A-510F-47EA-B7D6-80CDCFD50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2150"/>
            <a:ext cx="5148263" cy="5762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LUMBAR PLEXUS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1CE68-BB3D-4EF1-AA4B-0E15E055F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267200" cy="5256212"/>
          </a:xfrm>
        </p:spPr>
        <p:txBody>
          <a:bodyPr>
            <a:noAutofit/>
          </a:bodyPr>
          <a:lstStyle/>
          <a:p>
            <a:pPr algn="l" rtl="0"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Formation: </a:t>
            </a:r>
          </a:p>
          <a:p>
            <a:pPr marL="0" indent="0" algn="l" rtl="0">
              <a:buFont typeface="Wingdings" panose="05000000000000000000" pitchFamily="2" charset="2"/>
              <a:buNone/>
              <a:defRPr/>
            </a:pPr>
            <a:r>
              <a:rPr lang="en-US" sz="1800" b="1" dirty="0"/>
              <a:t>	By ventral rami of 	</a:t>
            </a:r>
            <a:r>
              <a:rPr lang="en-US" sz="1800" b="1" dirty="0">
                <a:solidFill>
                  <a:srgbClr val="00FF00"/>
                </a:solidFill>
              </a:rPr>
              <a:t>L1,2,3 </a:t>
            </a:r>
            <a:r>
              <a:rPr lang="en-US" sz="1800" b="1" dirty="0"/>
              <a:t>and most of </a:t>
            </a:r>
            <a:r>
              <a:rPr lang="en-US" sz="1800" b="1" dirty="0">
                <a:solidFill>
                  <a:srgbClr val="00FF00"/>
                </a:solidFill>
              </a:rPr>
              <a:t>L4</a:t>
            </a:r>
            <a:endParaRPr lang="en-US" sz="2000" b="1" dirty="0">
              <a:solidFill>
                <a:srgbClr val="00FF00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Site: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  <a:p>
            <a:pPr marL="0" indent="0" algn="l" rtl="0">
              <a:buFont typeface="Wingdings" panose="05000000000000000000" pitchFamily="2" charset="2"/>
              <a:buNone/>
              <a:defRPr/>
            </a:pPr>
            <a:r>
              <a:rPr lang="en-US" sz="1800" b="1" dirty="0"/>
              <a:t>	In the </a:t>
            </a:r>
            <a:r>
              <a:rPr lang="en-US" sz="1800" b="1" u="sng" dirty="0"/>
              <a:t>substance of </a:t>
            </a:r>
            <a:r>
              <a:rPr lang="en-US" sz="1800" b="1" dirty="0"/>
              <a:t>	</a:t>
            </a:r>
            <a:r>
              <a:rPr lang="en-US" sz="1800" b="1" u="sng" dirty="0"/>
              <a:t>psoas major muscle</a:t>
            </a:r>
            <a:endParaRPr lang="en-US" sz="2000" b="1" u="sng" dirty="0"/>
          </a:p>
          <a:p>
            <a:pPr algn="l" rtl="0"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branches:</a:t>
            </a:r>
          </a:p>
          <a:p>
            <a:pPr marL="0" indent="0" algn="l" rtl="0">
              <a:buFont typeface="Wingdings" panose="05000000000000000000" pitchFamily="2" charset="2"/>
              <a:buNone/>
              <a:defRPr/>
            </a:pPr>
            <a:r>
              <a:rPr lang="en-US" sz="1800" b="1" i="1" dirty="0"/>
              <a:t>	</a:t>
            </a:r>
            <a:r>
              <a:rPr lang="en-US" sz="1800" b="1" i="1" dirty="0" err="1">
                <a:solidFill>
                  <a:srgbClr val="00FF00"/>
                </a:solidFill>
              </a:rPr>
              <a:t>Iliohypogastric</a:t>
            </a:r>
            <a:r>
              <a:rPr lang="en-US" sz="1800" b="1" i="1" dirty="0">
                <a:solidFill>
                  <a:srgbClr val="00FF00"/>
                </a:solidFill>
              </a:rPr>
              <a:t> &amp; 	</a:t>
            </a:r>
            <a:r>
              <a:rPr lang="en-US" sz="1800" b="1" i="1" dirty="0" err="1">
                <a:solidFill>
                  <a:srgbClr val="00FF00"/>
                </a:solidFill>
              </a:rPr>
              <a:t>ilioinguinal</a:t>
            </a:r>
            <a:r>
              <a:rPr lang="en-US" sz="1800" b="1" i="1" dirty="0">
                <a:solidFill>
                  <a:srgbClr val="00FF00"/>
                </a:solidFill>
              </a:rPr>
              <a:t>: </a:t>
            </a:r>
          </a:p>
          <a:p>
            <a:pPr marL="0" indent="0" algn="l" rtl="0">
              <a:buFont typeface="Wingdings" panose="05000000000000000000" pitchFamily="2" charset="2"/>
              <a:buNone/>
              <a:defRPr/>
            </a:pPr>
            <a:r>
              <a:rPr lang="en-US" sz="1800" b="1" i="1" dirty="0"/>
              <a:t>	</a:t>
            </a:r>
            <a:r>
              <a:rPr lang="en-US" sz="1600" b="1" dirty="0"/>
              <a:t>to anterior abdominal wall</a:t>
            </a:r>
            <a:endParaRPr lang="en-US" sz="1800" b="1" dirty="0"/>
          </a:p>
          <a:p>
            <a:pPr marL="0" indent="0" algn="l" rtl="0">
              <a:buFont typeface="Wingdings" panose="05000000000000000000" pitchFamily="2" charset="2"/>
              <a:buNone/>
              <a:defRPr/>
            </a:pPr>
            <a:r>
              <a:rPr lang="en-US" sz="1800" b="1" dirty="0"/>
              <a:t>	</a:t>
            </a:r>
            <a:r>
              <a:rPr lang="en-US" sz="1800" b="1" i="1" dirty="0">
                <a:solidFill>
                  <a:srgbClr val="00FF00"/>
                </a:solidFill>
              </a:rPr>
              <a:t>Obturator:</a:t>
            </a:r>
            <a:r>
              <a:rPr lang="en-US" sz="1800" b="1" dirty="0">
                <a:solidFill>
                  <a:srgbClr val="00FF00"/>
                </a:solidFill>
              </a:rPr>
              <a:t> </a:t>
            </a:r>
          </a:p>
          <a:p>
            <a:pPr marL="0" indent="0" algn="l" rtl="0">
              <a:buFont typeface="Wingdings" panose="05000000000000000000" pitchFamily="2" charset="2"/>
              <a:buNone/>
              <a:defRPr/>
            </a:pPr>
            <a:r>
              <a:rPr lang="en-US" sz="1800" b="1" dirty="0"/>
              <a:t>	</a:t>
            </a:r>
            <a:r>
              <a:rPr lang="en-US" sz="1600" b="1" dirty="0"/>
              <a:t>to medial compartment of 	thigh</a:t>
            </a:r>
            <a:endParaRPr lang="en-US" sz="1800" b="1" dirty="0"/>
          </a:p>
          <a:p>
            <a:pPr marL="0" indent="0" algn="l" rtl="0">
              <a:buFont typeface="Wingdings" panose="05000000000000000000" pitchFamily="2" charset="2"/>
              <a:buNone/>
              <a:defRPr/>
            </a:pPr>
            <a:r>
              <a:rPr lang="en-US" sz="1800" b="1" dirty="0"/>
              <a:t>	</a:t>
            </a:r>
            <a:r>
              <a:rPr lang="en-US" sz="1800" b="1" i="1" dirty="0">
                <a:solidFill>
                  <a:srgbClr val="00FF00"/>
                </a:solidFill>
              </a:rPr>
              <a:t>Femoral: </a:t>
            </a:r>
          </a:p>
          <a:p>
            <a:pPr marL="0" indent="0" algn="l" rtl="0">
              <a:buFont typeface="Wingdings" panose="05000000000000000000" pitchFamily="2" charset="2"/>
              <a:buNone/>
              <a:defRPr/>
            </a:pPr>
            <a:r>
              <a:rPr lang="en-US" sz="1800" b="1" i="1" dirty="0">
                <a:solidFill>
                  <a:srgbClr val="00FF00"/>
                </a:solidFill>
              </a:rPr>
              <a:t>	</a:t>
            </a:r>
            <a:r>
              <a:rPr lang="en-US" sz="1600" b="1" dirty="0"/>
              <a:t>to anterior compartment of 	thigh</a:t>
            </a:r>
          </a:p>
        </p:txBody>
      </p:sp>
      <p:pic>
        <p:nvPicPr>
          <p:cNvPr id="16388" name="Picture 2" descr="C:\Documents and Settings\user1\Desktop\lumbosacral\F66122-004-f141.jpg">
            <a:extLst>
              <a:ext uri="{FF2B5EF4-FFF2-40B4-BE49-F238E27FC236}">
                <a16:creationId xmlns:a16="http://schemas.microsoft.com/office/drawing/2014/main" id="{384551A5-FCA5-48AB-B804-0363759A10A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"/>
          <a:stretch>
            <a:fillRect/>
          </a:stretch>
        </p:blipFill>
        <p:spPr>
          <a:xfrm>
            <a:off x="5105400" y="228600"/>
            <a:ext cx="3810000" cy="2914650"/>
          </a:xfrm>
        </p:spPr>
      </p:pic>
      <p:pic>
        <p:nvPicPr>
          <p:cNvPr id="16389" name="Picture 3" descr="C:\Documents and Settings\user1\Desktop\lumbosacral\F66122-004-f142.jpg">
            <a:extLst>
              <a:ext uri="{FF2B5EF4-FFF2-40B4-BE49-F238E27FC236}">
                <a16:creationId xmlns:a16="http://schemas.microsoft.com/office/drawing/2014/main" id="{8DAA6F6B-4ABF-4FA2-9975-5BBF652F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26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0D1CD2B9-6E11-4506-A65B-2953EEB514BA}"/>
              </a:ext>
            </a:extLst>
          </p:cNvPr>
          <p:cNvSpPr/>
          <p:nvPr/>
        </p:nvSpPr>
        <p:spPr>
          <a:xfrm>
            <a:off x="5410200" y="533400"/>
            <a:ext cx="304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0A4C5AA6-C85E-44D7-BFE6-0F41C0E6F621}"/>
              </a:ext>
            </a:extLst>
          </p:cNvPr>
          <p:cNvSpPr/>
          <p:nvPr/>
        </p:nvSpPr>
        <p:spPr>
          <a:xfrm>
            <a:off x="5105400" y="990600"/>
            <a:ext cx="457200" cy="460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73F57B09-CBB7-4EB1-89AC-6A58456E6FBF}"/>
              </a:ext>
            </a:extLst>
          </p:cNvPr>
          <p:cNvSpPr/>
          <p:nvPr/>
        </p:nvSpPr>
        <p:spPr>
          <a:xfrm>
            <a:off x="5943600" y="2743200"/>
            <a:ext cx="304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46337411-D338-4331-8718-34E4C6176865}"/>
              </a:ext>
            </a:extLst>
          </p:cNvPr>
          <p:cNvSpPr/>
          <p:nvPr/>
        </p:nvSpPr>
        <p:spPr>
          <a:xfrm>
            <a:off x="5334000" y="2514600"/>
            <a:ext cx="3810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21D7C445-F750-485B-A56B-1990C5E86EE7}"/>
              </a:ext>
            </a:extLst>
          </p:cNvPr>
          <p:cNvSpPr/>
          <p:nvPr/>
        </p:nvSpPr>
        <p:spPr>
          <a:xfrm>
            <a:off x="8655050" y="4175125"/>
            <a:ext cx="381000" cy="4603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46D45-3C3A-4345-A704-0B45601E8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247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SACRAL PLEXUS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ECD5C-2BF2-490E-BCAA-A0A0E5250F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2620963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Formation: </a:t>
            </a:r>
          </a:p>
          <a:p>
            <a:pPr marL="457200" lvl="1" indent="0" algn="l" rtl="0">
              <a:buFontTx/>
              <a:buNone/>
              <a:defRPr/>
            </a:pPr>
            <a:r>
              <a:rPr lang="en-US" sz="1800" b="1" dirty="0"/>
              <a:t>By ventral rami of a part of </a:t>
            </a:r>
            <a:r>
              <a:rPr lang="en-US" sz="1800" b="1" dirty="0">
                <a:solidFill>
                  <a:srgbClr val="00FF00"/>
                </a:solidFill>
              </a:rPr>
              <a:t>L4 </a:t>
            </a:r>
            <a:r>
              <a:rPr lang="en-US" sz="1800" b="1" dirty="0"/>
              <a:t>&amp; whole </a:t>
            </a:r>
            <a:r>
              <a:rPr lang="en-US" sz="1800" b="1" dirty="0">
                <a:solidFill>
                  <a:srgbClr val="00FF00"/>
                </a:solidFill>
              </a:rPr>
              <a:t>L5 </a:t>
            </a:r>
            <a:r>
              <a:rPr lang="en-US" sz="1800" b="1" dirty="0">
                <a:solidFill>
                  <a:srgbClr val="FF66CC"/>
                </a:solidFill>
              </a:rPr>
              <a:t>(lumbosacral trunk) </a:t>
            </a:r>
            <a:r>
              <a:rPr lang="en-US" sz="1800" b="1" dirty="0"/>
              <a:t>+ </a:t>
            </a:r>
            <a:r>
              <a:rPr lang="en-US" sz="1800" b="1" dirty="0">
                <a:solidFill>
                  <a:srgbClr val="00FF00"/>
                </a:solidFill>
              </a:rPr>
              <a:t>S1, 2, 3 </a:t>
            </a:r>
            <a:r>
              <a:rPr lang="en-US" sz="1800" b="1" dirty="0"/>
              <a:t>and most of the </a:t>
            </a:r>
            <a:r>
              <a:rPr lang="en-US" sz="1800" b="1" dirty="0">
                <a:solidFill>
                  <a:srgbClr val="00FF00"/>
                </a:solidFill>
              </a:rPr>
              <a:t>S4</a:t>
            </a:r>
            <a:endParaRPr lang="en-US" sz="2800" b="1" dirty="0">
              <a:solidFill>
                <a:srgbClr val="00FF00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Site: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</a:p>
          <a:p>
            <a:pPr marL="457200" lvl="1" indent="0" algn="l" rtl="0">
              <a:buFontTx/>
              <a:buNone/>
              <a:defRPr/>
            </a:pPr>
            <a:r>
              <a:rPr lang="en-US" sz="1800" b="1" dirty="0"/>
              <a:t>In front of </a:t>
            </a:r>
            <a:r>
              <a:rPr lang="en-US" sz="1800" b="1" u="sng" dirty="0" err="1"/>
              <a:t>piriformis</a:t>
            </a:r>
            <a:r>
              <a:rPr lang="en-US" sz="1800" b="1" u="sng" dirty="0"/>
              <a:t> </a:t>
            </a:r>
            <a:r>
              <a:rPr lang="en-US" sz="1800" b="1" u="sng" dirty="0" err="1"/>
              <a:t>msucle</a:t>
            </a:r>
            <a:endParaRPr lang="en-US" sz="1800" b="1" u="sng" dirty="0"/>
          </a:p>
        </p:txBody>
      </p:sp>
      <p:pic>
        <p:nvPicPr>
          <p:cNvPr id="5" name="Content Placeholder 4" descr="F66122-005-f061.jpg">
            <a:extLst>
              <a:ext uri="{FF2B5EF4-FFF2-40B4-BE49-F238E27FC236}">
                <a16:creationId xmlns:a16="http://schemas.microsoft.com/office/drawing/2014/main" id="{00B6E182-5388-40C9-B8AC-5AACA3F0FF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3815"/>
          <a:stretch/>
        </p:blipFill>
        <p:spPr>
          <a:xfrm>
            <a:off x="4643438" y="1700213"/>
            <a:ext cx="4267200" cy="41338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CB88EB1A-E650-49E0-9824-5ADD648CA11D}"/>
              </a:ext>
            </a:extLst>
          </p:cNvPr>
          <p:cNvSpPr/>
          <p:nvPr/>
        </p:nvSpPr>
        <p:spPr>
          <a:xfrm>
            <a:off x="5292725" y="4581525"/>
            <a:ext cx="935038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nut 8">
            <a:extLst>
              <a:ext uri="{FF2B5EF4-FFF2-40B4-BE49-F238E27FC236}">
                <a16:creationId xmlns:a16="http://schemas.microsoft.com/office/drawing/2014/main" id="{B39FD99D-DD37-4F47-B99E-526AE8900507}"/>
              </a:ext>
            </a:extLst>
          </p:cNvPr>
          <p:cNvSpPr/>
          <p:nvPr/>
        </p:nvSpPr>
        <p:spPr>
          <a:xfrm>
            <a:off x="6443663" y="3305175"/>
            <a:ext cx="360362" cy="14128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660BB-0A95-4783-A0BF-EFE7B2BCD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3" y="228600"/>
            <a:ext cx="9132887" cy="762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SACRAL PLEXUS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4CF04-1E7F-46BD-8313-6026583A1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57313"/>
            <a:ext cx="4495800" cy="4214812"/>
          </a:xfrm>
        </p:spPr>
        <p:txBody>
          <a:bodyPr>
            <a:noAutofit/>
          </a:bodyPr>
          <a:lstStyle/>
          <a:p>
            <a:pPr algn="l" rtl="0"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branches:</a:t>
            </a:r>
          </a:p>
          <a:p>
            <a:pPr marL="457200" lvl="1" indent="0" algn="l" rtl="0">
              <a:buFontTx/>
              <a:buNone/>
              <a:defRPr/>
            </a:pPr>
            <a:r>
              <a:rPr lang="en-US" sz="18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</a:t>
            </a:r>
            <a:r>
              <a:rPr lang="en-US" sz="1800" b="1" i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splanchnic</a:t>
            </a:r>
            <a:r>
              <a:rPr lang="en-US" sz="18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 (from sacral):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preganglionic parasympathetic to </a:t>
            </a: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viscera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hindgut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l" rtl="0">
              <a:buFontTx/>
              <a:buNone/>
              <a:defRPr/>
            </a:pP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l" rtl="0">
              <a:buFontTx/>
              <a:buNone/>
              <a:defRPr/>
            </a:pPr>
            <a:r>
              <a:rPr lang="en-US" sz="1800" b="1" i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Pudendal</a:t>
            </a:r>
            <a:r>
              <a:rPr lang="en-US" sz="18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 (from sacral plexus):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457200" lvl="1" indent="0" algn="l" rtl="0">
              <a:buFontTx/>
              <a:buNone/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perineum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l" rtl="0">
              <a:buFontTx/>
              <a:buNone/>
              <a:defRPr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l" rtl="0">
              <a:buFontTx/>
              <a:buNone/>
              <a:defRPr/>
            </a:pPr>
            <a:r>
              <a:rPr lang="en-US" sz="18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Sciatic nerve (from </a:t>
            </a:r>
            <a:r>
              <a:rPr lang="en-US" sz="1800" b="1" i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Lumbosacral</a:t>
            </a:r>
            <a:r>
              <a:rPr lang="en-US" sz="18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plexus: L4&amp;5+S1,2,3):</a:t>
            </a:r>
          </a:p>
          <a:p>
            <a:pPr marL="457200" lvl="1" indent="0" algn="l" rtl="0">
              <a:buFontTx/>
              <a:buNone/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limb</a:t>
            </a:r>
          </a:p>
          <a:p>
            <a:pPr algn="l" rtl="0">
              <a:defRPr/>
            </a:pPr>
            <a:endParaRPr lang="en-US" sz="2400" dirty="0"/>
          </a:p>
        </p:txBody>
      </p:sp>
      <p:pic>
        <p:nvPicPr>
          <p:cNvPr id="5" name="Content Placeholder 4" descr="F66122-005-f060.jpg">
            <a:extLst>
              <a:ext uri="{FF2B5EF4-FFF2-40B4-BE49-F238E27FC236}">
                <a16:creationId xmlns:a16="http://schemas.microsoft.com/office/drawing/2014/main" id="{28CDA288-3DC2-4515-A22C-B1194A4DF9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2479"/>
          <a:stretch/>
        </p:blipFill>
        <p:spPr>
          <a:xfrm>
            <a:off x="4648200" y="1600200"/>
            <a:ext cx="4343400" cy="4598988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Left Arrow 6">
            <a:extLst>
              <a:ext uri="{FF2B5EF4-FFF2-40B4-BE49-F238E27FC236}">
                <a16:creationId xmlns:a16="http://schemas.microsoft.com/office/drawing/2014/main" id="{FB9D9F8C-8DFB-4744-B55A-A7C6B72B72FF}"/>
              </a:ext>
            </a:extLst>
          </p:cNvPr>
          <p:cNvSpPr/>
          <p:nvPr/>
        </p:nvSpPr>
        <p:spPr>
          <a:xfrm>
            <a:off x="8458200" y="37338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AA436101-80CE-4741-B6CD-E998D9228909}"/>
              </a:ext>
            </a:extLst>
          </p:cNvPr>
          <p:cNvSpPr/>
          <p:nvPr/>
        </p:nvSpPr>
        <p:spPr>
          <a:xfrm>
            <a:off x="7315200" y="56388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F99971D5-23EE-4EE4-AC87-B8953641FBE1}"/>
              </a:ext>
            </a:extLst>
          </p:cNvPr>
          <p:cNvSpPr/>
          <p:nvPr/>
        </p:nvSpPr>
        <p:spPr>
          <a:xfrm>
            <a:off x="5029200" y="4191000"/>
            <a:ext cx="2286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99BE33-0348-4041-83F1-55A96F984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159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LUMBOSACRAL PLEXUS</a:t>
            </a:r>
          </a:p>
        </p:txBody>
      </p:sp>
      <p:pic>
        <p:nvPicPr>
          <p:cNvPr id="9" name="Content Placeholder 8" descr="lumbosacral.jpg">
            <a:extLst>
              <a:ext uri="{FF2B5EF4-FFF2-40B4-BE49-F238E27FC236}">
                <a16:creationId xmlns:a16="http://schemas.microsoft.com/office/drawing/2014/main" id="{746AE4F6-6A78-4E53-9640-B38FEF517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219200"/>
            <a:ext cx="6019800" cy="54102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id="{43EEB8FE-5581-4AFD-BD76-90681297C89C}"/>
              </a:ext>
            </a:extLst>
          </p:cNvPr>
          <p:cNvSpPr/>
          <p:nvPr/>
        </p:nvSpPr>
        <p:spPr>
          <a:xfrm>
            <a:off x="1676400" y="4800600"/>
            <a:ext cx="3048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B60AC13E-AD5A-42D9-BFE0-9D6D010BA2C6}"/>
              </a:ext>
            </a:extLst>
          </p:cNvPr>
          <p:cNvSpPr/>
          <p:nvPr/>
        </p:nvSpPr>
        <p:spPr>
          <a:xfrm>
            <a:off x="6858000" y="60198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1C1488A0-07A6-4AF5-8BD3-4A5AA544B849}"/>
              </a:ext>
            </a:extLst>
          </p:cNvPr>
          <p:cNvSpPr/>
          <p:nvPr/>
        </p:nvSpPr>
        <p:spPr>
          <a:xfrm>
            <a:off x="2286000" y="3429000"/>
            <a:ext cx="785813" cy="214313"/>
          </a:xfrm>
          <a:prstGeom prst="fram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F6922AC7-3160-4F97-A50A-3F8861BDDBE2}"/>
              </a:ext>
            </a:extLst>
          </p:cNvPr>
          <p:cNvSpPr/>
          <p:nvPr/>
        </p:nvSpPr>
        <p:spPr>
          <a:xfrm>
            <a:off x="2286000" y="3643313"/>
            <a:ext cx="785813" cy="214312"/>
          </a:xfrm>
          <a:prstGeom prst="fram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A7375998-2181-4438-BBD4-81EEC1E7652F}"/>
              </a:ext>
            </a:extLst>
          </p:cNvPr>
          <p:cNvSpPr/>
          <p:nvPr/>
        </p:nvSpPr>
        <p:spPr>
          <a:xfrm>
            <a:off x="2428875" y="4071938"/>
            <a:ext cx="571500" cy="214312"/>
          </a:xfrm>
          <a:prstGeom prst="fram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4-Point Star 11">
            <a:extLst>
              <a:ext uri="{FF2B5EF4-FFF2-40B4-BE49-F238E27FC236}">
                <a16:creationId xmlns:a16="http://schemas.microsoft.com/office/drawing/2014/main" id="{74240541-DD79-43EB-8DAB-7B69D66531B9}"/>
              </a:ext>
            </a:extLst>
          </p:cNvPr>
          <p:cNvSpPr/>
          <p:nvPr/>
        </p:nvSpPr>
        <p:spPr>
          <a:xfrm>
            <a:off x="4857750" y="3500438"/>
            <a:ext cx="71438" cy="71437"/>
          </a:xfrm>
          <a:prstGeom prst="star4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4-Point Star 12">
            <a:extLst>
              <a:ext uri="{FF2B5EF4-FFF2-40B4-BE49-F238E27FC236}">
                <a16:creationId xmlns:a16="http://schemas.microsoft.com/office/drawing/2014/main" id="{B6B0C3FA-4E47-42A3-8153-3BB53DF87752}"/>
              </a:ext>
            </a:extLst>
          </p:cNvPr>
          <p:cNvSpPr/>
          <p:nvPr/>
        </p:nvSpPr>
        <p:spPr>
          <a:xfrm>
            <a:off x="4357688" y="3714750"/>
            <a:ext cx="71437" cy="71438"/>
          </a:xfrm>
          <a:prstGeom prst="star4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4-Point Star 13">
            <a:extLst>
              <a:ext uri="{FF2B5EF4-FFF2-40B4-BE49-F238E27FC236}">
                <a16:creationId xmlns:a16="http://schemas.microsoft.com/office/drawing/2014/main" id="{956B7035-4DD4-4D87-956E-E404799329EB}"/>
              </a:ext>
            </a:extLst>
          </p:cNvPr>
          <p:cNvSpPr/>
          <p:nvPr/>
        </p:nvSpPr>
        <p:spPr>
          <a:xfrm>
            <a:off x="5000625" y="4143375"/>
            <a:ext cx="71438" cy="71438"/>
          </a:xfrm>
          <a:prstGeom prst="star4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D6C5688E-6221-45DE-95A7-F3A33A74865D}"/>
              </a:ext>
            </a:extLst>
          </p:cNvPr>
          <p:cNvSpPr/>
          <p:nvPr/>
        </p:nvSpPr>
        <p:spPr>
          <a:xfrm>
            <a:off x="6215063" y="3214688"/>
            <a:ext cx="857250" cy="2857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32DEA-191C-4B81-B2D1-C11954930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9144000" cy="6873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 NERVE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3F7A26-D70C-455D-834C-FCA3FEC3F9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191000" cy="3929063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 </a:t>
            </a:r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1800" b="1" dirty="0"/>
              <a:t>A branch from </a:t>
            </a:r>
            <a:r>
              <a:rPr lang="en-US" sz="1800" b="1" u="sng" dirty="0"/>
              <a:t>lumbar plexus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rgbClr val="00FF00"/>
                </a:solidFill>
              </a:rPr>
              <a:t>(L2,3,4)</a:t>
            </a:r>
            <a:endParaRPr lang="en-US" sz="2800" b="1" dirty="0">
              <a:solidFill>
                <a:srgbClr val="00FF00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Course:</a:t>
            </a:r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1800" b="1" dirty="0"/>
              <a:t>Descends </a:t>
            </a:r>
            <a:r>
              <a:rPr lang="en-US" sz="1800" b="1" u="sng" dirty="0"/>
              <a:t>lateral to psoas major </a:t>
            </a:r>
            <a:r>
              <a:rPr lang="en-US" sz="1800" b="1" dirty="0"/>
              <a:t>&amp; enters the thigh </a:t>
            </a:r>
            <a:r>
              <a:rPr lang="en-US" sz="1800" b="1" dirty="0">
                <a:solidFill>
                  <a:srgbClr val="00FF00"/>
                </a:solidFill>
              </a:rPr>
              <a:t>behind</a:t>
            </a:r>
            <a:r>
              <a:rPr lang="en-US" sz="1800" b="1" dirty="0"/>
              <a:t> the </a:t>
            </a:r>
            <a:r>
              <a:rPr lang="en-US" sz="1800" b="1" dirty="0">
                <a:solidFill>
                  <a:srgbClr val="00FF00"/>
                </a:solidFill>
              </a:rPr>
              <a:t>inguinal ligament</a:t>
            </a:r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1800" b="1" dirty="0"/>
              <a:t>Passes </a:t>
            </a:r>
            <a:r>
              <a:rPr lang="en-US" sz="1800" b="1" u="sng" dirty="0"/>
              <a:t>lateral to femoral artery</a:t>
            </a:r>
            <a:r>
              <a:rPr lang="en-US" sz="1800" b="1" dirty="0"/>
              <a:t> &amp; divides into terminal branches.</a:t>
            </a:r>
          </a:p>
          <a:p>
            <a:pPr algn="l" rtl="0">
              <a:defRPr/>
            </a:pP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G:\Student Gray\6. Lower limb\F66122-006-f065.jpg">
            <a:extLst>
              <a:ext uri="{FF2B5EF4-FFF2-40B4-BE49-F238E27FC236}">
                <a16:creationId xmlns:a16="http://schemas.microsoft.com/office/drawing/2014/main" id="{AE4C5A35-C54C-442D-B861-A1021135A10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3333" r="11111" b="2453"/>
          <a:stretch>
            <a:fillRect/>
          </a:stretch>
        </p:blipFill>
        <p:spPr>
          <a:xfrm>
            <a:off x="4724400" y="1600200"/>
            <a:ext cx="4038600" cy="51054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63AF71-C267-4813-9533-98EE53983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7038"/>
            <a:ext cx="9144000" cy="84137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 NERVE INJURY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2EEB7C-B28A-4BBC-BA2E-32AEA7AA2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0550" cy="5029200"/>
          </a:xfrm>
        </p:spPr>
        <p:txBody>
          <a:bodyPr>
            <a:normAutofit lnSpcReduction="10000"/>
          </a:bodyPr>
          <a:lstStyle/>
          <a:p>
            <a:pPr algn="l" rtl="0"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effect:</a:t>
            </a:r>
          </a:p>
          <a:p>
            <a:pPr lvl="1" algn="l" rtl="0">
              <a:defRPr/>
            </a:pPr>
            <a:r>
              <a:rPr lang="en-US" sz="1800" b="1" dirty="0"/>
              <a:t>Wasting of quadriceps </a:t>
            </a:r>
            <a:r>
              <a:rPr lang="en-US" sz="1800" b="1" dirty="0" err="1"/>
              <a:t>femoris</a:t>
            </a:r>
            <a:endParaRPr lang="en-US" sz="1800" b="1" dirty="0"/>
          </a:p>
          <a:p>
            <a:pPr lvl="1" algn="l" rtl="0">
              <a:defRPr/>
            </a:pPr>
            <a:r>
              <a:rPr lang="en-US" sz="1800" b="1" dirty="0">
                <a:solidFill>
                  <a:srgbClr val="00FF00"/>
                </a:solidFill>
              </a:rPr>
              <a:t>Loss of extension of knee</a:t>
            </a:r>
          </a:p>
          <a:p>
            <a:pPr lvl="1" algn="l" rtl="0">
              <a:defRPr/>
            </a:pPr>
            <a:r>
              <a:rPr lang="en-US" sz="1800" b="1" dirty="0">
                <a:solidFill>
                  <a:srgbClr val="00FF00"/>
                </a:solidFill>
              </a:rPr>
              <a:t>Weak flexion of hip </a:t>
            </a:r>
            <a:r>
              <a:rPr lang="en-US" sz="1800" b="1" dirty="0"/>
              <a:t>(psoas major is intact ; </a:t>
            </a:r>
            <a:r>
              <a:rPr lang="en-US" sz="1400" b="1" dirty="0"/>
              <a:t>because it takes supply from other fibers of the lumbar plexus</a:t>
            </a:r>
            <a:r>
              <a:rPr lang="en-US" sz="1800" b="1" dirty="0"/>
              <a:t>)</a:t>
            </a:r>
          </a:p>
          <a:p>
            <a:pPr lvl="1" algn="l" rtl="0">
              <a:defRPr/>
            </a:pPr>
            <a:endParaRPr lang="en-US" sz="1900" b="1" dirty="0"/>
          </a:p>
          <a:p>
            <a:pPr algn="l" rtl="0"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 effect:</a:t>
            </a:r>
          </a:p>
          <a:p>
            <a:pPr lvl="1" algn="l" rtl="0">
              <a:defRPr/>
            </a:pPr>
            <a:r>
              <a:rPr lang="en-US" sz="1800" b="1" dirty="0"/>
              <a:t>loss of sensation over areas supplied </a:t>
            </a:r>
            <a:r>
              <a:rPr lang="en-US" sz="1800" b="1" dirty="0" err="1">
                <a:solidFill>
                  <a:srgbClr val="00FF00"/>
                </a:solidFill>
              </a:rPr>
              <a:t>antero</a:t>
            </a:r>
            <a:r>
              <a:rPr lang="en-US" sz="1800" b="1" dirty="0">
                <a:solidFill>
                  <a:srgbClr val="00FF00"/>
                </a:solidFill>
              </a:rPr>
              <a:t>-medial </a:t>
            </a:r>
            <a:r>
              <a:rPr lang="en-US" sz="1800" b="1" dirty="0"/>
              <a:t>aspect of </a:t>
            </a:r>
            <a:r>
              <a:rPr lang="en-US" sz="1800" b="1" dirty="0">
                <a:solidFill>
                  <a:srgbClr val="00FF00"/>
                </a:solidFill>
              </a:rPr>
              <a:t>thigh </a:t>
            </a:r>
            <a:r>
              <a:rPr lang="en-US" sz="1800" b="1" dirty="0"/>
              <a:t>&amp; </a:t>
            </a:r>
            <a:r>
              <a:rPr lang="en-US" sz="1800" b="1" dirty="0">
                <a:solidFill>
                  <a:srgbClr val="00FF00"/>
                </a:solidFill>
              </a:rPr>
              <a:t>medial side of leg &amp; foot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(injury of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Saphenous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br.of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femoral)</a:t>
            </a:r>
            <a:endParaRPr lang="en-US" sz="1800" b="1" dirty="0">
              <a:solidFill>
                <a:srgbClr val="00FF00"/>
              </a:solidFill>
            </a:endParaRPr>
          </a:p>
        </p:txBody>
      </p:sp>
      <p:pic>
        <p:nvPicPr>
          <p:cNvPr id="7" name="Picture 4" descr="4AA6C589">
            <a:extLst>
              <a:ext uri="{FF2B5EF4-FFF2-40B4-BE49-F238E27FC236}">
                <a16:creationId xmlns:a16="http://schemas.microsoft.com/office/drawing/2014/main" id="{BF6CE771-F1DC-4133-8B35-9A868F295B6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5337" t="6801" r="19768" b="55362"/>
          <a:stretch>
            <a:fillRect/>
          </a:stretch>
        </p:blipFill>
        <p:spPr>
          <a:xfrm>
            <a:off x="5235298" y="1600200"/>
            <a:ext cx="3375302" cy="5029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02E923A5-3585-4A66-BB92-328C1BD19A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>
                <a:solidFill>
                  <a:srgbClr val="FFFF00"/>
                </a:solidFill>
              </a:rPr>
              <a:t>Objectives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392EA050-9E00-471E-909E-51695DC37C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285875"/>
            <a:ext cx="8186737" cy="5286375"/>
          </a:xfrm>
          <a:ln>
            <a:solidFill>
              <a:schemeClr val="tx1"/>
            </a:solidFill>
          </a:ln>
        </p:spPr>
        <p:txBody>
          <a:bodyPr/>
          <a:lstStyle/>
          <a:p>
            <a:pPr algn="l" rtl="0" eaLnBrk="1" hangingPunct="1">
              <a:defRPr/>
            </a:pPr>
            <a:r>
              <a:rPr lang="en-US" sz="2400" b="1" u="sng" dirty="0">
                <a:solidFill>
                  <a:srgbClr val="00FF00"/>
                </a:solidFill>
              </a:rPr>
              <a:t>At the end of this lecture, the students should be able to :</a:t>
            </a:r>
            <a:endParaRPr lang="ar-SA" sz="2400" b="1" u="sng" dirty="0">
              <a:solidFill>
                <a:srgbClr val="00FF00"/>
              </a:solidFill>
            </a:endParaRPr>
          </a:p>
          <a:p>
            <a:pPr algn="l" rtl="0" eaLnBrk="1" hangingPunct="1">
              <a:defRPr/>
            </a:pPr>
            <a:r>
              <a:rPr lang="en-US" sz="2400" b="1" dirty="0"/>
              <a:t>Describe </a:t>
            </a:r>
            <a:r>
              <a:rPr lang="en-US" sz="2400" b="1" dirty="0">
                <a:solidFill>
                  <a:srgbClr val="FFFF00"/>
                </a:solidFill>
              </a:rPr>
              <a:t>the formation </a:t>
            </a:r>
            <a:r>
              <a:rPr lang="en-US" sz="2400" b="1" dirty="0"/>
              <a:t>of brachial plexus (site, roots)</a:t>
            </a:r>
          </a:p>
          <a:p>
            <a:pPr algn="l" rtl="0" eaLnBrk="1" hangingPunct="1">
              <a:defRPr/>
            </a:pPr>
            <a:r>
              <a:rPr lang="en-US" sz="2400" b="1" dirty="0"/>
              <a:t>List the </a:t>
            </a:r>
            <a:r>
              <a:rPr lang="en-US" sz="2400" b="1" dirty="0">
                <a:solidFill>
                  <a:srgbClr val="FFFF00"/>
                </a:solidFill>
              </a:rPr>
              <a:t>main branches </a:t>
            </a:r>
            <a:r>
              <a:rPr lang="en-US" sz="2400" b="1" dirty="0"/>
              <a:t>of brachial plexus</a:t>
            </a:r>
          </a:p>
          <a:p>
            <a:pPr algn="l" rtl="0" eaLnBrk="1" hangingPunct="1">
              <a:defRPr/>
            </a:pPr>
            <a:r>
              <a:rPr lang="en-US" sz="2400" b="1" dirty="0"/>
              <a:t>Describe </a:t>
            </a:r>
            <a:r>
              <a:rPr lang="en-US" sz="2400" b="1" dirty="0">
                <a:solidFill>
                  <a:srgbClr val="FFFF00"/>
                </a:solidFill>
              </a:rPr>
              <a:t>the formation </a:t>
            </a:r>
            <a:r>
              <a:rPr lang="en-US" sz="2400" b="1" dirty="0"/>
              <a:t>of lumbosacral plexus (site, roots)</a:t>
            </a:r>
          </a:p>
          <a:p>
            <a:pPr algn="l" rtl="0" eaLnBrk="1" hangingPunct="1">
              <a:defRPr/>
            </a:pPr>
            <a:r>
              <a:rPr lang="en-US" sz="2400" b="1" dirty="0"/>
              <a:t>List the </a:t>
            </a:r>
            <a:r>
              <a:rPr lang="en-US" sz="2400" b="1" dirty="0">
                <a:solidFill>
                  <a:srgbClr val="FFFF00"/>
                </a:solidFill>
              </a:rPr>
              <a:t>main branches </a:t>
            </a:r>
            <a:r>
              <a:rPr lang="en-US" sz="2400" b="1" dirty="0"/>
              <a:t>of </a:t>
            </a:r>
            <a:r>
              <a:rPr lang="en-US" sz="2400" b="1" dirty="0" err="1"/>
              <a:t>lumbosacral</a:t>
            </a:r>
            <a:r>
              <a:rPr lang="en-US" sz="2400" b="1" dirty="0"/>
              <a:t> plexus</a:t>
            </a:r>
          </a:p>
          <a:p>
            <a:pPr algn="l" rtl="0" eaLnBrk="1" hangingPunct="1">
              <a:defRPr/>
            </a:pPr>
            <a:r>
              <a:rPr lang="en-US" sz="2400" b="1" dirty="0"/>
              <a:t>Describe the important </a:t>
            </a:r>
            <a:r>
              <a:rPr lang="en-US" sz="2400" b="1" dirty="0">
                <a:solidFill>
                  <a:srgbClr val="FFFF00"/>
                </a:solidFill>
              </a:rPr>
              <a:t>Applied Anatomy </a:t>
            </a:r>
            <a:r>
              <a:rPr lang="en-US" sz="2400" b="1" dirty="0"/>
              <a:t>related to the brachial &amp; </a:t>
            </a:r>
            <a:r>
              <a:rPr lang="en-US" sz="2400" b="1" dirty="0" err="1"/>
              <a:t>lumbosacral</a:t>
            </a:r>
            <a:r>
              <a:rPr lang="en-US" sz="2400" b="1" dirty="0"/>
              <a:t> plexuses.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0FF0B8-65F4-415F-B5C5-18FC7C106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4787900" cy="103981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SCIATIC NERVE</a:t>
            </a:r>
            <a:b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largest nerve of the body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2BA42A-9201-4EE6-936B-43CA18809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724400" cy="5000625"/>
          </a:xfrm>
        </p:spPr>
        <p:txBody>
          <a:bodyPr>
            <a:normAutofit lnSpcReduction="10000"/>
          </a:bodyPr>
          <a:lstStyle/>
          <a:p>
            <a:pPr algn="l" rtl="0"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 </a:t>
            </a:r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2300" b="1" dirty="0"/>
              <a:t>from </a:t>
            </a:r>
            <a:r>
              <a:rPr lang="en-US" sz="2300" b="1" dirty="0">
                <a:solidFill>
                  <a:srgbClr val="00FF00"/>
                </a:solidFill>
              </a:rPr>
              <a:t>sacral plexus (L4, 5, S1, 2, &amp; 3)</a:t>
            </a:r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1800" b="1" dirty="0"/>
              <a:t>It</a:t>
            </a:r>
            <a:r>
              <a:rPr lang="en-US" sz="1900" b="1" dirty="0"/>
              <a:t> is one of the terminal branch of sacral plexus.</a:t>
            </a:r>
          </a:p>
          <a:p>
            <a:pPr algn="l" rtl="0"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Course:</a:t>
            </a:r>
          </a:p>
          <a:p>
            <a:pPr lvl="1" algn="l" rtl="0">
              <a:defRPr/>
            </a:pPr>
            <a:r>
              <a:rPr lang="en-US" sz="1800" b="1" dirty="0"/>
              <a:t>Leaves the pelvis through </a:t>
            </a:r>
            <a:r>
              <a:rPr lang="en-US" sz="1800" b="1" dirty="0">
                <a:solidFill>
                  <a:srgbClr val="FF66FF"/>
                </a:solidFill>
              </a:rPr>
              <a:t>greater sciatic foramen</a:t>
            </a:r>
            <a:r>
              <a:rPr lang="en-US" sz="1800" b="1" dirty="0"/>
              <a:t>, </a:t>
            </a:r>
            <a:r>
              <a:rPr lang="en-US" sz="1800" b="1" u="sng" dirty="0"/>
              <a:t>below </a:t>
            </a:r>
            <a:r>
              <a:rPr lang="en-US" sz="1800" b="1" u="sng" dirty="0" err="1"/>
              <a:t>piriformis</a:t>
            </a:r>
            <a:r>
              <a:rPr lang="en-US" sz="1800" b="1" u="sng" dirty="0"/>
              <a:t> </a:t>
            </a:r>
            <a:r>
              <a:rPr lang="en-US" sz="1800" b="1" dirty="0"/>
              <a:t>&amp; passes in the </a:t>
            </a:r>
            <a:r>
              <a:rPr lang="en-US" sz="1800" b="1" dirty="0">
                <a:solidFill>
                  <a:srgbClr val="00FF00"/>
                </a:solidFill>
              </a:rPr>
              <a:t>gluteal region </a:t>
            </a:r>
            <a:r>
              <a:rPr lang="en-US" sz="1800" b="1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(between </a:t>
            </a:r>
            <a:r>
              <a:rPr lang="en-US" sz="1800" b="1" dirty="0" err="1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ischial</a:t>
            </a:r>
            <a:r>
              <a:rPr lang="en-US" sz="1800" b="1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tuberosity &amp; greater trochanter) </a:t>
            </a:r>
            <a:r>
              <a:rPr lang="en-US" sz="1800" b="1" dirty="0"/>
              <a:t>then to </a:t>
            </a:r>
            <a:r>
              <a:rPr lang="en-US" sz="1800" b="1" dirty="0">
                <a:solidFill>
                  <a:srgbClr val="00FF00"/>
                </a:solidFill>
              </a:rPr>
              <a:t>posterior </a:t>
            </a:r>
            <a:r>
              <a:rPr lang="en-US" sz="1800" b="1" dirty="0">
                <a:solidFill>
                  <a:srgbClr val="FFFFFF"/>
                </a:solidFill>
              </a:rPr>
              <a:t>compartment of </a:t>
            </a:r>
            <a:r>
              <a:rPr lang="en-US" sz="1800" b="1" dirty="0">
                <a:solidFill>
                  <a:srgbClr val="00FF00"/>
                </a:solidFill>
              </a:rPr>
              <a:t>thigh</a:t>
            </a:r>
            <a:endParaRPr lang="en-US" b="1" dirty="0">
              <a:solidFill>
                <a:srgbClr val="00FF00"/>
              </a:solidFill>
            </a:endParaRPr>
          </a:p>
          <a:p>
            <a:pPr lvl="1" algn="l" rtl="0">
              <a:defRPr/>
            </a:pPr>
            <a:endParaRPr lang="en-US" sz="1400" b="1" dirty="0"/>
          </a:p>
          <a:p>
            <a:pPr lvl="1" algn="l" rtl="0">
              <a:defRPr/>
            </a:pPr>
            <a:r>
              <a:rPr lang="en-US" sz="1800" b="1" dirty="0"/>
              <a:t>Divides into </a:t>
            </a:r>
            <a:r>
              <a:rPr lang="en-US" sz="1800" b="1" dirty="0" err="1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1800" b="1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peroneal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(fibular) nerves</a:t>
            </a:r>
          </a:p>
          <a:p>
            <a:pPr algn="l" rtl="0">
              <a:defRPr/>
            </a:pPr>
            <a:endParaRPr lang="en-US" dirty="0"/>
          </a:p>
        </p:txBody>
      </p:sp>
      <p:pic>
        <p:nvPicPr>
          <p:cNvPr id="7" name="Content Placeholder 6" descr="lumbosacral 006.jpg">
            <a:extLst>
              <a:ext uri="{FF2B5EF4-FFF2-40B4-BE49-F238E27FC236}">
                <a16:creationId xmlns:a16="http://schemas.microsoft.com/office/drawing/2014/main" id="{54489EFB-923E-4ADD-8D74-014B73F7E9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609600"/>
            <a:ext cx="4114800" cy="60198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864C6492-FB65-4A46-8887-D25215E7ABC3}"/>
              </a:ext>
            </a:extLst>
          </p:cNvPr>
          <p:cNvSpPr/>
          <p:nvPr/>
        </p:nvSpPr>
        <p:spPr>
          <a:xfrm>
            <a:off x="5410200" y="6172200"/>
            <a:ext cx="2286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680665B6-4C30-43FB-951B-7AA21C5E6A19}"/>
              </a:ext>
            </a:extLst>
          </p:cNvPr>
          <p:cNvSpPr/>
          <p:nvPr/>
        </p:nvSpPr>
        <p:spPr>
          <a:xfrm>
            <a:off x="8153400" y="37338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AF9F69D0-C0F8-46A3-8D47-A913FD30FCD5}"/>
              </a:ext>
            </a:extLst>
          </p:cNvPr>
          <p:cNvSpPr/>
          <p:nvPr/>
        </p:nvSpPr>
        <p:spPr>
          <a:xfrm>
            <a:off x="8534400" y="48768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59E3051B-0974-4E2B-A2BF-9CCDAAF687DD}"/>
              </a:ext>
            </a:extLst>
          </p:cNvPr>
          <p:cNvSpPr/>
          <p:nvPr/>
        </p:nvSpPr>
        <p:spPr>
          <a:xfrm>
            <a:off x="8153400" y="1600200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CAB8DC77-697C-4F5A-B2DF-0AFAE70C5F89}"/>
              </a:ext>
            </a:extLst>
          </p:cNvPr>
          <p:cNvSpPr/>
          <p:nvPr/>
        </p:nvSpPr>
        <p:spPr>
          <a:xfrm>
            <a:off x="8534400" y="2133600"/>
            <a:ext cx="228600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22538" name="TextBox 12">
            <a:extLst>
              <a:ext uri="{FF2B5EF4-FFF2-40B4-BE49-F238E27FC236}">
                <a16:creationId xmlns:a16="http://schemas.microsoft.com/office/drawing/2014/main" id="{D40D06CB-20C5-41CD-8749-5E5A56200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1828800"/>
            <a:ext cx="13001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bg2"/>
                </a:solidFill>
              </a:rPr>
              <a:t>Ischial tuberosity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6E4B0F1-15C1-49DF-A7C3-713E1267FC76}"/>
              </a:ext>
            </a:extLst>
          </p:cNvPr>
          <p:cNvCxnSpPr>
            <a:stCxn id="22538" idx="3"/>
          </p:cNvCxnSpPr>
          <p:nvPr/>
        </p:nvCxnSpPr>
        <p:spPr>
          <a:xfrm>
            <a:off x="6016625" y="1952625"/>
            <a:ext cx="454025" cy="4857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E7FD8-EC4C-4DC1-AD7B-CEEA0E6BA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2575"/>
            <a:ext cx="9144000" cy="5540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 NERVE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5F450-888B-4125-A001-297461A98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419600" cy="5029200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Course:</a:t>
            </a:r>
          </a:p>
          <a:p>
            <a:pPr lvl="1" algn="l" rtl="0">
              <a:defRPr/>
            </a:pPr>
            <a:r>
              <a:rPr lang="en-US" sz="1800" b="1" dirty="0"/>
              <a:t>Descends through </a:t>
            </a:r>
            <a:r>
              <a:rPr lang="en-US" sz="1800" b="1" u="sng" dirty="0"/>
              <a:t>popliteal fossa </a:t>
            </a:r>
            <a:r>
              <a:rPr lang="en-US" sz="1800" b="1" dirty="0"/>
              <a:t>to </a:t>
            </a:r>
            <a:r>
              <a:rPr lang="en-US" sz="1800" b="1" dirty="0">
                <a:solidFill>
                  <a:srgbClr val="00FF00"/>
                </a:solidFill>
              </a:rPr>
              <a:t>posterior</a:t>
            </a:r>
            <a:r>
              <a:rPr lang="en-US" sz="1800" b="1" dirty="0"/>
              <a:t> compartment of </a:t>
            </a:r>
            <a:r>
              <a:rPr lang="en-US" sz="1800" b="1" dirty="0">
                <a:solidFill>
                  <a:srgbClr val="00FF00"/>
                </a:solidFill>
              </a:rPr>
              <a:t>leg</a:t>
            </a:r>
            <a:r>
              <a:rPr lang="en-US" sz="1800" b="1" dirty="0"/>
              <a:t>, </a:t>
            </a:r>
            <a:r>
              <a:rPr lang="en-US" sz="1800" b="1" u="sng" dirty="0"/>
              <a:t>accompanied with </a:t>
            </a:r>
            <a:r>
              <a:rPr lang="en-US" sz="1800" b="1" dirty="0"/>
              <a:t>posterior </a:t>
            </a:r>
            <a:r>
              <a:rPr lang="en-US" sz="1800" b="1" dirty="0" err="1"/>
              <a:t>tibial</a:t>
            </a:r>
            <a:r>
              <a:rPr lang="en-US" sz="1800" b="1" dirty="0"/>
              <a:t> vessels</a:t>
            </a:r>
          </a:p>
          <a:p>
            <a:pPr lvl="1" algn="l" rtl="0">
              <a:defRPr/>
            </a:pPr>
            <a:endParaRPr lang="en-US" sz="1800" b="1" dirty="0"/>
          </a:p>
          <a:p>
            <a:pPr lvl="1" algn="l" rtl="0">
              <a:defRPr/>
            </a:pPr>
            <a:r>
              <a:rPr lang="en-US" sz="1800" b="1" dirty="0"/>
              <a:t>Passes </a:t>
            </a:r>
            <a:r>
              <a:rPr lang="en-US" sz="1800" b="1" u="sng" dirty="0"/>
              <a:t>deep to flexor retinaculum</a:t>
            </a:r>
            <a:r>
              <a:rPr lang="en-US" sz="1800" b="1" dirty="0"/>
              <a:t> to reach the </a:t>
            </a:r>
            <a:r>
              <a:rPr lang="en-US" sz="1800" b="1" dirty="0">
                <a:solidFill>
                  <a:srgbClr val="00FF00"/>
                </a:solidFill>
              </a:rPr>
              <a:t>sole of foot </a:t>
            </a:r>
            <a:r>
              <a:rPr lang="en-US" sz="1800" b="1" dirty="0"/>
              <a:t>where it divides into </a:t>
            </a:r>
            <a:r>
              <a:rPr lang="en-US" sz="1800" b="1" u="sng" dirty="0"/>
              <a:t>2 terminal branches</a:t>
            </a:r>
          </a:p>
        </p:txBody>
      </p:sp>
      <p:pic>
        <p:nvPicPr>
          <p:cNvPr id="5" name="Content Placeholder 4" descr="F66122-006-f085.jpg">
            <a:extLst>
              <a:ext uri="{FF2B5EF4-FFF2-40B4-BE49-F238E27FC236}">
                <a16:creationId xmlns:a16="http://schemas.microsoft.com/office/drawing/2014/main" id="{6692A4C0-72A9-4626-91F5-1FDB2A3D9C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2228"/>
          <a:stretch>
            <a:fillRect/>
          </a:stretch>
        </p:blipFill>
        <p:spPr>
          <a:xfrm>
            <a:off x="4876800" y="857250"/>
            <a:ext cx="3962400" cy="60007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2391-0205-4AC1-A339-6E4B0F012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0525"/>
            <a:ext cx="9144000" cy="5905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PERONEAL (FIBULAR) NERVE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821F3-DE5F-4BD8-B78E-25D78D7A8F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57313"/>
            <a:ext cx="4343400" cy="3943350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Course:</a:t>
            </a:r>
          </a:p>
          <a:p>
            <a:pPr lvl="1" algn="l" rtl="0">
              <a:defRPr/>
            </a:pPr>
            <a:r>
              <a:rPr lang="en-US" sz="1800" b="1" dirty="0"/>
              <a:t>Leaves </a:t>
            </a:r>
            <a:r>
              <a:rPr lang="en-US" sz="1800" b="1" dirty="0" err="1"/>
              <a:t>popliteal</a:t>
            </a:r>
            <a:r>
              <a:rPr lang="en-US" sz="1800" b="1" dirty="0"/>
              <a:t> </a:t>
            </a:r>
            <a:r>
              <a:rPr lang="en-US" sz="1800" b="1" dirty="0" err="1"/>
              <a:t>fossa</a:t>
            </a:r>
            <a:r>
              <a:rPr lang="en-US" sz="1800" b="1" dirty="0"/>
              <a:t> &amp; turns </a:t>
            </a:r>
            <a:r>
              <a:rPr lang="en-US" sz="1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 the lateral aspect of neck of fibula. </a:t>
            </a:r>
            <a:r>
              <a:rPr lang="en-US" sz="1800" b="1" dirty="0"/>
              <a:t>Then </a:t>
            </a:r>
            <a:r>
              <a:rPr lang="en-US" sz="1800" b="1" u="sng" dirty="0"/>
              <a:t>divides into</a:t>
            </a:r>
            <a:r>
              <a:rPr lang="en-US" b="1" u="sng" dirty="0"/>
              <a:t>:</a:t>
            </a:r>
          </a:p>
          <a:p>
            <a:pPr marL="1314450" lvl="2" indent="-514350" algn="l" rtl="0">
              <a:buFont typeface="+mj-lt"/>
              <a:buAutoNum type="arabicPeriod"/>
              <a:defRPr/>
            </a:pPr>
            <a:r>
              <a:rPr lang="en-US" sz="1600" b="1" i="1" dirty="0">
                <a:solidFill>
                  <a:srgbClr val="FFFF00"/>
                </a:solidFill>
              </a:rPr>
              <a:t>Superficial peroneal: </a:t>
            </a:r>
            <a:r>
              <a:rPr lang="en-US" sz="1600" b="1" dirty="0"/>
              <a:t>descends into </a:t>
            </a:r>
            <a:r>
              <a:rPr lang="en-US" sz="1600" b="1" u="sng" dirty="0"/>
              <a:t>lateral </a:t>
            </a:r>
            <a:r>
              <a:rPr lang="en-US" sz="1600" b="1" dirty="0"/>
              <a:t>compartment of </a:t>
            </a:r>
            <a:r>
              <a:rPr lang="en-US" sz="1600" b="1" u="sng" dirty="0"/>
              <a:t>leg</a:t>
            </a:r>
          </a:p>
          <a:p>
            <a:pPr marL="1314450" lvl="2" indent="-514350" algn="l" rtl="0">
              <a:buFont typeface="+mj-lt"/>
              <a:buAutoNum type="arabicPeriod"/>
              <a:defRPr/>
            </a:pPr>
            <a:endParaRPr lang="en-US" sz="1600" b="1" dirty="0"/>
          </a:p>
          <a:p>
            <a:pPr marL="1314450" lvl="2" indent="-514350" algn="l" rtl="0">
              <a:buFont typeface="+mj-lt"/>
              <a:buAutoNum type="arabicPeriod"/>
              <a:defRPr/>
            </a:pPr>
            <a:r>
              <a:rPr lang="en-US" sz="1600" b="1" i="1" dirty="0">
                <a:solidFill>
                  <a:srgbClr val="FFFF00"/>
                </a:solidFill>
              </a:rPr>
              <a:t>Deep peroneal: </a:t>
            </a:r>
            <a:r>
              <a:rPr lang="en-US" sz="1600" b="1" dirty="0"/>
              <a:t>descends into </a:t>
            </a:r>
            <a:r>
              <a:rPr lang="en-US" sz="1600" b="1" u="sng" dirty="0"/>
              <a:t>anterior </a:t>
            </a:r>
            <a:r>
              <a:rPr lang="en-US" sz="1600" b="1" dirty="0"/>
              <a:t>compartment of </a:t>
            </a:r>
            <a:r>
              <a:rPr lang="en-US" sz="1600" b="1" u="sng" dirty="0"/>
              <a:t>leg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defRPr/>
            </a:pPr>
            <a:endParaRPr lang="en-US" dirty="0"/>
          </a:p>
        </p:txBody>
      </p:sp>
      <p:pic>
        <p:nvPicPr>
          <p:cNvPr id="5" name="Content Placeholder 4" descr="F66122-006-f087.jpg">
            <a:extLst>
              <a:ext uri="{FF2B5EF4-FFF2-40B4-BE49-F238E27FC236}">
                <a16:creationId xmlns:a16="http://schemas.microsoft.com/office/drawing/2014/main" id="{55E9B38B-7CE1-4CA0-8F31-FFAFCA7CE1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2343"/>
          <a:stretch>
            <a:fillRect/>
          </a:stretch>
        </p:blipFill>
        <p:spPr>
          <a:xfrm>
            <a:off x="5356225" y="1143000"/>
            <a:ext cx="3559175" cy="535781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BCE43D13-B8D0-43E5-991A-6308873D6FAD}"/>
              </a:ext>
            </a:extLst>
          </p:cNvPr>
          <p:cNvSpPr/>
          <p:nvPr/>
        </p:nvSpPr>
        <p:spPr>
          <a:xfrm>
            <a:off x="5791200" y="20574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0FF825D1-E81F-4370-B423-5680D33906E3}"/>
              </a:ext>
            </a:extLst>
          </p:cNvPr>
          <p:cNvSpPr/>
          <p:nvPr/>
        </p:nvSpPr>
        <p:spPr>
          <a:xfrm>
            <a:off x="7010400" y="3886200"/>
            <a:ext cx="1524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029973A1-5B5F-4C86-9D46-B98B372299E7}"/>
              </a:ext>
            </a:extLst>
          </p:cNvPr>
          <p:cNvSpPr/>
          <p:nvPr/>
        </p:nvSpPr>
        <p:spPr>
          <a:xfrm>
            <a:off x="6934200" y="4724400"/>
            <a:ext cx="152400" cy="228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0611EBA-50A2-4068-B0E9-4EF8D2239A6B}"/>
              </a:ext>
            </a:extLst>
          </p:cNvPr>
          <p:cNvSpPr/>
          <p:nvPr/>
        </p:nvSpPr>
        <p:spPr>
          <a:xfrm>
            <a:off x="5638800" y="3733800"/>
            <a:ext cx="5334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>
            <a:extLst>
              <a:ext uri="{FF2B5EF4-FFF2-40B4-BE49-F238E27FC236}">
                <a16:creationId xmlns:a16="http://schemas.microsoft.com/office/drawing/2014/main" id="{7134174D-AD1D-47C2-B38B-2066F25C02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64457" y="2364581"/>
            <a:ext cx="6415087" cy="21288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7306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>
              <a:defRPr/>
            </a:pPr>
            <a:r>
              <a:rPr lang="en-US" sz="3600" b="1" kern="10" dirty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Thank you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05004-4C33-4D4D-AE3C-36A12B857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7350"/>
            <a:ext cx="9144000" cy="5207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81453-0F71-432F-8AA2-649C06E3C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33988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q"/>
              <a:defRPr/>
            </a:pPr>
            <a:r>
              <a:rPr lang="en-US" sz="1800" b="1" dirty="0">
                <a:solidFill>
                  <a:srgbClr val="FFFF00"/>
                </a:solidFill>
              </a:rPr>
              <a:t>The 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lumbar plexus </a:t>
            </a:r>
            <a:r>
              <a:rPr lang="en-US" sz="1800" b="1" dirty="0"/>
              <a:t>is </a:t>
            </a:r>
            <a:r>
              <a:rPr lang="en-US" sz="1800" b="1" u="sng" dirty="0"/>
              <a:t>formed by </a:t>
            </a:r>
            <a:r>
              <a:rPr lang="en-US" sz="1800" b="1" dirty="0"/>
              <a:t>ventral rami of 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L1,2,3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most of 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L4</a:t>
            </a:r>
            <a:r>
              <a:rPr lang="en-US" sz="1800" b="1" dirty="0"/>
              <a:t>, </a:t>
            </a:r>
            <a:r>
              <a:rPr lang="en-US" sz="1800" b="1" u="sng" dirty="0"/>
              <a:t>in substance of psoas major muscle</a:t>
            </a:r>
          </a:p>
          <a:p>
            <a:pPr algn="l" rtl="0">
              <a:buFont typeface="Wingdings" panose="05000000000000000000" pitchFamily="2" charset="2"/>
              <a:buChar char="q"/>
              <a:defRPr/>
            </a:pPr>
            <a:endParaRPr lang="en-US" sz="1800" b="1" dirty="0"/>
          </a:p>
          <a:p>
            <a:pPr algn="l" rtl="0">
              <a:buFont typeface="Wingdings" panose="05000000000000000000" pitchFamily="2" charset="2"/>
              <a:buChar char="q"/>
              <a:defRPr/>
            </a:pPr>
            <a:r>
              <a:rPr lang="en-US" sz="1800" b="1" dirty="0">
                <a:solidFill>
                  <a:srgbClr val="FFFF00"/>
                </a:solidFill>
              </a:rPr>
              <a:t>The 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sacral plexus </a:t>
            </a:r>
            <a:r>
              <a:rPr lang="en-US" sz="1800" b="1" dirty="0"/>
              <a:t>is </a:t>
            </a:r>
            <a:r>
              <a:rPr lang="en-US" sz="1800" b="1" u="sng" dirty="0"/>
              <a:t>formed by </a:t>
            </a:r>
            <a:r>
              <a:rPr lang="en-US" sz="1800" b="1" dirty="0"/>
              <a:t>ventral rami of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 of</a:t>
            </a:r>
            <a:r>
              <a:rPr lang="en-US" sz="1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L4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whole</a:t>
            </a:r>
            <a:r>
              <a:rPr lang="en-US" sz="1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L5 </a:t>
            </a:r>
            <a:r>
              <a:rPr lang="en-US" sz="1800" b="1" dirty="0">
                <a:solidFill>
                  <a:srgbClr val="FF66FF"/>
                </a:solidFill>
              </a:rPr>
              <a:t>(lumbosacral trunk) </a:t>
            </a:r>
            <a:r>
              <a:rPr lang="en-US" sz="1800" b="1" dirty="0"/>
              <a:t>plus the </a:t>
            </a:r>
            <a:r>
              <a:rPr lang="en-US" sz="1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S1,2,3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/>
              <a:t>and most of </a:t>
            </a:r>
            <a:r>
              <a:rPr lang="en-US" sz="1800" b="1" dirty="0">
                <a:solidFill>
                  <a:srgbClr val="00FF00"/>
                </a:solidFill>
              </a:rPr>
              <a:t>S4</a:t>
            </a:r>
            <a:r>
              <a:rPr lang="en-US" sz="1800" b="1" dirty="0"/>
              <a:t>, in </a:t>
            </a:r>
            <a:r>
              <a:rPr lang="en-US" sz="1800" b="1" u="sng" dirty="0"/>
              <a:t>front of </a:t>
            </a:r>
            <a:r>
              <a:rPr lang="en-US" sz="1800" b="1" u="sng" dirty="0" err="1"/>
              <a:t>piriformis</a:t>
            </a:r>
            <a:r>
              <a:rPr lang="en-US" sz="1800" b="1" u="sng" dirty="0"/>
              <a:t> </a:t>
            </a:r>
            <a:r>
              <a:rPr lang="en-US" sz="1800" b="1" u="sng" dirty="0" err="1"/>
              <a:t>msucle</a:t>
            </a:r>
            <a:r>
              <a:rPr lang="en-US" sz="1800" b="1" u="sng" dirty="0"/>
              <a:t>.</a:t>
            </a:r>
          </a:p>
          <a:p>
            <a:pPr algn="l" rtl="0">
              <a:buFont typeface="Wingdings" panose="05000000000000000000" pitchFamily="2" charset="2"/>
              <a:buChar char="q"/>
              <a:defRPr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Wingdings" panose="05000000000000000000" pitchFamily="2" charset="2"/>
              <a:buChar char="q"/>
              <a:defRPr/>
            </a:pP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femoral nerve</a:t>
            </a:r>
            <a:r>
              <a:rPr lang="en-US" sz="1800" b="1" dirty="0"/>
              <a:t>, a </a:t>
            </a:r>
            <a:r>
              <a:rPr lang="en-US" sz="1800" b="1" dirty="0">
                <a:solidFill>
                  <a:srgbClr val="FF66FF"/>
                </a:solidFill>
              </a:rPr>
              <a:t>branch of lumbar plexus </a:t>
            </a:r>
            <a:r>
              <a:rPr lang="en-US" sz="1800" b="1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(L2,3,4).</a:t>
            </a:r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1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injury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</a:t>
            </a:r>
            <a:r>
              <a:rPr lang="en-US" sz="1400" b="1" dirty="0">
                <a:solidFill>
                  <a:srgbClr val="FF66FF"/>
                </a:solidFill>
              </a:rPr>
              <a:t>affect</a:t>
            </a:r>
            <a:r>
              <a:rPr lang="en-US" sz="1400" b="1" dirty="0"/>
              <a:t> the </a:t>
            </a:r>
            <a:r>
              <a:rPr lang="en-US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 of hip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 of knee</a:t>
            </a:r>
            <a:r>
              <a:rPr lang="en-US" sz="1400" b="1" u="sng" dirty="0"/>
              <a:t> </a:t>
            </a:r>
            <a:r>
              <a:rPr lang="en-US" sz="1400" b="1" dirty="0"/>
              <a:t>as well as </a:t>
            </a:r>
            <a:r>
              <a:rPr lang="en-US" sz="1400" b="1" dirty="0">
                <a:solidFill>
                  <a:srgbClr val="FFC000"/>
                </a:solidFill>
              </a:rPr>
              <a:t>loss of sensation </a:t>
            </a:r>
            <a:r>
              <a:rPr lang="en-US" sz="1400" b="1" dirty="0"/>
              <a:t>of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of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anteromedial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aspects of the thigh, medial side of knee, leg and foot (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Saphenous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br.of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femoral).</a:t>
            </a:r>
          </a:p>
          <a:p>
            <a:pPr lvl="1" algn="l" rtl="0">
              <a:buFont typeface="Wingdings" pitchFamily="2" charset="2"/>
              <a:buChar char="q"/>
              <a:defRPr/>
            </a:pP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Wingdings" panose="05000000000000000000" pitchFamily="2" charset="2"/>
              <a:buChar char="q"/>
              <a:defRPr/>
            </a:pP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sciatic nerve </a:t>
            </a:r>
            <a:r>
              <a:rPr lang="en-US" sz="1800" b="1" dirty="0"/>
              <a:t>is a </a:t>
            </a:r>
            <a:r>
              <a:rPr lang="en-US" sz="1800" b="1" dirty="0">
                <a:solidFill>
                  <a:srgbClr val="FF66FF"/>
                </a:solidFill>
              </a:rPr>
              <a:t>branch of sacral plexus </a:t>
            </a:r>
            <a:r>
              <a:rPr lang="en-US" sz="1800" b="1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(L4,5, S1,2,3) </a:t>
            </a:r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1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injury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</a:t>
            </a:r>
            <a:r>
              <a:rPr lang="en-US" sz="1400" b="1" dirty="0">
                <a:solidFill>
                  <a:srgbClr val="FF66FF"/>
                </a:solidFill>
              </a:rPr>
              <a:t>affect</a:t>
            </a:r>
            <a:r>
              <a:rPr lang="en-US" sz="1400" b="1" dirty="0"/>
              <a:t> the </a:t>
            </a:r>
            <a:r>
              <a:rPr lang="en-US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 of knee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 of hip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all </a:t>
            </a:r>
            <a:r>
              <a:rPr lang="en-US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of leg &amp; foot</a:t>
            </a:r>
            <a:r>
              <a:rPr lang="en-US" sz="1400" b="1" dirty="0"/>
              <a:t>, as well as </a:t>
            </a:r>
            <a:r>
              <a:rPr lang="en-US" sz="1400" b="1" dirty="0">
                <a:solidFill>
                  <a:srgbClr val="FFC000"/>
                </a:solidFill>
              </a:rPr>
              <a:t>loss of sensation </a:t>
            </a:r>
            <a:r>
              <a:rPr lang="en-US" sz="1400" b="1" dirty="0"/>
              <a:t>of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of leg &amp; foot (except areas supplied by saphenous branch of femoral nerve)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6E7243FF-A738-4063-8724-0652AF185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428625"/>
            <a:ext cx="8929687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  <a:cs typeface="Times New Roman" panose="02020603050405020304" pitchFamily="18" charset="0"/>
              </a:rPr>
              <a:t>1. Lesion of the upper trunk of the brachial plexus leads to :</a:t>
            </a:r>
            <a:endParaRPr lang="en-US" altLang="en-US" sz="2000">
              <a:solidFill>
                <a:srgbClr val="FFFF00"/>
              </a:solidFill>
            </a:endParaRPr>
          </a:p>
          <a:p>
            <a:pPr algn="l" rtl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>
                <a:cs typeface="Times New Roman" panose="02020603050405020304" pitchFamily="18" charset="0"/>
              </a:rPr>
              <a:t>Klumpke palsy.</a:t>
            </a:r>
            <a:endParaRPr lang="en-US" altLang="en-US" sz="2000"/>
          </a:p>
          <a:p>
            <a:pPr algn="l" rtl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>
                <a:solidFill>
                  <a:srgbClr val="FFC000"/>
                </a:solidFill>
                <a:cs typeface="Times New Roman" panose="02020603050405020304" pitchFamily="18" charset="0"/>
              </a:rPr>
              <a:t>Erb-Duchenne palsy</a:t>
            </a:r>
            <a:endParaRPr lang="en-US" altLang="en-US" sz="2000">
              <a:solidFill>
                <a:srgbClr val="FFC000"/>
              </a:solidFill>
            </a:endParaRPr>
          </a:p>
          <a:p>
            <a:pPr algn="l" rtl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>
                <a:cs typeface="Times New Roman" panose="02020603050405020304" pitchFamily="18" charset="0"/>
              </a:rPr>
              <a:t>Drop wrist &amp; hand.</a:t>
            </a:r>
            <a:endParaRPr lang="en-US" altLang="en-US" sz="2000"/>
          </a:p>
          <a:p>
            <a:pPr algn="l" rtl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>
                <a:cs typeface="Times New Roman" panose="02020603050405020304" pitchFamily="18" charset="0"/>
              </a:rPr>
              <a:t>Ape hand.</a:t>
            </a:r>
          </a:p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  <a:cs typeface="Times New Roman" panose="02020603050405020304" pitchFamily="18" charset="0"/>
              </a:rPr>
              <a:t>2. Which one of the following nerves is a branch of posterior cord of brachial plexus?</a:t>
            </a:r>
            <a:endParaRPr lang="en-US" altLang="en-US" sz="2000">
              <a:solidFill>
                <a:srgbClr val="FFFF00"/>
              </a:solidFill>
            </a:endParaRPr>
          </a:p>
          <a:p>
            <a:pPr algn="l" rtl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>
                <a:cs typeface="Times New Roman" panose="02020603050405020304" pitchFamily="18" charset="0"/>
              </a:rPr>
              <a:t>Ulnar</a:t>
            </a:r>
            <a:endParaRPr lang="en-US" altLang="en-US" sz="2000"/>
          </a:p>
          <a:p>
            <a:pPr algn="l" rtl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>
                <a:solidFill>
                  <a:srgbClr val="FFC000"/>
                </a:solidFill>
                <a:cs typeface="Times New Roman" panose="02020603050405020304" pitchFamily="18" charset="0"/>
              </a:rPr>
              <a:t>Radial</a:t>
            </a:r>
            <a:endParaRPr lang="en-US" altLang="en-US" sz="2000">
              <a:solidFill>
                <a:srgbClr val="FFC000"/>
              </a:solidFill>
            </a:endParaRPr>
          </a:p>
          <a:p>
            <a:pPr algn="l" rtl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>
                <a:cs typeface="Times New Roman" panose="02020603050405020304" pitchFamily="18" charset="0"/>
              </a:rPr>
              <a:t>Median</a:t>
            </a:r>
            <a:endParaRPr lang="en-US" altLang="en-US" sz="2000"/>
          </a:p>
          <a:p>
            <a:pPr algn="l" rtl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>
                <a:cs typeface="Times New Roman" panose="02020603050405020304" pitchFamily="18" charset="0"/>
              </a:rPr>
              <a:t>Musclocutanous</a:t>
            </a:r>
          </a:p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18EA6-77CF-41FC-BBB0-D89CD33BA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44ADB-980E-4965-9175-048F33DDA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femoral nerve </a:t>
            </a:r>
            <a:r>
              <a:rPr lang="en-US" b="1" dirty="0">
                <a:solidFill>
                  <a:srgbClr val="00FF00"/>
                </a:solidFill>
              </a:rPr>
              <a:t>supplies: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/>
              <a:t>Extensors of hip.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/>
              <a:t>Skin of dorsum of foot.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/>
              <a:t>Hamstrings.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>
                <a:solidFill>
                  <a:srgbClr val="FFFF00"/>
                </a:solidFill>
              </a:rPr>
              <a:t>Extensors of knee</a:t>
            </a:r>
          </a:p>
          <a:p>
            <a:pPr marL="514350" indent="-514350" algn="l" rtl="0">
              <a:buFont typeface="Wingdings" panose="05000000000000000000" pitchFamily="2" charset="2"/>
              <a:buNone/>
              <a:defRPr/>
            </a:pPr>
            <a:endParaRPr lang="en-US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ED0F0-C158-4F01-910A-2B92C60C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7D450-133F-4853-93F1-C92499E9A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00FF00"/>
                </a:solidFill>
              </a:rPr>
              <a:t>Injury of 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</a:t>
            </a:r>
            <a:r>
              <a:rPr lang="en-US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peroneal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 </a:t>
            </a:r>
            <a:r>
              <a:rPr lang="en-US" b="1" dirty="0">
                <a:solidFill>
                  <a:srgbClr val="00FF00"/>
                </a:solidFill>
              </a:rPr>
              <a:t>leads to: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>
                <a:solidFill>
                  <a:srgbClr val="FFFF00"/>
                </a:solidFill>
              </a:rPr>
              <a:t>Loss of dorsiflexion of ankle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/>
              <a:t>Loss of inversion of foot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/>
              <a:t>Loss of extension of knee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/>
              <a:t>Loss of flexion of toes</a:t>
            </a:r>
          </a:p>
          <a:p>
            <a:pPr marL="1314450" lvl="2" indent="-514350" algn="l" rtl="0">
              <a:buFont typeface="Wingdings" panose="05000000000000000000" pitchFamily="2" charset="2"/>
              <a:buNone/>
              <a:defRPr/>
            </a:pP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494FF86-8A60-416E-8B3A-C4B8E6D254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00FF00"/>
                </a:solidFill>
              </a:rPr>
              <a:t>FORMATION OF BRACHIAL PLEXUSES </a:t>
            </a:r>
            <a:endParaRPr lang="en-US" sz="3200" dirty="0">
              <a:solidFill>
                <a:srgbClr val="00FF00"/>
              </a:solidFill>
            </a:endParaRP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65AA7505-7121-4CBB-9E10-C6A7EAEC8CF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98438" y="1125538"/>
            <a:ext cx="8747125" cy="201612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400" b="1" dirty="0"/>
              <a:t>It is formed in the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FF00"/>
                </a:solidFill>
              </a:rPr>
              <a:t>posterior triangle</a:t>
            </a:r>
            <a:r>
              <a:rPr lang="en-US" sz="2400" dirty="0"/>
              <a:t> </a:t>
            </a:r>
            <a:r>
              <a:rPr lang="en-US" sz="2400" b="1" dirty="0"/>
              <a:t>of the neck.</a:t>
            </a:r>
            <a:r>
              <a:rPr lang="en-US" sz="2400" dirty="0"/>
              <a:t> </a:t>
            </a:r>
          </a:p>
          <a:p>
            <a:pPr algn="l" rtl="0" eaLnBrk="1" hangingPunct="1">
              <a:defRPr/>
            </a:pPr>
            <a:r>
              <a:rPr lang="en-US" sz="2400" b="1" dirty="0"/>
              <a:t>It is the union of</a:t>
            </a:r>
            <a:r>
              <a:rPr lang="en-US" sz="2400" dirty="0"/>
              <a:t> </a:t>
            </a:r>
            <a:r>
              <a:rPr lang="en-US" sz="2400" b="1" dirty="0"/>
              <a:t>the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33CC33"/>
                </a:solidFill>
              </a:rPr>
              <a:t>anterior rami</a:t>
            </a:r>
            <a:r>
              <a:rPr lang="en-US" sz="2400" dirty="0"/>
              <a:t> </a:t>
            </a:r>
            <a:r>
              <a:rPr lang="en-US" sz="2400" b="1" dirty="0"/>
              <a:t>of the </a:t>
            </a:r>
            <a:r>
              <a:rPr lang="en-US" sz="2400" b="1" dirty="0">
                <a:solidFill>
                  <a:srgbClr val="FF00FF"/>
                </a:solidFill>
              </a:rPr>
              <a:t>5</a:t>
            </a:r>
            <a:r>
              <a:rPr lang="en-US" sz="2400" b="1" baseline="30000" dirty="0">
                <a:solidFill>
                  <a:srgbClr val="FF00FF"/>
                </a:solidFill>
              </a:rPr>
              <a:t>th</a:t>
            </a:r>
            <a:r>
              <a:rPr lang="en-US" sz="2400" b="1" dirty="0">
                <a:solidFill>
                  <a:srgbClr val="FF00FF"/>
                </a:solidFill>
              </a:rPr>
              <a:t> ,6</a:t>
            </a:r>
            <a:r>
              <a:rPr lang="en-US" sz="2400" b="1" baseline="30000" dirty="0">
                <a:solidFill>
                  <a:srgbClr val="FF00FF"/>
                </a:solidFill>
              </a:rPr>
              <a:t>th</a:t>
            </a:r>
            <a:r>
              <a:rPr lang="en-US" sz="2400" b="1" dirty="0">
                <a:solidFill>
                  <a:srgbClr val="FF00FF"/>
                </a:solidFill>
              </a:rPr>
              <a:t> ,7</a:t>
            </a:r>
            <a:r>
              <a:rPr lang="en-US" sz="2400" b="1" baseline="30000" dirty="0">
                <a:solidFill>
                  <a:srgbClr val="FF00FF"/>
                </a:solidFill>
              </a:rPr>
              <a:t>th</a:t>
            </a:r>
            <a:r>
              <a:rPr lang="en-US" sz="2400" b="1" dirty="0">
                <a:solidFill>
                  <a:srgbClr val="FF00FF"/>
                </a:solidFill>
              </a:rPr>
              <a:t> ,8</a:t>
            </a:r>
            <a:r>
              <a:rPr lang="en-US" sz="2400" b="1" baseline="30000" dirty="0">
                <a:solidFill>
                  <a:srgbClr val="FF00FF"/>
                </a:solidFill>
              </a:rPr>
              <a:t>th</a:t>
            </a:r>
            <a:r>
              <a:rPr lang="en-US" sz="2400" b="1" dirty="0">
                <a:solidFill>
                  <a:srgbClr val="FF00FF"/>
                </a:solidFill>
              </a:rPr>
              <a:t> cervical </a:t>
            </a:r>
            <a:r>
              <a:rPr lang="en-US" sz="2400" b="1" dirty="0"/>
              <a:t>and the </a:t>
            </a:r>
            <a:r>
              <a:rPr lang="en-US" sz="2400" b="1" dirty="0">
                <a:solidFill>
                  <a:srgbClr val="FF00FF"/>
                </a:solidFill>
              </a:rPr>
              <a:t>1</a:t>
            </a:r>
            <a:r>
              <a:rPr lang="en-US" sz="2400" b="1" baseline="30000" dirty="0">
                <a:solidFill>
                  <a:srgbClr val="FF00FF"/>
                </a:solidFill>
              </a:rPr>
              <a:t>st</a:t>
            </a:r>
            <a:r>
              <a:rPr lang="en-US" sz="2400" b="1" dirty="0">
                <a:solidFill>
                  <a:srgbClr val="FF00FF"/>
                </a:solidFill>
              </a:rPr>
              <a:t> thoracic </a:t>
            </a:r>
            <a:r>
              <a:rPr lang="en-US" sz="2400" b="1" dirty="0"/>
              <a:t>spinal nerves</a:t>
            </a:r>
            <a:endParaRPr lang="en-US" sz="2400" dirty="0"/>
          </a:p>
        </p:txBody>
      </p:sp>
      <p:pic>
        <p:nvPicPr>
          <p:cNvPr id="5124" name="Picture 4" descr="Bracial Plexus">
            <a:extLst>
              <a:ext uri="{FF2B5EF4-FFF2-40B4-BE49-F238E27FC236}">
                <a16:creationId xmlns:a16="http://schemas.microsoft.com/office/drawing/2014/main" id="{3E933D94-CED5-498C-9D72-8F1FFA76F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13100"/>
            <a:ext cx="4275138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Bracial Plexus 004">
            <a:extLst>
              <a:ext uri="{FF2B5EF4-FFF2-40B4-BE49-F238E27FC236}">
                <a16:creationId xmlns:a16="http://schemas.microsoft.com/office/drawing/2014/main" id="{F72F142B-CD6C-493A-99EE-9FB10E4DD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852738"/>
            <a:ext cx="39274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F76D7D1-41BE-4BDE-B0F7-878EB0687C25}"/>
              </a:ext>
            </a:extLst>
          </p:cNvPr>
          <p:cNvCxnSpPr/>
          <p:nvPr/>
        </p:nvCxnSpPr>
        <p:spPr>
          <a:xfrm flipH="1">
            <a:off x="5795963" y="4941888"/>
            <a:ext cx="144462" cy="1428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5733085-72EA-4AC2-B93B-243D7F727C20}"/>
              </a:ext>
            </a:extLst>
          </p:cNvPr>
          <p:cNvCxnSpPr/>
          <p:nvPr/>
        </p:nvCxnSpPr>
        <p:spPr>
          <a:xfrm flipH="1">
            <a:off x="5724525" y="5589588"/>
            <a:ext cx="142875" cy="1428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6716E2A-3ADC-434D-B2E8-90D1D11839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b="1" dirty="0">
                <a:solidFill>
                  <a:srgbClr val="00FF00"/>
                </a:solidFill>
              </a:rPr>
              <a:t>DIVISIONS (STAGES)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E6B4FC0-9E4D-4559-AE32-BE50E00E58C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857375"/>
            <a:ext cx="4316412" cy="3328988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800" b="1" u="sng" dirty="0"/>
              <a:t>The plexus is divided into :</a:t>
            </a:r>
          </a:p>
          <a:p>
            <a:pPr lvl="1" algn="l" rtl="0" eaLnBrk="1" hangingPunct="1">
              <a:defRPr/>
            </a:pPr>
            <a:r>
              <a:rPr lang="en-US" sz="2000" b="1" dirty="0">
                <a:solidFill>
                  <a:srgbClr val="FFFF00"/>
                </a:solidFill>
              </a:rPr>
              <a:t>Roots</a:t>
            </a:r>
          </a:p>
          <a:p>
            <a:pPr lvl="1" algn="l" rtl="0" eaLnBrk="1" hangingPunct="1">
              <a:defRPr/>
            </a:pPr>
            <a:r>
              <a:rPr lang="en-US" sz="2000" b="1" dirty="0">
                <a:solidFill>
                  <a:srgbClr val="99FF33"/>
                </a:solidFill>
              </a:rPr>
              <a:t>Trunks</a:t>
            </a:r>
          </a:p>
          <a:p>
            <a:pPr lvl="1" algn="l" rtl="0" eaLnBrk="1" hangingPunct="1">
              <a:defRPr/>
            </a:pPr>
            <a:r>
              <a:rPr lang="en-US" sz="2000" b="1" dirty="0">
                <a:solidFill>
                  <a:srgbClr val="FF3399"/>
                </a:solidFill>
              </a:rPr>
              <a:t>Divisions</a:t>
            </a:r>
          </a:p>
          <a:p>
            <a:pPr lvl="1" algn="l" rtl="0" eaLnBrk="1" hangingPunct="1">
              <a:defRPr/>
            </a:pPr>
            <a:r>
              <a:rPr lang="en-US" sz="2000" b="1" dirty="0">
                <a:solidFill>
                  <a:srgbClr val="FF9900"/>
                </a:solidFill>
              </a:rPr>
              <a:t>Cords</a:t>
            </a:r>
          </a:p>
          <a:p>
            <a:pPr lvl="1" algn="l" rtl="0" eaLnBrk="1" hangingPunct="1">
              <a:defRPr/>
            </a:pPr>
            <a:r>
              <a:rPr lang="en-US" sz="2000" b="1" dirty="0">
                <a:solidFill>
                  <a:schemeClr val="accent2"/>
                </a:solidFill>
              </a:rPr>
              <a:t>Terminal branches</a:t>
            </a:r>
          </a:p>
        </p:txBody>
      </p:sp>
      <p:pic>
        <p:nvPicPr>
          <p:cNvPr id="6148" name="Picture 5" descr="B772A13A">
            <a:extLst>
              <a:ext uri="{FF2B5EF4-FFF2-40B4-BE49-F238E27FC236}">
                <a16:creationId xmlns:a16="http://schemas.microsoft.com/office/drawing/2014/main" id="{EC64B9F2-A4D0-4DB4-8773-737909274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0" r="66566" b="54796"/>
          <a:stretch>
            <a:fillRect/>
          </a:stretch>
        </p:blipFill>
        <p:spPr bwMode="auto">
          <a:xfrm>
            <a:off x="395288" y="1700213"/>
            <a:ext cx="388778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>
            <a:extLst>
              <a:ext uri="{FF2B5EF4-FFF2-40B4-BE49-F238E27FC236}">
                <a16:creationId xmlns:a16="http://schemas.microsoft.com/office/drawing/2014/main" id="{F5AF53E3-0CA2-42D9-82DC-B52A9FD79F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1775" y="260350"/>
            <a:ext cx="3455988" cy="554038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00FF00"/>
                </a:solidFill>
              </a:rPr>
              <a:t>TRUNKS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3F1A63A0-9825-4CEC-8741-8460EB15703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292725" y="765175"/>
            <a:ext cx="3600450" cy="532765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800" b="1" dirty="0">
                <a:solidFill>
                  <a:srgbClr val="00FF00"/>
                </a:solidFill>
              </a:rPr>
              <a:t>Upper trunk</a:t>
            </a:r>
          </a:p>
          <a:p>
            <a:pPr lvl="1" algn="l" rtl="0" eaLnBrk="1" hangingPunct="1">
              <a:defRPr/>
            </a:pPr>
            <a:r>
              <a:rPr lang="en-US" sz="2400" b="1" dirty="0"/>
              <a:t>Union of the roots</a:t>
            </a:r>
            <a:r>
              <a:rPr lang="en-US" sz="2400" dirty="0"/>
              <a:t> </a:t>
            </a:r>
            <a:r>
              <a:rPr lang="en-US" sz="2400" b="1" dirty="0"/>
              <a:t>of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FF00"/>
                </a:solidFill>
              </a:rPr>
              <a:t>C5 &amp; 6</a:t>
            </a:r>
          </a:p>
          <a:p>
            <a:pPr lvl="1" algn="l" rtl="0" eaLnBrk="1" hangingPunct="1">
              <a:defRPr/>
            </a:pPr>
            <a:endParaRPr lang="en-US" sz="2400" b="1" dirty="0"/>
          </a:p>
          <a:p>
            <a:pPr algn="l" rtl="0" eaLnBrk="1" hangingPunct="1">
              <a:defRPr/>
            </a:pPr>
            <a:r>
              <a:rPr lang="en-US" sz="2800" b="1" dirty="0">
                <a:solidFill>
                  <a:srgbClr val="00FF00"/>
                </a:solidFill>
              </a:rPr>
              <a:t>Middle trunk</a:t>
            </a:r>
          </a:p>
          <a:p>
            <a:pPr lvl="1" algn="l" rtl="0" eaLnBrk="1" hangingPunct="1">
              <a:defRPr/>
            </a:pPr>
            <a:r>
              <a:rPr lang="en-US" sz="2400" b="1" dirty="0"/>
              <a:t>Continuation of the</a:t>
            </a:r>
            <a:r>
              <a:rPr lang="en-US" sz="2400" dirty="0"/>
              <a:t> </a:t>
            </a:r>
            <a:r>
              <a:rPr lang="en-US" sz="2400" b="1" dirty="0"/>
              <a:t>root of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FF00"/>
                </a:solidFill>
              </a:rPr>
              <a:t>C7</a:t>
            </a:r>
          </a:p>
          <a:p>
            <a:pPr lvl="1" algn="l" rtl="0" eaLnBrk="1" hangingPunct="1">
              <a:defRPr/>
            </a:pPr>
            <a:endParaRPr lang="en-US" sz="2400" b="1" dirty="0">
              <a:solidFill>
                <a:srgbClr val="FFFF00"/>
              </a:solidFill>
            </a:endParaRPr>
          </a:p>
          <a:p>
            <a:pPr algn="l" rtl="0" eaLnBrk="1" hangingPunct="1">
              <a:defRPr/>
            </a:pPr>
            <a:r>
              <a:rPr lang="en-US" sz="2800" b="1" dirty="0">
                <a:solidFill>
                  <a:srgbClr val="99FF33"/>
                </a:solidFill>
              </a:rPr>
              <a:t>Lower trunk</a:t>
            </a:r>
          </a:p>
          <a:p>
            <a:pPr lvl="1" algn="l" rtl="0" eaLnBrk="1" hangingPunct="1">
              <a:defRPr/>
            </a:pPr>
            <a:r>
              <a:rPr lang="en-US" sz="2400" b="1" dirty="0"/>
              <a:t>Union of the roots</a:t>
            </a:r>
            <a:r>
              <a:rPr lang="en-US" sz="2400" dirty="0"/>
              <a:t> </a:t>
            </a:r>
            <a:r>
              <a:rPr lang="en-US" sz="2400" b="1" dirty="0"/>
              <a:t>of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FF00"/>
                </a:solidFill>
              </a:rPr>
              <a:t>C8 &amp; T1</a:t>
            </a:r>
            <a:endParaRPr lang="en-US" sz="2400" b="1" dirty="0"/>
          </a:p>
        </p:txBody>
      </p:sp>
      <p:pic>
        <p:nvPicPr>
          <p:cNvPr id="7172" name="Picture 7" descr="B772A13A">
            <a:extLst>
              <a:ext uri="{FF2B5EF4-FFF2-40B4-BE49-F238E27FC236}">
                <a16:creationId xmlns:a16="http://schemas.microsoft.com/office/drawing/2014/main" id="{FE3E53F3-613F-425F-8E8D-255B5573B26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5" t="5724" r="-3380" b="33365"/>
          <a:stretch>
            <a:fillRect/>
          </a:stretch>
        </p:blipFill>
        <p:spPr>
          <a:xfrm>
            <a:off x="179388" y="1052513"/>
            <a:ext cx="5435600" cy="41767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>
            <a:extLst>
              <a:ext uri="{FF2B5EF4-FFF2-40B4-BE49-F238E27FC236}">
                <a16:creationId xmlns:a16="http://schemas.microsoft.com/office/drawing/2014/main" id="{4557AC69-3282-419F-8504-B1B8D2467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0" eaLnBrk="1" hangingPunct="1">
              <a:defRPr/>
            </a:pPr>
            <a:r>
              <a:rPr lang="en-US" b="1" dirty="0">
                <a:solidFill>
                  <a:srgbClr val="00FF00"/>
                </a:solidFill>
              </a:rPr>
              <a:t>DIVISIONS &amp; CORDS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BEF7F173-D9FC-4718-A525-5DF06937BF3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0353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800"/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E7600989-6212-4CCE-AD5B-752FE2DA759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214438"/>
            <a:ext cx="4716462" cy="4916487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FFFF00"/>
                </a:solidFill>
              </a:rPr>
              <a:t>Each trunk </a:t>
            </a:r>
            <a:r>
              <a:rPr lang="en-US" sz="2000" b="1" dirty="0"/>
              <a:t>divides into </a:t>
            </a:r>
            <a:r>
              <a:rPr lang="en-US" sz="2000" b="1" dirty="0">
                <a:solidFill>
                  <a:srgbClr val="00FF00"/>
                </a:solidFill>
              </a:rPr>
              <a:t>anterior </a:t>
            </a:r>
            <a:r>
              <a:rPr lang="en-US" sz="2000" b="1" dirty="0"/>
              <a:t>and </a:t>
            </a:r>
            <a:r>
              <a:rPr lang="en-US" sz="2000" b="1" dirty="0">
                <a:solidFill>
                  <a:srgbClr val="00FF00"/>
                </a:solidFill>
              </a:rPr>
              <a:t>posterior </a:t>
            </a:r>
            <a:r>
              <a:rPr lang="en-US" sz="2000" b="1" dirty="0"/>
              <a:t>division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FF66FF"/>
                </a:solidFill>
              </a:rPr>
              <a:t>Posterior cord:</a:t>
            </a:r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sz="2000" b="1" dirty="0"/>
              <a:t>From the </a:t>
            </a:r>
            <a:r>
              <a:rPr lang="en-US" sz="2000" b="1" dirty="0">
                <a:solidFill>
                  <a:srgbClr val="00FF00"/>
                </a:solidFill>
              </a:rPr>
              <a:t>3 posterior </a:t>
            </a:r>
            <a:r>
              <a:rPr lang="en-US" sz="2000" b="1" dirty="0"/>
              <a:t>divisions of the </a:t>
            </a:r>
            <a:r>
              <a:rPr lang="en-US" sz="2000" b="1" dirty="0">
                <a:solidFill>
                  <a:srgbClr val="FFFF00"/>
                </a:solidFill>
              </a:rPr>
              <a:t>3 trunks.</a:t>
            </a:r>
            <a:endParaRPr lang="en-US" sz="2400" dirty="0">
              <a:solidFill>
                <a:srgbClr val="FFFF00"/>
              </a:solidFill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FF66FF"/>
                </a:solidFill>
              </a:rPr>
              <a:t>Lateral cord: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FF00FF"/>
                </a:solidFill>
              </a:rPr>
              <a:t>        </a:t>
            </a:r>
            <a:r>
              <a:rPr lang="en-US" sz="2000" b="1" dirty="0"/>
              <a:t>From the </a:t>
            </a:r>
            <a:r>
              <a:rPr lang="en-US" sz="2000" b="1" dirty="0">
                <a:solidFill>
                  <a:srgbClr val="00FF00"/>
                </a:solidFill>
              </a:rPr>
              <a:t>anterior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>
                <a:solidFill>
                  <a:srgbClr val="99FF33"/>
                </a:solidFill>
              </a:rPr>
              <a:t>          </a:t>
            </a:r>
            <a:r>
              <a:rPr lang="en-US" sz="2000" b="1" dirty="0">
                <a:solidFill>
                  <a:srgbClr val="00FF00"/>
                </a:solidFill>
              </a:rPr>
              <a:t>divisions </a:t>
            </a:r>
            <a:r>
              <a:rPr lang="en-US" sz="2000" b="1" dirty="0"/>
              <a:t>of the </a:t>
            </a:r>
            <a:r>
              <a:rPr lang="en-US" sz="2000" b="1" dirty="0">
                <a:solidFill>
                  <a:srgbClr val="FFFF00"/>
                </a:solidFill>
              </a:rPr>
              <a:t>upper 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>
                <a:solidFill>
                  <a:srgbClr val="FFFF00"/>
                </a:solidFill>
              </a:rPr>
              <a:t>          </a:t>
            </a:r>
            <a:r>
              <a:rPr lang="en-US" sz="2000" b="1" dirty="0"/>
              <a:t>and </a:t>
            </a:r>
            <a:r>
              <a:rPr lang="en-US" sz="2000" b="1" dirty="0">
                <a:solidFill>
                  <a:srgbClr val="FFFF00"/>
                </a:solidFill>
              </a:rPr>
              <a:t>middle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FF00"/>
                </a:solidFill>
              </a:rPr>
              <a:t>trunks.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endParaRPr lang="en-US" sz="2400" b="1" dirty="0">
              <a:solidFill>
                <a:srgbClr val="FFFF00"/>
              </a:solidFill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FF66FF"/>
                </a:solidFill>
              </a:rPr>
              <a:t>Medial cord :</a:t>
            </a:r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sz="2000" b="1" dirty="0"/>
              <a:t>It is the </a:t>
            </a:r>
            <a:r>
              <a:rPr lang="en-US" sz="2000" b="1" dirty="0">
                <a:solidFill>
                  <a:srgbClr val="00FF00"/>
                </a:solidFill>
              </a:rPr>
              <a:t>continuation</a:t>
            </a:r>
            <a:r>
              <a:rPr lang="en-US" sz="2000" b="1" dirty="0"/>
              <a:t> of the </a:t>
            </a:r>
            <a:r>
              <a:rPr lang="en-US" sz="2000" b="1" dirty="0">
                <a:solidFill>
                  <a:srgbClr val="00FF00"/>
                </a:solidFill>
              </a:rPr>
              <a:t>anterior division </a:t>
            </a:r>
            <a:r>
              <a:rPr lang="en-US" sz="2000" b="1" dirty="0"/>
              <a:t>of the </a:t>
            </a:r>
            <a:r>
              <a:rPr lang="en-US" sz="2000" b="1" dirty="0">
                <a:solidFill>
                  <a:srgbClr val="FFFF00"/>
                </a:solidFill>
              </a:rPr>
              <a:t>lower trunk.</a:t>
            </a:r>
          </a:p>
        </p:txBody>
      </p:sp>
      <p:pic>
        <p:nvPicPr>
          <p:cNvPr id="8197" name="Picture 4" descr="1B23B0EE">
            <a:extLst>
              <a:ext uri="{FF2B5EF4-FFF2-40B4-BE49-F238E27FC236}">
                <a16:creationId xmlns:a16="http://schemas.microsoft.com/office/drawing/2014/main" id="{72FFA3BE-D54A-4BC7-89CB-525133807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b="6436"/>
          <a:stretch>
            <a:fillRect/>
          </a:stretch>
        </p:blipFill>
        <p:spPr bwMode="auto">
          <a:xfrm>
            <a:off x="468313" y="1628775"/>
            <a:ext cx="374332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B50216F-2E99-4EBD-B9B5-2B58768697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00FF00"/>
                </a:solidFill>
              </a:rPr>
              <a:t>CORDS &amp; BRANCHES</a:t>
            </a:r>
          </a:p>
        </p:txBody>
      </p:sp>
      <p:pic>
        <p:nvPicPr>
          <p:cNvPr id="9219" name="Picture 6" descr="1B23B0EE">
            <a:extLst>
              <a:ext uri="{FF2B5EF4-FFF2-40B4-BE49-F238E27FC236}">
                <a16:creationId xmlns:a16="http://schemas.microsoft.com/office/drawing/2014/main" id="{397B517F-F4DE-4F46-A0B4-E69F6D3DF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b="6436"/>
          <a:stretch>
            <a:fillRect/>
          </a:stretch>
        </p:blipFill>
        <p:spPr bwMode="auto">
          <a:xfrm>
            <a:off x="468313" y="1000125"/>
            <a:ext cx="3959225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882EE4C5-57F4-4B8A-80B0-DFA9EC82C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143000"/>
            <a:ext cx="4321175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Branches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All </a:t>
            </a:r>
            <a:r>
              <a:rPr lang="en-US" sz="2400" b="1" dirty="0">
                <a:solidFill>
                  <a:srgbClr val="00FF00"/>
                </a:solidFill>
                <a:cs typeface="Arial" charset="0"/>
              </a:rPr>
              <a:t>three cords </a:t>
            </a: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will give </a:t>
            </a:r>
            <a:r>
              <a:rPr lang="en-US" sz="2400" b="1" dirty="0">
                <a:solidFill>
                  <a:srgbClr val="00FF00"/>
                </a:solidFill>
                <a:cs typeface="Arial" charset="0"/>
              </a:rPr>
              <a:t>branches in the </a:t>
            </a:r>
            <a:r>
              <a:rPr lang="en-US" sz="2400" b="1" dirty="0" err="1">
                <a:solidFill>
                  <a:srgbClr val="00FF00"/>
                </a:solidFill>
                <a:cs typeface="Arial" charset="0"/>
              </a:rPr>
              <a:t>axilla</a:t>
            </a: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, those will </a:t>
            </a:r>
            <a:r>
              <a:rPr lang="en-US" sz="2400" b="1" dirty="0">
                <a:solidFill>
                  <a:srgbClr val="FFC000"/>
                </a:solidFill>
                <a:cs typeface="Arial" charset="0"/>
              </a:rPr>
              <a:t>supply their respective regions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endParaRPr lang="en-US" sz="2400" b="1" kern="0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dad\Student Gray\7. Upper limb\F66122-007-f052.jpg">
            <a:extLst>
              <a:ext uri="{FF2B5EF4-FFF2-40B4-BE49-F238E27FC236}">
                <a16:creationId xmlns:a16="http://schemas.microsoft.com/office/drawing/2014/main" id="{B3DBA68B-C2CB-44B0-ABCB-DA306E9B2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r="35852" b="56732"/>
          <a:stretch>
            <a:fillRect/>
          </a:stretch>
        </p:blipFill>
        <p:spPr bwMode="auto">
          <a:xfrm>
            <a:off x="779463" y="476250"/>
            <a:ext cx="7585075" cy="31940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3004E4-EA23-42F0-AE98-F2E948069795}"/>
              </a:ext>
            </a:extLst>
          </p:cNvPr>
          <p:cNvSpPr/>
          <p:nvPr/>
        </p:nvSpPr>
        <p:spPr>
          <a:xfrm>
            <a:off x="769938" y="3716338"/>
            <a:ext cx="7604125" cy="300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2"/>
                </a:solidFill>
                <a:latin typeface="+mn-lt"/>
                <a:cs typeface="+mn-cs"/>
              </a:rPr>
              <a:t>The Plexus can be divided into 5 stages: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Roots: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800" dirty="0">
                <a:solidFill>
                  <a:schemeClr val="bg2"/>
                </a:solidFill>
                <a:latin typeface="+mn-lt"/>
                <a:cs typeface="+mn-cs"/>
              </a:rPr>
              <a:t>in the posterior∆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Trunks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: </a:t>
            </a:r>
            <a:r>
              <a:rPr lang="en-US" sz="2800" dirty="0">
                <a:solidFill>
                  <a:schemeClr val="bg2"/>
                </a:solidFill>
                <a:latin typeface="+mn-lt"/>
                <a:cs typeface="+mn-cs"/>
              </a:rPr>
              <a:t>in the posterior∆ 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Divisions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: </a:t>
            </a:r>
            <a:r>
              <a:rPr lang="en-US" sz="2000" dirty="0">
                <a:solidFill>
                  <a:schemeClr val="bg2"/>
                </a:solidFill>
                <a:latin typeface="+mn-lt"/>
                <a:cs typeface="+mn-cs"/>
              </a:rPr>
              <a:t>behind the clavicle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Cords: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800" dirty="0">
                <a:solidFill>
                  <a:schemeClr val="bg2"/>
                </a:solidFill>
                <a:latin typeface="+mn-lt"/>
                <a:cs typeface="+mn-cs"/>
              </a:rPr>
              <a:t>in the axilla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Branches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: </a:t>
            </a:r>
            <a:r>
              <a:rPr lang="en-US" sz="2800" dirty="0">
                <a:solidFill>
                  <a:schemeClr val="bg2"/>
                </a:solidFill>
                <a:latin typeface="+mn-lt"/>
                <a:cs typeface="+mn-cs"/>
              </a:rPr>
              <a:t>in the axilla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600" b="1" dirty="0">
                <a:solidFill>
                  <a:schemeClr val="bg2"/>
                </a:solidFill>
                <a:latin typeface="+mn-lt"/>
                <a:cs typeface="+mn-cs"/>
              </a:rPr>
              <a:t>The first 2 stages lie in the posterior triangle, while the last 2 sages lie in the axilla.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13C79A9C-5666-4A11-B050-3131537DE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0"/>
            <a:ext cx="5440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FF00"/>
                </a:solidFill>
              </a:rPr>
              <a:t>The Brachial Plexus </a:t>
            </a:r>
          </a:p>
        </p:txBody>
      </p:sp>
      <p:grpSp>
        <p:nvGrpSpPr>
          <p:cNvPr id="11267" name="Group 73">
            <a:extLst>
              <a:ext uri="{FF2B5EF4-FFF2-40B4-BE49-F238E27FC236}">
                <a16:creationId xmlns:a16="http://schemas.microsoft.com/office/drawing/2014/main" id="{5688F103-4392-4738-BF5D-85467E8DD21A}"/>
              </a:ext>
            </a:extLst>
          </p:cNvPr>
          <p:cNvGrpSpPr>
            <a:grpSpLocks/>
          </p:cNvGrpSpPr>
          <p:nvPr/>
        </p:nvGrpSpPr>
        <p:grpSpPr bwMode="auto">
          <a:xfrm>
            <a:off x="3302000" y="1997075"/>
            <a:ext cx="831850" cy="2314575"/>
            <a:chOff x="2443" y="1379"/>
            <a:chExt cx="524" cy="1458"/>
          </a:xfrm>
        </p:grpSpPr>
        <p:sp>
          <p:nvSpPr>
            <p:cNvPr id="11330" name="Line 16">
              <a:extLst>
                <a:ext uri="{FF2B5EF4-FFF2-40B4-BE49-F238E27FC236}">
                  <a16:creationId xmlns:a16="http://schemas.microsoft.com/office/drawing/2014/main" id="{CED93A51-4C54-43C7-BA18-0FCCEA514D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3" y="1379"/>
              <a:ext cx="423" cy="174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31" name="Line 45">
              <a:extLst>
                <a:ext uri="{FF2B5EF4-FFF2-40B4-BE49-F238E27FC236}">
                  <a16:creationId xmlns:a16="http://schemas.microsoft.com/office/drawing/2014/main" id="{D42356D2-A1B5-419C-A18E-8AE037918D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6" y="2663"/>
              <a:ext cx="423" cy="174"/>
            </a:xfrm>
            <a:prstGeom prst="line">
              <a:avLst/>
            </a:prstGeom>
            <a:noFill/>
            <a:ln w="76200">
              <a:solidFill>
                <a:srgbClr val="34E6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32" name="Line 49">
              <a:extLst>
                <a:ext uri="{FF2B5EF4-FFF2-40B4-BE49-F238E27FC236}">
                  <a16:creationId xmlns:a16="http://schemas.microsoft.com/office/drawing/2014/main" id="{FB1C86D0-BA79-478C-B1E2-A871D2F7B8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4" y="2008"/>
              <a:ext cx="423" cy="174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" name="Group 103">
            <a:extLst>
              <a:ext uri="{FF2B5EF4-FFF2-40B4-BE49-F238E27FC236}">
                <a16:creationId xmlns:a16="http://schemas.microsoft.com/office/drawing/2014/main" id="{481016F9-7C6D-4886-89D7-2872B54BD2FD}"/>
              </a:ext>
            </a:extLst>
          </p:cNvPr>
          <p:cNvGrpSpPr>
            <a:grpSpLocks/>
          </p:cNvGrpSpPr>
          <p:nvPr/>
        </p:nvGrpSpPr>
        <p:grpSpPr bwMode="auto">
          <a:xfrm>
            <a:off x="3927475" y="1241425"/>
            <a:ext cx="5014913" cy="2389188"/>
            <a:chOff x="2474" y="551"/>
            <a:chExt cx="3159" cy="1505"/>
          </a:xfrm>
        </p:grpSpPr>
        <p:grpSp>
          <p:nvGrpSpPr>
            <p:cNvPr id="11325" name="Group 74">
              <a:extLst>
                <a:ext uri="{FF2B5EF4-FFF2-40B4-BE49-F238E27FC236}">
                  <a16:creationId xmlns:a16="http://schemas.microsoft.com/office/drawing/2014/main" id="{F6E3EBAA-FEC0-4584-85FE-CB3824EF65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4" y="551"/>
              <a:ext cx="1769" cy="1505"/>
              <a:chOff x="2837" y="903"/>
              <a:chExt cx="1769" cy="1505"/>
            </a:xfrm>
          </p:grpSpPr>
          <p:sp>
            <p:nvSpPr>
              <p:cNvPr id="11327" name="Freeform 56">
                <a:extLst>
                  <a:ext uri="{FF2B5EF4-FFF2-40B4-BE49-F238E27FC236}">
                    <a16:creationId xmlns:a16="http://schemas.microsoft.com/office/drawing/2014/main" id="{8F78CB6C-262C-4520-9724-1EE34B658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7" y="903"/>
                <a:ext cx="1702" cy="1384"/>
              </a:xfrm>
              <a:custGeom>
                <a:avLst/>
                <a:gdLst>
                  <a:gd name="T0" fmla="*/ 0 w 2083"/>
                  <a:gd name="T1" fmla="*/ 1 h 2221"/>
                  <a:gd name="T2" fmla="*/ 2 w 2083"/>
                  <a:gd name="T3" fmla="*/ 1 h 2221"/>
                  <a:gd name="T4" fmla="*/ 2 w 2083"/>
                  <a:gd name="T5" fmla="*/ 1 h 2221"/>
                  <a:gd name="T6" fmla="*/ 2 w 2083"/>
                  <a:gd name="T7" fmla="*/ 1 h 2221"/>
                  <a:gd name="T8" fmla="*/ 2 w 2083"/>
                  <a:gd name="T9" fmla="*/ 1 h 22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3"/>
                  <a:gd name="T16" fmla="*/ 0 h 2221"/>
                  <a:gd name="T17" fmla="*/ 2083 w 2083"/>
                  <a:gd name="T18" fmla="*/ 2221 h 22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3" h="2221">
                    <a:moveTo>
                      <a:pt x="0" y="774"/>
                    </a:moveTo>
                    <a:cubicBezTo>
                      <a:pt x="466" y="632"/>
                      <a:pt x="932" y="491"/>
                      <a:pt x="1260" y="404"/>
                    </a:cubicBezTo>
                    <a:cubicBezTo>
                      <a:pt x="1588" y="317"/>
                      <a:pt x="1851" y="0"/>
                      <a:pt x="1967" y="252"/>
                    </a:cubicBezTo>
                    <a:cubicBezTo>
                      <a:pt x="2083" y="504"/>
                      <a:pt x="1958" y="1609"/>
                      <a:pt x="1956" y="1915"/>
                    </a:cubicBezTo>
                    <a:cubicBezTo>
                      <a:pt x="1954" y="2221"/>
                      <a:pt x="1955" y="2155"/>
                      <a:pt x="1956" y="2089"/>
                    </a:cubicBezTo>
                  </a:path>
                </a:pathLst>
              </a:cu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28" name="Freeform 60">
                <a:extLst>
                  <a:ext uri="{FF2B5EF4-FFF2-40B4-BE49-F238E27FC236}">
                    <a16:creationId xmlns:a16="http://schemas.microsoft.com/office/drawing/2014/main" id="{7DA5D985-0BA8-4EA2-9E36-190FDDE33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2" y="1033"/>
                <a:ext cx="1242" cy="988"/>
              </a:xfrm>
              <a:custGeom>
                <a:avLst/>
                <a:gdLst>
                  <a:gd name="T0" fmla="*/ 0 w 1934"/>
                  <a:gd name="T1" fmla="*/ 2147483647 h 598"/>
                  <a:gd name="T2" fmla="*/ 1 w 1934"/>
                  <a:gd name="T3" fmla="*/ 0 h 598"/>
                  <a:gd name="T4" fmla="*/ 0 60000 65536"/>
                  <a:gd name="T5" fmla="*/ 0 60000 65536"/>
                  <a:gd name="T6" fmla="*/ 0 w 1934"/>
                  <a:gd name="T7" fmla="*/ 0 h 598"/>
                  <a:gd name="T8" fmla="*/ 1934 w 1934"/>
                  <a:gd name="T9" fmla="*/ 598 h 59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34" h="598">
                    <a:moveTo>
                      <a:pt x="0" y="598"/>
                    </a:moveTo>
                    <a:cubicBezTo>
                      <a:pt x="806" y="349"/>
                      <a:pt x="1612" y="100"/>
                      <a:pt x="1934" y="0"/>
                    </a:cubicBezTo>
                  </a:path>
                </a:pathLst>
              </a:cu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29" name="Rectangle 66">
                <a:extLst>
                  <a:ext uri="{FF2B5EF4-FFF2-40B4-BE49-F238E27FC236}">
                    <a16:creationId xmlns:a16="http://schemas.microsoft.com/office/drawing/2014/main" id="{3BECE07C-77F6-469F-8D9D-7FDA5F13F5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6" y="1218"/>
                <a:ext cx="250" cy="1190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rgbClr val="66FF33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r" rtl="1" eaLnBrk="0" hangingPunct="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 eaLnBrk="0" hangingPunct="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7247" name="Text Box 79">
              <a:extLst>
                <a:ext uri="{FF2B5EF4-FFF2-40B4-BE49-F238E27FC236}">
                  <a16:creationId xmlns:a16="http://schemas.microsoft.com/office/drawing/2014/main" id="{A5236B9A-BD85-422E-BCE5-80F38A4B60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0" y="783"/>
              <a:ext cx="1393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rtl="1">
                <a:defRPr/>
              </a:pPr>
              <a:r>
                <a: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Arial" charset="0"/>
                </a:rPr>
                <a:t>lateral Cord</a:t>
              </a:r>
            </a:p>
            <a:p>
              <a:pPr rtl="1">
                <a:defRPr/>
              </a:pPr>
              <a:r>
                <a:rPr lang="en-US" sz="3200" b="1" dirty="0">
                  <a:solidFill>
                    <a:srgbClr val="FF5050"/>
                  </a:solidFill>
                  <a:cs typeface="Arial" charset="0"/>
                </a:rPr>
                <a:t>(2LM)</a:t>
              </a:r>
            </a:p>
          </p:txBody>
        </p:sp>
      </p:grpSp>
      <p:grpSp>
        <p:nvGrpSpPr>
          <p:cNvPr id="5" name="Group 105">
            <a:extLst>
              <a:ext uri="{FF2B5EF4-FFF2-40B4-BE49-F238E27FC236}">
                <a16:creationId xmlns:a16="http://schemas.microsoft.com/office/drawing/2014/main" id="{24844A34-9EC1-4F3B-A9B9-0780D79458E6}"/>
              </a:ext>
            </a:extLst>
          </p:cNvPr>
          <p:cNvGrpSpPr>
            <a:grpSpLocks/>
          </p:cNvGrpSpPr>
          <p:nvPr/>
        </p:nvGrpSpPr>
        <p:grpSpPr bwMode="auto">
          <a:xfrm>
            <a:off x="2019300" y="3957638"/>
            <a:ext cx="2663825" cy="2014537"/>
            <a:chOff x="1272" y="2262"/>
            <a:chExt cx="1678" cy="1269"/>
          </a:xfrm>
        </p:grpSpPr>
        <p:grpSp>
          <p:nvGrpSpPr>
            <p:cNvPr id="11321" name="Group 77">
              <a:extLst>
                <a:ext uri="{FF2B5EF4-FFF2-40B4-BE49-F238E27FC236}">
                  <a16:creationId xmlns:a16="http://schemas.microsoft.com/office/drawing/2014/main" id="{B3A0946C-CAAF-43A7-91A2-D06CB831A5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0" y="2262"/>
              <a:ext cx="400" cy="1269"/>
              <a:chOff x="2913" y="2614"/>
              <a:chExt cx="400" cy="1269"/>
            </a:xfrm>
          </p:grpSpPr>
          <p:sp>
            <p:nvSpPr>
              <p:cNvPr id="11323" name="Freeform 63">
                <a:extLst>
                  <a:ext uri="{FF2B5EF4-FFF2-40B4-BE49-F238E27FC236}">
                    <a16:creationId xmlns:a16="http://schemas.microsoft.com/office/drawing/2014/main" id="{C4320F11-B20E-4B3E-8693-35F765B26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2614"/>
                <a:ext cx="273" cy="1201"/>
              </a:xfrm>
              <a:custGeom>
                <a:avLst/>
                <a:gdLst>
                  <a:gd name="T0" fmla="*/ 0 w 194"/>
                  <a:gd name="T1" fmla="*/ 263119349 h 853"/>
                  <a:gd name="T2" fmla="*/ 1084484644 w 194"/>
                  <a:gd name="T3" fmla="*/ 930205209 h 853"/>
                  <a:gd name="T4" fmla="*/ 1233638282 w 194"/>
                  <a:gd name="T5" fmla="*/ 2147483647 h 853"/>
                  <a:gd name="T6" fmla="*/ 0 60000 65536"/>
                  <a:gd name="T7" fmla="*/ 0 60000 65536"/>
                  <a:gd name="T8" fmla="*/ 0 60000 65536"/>
                  <a:gd name="T9" fmla="*/ 0 w 194"/>
                  <a:gd name="T10" fmla="*/ 0 h 853"/>
                  <a:gd name="T11" fmla="*/ 194 w 194"/>
                  <a:gd name="T12" fmla="*/ 853 h 8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4" h="853">
                    <a:moveTo>
                      <a:pt x="0" y="38"/>
                    </a:moveTo>
                    <a:cubicBezTo>
                      <a:pt x="66" y="19"/>
                      <a:pt x="132" y="0"/>
                      <a:pt x="163" y="136"/>
                    </a:cubicBezTo>
                    <a:cubicBezTo>
                      <a:pt x="194" y="272"/>
                      <a:pt x="189" y="562"/>
                      <a:pt x="185" y="853"/>
                    </a:cubicBezTo>
                  </a:path>
                </a:pathLst>
              </a:custGeom>
              <a:noFill/>
              <a:ln w="76200">
                <a:pattFill prst="dashVert">
                  <a:fgClr>
                    <a:srgbClr val="34E6FE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24" name="Rectangle 65">
                <a:extLst>
                  <a:ext uri="{FF2B5EF4-FFF2-40B4-BE49-F238E27FC236}">
                    <a16:creationId xmlns:a16="http://schemas.microsoft.com/office/drawing/2014/main" id="{32ED2655-091F-440E-902E-7B28F0448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3063"/>
                <a:ext cx="250" cy="820"/>
              </a:xfrm>
              <a:prstGeom prst="rect">
                <a:avLst/>
              </a:prstGeom>
              <a:solidFill>
                <a:srgbClr val="34E6FE"/>
              </a:solidFill>
              <a:ln w="9525">
                <a:solidFill>
                  <a:srgbClr val="34E6FE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r" rtl="1" eaLnBrk="0" hangingPunct="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 eaLnBrk="0" hangingPunct="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7248" name="Text Box 80">
              <a:extLst>
                <a:ext uri="{FF2B5EF4-FFF2-40B4-BE49-F238E27FC236}">
                  <a16:creationId xmlns:a16="http://schemas.microsoft.com/office/drawing/2014/main" id="{9EA0EA85-E4BA-4B66-A2F3-991685611A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2" y="2803"/>
              <a:ext cx="142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rtl="1">
                <a:defRPr/>
              </a:pPr>
              <a:r>
                <a: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Arial" charset="0"/>
                </a:rPr>
                <a:t>medial Cord</a:t>
              </a:r>
            </a:p>
            <a:p>
              <a:pPr rtl="1">
                <a:defRPr/>
              </a:pPr>
              <a:r>
                <a:rPr lang="en-US" sz="3200" b="1" dirty="0">
                  <a:solidFill>
                    <a:srgbClr val="FF5050"/>
                  </a:solidFill>
                  <a:cs typeface="Arial" charset="0"/>
                </a:rPr>
                <a:t>(4MU)</a:t>
              </a:r>
            </a:p>
          </p:txBody>
        </p:sp>
      </p:grpSp>
      <p:grpSp>
        <p:nvGrpSpPr>
          <p:cNvPr id="7" name="Group 72">
            <a:extLst>
              <a:ext uri="{FF2B5EF4-FFF2-40B4-BE49-F238E27FC236}">
                <a16:creationId xmlns:a16="http://schemas.microsoft.com/office/drawing/2014/main" id="{D2F22075-808B-4F9D-A5B0-20750F4B29A7}"/>
              </a:ext>
            </a:extLst>
          </p:cNvPr>
          <p:cNvGrpSpPr>
            <a:grpSpLocks/>
          </p:cNvGrpSpPr>
          <p:nvPr/>
        </p:nvGrpSpPr>
        <p:grpSpPr bwMode="auto">
          <a:xfrm>
            <a:off x="3279775" y="2306638"/>
            <a:ext cx="831850" cy="2314575"/>
            <a:chOff x="2429" y="1574"/>
            <a:chExt cx="524" cy="1458"/>
          </a:xfrm>
        </p:grpSpPr>
        <p:sp>
          <p:nvSpPr>
            <p:cNvPr id="11318" name="Line 15">
              <a:extLst>
                <a:ext uri="{FF2B5EF4-FFF2-40B4-BE49-F238E27FC236}">
                  <a16:creationId xmlns:a16="http://schemas.microsoft.com/office/drawing/2014/main" id="{0C02EFF2-ABF4-4DD9-BABE-0BACC34D5B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9" y="1574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19" name="Line 44">
              <a:extLst>
                <a:ext uri="{FF2B5EF4-FFF2-40B4-BE49-F238E27FC236}">
                  <a16:creationId xmlns:a16="http://schemas.microsoft.com/office/drawing/2014/main" id="{D0FCD72E-78F9-42A0-8306-E9D8BA7072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92" y="2858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20" name="Line 48">
              <a:extLst>
                <a:ext uri="{FF2B5EF4-FFF2-40B4-BE49-F238E27FC236}">
                  <a16:creationId xmlns:a16="http://schemas.microsoft.com/office/drawing/2014/main" id="{CC1EF2AC-5ACD-4C9E-9A88-4B52666B6A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30" y="2203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" name="Group 104">
            <a:extLst>
              <a:ext uri="{FF2B5EF4-FFF2-40B4-BE49-F238E27FC236}">
                <a16:creationId xmlns:a16="http://schemas.microsoft.com/office/drawing/2014/main" id="{FB3CD42D-E999-4DA9-9985-E27F048DE79A}"/>
              </a:ext>
            </a:extLst>
          </p:cNvPr>
          <p:cNvGrpSpPr>
            <a:grpSpLocks/>
          </p:cNvGrpSpPr>
          <p:nvPr/>
        </p:nvGrpSpPr>
        <p:grpSpPr bwMode="auto">
          <a:xfrm>
            <a:off x="3910013" y="2581275"/>
            <a:ext cx="5033962" cy="3238500"/>
            <a:chOff x="2463" y="1395"/>
            <a:chExt cx="3171" cy="2040"/>
          </a:xfrm>
        </p:grpSpPr>
        <p:grpSp>
          <p:nvGrpSpPr>
            <p:cNvPr id="11312" name="Group 75">
              <a:extLst>
                <a:ext uri="{FF2B5EF4-FFF2-40B4-BE49-F238E27FC236}">
                  <a16:creationId xmlns:a16="http://schemas.microsoft.com/office/drawing/2014/main" id="{66E6A21A-2798-4303-BA95-AC57B49EBD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3" y="1395"/>
              <a:ext cx="1532" cy="2040"/>
              <a:chOff x="2826" y="1747"/>
              <a:chExt cx="1532" cy="2040"/>
            </a:xfrm>
          </p:grpSpPr>
          <p:cxnSp>
            <p:nvCxnSpPr>
              <p:cNvPr id="11314" name="AutoShape 51">
                <a:extLst>
                  <a:ext uri="{FF2B5EF4-FFF2-40B4-BE49-F238E27FC236}">
                    <a16:creationId xmlns:a16="http://schemas.microsoft.com/office/drawing/2014/main" id="{A04E9AB4-972F-47E6-AF57-ABD80EC359C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826" y="1747"/>
                <a:ext cx="1424" cy="904"/>
              </a:xfrm>
              <a:prstGeom prst="curvedConnector3">
                <a:avLst>
                  <a:gd name="adj1" fmla="val 71347"/>
                </a:avLst>
              </a:prstGeom>
              <a:noFill/>
              <a:ln w="76200">
                <a:pattFill prst="smGrid">
                  <a:fgClr>
                    <a:srgbClr val="FF33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15" name="AutoShape 53">
                <a:extLst>
                  <a:ext uri="{FF2B5EF4-FFF2-40B4-BE49-F238E27FC236}">
                    <a16:creationId xmlns:a16="http://schemas.microsoft.com/office/drawing/2014/main" id="{2454FE91-FF53-476B-92B0-BE7C26D80DC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889" y="2365"/>
                <a:ext cx="1262" cy="849"/>
              </a:xfrm>
              <a:prstGeom prst="curvedConnector3">
                <a:avLst>
                  <a:gd name="adj1" fmla="val 109431"/>
                </a:avLst>
              </a:prstGeom>
              <a:noFill/>
              <a:ln w="76200">
                <a:pattFill prst="smGrid">
                  <a:fgClr>
                    <a:srgbClr val="FF33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316" name="Freeform 61">
                <a:extLst>
                  <a:ext uri="{FF2B5EF4-FFF2-40B4-BE49-F238E27FC236}">
                    <a16:creationId xmlns:a16="http://schemas.microsoft.com/office/drawing/2014/main" id="{8CD1A9D9-8460-4546-AF9C-C2D6F02D3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2522"/>
                <a:ext cx="1369" cy="641"/>
              </a:xfrm>
              <a:custGeom>
                <a:avLst/>
                <a:gdLst>
                  <a:gd name="T0" fmla="*/ 0 w 1271"/>
                  <a:gd name="T1" fmla="*/ 511 h 641"/>
                  <a:gd name="T2" fmla="*/ 30090 w 1271"/>
                  <a:gd name="T3" fmla="*/ 22 h 641"/>
                  <a:gd name="T4" fmla="*/ 38750 w 1271"/>
                  <a:gd name="T5" fmla="*/ 641 h 641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641"/>
                  <a:gd name="T11" fmla="*/ 1271 w 1271"/>
                  <a:gd name="T12" fmla="*/ 641 h 6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641">
                    <a:moveTo>
                      <a:pt x="0" y="511"/>
                    </a:moveTo>
                    <a:cubicBezTo>
                      <a:pt x="388" y="255"/>
                      <a:pt x="777" y="0"/>
                      <a:pt x="989" y="22"/>
                    </a:cubicBezTo>
                    <a:cubicBezTo>
                      <a:pt x="1201" y="44"/>
                      <a:pt x="1236" y="342"/>
                      <a:pt x="1271" y="641"/>
                    </a:cubicBezTo>
                  </a:path>
                </a:pathLst>
              </a:custGeom>
              <a:noFill/>
              <a:ln w="76200">
                <a:pattFill prst="smGrid">
                  <a:fgClr>
                    <a:srgbClr val="FF33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17" name="Rectangle 55">
                <a:extLst>
                  <a:ext uri="{FF2B5EF4-FFF2-40B4-BE49-F238E27FC236}">
                    <a16:creationId xmlns:a16="http://schemas.microsoft.com/office/drawing/2014/main" id="{1C6A3DCB-B2E4-47F3-9FA2-F81BFE130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" y="2597"/>
                <a:ext cx="250" cy="1190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r" rtl="1" eaLnBrk="0" hangingPunct="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 eaLnBrk="0" hangingPunct="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7249" name="Text Box 81">
              <a:extLst>
                <a:ext uri="{FF2B5EF4-FFF2-40B4-BE49-F238E27FC236}">
                  <a16:creationId xmlns:a16="http://schemas.microsoft.com/office/drawing/2014/main" id="{4FE3DC27-8C72-4104-BDB0-307A748761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4" y="2279"/>
              <a:ext cx="168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rtl="1">
                <a:defRPr/>
              </a:pPr>
              <a:r>
                <a: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Arial" charset="0"/>
                </a:rPr>
                <a:t>posterior Cord</a:t>
              </a:r>
            </a:p>
            <a:p>
              <a:pPr rtl="1">
                <a:defRPr/>
              </a:pPr>
              <a:r>
                <a:rPr lang="en-US" sz="3200" b="1" dirty="0">
                  <a:solidFill>
                    <a:srgbClr val="FF5050"/>
                  </a:solidFill>
                  <a:cs typeface="Arial" charset="0"/>
                </a:rPr>
                <a:t>(ULTRA)</a:t>
              </a:r>
            </a:p>
          </p:txBody>
        </p:sp>
      </p:grpSp>
      <p:sp>
        <p:nvSpPr>
          <p:cNvPr id="11272" name="Line 5">
            <a:extLst>
              <a:ext uri="{FF2B5EF4-FFF2-40B4-BE49-F238E27FC236}">
                <a16:creationId xmlns:a16="http://schemas.microsoft.com/office/drawing/2014/main" id="{E71146E3-7BDF-48B0-852F-97735D34D3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175" y="1981200"/>
            <a:ext cx="14493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174" name="Line 6">
            <a:extLst>
              <a:ext uri="{FF2B5EF4-FFF2-40B4-BE49-F238E27FC236}">
                <a16:creationId xmlns:a16="http://schemas.microsoft.com/office/drawing/2014/main" id="{6539F62D-771B-4FD3-9584-B7E788213B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413" y="2552700"/>
            <a:ext cx="14493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180" name="Line 12">
            <a:extLst>
              <a:ext uri="{FF2B5EF4-FFF2-40B4-BE49-F238E27FC236}">
                <a16:creationId xmlns:a16="http://schemas.microsoft.com/office/drawing/2014/main" id="{B630BD4A-7A0F-4CF4-B235-5582FC5352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0563" y="1982788"/>
            <a:ext cx="671512" cy="276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181" name="Line 13">
            <a:extLst>
              <a:ext uri="{FF2B5EF4-FFF2-40B4-BE49-F238E27FC236}">
                <a16:creationId xmlns:a16="http://schemas.microsoft.com/office/drawing/2014/main" id="{E2E7F1AE-ECF8-40B2-9B66-87B0A737CD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38338" y="2292350"/>
            <a:ext cx="671512" cy="276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187" name="Line 19">
            <a:extLst>
              <a:ext uri="{FF2B5EF4-FFF2-40B4-BE49-F238E27FC236}">
                <a16:creationId xmlns:a16="http://schemas.microsoft.com/office/drawing/2014/main" id="{2E134178-DA88-4009-8BCA-AFFA80148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700" y="3287713"/>
            <a:ext cx="20351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205" name="Line 37">
            <a:extLst>
              <a:ext uri="{FF2B5EF4-FFF2-40B4-BE49-F238E27FC236}">
                <a16:creationId xmlns:a16="http://schemas.microsoft.com/office/drawing/2014/main" id="{F51673E8-8F3A-47BB-96F4-EDA10C952BB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388" y="4019550"/>
            <a:ext cx="15176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206" name="Line 38">
            <a:extLst>
              <a:ext uri="{FF2B5EF4-FFF2-40B4-BE49-F238E27FC236}">
                <a16:creationId xmlns:a16="http://schemas.microsoft.com/office/drawing/2014/main" id="{C17013FF-B066-402E-B7B4-B38D269E9B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425" y="4591050"/>
            <a:ext cx="14493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208" name="Line 40">
            <a:extLst>
              <a:ext uri="{FF2B5EF4-FFF2-40B4-BE49-F238E27FC236}">
                <a16:creationId xmlns:a16="http://schemas.microsoft.com/office/drawing/2014/main" id="{3455C3FE-E7A9-40B1-8312-71F476D793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0575" y="4021138"/>
            <a:ext cx="671513" cy="276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209" name="Line 41">
            <a:extLst>
              <a:ext uri="{FF2B5EF4-FFF2-40B4-BE49-F238E27FC236}">
                <a16:creationId xmlns:a16="http://schemas.microsoft.com/office/drawing/2014/main" id="{9EF23BDE-1FF7-4996-B177-F1D7966ED0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38350" y="4330700"/>
            <a:ext cx="671513" cy="276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182" name="Oval 14">
            <a:extLst>
              <a:ext uri="{FF2B5EF4-FFF2-40B4-BE49-F238E27FC236}">
                <a16:creationId xmlns:a16="http://schemas.microsoft.com/office/drawing/2014/main" id="{E7A4CB32-0A14-462F-8C57-9BAB3AF0A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8888" y="2103438"/>
            <a:ext cx="207962" cy="344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191" name="Oval 23">
            <a:extLst>
              <a:ext uri="{FF2B5EF4-FFF2-40B4-BE49-F238E27FC236}">
                <a16:creationId xmlns:a16="http://schemas.microsoft.com/office/drawing/2014/main" id="{6A3C433E-18D2-42DF-94F4-715D51AF8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638" y="3117850"/>
            <a:ext cx="207962" cy="344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210" name="Oval 42">
            <a:extLst>
              <a:ext uri="{FF2B5EF4-FFF2-40B4-BE49-F238E27FC236}">
                <a16:creationId xmlns:a16="http://schemas.microsoft.com/office/drawing/2014/main" id="{71CE959A-169B-4EA7-9F5C-EBF87295C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4141788"/>
            <a:ext cx="207963" cy="344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1284" name="Text Box 84">
            <a:extLst>
              <a:ext uri="{FF2B5EF4-FFF2-40B4-BE49-F238E27FC236}">
                <a16:creationId xmlns:a16="http://schemas.microsoft.com/office/drawing/2014/main" id="{C6A2A87E-95B0-4A73-8EB0-472935379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1816100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C5</a:t>
            </a:r>
          </a:p>
        </p:txBody>
      </p:sp>
      <p:sp>
        <p:nvSpPr>
          <p:cNvPr id="11285" name="Text Box 85">
            <a:extLst>
              <a:ext uri="{FF2B5EF4-FFF2-40B4-BE49-F238E27FC236}">
                <a16:creationId xmlns:a16="http://schemas.microsoft.com/office/drawing/2014/main" id="{86530E34-912C-4518-A778-D99FC95C7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3" y="2347913"/>
            <a:ext cx="509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C6</a:t>
            </a:r>
          </a:p>
        </p:txBody>
      </p:sp>
      <p:sp>
        <p:nvSpPr>
          <p:cNvPr id="11286" name="Text Box 86">
            <a:extLst>
              <a:ext uri="{FF2B5EF4-FFF2-40B4-BE49-F238E27FC236}">
                <a16:creationId xmlns:a16="http://schemas.microsoft.com/office/drawing/2014/main" id="{E98F41B2-C0E3-4196-962D-E279CC812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" y="3094038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C7</a:t>
            </a:r>
          </a:p>
        </p:txBody>
      </p:sp>
      <p:sp>
        <p:nvSpPr>
          <p:cNvPr id="11287" name="Text Box 87">
            <a:extLst>
              <a:ext uri="{FF2B5EF4-FFF2-40B4-BE49-F238E27FC236}">
                <a16:creationId xmlns:a16="http://schemas.microsoft.com/office/drawing/2014/main" id="{D2B0483B-6F54-4155-8407-99CC69288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3840163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C8</a:t>
            </a:r>
          </a:p>
        </p:txBody>
      </p:sp>
      <p:sp>
        <p:nvSpPr>
          <p:cNvPr id="11288" name="Text Box 88">
            <a:extLst>
              <a:ext uri="{FF2B5EF4-FFF2-40B4-BE49-F238E27FC236}">
                <a16:creationId xmlns:a16="http://schemas.microsoft.com/office/drawing/2014/main" id="{5FD5F415-4A17-4B98-BAD2-8E015125D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4376738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T1</a:t>
            </a:r>
          </a:p>
        </p:txBody>
      </p:sp>
      <p:sp>
        <p:nvSpPr>
          <p:cNvPr id="7258" name="Text Box 90">
            <a:extLst>
              <a:ext uri="{FF2B5EF4-FFF2-40B4-BE49-F238E27FC236}">
                <a16:creationId xmlns:a16="http://schemas.microsoft.com/office/drawing/2014/main" id="{5BD697BA-DB88-4500-9334-D17148AAF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882" y="1560513"/>
            <a:ext cx="973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roots</a:t>
            </a:r>
          </a:p>
        </p:txBody>
      </p:sp>
      <p:sp>
        <p:nvSpPr>
          <p:cNvPr id="11290" name="Line 7">
            <a:extLst>
              <a:ext uri="{FF2B5EF4-FFF2-40B4-BE49-F238E27FC236}">
                <a16:creationId xmlns:a16="http://schemas.microsoft.com/office/drawing/2014/main" id="{E720D6B1-4B7E-4408-A985-7056C37177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2075" y="2286000"/>
            <a:ext cx="708025" cy="0"/>
          </a:xfrm>
          <a:prstGeom prst="line">
            <a:avLst/>
          </a:prstGeom>
          <a:noFill/>
          <a:ln w="762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291" name="Line 20">
            <a:extLst>
              <a:ext uri="{FF2B5EF4-FFF2-40B4-BE49-F238E27FC236}">
                <a16:creationId xmlns:a16="http://schemas.microsoft.com/office/drawing/2014/main" id="{861AF9FB-36D1-4C3A-9B35-1C748C5155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3825" y="3300413"/>
            <a:ext cx="828675" cy="0"/>
          </a:xfrm>
          <a:prstGeom prst="line">
            <a:avLst/>
          </a:prstGeom>
          <a:noFill/>
          <a:ln w="762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292" name="Line 39">
            <a:extLst>
              <a:ext uri="{FF2B5EF4-FFF2-40B4-BE49-F238E27FC236}">
                <a16:creationId xmlns:a16="http://schemas.microsoft.com/office/drawing/2014/main" id="{0FB6A304-2513-4DE9-9CBC-56F2878EF9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2088" y="4324350"/>
            <a:ext cx="708025" cy="0"/>
          </a:xfrm>
          <a:prstGeom prst="line">
            <a:avLst/>
          </a:prstGeom>
          <a:noFill/>
          <a:ln w="762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293" name="Text Box 91">
            <a:extLst>
              <a:ext uri="{FF2B5EF4-FFF2-40B4-BE49-F238E27FC236}">
                <a16:creationId xmlns:a16="http://schemas.microsoft.com/office/drawing/2014/main" id="{670FC17F-EC39-496D-9124-45B16B820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00" y="1385888"/>
            <a:ext cx="1030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upper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trunk</a:t>
            </a:r>
          </a:p>
        </p:txBody>
      </p:sp>
      <p:sp>
        <p:nvSpPr>
          <p:cNvPr id="11294" name="Text Box 92">
            <a:extLst>
              <a:ext uri="{FF2B5EF4-FFF2-40B4-BE49-F238E27FC236}">
                <a16:creationId xmlns:a16="http://schemas.microsoft.com/office/drawing/2014/main" id="{0B813BF5-F58A-4195-9D85-A962C4894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2393950"/>
            <a:ext cx="1165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middle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trunk</a:t>
            </a:r>
          </a:p>
        </p:txBody>
      </p:sp>
      <p:sp>
        <p:nvSpPr>
          <p:cNvPr id="11295" name="Text Box 93">
            <a:extLst>
              <a:ext uri="{FF2B5EF4-FFF2-40B4-BE49-F238E27FC236}">
                <a16:creationId xmlns:a16="http://schemas.microsoft.com/office/drawing/2014/main" id="{56225EF4-3FB6-4B96-989D-D2DDA8ED0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75" y="3489325"/>
            <a:ext cx="9794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lower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trunk</a:t>
            </a:r>
          </a:p>
        </p:txBody>
      </p:sp>
      <p:sp>
        <p:nvSpPr>
          <p:cNvPr id="7262" name="Text Box 94">
            <a:extLst>
              <a:ext uri="{FF2B5EF4-FFF2-40B4-BE49-F238E27FC236}">
                <a16:creationId xmlns:a16="http://schemas.microsoft.com/office/drawing/2014/main" id="{C6B69BB0-0950-4026-B2C1-6C5AA35AB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5949950"/>
            <a:ext cx="212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FF33"/>
                </a:solidFill>
              </a:rPr>
              <a:t>Anterior divisions</a:t>
            </a:r>
          </a:p>
        </p:txBody>
      </p:sp>
      <p:sp>
        <p:nvSpPr>
          <p:cNvPr id="7263" name="Line 95">
            <a:extLst>
              <a:ext uri="{FF2B5EF4-FFF2-40B4-BE49-F238E27FC236}">
                <a16:creationId xmlns:a16="http://schemas.microsoft.com/office/drawing/2014/main" id="{CE01ABEA-A887-4532-B6BA-7BED85AD36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388" y="6076950"/>
            <a:ext cx="379412" cy="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64" name="Line 96">
            <a:extLst>
              <a:ext uri="{FF2B5EF4-FFF2-40B4-BE49-F238E27FC236}">
                <a16:creationId xmlns:a16="http://schemas.microsoft.com/office/drawing/2014/main" id="{FAE95808-F224-4942-AD2C-C598407879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625" y="6194425"/>
            <a:ext cx="379413" cy="0"/>
          </a:xfrm>
          <a:prstGeom prst="line">
            <a:avLst/>
          </a:prstGeom>
          <a:noFill/>
          <a:ln w="76200">
            <a:solidFill>
              <a:srgbClr val="34E6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65" name="Text Box 97">
            <a:extLst>
              <a:ext uri="{FF2B5EF4-FFF2-40B4-BE49-F238E27FC236}">
                <a16:creationId xmlns:a16="http://schemas.microsoft.com/office/drawing/2014/main" id="{B103CBD5-74A8-4181-8455-B9A68A6C6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6381750"/>
            <a:ext cx="224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5050"/>
                </a:solidFill>
              </a:rPr>
              <a:t>Posterior divisions</a:t>
            </a:r>
          </a:p>
        </p:txBody>
      </p:sp>
      <p:sp>
        <p:nvSpPr>
          <p:cNvPr id="7266" name="Line 98">
            <a:extLst>
              <a:ext uri="{FF2B5EF4-FFF2-40B4-BE49-F238E27FC236}">
                <a16:creationId xmlns:a16="http://schemas.microsoft.com/office/drawing/2014/main" id="{FB1E2224-DA82-4018-8E75-2357E1853A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513" y="6570663"/>
            <a:ext cx="379412" cy="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76" name="Line 108">
            <a:extLst>
              <a:ext uri="{FF2B5EF4-FFF2-40B4-BE49-F238E27FC236}">
                <a16:creationId xmlns:a16="http://schemas.microsoft.com/office/drawing/2014/main" id="{5B80E425-4E45-45B6-8BBD-052DD78D492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7188" y="1643063"/>
            <a:ext cx="312737" cy="1609725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77" name="Line 109">
            <a:extLst>
              <a:ext uri="{FF2B5EF4-FFF2-40B4-BE49-F238E27FC236}">
                <a16:creationId xmlns:a16="http://schemas.microsoft.com/office/drawing/2014/main" id="{EA27D75C-1522-4F93-9A02-CDEDD475ACB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7188" y="1571625"/>
            <a:ext cx="363537" cy="965200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78" name="Line 110">
            <a:extLst>
              <a:ext uri="{FF2B5EF4-FFF2-40B4-BE49-F238E27FC236}">
                <a16:creationId xmlns:a16="http://schemas.microsoft.com/office/drawing/2014/main" id="{56C41537-47FA-4683-963C-6E761988952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7188" y="1643063"/>
            <a:ext cx="236537" cy="252412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79" name="Text Box 111">
            <a:extLst>
              <a:ext uri="{FF2B5EF4-FFF2-40B4-BE49-F238E27FC236}">
                <a16:creationId xmlns:a16="http://schemas.microsoft.com/office/drawing/2014/main" id="{DDC9919F-D98F-413D-9E9A-BBC21FD9F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82" y="622074"/>
            <a:ext cx="2143140" cy="276999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defRPr/>
            </a:pPr>
            <a:r>
              <a:rPr lang="en-US" sz="1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Long Thoracic (C5,6,7)</a:t>
            </a:r>
          </a:p>
        </p:txBody>
      </p:sp>
      <p:sp>
        <p:nvSpPr>
          <p:cNvPr id="7280" name="Line 112">
            <a:extLst>
              <a:ext uri="{FF2B5EF4-FFF2-40B4-BE49-F238E27FC236}">
                <a16:creationId xmlns:a16="http://schemas.microsoft.com/office/drawing/2014/main" id="{FDA2752C-BE87-492C-A229-BDC9AEC1A9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075" y="857250"/>
            <a:ext cx="46038" cy="795338"/>
          </a:xfrm>
          <a:prstGeom prst="line">
            <a:avLst/>
          </a:prstGeom>
          <a:noFill/>
          <a:ln w="762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83" name="Line 115">
            <a:extLst>
              <a:ext uri="{FF2B5EF4-FFF2-40B4-BE49-F238E27FC236}">
                <a16:creationId xmlns:a16="http://schemas.microsoft.com/office/drawing/2014/main" id="{0680E968-AD1F-4E6F-BC42-57D6DFF0CAA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92275" y="1268413"/>
            <a:ext cx="31750" cy="681037"/>
          </a:xfrm>
          <a:prstGeom prst="line">
            <a:avLst/>
          </a:prstGeom>
          <a:noFill/>
          <a:ln w="5715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84" name="Text Box 116">
            <a:extLst>
              <a:ext uri="{FF2B5EF4-FFF2-40B4-BE49-F238E27FC236}">
                <a16:creationId xmlns:a16="http://schemas.microsoft.com/office/drawing/2014/main" id="{1D41EC01-F0EF-4CDE-A4E6-8665DCBBD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651" y="980728"/>
            <a:ext cx="2226892" cy="30777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-US" sz="1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Dorsal Scapular(C5)</a:t>
            </a:r>
          </a:p>
        </p:txBody>
      </p:sp>
      <p:sp>
        <p:nvSpPr>
          <p:cNvPr id="7285" name="Line 117">
            <a:extLst>
              <a:ext uri="{FF2B5EF4-FFF2-40B4-BE49-F238E27FC236}">
                <a16:creationId xmlns:a16="http://schemas.microsoft.com/office/drawing/2014/main" id="{B6239BF9-60EF-4759-8D04-0782B5B449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70225" y="1173163"/>
            <a:ext cx="568325" cy="1087437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86" name="Text Box 118">
            <a:extLst>
              <a:ext uri="{FF2B5EF4-FFF2-40B4-BE49-F238E27FC236}">
                <a16:creationId xmlns:a16="http://schemas.microsoft.com/office/drawing/2014/main" id="{6276A323-6654-4178-AF28-4DEFDF5BE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857232"/>
            <a:ext cx="2655746" cy="276999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Nerve to </a:t>
            </a:r>
            <a:r>
              <a:rPr lang="en-US" sz="1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Subclavius</a:t>
            </a:r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(C5,6)</a:t>
            </a:r>
          </a:p>
        </p:txBody>
      </p:sp>
      <p:sp>
        <p:nvSpPr>
          <p:cNvPr id="7287" name="Line 119">
            <a:extLst>
              <a:ext uri="{FF2B5EF4-FFF2-40B4-BE49-F238E27FC236}">
                <a16:creationId xmlns:a16="http://schemas.microsoft.com/office/drawing/2014/main" id="{AC3647FC-D3BB-4232-B17D-310D96575D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0875" y="1604963"/>
            <a:ext cx="484188" cy="655637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88" name="Text Box 120">
            <a:extLst>
              <a:ext uri="{FF2B5EF4-FFF2-40B4-BE49-F238E27FC236}">
                <a16:creationId xmlns:a16="http://schemas.microsoft.com/office/drawing/2014/main" id="{931EE5AE-5E6E-4C8E-8215-48A81BC02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06" y="1285860"/>
            <a:ext cx="2143140" cy="30777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Suprascapular</a:t>
            </a: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(C5,6)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nimBg="1"/>
      <p:bldP spid="7262" grpId="0"/>
      <p:bldP spid="7265" grpId="0"/>
    </p:bld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2705</TotalTime>
  <Words>1278</Words>
  <Application>Microsoft Office PowerPoint</Application>
  <PresentationFormat>عرض على الشاشة (4:3)</PresentationFormat>
  <Paragraphs>223</Paragraphs>
  <Slides>27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3" baseType="lpstr">
      <vt:lpstr>Verdana</vt:lpstr>
      <vt:lpstr>Arial</vt:lpstr>
      <vt:lpstr>Wingdings</vt:lpstr>
      <vt:lpstr>Calibri</vt:lpstr>
      <vt:lpstr>Times New Roman</vt:lpstr>
      <vt:lpstr>Globe</vt:lpstr>
      <vt:lpstr>عرض تقديمي في PowerPoint</vt:lpstr>
      <vt:lpstr>Objectives</vt:lpstr>
      <vt:lpstr>FORMATION OF BRACHIAL PLEXUSES </vt:lpstr>
      <vt:lpstr>DIVISIONS (STAGES)</vt:lpstr>
      <vt:lpstr>TRUNKS</vt:lpstr>
      <vt:lpstr>DIVISIONS &amp; CORDS</vt:lpstr>
      <vt:lpstr>CORDS &amp; BRANCHES</vt:lpstr>
      <vt:lpstr>عرض تقديمي في PowerPoint</vt:lpstr>
      <vt:lpstr>عرض تقديمي في PowerPoint</vt:lpstr>
      <vt:lpstr>BRANCHES</vt:lpstr>
      <vt:lpstr>عرض تقديمي في PowerPoint</vt:lpstr>
      <vt:lpstr>عرض تقديمي في PowerPoint</vt:lpstr>
      <vt:lpstr>عرض تقديمي في PowerPoint</vt:lpstr>
      <vt:lpstr>LUMBAR PLEXUS</vt:lpstr>
      <vt:lpstr>SACRAL PLEXUS</vt:lpstr>
      <vt:lpstr>SACRAL PLEXUS</vt:lpstr>
      <vt:lpstr>LUMBOSACRAL PLEXUS</vt:lpstr>
      <vt:lpstr>FEMORAL NERVE</vt:lpstr>
      <vt:lpstr>FEMORAL NERVE INJURY</vt:lpstr>
      <vt:lpstr>SCIATIC NERVE The largest nerve of the body</vt:lpstr>
      <vt:lpstr>TIBIAL NERVE</vt:lpstr>
      <vt:lpstr>COMMON PERONEAL (FIBULAR) NERVE</vt:lpstr>
      <vt:lpstr>عرض تقديمي في PowerPoint</vt:lpstr>
      <vt:lpstr>SUMMARY</vt:lpstr>
      <vt:lpstr>عرض تقديمي في PowerPoint</vt:lpstr>
      <vt:lpstr>QUESTION 1</vt:lpstr>
      <vt:lpstr>QUESTION 2</vt:lpstr>
    </vt:vector>
  </TitlesOfParts>
  <Company>KSU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DTK</dc:creator>
  <cp:lastModifiedBy>ftomy naje</cp:lastModifiedBy>
  <cp:revision>452</cp:revision>
  <dcterms:created xsi:type="dcterms:W3CDTF">2006-06-26T07:45:38Z</dcterms:created>
  <dcterms:modified xsi:type="dcterms:W3CDTF">2018-09-03T16:14:51Z</dcterms:modified>
</cp:coreProperties>
</file>