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53" r:id="rId3"/>
    <p:sldId id="317" r:id="rId4"/>
    <p:sldId id="264" r:id="rId5"/>
    <p:sldId id="354" r:id="rId6"/>
    <p:sldId id="319" r:id="rId7"/>
    <p:sldId id="351" r:id="rId8"/>
    <p:sldId id="344" r:id="rId9"/>
    <p:sldId id="300" r:id="rId10"/>
    <p:sldId id="331" r:id="rId11"/>
    <p:sldId id="332" r:id="rId12"/>
    <p:sldId id="333" r:id="rId13"/>
    <p:sldId id="335" r:id="rId14"/>
    <p:sldId id="337" r:id="rId15"/>
    <p:sldId id="338" r:id="rId16"/>
    <p:sldId id="339" r:id="rId17"/>
    <p:sldId id="340" r:id="rId18"/>
    <p:sldId id="342" r:id="rId19"/>
    <p:sldId id="346" r:id="rId20"/>
    <p:sldId id="325" r:id="rId21"/>
    <p:sldId id="327" r:id="rId22"/>
    <p:sldId id="355" r:id="rId23"/>
    <p:sldId id="345" r:id="rId24"/>
    <p:sldId id="352" r:id="rId25"/>
    <p:sldId id="270" r:id="rId26"/>
    <p:sldId id="271" r:id="rId27"/>
    <p:sldId id="26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990033"/>
    <a:srgbClr val="FF00FF"/>
    <a:srgbClr val="66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92686A-55B2-4706-BEF3-09882A1082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1EFD5-54B4-4672-98B0-052142EB9E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74D45C-E530-4131-A4A7-C5D90F540F8C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CBDBE2-6341-437B-B436-267257CDC7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D74445-A2A4-4252-83AB-3876D2810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931-ACF4-47BB-B083-1AA5FBE0F0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BB1C1-627C-49D6-9074-2FC0E7306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4BFEEDE-8227-41B9-8122-2768A458D80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342A04B-3CB2-401C-813B-F92E8A8B4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235177-F691-49A0-84FF-D08F53DE312C}" type="slidenum">
              <a:rPr lang="en-US" altLang="ar-SA">
                <a:latin typeface="Calibri" panose="020F0502020204030204" pitchFamily="34" charset="0"/>
              </a:rPr>
              <a:pPr eaLnBrk="1" hangingPunct="1"/>
              <a:t>3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5F8F025-D0FC-4496-8A4F-D69D2D6400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6EC1DD6-8D31-43B6-8E0F-F3A7FF89D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F93AF55-2713-4A4B-9D52-8C2A5B25C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2D4549-D6E8-4672-97FB-DAAB358536FB}" type="slidenum">
              <a:rPr lang="en-US" altLang="ar-SA">
                <a:latin typeface="Calibri" panose="020F0502020204030204" pitchFamily="34" charset="0"/>
              </a:rPr>
              <a:pPr eaLnBrk="1" hangingPunct="1"/>
              <a:t>4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DA5C8C6-8C1B-4F67-99F0-D5BAC07992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762D805-3F4B-4BE9-B311-DDEA2D763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E48D53F-3636-47A1-A175-34493EC64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0C6F28-6833-4037-BB90-4AE6A557ACE4}" type="slidenum">
              <a:rPr lang="en-US" altLang="ar-SA">
                <a:latin typeface="Calibri" panose="020F0502020204030204" pitchFamily="34" charset="0"/>
              </a:rPr>
              <a:pPr eaLnBrk="1" hangingPunct="1"/>
              <a:t>6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2526313-2CB0-47E7-8DFE-58B74AC2FF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B54A943-56E8-469D-B94D-1B5FE6329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3E9532C-8D6D-4714-B6FB-7D9ED758F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65F7EC-EDB5-47BE-80D4-17FC3F767C71}" type="slidenum">
              <a:rPr lang="en-US" altLang="ar-SA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B3B3D1B-D741-4D83-844F-14474682BB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26228DD-54B7-400E-8E76-B33AB2E6B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893CF7D-C063-49DC-A20B-DB547C7D5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D270EE-CBF7-4AAA-923E-739A96DA244B}" type="slidenum">
              <a:rPr lang="en-US" altLang="ar-SA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848F150-284E-4A03-8A6B-146D6DEE00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C81726A-C772-4114-AC61-9868F3D96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C95E779-B855-48A5-B0D5-8472305E1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167851-D037-4E8B-A40D-243994AB095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D88674-2001-4D4F-A1EE-D376073828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D27DE1A-B423-451C-949C-1F1756A74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 examination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3B8E55C-48AC-4D71-B7E3-7BE968F74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146336-E5AF-4369-8DAF-109F648FD585}" type="slidenum">
              <a:rPr lang="en-US" altLang="ar-SA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ar-SA"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849A374-A30E-493C-AE7C-16A5C4F046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B7EFB2C-AE8D-4470-8940-F46B93370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C142DC28-41D2-4AD9-B641-5A4FD7D45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710782D-9960-45C7-BB2A-F7692C3BF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86496-7DDE-42F0-98E5-7E29F137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277B04-A5F9-4693-B774-F0CC108A5805}" type="slidenum">
              <a:rPr lang="en-US" altLang="ar-SA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3535-654B-4A8C-8900-79E080E8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9996-9DF8-423F-B54F-3DE8876FB483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DA237-D3A8-4DA4-A61D-D830C92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53079-DA30-4725-BADD-0E0EAE98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22E86-B64D-463C-8B9C-5FEF8BD1621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1133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4900C-5902-4817-A965-0BF84B12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D295-18CF-47A0-B1CD-D86D98B51F46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EBC1F-0CCC-447E-8DFF-7718C710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CCCF-7F31-4DF3-AE84-F1BF3FC9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23F1B-6F6E-488A-9A4A-CCA490E729E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179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4D039-A9E7-4DD6-B2D7-738662C9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ED95C-35E6-4355-82BF-15CCE18CB41A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E2C23-1571-4CFE-BC73-A6F57072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5F1CE-9EF7-47EB-84DE-207F9D02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21BFB-75EF-45C0-A573-4E59A3770BB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7490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D52DD3-620B-4D44-8BE4-CC01E3754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268E93C-3CDA-4153-8E13-ECE241769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3737D6D-3940-4E19-8C46-13FB20983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ar-SA"/>
              <a:t>12-</a:t>
            </a:r>
            <a:fld id="{536A0AE4-DD8C-47B9-B6EC-E69620189BB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5330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411EDE-8BFB-4908-A9B6-65C29D778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853CAF8-2C6B-4E88-934D-6C2D0190E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5A1BEF3-657D-4F7A-A0C7-D12D4B119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ar-SA"/>
              <a:t>12-</a:t>
            </a:r>
            <a:fld id="{E8469B7D-B0D6-4FD5-ABC3-6E78507CC65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855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2B9B6F0-CB5C-4663-976C-9059FD756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323F5F-F698-4CFD-AABA-C5FB4A732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1621F4E-8E0F-4B37-8D8F-DA42A6F9B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ar-SA"/>
              <a:t>12-</a:t>
            </a:r>
            <a:fld id="{80A246AB-B7EF-498A-A6D4-C2A76094800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2184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38EB-F625-4F60-8DAB-96A1A1CB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E905-3906-4890-86C5-A02A80D76E40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E3B6-11AF-4296-8A71-C4E943AC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5845A-52A0-4D09-A072-E9DCB2A7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9B1CF-2466-4896-9852-FE134DF85EB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1175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B382F-A506-4305-BDCC-557F455D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1AFF-C6E0-49C7-9E1E-04EA63A2A708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B5163-7919-4FDD-9CF5-7448D5DB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4375-059D-4F42-B44D-732CB53F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89BDA-18AA-49B6-95C4-1437F8B1C6F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769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FAE46A-0D9E-46A9-B9CB-A1274064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B155-2D03-43C0-BFE2-DA69BE554A69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548A9E-455E-4FA6-AF22-6D7D7056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5111D8-EDBC-407F-9A3F-286984B3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EC6A3-0E31-456E-AE76-51184E22BDC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51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24ECD-2FA4-48F9-BCAA-9E388DFB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DBD1-F969-477B-9E31-9F9421CC8A29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687FA4-0D22-48F2-B074-9628E425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3DAB5D-379B-4433-A07E-62469319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D9105-08EA-46EE-B404-EE61D00F80F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7992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B37767-B56A-4217-9E3F-BD3178D8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28F6-4AAF-4CD9-A99A-B4F9AEB5133F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7B2445-C4CD-46B5-B717-49C42C97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0E1F27-7A6B-43A8-9D7F-20EFCF3A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7C2F-16B8-4D1E-943B-A556358794D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668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2263ED-5A5C-4BFC-BA9F-6708C32D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FFC5-17C3-49B5-BD40-14F6ED60855E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68EA67-56D4-41F2-B56E-D6ADA76D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8C5BDA-D057-4471-A920-68F35B7A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EAF33-F19C-4F49-844D-A0ADE519B97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8190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C63B43-F12D-476F-8BE5-F77A6749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6D6E-6C18-4ED2-93A2-DB356F20FF7C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241115-A7DB-4729-A61A-B266EEDC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B38000-A530-4B44-A52E-91514D19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F787B-492C-4DAF-BD2F-17DBD0252CB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9839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C40A36-1801-4081-8A38-4785F24F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B165-3AD5-4099-A840-009B6A0C72A8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DAE0EF-03A4-4422-B5CA-89227E6B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C9226B-F939-40DC-B925-15046D81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FE97-D7DD-4D55-A60F-195F25DA967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380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A768A90-FDE5-4E44-A392-D05023FD33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49AB0D-A74A-4278-88F3-4BC3CB359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E680C-74DD-455B-A564-AB2F92CAD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E6E76D-E561-44A3-81F4-B905F68949AB}" type="datetimeFigureOut">
              <a:rPr lang="en-US"/>
              <a:pPr>
                <a:defRPr/>
              </a:pPr>
              <a:t>9/6/2018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7BBC-71B0-41FE-AA49-EE2D09CD3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87AA-8B87-4851-8F06-6077A4A18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2A1AD1C-DC77-47EF-9734-2989BF6E7E35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FF56E44-19EB-4340-A381-B483FA18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28800"/>
            <a:ext cx="8382000" cy="17526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bg1"/>
                </a:solidFill>
                <a:latin typeface="Showcard Gothic" panose="04020904020102020604" pitchFamily="82" charset="0"/>
              </a:rPr>
              <a:t>Anatomy of the Spinal Cord</a:t>
            </a:r>
          </a:p>
        </p:txBody>
      </p:sp>
      <p:pic>
        <p:nvPicPr>
          <p:cNvPr id="5123" name="Picture 3" descr="C:\Users\Zeenat\Pictures\,ml.png">
            <a:extLst>
              <a:ext uri="{FF2B5EF4-FFF2-40B4-BE49-F238E27FC236}">
                <a16:creationId xmlns:a16="http://schemas.microsoft.com/office/drawing/2014/main" id="{7D13BCA4-6849-439B-887A-011D5EB7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1728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7B036F-547D-4AD4-B612-2F8E991D8F41}"/>
              </a:ext>
            </a:extLst>
          </p:cNvPr>
          <p:cNvSpPr txBox="1"/>
          <p:nvPr/>
        </p:nvSpPr>
        <p:spPr>
          <a:xfrm>
            <a:off x="1295400" y="4419600"/>
            <a:ext cx="655320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 JAMILA EL MEDANY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82129F13-7596-497D-9E59-51907936B1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rial" charset="0"/>
              </a:rPr>
              <a:t>Neuronal Architecture of Spinal Grey Matter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9A05E456-23A1-4879-841B-F6C249734F8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313" y="1125538"/>
            <a:ext cx="4714875" cy="5375275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Cells of the same type are clustered into groups, which occur in </a:t>
            </a:r>
            <a:r>
              <a:rPr 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 columns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 transverse section, these columns appear as </a:t>
            </a:r>
            <a:r>
              <a:rPr 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layers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especially within the dorsal horn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These layers are called the </a:t>
            </a:r>
            <a:r>
              <a:rPr lang="en-US" sz="2400" b="1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Laminae</a:t>
            </a:r>
            <a:r>
              <a:rPr lang="en-US" sz="2400" b="1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</a:t>
            </a:r>
            <a:r>
              <a:rPr lang="en-US" sz="2400" b="1" dirty="0" err="1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Rexed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that are numbered consecutively by </a:t>
            </a:r>
            <a:r>
              <a:rPr lang="en-US" sz="24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Roman numerals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starting from the tip of the dorsal horn and moving ventrally into the ventral horn</a:t>
            </a:r>
          </a:p>
        </p:txBody>
      </p:sp>
      <p:pic>
        <p:nvPicPr>
          <p:cNvPr id="14340" name="Picture 5" descr="H:\Neuro.pic\lamina_Rexed%20laminae(1).jpg">
            <a:extLst>
              <a:ext uri="{FF2B5EF4-FFF2-40B4-BE49-F238E27FC236}">
                <a16:creationId xmlns:a16="http://schemas.microsoft.com/office/drawing/2014/main" id="{0F7317E5-D98A-4650-ABEF-4661B3E9212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01800"/>
            <a:ext cx="4167188" cy="302895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9ED73B53-F895-460F-983A-DC9979B528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65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Nerve Cell Groups in Dorsal Horn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96E2EABF-D799-488E-A381-853820E9800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313" y="1143000"/>
            <a:ext cx="3643312" cy="5214938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 main groups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Substantia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gelatinosa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Nucleus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proprius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Nucleus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dorsalis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(Clark’s column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nucleus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thoracis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Visceral afferent nucleus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/>
          </a:p>
        </p:txBody>
      </p:sp>
      <p:pic>
        <p:nvPicPr>
          <p:cNvPr id="15364" name="Picture 7" descr="sc3">
            <a:extLst>
              <a:ext uri="{FF2B5EF4-FFF2-40B4-BE49-F238E27FC236}">
                <a16:creationId xmlns:a16="http://schemas.microsoft.com/office/drawing/2014/main" id="{AFA661F9-5F1E-4B74-8F17-E1E50FF28A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5290" r="3506" b="5539"/>
          <a:stretch>
            <a:fillRect/>
          </a:stretch>
        </p:blipFill>
        <p:spPr>
          <a:xfrm>
            <a:off x="3657600" y="1447800"/>
            <a:ext cx="5024438" cy="3286125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56E8FA-30A4-4AB1-95F3-11BF9D7B4EAD}"/>
              </a:ext>
            </a:extLst>
          </p:cNvPr>
          <p:cNvSpPr txBox="1"/>
          <p:nvPr/>
        </p:nvSpPr>
        <p:spPr>
          <a:xfrm>
            <a:off x="5181600" y="2405063"/>
            <a:ext cx="304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5491A-6E7B-416E-BC09-2A9C9E14714C}"/>
              </a:ext>
            </a:extLst>
          </p:cNvPr>
          <p:cNvSpPr txBox="1"/>
          <p:nvPr/>
        </p:nvSpPr>
        <p:spPr>
          <a:xfrm>
            <a:off x="5410200" y="2667000"/>
            <a:ext cx="304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59454-B94A-4651-A7B5-9321A1925248}"/>
              </a:ext>
            </a:extLst>
          </p:cNvPr>
          <p:cNvSpPr txBox="1"/>
          <p:nvPr/>
        </p:nvSpPr>
        <p:spPr>
          <a:xfrm>
            <a:off x="5638800" y="2895600"/>
            <a:ext cx="304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072CB-6D68-4A41-A349-D7F38F841A25}"/>
              </a:ext>
            </a:extLst>
          </p:cNvPr>
          <p:cNvSpPr txBox="1"/>
          <p:nvPr/>
        </p:nvSpPr>
        <p:spPr>
          <a:xfrm>
            <a:off x="5486400" y="2971800"/>
            <a:ext cx="304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5798CD-8018-4C6F-A565-FA6F306CA2B7}"/>
              </a:ext>
            </a:extLst>
          </p:cNvPr>
          <p:cNvSpPr/>
          <p:nvPr/>
        </p:nvSpPr>
        <p:spPr>
          <a:xfrm>
            <a:off x="5562600" y="3048000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A1970DF1-4BAA-4D74-9826-818CC549713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52400"/>
            <a:ext cx="4876800" cy="3124200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Showcard Gothic" panose="04020904020102020604" pitchFamily="82" charset="0"/>
                <a:cs typeface="Arial" panose="020B0604020202020204" pitchFamily="34" charset="0"/>
              </a:rPr>
              <a:t>Substantia Gelatin</a:t>
            </a: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Rexed Laminae 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Located at the </a:t>
            </a:r>
            <a:r>
              <a:rPr lang="en-US" altLang="en-US" sz="2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apex of the posterior horn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Composed of </a:t>
            </a:r>
            <a:r>
              <a:rPr lang="en-US" altLang="en-US" sz="2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large neurons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Extends </a:t>
            </a:r>
            <a:r>
              <a:rPr lang="en-US" altLang="en-US" sz="200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throughout the length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 of spinal cord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u="sng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Afferents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altLang="en-US" sz="2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dorsal root fibers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 concerned with </a:t>
            </a:r>
            <a:r>
              <a:rPr lang="en-US" altLang="en-US" sz="2000" b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pain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altLang="en-US" sz="2000" b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temperature.</a:t>
            </a:r>
            <a:endParaRPr lang="en-US" altLang="en-US" sz="2800"/>
          </a:p>
        </p:txBody>
      </p:sp>
      <p:pic>
        <p:nvPicPr>
          <p:cNvPr id="16387" name="Picture 5" descr="C:\Documents and Settings\user\My Documents\My Pictures\Copy (2) of cvf.jpg">
            <a:extLst>
              <a:ext uri="{FF2B5EF4-FFF2-40B4-BE49-F238E27FC236}">
                <a16:creationId xmlns:a16="http://schemas.microsoft.com/office/drawing/2014/main" id="{997C77C5-DE04-4AE0-9619-B9851BFF87F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81000"/>
            <a:ext cx="3722688" cy="24384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CF575B3-2C3E-4751-96DA-B8D6C25029CD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28600" y="3276600"/>
            <a:ext cx="5181600" cy="3352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u="sng" dirty="0">
                <a:solidFill>
                  <a:srgbClr val="0000FF"/>
                </a:solidFill>
                <a:latin typeface="Showcard Gothic" panose="04020904020102020604" pitchFamily="82" charset="0"/>
              </a:rPr>
              <a:t>Nucleus </a:t>
            </a:r>
            <a:r>
              <a:rPr lang="en-US" sz="2400" b="1" u="sng" dirty="0" err="1">
                <a:solidFill>
                  <a:srgbClr val="0000FF"/>
                </a:solidFill>
                <a:latin typeface="Showcard Gothic" panose="04020904020102020604" pitchFamily="82" charset="0"/>
              </a:rPr>
              <a:t>Proprius</a:t>
            </a:r>
            <a:r>
              <a:rPr lang="en-US" sz="2400" b="1" u="sng" dirty="0">
                <a:solidFill>
                  <a:srgbClr val="0000FF"/>
                </a:solidFill>
                <a:latin typeface="Showcard Gothic" panose="04020904020102020604" pitchFamily="82" charset="0"/>
              </a:rPr>
              <a:t> (nucleus </a:t>
            </a:r>
            <a:r>
              <a:rPr lang="en-US" sz="2400" b="1" u="sng" dirty="0" err="1">
                <a:solidFill>
                  <a:srgbClr val="0000FF"/>
                </a:solidFill>
                <a:latin typeface="Showcard Gothic" panose="04020904020102020604" pitchFamily="82" charset="0"/>
              </a:rPr>
              <a:t>centralis</a:t>
            </a:r>
            <a:r>
              <a:rPr lang="en-US" sz="2400" b="1" u="sng" dirty="0">
                <a:solidFill>
                  <a:srgbClr val="0000FF"/>
                </a:solidFill>
                <a:latin typeface="Showcard Gothic" panose="04020904020102020604" pitchFamily="82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Rexed</a:t>
            </a:r>
            <a:r>
              <a:rPr lang="en-US" sz="2000" dirty="0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Lamina IV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Located anterior to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substantia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gelatinosa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Composed of large neurons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Extends </a:t>
            </a:r>
            <a:r>
              <a:rPr lang="en-US" sz="20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throughout the length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of spinal cord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Afferents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: dorsal root fibers concerned with  half of </a:t>
            </a:r>
            <a:r>
              <a:rPr lang="en-US" sz="2000">
                <a:latin typeface="Aharoni" panose="02010803020104030203" pitchFamily="2" charset="-79"/>
                <a:cs typeface="Aharoni" panose="02010803020104030203" pitchFamily="2" charset="-79"/>
              </a:rPr>
              <a:t>crude touch.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 descr="C:\Documents and Settings\user\My Documents\My Pictures\cvf.jpg">
            <a:extLst>
              <a:ext uri="{FF2B5EF4-FFF2-40B4-BE49-F238E27FC236}">
                <a16:creationId xmlns:a16="http://schemas.microsoft.com/office/drawing/2014/main" id="{D710B96C-72C5-4FB7-969E-54800EBE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05200"/>
            <a:ext cx="3646488" cy="24384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175224-1FFC-4EB7-A2DC-E2467180B0D1}"/>
              </a:ext>
            </a:extLst>
          </p:cNvPr>
          <p:cNvSpPr/>
          <p:nvPr/>
        </p:nvSpPr>
        <p:spPr>
          <a:xfrm>
            <a:off x="5257800" y="4114800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18FA92E1-12DE-48AB-B982-7250AFB4E1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85838"/>
          </a:xfrm>
        </p:spPr>
        <p:txBody>
          <a:bodyPr/>
          <a:lstStyle/>
          <a:p>
            <a:pPr eaLnBrk="1" hangingPunct="1"/>
            <a:br>
              <a:rPr lang="en-US" altLang="en-US" sz="3600">
                <a:solidFill>
                  <a:schemeClr val="folHlink"/>
                </a:solidFill>
              </a:rPr>
            </a:br>
            <a:endParaRPr lang="en-US" altLang="en-US" sz="2800">
              <a:solidFill>
                <a:schemeClr val="folHlink"/>
              </a:solidFill>
            </a:endParaRP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638A6940-2F90-4F35-A8BF-2825C82B6C8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228600"/>
            <a:ext cx="5029200" cy="3657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b="1" u="sng" dirty="0">
                <a:solidFill>
                  <a:srgbClr val="00B050"/>
                </a:solidFill>
                <a:latin typeface="Showcard Gothic" panose="04020904020102020604" pitchFamily="82" charset="0"/>
                <a:cs typeface="Arial" charset="0"/>
              </a:rPr>
              <a:t>Nucleus </a:t>
            </a:r>
            <a:r>
              <a:rPr lang="en-US" sz="2400" b="1" u="sng" dirty="0" err="1">
                <a:solidFill>
                  <a:srgbClr val="00B050"/>
                </a:solidFill>
                <a:latin typeface="Showcard Gothic" panose="04020904020102020604" pitchFamily="82" charset="0"/>
                <a:cs typeface="Arial" charset="0"/>
              </a:rPr>
              <a:t>Dorsalis</a:t>
            </a:r>
            <a:r>
              <a:rPr lang="en-US" sz="2400" b="1" u="sng" dirty="0">
                <a:solidFill>
                  <a:srgbClr val="00B050"/>
                </a:solidFill>
                <a:latin typeface="Showcard Gothic" panose="04020904020102020604" pitchFamily="82" charset="0"/>
                <a:cs typeface="Arial" charset="0"/>
              </a:rPr>
              <a:t> (Clark’s column, Nucleus </a:t>
            </a:r>
            <a:r>
              <a:rPr lang="en-US" sz="2400" b="1" u="sng" dirty="0" err="1">
                <a:solidFill>
                  <a:srgbClr val="00B050"/>
                </a:solidFill>
                <a:latin typeface="Showcard Gothic" panose="04020904020102020604" pitchFamily="82" charset="0"/>
                <a:cs typeface="Arial" charset="0"/>
              </a:rPr>
              <a:t>thoracis</a:t>
            </a:r>
            <a:r>
              <a:rPr lang="en-US" sz="2400" b="1" u="sng" dirty="0">
                <a:solidFill>
                  <a:srgbClr val="00B050"/>
                </a:solidFill>
                <a:latin typeface="Showcard Gothic" panose="04020904020102020604" pitchFamily="82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Rexed</a:t>
            </a:r>
            <a:r>
              <a:rPr lang="en-US" sz="2000" dirty="0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Lamina VII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Located at the base of dorsal horn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Composed mostly of large neurons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Extends from </a:t>
            </a:r>
            <a:r>
              <a:rPr lang="en-US" sz="2000" b="1" u="sng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C8 to L3-4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segments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Associated with </a:t>
            </a:r>
            <a:r>
              <a:rPr lang="en-US" sz="2000" b="1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proprioceptive endings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u="sng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Afferents</a:t>
            </a:r>
            <a:r>
              <a:rPr lang="en-US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dorsal root fibers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concerned with information from </a:t>
            </a:r>
            <a:r>
              <a:rPr lang="en-US" sz="2000" b="1" dirty="0">
                <a:solidFill>
                  <a:srgbClr val="99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 spindles </a:t>
            </a:r>
            <a:r>
              <a:rPr lang="en-US" sz="20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US" sz="2000" b="1" dirty="0">
                <a:solidFill>
                  <a:srgbClr val="9900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tendon organs.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800" dirty="0"/>
          </a:p>
        </p:txBody>
      </p:sp>
      <p:pic>
        <p:nvPicPr>
          <p:cNvPr id="14340" name="Picture 5" descr="C:\Documents and Settings\user\My Documents\My Pictures\Copy of cvf.jpg">
            <a:extLst>
              <a:ext uri="{FF2B5EF4-FFF2-40B4-BE49-F238E27FC236}">
                <a16:creationId xmlns:a16="http://schemas.microsoft.com/office/drawing/2014/main" id="{B8A29E6E-DB6F-4CD2-9BA6-650329E2521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762000"/>
            <a:ext cx="3721100" cy="24384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6" descr="C:\Documents and Settings\user\My Documents\My Pictures\Copy (5) of cvf.jpg">
            <a:extLst>
              <a:ext uri="{FF2B5EF4-FFF2-40B4-BE49-F238E27FC236}">
                <a16:creationId xmlns:a16="http://schemas.microsoft.com/office/drawing/2014/main" id="{00DE0579-1386-4F8B-AB65-7367892D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733800"/>
            <a:ext cx="3657600" cy="25463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7414" name="Rectangle 5">
            <a:extLst>
              <a:ext uri="{FF2B5EF4-FFF2-40B4-BE49-F238E27FC236}">
                <a16:creationId xmlns:a16="http://schemas.microsoft.com/office/drawing/2014/main" id="{2C477B0C-9E01-4829-AFB5-8118838B293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58750" y="3951288"/>
            <a:ext cx="5029200" cy="259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latin typeface="Showcard Gothic" panose="04020904020102020604" pitchFamily="82" charset="0"/>
              </a:rPr>
              <a:t>Visceral Afferent Nucleus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Rexed</a:t>
            </a:r>
            <a:r>
              <a:rPr lang="en-US" sz="2000" dirty="0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Lamina VII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Located lateral to nucleus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dorsalis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Composed mostly of 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medium size neurons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Extends from </a:t>
            </a:r>
            <a:r>
              <a:rPr lang="en-US" sz="2000" b="1" u="sng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T1 to L3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segments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Afferents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2000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Visceral afferents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5F3444-C412-4FE3-A61F-B227C6969A01}"/>
              </a:ext>
            </a:extLst>
          </p:cNvPr>
          <p:cNvSpPr/>
          <p:nvPr/>
        </p:nvSpPr>
        <p:spPr>
          <a:xfrm>
            <a:off x="6629400" y="4953000"/>
            <a:ext cx="122238" cy="12223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12ED4-6A83-43D5-8FA5-1E9249250026}"/>
              </a:ext>
            </a:extLst>
          </p:cNvPr>
          <p:cNvSpPr/>
          <p:nvPr/>
        </p:nvSpPr>
        <p:spPr>
          <a:xfrm>
            <a:off x="5105400" y="1828800"/>
            <a:ext cx="762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A4AC144A-31C8-4723-9317-18DCCC47C3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6080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rial" charset="0"/>
              </a:rPr>
              <a:t>Nerve Cell Groups in Ventral Horn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55D4185D-A090-4029-BB14-49CA52F1113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219200"/>
            <a:ext cx="3886200" cy="4191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ventral horns contain: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neurons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also called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lower motor neurons.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Interneurons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the (</a:t>
            </a:r>
            <a:r>
              <a:rPr lang="en-US" sz="2400" b="1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Renshaw</a:t>
            </a:r>
            <a:r>
              <a:rPr lang="en-US" sz="2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cells)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whose branched axons form </a:t>
            </a:r>
            <a:r>
              <a:rPr 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inhibitory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synaptic junctions on motor neurons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18436" name="Picture 2" descr="C:\Documents and Settings\user\My Documents\My Pictures\C5-FF10.png">
            <a:extLst>
              <a:ext uri="{FF2B5EF4-FFF2-40B4-BE49-F238E27FC236}">
                <a16:creationId xmlns:a16="http://schemas.microsoft.com/office/drawing/2014/main" id="{63345C37-A98A-467A-A021-96491029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6213"/>
            <a:ext cx="4800600" cy="3633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0004AA27-DA21-46B7-84E1-5B45D9A0C6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rial" charset="0"/>
              </a:rPr>
              <a:t>Types of Motor Neurons in Ventral Horn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999E44EA-0CBB-4F49-924E-671EA68BE58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990600"/>
            <a:ext cx="4010025" cy="51816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folHlink"/>
                </a:solidFill>
                <a:latin typeface="Showcard Gothic" panose="04020904020102020604" pitchFamily="82" charset="0"/>
                <a:cs typeface="Arial" charset="0"/>
              </a:rPr>
              <a:t>Large</a:t>
            </a:r>
            <a:r>
              <a:rPr lang="en-US" sz="2400" dirty="0">
                <a:solidFill>
                  <a:schemeClr val="folHlink"/>
                </a:solidFill>
                <a:latin typeface="Showcard Gothic" panose="04020904020102020604" pitchFamily="82" charset="0"/>
                <a:cs typeface="Arial" charset="0"/>
              </a:rPr>
              <a:t> multipolar cells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Numerous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Axons pass out in the ventral roots of spinal nerves as </a:t>
            </a:r>
            <a:r>
              <a:rPr lang="en-US" sz="2000" b="1" dirty="0">
                <a:solidFill>
                  <a:srgbClr val="CC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alpha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efferents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Innervate </a:t>
            </a:r>
            <a:r>
              <a:rPr lang="en-US" sz="2000" b="1" dirty="0" err="1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extrafusal</a:t>
            </a:r>
            <a:r>
              <a:rPr lang="en-US" sz="2000" b="1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muscle fibers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  <a:cs typeface="Arial" charset="0"/>
              </a:rPr>
              <a:t>Smaller</a:t>
            </a:r>
            <a:r>
              <a:rPr lang="en-US" sz="2400" dirty="0">
                <a:solidFill>
                  <a:srgbClr val="FF0000"/>
                </a:solidFill>
                <a:latin typeface="Showcard Gothic" panose="04020904020102020604" pitchFamily="82" charset="0"/>
                <a:cs typeface="Arial" charset="0"/>
              </a:rPr>
              <a:t> multipolar cells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Less numerous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Axons pass out in the ventral roots of spinal nerves as </a:t>
            </a:r>
            <a:r>
              <a:rPr lang="en-US" sz="2000" b="1" dirty="0">
                <a:solidFill>
                  <a:srgbClr val="CC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gamma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efferents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Innervate </a:t>
            </a:r>
            <a:r>
              <a:rPr lang="en-US" sz="2000" b="1" dirty="0" err="1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intrafusal</a:t>
            </a:r>
            <a:r>
              <a:rPr lang="en-US" sz="2000" b="1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muscle fibers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of neuromuscular spindles</a:t>
            </a:r>
            <a:endParaRPr lang="en-US" sz="20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8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1800" dirty="0">
              <a:solidFill>
                <a:srgbClr val="FF0066"/>
              </a:solidFill>
            </a:endParaRPr>
          </a:p>
        </p:txBody>
      </p:sp>
      <p:pic>
        <p:nvPicPr>
          <p:cNvPr id="19460" name="ClipArt Placeholder 6" descr="ref">
            <a:extLst>
              <a:ext uri="{FF2B5EF4-FFF2-40B4-BE49-F238E27FC236}">
                <a16:creationId xmlns:a16="http://schemas.microsoft.com/office/drawing/2014/main" id="{12AC3755-4A95-452B-87B3-6941C953FEF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7973" r="5508" b="15221"/>
          <a:stretch>
            <a:fillRect/>
          </a:stretch>
        </p:blipFill>
        <p:spPr>
          <a:xfrm>
            <a:off x="4487863" y="990600"/>
            <a:ext cx="4340225" cy="3276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TextBox 7">
            <a:extLst>
              <a:ext uri="{FF2B5EF4-FFF2-40B4-BE49-F238E27FC236}">
                <a16:creationId xmlns:a16="http://schemas.microsoft.com/office/drawing/2014/main" id="{D200349B-A590-45F4-B5FC-A5E57BDF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343400"/>
            <a:ext cx="4343400" cy="1570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Both alpha and gamma motor neurons are under the influence of descending pathways (upper motor neurons) from brain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BBE77C-760D-420A-B881-C5CD7F1A76C1}"/>
              </a:ext>
            </a:extLst>
          </p:cNvPr>
          <p:cNvSpPr/>
          <p:nvPr/>
        </p:nvSpPr>
        <p:spPr>
          <a:xfrm>
            <a:off x="4724400" y="34290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91DE9-6B33-4DDF-8173-5B7108064919}"/>
              </a:ext>
            </a:extLst>
          </p:cNvPr>
          <p:cNvSpPr/>
          <p:nvPr/>
        </p:nvSpPr>
        <p:spPr>
          <a:xfrm>
            <a:off x="5029200" y="3657600"/>
            <a:ext cx="16383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711B196A-893B-4AAC-868D-56F8CB65980B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28600" y="838200"/>
            <a:ext cx="4143375" cy="5791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66"/>
                </a:solidFill>
                <a:latin typeface="Arial" charset="0"/>
                <a:cs typeface="Arial" charset="0"/>
              </a:rPr>
              <a:t>Motor neurons are organized in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 groups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rgbClr val="0000FF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Medial</a:t>
            </a:r>
            <a:r>
              <a:rPr lang="en-US" sz="2400" b="1" dirty="0">
                <a:solidFill>
                  <a:srgbClr val="0000FF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: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present in 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segments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Innervate muscles of </a:t>
            </a:r>
            <a:r>
              <a:rPr lang="en-US" sz="2000" b="1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Neck and Trunk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(including intercostal and abdominal muscles)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chemeClr val="folHlink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Central</a:t>
            </a:r>
            <a:r>
              <a:rPr lang="en-US" sz="2400" dirty="0">
                <a:latin typeface="Showcard Gothic" panose="04020904020102020604" pitchFamily="82" charset="0"/>
                <a:cs typeface="Aharoni" panose="02010803020104030203" pitchFamily="2" charset="-79"/>
              </a:rPr>
              <a:t>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smallest,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present in some segments: 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cervical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(phrenic C3-5, spinal accessory C1-6) and 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lumbosacral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(L2-S1) </a:t>
            </a:r>
            <a:r>
              <a:rPr lang="en-US" sz="2400" b="1" u="sng" dirty="0">
                <a:solidFill>
                  <a:srgbClr val="FF0000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Lateral</a:t>
            </a:r>
            <a:r>
              <a:rPr lang="en-US" sz="2400" dirty="0">
                <a:solidFill>
                  <a:srgbClr val="FF0000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: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present in 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cervical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lumbosacral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segments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innervates muscles of the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Limbs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endParaRPr lang="en-US" sz="2000" dirty="0"/>
          </a:p>
        </p:txBody>
      </p:sp>
      <p:pic>
        <p:nvPicPr>
          <p:cNvPr id="20483" name="Picture 7" descr="st17">
            <a:extLst>
              <a:ext uri="{FF2B5EF4-FFF2-40B4-BE49-F238E27FC236}">
                <a16:creationId xmlns:a16="http://schemas.microsoft.com/office/drawing/2014/main" id="{817E836E-4B8C-476A-8DD3-4A4D48121B41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2693" r="2577" b="26500"/>
          <a:stretch>
            <a:fillRect/>
          </a:stretch>
        </p:blipFill>
        <p:spPr>
          <a:xfrm>
            <a:off x="4419600" y="838200"/>
            <a:ext cx="4368800" cy="3352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Box 4">
            <a:extLst>
              <a:ext uri="{FF2B5EF4-FFF2-40B4-BE49-F238E27FC236}">
                <a16:creationId xmlns:a16="http://schemas.microsoft.com/office/drawing/2014/main" id="{BB333B56-2CDA-48A6-8753-225320EAC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0"/>
            <a:ext cx="4343400" cy="2246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Neurons supplying flexor muscles are located dorsal to neurons for extensor muscles 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70193E26-4CD4-4FDB-B850-6C37888FF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7091A24-24A6-4745-98AA-12AF4C6FEE9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228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ea typeface="+mj-ea"/>
                <a:cs typeface="Arial" charset="0"/>
              </a:rPr>
              <a:t>Organization of Motor Neurons in Ventral Horn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EA72094B-3E15-4E36-BEBF-A6471A94EB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C3300"/>
                </a:solidFill>
                <a:latin typeface="Showcard Gothic" panose="04020904020102020604" pitchFamily="82" charset="0"/>
                <a:cs typeface="Arial" charset="0"/>
              </a:rPr>
              <a:t>Nerve Cell Groups in Lateral Horn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54D64CA6-E7F5-4333-BCEE-725E2E914BB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313" y="1357313"/>
            <a:ext cx="4500562" cy="47863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Small column composed of small neurons extend from: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T1 to L2-3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segments, give rise to pre-ganglionic </a:t>
            </a:r>
            <a:r>
              <a:rPr lang="en-U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 fibers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S2-4</a:t>
            </a:r>
            <a:r>
              <a:rPr lang="en-US" sz="28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segments, give rise to preganglionic </a:t>
            </a:r>
            <a:r>
              <a:rPr lang="en-US" sz="2800" b="1" dirty="0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parasympathetic fibers</a:t>
            </a:r>
          </a:p>
        </p:txBody>
      </p:sp>
      <p:pic>
        <p:nvPicPr>
          <p:cNvPr id="21508" name="Picture 5" descr="C:\Documents and Settings\user\My Documents\My Pictures\Copy (4) of cvf.jpg">
            <a:extLst>
              <a:ext uri="{FF2B5EF4-FFF2-40B4-BE49-F238E27FC236}">
                <a16:creationId xmlns:a16="http://schemas.microsoft.com/office/drawing/2014/main" id="{24A2A87E-BAC9-43F8-B4DA-CC377BBABDBA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57400"/>
            <a:ext cx="4041775" cy="2747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4759AF-2CD0-484C-BFBA-16C9621C46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57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anose="04020904020102020604" pitchFamily="82" charset="0"/>
                <a:cs typeface="Arial" charset="0"/>
              </a:rPr>
              <a:t>White Matter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D185AFC8-DB1D-470D-99F4-87C1396D651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685800"/>
            <a:ext cx="5029200" cy="598328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Consists of mixture of </a:t>
            </a:r>
            <a:r>
              <a:rPr lang="en-US" sz="24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nerve fibers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n-US" sz="24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neuroglia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24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vessels.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White color is due to high proportion of </a:t>
            </a:r>
            <a:r>
              <a:rPr lang="en-US" sz="2400" dirty="0" err="1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myelinated</a:t>
            </a:r>
            <a:r>
              <a:rPr lang="en-US" sz="24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nerve fibers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Arranged in columns/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funiculi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;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anterior, posterior and lateral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nerve fibers are arranged as bundles, running vertically through the cord. A group of nerve fibers (axons) that share a common origin, termination and function form a 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tract</a:t>
            </a:r>
            <a:r>
              <a:rPr lang="en-US" sz="2400" dirty="0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  <a:r>
              <a:rPr lang="en-US" sz="2400" dirty="0">
                <a:solidFill>
                  <a:schemeClr val="fol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fasciculus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Tracts are often named according to their points of origin and destination, e.g.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spinothalamic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corticospinal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>
              <a:solidFill>
                <a:srgbClr val="FF00FF"/>
              </a:solidFill>
            </a:endParaRPr>
          </a:p>
        </p:txBody>
      </p:sp>
      <p:pic>
        <p:nvPicPr>
          <p:cNvPr id="22532" name="Picture 8" descr="sc10">
            <a:extLst>
              <a:ext uri="{FF2B5EF4-FFF2-40B4-BE49-F238E27FC236}">
                <a16:creationId xmlns:a16="http://schemas.microsoft.com/office/drawing/2014/main" id="{FD77B551-CF40-4021-ABE4-ECBAEA022A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5" b="16953"/>
          <a:stretch>
            <a:fillRect/>
          </a:stretch>
        </p:blipFill>
        <p:spPr>
          <a:xfrm>
            <a:off x="5072063" y="1214438"/>
            <a:ext cx="3816350" cy="30718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8FAADFF3-CAE3-41FE-9162-2AA3287C5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572000"/>
            <a:ext cx="3633788" cy="175418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Depending on their function, the spinal tracts are divided into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Ascending</a:t>
            </a:r>
            <a:r>
              <a:rPr lang="en-US" sz="2400" b="1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Descending</a:t>
            </a:r>
            <a:r>
              <a:rPr lang="en-US" sz="2400" b="1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tracts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70C53C1-615E-4A72-A5AC-5F1219B23A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80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Regional Differences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1A77CA1-0D92-415D-9C25-196B3D06887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990600"/>
            <a:ext cx="4876800" cy="5411788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Although the general pattern of gray matter is the same throughout spinal cord, </a:t>
            </a:r>
            <a:r>
              <a:rPr lang="en-US" altLang="en-US" sz="24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regional differences 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are apparent in transverse sections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altLang="en-US" sz="2400" b="1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amount of white matter</a:t>
            </a:r>
            <a:r>
              <a:rPr lang="en-US" altLang="en-US" sz="2400" b="1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increases in a caudal-to-cranial direction because fibers are added to ascending tracts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altLang="en-US" sz="2400" b="1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gray matter</a:t>
            </a:r>
            <a:r>
              <a:rPr lang="en-US" altLang="en-US" sz="2400" b="1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is increased in volume in </a:t>
            </a:r>
            <a:r>
              <a:rPr lang="en-US" altLang="en-US" sz="24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cervical &amp; lumbosacral enlargements 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for innervation of upper &amp; lower limbs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altLang="en-US" sz="2400" b="1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lateral horn</a:t>
            </a:r>
            <a:r>
              <a:rPr lang="en-US" altLang="en-US" sz="2400" b="1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is characteristics of </a:t>
            </a:r>
            <a:r>
              <a:rPr lang="en-US" altLang="en-US" sz="24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thoracic and upper lumbar segments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556" name="Picture 8" descr="C:\Documents and Settings\Zeenet\My Documents\My Pictures\Picture4.png">
            <a:extLst>
              <a:ext uri="{FF2B5EF4-FFF2-40B4-BE49-F238E27FC236}">
                <a16:creationId xmlns:a16="http://schemas.microsoft.com/office/drawing/2014/main" id="{7E9DF782-42C9-414D-8515-A9878F6C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2054225" cy="157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9" descr="C:\Documents and Settings\Zeenet\My Documents\My Pictures\Picture3.png">
            <a:extLst>
              <a:ext uri="{FF2B5EF4-FFF2-40B4-BE49-F238E27FC236}">
                <a16:creationId xmlns:a16="http://schemas.microsoft.com/office/drawing/2014/main" id="{91C08A50-9C19-4126-AE3D-116D440D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2090738" cy="141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0" descr="C:\Documents and Settings\Zeenet\My Documents\My Pictures\Picture2.png">
            <a:extLst>
              <a:ext uri="{FF2B5EF4-FFF2-40B4-BE49-F238E27FC236}">
                <a16:creationId xmlns:a16="http://schemas.microsoft.com/office/drawing/2014/main" id="{A1A82D17-0724-4155-AF07-7DCD5704D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2097088" cy="146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1" descr="C:\Documents and Settings\Zeenet\My Documents\My Pictures\Picture1.png">
            <a:extLst>
              <a:ext uri="{FF2B5EF4-FFF2-40B4-BE49-F238E27FC236}">
                <a16:creationId xmlns:a16="http://schemas.microsoft.com/office/drawing/2014/main" id="{76283224-714E-4DBC-85A1-AD99BFE5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2143125" cy="131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Box 11">
            <a:extLst>
              <a:ext uri="{FF2B5EF4-FFF2-40B4-BE49-F238E27FC236}">
                <a16:creationId xmlns:a16="http://schemas.microsoft.com/office/drawing/2014/main" id="{9210FE69-2BD1-4854-AD15-722398E3E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Cervical</a:t>
            </a:r>
          </a:p>
        </p:txBody>
      </p:sp>
      <p:sp>
        <p:nvSpPr>
          <p:cNvPr id="23561" name="TextBox 12">
            <a:extLst>
              <a:ext uri="{FF2B5EF4-FFF2-40B4-BE49-F238E27FC236}">
                <a16:creationId xmlns:a16="http://schemas.microsoft.com/office/drawing/2014/main" id="{43FF154E-0DA3-4F93-BE0B-48565B86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956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Thoracic</a:t>
            </a:r>
          </a:p>
        </p:txBody>
      </p:sp>
      <p:sp>
        <p:nvSpPr>
          <p:cNvPr id="23562" name="TextBox 13">
            <a:extLst>
              <a:ext uri="{FF2B5EF4-FFF2-40B4-BE49-F238E27FC236}">
                <a16:creationId xmlns:a16="http://schemas.microsoft.com/office/drawing/2014/main" id="{A9D50E7D-E82F-4A58-A670-455B6C07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2672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Lumbar</a:t>
            </a:r>
          </a:p>
        </p:txBody>
      </p:sp>
      <p:sp>
        <p:nvSpPr>
          <p:cNvPr id="23563" name="TextBox 14">
            <a:extLst>
              <a:ext uri="{FF2B5EF4-FFF2-40B4-BE49-F238E27FC236}">
                <a16:creationId xmlns:a16="http://schemas.microsoft.com/office/drawing/2014/main" id="{6A57E93D-138C-47FC-894B-522934220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388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Sacral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B13CAFA-5008-4195-983E-6375A8BC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solidFill>
            <a:schemeClr val="accent2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D1F430A-A08A-4081-87B6-1516A87C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5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At the end of the lecture, the students should be able to: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Describe the external anatomy of the spinal cord.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Describe the internal anatomy of the spinal cord.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Describe the spinal nerves: formation, branches and distribution via plexuses.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Define ‘Dermatome’ and describe its significance.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Describe the meninges of the spinal cord.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Define a reflex and reflex arc. Describe the components of the reflex arc.</a:t>
            </a:r>
          </a:p>
          <a:p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endParaRPr lang="en-US" altLang="en-US" sz="2400"/>
          </a:p>
          <a:p>
            <a:endParaRPr lang="en-US" altLang="en-US" sz="2400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8A5FC09-468B-41BF-AB3A-13EFCF7E0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3352800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Showcard Gothic" panose="04020904020102020604" pitchFamily="82" charset="0"/>
              </a:rPr>
              <a:t>Spinal Nerves</a:t>
            </a:r>
          </a:p>
        </p:txBody>
      </p:sp>
      <p:sp>
        <p:nvSpPr>
          <p:cNvPr id="24579" name="Rectangle 9">
            <a:extLst>
              <a:ext uri="{FF2B5EF4-FFF2-40B4-BE49-F238E27FC236}">
                <a16:creationId xmlns:a16="http://schemas.microsoft.com/office/drawing/2014/main" id="{68A59534-DCC5-4291-AA64-821CEBE680E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-76200" y="838200"/>
            <a:ext cx="5791200" cy="5943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Thirty-one pairs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of spinal nerves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First pair exit vertebral column between skull and atlas, last four pair exit via the sacral foramina and others exit through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intervertebral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foramina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Eight pair cervical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>
                <a:solidFill>
                  <a:srgbClr val="FF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twelve pair thoracic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five pair lumbar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five pair sacral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pair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coccygeal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Each spinal nerve arises as rootlets which then combine to form 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dorsal (posterior)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purely sensory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&amp; 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ventral (anterior)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purely motor 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Roots.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Two roots merge laterally and form the 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spinal nerve.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Dorsal (posterior) root has a ganglion (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dorsal root/sensory ganglion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) that contains the </a:t>
            </a:r>
            <a:r>
              <a:rPr lang="en-US" sz="2000" dirty="0">
                <a:solidFill>
                  <a:srgbClr val="FF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cell bodies of the sensory neurons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Each spinal nerve then divides into a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MIXED </a:t>
            </a:r>
            <a:r>
              <a:rPr lang="en-US" sz="2000" b="1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smaller dorsal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and a </a:t>
            </a:r>
            <a:r>
              <a:rPr lang="en-US" sz="2000" b="1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larger ventral R</a:t>
            </a:r>
            <a:r>
              <a:rPr lang="en-US" sz="2000" b="1" u="sng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amus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Char char="•"/>
              <a:defRPr/>
            </a:pPr>
            <a:endParaRPr lang="en-US" sz="22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24580" name="Picture 4" descr="Transverse section of spinal cord">
            <a:extLst>
              <a:ext uri="{FF2B5EF4-FFF2-40B4-BE49-F238E27FC236}">
                <a16:creationId xmlns:a16="http://schemas.microsoft.com/office/drawing/2014/main" id="{50D986E8-05F2-4621-8009-CF9B108F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152" r="2222" b="4955"/>
          <a:stretch>
            <a:fillRect/>
          </a:stretch>
        </p:blipFill>
        <p:spPr bwMode="auto">
          <a:xfrm>
            <a:off x="5867400" y="4419600"/>
            <a:ext cx="2819400" cy="21145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6_01a">
            <a:extLst>
              <a:ext uri="{FF2B5EF4-FFF2-40B4-BE49-F238E27FC236}">
                <a16:creationId xmlns:a16="http://schemas.microsoft.com/office/drawing/2014/main" id="{A293C237-FBB6-4441-92FF-D84FEFD5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"/>
            <a:ext cx="2425700" cy="4114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E8A541-78BE-4901-B59C-E455741CCB6C}"/>
              </a:ext>
            </a:extLst>
          </p:cNvPr>
          <p:cNvSpPr txBox="1">
            <a:spLocks/>
          </p:cNvSpPr>
          <p:nvPr/>
        </p:nvSpPr>
        <p:spPr bwMode="auto">
          <a:xfrm>
            <a:off x="228600" y="838200"/>
            <a:ext cx="4648200" cy="556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Showcard Gothic" panose="04020904020102020604" pitchFamily="82" charset="0"/>
                <a:cs typeface="+mn-cs"/>
              </a:rPr>
              <a:t>Dorsal Rami</a:t>
            </a:r>
            <a:r>
              <a:rPr lang="en-US" sz="2000" dirty="0">
                <a:solidFill>
                  <a:srgbClr val="C00000"/>
                </a:solidFill>
                <a:latin typeface="Showcard Gothic" panose="04020904020102020604" pitchFamily="82" charset="0"/>
                <a:cs typeface="+mn-cs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Innervate: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Deep muscles of the trunk responsible for movements of the vertebral column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Skin near the midline of the back.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Showcard Gothic" panose="04020904020102020604" pitchFamily="82" charset="0"/>
                <a:cs typeface="+mn-cs"/>
              </a:rPr>
              <a:t>Ventral </a:t>
            </a:r>
            <a:r>
              <a:rPr lang="en-US" sz="2000" b="1" dirty="0" err="1">
                <a:solidFill>
                  <a:srgbClr val="FF0000"/>
                </a:solidFill>
                <a:latin typeface="Showcard Gothic" panose="04020904020102020604" pitchFamily="82" charset="0"/>
                <a:cs typeface="+mn-cs"/>
              </a:rPr>
              <a:t>Rami</a:t>
            </a:r>
            <a:r>
              <a:rPr lang="en-US" sz="2000" dirty="0">
                <a:solidFill>
                  <a:srgbClr val="FF0000"/>
                </a:solidFill>
                <a:latin typeface="Showcard Gothic" panose="04020904020102020604" pitchFamily="82" charset="0"/>
                <a:cs typeface="+mn-cs"/>
              </a:rPr>
              <a:t>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 the thoracic region form </a:t>
            </a:r>
            <a:r>
              <a:rPr lang="en-US" b="1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Intercostal nerves</a:t>
            </a:r>
            <a:r>
              <a:rPr lang="en-US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that innervate the intercostal muscles and the skin over the thorax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Remaining ventral rami  form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five plexuses: 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C1 - C4= </a:t>
            </a:r>
            <a:r>
              <a:rPr lang="en-US" b="1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Cervical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plexus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C5 - T1= </a:t>
            </a:r>
            <a:r>
              <a:rPr lang="en-US" b="1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Brachial 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plexus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L1 - L4= 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b="1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umbar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plexus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L4 - S4= 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b="1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acral 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plexus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S5 &amp; Co= </a:t>
            </a:r>
            <a:r>
              <a:rPr lang="en-US" b="1" dirty="0" err="1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Coccygeal</a:t>
            </a:r>
            <a:r>
              <a:rPr lang="en-US" dirty="0"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plexus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6283905-5D7B-4BD0-9058-BDCD9E32B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anose="04020904020102020604" pitchFamily="82" charset="0"/>
                <a:cs typeface="Arial" charset="0"/>
              </a:rPr>
              <a:t>Branches of Spinal Nerves</a:t>
            </a:r>
          </a:p>
        </p:txBody>
      </p:sp>
      <p:sp>
        <p:nvSpPr>
          <p:cNvPr id="25604" name="Rectangle 15">
            <a:extLst>
              <a:ext uri="{FF2B5EF4-FFF2-40B4-BE49-F238E27FC236}">
                <a16:creationId xmlns:a16="http://schemas.microsoft.com/office/drawing/2014/main" id="{CB2B8FBA-8B7C-4726-BF59-BCB06C5EC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3886200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The spinal nerves are connected to sympathetic chain of ganglia by </a:t>
            </a:r>
            <a:r>
              <a:rPr lang="en-US" altLang="en-US" b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communicating rami</a:t>
            </a:r>
          </a:p>
        </p:txBody>
      </p:sp>
      <p:pic>
        <p:nvPicPr>
          <p:cNvPr id="25605" name="Picture 4" descr="16_05">
            <a:extLst>
              <a:ext uri="{FF2B5EF4-FFF2-40B4-BE49-F238E27FC236}">
                <a16:creationId xmlns:a16="http://schemas.microsoft.com/office/drawing/2014/main" id="{18E3E1BA-B42E-4EE8-856B-B4006134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114800" cy="3198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107339-24CC-4D66-B000-2EEDBF36A111}"/>
              </a:ext>
            </a:extLst>
          </p:cNvPr>
          <p:cNvSpPr/>
          <p:nvPr/>
        </p:nvSpPr>
        <p:spPr>
          <a:xfrm>
            <a:off x="8305800" y="30480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6" descr="see65576_1213">
            <a:extLst>
              <a:ext uri="{FF2B5EF4-FFF2-40B4-BE49-F238E27FC236}">
                <a16:creationId xmlns:a16="http://schemas.microsoft.com/office/drawing/2014/main" id="{57331918-03A6-44CF-AD44-8BD77845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114800" cy="649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45583652-7768-479F-B753-A7616978E4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anose="04020904020102020604" pitchFamily="82" charset="0"/>
                <a:cs typeface="Arial" charset="0"/>
              </a:rPr>
              <a:t>Dermatomes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BD79AA61-34E8-4427-A5DF-C65DF44D179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143000"/>
            <a:ext cx="3787775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/>
              <a:t>‘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Dermatome’ is a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segment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of skin supplied by a specific segment of the spinal cord (</a:t>
            </a:r>
            <a:r>
              <a:rPr 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segmental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spinal nerve)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Cutaneous areas supplied by adjacent spinal nerves </a:t>
            </a:r>
            <a:r>
              <a:rPr lang="en-US" sz="24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overlap.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There is therefore little or no sensory loss after interruption of a single spinal nerve or dorsal root</a:t>
            </a:r>
            <a:endParaRPr lang="en-US" sz="2400" dirty="0">
              <a:solidFill>
                <a:schemeClr val="hlin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27652" name="Picture 10" descr="see65576_1214">
            <a:extLst>
              <a:ext uri="{FF2B5EF4-FFF2-40B4-BE49-F238E27FC236}">
                <a16:creationId xmlns:a16="http://schemas.microsoft.com/office/drawing/2014/main" id="{EB0BBDDE-71E3-4A65-9802-5D951856F68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3" b="16982"/>
          <a:stretch>
            <a:fillRect/>
          </a:stretch>
        </p:blipFill>
        <p:spPr>
          <a:xfrm>
            <a:off x="4495800" y="1219200"/>
            <a:ext cx="3970338" cy="4724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30637079-2CCC-43F9-9CD3-B79ABAE119F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65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anose="04020904020102020604" pitchFamily="82" charset="0"/>
                <a:cs typeface="Arial" charset="0"/>
              </a:rPr>
              <a:t>Reflex &amp; Reflex Arc</a:t>
            </a:r>
          </a:p>
        </p:txBody>
      </p:sp>
      <p:pic>
        <p:nvPicPr>
          <p:cNvPr id="28675" name="Picture 8" descr="pf12_05">
            <a:extLst>
              <a:ext uri="{FF2B5EF4-FFF2-40B4-BE49-F238E27FC236}">
                <a16:creationId xmlns:a16="http://schemas.microsoft.com/office/drawing/2014/main" id="{7D2E0F38-0606-4C16-9C9D-F5AEF42CB17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3000375"/>
            <a:ext cx="7515225" cy="3429000"/>
          </a:xfrm>
        </p:spPr>
      </p:pic>
      <p:sp>
        <p:nvSpPr>
          <p:cNvPr id="28676" name="Rectangle 7">
            <a:extLst>
              <a:ext uri="{FF2B5EF4-FFF2-40B4-BE49-F238E27FC236}">
                <a16:creationId xmlns:a16="http://schemas.microsoft.com/office/drawing/2014/main" id="{81776651-DDF2-417C-9D22-96543BDD3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00125"/>
            <a:ext cx="8410575" cy="879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 reflex is a </a:t>
            </a:r>
            <a:r>
              <a:rPr lang="en-US" sz="28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rapid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involuntary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predictable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response brought by a 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sensory stimulus</a:t>
            </a:r>
          </a:p>
        </p:txBody>
      </p:sp>
      <p:sp>
        <p:nvSpPr>
          <p:cNvPr id="28677" name="Rectangle 8">
            <a:extLst>
              <a:ext uri="{FF2B5EF4-FFF2-40B4-BE49-F238E27FC236}">
                <a16:creationId xmlns:a16="http://schemas.microsoft.com/office/drawing/2014/main" id="{0C913FD8-E745-4EB2-A6FE-C5C152E8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00250"/>
            <a:ext cx="8410575" cy="8794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The neural pathway mediating the reflex actions is called </a:t>
            </a:r>
            <a:r>
              <a:rPr lang="en-US" altLang="en-US" sz="280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reflex arc</a:t>
            </a:r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A014671-64C2-4ADA-932B-893DCF62CE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anose="04020904020102020604" pitchFamily="82" charset="0"/>
                <a:cs typeface="Arial" charset="0"/>
              </a:rPr>
              <a:t>Components of a Reflex Arc</a:t>
            </a:r>
          </a:p>
        </p:txBody>
      </p:sp>
      <p:pic>
        <p:nvPicPr>
          <p:cNvPr id="29699" name="Picture 8" descr="pf12_05">
            <a:extLst>
              <a:ext uri="{FF2B5EF4-FFF2-40B4-BE49-F238E27FC236}">
                <a16:creationId xmlns:a16="http://schemas.microsoft.com/office/drawing/2014/main" id="{AB4C4562-AAD0-458D-907F-239E54E2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458200" cy="373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9">
            <a:extLst>
              <a:ext uri="{FF2B5EF4-FFF2-40B4-BE49-F238E27FC236}">
                <a16:creationId xmlns:a16="http://schemas.microsoft.com/office/drawing/2014/main" id="{EF59E604-96D7-4000-824F-ABADBE52A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4582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altLang="en-US" sz="2400">
                <a:latin typeface="Calibri" panose="020F0502020204030204" pitchFamily="34" charset="0"/>
              </a:rPr>
              <a:t>Action potentials produced in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altLang="en-US" sz="2400">
                <a:latin typeface="Calibri" panose="020F0502020204030204" pitchFamily="34" charset="0"/>
              </a:rPr>
              <a:t> 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5FBF4B-13D5-4E50-A08E-5479F0355F85}"/>
              </a:ext>
            </a:extLst>
          </p:cNvPr>
          <p:cNvCxnSpPr/>
          <p:nvPr/>
        </p:nvCxnSpPr>
        <p:spPr>
          <a:xfrm>
            <a:off x="6477000" y="12954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6A3CAE-3E51-43F2-81AD-68C2537887B4}"/>
              </a:ext>
            </a:extLst>
          </p:cNvPr>
          <p:cNvCxnSpPr/>
          <p:nvPr/>
        </p:nvCxnSpPr>
        <p:spPr>
          <a:xfrm rot="10800000">
            <a:off x="3810000" y="2209800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9058F-DE9F-4563-837D-FDE99B44BF1E}"/>
              </a:ext>
            </a:extLst>
          </p:cNvPr>
          <p:cNvCxnSpPr/>
          <p:nvPr/>
        </p:nvCxnSpPr>
        <p:spPr>
          <a:xfrm rot="5400000">
            <a:off x="7544594" y="1751806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661656-734C-4354-8266-F149009854F9}"/>
              </a:ext>
            </a:extLst>
          </p:cNvPr>
          <p:cNvCxnSpPr/>
          <p:nvPr/>
        </p:nvCxnSpPr>
        <p:spPr>
          <a:xfrm flipH="1" flipV="1">
            <a:off x="6324600" y="22860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Rectangle 11">
            <a:extLst>
              <a:ext uri="{FF2B5EF4-FFF2-40B4-BE49-F238E27FC236}">
                <a16:creationId xmlns:a16="http://schemas.microsoft.com/office/drawing/2014/main" id="{73F1392B-21C1-4B6B-A129-22C67E891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67957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Sensory neuron</a:t>
            </a:r>
            <a:endParaRPr lang="en-US" altLang="en-US"/>
          </a:p>
        </p:txBody>
      </p:sp>
      <p:sp>
        <p:nvSpPr>
          <p:cNvPr id="29706" name="Rectangle 12">
            <a:extLst>
              <a:ext uri="{FF2B5EF4-FFF2-40B4-BE49-F238E27FC236}">
                <a16:creationId xmlns:a16="http://schemas.microsoft.com/office/drawing/2014/main" id="{73CD5519-E857-455D-8D1B-192859994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43000"/>
            <a:ext cx="18034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Sensory receptor</a:t>
            </a:r>
            <a:endParaRPr lang="en-US" altLang="en-US"/>
          </a:p>
        </p:txBody>
      </p:sp>
      <p:sp>
        <p:nvSpPr>
          <p:cNvPr id="29707" name="Rectangle 13">
            <a:extLst>
              <a:ext uri="{FF2B5EF4-FFF2-40B4-BE49-F238E27FC236}">
                <a16:creationId xmlns:a16="http://schemas.microsoft.com/office/drawing/2014/main" id="{A8138500-A0B3-4172-BC40-2670F079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81200"/>
            <a:ext cx="13287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Interneuron</a:t>
            </a:r>
            <a:endParaRPr lang="en-US" altLang="en-US"/>
          </a:p>
        </p:txBody>
      </p:sp>
      <p:sp>
        <p:nvSpPr>
          <p:cNvPr id="29708" name="Rectangle 14">
            <a:extLst>
              <a:ext uri="{FF2B5EF4-FFF2-40B4-BE49-F238E27FC236}">
                <a16:creationId xmlns:a16="http://schemas.microsoft.com/office/drawing/2014/main" id="{29A95437-A963-4957-9C67-E357C632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81200"/>
            <a:ext cx="15335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Motor neuron</a:t>
            </a:r>
            <a:endParaRPr lang="en-US" altLang="en-US"/>
          </a:p>
        </p:txBody>
      </p:sp>
      <p:sp>
        <p:nvSpPr>
          <p:cNvPr id="29709" name="Rectangle 17">
            <a:extLst>
              <a:ext uri="{FF2B5EF4-FFF2-40B4-BE49-F238E27FC236}">
                <a16:creationId xmlns:a16="http://schemas.microsoft.com/office/drawing/2014/main" id="{675B7854-E574-439A-AA67-DD7CA25D4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2590800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Effector organ </a:t>
            </a:r>
            <a:r>
              <a:rPr lang="en-US" altLang="en-US" sz="2000">
                <a:latin typeface="Calibri" panose="020F0502020204030204" pitchFamily="34" charset="0"/>
              </a:rPr>
              <a:t>which responds with a </a:t>
            </a:r>
            <a:r>
              <a:rPr lang="en-US" altLang="en-US" sz="2000" b="1">
                <a:solidFill>
                  <a:srgbClr val="000099"/>
                </a:solidFill>
                <a:latin typeface="Calibri" panose="020F0502020204030204" pitchFamily="34" charset="0"/>
              </a:rPr>
              <a:t>reflex</a:t>
            </a:r>
            <a:endParaRPr lang="en-US" altLang="en-US" sz="20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37EE68-10DD-4B2D-AE2C-DF39DBAF7C67}"/>
              </a:ext>
            </a:extLst>
          </p:cNvPr>
          <p:cNvSpPr/>
          <p:nvPr/>
        </p:nvSpPr>
        <p:spPr>
          <a:xfrm>
            <a:off x="6019800" y="32004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573CAB-6759-449A-AB53-462F42B4FD22}"/>
              </a:ext>
            </a:extLst>
          </p:cNvPr>
          <p:cNvSpPr/>
          <p:nvPr/>
        </p:nvSpPr>
        <p:spPr>
          <a:xfrm>
            <a:off x="3886200" y="49530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208019-A372-4C3A-A1F3-1057378BBA5F}"/>
              </a:ext>
            </a:extLst>
          </p:cNvPr>
          <p:cNvSpPr/>
          <p:nvPr/>
        </p:nvSpPr>
        <p:spPr>
          <a:xfrm>
            <a:off x="1600200" y="29718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29E3559-6C06-4710-B7E4-CB64DBA5B3DF}"/>
              </a:ext>
            </a:extLst>
          </p:cNvPr>
          <p:cNvSpPr/>
          <p:nvPr/>
        </p:nvSpPr>
        <p:spPr>
          <a:xfrm>
            <a:off x="4495800" y="3581400"/>
            <a:ext cx="1371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F54FBE-D1EE-4A1D-A3BC-46BE0010AE38}"/>
              </a:ext>
            </a:extLst>
          </p:cNvPr>
          <p:cNvSpPr/>
          <p:nvPr/>
        </p:nvSpPr>
        <p:spPr>
          <a:xfrm>
            <a:off x="4572000" y="58674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14E9C4E8-9EC5-4ECE-B70D-914D18B186ED}"/>
              </a:ext>
            </a:extLst>
          </p:cNvPr>
          <p:cNvCxnSpPr/>
          <p:nvPr/>
        </p:nvCxnSpPr>
        <p:spPr>
          <a:xfrm rot="10800000" flipV="1">
            <a:off x="6324600" y="1524000"/>
            <a:ext cx="685800" cy="533400"/>
          </a:xfrm>
          <a:prstGeom prst="bentConnector3">
            <a:avLst>
              <a:gd name="adj1" fmla="val 503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2102441-2C76-415A-926D-1B5043D5D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Variety of Reflexes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8FD81F1-CD69-4A56-A7A9-AFE1AFCAF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Some integrated within spinal cord; some within brain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Some involve </a:t>
            </a:r>
            <a:r>
              <a:rPr lang="en-US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excitatory neurons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yielding a response; some involve </a:t>
            </a:r>
            <a:r>
              <a:rPr lang="en-US" u="sng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inhibitory neurons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that prevent an action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Higher brain centers can influence, suppress, or exaggerate reflex responses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>
            <a:extLst>
              <a:ext uri="{FF2B5EF4-FFF2-40B4-BE49-F238E27FC236}">
                <a16:creationId xmlns:a16="http://schemas.microsoft.com/office/drawing/2014/main" id="{9AB87FD5-B704-47B2-908B-3C0D1B64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6600" i="1">
                <a:latin typeface="Showcard Gothic" panose="04020904020102020604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D4EB55C9-B771-4F3E-AB67-02ADF49E6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rial" pitchFamily="34" charset="0"/>
              </a:rPr>
              <a:t>Spinal Cord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21287C0C-D432-4F78-8BCC-4114F423B1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5029200" cy="5715000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en-US" altLang="en-US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Elongated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, almost </a:t>
            </a:r>
            <a:r>
              <a:rPr lang="en-US" altLang="en-US" sz="2000" b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Cylindrical</a:t>
            </a: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 structure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, about the thickness of the little finger.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 It is suspended in the vertebral canal &amp; surrounded by the meninges and cerebrospinal fluid (CSF).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adults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, its </a:t>
            </a:r>
            <a:r>
              <a:rPr lang="en-US" altLang="en-US" sz="2000" b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Length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 is approximately </a:t>
            </a:r>
            <a:r>
              <a:rPr lang="en-US" altLang="en-US" sz="2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45 cm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Extends from </a:t>
            </a:r>
            <a:r>
              <a:rPr lang="en-US" altLang="en-US" sz="2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foramen magnum 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to </a:t>
            </a: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L1-L2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(In </a:t>
            </a: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children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 it extends to </a:t>
            </a: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L3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Continuous above with the </a:t>
            </a:r>
            <a:r>
              <a:rPr lang="en-US" altLang="en-US" sz="2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medulla oblongata.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The tapered inferior end forms </a:t>
            </a:r>
            <a:r>
              <a:rPr lang="en-US" altLang="en-US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Conus Medullaris, 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which is connected to the coccyx by a non-neuronal cord called </a:t>
            </a:r>
            <a:r>
              <a:rPr lang="en-US" altLang="en-US" sz="2000" b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Filum Terminale</a:t>
            </a:r>
            <a:r>
              <a:rPr lang="en-US" altLang="en-US" sz="200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Gives rise to </a:t>
            </a: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31 pairs of spinal nerves</a:t>
            </a:r>
          </a:p>
        </p:txBody>
      </p:sp>
      <p:pic>
        <p:nvPicPr>
          <p:cNvPr id="7172" name="Picture 13" descr="see65576_1201">
            <a:extLst>
              <a:ext uri="{FF2B5EF4-FFF2-40B4-BE49-F238E27FC236}">
                <a16:creationId xmlns:a16="http://schemas.microsoft.com/office/drawing/2014/main" id="{21F954ED-976C-4241-B6AC-7B1BE57B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30003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Zeenet\My Documents\My Pictures\19860.jpg">
            <a:extLst>
              <a:ext uri="{FF2B5EF4-FFF2-40B4-BE49-F238E27FC236}">
                <a16:creationId xmlns:a16="http://schemas.microsoft.com/office/drawing/2014/main" id="{38858CA7-DA9B-480C-A244-5551E786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514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E7D20B7-7A27-406E-8D8F-8AB551454F1B}"/>
              </a:ext>
            </a:extLst>
          </p:cNvPr>
          <p:cNvSpPr/>
          <p:nvPr/>
        </p:nvSpPr>
        <p:spPr>
          <a:xfrm>
            <a:off x="7696200" y="3124200"/>
            <a:ext cx="609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601B80A-1AD8-42D9-8409-7E87501F5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Showcard Gothic" panose="04020904020102020604" pitchFamily="82" charset="0"/>
              </a:rPr>
              <a:t>Spinal Meninges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904B209-BA92-45A3-A994-69990D4D40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5105400" cy="55626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Three connective tissue membranes surround spinal cord and brain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u="sng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Dura mater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: tough outer layer, continuous with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epineurium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of the spinal nerves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Arachnoid</a:t>
            </a: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mater</a:t>
            </a:r>
            <a:r>
              <a:rPr lang="en-US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thin membrane deeper to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dura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mater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Pia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mater</a:t>
            </a:r>
            <a:r>
              <a:rPr lang="en-US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delicate membrane bound tightly to surface of brain and spinal cord and carries blood vessels.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Forms the </a:t>
            </a:r>
            <a:r>
              <a:rPr lang="en-US" sz="20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filum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terminale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which anchors spinal cord to coccyx and the </a:t>
            </a:r>
            <a:r>
              <a:rPr lang="en-US" sz="2000" b="1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denticulate ligaments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that attach the spinal cord to the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dura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mater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Spaces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Epidural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Contains blood vessels,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areolar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connective tissue and fat.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Subdural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: a potential cavity between the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dura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arachnoid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mater, contains a small volume of serous fluid.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0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Subarachnoid</a:t>
            </a:r>
            <a:r>
              <a:rPr lang="en-US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Contains cerebrospinal fluid (CSF) and blood vessels</a:t>
            </a:r>
          </a:p>
        </p:txBody>
      </p:sp>
      <p:pic>
        <p:nvPicPr>
          <p:cNvPr id="8196" name="Picture 13" descr="see65576_1202a">
            <a:extLst>
              <a:ext uri="{FF2B5EF4-FFF2-40B4-BE49-F238E27FC236}">
                <a16:creationId xmlns:a16="http://schemas.microsoft.com/office/drawing/2014/main" id="{F964894F-624C-48BF-B3C3-89706DC2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2881313" cy="2697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6C431A-D072-40AD-AF25-92BB60E78CED}"/>
              </a:ext>
            </a:extLst>
          </p:cNvPr>
          <p:cNvSpPr txBox="1"/>
          <p:nvPr/>
        </p:nvSpPr>
        <p:spPr>
          <a:xfrm>
            <a:off x="6858000" y="1600200"/>
            <a:ext cx="22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6ADC3-4EAC-4F33-A24B-ED270AB95968}"/>
              </a:ext>
            </a:extLst>
          </p:cNvPr>
          <p:cNvSpPr txBox="1"/>
          <p:nvPr/>
        </p:nvSpPr>
        <p:spPr>
          <a:xfrm>
            <a:off x="6629400" y="3124200"/>
            <a:ext cx="22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6EFC4-D39E-43EB-B272-69CB21B0AECC}"/>
              </a:ext>
            </a:extLst>
          </p:cNvPr>
          <p:cNvSpPr txBox="1"/>
          <p:nvPr/>
        </p:nvSpPr>
        <p:spPr>
          <a:xfrm>
            <a:off x="6629400" y="2514600"/>
            <a:ext cx="22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</a:p>
        </p:txBody>
      </p:sp>
      <p:pic>
        <p:nvPicPr>
          <p:cNvPr id="27655" name="Picture 7" descr="C:\Documents and Settings\Free User\My Documents\My Pictures\IMAGE002.jpg">
            <a:extLst>
              <a:ext uri="{FF2B5EF4-FFF2-40B4-BE49-F238E27FC236}">
                <a16:creationId xmlns:a16="http://schemas.microsoft.com/office/drawing/2014/main" id="{1BBADF19-069A-4FEC-A565-972A6CCE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10000"/>
            <a:ext cx="2895600" cy="2819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CE7B72-284F-4DCB-9E2A-9329265FF8A9}"/>
              </a:ext>
            </a:extLst>
          </p:cNvPr>
          <p:cNvSpPr/>
          <p:nvPr/>
        </p:nvSpPr>
        <p:spPr>
          <a:xfrm>
            <a:off x="6705600" y="4038600"/>
            <a:ext cx="609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EC9182-8357-4DD5-9C2D-D57F9699B0C3}"/>
              </a:ext>
            </a:extLst>
          </p:cNvPr>
          <p:cNvSpPr/>
          <p:nvPr/>
        </p:nvSpPr>
        <p:spPr>
          <a:xfrm>
            <a:off x="7772400" y="3886200"/>
            <a:ext cx="762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1235F-1BD8-4417-BAA1-B472608529EB}"/>
              </a:ext>
            </a:extLst>
          </p:cNvPr>
          <p:cNvSpPr/>
          <p:nvPr/>
        </p:nvSpPr>
        <p:spPr>
          <a:xfrm>
            <a:off x="7772400" y="2057400"/>
            <a:ext cx="747713" cy="280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EC6D35-79AC-444F-B5B3-314A590B5517}"/>
              </a:ext>
            </a:extLst>
          </p:cNvPr>
          <p:cNvSpPr/>
          <p:nvPr/>
        </p:nvSpPr>
        <p:spPr>
          <a:xfrm>
            <a:off x="7772400" y="1295400"/>
            <a:ext cx="533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81A5256E-CD33-4D95-9C5A-7821A9ED6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457200"/>
            <a:ext cx="4953000" cy="5867400"/>
          </a:xfrm>
          <a:solidFill>
            <a:srgbClr val="FFFF0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The spinal cord is a </a:t>
            </a: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Segmented 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structure, has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Cervical 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Thoracic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Lumbar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Sacral 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segments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Not uniform in diameter,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Has </a:t>
            </a:r>
            <a:r>
              <a:rPr lang="en-US" altLang="en-US" sz="2000" b="1">
                <a:latin typeface="Aharoni" panose="02010803020104030203" pitchFamily="2" charset="-79"/>
                <a:cs typeface="Aharoni" panose="02010803020104030203" pitchFamily="2" charset="-79"/>
              </a:rPr>
              <a:t>two enlargements: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Cervical enlargement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: supplies upper limbs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Lumbosacral enlargement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: supplies lower limbs</a:t>
            </a:r>
          </a:p>
          <a:p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The bundle of spinal nerves extending inferiorly from lumbosacral enlargement and conus medullaris surround the filum terminale and form </a:t>
            </a:r>
            <a:r>
              <a:rPr lang="en-US" altLang="en-US" sz="2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cauda equina 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(because of its resemblance to a horse's tail </a:t>
            </a:r>
            <a:endParaRPr lang="en-US" altLang="en-US" sz="20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9219" name="Picture 13" descr="see65576_1201">
            <a:extLst>
              <a:ext uri="{FF2B5EF4-FFF2-40B4-BE49-F238E27FC236}">
                <a16:creationId xmlns:a16="http://schemas.microsoft.com/office/drawing/2014/main" id="{AA667695-8EE9-42DD-A7FD-A2EDEFB643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609600"/>
            <a:ext cx="3522663" cy="5562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2086372-D0A7-4F3F-A402-0EDA673E07EB}"/>
              </a:ext>
            </a:extLst>
          </p:cNvPr>
          <p:cNvSpPr/>
          <p:nvPr/>
        </p:nvSpPr>
        <p:spPr>
          <a:xfrm>
            <a:off x="5181600" y="16002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38982E-E54A-4983-930E-F41764AC362A}"/>
              </a:ext>
            </a:extLst>
          </p:cNvPr>
          <p:cNvSpPr/>
          <p:nvPr/>
        </p:nvSpPr>
        <p:spPr>
          <a:xfrm>
            <a:off x="5029200" y="36576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91C0C8-80D6-4EB2-A81C-FE494E66AD29}"/>
              </a:ext>
            </a:extLst>
          </p:cNvPr>
          <p:cNvSpPr/>
          <p:nvPr/>
        </p:nvSpPr>
        <p:spPr>
          <a:xfrm>
            <a:off x="7467600" y="4267200"/>
            <a:ext cx="609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8CC8FA-4D07-4C3E-A4A6-E71AC9D59CE7}"/>
              </a:ext>
            </a:extLst>
          </p:cNvPr>
          <p:cNvSpPr/>
          <p:nvPr/>
        </p:nvSpPr>
        <p:spPr>
          <a:xfrm>
            <a:off x="7467600" y="5334000"/>
            <a:ext cx="609600" cy="5334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Documents and Settings\Free User\My Documents\My Pictures\Picture1.jpg">
            <a:extLst>
              <a:ext uri="{FF2B5EF4-FFF2-40B4-BE49-F238E27FC236}">
                <a16:creationId xmlns:a16="http://schemas.microsoft.com/office/drawing/2014/main" id="{1278E9EF-5E6F-4B32-9E59-8C33A0B8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635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>
            <a:extLst>
              <a:ext uri="{FF2B5EF4-FFF2-40B4-BE49-F238E27FC236}">
                <a16:creationId xmlns:a16="http://schemas.microsoft.com/office/drawing/2014/main" id="{A8C62CC3-D378-4379-A9C0-86C4ECF305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3733800" cy="37338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The spinal cord is: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Incompletely divided into two equal parts,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anteriorly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by a short, shallow 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median fissure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posteriorly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by a deep narrow septum, the 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posterior median septum</a:t>
            </a:r>
            <a:r>
              <a:rPr lang="en-US" sz="1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Composed of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grey matter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in the centre surrounded by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white matter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endParaRPr lang="en-US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endParaRPr lang="en-US" sz="2400" dirty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en-US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38DA87-E374-4652-8072-94DCC284B592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latin typeface="Showcard Gothic" panose="04020904020102020604" pitchFamily="82" charset="0"/>
                <a:cs typeface="Arial" charset="0"/>
              </a:rPr>
              <a:t>Cross Section of Spinal Cord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ea typeface="+mj-ea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8B54BF-A04A-48D7-8D9E-58B98769B520}"/>
              </a:ext>
            </a:extLst>
          </p:cNvPr>
          <p:cNvSpPr/>
          <p:nvPr/>
        </p:nvSpPr>
        <p:spPr>
          <a:xfrm>
            <a:off x="7620000" y="3962400"/>
            <a:ext cx="914400" cy="42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5EAE9-FA78-4A09-BB72-4A10FB565116}"/>
              </a:ext>
            </a:extLst>
          </p:cNvPr>
          <p:cNvCxnSpPr/>
          <p:nvPr/>
        </p:nvCxnSpPr>
        <p:spPr>
          <a:xfrm>
            <a:off x="6172200" y="1371600"/>
            <a:ext cx="76200" cy="838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A9DB051-6844-461F-82E0-DE3ED10EF326}"/>
              </a:ext>
            </a:extLst>
          </p:cNvPr>
          <p:cNvSpPr/>
          <p:nvPr/>
        </p:nvSpPr>
        <p:spPr>
          <a:xfrm>
            <a:off x="5791200" y="9906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F0EFF6-067D-4D61-8BE8-0C8E28F5C0CC}"/>
              </a:ext>
            </a:extLst>
          </p:cNvPr>
          <p:cNvSpPr/>
          <p:nvPr/>
        </p:nvSpPr>
        <p:spPr>
          <a:xfrm>
            <a:off x="1143000" y="4953000"/>
            <a:ext cx="6934200" cy="101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The arrangement of grey matter resembles the shape of the letter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having two 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posterior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two 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anterior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and two 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lateral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horns/columns</a:t>
            </a:r>
          </a:p>
        </p:txBody>
      </p:sp>
      <p:sp>
        <p:nvSpPr>
          <p:cNvPr id="10249" name="TextBox 17">
            <a:extLst>
              <a:ext uri="{FF2B5EF4-FFF2-40B4-BE49-F238E27FC236}">
                <a16:creationId xmlns:a16="http://schemas.microsoft.com/office/drawing/2014/main" id="{71A1435D-4353-465F-B145-7ACF9124D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098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*</a:t>
            </a:r>
          </a:p>
        </p:txBody>
      </p:sp>
      <p:sp>
        <p:nvSpPr>
          <p:cNvPr id="10250" name="TextBox 18">
            <a:extLst>
              <a:ext uri="{FF2B5EF4-FFF2-40B4-BE49-F238E27FC236}">
                <a16:creationId xmlns:a16="http://schemas.microsoft.com/office/drawing/2014/main" id="{28E11E55-1F4B-42E0-A5C6-3617C6FBA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812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*</a:t>
            </a:r>
          </a:p>
        </p:txBody>
      </p:sp>
      <p:sp>
        <p:nvSpPr>
          <p:cNvPr id="10251" name="TextBox 19">
            <a:extLst>
              <a:ext uri="{FF2B5EF4-FFF2-40B4-BE49-F238E27FC236}">
                <a16:creationId xmlns:a16="http://schemas.microsoft.com/office/drawing/2014/main" id="{E1DAC027-0E59-439E-834A-D85A8899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*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7F16E1FB-7951-4128-87A6-97BF0D54F4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5247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Showcard Gothic" panose="04020904020102020604" pitchFamily="82" charset="0"/>
                <a:cs typeface="Arial" panose="020B0604020202020204" pitchFamily="34" charset="0"/>
              </a:rPr>
              <a:t>Central canal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71BEF267-9F9A-4646-94CA-456A0EE4112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313" y="928688"/>
            <a:ext cx="4718050" cy="5472112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A cerebrospinal-filled space that runs longitudinally through the entire length of the spinal cord.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Lined by </a:t>
            </a:r>
            <a:r>
              <a:rPr lang="en-US" altLang="en-US" sz="240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ependyma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 (ciliated columnar epithelium)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Continuous with the </a:t>
            </a:r>
            <a:r>
              <a:rPr lang="en-US" altLang="en-US" sz="240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ventricular system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 of the brain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Superiorly opens into the 4</a:t>
            </a:r>
            <a:r>
              <a:rPr lang="en-US" altLang="en-US" sz="2400" baseline="3000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 ventricle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Inferiorly in the conus medullaris, it expands into the fusiform </a:t>
            </a:r>
            <a:r>
              <a:rPr lang="en-US" altLang="en-US" sz="24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terminal ventricle 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and terminates below at the root of filum terminale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1268" name="Picture 3" descr="C:\Documents and Settings\Free User\My Documents\My Pictures\aaa.gif">
            <a:extLst>
              <a:ext uri="{FF2B5EF4-FFF2-40B4-BE49-F238E27FC236}">
                <a16:creationId xmlns:a16="http://schemas.microsoft.com/office/drawing/2014/main" id="{9DD7B7F8-9A11-44CD-BFFC-68534E2DB39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t="59486" r="4942" b="2094"/>
          <a:stretch>
            <a:fillRect/>
          </a:stretch>
        </p:blipFill>
        <p:spPr>
          <a:xfrm>
            <a:off x="5000625" y="1785938"/>
            <a:ext cx="3478213" cy="27098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466D09-F010-4A27-992B-7CF7EF706E16}"/>
              </a:ext>
            </a:extLst>
          </p:cNvPr>
          <p:cNvCxnSpPr/>
          <p:nvPr/>
        </p:nvCxnSpPr>
        <p:spPr>
          <a:xfrm rot="16200000" flipH="1">
            <a:off x="5214938" y="1571625"/>
            <a:ext cx="2071687" cy="10715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CB83C03-3C45-4013-9BCD-E1EFA1FCF0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510587" cy="5969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latin typeface="Showcard Gothic" panose="04020904020102020604" pitchFamily="82" charset="0"/>
                <a:cs typeface="Arial" charset="0"/>
              </a:rPr>
              <a:t>Commissures</a:t>
            </a:r>
            <a:r>
              <a:rPr lang="en-US" sz="3200" b="1" dirty="0">
                <a:latin typeface="Showcard Gothic" panose="04020904020102020604" pitchFamily="82" charset="0"/>
                <a:cs typeface="Arial" charset="0"/>
              </a:rPr>
              <a:t> of the Spinal Cord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8071484-8DFF-4C1D-8946-35EE26EF204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827088"/>
            <a:ext cx="4214813" cy="5661025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Showcard Gothic" panose="04020904020102020604" pitchFamily="82" charset="0"/>
                <a:cs typeface="Arial" panose="020B0604020202020204" pitchFamily="34" charset="0"/>
              </a:rPr>
              <a:t>Grey commissure:</a:t>
            </a:r>
          </a:p>
          <a:p>
            <a:pPr eaLnBrk="1" hangingPunct="1"/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A transverse bridge of grey matter connecting the anterior and posterior gray horns on each side</a:t>
            </a:r>
            <a:endParaRPr lang="en-US" altLang="en-US" sz="2000">
              <a:solidFill>
                <a:schemeClr val="hlin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Is pierced by the </a:t>
            </a:r>
            <a:r>
              <a:rPr lang="en-US" altLang="en-US" sz="200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central canal</a:t>
            </a:r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 that divides it into anterior and posterior parts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Showcard Gothic" panose="04020904020102020604" pitchFamily="82" charset="0"/>
                <a:cs typeface="Arial" panose="020B0604020202020204" pitchFamily="34" charset="0"/>
              </a:rPr>
              <a:t>White Commissure:</a:t>
            </a:r>
          </a:p>
          <a:p>
            <a:pPr eaLnBrk="1" hangingPunct="1"/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Lies ventral to the gray commissure </a:t>
            </a:r>
          </a:p>
          <a:p>
            <a:pPr eaLnBrk="1" hangingPunct="1"/>
            <a:r>
              <a:rPr lang="en-US" altLang="en-US" sz="2000">
                <a:latin typeface="Aharoni" panose="02010803020104030203" pitchFamily="2" charset="-79"/>
                <a:cs typeface="Aharoni" panose="02010803020104030203" pitchFamily="2" charset="-79"/>
              </a:rPr>
              <a:t>Mainly contains decussating nerve fibers</a:t>
            </a:r>
            <a:endParaRPr lang="en-US" altLang="en-US" sz="2000">
              <a:solidFill>
                <a:schemeClr val="hlin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292" name="Picture 6" descr="C:\Documents and Settings\Free User\My Documents\My Pictures\Copy of scd.jpg">
            <a:extLst>
              <a:ext uri="{FF2B5EF4-FFF2-40B4-BE49-F238E27FC236}">
                <a16:creationId xmlns:a16="http://schemas.microsoft.com/office/drawing/2014/main" id="{C2E5C8D0-BDA5-4078-B8F0-A8F9E848796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0" y="1571625"/>
            <a:ext cx="4098925" cy="3305175"/>
          </a:xfrm>
          <a:noFill/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907DAD-2FAF-457F-9E1F-29BBC167E05D}"/>
              </a:ext>
            </a:extLst>
          </p:cNvPr>
          <p:cNvCxnSpPr/>
          <p:nvPr/>
        </p:nvCxnSpPr>
        <p:spPr>
          <a:xfrm flipV="1">
            <a:off x="5856288" y="3657600"/>
            <a:ext cx="925512" cy="12192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B787F8-72F5-497A-A514-E64BE441BF76}"/>
              </a:ext>
            </a:extLst>
          </p:cNvPr>
          <p:cNvCxnSpPr/>
          <p:nvPr/>
        </p:nvCxnSpPr>
        <p:spPr>
          <a:xfrm flipH="1" flipV="1">
            <a:off x="6908800" y="3495675"/>
            <a:ext cx="228600" cy="1295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18">
            <a:extLst>
              <a:ext uri="{FF2B5EF4-FFF2-40B4-BE49-F238E27FC236}">
                <a16:creationId xmlns:a16="http://schemas.microsoft.com/office/drawing/2014/main" id="{F1D8E322-1858-40D3-A384-80B8713AC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   </a:t>
            </a:r>
            <a:r>
              <a:rPr lang="en-US" altLang="en-US" sz="1400" b="1"/>
              <a:t>White commissure</a:t>
            </a:r>
          </a:p>
        </p:txBody>
      </p:sp>
      <p:sp>
        <p:nvSpPr>
          <p:cNvPr id="12296" name="TextBox 19">
            <a:extLst>
              <a:ext uri="{FF2B5EF4-FFF2-40B4-BE49-F238E27FC236}">
                <a16:creationId xmlns:a16="http://schemas.microsoft.com/office/drawing/2014/main" id="{FAE75F74-D819-48A5-AF26-3E7D2005C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800600"/>
            <a:ext cx="1500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   </a:t>
            </a:r>
            <a:r>
              <a:rPr lang="en-US" altLang="en-US" sz="1400" b="1"/>
              <a:t>grey commissure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D9F182A4-F206-466C-81F0-2E3433B32B8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228600"/>
            <a:ext cx="2590800" cy="533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rial" charset="0"/>
              </a:rPr>
              <a:t>Grey matter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507B57-AD09-4553-AABF-697DEEDAEFC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2667000"/>
            <a:ext cx="9144000" cy="4267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Consists of 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nerve cell bodies and their processes, </a:t>
            </a:r>
            <a:r>
              <a:rPr 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neuroglia</a:t>
            </a:r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and blood vessels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The nerve cells are </a:t>
            </a:r>
            <a:r>
              <a:rPr lang="en-US" sz="2000" b="1" dirty="0" err="1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multipolar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and are of </a:t>
            </a:r>
            <a:r>
              <a:rPr lang="en-US" sz="2000" b="1" u="sng" dirty="0">
                <a:solidFill>
                  <a:schemeClr val="hlin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three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main categories:</a:t>
            </a:r>
          </a:p>
          <a:p>
            <a:pPr marL="85725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Sensory neurons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(Tract cells)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which receive impulses from the periphery of the body and whose axons constitute the ascending fasciculi of the white matter, are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located</a:t>
            </a:r>
            <a:r>
              <a:rPr lang="en-US" sz="2000" b="1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the Dorsal horns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85725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Lower motor neurons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which transmit impulses to the skeletal muscles, are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located in </a:t>
            </a:r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ventral horns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(similar neurons in the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lateral horn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are the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preganglionic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neurons of the autonomic system)</a:t>
            </a:r>
          </a:p>
          <a:p>
            <a:pPr marL="857250" lvl="1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Interneurons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(connector neurons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: linking sensory and motor neurons, at the same or different levels, which form spinal reflex arcs.</a:t>
            </a:r>
          </a:p>
          <a:p>
            <a:pPr marL="857250" lvl="1" indent="-457200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latin typeface="+mn-lt"/>
              <a:cs typeface="+mn-cs"/>
            </a:endParaRPr>
          </a:p>
          <a:p>
            <a:pPr marL="857250" lvl="1" indent="-457200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3316" name="Picture 4" descr="regions of spinal grey matter">
            <a:extLst>
              <a:ext uri="{FF2B5EF4-FFF2-40B4-BE49-F238E27FC236}">
                <a16:creationId xmlns:a16="http://schemas.microsoft.com/office/drawing/2014/main" id="{950D193C-0403-44E5-9210-F278DC6912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7025" r="7265" b="7025"/>
          <a:stretch>
            <a:fillRect/>
          </a:stretch>
        </p:blipFill>
        <p:spPr>
          <a:xfrm>
            <a:off x="3124200" y="228600"/>
            <a:ext cx="4543425" cy="2362200"/>
          </a:xfr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1725</Words>
  <Application>Microsoft Office PowerPoint</Application>
  <PresentationFormat>عرض على الشاشة (4:3)</PresentationFormat>
  <Paragraphs>214</Paragraphs>
  <Slides>27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Arial</vt:lpstr>
      <vt:lpstr>Calibri</vt:lpstr>
      <vt:lpstr>Showcard Gothic</vt:lpstr>
      <vt:lpstr>Aharoni</vt:lpstr>
      <vt:lpstr>Wingdings</vt:lpstr>
      <vt:lpstr>Office Theme</vt:lpstr>
      <vt:lpstr>Anatomy of the Spinal Cord</vt:lpstr>
      <vt:lpstr>OBJECTIVES</vt:lpstr>
      <vt:lpstr>Spinal Cord</vt:lpstr>
      <vt:lpstr>Spinal Meninges</vt:lpstr>
      <vt:lpstr>عرض تقديمي في PowerPoint</vt:lpstr>
      <vt:lpstr>عرض تقديمي في PowerPoint</vt:lpstr>
      <vt:lpstr>Central canal</vt:lpstr>
      <vt:lpstr>Commissures of the Spinal Cord</vt:lpstr>
      <vt:lpstr>عرض تقديمي في PowerPoint</vt:lpstr>
      <vt:lpstr>Neuronal Architecture of Spinal Grey Matter</vt:lpstr>
      <vt:lpstr>Nerve Cell Groups in Dorsal Horn</vt:lpstr>
      <vt:lpstr>عرض تقديمي في PowerPoint</vt:lpstr>
      <vt:lpstr> </vt:lpstr>
      <vt:lpstr>Nerve Cell Groups in Ventral Horn</vt:lpstr>
      <vt:lpstr>Types of Motor Neurons in Ventral Horn</vt:lpstr>
      <vt:lpstr>عرض تقديمي في PowerPoint</vt:lpstr>
      <vt:lpstr>Nerve Cell Groups in Lateral Horn</vt:lpstr>
      <vt:lpstr>White Matter</vt:lpstr>
      <vt:lpstr>Regional Differences </vt:lpstr>
      <vt:lpstr>Spinal Nerves</vt:lpstr>
      <vt:lpstr>Branches of Spinal Nerves</vt:lpstr>
      <vt:lpstr>عرض تقديمي في PowerPoint</vt:lpstr>
      <vt:lpstr>Dermatomes</vt:lpstr>
      <vt:lpstr>Reflex &amp; Reflex Arc</vt:lpstr>
      <vt:lpstr>Components of a Reflex Arc</vt:lpstr>
      <vt:lpstr>Variety of Reflexes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spinal cord</dc:title>
  <dc:creator>Dr. Zeenat Zaidi</dc:creator>
  <cp:lastModifiedBy>ftomy naje</cp:lastModifiedBy>
  <cp:revision>126</cp:revision>
  <dcterms:created xsi:type="dcterms:W3CDTF">2011-09-04T09:53:23Z</dcterms:created>
  <dcterms:modified xsi:type="dcterms:W3CDTF">2018-09-06T10:50:26Z</dcterms:modified>
</cp:coreProperties>
</file>