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8" r:id="rId3"/>
    <p:sldId id="317" r:id="rId4"/>
    <p:sldId id="258" r:id="rId5"/>
    <p:sldId id="331" r:id="rId6"/>
    <p:sldId id="347" r:id="rId7"/>
    <p:sldId id="324" r:id="rId8"/>
    <p:sldId id="321" r:id="rId9"/>
    <p:sldId id="322" r:id="rId10"/>
    <p:sldId id="323" r:id="rId11"/>
    <p:sldId id="333" r:id="rId12"/>
    <p:sldId id="348" r:id="rId13"/>
    <p:sldId id="349" r:id="rId14"/>
    <p:sldId id="361" r:id="rId15"/>
    <p:sldId id="360" r:id="rId16"/>
    <p:sldId id="362" r:id="rId17"/>
    <p:sldId id="337" r:id="rId18"/>
    <p:sldId id="338" r:id="rId19"/>
    <p:sldId id="339" r:id="rId20"/>
    <p:sldId id="359" r:id="rId21"/>
    <p:sldId id="340" r:id="rId22"/>
    <p:sldId id="341" r:id="rId23"/>
    <p:sldId id="342" r:id="rId24"/>
    <p:sldId id="358" r:id="rId25"/>
    <p:sldId id="343" r:id="rId26"/>
    <p:sldId id="346" r:id="rId27"/>
    <p:sldId id="345" r:id="rId28"/>
    <p:sldId id="32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0" autoAdjust="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F9152D-5512-45F4-A144-C74A729DAB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17B9823-1662-44D8-AED3-A07ED364834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190DAE-E3C8-45BA-BA94-204F517274DB}" type="datetimeFigureOut">
              <a:rPr lang="en-US"/>
              <a:pPr>
                <a:defRPr/>
              </a:pPr>
              <a:t>9/5/2018</a:t>
            </a:fld>
            <a:endParaRPr lang="en-US"/>
          </a:p>
        </p:txBody>
      </p:sp>
      <p:sp>
        <p:nvSpPr>
          <p:cNvPr id="4" name="Slide Image Placeholder 3">
            <a:extLst>
              <a:ext uri="{FF2B5EF4-FFF2-40B4-BE49-F238E27FC236}">
                <a16:creationId xmlns:a16="http://schemas.microsoft.com/office/drawing/2014/main" id="{7004F39D-7D27-4C3F-93F8-585EF3D48E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FC7C4E4-B75B-4CBA-ACCC-8449EC5D41E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10F7550-23A0-4B70-98AA-FD429A0D019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B853E19-5A38-4872-8BF7-28181DA89C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D75693C-BE20-4AFB-89D3-2B7FC029E280}" type="slidenum">
              <a:rPr lang="en-US" altLang="ar-SA"/>
              <a:pPr/>
              <a:t>‹#›</a:t>
            </a:fld>
            <a:endParaRPr lang="en-US" altLang="ar-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8F25CD88-1E49-47B5-82C7-33348E9C13A7}"/>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ED3D2-5F67-4F3F-804F-A310FE27EE96}" type="slidenum">
              <a:rPr lang="en-US" altLang="ar-SA">
                <a:latin typeface="Calibri" panose="020F0502020204030204" pitchFamily="34" charset="0"/>
              </a:rPr>
              <a:pPr eaLnBrk="1" hangingPunct="1"/>
              <a:t>3</a:t>
            </a:fld>
            <a:endParaRPr lang="en-US" altLang="ar-SA">
              <a:latin typeface="Calibri" panose="020F0502020204030204" pitchFamily="34" charset="0"/>
            </a:endParaRPr>
          </a:p>
        </p:txBody>
      </p:sp>
      <p:sp>
        <p:nvSpPr>
          <p:cNvPr id="32771" name="Rectangle 2">
            <a:extLst>
              <a:ext uri="{FF2B5EF4-FFF2-40B4-BE49-F238E27FC236}">
                <a16:creationId xmlns:a16="http://schemas.microsoft.com/office/drawing/2014/main" id="{14EC3EF9-9D3B-4E58-ACC9-68FDBF6352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1D63C82F-ACB5-4182-9AA4-184341D5E1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399AF5A-A8A7-431A-9D45-E9A6770A6F4B}"/>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C3DC8E-D5F9-451D-9B61-1C6A8753FB7A}" type="slidenum">
              <a:rPr lang="en-US" altLang="ar-SA">
                <a:latin typeface="Calibri" panose="020F0502020204030204" pitchFamily="34" charset="0"/>
              </a:rPr>
              <a:pPr eaLnBrk="1" hangingPunct="1"/>
              <a:t>7</a:t>
            </a:fld>
            <a:endParaRPr lang="en-US" altLang="ar-SA">
              <a:latin typeface="Calibri" panose="020F0502020204030204" pitchFamily="34" charset="0"/>
            </a:endParaRPr>
          </a:p>
        </p:txBody>
      </p:sp>
      <p:sp>
        <p:nvSpPr>
          <p:cNvPr id="33795" name="Rectangle 2">
            <a:extLst>
              <a:ext uri="{FF2B5EF4-FFF2-40B4-BE49-F238E27FC236}">
                <a16:creationId xmlns:a16="http://schemas.microsoft.com/office/drawing/2014/main" id="{B8074DD9-F753-480C-9299-ED6164BB4E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2E61C4E6-8E23-46EA-ADDA-F3D0B8F2F9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1C8124B-823D-4C3F-9F9E-48F29473A3A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C14ED4-41A5-45B0-B112-077960FBDB02}" type="slidenum">
              <a:rPr lang="en-US" altLang="ar-SA">
                <a:latin typeface="Calibri" panose="020F0502020204030204" pitchFamily="34" charset="0"/>
              </a:rPr>
              <a:pPr eaLnBrk="1" hangingPunct="1"/>
              <a:t>8</a:t>
            </a:fld>
            <a:endParaRPr lang="en-US" altLang="ar-SA">
              <a:latin typeface="Calibri" panose="020F0502020204030204" pitchFamily="34" charset="0"/>
            </a:endParaRPr>
          </a:p>
        </p:txBody>
      </p:sp>
      <p:sp>
        <p:nvSpPr>
          <p:cNvPr id="34819" name="Rectangle 2">
            <a:extLst>
              <a:ext uri="{FF2B5EF4-FFF2-40B4-BE49-F238E27FC236}">
                <a16:creationId xmlns:a16="http://schemas.microsoft.com/office/drawing/2014/main" id="{F161AAD3-3216-4806-A973-1060C9D0BE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2D4D651E-2F6B-46FE-A524-96C9B4BEC1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1977651-0034-48F9-9A6A-CE1E8E83107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A8F004-51F1-493B-A8F4-EEC59F9C2E44}" type="slidenum">
              <a:rPr lang="en-US" altLang="ar-SA">
                <a:latin typeface="Calibri" panose="020F0502020204030204" pitchFamily="34" charset="0"/>
              </a:rPr>
              <a:pPr eaLnBrk="1" hangingPunct="1"/>
              <a:t>9</a:t>
            </a:fld>
            <a:endParaRPr lang="en-US" altLang="ar-SA">
              <a:latin typeface="Calibri" panose="020F0502020204030204" pitchFamily="34" charset="0"/>
            </a:endParaRPr>
          </a:p>
        </p:txBody>
      </p:sp>
      <p:sp>
        <p:nvSpPr>
          <p:cNvPr id="35843" name="Rectangle 2">
            <a:extLst>
              <a:ext uri="{FF2B5EF4-FFF2-40B4-BE49-F238E27FC236}">
                <a16:creationId xmlns:a16="http://schemas.microsoft.com/office/drawing/2014/main" id="{B0DCC285-80C5-435D-A1F3-B58186A387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5AE3EDE2-815C-4D21-9AA1-2540C96C2D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329E046-A508-4E5A-BAF7-A760B17F243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BF3087-56ED-4179-8E2A-11AD089FE658}" type="slidenum">
              <a:rPr lang="en-US" altLang="ar-SA">
                <a:latin typeface="Calibri" panose="020F0502020204030204" pitchFamily="34" charset="0"/>
              </a:rPr>
              <a:pPr eaLnBrk="1" hangingPunct="1"/>
              <a:t>10</a:t>
            </a:fld>
            <a:endParaRPr lang="en-US" altLang="ar-SA">
              <a:latin typeface="Calibri" panose="020F0502020204030204" pitchFamily="34" charset="0"/>
            </a:endParaRPr>
          </a:p>
        </p:txBody>
      </p:sp>
      <p:sp>
        <p:nvSpPr>
          <p:cNvPr id="36867" name="Rectangle 2">
            <a:extLst>
              <a:ext uri="{FF2B5EF4-FFF2-40B4-BE49-F238E27FC236}">
                <a16:creationId xmlns:a16="http://schemas.microsoft.com/office/drawing/2014/main" id="{1269C9B7-96AB-4979-B41D-B078FF6C79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59B621CC-BA16-413F-AC88-D0592CCDE5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B804D1C-DA44-4C7F-A065-16D63228C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D129D81-B28A-4F05-92EB-B948F01CC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a:p>
        </p:txBody>
      </p:sp>
      <p:sp>
        <p:nvSpPr>
          <p:cNvPr id="64516" name="Slide Number Placeholder 3">
            <a:extLst>
              <a:ext uri="{FF2B5EF4-FFF2-40B4-BE49-F238E27FC236}">
                <a16:creationId xmlns:a16="http://schemas.microsoft.com/office/drawing/2014/main" id="{BCBC1974-7436-4BC4-BD89-FA789113B91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1C4732-D41A-4BB5-94E7-FB557FFB70BA}" type="slidenum">
              <a:rPr lang="en-US" altLang="ar-SA">
                <a:latin typeface="Calibri" panose="020F0502020204030204" pitchFamily="34" charset="0"/>
              </a:rPr>
              <a:pPr eaLnBrk="1" hangingPunct="1"/>
              <a:t>18</a:t>
            </a:fld>
            <a:endParaRPr lang="en-US" altLang="ar-SA">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372A8A-DE11-4414-820D-425F3D9B9A8C}"/>
              </a:ext>
            </a:extLst>
          </p:cNvPr>
          <p:cNvSpPr>
            <a:spLocks noGrp="1"/>
          </p:cNvSpPr>
          <p:nvPr>
            <p:ph type="dt" sz="half" idx="10"/>
          </p:nvPr>
        </p:nvSpPr>
        <p:spPr/>
        <p:txBody>
          <a:bodyPr/>
          <a:lstStyle>
            <a:lvl1pPr>
              <a:defRPr/>
            </a:lvl1pPr>
          </a:lstStyle>
          <a:p>
            <a:pPr>
              <a:defRPr/>
            </a:pPr>
            <a:fld id="{15348050-96E1-4B53-A2E6-E8095B3282D9}" type="datetimeFigureOut">
              <a:rPr lang="en-US"/>
              <a:pPr>
                <a:defRPr/>
              </a:pPr>
              <a:t>9/5/2018</a:t>
            </a:fld>
            <a:endParaRPr lang="en-US"/>
          </a:p>
        </p:txBody>
      </p:sp>
      <p:sp>
        <p:nvSpPr>
          <p:cNvPr id="5" name="Footer Placeholder 4">
            <a:extLst>
              <a:ext uri="{FF2B5EF4-FFF2-40B4-BE49-F238E27FC236}">
                <a16:creationId xmlns:a16="http://schemas.microsoft.com/office/drawing/2014/main" id="{7EF1E7E4-17D9-4529-BBF1-28ECB8BDDA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1D0F4C-64D2-4767-9D8F-C3F116A5A14A}"/>
              </a:ext>
            </a:extLst>
          </p:cNvPr>
          <p:cNvSpPr>
            <a:spLocks noGrp="1"/>
          </p:cNvSpPr>
          <p:nvPr>
            <p:ph type="sldNum" sz="quarter" idx="12"/>
          </p:nvPr>
        </p:nvSpPr>
        <p:spPr/>
        <p:txBody>
          <a:bodyPr/>
          <a:lstStyle>
            <a:lvl1pPr>
              <a:defRPr/>
            </a:lvl1pPr>
          </a:lstStyle>
          <a:p>
            <a:fld id="{B4650C83-D4C4-4836-A52A-30ECEEEB5527}" type="slidenum">
              <a:rPr lang="en-US" altLang="ar-SA"/>
              <a:pPr/>
              <a:t>‹#›</a:t>
            </a:fld>
            <a:endParaRPr lang="en-US" altLang="ar-SA"/>
          </a:p>
        </p:txBody>
      </p:sp>
    </p:spTree>
    <p:extLst>
      <p:ext uri="{BB962C8B-B14F-4D97-AF65-F5344CB8AC3E}">
        <p14:creationId xmlns:p14="http://schemas.microsoft.com/office/powerpoint/2010/main" val="352417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EBECA-3EA2-4A98-A1A4-552E4BB289DC}"/>
              </a:ext>
            </a:extLst>
          </p:cNvPr>
          <p:cNvSpPr>
            <a:spLocks noGrp="1"/>
          </p:cNvSpPr>
          <p:nvPr>
            <p:ph type="dt" sz="half" idx="10"/>
          </p:nvPr>
        </p:nvSpPr>
        <p:spPr/>
        <p:txBody>
          <a:bodyPr/>
          <a:lstStyle>
            <a:lvl1pPr>
              <a:defRPr/>
            </a:lvl1pPr>
          </a:lstStyle>
          <a:p>
            <a:pPr>
              <a:defRPr/>
            </a:pPr>
            <a:fld id="{47BA45BC-0289-4CF9-9BBF-DB36447051B9}" type="datetimeFigureOut">
              <a:rPr lang="en-US"/>
              <a:pPr>
                <a:defRPr/>
              </a:pPr>
              <a:t>9/5/2018</a:t>
            </a:fld>
            <a:endParaRPr lang="en-US"/>
          </a:p>
        </p:txBody>
      </p:sp>
      <p:sp>
        <p:nvSpPr>
          <p:cNvPr id="5" name="Footer Placeholder 4">
            <a:extLst>
              <a:ext uri="{FF2B5EF4-FFF2-40B4-BE49-F238E27FC236}">
                <a16:creationId xmlns:a16="http://schemas.microsoft.com/office/drawing/2014/main" id="{3D8DF7FA-708F-4FF8-B076-05ECA8FE3F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F6E0EA-119D-4F9C-907C-1AE0C1CC7186}"/>
              </a:ext>
            </a:extLst>
          </p:cNvPr>
          <p:cNvSpPr>
            <a:spLocks noGrp="1"/>
          </p:cNvSpPr>
          <p:nvPr>
            <p:ph type="sldNum" sz="quarter" idx="12"/>
          </p:nvPr>
        </p:nvSpPr>
        <p:spPr/>
        <p:txBody>
          <a:bodyPr/>
          <a:lstStyle>
            <a:lvl1pPr>
              <a:defRPr/>
            </a:lvl1pPr>
          </a:lstStyle>
          <a:p>
            <a:fld id="{E0CB9471-FBFC-4121-A257-81241F403702}" type="slidenum">
              <a:rPr lang="en-US" altLang="ar-SA"/>
              <a:pPr/>
              <a:t>‹#›</a:t>
            </a:fld>
            <a:endParaRPr lang="en-US" altLang="ar-SA"/>
          </a:p>
        </p:txBody>
      </p:sp>
    </p:spTree>
    <p:extLst>
      <p:ext uri="{BB962C8B-B14F-4D97-AF65-F5344CB8AC3E}">
        <p14:creationId xmlns:p14="http://schemas.microsoft.com/office/powerpoint/2010/main" val="301345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AB6C7-D9AF-42C9-B5F0-BE6020D75856}"/>
              </a:ext>
            </a:extLst>
          </p:cNvPr>
          <p:cNvSpPr>
            <a:spLocks noGrp="1"/>
          </p:cNvSpPr>
          <p:nvPr>
            <p:ph type="dt" sz="half" idx="10"/>
          </p:nvPr>
        </p:nvSpPr>
        <p:spPr/>
        <p:txBody>
          <a:bodyPr/>
          <a:lstStyle>
            <a:lvl1pPr>
              <a:defRPr/>
            </a:lvl1pPr>
          </a:lstStyle>
          <a:p>
            <a:pPr>
              <a:defRPr/>
            </a:pPr>
            <a:fld id="{053B9559-0DE7-4BE1-AB95-60CD7781A5A4}" type="datetimeFigureOut">
              <a:rPr lang="en-US"/>
              <a:pPr>
                <a:defRPr/>
              </a:pPr>
              <a:t>9/5/2018</a:t>
            </a:fld>
            <a:endParaRPr lang="en-US"/>
          </a:p>
        </p:txBody>
      </p:sp>
      <p:sp>
        <p:nvSpPr>
          <p:cNvPr id="5" name="Footer Placeholder 4">
            <a:extLst>
              <a:ext uri="{FF2B5EF4-FFF2-40B4-BE49-F238E27FC236}">
                <a16:creationId xmlns:a16="http://schemas.microsoft.com/office/drawing/2014/main" id="{F9DDA1A0-9C78-4F0D-A179-CC1BF7F3D0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E4AC30-E1CD-478C-BDE4-CEF535BD9F69}"/>
              </a:ext>
            </a:extLst>
          </p:cNvPr>
          <p:cNvSpPr>
            <a:spLocks noGrp="1"/>
          </p:cNvSpPr>
          <p:nvPr>
            <p:ph type="sldNum" sz="quarter" idx="12"/>
          </p:nvPr>
        </p:nvSpPr>
        <p:spPr/>
        <p:txBody>
          <a:bodyPr/>
          <a:lstStyle>
            <a:lvl1pPr>
              <a:defRPr/>
            </a:lvl1pPr>
          </a:lstStyle>
          <a:p>
            <a:fld id="{48B36BA3-45B4-45C6-BC4C-B1FB53D240A2}" type="slidenum">
              <a:rPr lang="en-US" altLang="ar-SA"/>
              <a:pPr/>
              <a:t>‹#›</a:t>
            </a:fld>
            <a:endParaRPr lang="en-US" altLang="ar-SA"/>
          </a:p>
        </p:txBody>
      </p:sp>
    </p:spTree>
    <p:extLst>
      <p:ext uri="{BB962C8B-B14F-4D97-AF65-F5344CB8AC3E}">
        <p14:creationId xmlns:p14="http://schemas.microsoft.com/office/powerpoint/2010/main" val="3850084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35A880CA-D525-43DF-9152-F629A288A17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CB0E3D5-959A-4D04-87A3-86D49E5FF3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A1D857A-3971-4806-9673-048CF3BD5E6D}"/>
              </a:ext>
            </a:extLst>
          </p:cNvPr>
          <p:cNvSpPr>
            <a:spLocks noGrp="1"/>
          </p:cNvSpPr>
          <p:nvPr>
            <p:ph type="sldNum" sz="quarter" idx="12"/>
          </p:nvPr>
        </p:nvSpPr>
        <p:spPr/>
        <p:txBody>
          <a:bodyPr/>
          <a:lstStyle>
            <a:lvl1pPr>
              <a:defRPr/>
            </a:lvl1pPr>
          </a:lstStyle>
          <a:p>
            <a:fld id="{B2544039-831A-4336-8D8E-C5FA9D85FE2C}" type="slidenum">
              <a:rPr lang="en-US" altLang="ar-SA"/>
              <a:pPr/>
              <a:t>‹#›</a:t>
            </a:fld>
            <a:endParaRPr lang="en-US" altLang="ar-SA"/>
          </a:p>
        </p:txBody>
      </p:sp>
    </p:spTree>
    <p:extLst>
      <p:ext uri="{BB962C8B-B14F-4D97-AF65-F5344CB8AC3E}">
        <p14:creationId xmlns:p14="http://schemas.microsoft.com/office/powerpoint/2010/main" val="20266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87981-C1FC-4907-922E-00606DBEFA5E}"/>
              </a:ext>
            </a:extLst>
          </p:cNvPr>
          <p:cNvSpPr>
            <a:spLocks noGrp="1"/>
          </p:cNvSpPr>
          <p:nvPr>
            <p:ph type="dt" sz="half" idx="10"/>
          </p:nvPr>
        </p:nvSpPr>
        <p:spPr/>
        <p:txBody>
          <a:bodyPr/>
          <a:lstStyle>
            <a:lvl1pPr>
              <a:defRPr/>
            </a:lvl1pPr>
          </a:lstStyle>
          <a:p>
            <a:pPr>
              <a:defRPr/>
            </a:pPr>
            <a:fld id="{E2169277-58D0-4B20-AEC7-C8244B8E02FE}" type="datetimeFigureOut">
              <a:rPr lang="en-US"/>
              <a:pPr>
                <a:defRPr/>
              </a:pPr>
              <a:t>9/5/2018</a:t>
            </a:fld>
            <a:endParaRPr lang="en-US"/>
          </a:p>
        </p:txBody>
      </p:sp>
      <p:sp>
        <p:nvSpPr>
          <p:cNvPr id="5" name="Footer Placeholder 4">
            <a:extLst>
              <a:ext uri="{FF2B5EF4-FFF2-40B4-BE49-F238E27FC236}">
                <a16:creationId xmlns:a16="http://schemas.microsoft.com/office/drawing/2014/main" id="{60CEB459-5CFC-4E7B-BB26-449043B7C4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6E4105-E58D-4ED2-AD8F-E777B262A390}"/>
              </a:ext>
            </a:extLst>
          </p:cNvPr>
          <p:cNvSpPr>
            <a:spLocks noGrp="1"/>
          </p:cNvSpPr>
          <p:nvPr>
            <p:ph type="sldNum" sz="quarter" idx="12"/>
          </p:nvPr>
        </p:nvSpPr>
        <p:spPr/>
        <p:txBody>
          <a:bodyPr/>
          <a:lstStyle>
            <a:lvl1pPr>
              <a:defRPr/>
            </a:lvl1pPr>
          </a:lstStyle>
          <a:p>
            <a:fld id="{4D8F4481-E3E9-4CE3-A759-CD31041CE640}" type="slidenum">
              <a:rPr lang="en-US" altLang="ar-SA"/>
              <a:pPr/>
              <a:t>‹#›</a:t>
            </a:fld>
            <a:endParaRPr lang="en-US" altLang="ar-SA"/>
          </a:p>
        </p:txBody>
      </p:sp>
    </p:spTree>
    <p:extLst>
      <p:ext uri="{BB962C8B-B14F-4D97-AF65-F5344CB8AC3E}">
        <p14:creationId xmlns:p14="http://schemas.microsoft.com/office/powerpoint/2010/main" val="417297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18F5F-C1C2-4D20-9D01-198EFFBD35CA}"/>
              </a:ext>
            </a:extLst>
          </p:cNvPr>
          <p:cNvSpPr>
            <a:spLocks noGrp="1"/>
          </p:cNvSpPr>
          <p:nvPr>
            <p:ph type="dt" sz="half" idx="10"/>
          </p:nvPr>
        </p:nvSpPr>
        <p:spPr/>
        <p:txBody>
          <a:bodyPr/>
          <a:lstStyle>
            <a:lvl1pPr>
              <a:defRPr/>
            </a:lvl1pPr>
          </a:lstStyle>
          <a:p>
            <a:pPr>
              <a:defRPr/>
            </a:pPr>
            <a:fld id="{BD361BE4-8A1E-41E8-970C-A89351166F68}" type="datetimeFigureOut">
              <a:rPr lang="en-US"/>
              <a:pPr>
                <a:defRPr/>
              </a:pPr>
              <a:t>9/5/2018</a:t>
            </a:fld>
            <a:endParaRPr lang="en-US"/>
          </a:p>
        </p:txBody>
      </p:sp>
      <p:sp>
        <p:nvSpPr>
          <p:cNvPr id="5" name="Footer Placeholder 4">
            <a:extLst>
              <a:ext uri="{FF2B5EF4-FFF2-40B4-BE49-F238E27FC236}">
                <a16:creationId xmlns:a16="http://schemas.microsoft.com/office/drawing/2014/main" id="{03B36C89-77B6-46D1-839B-85221FDF3A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037F78-2900-4FC4-BEB9-7D9473A41361}"/>
              </a:ext>
            </a:extLst>
          </p:cNvPr>
          <p:cNvSpPr>
            <a:spLocks noGrp="1"/>
          </p:cNvSpPr>
          <p:nvPr>
            <p:ph type="sldNum" sz="quarter" idx="12"/>
          </p:nvPr>
        </p:nvSpPr>
        <p:spPr/>
        <p:txBody>
          <a:bodyPr/>
          <a:lstStyle>
            <a:lvl1pPr>
              <a:defRPr/>
            </a:lvl1pPr>
          </a:lstStyle>
          <a:p>
            <a:fld id="{8C27C1BB-7BAE-40DC-910B-A3F6BF6AE1C4}" type="slidenum">
              <a:rPr lang="en-US" altLang="ar-SA"/>
              <a:pPr/>
              <a:t>‹#›</a:t>
            </a:fld>
            <a:endParaRPr lang="en-US" altLang="ar-SA"/>
          </a:p>
        </p:txBody>
      </p:sp>
    </p:spTree>
    <p:extLst>
      <p:ext uri="{BB962C8B-B14F-4D97-AF65-F5344CB8AC3E}">
        <p14:creationId xmlns:p14="http://schemas.microsoft.com/office/powerpoint/2010/main" val="288577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75D5DEC-6367-4D51-B8BE-F2F55B452238}"/>
              </a:ext>
            </a:extLst>
          </p:cNvPr>
          <p:cNvSpPr>
            <a:spLocks noGrp="1"/>
          </p:cNvSpPr>
          <p:nvPr>
            <p:ph type="dt" sz="half" idx="10"/>
          </p:nvPr>
        </p:nvSpPr>
        <p:spPr/>
        <p:txBody>
          <a:bodyPr/>
          <a:lstStyle>
            <a:lvl1pPr>
              <a:defRPr/>
            </a:lvl1pPr>
          </a:lstStyle>
          <a:p>
            <a:pPr>
              <a:defRPr/>
            </a:pPr>
            <a:fld id="{01287334-53A6-49E5-87C1-F64A507D50F6}" type="datetimeFigureOut">
              <a:rPr lang="en-US"/>
              <a:pPr>
                <a:defRPr/>
              </a:pPr>
              <a:t>9/5/2018</a:t>
            </a:fld>
            <a:endParaRPr lang="en-US"/>
          </a:p>
        </p:txBody>
      </p:sp>
      <p:sp>
        <p:nvSpPr>
          <p:cNvPr id="6" name="Footer Placeholder 4">
            <a:extLst>
              <a:ext uri="{FF2B5EF4-FFF2-40B4-BE49-F238E27FC236}">
                <a16:creationId xmlns:a16="http://schemas.microsoft.com/office/drawing/2014/main" id="{E0D68DA4-E69B-43E9-B5AB-5164B2FDFD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FB0B08-4D89-40FD-A67A-76987B3CC6D6}"/>
              </a:ext>
            </a:extLst>
          </p:cNvPr>
          <p:cNvSpPr>
            <a:spLocks noGrp="1"/>
          </p:cNvSpPr>
          <p:nvPr>
            <p:ph type="sldNum" sz="quarter" idx="12"/>
          </p:nvPr>
        </p:nvSpPr>
        <p:spPr/>
        <p:txBody>
          <a:bodyPr/>
          <a:lstStyle>
            <a:lvl1pPr>
              <a:defRPr/>
            </a:lvl1pPr>
          </a:lstStyle>
          <a:p>
            <a:fld id="{EC11C0A3-1129-4585-86A4-C75F20810704}" type="slidenum">
              <a:rPr lang="en-US" altLang="ar-SA"/>
              <a:pPr/>
              <a:t>‹#›</a:t>
            </a:fld>
            <a:endParaRPr lang="en-US" altLang="ar-SA"/>
          </a:p>
        </p:txBody>
      </p:sp>
    </p:spTree>
    <p:extLst>
      <p:ext uri="{BB962C8B-B14F-4D97-AF65-F5344CB8AC3E}">
        <p14:creationId xmlns:p14="http://schemas.microsoft.com/office/powerpoint/2010/main" val="83598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FA2896C-5EE0-400D-A63D-CC735E28CA37}"/>
              </a:ext>
            </a:extLst>
          </p:cNvPr>
          <p:cNvSpPr>
            <a:spLocks noGrp="1"/>
          </p:cNvSpPr>
          <p:nvPr>
            <p:ph type="dt" sz="half" idx="10"/>
          </p:nvPr>
        </p:nvSpPr>
        <p:spPr/>
        <p:txBody>
          <a:bodyPr/>
          <a:lstStyle>
            <a:lvl1pPr>
              <a:defRPr/>
            </a:lvl1pPr>
          </a:lstStyle>
          <a:p>
            <a:pPr>
              <a:defRPr/>
            </a:pPr>
            <a:fld id="{2AD552BF-065C-4EEA-8396-C18F863F9852}" type="datetimeFigureOut">
              <a:rPr lang="en-US"/>
              <a:pPr>
                <a:defRPr/>
              </a:pPr>
              <a:t>9/5/2018</a:t>
            </a:fld>
            <a:endParaRPr lang="en-US"/>
          </a:p>
        </p:txBody>
      </p:sp>
      <p:sp>
        <p:nvSpPr>
          <p:cNvPr id="8" name="Footer Placeholder 4">
            <a:extLst>
              <a:ext uri="{FF2B5EF4-FFF2-40B4-BE49-F238E27FC236}">
                <a16:creationId xmlns:a16="http://schemas.microsoft.com/office/drawing/2014/main" id="{6EEC2EB0-59C0-4CB5-BA2F-2E2D489A894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294AFC6-4D51-46A6-A4D1-222EF38DB150}"/>
              </a:ext>
            </a:extLst>
          </p:cNvPr>
          <p:cNvSpPr>
            <a:spLocks noGrp="1"/>
          </p:cNvSpPr>
          <p:nvPr>
            <p:ph type="sldNum" sz="quarter" idx="12"/>
          </p:nvPr>
        </p:nvSpPr>
        <p:spPr/>
        <p:txBody>
          <a:bodyPr/>
          <a:lstStyle>
            <a:lvl1pPr>
              <a:defRPr/>
            </a:lvl1pPr>
          </a:lstStyle>
          <a:p>
            <a:fld id="{F39E3E6B-377F-4915-85B4-A4A1ECA9C865}" type="slidenum">
              <a:rPr lang="en-US" altLang="ar-SA"/>
              <a:pPr/>
              <a:t>‹#›</a:t>
            </a:fld>
            <a:endParaRPr lang="en-US" altLang="ar-SA"/>
          </a:p>
        </p:txBody>
      </p:sp>
    </p:spTree>
    <p:extLst>
      <p:ext uri="{BB962C8B-B14F-4D97-AF65-F5344CB8AC3E}">
        <p14:creationId xmlns:p14="http://schemas.microsoft.com/office/powerpoint/2010/main" val="319856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BECBF23-C61A-461E-AFFC-5ABBA64621E5}"/>
              </a:ext>
            </a:extLst>
          </p:cNvPr>
          <p:cNvSpPr>
            <a:spLocks noGrp="1"/>
          </p:cNvSpPr>
          <p:nvPr>
            <p:ph type="dt" sz="half" idx="10"/>
          </p:nvPr>
        </p:nvSpPr>
        <p:spPr/>
        <p:txBody>
          <a:bodyPr/>
          <a:lstStyle>
            <a:lvl1pPr>
              <a:defRPr/>
            </a:lvl1pPr>
          </a:lstStyle>
          <a:p>
            <a:pPr>
              <a:defRPr/>
            </a:pPr>
            <a:fld id="{F35025B1-F133-442C-8DF9-855851E22269}" type="datetimeFigureOut">
              <a:rPr lang="en-US"/>
              <a:pPr>
                <a:defRPr/>
              </a:pPr>
              <a:t>9/5/2018</a:t>
            </a:fld>
            <a:endParaRPr lang="en-US"/>
          </a:p>
        </p:txBody>
      </p:sp>
      <p:sp>
        <p:nvSpPr>
          <p:cNvPr id="4" name="Footer Placeholder 4">
            <a:extLst>
              <a:ext uri="{FF2B5EF4-FFF2-40B4-BE49-F238E27FC236}">
                <a16:creationId xmlns:a16="http://schemas.microsoft.com/office/drawing/2014/main" id="{AD74DCA8-5C0F-4C1A-B112-42A3F671E5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875A6B-82F9-4A53-B09C-6F508975026F}"/>
              </a:ext>
            </a:extLst>
          </p:cNvPr>
          <p:cNvSpPr>
            <a:spLocks noGrp="1"/>
          </p:cNvSpPr>
          <p:nvPr>
            <p:ph type="sldNum" sz="quarter" idx="12"/>
          </p:nvPr>
        </p:nvSpPr>
        <p:spPr/>
        <p:txBody>
          <a:bodyPr/>
          <a:lstStyle>
            <a:lvl1pPr>
              <a:defRPr/>
            </a:lvl1pPr>
          </a:lstStyle>
          <a:p>
            <a:fld id="{7EDA3E2B-7DA7-4EDB-A3A6-6AA2CD79E706}" type="slidenum">
              <a:rPr lang="en-US" altLang="ar-SA"/>
              <a:pPr/>
              <a:t>‹#›</a:t>
            </a:fld>
            <a:endParaRPr lang="en-US" altLang="ar-SA"/>
          </a:p>
        </p:txBody>
      </p:sp>
    </p:spTree>
    <p:extLst>
      <p:ext uri="{BB962C8B-B14F-4D97-AF65-F5344CB8AC3E}">
        <p14:creationId xmlns:p14="http://schemas.microsoft.com/office/powerpoint/2010/main" val="411892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DC2959-89D2-4D22-ACE0-D48FC17CBB6C}"/>
              </a:ext>
            </a:extLst>
          </p:cNvPr>
          <p:cNvSpPr>
            <a:spLocks noGrp="1"/>
          </p:cNvSpPr>
          <p:nvPr>
            <p:ph type="dt" sz="half" idx="10"/>
          </p:nvPr>
        </p:nvSpPr>
        <p:spPr/>
        <p:txBody>
          <a:bodyPr/>
          <a:lstStyle>
            <a:lvl1pPr>
              <a:defRPr/>
            </a:lvl1pPr>
          </a:lstStyle>
          <a:p>
            <a:pPr>
              <a:defRPr/>
            </a:pPr>
            <a:fld id="{F8115762-219F-4404-8ECE-E475D3E5CF5A}" type="datetimeFigureOut">
              <a:rPr lang="en-US"/>
              <a:pPr>
                <a:defRPr/>
              </a:pPr>
              <a:t>9/5/2018</a:t>
            </a:fld>
            <a:endParaRPr lang="en-US"/>
          </a:p>
        </p:txBody>
      </p:sp>
      <p:sp>
        <p:nvSpPr>
          <p:cNvPr id="3" name="Footer Placeholder 4">
            <a:extLst>
              <a:ext uri="{FF2B5EF4-FFF2-40B4-BE49-F238E27FC236}">
                <a16:creationId xmlns:a16="http://schemas.microsoft.com/office/drawing/2014/main" id="{36578046-07C0-454E-AEFF-8B2F3EE353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EF01206-0C2A-4A20-86E7-34013F091C1E}"/>
              </a:ext>
            </a:extLst>
          </p:cNvPr>
          <p:cNvSpPr>
            <a:spLocks noGrp="1"/>
          </p:cNvSpPr>
          <p:nvPr>
            <p:ph type="sldNum" sz="quarter" idx="12"/>
          </p:nvPr>
        </p:nvSpPr>
        <p:spPr/>
        <p:txBody>
          <a:bodyPr/>
          <a:lstStyle>
            <a:lvl1pPr>
              <a:defRPr/>
            </a:lvl1pPr>
          </a:lstStyle>
          <a:p>
            <a:fld id="{68FC43C3-D6D8-4B4D-8CD0-099A470A5BFE}" type="slidenum">
              <a:rPr lang="en-US" altLang="ar-SA"/>
              <a:pPr/>
              <a:t>‹#›</a:t>
            </a:fld>
            <a:endParaRPr lang="en-US" altLang="ar-SA"/>
          </a:p>
        </p:txBody>
      </p:sp>
    </p:spTree>
    <p:extLst>
      <p:ext uri="{BB962C8B-B14F-4D97-AF65-F5344CB8AC3E}">
        <p14:creationId xmlns:p14="http://schemas.microsoft.com/office/powerpoint/2010/main" val="392602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C9436E-9204-458C-8628-2055DF764E62}"/>
              </a:ext>
            </a:extLst>
          </p:cNvPr>
          <p:cNvSpPr>
            <a:spLocks noGrp="1"/>
          </p:cNvSpPr>
          <p:nvPr>
            <p:ph type="dt" sz="half" idx="10"/>
          </p:nvPr>
        </p:nvSpPr>
        <p:spPr/>
        <p:txBody>
          <a:bodyPr/>
          <a:lstStyle>
            <a:lvl1pPr>
              <a:defRPr/>
            </a:lvl1pPr>
          </a:lstStyle>
          <a:p>
            <a:pPr>
              <a:defRPr/>
            </a:pPr>
            <a:fld id="{FD7FF163-62CD-4ED8-906F-28577CAC6136}" type="datetimeFigureOut">
              <a:rPr lang="en-US"/>
              <a:pPr>
                <a:defRPr/>
              </a:pPr>
              <a:t>9/5/2018</a:t>
            </a:fld>
            <a:endParaRPr lang="en-US"/>
          </a:p>
        </p:txBody>
      </p:sp>
      <p:sp>
        <p:nvSpPr>
          <p:cNvPr id="6" name="Footer Placeholder 4">
            <a:extLst>
              <a:ext uri="{FF2B5EF4-FFF2-40B4-BE49-F238E27FC236}">
                <a16:creationId xmlns:a16="http://schemas.microsoft.com/office/drawing/2014/main" id="{061254D6-986B-41D2-99F2-DCC20C0A7C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A67052-EC5F-4AA8-A09F-DE7EE515FE3B}"/>
              </a:ext>
            </a:extLst>
          </p:cNvPr>
          <p:cNvSpPr>
            <a:spLocks noGrp="1"/>
          </p:cNvSpPr>
          <p:nvPr>
            <p:ph type="sldNum" sz="quarter" idx="12"/>
          </p:nvPr>
        </p:nvSpPr>
        <p:spPr/>
        <p:txBody>
          <a:bodyPr/>
          <a:lstStyle>
            <a:lvl1pPr>
              <a:defRPr/>
            </a:lvl1pPr>
          </a:lstStyle>
          <a:p>
            <a:fld id="{E8BE4A62-9F3A-4D9D-8B21-D7FCFFF73221}" type="slidenum">
              <a:rPr lang="en-US" altLang="ar-SA"/>
              <a:pPr/>
              <a:t>‹#›</a:t>
            </a:fld>
            <a:endParaRPr lang="en-US" altLang="ar-SA"/>
          </a:p>
        </p:txBody>
      </p:sp>
    </p:spTree>
    <p:extLst>
      <p:ext uri="{BB962C8B-B14F-4D97-AF65-F5344CB8AC3E}">
        <p14:creationId xmlns:p14="http://schemas.microsoft.com/office/powerpoint/2010/main" val="106753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13506C1-A864-4B67-A2AA-5E957E33EFBF}"/>
              </a:ext>
            </a:extLst>
          </p:cNvPr>
          <p:cNvSpPr>
            <a:spLocks noGrp="1"/>
          </p:cNvSpPr>
          <p:nvPr>
            <p:ph type="dt" sz="half" idx="10"/>
          </p:nvPr>
        </p:nvSpPr>
        <p:spPr/>
        <p:txBody>
          <a:bodyPr/>
          <a:lstStyle>
            <a:lvl1pPr>
              <a:defRPr/>
            </a:lvl1pPr>
          </a:lstStyle>
          <a:p>
            <a:pPr>
              <a:defRPr/>
            </a:pPr>
            <a:fld id="{E9726FD0-C32D-4C5B-A1BE-D721D906B2E3}" type="datetimeFigureOut">
              <a:rPr lang="en-US"/>
              <a:pPr>
                <a:defRPr/>
              </a:pPr>
              <a:t>9/5/2018</a:t>
            </a:fld>
            <a:endParaRPr lang="en-US"/>
          </a:p>
        </p:txBody>
      </p:sp>
      <p:sp>
        <p:nvSpPr>
          <p:cNvPr id="6" name="Footer Placeholder 4">
            <a:extLst>
              <a:ext uri="{FF2B5EF4-FFF2-40B4-BE49-F238E27FC236}">
                <a16:creationId xmlns:a16="http://schemas.microsoft.com/office/drawing/2014/main" id="{19BBF0D4-AECC-4F96-9000-E55778EA57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1959DF-BCE4-49DE-A576-996B234E6F92}"/>
              </a:ext>
            </a:extLst>
          </p:cNvPr>
          <p:cNvSpPr>
            <a:spLocks noGrp="1"/>
          </p:cNvSpPr>
          <p:nvPr>
            <p:ph type="sldNum" sz="quarter" idx="12"/>
          </p:nvPr>
        </p:nvSpPr>
        <p:spPr/>
        <p:txBody>
          <a:bodyPr/>
          <a:lstStyle>
            <a:lvl1pPr>
              <a:defRPr/>
            </a:lvl1pPr>
          </a:lstStyle>
          <a:p>
            <a:fld id="{2C812F36-7DAA-4C59-9150-CCD19AED866B}" type="slidenum">
              <a:rPr lang="en-US" altLang="ar-SA"/>
              <a:pPr/>
              <a:t>‹#›</a:t>
            </a:fld>
            <a:endParaRPr lang="en-US" altLang="ar-SA"/>
          </a:p>
        </p:txBody>
      </p:sp>
    </p:spTree>
    <p:extLst>
      <p:ext uri="{BB962C8B-B14F-4D97-AF65-F5344CB8AC3E}">
        <p14:creationId xmlns:p14="http://schemas.microsoft.com/office/powerpoint/2010/main" val="420903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E5460E-8D7B-462D-BE8D-E7CABB3F687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Text Placeholder 2">
            <a:extLst>
              <a:ext uri="{FF2B5EF4-FFF2-40B4-BE49-F238E27FC236}">
                <a16:creationId xmlns:a16="http://schemas.microsoft.com/office/drawing/2014/main" id="{B71A08F7-8BCD-462A-AC07-DB470801C2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64EDC3CC-6C7A-4B74-98CA-3372148E6EA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B17D49D-E36B-45FA-8D80-2013EEDE0400}" type="datetimeFigureOut">
              <a:rPr lang="en-US"/>
              <a:pPr>
                <a:defRPr/>
              </a:pPr>
              <a:t>9/5/2018</a:t>
            </a:fld>
            <a:endParaRPr lang="en-US"/>
          </a:p>
        </p:txBody>
      </p:sp>
      <p:sp>
        <p:nvSpPr>
          <p:cNvPr id="5" name="Footer Placeholder 4">
            <a:extLst>
              <a:ext uri="{FF2B5EF4-FFF2-40B4-BE49-F238E27FC236}">
                <a16:creationId xmlns:a16="http://schemas.microsoft.com/office/drawing/2014/main" id="{7BC900CC-E723-49FA-83DE-C6C79BCB5A7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5828B23-08EF-4B68-8CBE-8A5195E3DF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C1063F1-EC6E-41A6-B01F-7ADE42853F87}" type="slidenum">
              <a:rPr lang="en-US" altLang="ar-SA"/>
              <a:pPr/>
              <a:t>‹#›</a:t>
            </a:fld>
            <a:endParaRPr lang="en-US" altLang="ar-SA"/>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635C-9E56-4248-A69B-C7624594D7EB}"/>
              </a:ext>
            </a:extLst>
          </p:cNvPr>
          <p:cNvSpPr>
            <a:spLocks noGrp="1"/>
          </p:cNvSpPr>
          <p:nvPr>
            <p:ph type="ctrTitle"/>
          </p:nvPr>
        </p:nvSpPr>
        <p:spPr>
          <a:xfrm>
            <a:off x="304800" y="457200"/>
            <a:ext cx="5410200" cy="3676650"/>
          </a:xfrm>
          <a:solidFill>
            <a:schemeClr val="accent2">
              <a:lumMod val="20000"/>
              <a:lumOff val="80000"/>
            </a:schemeClr>
          </a:solidFill>
          <a:ln>
            <a:solidFill>
              <a:schemeClr val="tx1"/>
            </a:solidFill>
          </a:ln>
        </p:spPr>
        <p:txBody>
          <a:bodyPr rtlCol="0">
            <a:normAutofit/>
          </a:bodyPr>
          <a:lstStyle/>
          <a:p>
            <a:pPr eaLnBrk="1" fontAlgn="auto" hangingPunct="1">
              <a:spcAft>
                <a:spcPts val="0"/>
              </a:spcAft>
              <a:defRPr/>
            </a:pPr>
            <a:r>
              <a:rPr lang="en-US" b="1" dirty="0">
                <a:solidFill>
                  <a:srgbClr val="C00000"/>
                </a:solidFill>
                <a:effectLst>
                  <a:outerShdw blurRad="38100" dist="38100" dir="2700000" algn="tl">
                    <a:srgbClr val="000000">
                      <a:alpha val="43137"/>
                    </a:srgbClr>
                  </a:outerShdw>
                </a:effectLst>
                <a:latin typeface="Aharoni" pitchFamily="2" charset="-79"/>
                <a:cs typeface="Aharoni" pitchFamily="2" charset="-79"/>
              </a:rPr>
              <a:t>SENSORY</a:t>
            </a:r>
            <a:r>
              <a:rPr lang="en-US" b="1" dirty="0">
                <a:effectLst>
                  <a:outerShdw blurRad="38100" dist="38100" dir="2700000" algn="tl">
                    <a:srgbClr val="000000">
                      <a:alpha val="43137"/>
                    </a:srgbClr>
                  </a:outerShdw>
                </a:effectLst>
                <a:latin typeface="Aharoni" pitchFamily="2" charset="-79"/>
                <a:cs typeface="Aharoni" pitchFamily="2" charset="-79"/>
              </a:rPr>
              <a:t> </a:t>
            </a:r>
            <a:br>
              <a:rPr lang="en-US" b="1" dirty="0">
                <a:effectLst>
                  <a:outerShdw blurRad="38100" dist="38100" dir="2700000" algn="tl">
                    <a:srgbClr val="000000">
                      <a:alpha val="43137"/>
                    </a:srgbClr>
                  </a:outerShdw>
                </a:effectLst>
                <a:latin typeface="Aharoni" pitchFamily="2" charset="-79"/>
                <a:cs typeface="Aharoni" pitchFamily="2" charset="-79"/>
              </a:rPr>
            </a:br>
            <a:r>
              <a:rPr lang="en-US" b="1" dirty="0">
                <a:effectLst>
                  <a:outerShdw blurRad="38100" dist="38100" dir="2700000" algn="tl">
                    <a:srgbClr val="000000">
                      <a:alpha val="43137"/>
                    </a:srgbClr>
                  </a:outerShdw>
                </a:effectLst>
                <a:latin typeface="Aharoni" pitchFamily="2" charset="-79"/>
                <a:cs typeface="Aharoni" pitchFamily="2" charset="-79"/>
              </a:rPr>
              <a:t>(ASCENDING)</a:t>
            </a:r>
            <a:br>
              <a:rPr lang="en-US" b="1" dirty="0">
                <a:effectLst>
                  <a:outerShdw blurRad="38100" dist="38100" dir="2700000" algn="tl">
                    <a:srgbClr val="000000">
                      <a:alpha val="43137"/>
                    </a:srgbClr>
                  </a:outerShdw>
                </a:effectLst>
                <a:latin typeface="Aharoni" pitchFamily="2" charset="-79"/>
                <a:cs typeface="Aharoni" pitchFamily="2" charset="-79"/>
              </a:rPr>
            </a:br>
            <a:r>
              <a:rPr lang="en-US" b="1" dirty="0">
                <a:effectLst>
                  <a:outerShdw blurRad="38100" dist="38100" dir="2700000" algn="tl">
                    <a:srgbClr val="000000">
                      <a:alpha val="43137"/>
                    </a:srgbClr>
                  </a:outerShdw>
                </a:effectLst>
                <a:latin typeface="Aharoni" pitchFamily="2" charset="-79"/>
                <a:cs typeface="Aharoni" pitchFamily="2" charset="-79"/>
              </a:rPr>
              <a:t>SPINAL </a:t>
            </a:r>
            <a:br>
              <a:rPr lang="en-US" b="1" dirty="0">
                <a:effectLst>
                  <a:outerShdw blurRad="38100" dist="38100" dir="2700000" algn="tl">
                    <a:srgbClr val="000000">
                      <a:alpha val="43137"/>
                    </a:srgbClr>
                  </a:outerShdw>
                </a:effectLst>
                <a:latin typeface="Aharoni" pitchFamily="2" charset="-79"/>
                <a:cs typeface="Aharoni" pitchFamily="2" charset="-79"/>
              </a:rPr>
            </a:br>
            <a:r>
              <a:rPr lang="en-US" b="1" dirty="0">
                <a:effectLst>
                  <a:outerShdw blurRad="38100" dist="38100" dir="2700000" algn="tl">
                    <a:srgbClr val="000000">
                      <a:alpha val="43137"/>
                    </a:srgbClr>
                  </a:outerShdw>
                </a:effectLst>
                <a:latin typeface="Aharoni" pitchFamily="2" charset="-79"/>
                <a:cs typeface="Aharoni" pitchFamily="2" charset="-79"/>
              </a:rPr>
              <a:t> TRACTS</a:t>
            </a:r>
          </a:p>
        </p:txBody>
      </p:sp>
      <p:sp>
        <p:nvSpPr>
          <p:cNvPr id="6147" name="Subtitle 2">
            <a:extLst>
              <a:ext uri="{FF2B5EF4-FFF2-40B4-BE49-F238E27FC236}">
                <a16:creationId xmlns:a16="http://schemas.microsoft.com/office/drawing/2014/main" id="{4DD22399-E39D-44FF-A522-6D746B076CB0}"/>
              </a:ext>
            </a:extLst>
          </p:cNvPr>
          <p:cNvSpPr>
            <a:spLocks noGrp="1"/>
          </p:cNvSpPr>
          <p:nvPr>
            <p:ph type="subTitle" idx="1"/>
          </p:nvPr>
        </p:nvSpPr>
        <p:spPr>
          <a:xfrm>
            <a:off x="228600" y="4343400"/>
            <a:ext cx="5410200" cy="1143000"/>
          </a:xfrm>
          <a:solidFill>
            <a:srgbClr val="FFC000"/>
          </a:solidFill>
          <a:ln>
            <a:solidFill>
              <a:schemeClr val="tx1"/>
            </a:solidFill>
          </a:ln>
        </p:spPr>
        <p:txBody>
          <a:bodyPr/>
          <a:lstStyle/>
          <a:p>
            <a:pPr eaLnBrk="1" hangingPunct="1">
              <a:buFont typeface="Arial" charset="0"/>
              <a:buNone/>
              <a:defRPr/>
            </a:pPr>
            <a:r>
              <a:rPr lang="en-US" sz="2800" b="1" i="1" dirty="0">
                <a:solidFill>
                  <a:schemeClr val="tx1"/>
                </a:solidFill>
                <a:effectLst>
                  <a:outerShdw blurRad="38100" dist="38100" dir="2700000" algn="tl">
                    <a:srgbClr val="000000">
                      <a:alpha val="43137"/>
                    </a:srgbClr>
                  </a:outerShdw>
                </a:effectLst>
                <a:latin typeface="Aharoni" pitchFamily="2" charset="-79"/>
                <a:cs typeface="Aharoni" pitchFamily="2" charset="-79"/>
              </a:rPr>
              <a:t>Dr. </a:t>
            </a:r>
            <a:r>
              <a:rPr lang="en-US" sz="2800" b="1" i="1" dirty="0" err="1">
                <a:solidFill>
                  <a:schemeClr val="tx1"/>
                </a:solidFill>
                <a:effectLst>
                  <a:outerShdw blurRad="38100" dist="38100" dir="2700000" algn="tl">
                    <a:srgbClr val="000000">
                      <a:alpha val="43137"/>
                    </a:srgbClr>
                  </a:outerShdw>
                </a:effectLst>
                <a:latin typeface="Aharoni" pitchFamily="2" charset="-79"/>
                <a:cs typeface="Aharoni" pitchFamily="2" charset="-79"/>
              </a:rPr>
              <a:t>Jamila</a:t>
            </a:r>
            <a:r>
              <a:rPr lang="en-US" sz="2800" b="1" i="1" dirty="0">
                <a:solidFill>
                  <a:schemeClr val="tx1"/>
                </a:solidFill>
                <a:effectLst>
                  <a:outerShdw blurRad="38100" dist="38100" dir="2700000" algn="tl">
                    <a:srgbClr val="000000">
                      <a:alpha val="43137"/>
                    </a:srgbClr>
                  </a:outerShdw>
                </a:effectLst>
                <a:latin typeface="Aharoni" pitchFamily="2" charset="-79"/>
                <a:cs typeface="Aharoni" pitchFamily="2" charset="-79"/>
              </a:rPr>
              <a:t>       Dr. </a:t>
            </a:r>
            <a:r>
              <a:rPr lang="en-US" sz="2800" b="1" i="1" dirty="0" err="1">
                <a:solidFill>
                  <a:schemeClr val="tx1"/>
                </a:solidFill>
                <a:effectLst>
                  <a:outerShdw blurRad="38100" dist="38100" dir="2700000" algn="tl">
                    <a:srgbClr val="000000">
                      <a:alpha val="43137"/>
                    </a:srgbClr>
                  </a:outerShdw>
                </a:effectLst>
                <a:latin typeface="Aharoni" pitchFamily="2" charset="-79"/>
                <a:cs typeface="Aharoni" pitchFamily="2" charset="-79"/>
              </a:rPr>
              <a:t>Essam</a:t>
            </a:r>
            <a:r>
              <a:rPr lang="en-US" sz="2800" b="1" i="1" dirty="0">
                <a:solidFill>
                  <a:schemeClr val="tx1"/>
                </a:solidFill>
                <a:effectLst>
                  <a:outerShdw blurRad="38100" dist="38100" dir="2700000" algn="tl">
                    <a:srgbClr val="000000">
                      <a:alpha val="43137"/>
                    </a:srgbClr>
                  </a:outerShdw>
                </a:effectLst>
                <a:latin typeface="Aharoni" pitchFamily="2" charset="-79"/>
                <a:cs typeface="Aharoni" pitchFamily="2" charset="-79"/>
              </a:rPr>
              <a:t> </a:t>
            </a:r>
            <a:r>
              <a:rPr lang="en-US" sz="2800" b="1" i="1" dirty="0" err="1">
                <a:solidFill>
                  <a:schemeClr val="tx1"/>
                </a:solidFill>
                <a:effectLst>
                  <a:outerShdw blurRad="38100" dist="38100" dir="2700000" algn="tl">
                    <a:srgbClr val="000000">
                      <a:alpha val="43137"/>
                    </a:srgbClr>
                  </a:outerShdw>
                </a:effectLst>
                <a:latin typeface="Aharoni" pitchFamily="2" charset="-79"/>
                <a:cs typeface="Aharoni" pitchFamily="2" charset="-79"/>
              </a:rPr>
              <a:t>Eldin</a:t>
            </a:r>
            <a:endParaRPr lang="en-US" sz="2800" b="1" i="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algn="l" eaLnBrk="1" hangingPunct="1">
              <a:buFont typeface="Arial" charset="0"/>
              <a:buNone/>
              <a:defRPr/>
            </a:pPr>
            <a:r>
              <a:rPr lang="en-US" sz="2800" b="1" i="1" dirty="0">
                <a:solidFill>
                  <a:schemeClr val="tx1"/>
                </a:solidFill>
                <a:effectLst>
                  <a:outerShdw blurRad="38100" dist="38100" dir="2700000" algn="tl">
                    <a:srgbClr val="000000">
                      <a:alpha val="43137"/>
                    </a:srgbClr>
                  </a:outerShdw>
                </a:effectLst>
                <a:latin typeface="Aharoni" pitchFamily="2" charset="-79"/>
                <a:cs typeface="Aharoni" pitchFamily="2" charset="-79"/>
              </a:rPr>
              <a:t> El-</a:t>
            </a:r>
            <a:r>
              <a:rPr lang="en-US" sz="2800" b="1" i="1" dirty="0" err="1">
                <a:solidFill>
                  <a:schemeClr val="tx1"/>
                </a:solidFill>
                <a:effectLst>
                  <a:outerShdw blurRad="38100" dist="38100" dir="2700000" algn="tl">
                    <a:srgbClr val="000000">
                      <a:alpha val="43137"/>
                    </a:srgbClr>
                  </a:outerShdw>
                </a:effectLst>
                <a:latin typeface="Aharoni" pitchFamily="2" charset="-79"/>
                <a:cs typeface="Aharoni" pitchFamily="2" charset="-79"/>
              </a:rPr>
              <a:t>Medany</a:t>
            </a:r>
            <a:r>
              <a:rPr lang="en-US" sz="2800" b="1" i="1" dirty="0">
                <a:solidFill>
                  <a:schemeClr val="tx1"/>
                </a:solidFill>
                <a:effectLst>
                  <a:outerShdw blurRad="38100" dist="38100" dir="2700000" algn="tl">
                    <a:srgbClr val="000000">
                      <a:alpha val="43137"/>
                    </a:srgbClr>
                  </a:outerShdw>
                </a:effectLst>
                <a:latin typeface="Aharoni" pitchFamily="2" charset="-79"/>
                <a:cs typeface="Aharoni" pitchFamily="2" charset="-79"/>
              </a:rPr>
              <a:t>             </a:t>
            </a:r>
            <a:r>
              <a:rPr lang="en-US" sz="2800" b="1" i="1" dirty="0" err="1">
                <a:solidFill>
                  <a:schemeClr val="tx1"/>
                </a:solidFill>
                <a:effectLst>
                  <a:outerShdw blurRad="38100" dist="38100" dir="2700000" algn="tl">
                    <a:srgbClr val="000000">
                      <a:alpha val="43137"/>
                    </a:srgbClr>
                  </a:outerShdw>
                </a:effectLst>
                <a:latin typeface="Aharoni" pitchFamily="2" charset="-79"/>
                <a:cs typeface="Aharoni" pitchFamily="2" charset="-79"/>
              </a:rPr>
              <a:t>Salama</a:t>
            </a:r>
            <a:endParaRPr lang="en-US" sz="2800" b="1" i="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3076" name="Picture 4" descr="Untitled-1">
            <a:extLst>
              <a:ext uri="{FF2B5EF4-FFF2-40B4-BE49-F238E27FC236}">
                <a16:creationId xmlns:a16="http://schemas.microsoft.com/office/drawing/2014/main" id="{1498AC90-3C43-4234-BAC5-4A6CCBC24874}"/>
              </a:ext>
            </a:extLst>
          </p:cNvPr>
          <p:cNvPicPr>
            <a:picLocks noChangeAspect="1" noChangeArrowheads="1"/>
          </p:cNvPicPr>
          <p:nvPr/>
        </p:nvPicPr>
        <p:blipFill>
          <a:blip r:embed="rId2">
            <a:clrChange>
              <a:clrFrom>
                <a:srgbClr val="0E1316"/>
              </a:clrFrom>
              <a:clrTo>
                <a:srgbClr val="0E1316">
                  <a:alpha val="0"/>
                </a:srgbClr>
              </a:clrTo>
            </a:clrChange>
            <a:extLst>
              <a:ext uri="{28A0092B-C50C-407E-A947-70E740481C1C}">
                <a14:useLocalDpi xmlns:a14="http://schemas.microsoft.com/office/drawing/2010/main" val="0"/>
              </a:ext>
            </a:extLst>
          </a:blip>
          <a:srcRect/>
          <a:stretch>
            <a:fillRect/>
          </a:stretch>
        </p:blipFill>
        <p:spPr bwMode="auto">
          <a:xfrm>
            <a:off x="6042025" y="203200"/>
            <a:ext cx="2922588" cy="6538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7">
                                            <p:bg/>
                                          </p:spTgt>
                                        </p:tgtEl>
                                        <p:attrNameLst>
                                          <p:attrName>style.visibility</p:attrName>
                                        </p:attrNameLst>
                                      </p:cBhvr>
                                      <p:to>
                                        <p:strVal val="visible"/>
                                      </p:to>
                                    </p:set>
                                    <p:anim calcmode="lin" valueType="num">
                                      <p:cBhvr additive="base">
                                        <p:cTn id="12" dur="500" fill="hold"/>
                                        <p:tgtEl>
                                          <p:spTgt spid="614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147">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 calcmode="lin" valueType="num">
                                      <p:cBhvr additive="base">
                                        <p:cTn id="18"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 calcmode="lin" valueType="num">
                                      <p:cBhvr additive="base">
                                        <p:cTn id="24"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3" name="Picture 3" descr="Untitled-38b">
            <a:extLst>
              <a:ext uri="{FF2B5EF4-FFF2-40B4-BE49-F238E27FC236}">
                <a16:creationId xmlns:a16="http://schemas.microsoft.com/office/drawing/2014/main" id="{5F921D7B-C434-44EC-8A9A-66108FBAB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1000"/>
            <a:ext cx="5781675"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2" name="Rectangle 2">
            <a:extLst>
              <a:ext uri="{FF2B5EF4-FFF2-40B4-BE49-F238E27FC236}">
                <a16:creationId xmlns:a16="http://schemas.microsoft.com/office/drawing/2014/main" id="{ABEB622A-6D25-4694-920A-529596F8FEEE}"/>
              </a:ext>
            </a:extLst>
          </p:cNvPr>
          <p:cNvSpPr>
            <a:spLocks noGrp="1" noChangeArrowheads="1"/>
          </p:cNvSpPr>
          <p:nvPr>
            <p:ph type="body" idx="1"/>
          </p:nvPr>
        </p:nvSpPr>
        <p:spPr>
          <a:xfrm>
            <a:off x="228600" y="381000"/>
            <a:ext cx="3810000" cy="4038600"/>
          </a:xfrm>
          <a:solidFill>
            <a:schemeClr val="bg2"/>
          </a:solidFill>
          <a:ln>
            <a:solidFill>
              <a:schemeClr val="tx1"/>
            </a:solidFill>
          </a:ln>
        </p:spPr>
        <p:txBody>
          <a:bodyPr rtlCol="0">
            <a:normAutofit/>
          </a:bodyPr>
          <a:lstStyle/>
          <a:p>
            <a:pPr eaLnBrk="1" fontAlgn="auto" hangingPunct="1">
              <a:spcAft>
                <a:spcPts val="0"/>
              </a:spcAft>
              <a:defRPr/>
            </a:pPr>
            <a:r>
              <a:rPr lang="en-US" sz="2000" dirty="0"/>
              <a:t>The axon  of the</a:t>
            </a:r>
            <a:r>
              <a:rPr lang="en-US" sz="2000" b="1" dirty="0">
                <a:solidFill>
                  <a:srgbClr val="002060"/>
                </a:solidFill>
              </a:rPr>
              <a:t> second order </a:t>
            </a:r>
            <a:r>
              <a:rPr lang="en-US" sz="2000" b="1" dirty="0" err="1">
                <a:solidFill>
                  <a:srgbClr val="002060"/>
                </a:solidFill>
              </a:rPr>
              <a:t>neurone</a:t>
            </a:r>
            <a:r>
              <a:rPr lang="en-US" sz="2000" dirty="0"/>
              <a:t> </a:t>
            </a:r>
            <a:r>
              <a:rPr lang="en-US" sz="2000" b="1" dirty="0">
                <a:solidFill>
                  <a:srgbClr val="FF0000"/>
                </a:solidFill>
              </a:rPr>
              <a:t>crosses over </a:t>
            </a:r>
            <a:r>
              <a:rPr lang="en-US" sz="2000" dirty="0"/>
              <a:t>(</a:t>
            </a:r>
            <a:r>
              <a:rPr lang="en-US" sz="2000" b="1" dirty="0">
                <a:solidFill>
                  <a:srgbClr val="FF0000"/>
                </a:solidFill>
              </a:rPr>
              <a:t>decussates</a:t>
            </a:r>
            <a:r>
              <a:rPr lang="en-US" sz="2000" dirty="0"/>
              <a:t>) to the opposite side of the CNS and ascends to the </a:t>
            </a:r>
            <a:r>
              <a:rPr lang="en-US" sz="2000" i="1" u="sng" dirty="0">
                <a:solidFill>
                  <a:srgbClr val="0000FF"/>
                </a:solidFill>
                <a:effectLst>
                  <a:outerShdw blurRad="38100" dist="38100" dir="2700000" algn="tl">
                    <a:srgbClr val="000000"/>
                  </a:outerShdw>
                </a:effectLst>
              </a:rPr>
              <a:t>thalamus,</a:t>
            </a:r>
            <a:r>
              <a:rPr lang="en-US" sz="2000" u="sng" dirty="0">
                <a:solidFill>
                  <a:srgbClr val="C00000"/>
                </a:solidFill>
              </a:rPr>
              <a:t> </a:t>
            </a:r>
            <a:r>
              <a:rPr lang="en-US" sz="2000" dirty="0"/>
              <a:t>where it terminates. </a:t>
            </a:r>
          </a:p>
          <a:p>
            <a:pPr eaLnBrk="1" fontAlgn="auto" hangingPunct="1">
              <a:spcAft>
                <a:spcPts val="0"/>
              </a:spcAft>
              <a:defRPr/>
            </a:pPr>
            <a:r>
              <a:rPr lang="en-US" sz="2000" b="1" dirty="0">
                <a:solidFill>
                  <a:srgbClr val="002060"/>
                </a:solidFill>
              </a:rPr>
              <a:t>The third-order neurone </a:t>
            </a:r>
            <a:r>
              <a:rPr lang="en-US" sz="2000" dirty="0"/>
              <a:t>has its cell body in the </a:t>
            </a:r>
            <a:r>
              <a:rPr lang="en-US" sz="2000" i="1" dirty="0">
                <a:solidFill>
                  <a:srgbClr val="0000FF"/>
                </a:solidFill>
                <a:effectLst>
                  <a:outerShdw blurRad="38100" dist="38100" dir="2700000" algn="tl">
                    <a:srgbClr val="000000"/>
                  </a:outerShdw>
                </a:effectLst>
              </a:rPr>
              <a:t>thalamus.</a:t>
            </a:r>
            <a:r>
              <a:rPr lang="en-US" sz="2000" dirty="0">
                <a:solidFill>
                  <a:srgbClr val="0000FF"/>
                </a:solidFill>
              </a:rPr>
              <a:t> </a:t>
            </a:r>
          </a:p>
          <a:p>
            <a:pPr eaLnBrk="1" fontAlgn="auto" hangingPunct="1">
              <a:spcAft>
                <a:spcPts val="0"/>
              </a:spcAft>
              <a:defRPr/>
            </a:pPr>
            <a:r>
              <a:rPr lang="en-US" sz="2000" dirty="0"/>
              <a:t>Its axon passes to the </a:t>
            </a:r>
            <a:r>
              <a:rPr lang="en-US" sz="2000" i="1" dirty="0">
                <a:solidFill>
                  <a:srgbClr val="C00000"/>
                </a:solidFill>
                <a:effectLst>
                  <a:outerShdw blurRad="38100" dist="38100" dir="2700000" algn="tl">
                    <a:srgbClr val="000000"/>
                  </a:outerShdw>
                </a:effectLst>
              </a:rPr>
              <a:t>somatosensory cortex</a:t>
            </a:r>
            <a:r>
              <a:rPr lang="en-US" sz="2000" dirty="0">
                <a:solidFill>
                  <a:srgbClr val="C00000"/>
                </a:solidFill>
              </a:rPr>
              <a:t> </a:t>
            </a:r>
            <a:r>
              <a:rPr lang="en-US" sz="2000" dirty="0"/>
              <a:t>of the parietal lobe of the cerebral hemisphere. </a:t>
            </a:r>
          </a:p>
        </p:txBody>
      </p:sp>
      <p:sp>
        <p:nvSpPr>
          <p:cNvPr id="430084" name="AutoShape 4">
            <a:extLst>
              <a:ext uri="{FF2B5EF4-FFF2-40B4-BE49-F238E27FC236}">
                <a16:creationId xmlns:a16="http://schemas.microsoft.com/office/drawing/2014/main" id="{BA7E7273-8D04-4818-9792-8657E38553F4}"/>
              </a:ext>
            </a:extLst>
          </p:cNvPr>
          <p:cNvSpPr>
            <a:spLocks noChangeArrowheads="1"/>
          </p:cNvSpPr>
          <p:nvPr/>
        </p:nvSpPr>
        <p:spPr bwMode="auto">
          <a:xfrm>
            <a:off x="5651500" y="5589588"/>
            <a:ext cx="649288" cy="287337"/>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
        <p:nvSpPr>
          <p:cNvPr id="430085" name="AutoShape 5">
            <a:extLst>
              <a:ext uri="{FF2B5EF4-FFF2-40B4-BE49-F238E27FC236}">
                <a16:creationId xmlns:a16="http://schemas.microsoft.com/office/drawing/2014/main" id="{3944E3B6-DE6F-424B-876A-0356ECF3C183}"/>
              </a:ext>
            </a:extLst>
          </p:cNvPr>
          <p:cNvSpPr>
            <a:spLocks noChangeArrowheads="1"/>
          </p:cNvSpPr>
          <p:nvPr/>
        </p:nvSpPr>
        <p:spPr bwMode="auto">
          <a:xfrm>
            <a:off x="7380288" y="4437063"/>
            <a:ext cx="936625" cy="431800"/>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
        <p:nvSpPr>
          <p:cNvPr id="430086" name="AutoShape 6">
            <a:extLst>
              <a:ext uri="{FF2B5EF4-FFF2-40B4-BE49-F238E27FC236}">
                <a16:creationId xmlns:a16="http://schemas.microsoft.com/office/drawing/2014/main" id="{2E25B79F-5A77-484E-A60A-673A63011211}"/>
              </a:ext>
            </a:extLst>
          </p:cNvPr>
          <p:cNvSpPr>
            <a:spLocks noChangeArrowheads="1"/>
          </p:cNvSpPr>
          <p:nvPr/>
        </p:nvSpPr>
        <p:spPr bwMode="auto">
          <a:xfrm>
            <a:off x="7667625" y="476250"/>
            <a:ext cx="1152525" cy="576263"/>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30083"/>
                                        </p:tgtEl>
                                        <p:attrNameLst>
                                          <p:attrName>style.visibility</p:attrName>
                                        </p:attrNameLst>
                                      </p:cBhvr>
                                      <p:to>
                                        <p:strVal val="visible"/>
                                      </p:to>
                                    </p:set>
                                    <p:animEffect transition="in" filter="box(in)">
                                      <p:cBhvr>
                                        <p:cTn id="7" dur="500"/>
                                        <p:tgtEl>
                                          <p:spTgt spid="430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0082">
                                            <p:bg/>
                                          </p:spTgt>
                                        </p:tgtEl>
                                        <p:attrNameLst>
                                          <p:attrName>style.visibility</p:attrName>
                                        </p:attrNameLst>
                                      </p:cBhvr>
                                      <p:to>
                                        <p:strVal val="visible"/>
                                      </p:to>
                                    </p:set>
                                    <p:anim calcmode="lin" valueType="num">
                                      <p:cBhvr>
                                        <p:cTn id="12" dur="1000" fill="hold"/>
                                        <p:tgtEl>
                                          <p:spTgt spid="430082">
                                            <p:bg/>
                                          </p:spTgt>
                                        </p:tgtEl>
                                        <p:attrNameLst>
                                          <p:attrName>ppt_x</p:attrName>
                                        </p:attrNameLst>
                                      </p:cBhvr>
                                      <p:tavLst>
                                        <p:tav tm="0">
                                          <p:val>
                                            <p:strVal val="#ppt_x-.2"/>
                                          </p:val>
                                        </p:tav>
                                        <p:tav tm="100000">
                                          <p:val>
                                            <p:strVal val="#ppt_x"/>
                                          </p:val>
                                        </p:tav>
                                      </p:tavLst>
                                    </p:anim>
                                    <p:anim calcmode="lin" valueType="num">
                                      <p:cBhvr>
                                        <p:cTn id="13" dur="1000" fill="hold"/>
                                        <p:tgtEl>
                                          <p:spTgt spid="430082">
                                            <p:bg/>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0082">
                                            <p:bg/>
                                          </p:spTgt>
                                        </p:tgtEl>
                                      </p:cBhvr>
                                    </p:animEffect>
                                  </p:childTnLst>
                                </p:cTn>
                              </p:par>
                            </p:childTnLst>
                          </p:cTn>
                        </p:par>
                        <p:par>
                          <p:cTn id="15" fill="hold" nodeType="afterGroup">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430084"/>
                                        </p:tgtEl>
                                        <p:attrNameLst>
                                          <p:attrName>style.visibility</p:attrName>
                                        </p:attrNameLst>
                                      </p:cBhvr>
                                      <p:to>
                                        <p:strVal val="visible"/>
                                      </p:to>
                                    </p:set>
                                    <p:anim calcmode="lin" valueType="num">
                                      <p:cBhvr>
                                        <p:cTn id="18" dur="500" fill="hold"/>
                                        <p:tgtEl>
                                          <p:spTgt spid="430084"/>
                                        </p:tgtEl>
                                        <p:attrNameLst>
                                          <p:attrName>ppt_w</p:attrName>
                                        </p:attrNameLst>
                                      </p:cBhvr>
                                      <p:tavLst>
                                        <p:tav tm="0">
                                          <p:val>
                                            <p:fltVal val="0"/>
                                          </p:val>
                                        </p:tav>
                                        <p:tav tm="100000">
                                          <p:val>
                                            <p:strVal val="#ppt_w"/>
                                          </p:val>
                                        </p:tav>
                                      </p:tavLst>
                                    </p:anim>
                                    <p:anim calcmode="lin" valueType="num">
                                      <p:cBhvr>
                                        <p:cTn id="19" dur="500" fill="hold"/>
                                        <p:tgtEl>
                                          <p:spTgt spid="430084"/>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30084"/>
                                        </p:tgtEl>
                                        <p:attrNameLst>
                                          <p:attrName>style.visibility</p:attrName>
                                        </p:attrNameLst>
                                      </p:cBhvr>
                                      <p:to>
                                        <p:strVal val="hidden"/>
                                      </p:to>
                                    </p:set>
                                  </p:childTnLst>
                                </p:cTn>
                              </p:par>
                              <p:par>
                                <p:cTn id="24" presetID="29" presetClass="entr" presetSubtype="0" fill="hold" grpId="0" nodeType="withEffect">
                                  <p:stCondLst>
                                    <p:cond delay="0"/>
                                  </p:stCondLst>
                                  <p:childTnLst>
                                    <p:set>
                                      <p:cBhvr>
                                        <p:cTn id="25" dur="1" fill="hold">
                                          <p:stCondLst>
                                            <p:cond delay="0"/>
                                          </p:stCondLst>
                                        </p:cTn>
                                        <p:tgtEl>
                                          <p:spTgt spid="430082">
                                            <p:txEl>
                                              <p:pRg st="0" end="0"/>
                                            </p:txEl>
                                          </p:spTgt>
                                        </p:tgtEl>
                                        <p:attrNameLst>
                                          <p:attrName>style.visibility</p:attrName>
                                        </p:attrNameLst>
                                      </p:cBhvr>
                                      <p:to>
                                        <p:strVal val="visible"/>
                                      </p:to>
                                    </p:set>
                                    <p:anim calcmode="lin" valueType="num">
                                      <p:cBhvr>
                                        <p:cTn id="26" dur="1000" fill="hold"/>
                                        <p:tgtEl>
                                          <p:spTgt spid="430082">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30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30082">
                                            <p:txEl>
                                              <p:pRg st="0" end="0"/>
                                            </p:txEl>
                                          </p:spTgt>
                                        </p:tgtEl>
                                      </p:cBhvr>
                                    </p:animEffect>
                                  </p:childTnLst>
                                </p:cTn>
                              </p:par>
                            </p:childTnLst>
                          </p:cTn>
                        </p:par>
                        <p:par>
                          <p:cTn id="29" fill="hold" nodeType="afterGroup">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430085"/>
                                        </p:tgtEl>
                                        <p:attrNameLst>
                                          <p:attrName>style.visibility</p:attrName>
                                        </p:attrNameLst>
                                      </p:cBhvr>
                                      <p:to>
                                        <p:strVal val="visible"/>
                                      </p:to>
                                    </p:set>
                                    <p:anim calcmode="lin" valueType="num">
                                      <p:cBhvr>
                                        <p:cTn id="32" dur="500" fill="hold"/>
                                        <p:tgtEl>
                                          <p:spTgt spid="430085"/>
                                        </p:tgtEl>
                                        <p:attrNameLst>
                                          <p:attrName>ppt_w</p:attrName>
                                        </p:attrNameLst>
                                      </p:cBhvr>
                                      <p:tavLst>
                                        <p:tav tm="0">
                                          <p:val>
                                            <p:fltVal val="0"/>
                                          </p:val>
                                        </p:tav>
                                        <p:tav tm="100000">
                                          <p:val>
                                            <p:strVal val="#ppt_w"/>
                                          </p:val>
                                        </p:tav>
                                      </p:tavLst>
                                    </p:anim>
                                    <p:anim calcmode="lin" valueType="num">
                                      <p:cBhvr>
                                        <p:cTn id="33" dur="500" fill="hold"/>
                                        <p:tgtEl>
                                          <p:spTgt spid="430085"/>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430082">
                                            <p:txEl>
                                              <p:pRg st="1" end="1"/>
                                            </p:txEl>
                                          </p:spTgt>
                                        </p:tgtEl>
                                        <p:attrNameLst>
                                          <p:attrName>style.visibility</p:attrName>
                                        </p:attrNameLst>
                                      </p:cBhvr>
                                      <p:to>
                                        <p:strVal val="visible"/>
                                      </p:to>
                                    </p:set>
                                    <p:anim calcmode="lin" valueType="num">
                                      <p:cBhvr>
                                        <p:cTn id="38" dur="1000" fill="hold"/>
                                        <p:tgtEl>
                                          <p:spTgt spid="430082">
                                            <p:txEl>
                                              <p:pRg st="1" end="1"/>
                                            </p:txEl>
                                          </p:spTgt>
                                        </p:tgtEl>
                                        <p:attrNameLst>
                                          <p:attrName>ppt_x</p:attrName>
                                        </p:attrNameLst>
                                      </p:cBhvr>
                                      <p:tavLst>
                                        <p:tav tm="0">
                                          <p:val>
                                            <p:strVal val="#ppt_x-.2"/>
                                          </p:val>
                                        </p:tav>
                                        <p:tav tm="100000">
                                          <p:val>
                                            <p:strVal val="#ppt_x"/>
                                          </p:val>
                                        </p:tav>
                                      </p:tavLst>
                                    </p:anim>
                                    <p:anim calcmode="lin" valueType="num">
                                      <p:cBhvr>
                                        <p:cTn id="39" dur="1000" fill="hold"/>
                                        <p:tgtEl>
                                          <p:spTgt spid="4300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30082">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30085"/>
                                        </p:tgtEl>
                                        <p:attrNameLst>
                                          <p:attrName>style.visibility</p:attrName>
                                        </p:attrNameLst>
                                      </p:cBhvr>
                                      <p:to>
                                        <p:strVal val="hidden"/>
                                      </p:to>
                                    </p:set>
                                  </p:childTnLst>
                                </p:cTn>
                              </p:par>
                              <p:par>
                                <p:cTn id="45" presetID="29" presetClass="entr" presetSubtype="0" fill="hold" grpId="0" nodeType="withEffect">
                                  <p:stCondLst>
                                    <p:cond delay="0"/>
                                  </p:stCondLst>
                                  <p:childTnLst>
                                    <p:set>
                                      <p:cBhvr>
                                        <p:cTn id="46" dur="1" fill="hold">
                                          <p:stCondLst>
                                            <p:cond delay="0"/>
                                          </p:stCondLst>
                                        </p:cTn>
                                        <p:tgtEl>
                                          <p:spTgt spid="430082">
                                            <p:txEl>
                                              <p:pRg st="2" end="2"/>
                                            </p:txEl>
                                          </p:spTgt>
                                        </p:tgtEl>
                                        <p:attrNameLst>
                                          <p:attrName>style.visibility</p:attrName>
                                        </p:attrNameLst>
                                      </p:cBhvr>
                                      <p:to>
                                        <p:strVal val="visible"/>
                                      </p:to>
                                    </p:set>
                                    <p:anim calcmode="lin" valueType="num">
                                      <p:cBhvr>
                                        <p:cTn id="47" dur="1000" fill="hold"/>
                                        <p:tgtEl>
                                          <p:spTgt spid="430082">
                                            <p:txEl>
                                              <p:pRg st="2" end="2"/>
                                            </p:txEl>
                                          </p:spTgt>
                                        </p:tgtEl>
                                        <p:attrNameLst>
                                          <p:attrName>ppt_x</p:attrName>
                                        </p:attrNameLst>
                                      </p:cBhvr>
                                      <p:tavLst>
                                        <p:tav tm="0">
                                          <p:val>
                                            <p:strVal val="#ppt_x-.2"/>
                                          </p:val>
                                        </p:tav>
                                        <p:tav tm="100000">
                                          <p:val>
                                            <p:strVal val="#ppt_x"/>
                                          </p:val>
                                        </p:tav>
                                      </p:tavLst>
                                    </p:anim>
                                    <p:anim calcmode="lin" valueType="num">
                                      <p:cBhvr>
                                        <p:cTn id="48" dur="1000" fill="hold"/>
                                        <p:tgtEl>
                                          <p:spTgt spid="43008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30082">
                                            <p:txEl>
                                              <p:pRg st="2" end="2"/>
                                            </p:txEl>
                                          </p:spTgt>
                                        </p:tgtEl>
                                      </p:cBhvr>
                                    </p:animEffect>
                                  </p:childTnLst>
                                </p:cTn>
                              </p:par>
                            </p:childTnLst>
                          </p:cTn>
                        </p:par>
                        <p:par>
                          <p:cTn id="50" fill="hold" nodeType="afterGroup">
                            <p:stCondLst>
                              <p:cond delay="1000"/>
                            </p:stCondLst>
                            <p:childTnLst>
                              <p:par>
                                <p:cTn id="51" presetID="17" presetClass="entr" presetSubtype="10" fill="hold" grpId="0" nodeType="afterEffect">
                                  <p:stCondLst>
                                    <p:cond delay="0"/>
                                  </p:stCondLst>
                                  <p:childTnLst>
                                    <p:set>
                                      <p:cBhvr>
                                        <p:cTn id="52" dur="1" fill="hold">
                                          <p:stCondLst>
                                            <p:cond delay="0"/>
                                          </p:stCondLst>
                                        </p:cTn>
                                        <p:tgtEl>
                                          <p:spTgt spid="430086"/>
                                        </p:tgtEl>
                                        <p:attrNameLst>
                                          <p:attrName>style.visibility</p:attrName>
                                        </p:attrNameLst>
                                      </p:cBhvr>
                                      <p:to>
                                        <p:strVal val="visible"/>
                                      </p:to>
                                    </p:set>
                                    <p:anim calcmode="lin" valueType="num">
                                      <p:cBhvr>
                                        <p:cTn id="53" dur="500" fill="hold"/>
                                        <p:tgtEl>
                                          <p:spTgt spid="430086"/>
                                        </p:tgtEl>
                                        <p:attrNameLst>
                                          <p:attrName>ppt_w</p:attrName>
                                        </p:attrNameLst>
                                      </p:cBhvr>
                                      <p:tavLst>
                                        <p:tav tm="0">
                                          <p:val>
                                            <p:fltVal val="0"/>
                                          </p:val>
                                        </p:tav>
                                        <p:tav tm="100000">
                                          <p:val>
                                            <p:strVal val="#ppt_w"/>
                                          </p:val>
                                        </p:tav>
                                      </p:tavLst>
                                    </p:anim>
                                    <p:anim calcmode="lin" valueType="num">
                                      <p:cBhvr>
                                        <p:cTn id="54" dur="500" fill="hold"/>
                                        <p:tgtEl>
                                          <p:spTgt spid="4300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build="p" animBg="1"/>
      <p:bldP spid="430084" grpId="0" animBg="1"/>
      <p:bldP spid="430084" grpId="1" animBg="1"/>
      <p:bldP spid="430085" grpId="0" animBg="1"/>
      <p:bldP spid="430085" grpId="1" animBg="1"/>
      <p:bldP spid="4300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842BDE-626F-4A8F-A121-B5AC9AFAA0B6}"/>
              </a:ext>
            </a:extLst>
          </p:cNvPr>
          <p:cNvSpPr>
            <a:spLocks noGrp="1" noChangeArrowheads="1"/>
          </p:cNvSpPr>
          <p:nvPr>
            <p:ph type="body" idx="1"/>
          </p:nvPr>
        </p:nvSpPr>
        <p:spPr>
          <a:xfrm>
            <a:off x="228600" y="381000"/>
            <a:ext cx="8610600" cy="6096000"/>
          </a:xfrm>
          <a:solidFill>
            <a:schemeClr val="accent2">
              <a:lumMod val="20000"/>
              <a:lumOff val="80000"/>
            </a:schemeClr>
          </a:solidFill>
          <a:ln>
            <a:solidFill>
              <a:schemeClr val="bg1"/>
            </a:solidFill>
          </a:ln>
        </p:spPr>
        <p:txBody>
          <a:bodyPr/>
          <a:lstStyle/>
          <a:p>
            <a:pPr eaLnBrk="1" hangingPunct="1">
              <a:buFont typeface="Arial" charset="0"/>
              <a:buChar char="•"/>
              <a:defRPr/>
            </a:pPr>
            <a:r>
              <a:rPr lang="en-US" sz="2400" b="1" dirty="0"/>
              <a:t>Three major pathways </a:t>
            </a:r>
            <a:r>
              <a:rPr lang="en-US" sz="2400" dirty="0"/>
              <a:t>carry sensory information:</a:t>
            </a:r>
          </a:p>
          <a:p>
            <a:pPr lvl="1" eaLnBrk="1" hangingPunct="1">
              <a:buClr>
                <a:srgbClr val="FF0000"/>
              </a:buClr>
              <a:buFont typeface="Arial" charset="0"/>
              <a:buChar char="•"/>
              <a:defRPr/>
            </a:pPr>
            <a:r>
              <a:rPr lang="en-US" sz="2400" b="1" i="1" dirty="0">
                <a:solidFill>
                  <a:srgbClr val="0000FF"/>
                </a:solidFill>
              </a:rPr>
              <a:t>Dorsal (Posterior )column </a:t>
            </a:r>
            <a:r>
              <a:rPr lang="en-US" sz="2400" b="1" i="1" dirty="0"/>
              <a:t>(</a:t>
            </a:r>
            <a:r>
              <a:rPr lang="en-US" sz="2400" b="1" i="1" dirty="0" err="1"/>
              <a:t>Gracile</a:t>
            </a:r>
            <a:r>
              <a:rPr lang="en-US" sz="2400" b="1" i="1" dirty="0"/>
              <a:t> &amp; </a:t>
            </a:r>
            <a:r>
              <a:rPr lang="en-US" sz="2400" b="1" i="1" dirty="0" err="1"/>
              <a:t>Cuneate</a:t>
            </a:r>
            <a:r>
              <a:rPr lang="en-US" sz="2400" b="1" i="1" dirty="0"/>
              <a:t> </a:t>
            </a:r>
            <a:r>
              <a:rPr lang="en-US" sz="2400" b="1" i="1" dirty="0" err="1"/>
              <a:t>fasciculi</a:t>
            </a:r>
            <a:r>
              <a:rPr lang="en-US" sz="2400" b="1" i="1" dirty="0"/>
              <a:t>)</a:t>
            </a:r>
          </a:p>
          <a:p>
            <a:pPr lvl="1" eaLnBrk="1" hangingPunct="1">
              <a:buClr>
                <a:srgbClr val="FF0000"/>
              </a:buClr>
              <a:buFont typeface="Arial" charset="0"/>
              <a:buChar char="•"/>
              <a:defRPr/>
            </a:pPr>
            <a:r>
              <a:rPr lang="en-US" sz="2400" b="1" i="1" dirty="0" err="1">
                <a:solidFill>
                  <a:srgbClr val="339933"/>
                </a:solidFill>
              </a:rPr>
              <a:t>Anterolateral</a:t>
            </a:r>
            <a:r>
              <a:rPr lang="en-US" sz="2400" b="1" i="1" dirty="0">
                <a:solidFill>
                  <a:srgbClr val="339933"/>
                </a:solidFill>
              </a:rPr>
              <a:t> pathway (</a:t>
            </a:r>
            <a:r>
              <a:rPr lang="en-US" sz="2400" b="1" i="1" dirty="0" err="1">
                <a:solidFill>
                  <a:srgbClr val="339933"/>
                </a:solidFill>
              </a:rPr>
              <a:t>Spinothalamic</a:t>
            </a:r>
            <a:r>
              <a:rPr lang="en-US" sz="2400" b="1" i="1" dirty="0">
                <a:solidFill>
                  <a:srgbClr val="339933"/>
                </a:solidFill>
              </a:rPr>
              <a:t>) </a:t>
            </a:r>
          </a:p>
          <a:p>
            <a:pPr lvl="1" eaLnBrk="1" hangingPunct="1">
              <a:buClr>
                <a:srgbClr val="FF0000"/>
              </a:buClr>
              <a:buFont typeface="Arial" charset="0"/>
              <a:buChar char="•"/>
              <a:defRPr/>
            </a:pPr>
            <a:r>
              <a:rPr lang="en-US" sz="2400" b="1" i="1" dirty="0" err="1">
                <a:solidFill>
                  <a:srgbClr val="C00000"/>
                </a:solidFill>
              </a:rPr>
              <a:t>Spinocerebellar</a:t>
            </a:r>
            <a:r>
              <a:rPr lang="en-US" sz="2400" b="1" i="1" dirty="0">
                <a:solidFill>
                  <a:srgbClr val="C00000"/>
                </a:solidFill>
              </a:rPr>
              <a:t> pathway</a:t>
            </a:r>
          </a:p>
        </p:txBody>
      </p:sp>
      <p:pic>
        <p:nvPicPr>
          <p:cNvPr id="16387" name="Picture 6" descr="15-06_1.jpg                                                    00000941Sarah                          B9D5FA8B:">
            <a:extLst>
              <a:ext uri="{FF2B5EF4-FFF2-40B4-BE49-F238E27FC236}">
                <a16:creationId xmlns:a16="http://schemas.microsoft.com/office/drawing/2014/main" id="{BD565999-DCDB-400C-B435-42096B81C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667000"/>
            <a:ext cx="7248525" cy="3632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6388" name="Oval 3">
            <a:extLst>
              <a:ext uri="{FF2B5EF4-FFF2-40B4-BE49-F238E27FC236}">
                <a16:creationId xmlns:a16="http://schemas.microsoft.com/office/drawing/2014/main" id="{870006AF-2404-48E4-8625-CCB022F3AC3D}"/>
              </a:ext>
            </a:extLst>
          </p:cNvPr>
          <p:cNvSpPr>
            <a:spLocks noChangeArrowheads="1"/>
          </p:cNvSpPr>
          <p:nvPr/>
        </p:nvSpPr>
        <p:spPr bwMode="auto">
          <a:xfrm>
            <a:off x="4214813" y="2743200"/>
            <a:ext cx="1785937" cy="4286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p>
        </p:txBody>
      </p:sp>
      <p:sp>
        <p:nvSpPr>
          <p:cNvPr id="16389" name="Oval 4">
            <a:extLst>
              <a:ext uri="{FF2B5EF4-FFF2-40B4-BE49-F238E27FC236}">
                <a16:creationId xmlns:a16="http://schemas.microsoft.com/office/drawing/2014/main" id="{1BDEC062-3439-43D8-8C49-6DE0DF6FF851}"/>
              </a:ext>
            </a:extLst>
          </p:cNvPr>
          <p:cNvSpPr>
            <a:spLocks noChangeArrowheads="1"/>
          </p:cNvSpPr>
          <p:nvPr/>
        </p:nvSpPr>
        <p:spPr bwMode="auto">
          <a:xfrm>
            <a:off x="6929438" y="5791200"/>
            <a:ext cx="1143000" cy="4286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p>
        </p:txBody>
      </p:sp>
      <p:sp>
        <p:nvSpPr>
          <p:cNvPr id="16390" name="Oval 5">
            <a:extLst>
              <a:ext uri="{FF2B5EF4-FFF2-40B4-BE49-F238E27FC236}">
                <a16:creationId xmlns:a16="http://schemas.microsoft.com/office/drawing/2014/main" id="{18216E2C-17B5-448C-AB5A-9BD721922D73}"/>
              </a:ext>
            </a:extLst>
          </p:cNvPr>
          <p:cNvSpPr>
            <a:spLocks noChangeArrowheads="1"/>
          </p:cNvSpPr>
          <p:nvPr/>
        </p:nvSpPr>
        <p:spPr bwMode="auto">
          <a:xfrm>
            <a:off x="7234238" y="4572000"/>
            <a:ext cx="1071562" cy="4286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anim calcmode="lin" valueType="num">
                                      <p:cBhvr additive="base">
                                        <p:cTn id="11"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anim calcmode="lin" valueType="num">
                                      <p:cBhvr additive="base">
                                        <p:cTn id="15"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 calcmode="lin" valueType="num">
                                      <p:cBhvr additive="base">
                                        <p:cTn id="19"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6387"/>
                                        </p:tgtEl>
                                        <p:attrNameLst>
                                          <p:attrName>style.visibility</p:attrName>
                                        </p:attrNameLst>
                                      </p:cBhvr>
                                      <p:to>
                                        <p:strVal val="visible"/>
                                      </p:to>
                                    </p:set>
                                    <p:animEffect transition="in" filter="checkerboard(across)">
                                      <p:cBhvr>
                                        <p:cTn id="25" dur="500"/>
                                        <p:tgtEl>
                                          <p:spTgt spid="1638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388"/>
                                        </p:tgtEl>
                                        <p:attrNameLst>
                                          <p:attrName>style.visibility</p:attrName>
                                        </p:attrNameLst>
                                      </p:cBhvr>
                                      <p:to>
                                        <p:strVal val="visible"/>
                                      </p:to>
                                    </p:set>
                                    <p:anim calcmode="lin" valueType="num">
                                      <p:cBhvr additive="base">
                                        <p:cTn id="30" dur="500" fill="hold"/>
                                        <p:tgtEl>
                                          <p:spTgt spid="16388"/>
                                        </p:tgtEl>
                                        <p:attrNameLst>
                                          <p:attrName>ppt_x</p:attrName>
                                        </p:attrNameLst>
                                      </p:cBhvr>
                                      <p:tavLst>
                                        <p:tav tm="0">
                                          <p:val>
                                            <p:strVal val="#ppt_x"/>
                                          </p:val>
                                        </p:tav>
                                        <p:tav tm="100000">
                                          <p:val>
                                            <p:strVal val="#ppt_x"/>
                                          </p:val>
                                        </p:tav>
                                      </p:tavLst>
                                    </p:anim>
                                    <p:anim calcmode="lin" valueType="num">
                                      <p:cBhvr additive="base">
                                        <p:cTn id="31"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389"/>
                                        </p:tgtEl>
                                        <p:attrNameLst>
                                          <p:attrName>style.visibility</p:attrName>
                                        </p:attrNameLst>
                                      </p:cBhvr>
                                      <p:to>
                                        <p:strVal val="visible"/>
                                      </p:to>
                                    </p:set>
                                    <p:anim calcmode="lin" valueType="num">
                                      <p:cBhvr additive="base">
                                        <p:cTn id="36" dur="500" fill="hold"/>
                                        <p:tgtEl>
                                          <p:spTgt spid="16389"/>
                                        </p:tgtEl>
                                        <p:attrNameLst>
                                          <p:attrName>ppt_x</p:attrName>
                                        </p:attrNameLst>
                                      </p:cBhvr>
                                      <p:tavLst>
                                        <p:tav tm="0">
                                          <p:val>
                                            <p:strVal val="#ppt_x"/>
                                          </p:val>
                                        </p:tav>
                                        <p:tav tm="100000">
                                          <p:val>
                                            <p:strVal val="#ppt_x"/>
                                          </p:val>
                                        </p:tav>
                                      </p:tavLst>
                                    </p:anim>
                                    <p:anim calcmode="lin" valueType="num">
                                      <p:cBhvr additive="base">
                                        <p:cTn id="37"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390"/>
                                        </p:tgtEl>
                                        <p:attrNameLst>
                                          <p:attrName>style.visibility</p:attrName>
                                        </p:attrNameLst>
                                      </p:cBhvr>
                                      <p:to>
                                        <p:strVal val="visible"/>
                                      </p:to>
                                    </p:set>
                                    <p:anim calcmode="lin" valueType="num">
                                      <p:cBhvr additive="base">
                                        <p:cTn id="42" dur="500" fill="hold"/>
                                        <p:tgtEl>
                                          <p:spTgt spid="16390"/>
                                        </p:tgtEl>
                                        <p:attrNameLst>
                                          <p:attrName>ppt_x</p:attrName>
                                        </p:attrNameLst>
                                      </p:cBhvr>
                                      <p:tavLst>
                                        <p:tav tm="0">
                                          <p:val>
                                            <p:strVal val="#ppt_x"/>
                                          </p:val>
                                        </p:tav>
                                        <p:tav tm="100000">
                                          <p:val>
                                            <p:strVal val="#ppt_x"/>
                                          </p:val>
                                        </p:tav>
                                      </p:tavLst>
                                    </p:anim>
                                    <p:anim calcmode="lin" valueType="num">
                                      <p:cBhvr additive="base">
                                        <p:cTn id="43"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A56E91BA-97AD-4D52-91A7-1F4C6CAE45BE}"/>
              </a:ext>
            </a:extLst>
          </p:cNvPr>
          <p:cNvSpPr>
            <a:spLocks noGrp="1" noChangeArrowheads="1"/>
          </p:cNvSpPr>
          <p:nvPr>
            <p:ph type="title"/>
          </p:nvPr>
        </p:nvSpPr>
        <p:spPr>
          <a:xfrm>
            <a:off x="381000" y="228600"/>
            <a:ext cx="4498975" cy="503238"/>
          </a:xfrm>
          <a:solidFill>
            <a:schemeClr val="accent4">
              <a:lumMod val="20000"/>
              <a:lumOff val="80000"/>
            </a:schemeClr>
          </a:solidFill>
        </p:spPr>
        <p:txBody>
          <a:bodyPr/>
          <a:lstStyle/>
          <a:p>
            <a:pPr eaLnBrk="1" hangingPunct="1">
              <a:defRPr/>
            </a:pPr>
            <a:r>
              <a:rPr lang="en-US" sz="4000" b="1" dirty="0">
                <a:solidFill>
                  <a:srgbClr val="C00000"/>
                </a:solidFill>
                <a:latin typeface="Aharoni" pitchFamily="2" charset="-79"/>
                <a:ea typeface="+mn-ea"/>
                <a:cs typeface="Aharoni" pitchFamily="2" charset="-79"/>
              </a:rPr>
              <a:t>Dorsal Column</a:t>
            </a:r>
          </a:p>
        </p:txBody>
      </p:sp>
      <p:sp>
        <p:nvSpPr>
          <p:cNvPr id="17411" name="Rectangle 5">
            <a:extLst>
              <a:ext uri="{FF2B5EF4-FFF2-40B4-BE49-F238E27FC236}">
                <a16:creationId xmlns:a16="http://schemas.microsoft.com/office/drawing/2014/main" id="{8FA32011-A5B8-4D92-A78E-4909E86D4DDC}"/>
              </a:ext>
            </a:extLst>
          </p:cNvPr>
          <p:cNvSpPr>
            <a:spLocks noGrp="1" noChangeArrowheads="1"/>
          </p:cNvSpPr>
          <p:nvPr>
            <p:ph type="body" sz="half" idx="1"/>
          </p:nvPr>
        </p:nvSpPr>
        <p:spPr>
          <a:xfrm>
            <a:off x="142875" y="857250"/>
            <a:ext cx="4581525" cy="5619750"/>
          </a:xfrm>
          <a:solidFill>
            <a:schemeClr val="accent2">
              <a:lumMod val="20000"/>
              <a:lumOff val="80000"/>
            </a:schemeClr>
          </a:solidFill>
        </p:spPr>
        <p:txBody>
          <a:bodyPr/>
          <a:lstStyle/>
          <a:p>
            <a:pPr eaLnBrk="1" hangingPunct="1">
              <a:buFont typeface="Arial" charset="0"/>
              <a:buChar char="•"/>
              <a:defRPr/>
            </a:pPr>
            <a:r>
              <a:rPr lang="en-US" sz="2000" dirty="0"/>
              <a:t>Contains two tracts;                       </a:t>
            </a:r>
            <a:r>
              <a:rPr lang="en-US" sz="2000" b="1" i="1" dirty="0"/>
              <a:t>Fasciculus Gracilis (FG) &amp;                Fasciculus Cuneatus (FC)</a:t>
            </a:r>
          </a:p>
          <a:p>
            <a:pPr eaLnBrk="1" hangingPunct="1">
              <a:buFont typeface="Arial" charset="0"/>
              <a:buChar char="•"/>
              <a:defRPr/>
            </a:pPr>
            <a:r>
              <a:rPr lang="en-US" sz="2000" dirty="0"/>
              <a:t>Carry impulses concerned with </a:t>
            </a:r>
            <a:r>
              <a:rPr lang="en-US" sz="2000" b="1" dirty="0">
                <a:solidFill>
                  <a:srgbClr val="C00000"/>
                </a:solidFill>
              </a:rPr>
              <a:t>proprioception </a:t>
            </a:r>
            <a:r>
              <a:rPr lang="en-US" sz="2000" dirty="0"/>
              <a:t>(</a:t>
            </a:r>
            <a:r>
              <a:rPr lang="en-US" sz="2000" b="1" dirty="0"/>
              <a:t>movement</a:t>
            </a:r>
            <a:r>
              <a:rPr lang="en-US" sz="2000" dirty="0"/>
              <a:t> and joint </a:t>
            </a:r>
            <a:r>
              <a:rPr lang="en-US" sz="2000" b="1" dirty="0"/>
              <a:t>position</a:t>
            </a:r>
            <a:r>
              <a:rPr lang="en-US" sz="2000" dirty="0"/>
              <a:t>)</a:t>
            </a:r>
            <a:r>
              <a:rPr lang="en-US" sz="2000" b="1" dirty="0">
                <a:solidFill>
                  <a:srgbClr val="C00000"/>
                </a:solidFill>
              </a:rPr>
              <a:t> , </a:t>
            </a:r>
            <a:r>
              <a:rPr lang="en-US" sz="2000" b="1" dirty="0">
                <a:solidFill>
                  <a:srgbClr val="0000FF"/>
                </a:solidFill>
              </a:rPr>
              <a:t>discriminative touch  &amp;  </a:t>
            </a:r>
            <a:r>
              <a:rPr lang="en-US" sz="2000" b="1" u="sng" dirty="0">
                <a:solidFill>
                  <a:srgbClr val="FF0000"/>
                </a:solidFill>
              </a:rPr>
              <a:t>the other half of the crude touch                                              </a:t>
            </a:r>
            <a:r>
              <a:rPr lang="en-US" sz="2000" dirty="0"/>
              <a:t>from </a:t>
            </a:r>
            <a:r>
              <a:rPr lang="en-US" sz="2000" b="1" dirty="0" err="1"/>
              <a:t>ipsilateral</a:t>
            </a:r>
            <a:r>
              <a:rPr lang="en-US" sz="2000" b="1" dirty="0"/>
              <a:t> side </a:t>
            </a:r>
            <a:r>
              <a:rPr lang="en-US" sz="2000" dirty="0"/>
              <a:t>of the body</a:t>
            </a:r>
          </a:p>
          <a:p>
            <a:pPr eaLnBrk="1" hangingPunct="1">
              <a:buFont typeface="Arial" charset="0"/>
              <a:buChar char="•"/>
              <a:defRPr/>
            </a:pPr>
            <a:r>
              <a:rPr lang="en-US" sz="2000" dirty="0"/>
              <a:t>Contain the axons of primary afferent neurons that have entered cord through dorsal roots of spinal nerves</a:t>
            </a:r>
          </a:p>
          <a:p>
            <a:pPr>
              <a:buFont typeface="Arial" charset="0"/>
              <a:buChar char="•"/>
              <a:defRPr/>
            </a:pPr>
            <a:r>
              <a:rPr lang="en-US" sz="2000" b="1" i="1" dirty="0"/>
              <a:t>Fasciculus Gracilis</a:t>
            </a:r>
            <a:r>
              <a:rPr lang="en-US" sz="2000" dirty="0"/>
              <a:t> contains fibers that are received at sacral, lumbar and lower thoracic levels, </a:t>
            </a:r>
          </a:p>
          <a:p>
            <a:pPr>
              <a:buFont typeface="Arial" charset="0"/>
              <a:buChar char="•"/>
              <a:defRPr/>
            </a:pPr>
            <a:r>
              <a:rPr lang="en-US" sz="2000" b="1" i="1" dirty="0"/>
              <a:t>Fasciculus Cuneatus</a:t>
            </a:r>
            <a:r>
              <a:rPr lang="en-US" sz="2000" dirty="0"/>
              <a:t> contains fibers that are received at upper thoracic and cervical levels</a:t>
            </a:r>
          </a:p>
        </p:txBody>
      </p:sp>
      <p:pic>
        <p:nvPicPr>
          <p:cNvPr id="14340" name="Picture 5" descr="C:\Documents and Settings\Free User\My Documents\My Pictures\sasa.jpg">
            <a:extLst>
              <a:ext uri="{FF2B5EF4-FFF2-40B4-BE49-F238E27FC236}">
                <a16:creationId xmlns:a16="http://schemas.microsoft.com/office/drawing/2014/main" id="{2E1AF9F7-5B43-4179-9900-5E667AD4F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278"/>
          <a:stretch>
            <a:fillRect/>
          </a:stretch>
        </p:blipFill>
        <p:spPr bwMode="auto">
          <a:xfrm>
            <a:off x="5332413" y="228600"/>
            <a:ext cx="3659187" cy="640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054AE7B-39BC-493B-99A5-262F5E093682}"/>
              </a:ext>
            </a:extLst>
          </p:cNvPr>
          <p:cNvSpPr/>
          <p:nvPr/>
        </p:nvSpPr>
        <p:spPr>
          <a:xfrm>
            <a:off x="5410200" y="4343400"/>
            <a:ext cx="762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57B31DD2-D8AF-48A0-A547-55475873C562}"/>
              </a:ext>
            </a:extLst>
          </p:cNvPr>
          <p:cNvSpPr/>
          <p:nvPr/>
        </p:nvSpPr>
        <p:spPr>
          <a:xfrm>
            <a:off x="5410200" y="3505200"/>
            <a:ext cx="762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9599692C-E1B3-4F13-B01F-812F3DF7D59A}"/>
              </a:ext>
            </a:extLst>
          </p:cNvPr>
          <p:cNvSpPr/>
          <p:nvPr/>
        </p:nvSpPr>
        <p:spPr>
          <a:xfrm>
            <a:off x="7467600" y="3505200"/>
            <a:ext cx="1066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117033B5-9B8E-4297-85E1-AB45D4BA4042}"/>
              </a:ext>
            </a:extLst>
          </p:cNvPr>
          <p:cNvSpPr/>
          <p:nvPr/>
        </p:nvSpPr>
        <p:spPr>
          <a:xfrm>
            <a:off x="5638800" y="1676400"/>
            <a:ext cx="990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additive="base">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additive="base">
                                        <p:cTn id="3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anim calcmode="lin" valueType="num">
                                      <p:cBhvr additive="base">
                                        <p:cTn id="3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EFAD9D89-A030-434A-9BDD-38331A909340}"/>
              </a:ext>
            </a:extLst>
          </p:cNvPr>
          <p:cNvSpPr>
            <a:spLocks noGrp="1" noChangeArrowheads="1"/>
          </p:cNvSpPr>
          <p:nvPr>
            <p:ph type="title"/>
          </p:nvPr>
        </p:nvSpPr>
        <p:spPr>
          <a:xfrm>
            <a:off x="381000" y="228600"/>
            <a:ext cx="4498975" cy="503238"/>
          </a:xfrm>
          <a:solidFill>
            <a:schemeClr val="accent4">
              <a:lumMod val="20000"/>
              <a:lumOff val="80000"/>
            </a:schemeClr>
          </a:solidFill>
        </p:spPr>
        <p:txBody>
          <a:bodyPr/>
          <a:lstStyle/>
          <a:p>
            <a:pPr eaLnBrk="1" hangingPunct="1">
              <a:defRPr/>
            </a:pPr>
            <a:r>
              <a:rPr lang="en-US" sz="4000" b="1" dirty="0">
                <a:solidFill>
                  <a:srgbClr val="C00000"/>
                </a:solidFill>
                <a:latin typeface="Aharoni" pitchFamily="2" charset="-79"/>
                <a:ea typeface="+mn-ea"/>
                <a:cs typeface="Aharoni" pitchFamily="2" charset="-79"/>
              </a:rPr>
              <a:t>Dorsal Column</a:t>
            </a:r>
          </a:p>
        </p:txBody>
      </p:sp>
      <p:sp>
        <p:nvSpPr>
          <p:cNvPr id="17411" name="Rectangle 5">
            <a:extLst>
              <a:ext uri="{FF2B5EF4-FFF2-40B4-BE49-F238E27FC236}">
                <a16:creationId xmlns:a16="http://schemas.microsoft.com/office/drawing/2014/main" id="{C4FC093A-F07E-421E-B0A7-6837FA634E1F}"/>
              </a:ext>
            </a:extLst>
          </p:cNvPr>
          <p:cNvSpPr>
            <a:spLocks noGrp="1" noChangeArrowheads="1"/>
          </p:cNvSpPr>
          <p:nvPr>
            <p:ph type="body" sz="half" idx="1"/>
          </p:nvPr>
        </p:nvSpPr>
        <p:spPr>
          <a:xfrm>
            <a:off x="142875" y="762000"/>
            <a:ext cx="4581525" cy="6096000"/>
          </a:xfrm>
          <a:solidFill>
            <a:schemeClr val="accent2">
              <a:lumMod val="20000"/>
              <a:lumOff val="80000"/>
            </a:schemeClr>
          </a:solidFill>
        </p:spPr>
        <p:txBody>
          <a:bodyPr/>
          <a:lstStyle/>
          <a:p>
            <a:pPr eaLnBrk="1" hangingPunct="1">
              <a:lnSpc>
                <a:spcPct val="90000"/>
              </a:lnSpc>
              <a:spcBef>
                <a:spcPct val="0"/>
              </a:spcBef>
              <a:buFont typeface="Arial" charset="0"/>
              <a:buChar char="•"/>
              <a:defRPr/>
            </a:pPr>
            <a:r>
              <a:rPr lang="en-US" sz="2400" dirty="0"/>
              <a:t>Fibers ascend without interruption where they terminate upon 2nd order neurons in </a:t>
            </a:r>
            <a:r>
              <a:rPr lang="en-US" sz="2400" b="1" dirty="0">
                <a:solidFill>
                  <a:srgbClr val="0000FF"/>
                </a:solidFill>
              </a:rPr>
              <a:t>nucleus gracilis </a:t>
            </a:r>
            <a:r>
              <a:rPr lang="en-US" sz="2400" dirty="0"/>
              <a:t>and </a:t>
            </a:r>
            <a:r>
              <a:rPr lang="en-US" sz="2400" b="1" dirty="0">
                <a:solidFill>
                  <a:srgbClr val="C00000"/>
                </a:solidFill>
              </a:rPr>
              <a:t>nucleus cuneatus.</a:t>
            </a:r>
          </a:p>
          <a:p>
            <a:pPr eaLnBrk="1" hangingPunct="1">
              <a:lnSpc>
                <a:spcPct val="90000"/>
              </a:lnSpc>
              <a:spcBef>
                <a:spcPct val="0"/>
              </a:spcBef>
              <a:buFont typeface="Arial" charset="0"/>
              <a:buChar char="•"/>
              <a:defRPr/>
            </a:pPr>
            <a:r>
              <a:rPr lang="en-US" sz="2400" dirty="0"/>
              <a:t>The axons of the 2nd order neurons decussate in the medulla as   </a:t>
            </a:r>
            <a:r>
              <a:rPr lang="en-US" sz="2400" b="1" u="sng" dirty="0">
                <a:solidFill>
                  <a:srgbClr val="0000FF"/>
                </a:solidFill>
              </a:rPr>
              <a:t>internal </a:t>
            </a:r>
            <a:r>
              <a:rPr lang="en-US" sz="2400" b="1" u="sng" dirty="0" err="1">
                <a:solidFill>
                  <a:srgbClr val="0000FF"/>
                </a:solidFill>
              </a:rPr>
              <a:t>arcuate</a:t>
            </a:r>
            <a:r>
              <a:rPr lang="en-US" sz="2400" b="1" u="sng" dirty="0">
                <a:solidFill>
                  <a:srgbClr val="0000FF"/>
                </a:solidFill>
              </a:rPr>
              <a:t> fibers</a:t>
            </a:r>
            <a:r>
              <a:rPr lang="en-US" sz="2400" b="1" dirty="0">
                <a:solidFill>
                  <a:srgbClr val="0000FF"/>
                </a:solidFill>
              </a:rPr>
              <a:t>.</a:t>
            </a:r>
            <a:r>
              <a:rPr lang="en-US" sz="2400" b="1" dirty="0"/>
              <a:t>                                              </a:t>
            </a:r>
            <a:r>
              <a:rPr lang="en-US" sz="2400" dirty="0"/>
              <a:t>and ascend through the brain stem as </a:t>
            </a:r>
            <a:r>
              <a:rPr lang="en-US" sz="2400" b="1" u="sng" dirty="0">
                <a:solidFill>
                  <a:srgbClr val="FF0000"/>
                </a:solidFill>
              </a:rPr>
              <a:t>Medial </a:t>
            </a:r>
            <a:r>
              <a:rPr lang="en-US" sz="2400" b="1" u="sng" dirty="0" err="1">
                <a:solidFill>
                  <a:srgbClr val="FF0000"/>
                </a:solidFill>
              </a:rPr>
              <a:t>Lemniscus</a:t>
            </a:r>
            <a:r>
              <a:rPr lang="en-US" sz="2400" dirty="0"/>
              <a:t>.</a:t>
            </a:r>
          </a:p>
          <a:p>
            <a:pPr eaLnBrk="1" hangingPunct="1">
              <a:lnSpc>
                <a:spcPct val="90000"/>
              </a:lnSpc>
              <a:spcBef>
                <a:spcPct val="0"/>
              </a:spcBef>
              <a:buFont typeface="Arial" charset="0"/>
              <a:buChar char="•"/>
              <a:defRPr/>
            </a:pPr>
            <a:r>
              <a:rPr lang="en-US" sz="2400" dirty="0"/>
              <a:t>The medial lemniscus terminates in the </a:t>
            </a:r>
            <a:r>
              <a:rPr lang="en-US" sz="2400" b="1" dirty="0"/>
              <a:t>ventral posterior nucleus of the thalamus (</a:t>
            </a:r>
            <a:r>
              <a:rPr lang="en-US" sz="2400" dirty="0"/>
              <a:t>3rd order neurons), </a:t>
            </a:r>
          </a:p>
          <a:p>
            <a:pPr eaLnBrk="1" hangingPunct="1">
              <a:lnSpc>
                <a:spcPct val="90000"/>
              </a:lnSpc>
              <a:spcBef>
                <a:spcPct val="0"/>
              </a:spcBef>
              <a:buFont typeface="Arial" charset="0"/>
              <a:buChar char="•"/>
              <a:defRPr/>
            </a:pPr>
            <a:r>
              <a:rPr lang="en-US" sz="2400" dirty="0"/>
              <a:t>which project to the somatosensory cortex </a:t>
            </a:r>
            <a:r>
              <a:rPr lang="en-US" sz="2400" b="1" dirty="0"/>
              <a:t>(thalamocortical fibers) </a:t>
            </a:r>
          </a:p>
        </p:txBody>
      </p:sp>
      <p:pic>
        <p:nvPicPr>
          <p:cNvPr id="17412" name="Picture 7" descr="sc11">
            <a:extLst>
              <a:ext uri="{FF2B5EF4-FFF2-40B4-BE49-F238E27FC236}">
                <a16:creationId xmlns:a16="http://schemas.microsoft.com/office/drawing/2014/main" id="{F9BA853A-3104-44B4-A823-1E435FCFC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14313"/>
            <a:ext cx="3857625" cy="6405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Freeform 9">
            <a:extLst>
              <a:ext uri="{FF2B5EF4-FFF2-40B4-BE49-F238E27FC236}">
                <a16:creationId xmlns:a16="http://schemas.microsoft.com/office/drawing/2014/main" id="{07A9A27A-D003-4A1C-AAA0-67AB8D5A2D78}"/>
              </a:ext>
            </a:extLst>
          </p:cNvPr>
          <p:cNvSpPr>
            <a:spLocks noChangeArrowheads="1"/>
          </p:cNvSpPr>
          <p:nvPr/>
        </p:nvSpPr>
        <p:spPr bwMode="auto">
          <a:xfrm>
            <a:off x="7358063" y="1000125"/>
            <a:ext cx="801687" cy="881063"/>
          </a:xfrm>
          <a:custGeom>
            <a:avLst/>
            <a:gdLst>
              <a:gd name="T0" fmla="*/ 0 w 801329"/>
              <a:gd name="T1" fmla="*/ 913001 h 879986"/>
              <a:gd name="T2" fmla="*/ 119951 w 801329"/>
              <a:gd name="T3" fmla="*/ 866708 h 879986"/>
              <a:gd name="T4" fmla="*/ 404841 w 801329"/>
              <a:gd name="T5" fmla="*/ 588951 h 879986"/>
              <a:gd name="T6" fmla="*/ 524794 w 801329"/>
              <a:gd name="T7" fmla="*/ 388348 h 879986"/>
              <a:gd name="T8" fmla="*/ 614762 w 801329"/>
              <a:gd name="T9" fmla="*/ 264898 h 879986"/>
              <a:gd name="T10" fmla="*/ 719719 w 801329"/>
              <a:gd name="T11" fmla="*/ 126020 h 879986"/>
              <a:gd name="T12" fmla="*/ 809684 w 801329"/>
              <a:gd name="T13" fmla="*/ 18002 h 879986"/>
              <a:gd name="T14" fmla="*/ 749707 w 801329"/>
              <a:gd name="T15" fmla="*/ 18002 h 879986"/>
              <a:gd name="T16" fmla="*/ 0 60000 65536"/>
              <a:gd name="T17" fmla="*/ 0 60000 65536"/>
              <a:gd name="T18" fmla="*/ 0 60000 65536"/>
              <a:gd name="T19" fmla="*/ 0 60000 65536"/>
              <a:gd name="T20" fmla="*/ 0 60000 65536"/>
              <a:gd name="T21" fmla="*/ 0 60000 65536"/>
              <a:gd name="T22" fmla="*/ 0 60000 65536"/>
              <a:gd name="T23" fmla="*/ 0 60000 65536"/>
              <a:gd name="T24" fmla="*/ 0 w 801329"/>
              <a:gd name="T25" fmla="*/ 0 h 879986"/>
              <a:gd name="T26" fmla="*/ 801329 w 801329"/>
              <a:gd name="T27" fmla="*/ 879986 h 8799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1329" h="879986">
                <a:moveTo>
                  <a:pt x="0" y="872613"/>
                </a:moveTo>
                <a:cubicBezTo>
                  <a:pt x="25809" y="876299"/>
                  <a:pt x="51619" y="879986"/>
                  <a:pt x="117987" y="828367"/>
                </a:cubicBezTo>
                <a:cubicBezTo>
                  <a:pt x="184355" y="776748"/>
                  <a:pt x="331838" y="639096"/>
                  <a:pt x="398206" y="562896"/>
                </a:cubicBezTo>
                <a:cubicBezTo>
                  <a:pt x="464574" y="486696"/>
                  <a:pt x="481780" y="422786"/>
                  <a:pt x="516193" y="371167"/>
                </a:cubicBezTo>
                <a:cubicBezTo>
                  <a:pt x="550606" y="319548"/>
                  <a:pt x="572729" y="294967"/>
                  <a:pt x="604684" y="253180"/>
                </a:cubicBezTo>
                <a:cubicBezTo>
                  <a:pt x="636639" y="211393"/>
                  <a:pt x="675967" y="159774"/>
                  <a:pt x="707922" y="120445"/>
                </a:cubicBezTo>
                <a:cubicBezTo>
                  <a:pt x="739877" y="81116"/>
                  <a:pt x="791497" y="34412"/>
                  <a:pt x="796413" y="17206"/>
                </a:cubicBezTo>
                <a:cubicBezTo>
                  <a:pt x="801329" y="0"/>
                  <a:pt x="769374" y="8603"/>
                  <a:pt x="737419" y="17206"/>
                </a:cubicBezTo>
              </a:path>
            </a:pathLst>
          </a:custGeom>
          <a:noFill/>
          <a:ln w="38100" algn="ctr">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
        <p:nvSpPr>
          <p:cNvPr id="11" name="Freeform 10">
            <a:extLst>
              <a:ext uri="{FF2B5EF4-FFF2-40B4-BE49-F238E27FC236}">
                <a16:creationId xmlns:a16="http://schemas.microsoft.com/office/drawing/2014/main" id="{1F308504-DE8F-48C4-BDA6-BF9A6A48FD22}"/>
              </a:ext>
            </a:extLst>
          </p:cNvPr>
          <p:cNvSpPr/>
          <p:nvPr/>
        </p:nvSpPr>
        <p:spPr bwMode="auto">
          <a:xfrm>
            <a:off x="7143750" y="1785938"/>
            <a:ext cx="498475" cy="3067050"/>
          </a:xfrm>
          <a:custGeom>
            <a:avLst/>
            <a:gdLst>
              <a:gd name="connsiteX0" fmla="*/ 0 w 498987"/>
              <a:gd name="connsiteY0" fmla="*/ 2861186 h 3126657"/>
              <a:gd name="connsiteX1" fmla="*/ 14749 w 498987"/>
              <a:gd name="connsiteY1" fmla="*/ 2964425 h 3126657"/>
              <a:gd name="connsiteX2" fmla="*/ 29497 w 498987"/>
              <a:gd name="connsiteY2" fmla="*/ 3038167 h 3126657"/>
              <a:gd name="connsiteX3" fmla="*/ 73742 w 498987"/>
              <a:gd name="connsiteY3" fmla="*/ 3067664 h 3126657"/>
              <a:gd name="connsiteX4" fmla="*/ 132736 w 498987"/>
              <a:gd name="connsiteY4" fmla="*/ 3067664 h 3126657"/>
              <a:gd name="connsiteX5" fmla="*/ 162233 w 498987"/>
              <a:gd name="connsiteY5" fmla="*/ 3082412 h 3126657"/>
              <a:gd name="connsiteX6" fmla="*/ 132736 w 498987"/>
              <a:gd name="connsiteY6" fmla="*/ 3082412 h 3126657"/>
              <a:gd name="connsiteX7" fmla="*/ 250723 w 498987"/>
              <a:gd name="connsiteY7" fmla="*/ 3008670 h 3126657"/>
              <a:gd name="connsiteX8" fmla="*/ 221226 w 498987"/>
              <a:gd name="connsiteY8" fmla="*/ 2374490 h 3126657"/>
              <a:gd name="connsiteX9" fmla="*/ 250723 w 498987"/>
              <a:gd name="connsiteY9" fmla="*/ 2168012 h 3126657"/>
              <a:gd name="connsiteX10" fmla="*/ 339213 w 498987"/>
              <a:gd name="connsiteY10" fmla="*/ 1917290 h 3126657"/>
              <a:gd name="connsiteX11" fmla="*/ 486697 w 498987"/>
              <a:gd name="connsiteY11" fmla="*/ 1120877 h 3126657"/>
              <a:gd name="connsiteX12" fmla="*/ 265471 w 498987"/>
              <a:gd name="connsiteY12" fmla="*/ 162232 h 3126657"/>
              <a:gd name="connsiteX13" fmla="*/ 280220 w 498987"/>
              <a:gd name="connsiteY13" fmla="*/ 147483 h 3126657"/>
              <a:gd name="connsiteX14" fmla="*/ 280220 w 498987"/>
              <a:gd name="connsiteY14" fmla="*/ 221225 h 3126657"/>
              <a:gd name="connsiteX15" fmla="*/ 324465 w 498987"/>
              <a:gd name="connsiteY15" fmla="*/ 221225 h 31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987" h="3126657">
                <a:moveTo>
                  <a:pt x="0" y="2861186"/>
                </a:moveTo>
                <a:cubicBezTo>
                  <a:pt x="4916" y="2898057"/>
                  <a:pt x="9833" y="2934928"/>
                  <a:pt x="14749" y="2964425"/>
                </a:cubicBezTo>
                <a:cubicBezTo>
                  <a:pt x="19665" y="2993922"/>
                  <a:pt x="19665" y="3020961"/>
                  <a:pt x="29497" y="3038167"/>
                </a:cubicBezTo>
                <a:cubicBezTo>
                  <a:pt x="39329" y="3055373"/>
                  <a:pt x="56536" y="3062748"/>
                  <a:pt x="73742" y="3067664"/>
                </a:cubicBezTo>
                <a:cubicBezTo>
                  <a:pt x="90948" y="3072580"/>
                  <a:pt x="117988" y="3065206"/>
                  <a:pt x="132736" y="3067664"/>
                </a:cubicBezTo>
                <a:cubicBezTo>
                  <a:pt x="147484" y="3070122"/>
                  <a:pt x="162233" y="3079954"/>
                  <a:pt x="162233" y="3082412"/>
                </a:cubicBezTo>
                <a:cubicBezTo>
                  <a:pt x="162233" y="3084870"/>
                  <a:pt x="117988" y="3094702"/>
                  <a:pt x="132736" y="3082412"/>
                </a:cubicBezTo>
                <a:cubicBezTo>
                  <a:pt x="147484" y="3070122"/>
                  <a:pt x="235975" y="3126657"/>
                  <a:pt x="250723" y="3008670"/>
                </a:cubicBezTo>
                <a:cubicBezTo>
                  <a:pt x="265471" y="2890683"/>
                  <a:pt x="221226" y="2514600"/>
                  <a:pt x="221226" y="2374490"/>
                </a:cubicBezTo>
                <a:cubicBezTo>
                  <a:pt x="221226" y="2234380"/>
                  <a:pt x="231059" y="2244212"/>
                  <a:pt x="250723" y="2168012"/>
                </a:cubicBezTo>
                <a:cubicBezTo>
                  <a:pt x="270387" y="2091812"/>
                  <a:pt x="299884" y="2091813"/>
                  <a:pt x="339213" y="1917290"/>
                </a:cubicBezTo>
                <a:cubicBezTo>
                  <a:pt x="378542" y="1742768"/>
                  <a:pt x="498987" y="1413387"/>
                  <a:pt x="486697" y="1120877"/>
                </a:cubicBezTo>
                <a:cubicBezTo>
                  <a:pt x="474407" y="828367"/>
                  <a:pt x="299884" y="324464"/>
                  <a:pt x="265471" y="162232"/>
                </a:cubicBezTo>
                <a:cubicBezTo>
                  <a:pt x="231058" y="0"/>
                  <a:pt x="277762" y="137651"/>
                  <a:pt x="280220" y="147483"/>
                </a:cubicBezTo>
                <a:cubicBezTo>
                  <a:pt x="282678" y="157315"/>
                  <a:pt x="272846" y="208935"/>
                  <a:pt x="280220" y="221225"/>
                </a:cubicBezTo>
                <a:cubicBezTo>
                  <a:pt x="287594" y="233515"/>
                  <a:pt x="324465" y="221225"/>
                  <a:pt x="324465" y="221225"/>
                </a:cubicBezTo>
              </a:path>
            </a:pathLst>
          </a:custGeom>
          <a:no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
        <p:nvSpPr>
          <p:cNvPr id="17415" name="Freeform 11">
            <a:extLst>
              <a:ext uri="{FF2B5EF4-FFF2-40B4-BE49-F238E27FC236}">
                <a16:creationId xmlns:a16="http://schemas.microsoft.com/office/drawing/2014/main" id="{F04D5E34-C0C1-40EA-AC09-C37D2A8966AF}"/>
              </a:ext>
            </a:extLst>
          </p:cNvPr>
          <p:cNvSpPr>
            <a:spLocks noChangeArrowheads="1"/>
          </p:cNvSpPr>
          <p:nvPr/>
        </p:nvSpPr>
        <p:spPr bwMode="auto">
          <a:xfrm>
            <a:off x="6643688" y="4572000"/>
            <a:ext cx="463550" cy="1500188"/>
          </a:xfrm>
          <a:custGeom>
            <a:avLst/>
            <a:gdLst>
              <a:gd name="T0" fmla="*/ 0 w 619432"/>
              <a:gd name="T1" fmla="*/ 141171 h 1614948"/>
              <a:gd name="T2" fmla="*/ 16 w 619432"/>
              <a:gd name="T3" fmla="*/ 139877 h 1614948"/>
              <a:gd name="T4" fmla="*/ 32 w 619432"/>
              <a:gd name="T5" fmla="*/ 141171 h 1614948"/>
              <a:gd name="T6" fmla="*/ 39 w 619432"/>
              <a:gd name="T7" fmla="*/ 141171 h 1614948"/>
              <a:gd name="T8" fmla="*/ 41 w 619432"/>
              <a:gd name="T9" fmla="*/ 137286 h 1614948"/>
              <a:gd name="T10" fmla="*/ 41 w 619432"/>
              <a:gd name="T11" fmla="*/ 125630 h 1614948"/>
              <a:gd name="T12" fmla="*/ 41 w 619432"/>
              <a:gd name="T13" fmla="*/ 110089 h 1614948"/>
              <a:gd name="T14" fmla="*/ 41 w 619432"/>
              <a:gd name="T15" fmla="*/ 81594 h 1614948"/>
              <a:gd name="T16" fmla="*/ 41 w 619432"/>
              <a:gd name="T17" fmla="*/ 41445 h 1614948"/>
              <a:gd name="T18" fmla="*/ 41 w 619432"/>
              <a:gd name="T19" fmla="*/ 33674 h 1614948"/>
              <a:gd name="T20" fmla="*/ 39 w 619432"/>
              <a:gd name="T21" fmla="*/ 25903 h 1614948"/>
              <a:gd name="T22" fmla="*/ 39 w 619432"/>
              <a:gd name="T23" fmla="*/ 11656 h 1614948"/>
              <a:gd name="T24" fmla="*/ 41 w 619432"/>
              <a:gd name="T25" fmla="*/ 2591 h 1614948"/>
              <a:gd name="T26" fmla="*/ 41 w 619432"/>
              <a:gd name="T27" fmla="*/ 0 h 1614948"/>
              <a:gd name="T28" fmla="*/ 41 w 619432"/>
              <a:gd name="T29" fmla="*/ 5181 h 1614948"/>
              <a:gd name="T30" fmla="*/ 43 w 619432"/>
              <a:gd name="T31" fmla="*/ 5181 h 1614948"/>
              <a:gd name="T32" fmla="*/ 41 w 619432"/>
              <a:gd name="T33" fmla="*/ 5181 h 16149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9432"/>
              <a:gd name="T52" fmla="*/ 0 h 1614948"/>
              <a:gd name="T53" fmla="*/ 619432 w 619432"/>
              <a:gd name="T54" fmla="*/ 1614948 h 16149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9432" h="1614948">
                <a:moveTo>
                  <a:pt x="0" y="1607574"/>
                </a:moveTo>
                <a:cubicBezTo>
                  <a:pt x="79887" y="1600200"/>
                  <a:pt x="159774" y="1592826"/>
                  <a:pt x="235974" y="1592826"/>
                </a:cubicBezTo>
                <a:cubicBezTo>
                  <a:pt x="312174" y="1592826"/>
                  <a:pt x="403123" y="1605116"/>
                  <a:pt x="457200" y="1607574"/>
                </a:cubicBezTo>
                <a:cubicBezTo>
                  <a:pt x="511277" y="1610032"/>
                  <a:pt x="538316" y="1614948"/>
                  <a:pt x="560439" y="1607574"/>
                </a:cubicBezTo>
                <a:cubicBezTo>
                  <a:pt x="582562" y="1600200"/>
                  <a:pt x="587478" y="1592826"/>
                  <a:pt x="589936" y="1563329"/>
                </a:cubicBezTo>
                <a:cubicBezTo>
                  <a:pt x="592394" y="1533832"/>
                  <a:pt x="575187" y="1482212"/>
                  <a:pt x="575187" y="1430593"/>
                </a:cubicBezTo>
                <a:cubicBezTo>
                  <a:pt x="575187" y="1378974"/>
                  <a:pt x="587478" y="1337187"/>
                  <a:pt x="589936" y="1253613"/>
                </a:cubicBezTo>
                <a:cubicBezTo>
                  <a:pt x="592394" y="1170039"/>
                  <a:pt x="589936" y="929148"/>
                  <a:pt x="589936" y="929148"/>
                </a:cubicBezTo>
                <a:lnTo>
                  <a:pt x="589936" y="471948"/>
                </a:lnTo>
                <a:cubicBezTo>
                  <a:pt x="589936" y="381000"/>
                  <a:pt x="594852" y="412955"/>
                  <a:pt x="589936" y="383458"/>
                </a:cubicBezTo>
                <a:cubicBezTo>
                  <a:pt x="585020" y="353961"/>
                  <a:pt x="565355" y="336755"/>
                  <a:pt x="560439" y="294968"/>
                </a:cubicBezTo>
                <a:cubicBezTo>
                  <a:pt x="555523" y="253181"/>
                  <a:pt x="555523" y="176980"/>
                  <a:pt x="560439" y="132735"/>
                </a:cubicBezTo>
                <a:cubicBezTo>
                  <a:pt x="565355" y="88490"/>
                  <a:pt x="585020" y="51619"/>
                  <a:pt x="589936" y="29497"/>
                </a:cubicBezTo>
                <a:cubicBezTo>
                  <a:pt x="594852" y="7375"/>
                  <a:pt x="589936" y="0"/>
                  <a:pt x="589936" y="0"/>
                </a:cubicBezTo>
                <a:cubicBezTo>
                  <a:pt x="589936" y="4916"/>
                  <a:pt x="585020" y="49161"/>
                  <a:pt x="589936" y="58993"/>
                </a:cubicBezTo>
                <a:cubicBezTo>
                  <a:pt x="594852" y="68825"/>
                  <a:pt x="619432" y="58993"/>
                  <a:pt x="619432" y="58993"/>
                </a:cubicBezTo>
                <a:lnTo>
                  <a:pt x="575187" y="58993"/>
                </a:lnTo>
              </a:path>
            </a:pathLst>
          </a:cu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checkerboard(across)">
                                      <p:cBhvr>
                                        <p:cTn id="13" dur="500"/>
                                        <p:tgtEl>
                                          <p:spTgt spid="174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7411">
                                            <p:txEl>
                                              <p:pRg st="0" end="0"/>
                                            </p:txEl>
                                          </p:spTgt>
                                        </p:tgtEl>
                                        <p:attrNameLst>
                                          <p:attrName>style.visibility</p:attrName>
                                        </p:attrNameLst>
                                      </p:cBhvr>
                                      <p:to>
                                        <p:strVal val="visible"/>
                                      </p:to>
                                    </p:set>
                                    <p:anim calcmode="lin" valueType="num">
                                      <p:cBhvr additive="base">
                                        <p:cTn id="18"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7415"/>
                                        </p:tgtEl>
                                        <p:attrNameLst>
                                          <p:attrName>style.visibility</p:attrName>
                                        </p:attrNameLst>
                                      </p:cBhvr>
                                      <p:to>
                                        <p:strVal val="visible"/>
                                      </p:to>
                                    </p:set>
                                    <p:animEffect transition="in" filter="wipe(down)">
                                      <p:cBhvr>
                                        <p:cTn id="24" dur="500"/>
                                        <p:tgtEl>
                                          <p:spTgt spid="174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11">
                                            <p:txEl>
                                              <p:pRg st="1" end="1"/>
                                            </p:txEl>
                                          </p:spTgt>
                                        </p:tgtEl>
                                        <p:attrNameLst>
                                          <p:attrName>style.visibility</p:attrName>
                                        </p:attrNameLst>
                                      </p:cBhvr>
                                      <p:to>
                                        <p:strVal val="visible"/>
                                      </p:to>
                                    </p:set>
                                    <p:anim calcmode="lin" valueType="num">
                                      <p:cBhvr additive="base">
                                        <p:cTn id="29"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7411">
                                            <p:txEl>
                                              <p:pRg st="2" end="2"/>
                                            </p:txEl>
                                          </p:spTgt>
                                        </p:tgtEl>
                                        <p:attrNameLst>
                                          <p:attrName>style.visibility</p:attrName>
                                        </p:attrNameLst>
                                      </p:cBhvr>
                                      <p:to>
                                        <p:strVal val="visible"/>
                                      </p:to>
                                    </p:set>
                                    <p:anim calcmode="lin" valueType="num">
                                      <p:cBhvr additive="base">
                                        <p:cTn id="40"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7411">
                                            <p:txEl>
                                              <p:pRg st="3" end="3"/>
                                            </p:txEl>
                                          </p:spTgt>
                                        </p:tgtEl>
                                        <p:attrNameLst>
                                          <p:attrName>style.visibility</p:attrName>
                                        </p:attrNameLst>
                                      </p:cBhvr>
                                      <p:to>
                                        <p:strVal val="visible"/>
                                      </p:to>
                                    </p:set>
                                    <p:anim calcmode="lin" valueType="num">
                                      <p:cBhvr additive="base">
                                        <p:cTn id="46"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7413"/>
                                        </p:tgtEl>
                                        <p:attrNameLst>
                                          <p:attrName>style.visibility</p:attrName>
                                        </p:attrNameLst>
                                      </p:cBhvr>
                                      <p:to>
                                        <p:strVal val="visible"/>
                                      </p:to>
                                    </p:set>
                                    <p:animEffect transition="in" filter="wipe(down)">
                                      <p:cBhvr>
                                        <p:cTn id="5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EF8B1FB-E30B-4735-B9A2-B5F49064D371}"/>
              </a:ext>
            </a:extLst>
          </p:cNvPr>
          <p:cNvSpPr>
            <a:spLocks noGrp="1"/>
          </p:cNvSpPr>
          <p:nvPr>
            <p:ph type="title"/>
          </p:nvPr>
        </p:nvSpPr>
        <p:spPr>
          <a:xfrm>
            <a:off x="457200" y="273050"/>
            <a:ext cx="8001000" cy="641350"/>
          </a:xfrm>
          <a:solidFill>
            <a:schemeClr val="accent2">
              <a:lumMod val="20000"/>
              <a:lumOff val="80000"/>
            </a:schemeClr>
          </a:solidFill>
          <a:ln>
            <a:solidFill>
              <a:schemeClr val="accent6">
                <a:lumMod val="50000"/>
              </a:schemeClr>
            </a:solidFill>
          </a:ln>
        </p:spPr>
        <p:txBody>
          <a:bodyPr/>
          <a:lstStyle/>
          <a:p>
            <a:pPr algn="ctr">
              <a:defRPr/>
            </a:pPr>
            <a:r>
              <a:rPr lang="en-US" sz="4000" dirty="0" err="1">
                <a:solidFill>
                  <a:srgbClr val="FF0000"/>
                </a:solidFill>
                <a:latin typeface="Aharoni" pitchFamily="2" charset="-79"/>
                <a:cs typeface="Aharoni" pitchFamily="2" charset="-79"/>
              </a:rPr>
              <a:t>Tabes</a:t>
            </a:r>
            <a:r>
              <a:rPr lang="en-US" sz="4000" dirty="0">
                <a:solidFill>
                  <a:srgbClr val="FF0000"/>
                </a:solidFill>
                <a:latin typeface="Aharoni" pitchFamily="2" charset="-79"/>
                <a:cs typeface="Aharoni" pitchFamily="2" charset="-79"/>
              </a:rPr>
              <a:t> </a:t>
            </a:r>
            <a:r>
              <a:rPr lang="en-US" sz="4000" dirty="0" err="1">
                <a:solidFill>
                  <a:srgbClr val="FF0000"/>
                </a:solidFill>
                <a:latin typeface="Aharoni" pitchFamily="2" charset="-79"/>
                <a:cs typeface="Aharoni" pitchFamily="2" charset="-79"/>
              </a:rPr>
              <a:t>Dorsalis</a:t>
            </a:r>
            <a:endParaRPr lang="en-US" sz="4000" dirty="0">
              <a:solidFill>
                <a:srgbClr val="FF0000"/>
              </a:solidFill>
              <a:latin typeface="Aharoni" pitchFamily="2" charset="-79"/>
              <a:cs typeface="Aharoni" pitchFamily="2" charset="-79"/>
            </a:endParaRPr>
          </a:p>
        </p:txBody>
      </p:sp>
      <p:sp>
        <p:nvSpPr>
          <p:cNvPr id="16387" name="Text Placeholder 3">
            <a:extLst>
              <a:ext uri="{FF2B5EF4-FFF2-40B4-BE49-F238E27FC236}">
                <a16:creationId xmlns:a16="http://schemas.microsoft.com/office/drawing/2014/main" id="{5B6C39C2-09EF-4E87-99E7-C565AE1A4C83}"/>
              </a:ext>
            </a:extLst>
          </p:cNvPr>
          <p:cNvSpPr>
            <a:spLocks noGrp="1"/>
          </p:cNvSpPr>
          <p:nvPr>
            <p:ph type="body" sz="half" idx="2"/>
          </p:nvPr>
        </p:nvSpPr>
        <p:spPr>
          <a:xfrm>
            <a:off x="457200" y="1219200"/>
            <a:ext cx="4572000" cy="2662238"/>
          </a:xfrm>
          <a:solidFill>
            <a:schemeClr val="bg2"/>
          </a:solidFill>
          <a:ln>
            <a:solidFill>
              <a:schemeClr val="tx1"/>
            </a:solidFill>
            <a:miter lim="800000"/>
            <a:headEnd/>
            <a:tailEnd/>
          </a:ln>
        </p:spPr>
        <p:txBody>
          <a:bodyPr/>
          <a:lstStyle/>
          <a:p>
            <a:r>
              <a:rPr lang="en-US" altLang="ar-SA" sz="2000"/>
              <a:t>A late manifestation of </a:t>
            </a:r>
            <a:r>
              <a:rPr lang="en-US" altLang="ar-SA" sz="2000" b="1"/>
              <a:t>syphilitic infection</a:t>
            </a:r>
            <a:r>
              <a:rPr lang="en-US" altLang="ar-SA" sz="2000"/>
              <a:t> on the CNS.</a:t>
            </a:r>
          </a:p>
          <a:p>
            <a:r>
              <a:rPr lang="en-US" altLang="ar-SA" sz="2000"/>
              <a:t>Affects the </a:t>
            </a:r>
            <a:r>
              <a:rPr lang="en-US" altLang="ar-SA" sz="2000" b="1"/>
              <a:t>lumbosacral dorsal spinal roots and dorsal columns of the spinal cord. </a:t>
            </a:r>
          </a:p>
          <a:p>
            <a:r>
              <a:rPr lang="en-US" altLang="ar-SA" sz="2000"/>
              <a:t>Leads to </a:t>
            </a:r>
            <a:r>
              <a:rPr lang="en-US" altLang="ar-SA" sz="2000" b="1"/>
              <a:t>loss of proprioception </a:t>
            </a:r>
            <a:r>
              <a:rPr lang="en-US" altLang="ar-SA" sz="2000"/>
              <a:t>which is manifested by a </a:t>
            </a:r>
            <a:r>
              <a:rPr lang="en-US" altLang="ar-SA" sz="2000" b="1"/>
              <a:t>high Step Page  </a:t>
            </a:r>
            <a:r>
              <a:rPr lang="en-US" altLang="ar-SA" sz="2000"/>
              <a:t>and </a:t>
            </a:r>
            <a:r>
              <a:rPr lang="en-US" altLang="ar-SA" sz="2000" b="1"/>
              <a:t>unsteady gait </a:t>
            </a:r>
            <a:r>
              <a:rPr lang="en-US" altLang="ar-SA" sz="2000" b="1">
                <a:solidFill>
                  <a:srgbClr val="FF0000"/>
                </a:solidFill>
              </a:rPr>
              <a:t>(Sensory Ataxia</a:t>
            </a:r>
            <a:r>
              <a:rPr lang="en-US" altLang="ar-SA" sz="2000">
                <a:solidFill>
                  <a:srgbClr val="FF0000"/>
                </a:solidFill>
              </a:rPr>
              <a:t>) </a:t>
            </a:r>
          </a:p>
          <a:p>
            <a:endParaRPr lang="en-US" altLang="ar-SA" sz="2000"/>
          </a:p>
        </p:txBody>
      </p:sp>
      <p:pic>
        <p:nvPicPr>
          <p:cNvPr id="16388" name="Picture 2" descr="C:\Documents and Settings\Dr.Essam\My Documents\blockes\cns block\2014-2015\lectures\fig\8-5l.jpg">
            <a:extLst>
              <a:ext uri="{FF2B5EF4-FFF2-40B4-BE49-F238E27FC236}">
                <a16:creationId xmlns:a16="http://schemas.microsoft.com/office/drawing/2014/main" id="{CB433CE4-A366-4779-AED2-7A77A51EE9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0" y="1143000"/>
            <a:ext cx="3352800" cy="2466975"/>
          </a:xfrm>
          <a:noFill/>
        </p:spPr>
      </p:pic>
      <p:pic>
        <p:nvPicPr>
          <p:cNvPr id="16389" name="Picture 5" descr="C:\Documents and Settings\Dr.Essam\My Documents\blockes\cns block\2014-2015\lectures\fig\43731.jpg">
            <a:extLst>
              <a:ext uri="{FF2B5EF4-FFF2-40B4-BE49-F238E27FC236}">
                <a16:creationId xmlns:a16="http://schemas.microsoft.com/office/drawing/2014/main" id="{7914C789-A6CE-49B9-8115-833F1384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3881438"/>
            <a:ext cx="64484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89407E3-93AD-4922-B062-1559189E88D9}"/>
              </a:ext>
            </a:extLst>
          </p:cNvPr>
          <p:cNvSpPr/>
          <p:nvPr/>
        </p:nvSpPr>
        <p:spPr>
          <a:xfrm>
            <a:off x="5257800" y="3962400"/>
            <a:ext cx="1143000" cy="2743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E66594D-B760-44DF-9BD1-E85DD29E15EE}"/>
              </a:ext>
            </a:extLst>
          </p:cNvPr>
          <p:cNvSpPr>
            <a:spLocks noGrp="1"/>
          </p:cNvSpPr>
          <p:nvPr>
            <p:ph type="title"/>
          </p:nvPr>
        </p:nvSpPr>
        <p:spPr>
          <a:xfrm>
            <a:off x="457200" y="0"/>
            <a:ext cx="7848600" cy="914400"/>
          </a:xfrm>
          <a:solidFill>
            <a:schemeClr val="accent6">
              <a:lumMod val="20000"/>
              <a:lumOff val="80000"/>
            </a:schemeClr>
          </a:solidFill>
          <a:ln>
            <a:solidFill>
              <a:srgbClr val="C00000"/>
            </a:solidFill>
          </a:ln>
        </p:spPr>
        <p:txBody>
          <a:bodyPr/>
          <a:lstStyle/>
          <a:p>
            <a:pPr algn="ctr">
              <a:defRPr/>
            </a:pPr>
            <a:r>
              <a:rPr lang="en-US" sz="2800" dirty="0" err="1">
                <a:solidFill>
                  <a:srgbClr val="FF0000"/>
                </a:solidFill>
                <a:latin typeface="Aharoni" pitchFamily="2" charset="-79"/>
                <a:cs typeface="Aharoni" pitchFamily="2" charset="-79"/>
              </a:rPr>
              <a:t>Subacute</a:t>
            </a:r>
            <a:r>
              <a:rPr lang="en-US" sz="2800" dirty="0">
                <a:solidFill>
                  <a:srgbClr val="FF0000"/>
                </a:solidFill>
                <a:latin typeface="Aharoni" pitchFamily="2" charset="-79"/>
                <a:cs typeface="Aharoni" pitchFamily="2" charset="-79"/>
              </a:rPr>
              <a:t> Combined Degeneration of the spinal cord</a:t>
            </a:r>
          </a:p>
        </p:txBody>
      </p:sp>
      <p:sp>
        <p:nvSpPr>
          <p:cNvPr id="17411" name="Text Placeholder 3">
            <a:extLst>
              <a:ext uri="{FF2B5EF4-FFF2-40B4-BE49-F238E27FC236}">
                <a16:creationId xmlns:a16="http://schemas.microsoft.com/office/drawing/2014/main" id="{28678AF9-9160-4473-9918-7B3B1B5633CA}"/>
              </a:ext>
            </a:extLst>
          </p:cNvPr>
          <p:cNvSpPr>
            <a:spLocks noGrp="1"/>
          </p:cNvSpPr>
          <p:nvPr>
            <p:ph type="body" sz="half" idx="2"/>
          </p:nvPr>
        </p:nvSpPr>
        <p:spPr>
          <a:xfrm>
            <a:off x="457200" y="1435100"/>
            <a:ext cx="3352800" cy="4691063"/>
          </a:xfrm>
          <a:solidFill>
            <a:schemeClr val="bg2"/>
          </a:solidFill>
          <a:ln>
            <a:solidFill>
              <a:srgbClr val="0000FF"/>
            </a:solidFill>
            <a:miter lim="800000"/>
            <a:headEnd/>
            <a:tailEnd/>
          </a:ln>
        </p:spPr>
        <p:txBody>
          <a:bodyPr/>
          <a:lstStyle/>
          <a:p>
            <a:r>
              <a:rPr lang="en-US" altLang="ar-SA" sz="2400"/>
              <a:t>A systemic disease results from B12 deficiency </a:t>
            </a:r>
          </a:p>
          <a:p>
            <a:r>
              <a:rPr lang="en-US" altLang="ar-SA" sz="2400"/>
              <a:t>It produces </a:t>
            </a:r>
            <a:r>
              <a:rPr lang="en-US" altLang="ar-SA" sz="2400" b="1" u="sng">
                <a:solidFill>
                  <a:srgbClr val="FF0000"/>
                </a:solidFill>
              </a:rPr>
              <a:t>Sensory Ataxia </a:t>
            </a:r>
          </a:p>
          <a:p>
            <a:r>
              <a:rPr lang="en-US" altLang="ar-SA" sz="2400" b="1">
                <a:solidFill>
                  <a:srgbClr val="0000FF"/>
                </a:solidFill>
              </a:rPr>
              <a:t>Lateral columns </a:t>
            </a:r>
            <a:r>
              <a:rPr lang="en-US" altLang="ar-SA" sz="2400"/>
              <a:t>are also affected</a:t>
            </a:r>
            <a:r>
              <a:rPr lang="en-US" altLang="ar-SA" sz="2400" b="1"/>
              <a:t> </a:t>
            </a:r>
            <a:r>
              <a:rPr lang="en-US" altLang="ar-SA" sz="2400"/>
              <a:t>(combined) causing </a:t>
            </a:r>
            <a:r>
              <a:rPr lang="en-US" altLang="ar-SA" sz="2400" b="1"/>
              <a:t>weak and spastic limbs </a:t>
            </a:r>
          </a:p>
          <a:p>
            <a:r>
              <a:rPr lang="en-US" altLang="ar-SA" sz="2400"/>
              <a:t>It is completely recovered by proper treatment with B12 </a:t>
            </a:r>
          </a:p>
          <a:p>
            <a:endParaRPr lang="en-US" altLang="ar-SA" sz="2400"/>
          </a:p>
          <a:p>
            <a:endParaRPr lang="en-US" altLang="ar-SA" sz="2400"/>
          </a:p>
          <a:p>
            <a:endParaRPr lang="en-US" altLang="ar-SA" sz="2400"/>
          </a:p>
        </p:txBody>
      </p:sp>
      <p:pic>
        <p:nvPicPr>
          <p:cNvPr id="17412" name="Picture 2" descr="C:\Documents and Settings\Dr.Essam\My Documents\blockes\cns block\2014-2015\lectures\fig\scd1336399778574.jpg">
            <a:extLst>
              <a:ext uri="{FF2B5EF4-FFF2-40B4-BE49-F238E27FC236}">
                <a16:creationId xmlns:a16="http://schemas.microsoft.com/office/drawing/2014/main" id="{2EC6E327-FCA6-4DA0-8958-EBC49D830E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79850" y="1905000"/>
            <a:ext cx="5111750" cy="2589213"/>
          </a:xfrm>
          <a:noFill/>
        </p:spPr>
      </p:pic>
      <p:sp>
        <p:nvSpPr>
          <p:cNvPr id="2" name="Rectangle 1">
            <a:extLst>
              <a:ext uri="{FF2B5EF4-FFF2-40B4-BE49-F238E27FC236}">
                <a16:creationId xmlns:a16="http://schemas.microsoft.com/office/drawing/2014/main" id="{5A7E8D8E-7EB6-4FAC-BE5A-3489AE4FC329}"/>
              </a:ext>
            </a:extLst>
          </p:cNvPr>
          <p:cNvSpPr/>
          <p:nvPr/>
        </p:nvSpPr>
        <p:spPr>
          <a:xfrm>
            <a:off x="3962400" y="2819400"/>
            <a:ext cx="1143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9C604E61-D821-4AC7-AA76-E33DC321D4D4}"/>
              </a:ext>
            </a:extLst>
          </p:cNvPr>
          <p:cNvSpPr/>
          <p:nvPr/>
        </p:nvSpPr>
        <p:spPr>
          <a:xfrm>
            <a:off x="4114800" y="2286000"/>
            <a:ext cx="1371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DF65174-4C0D-4089-B05C-9BE626C684B7}"/>
              </a:ext>
            </a:extLst>
          </p:cNvPr>
          <p:cNvSpPr>
            <a:spLocks noGrp="1"/>
          </p:cNvSpPr>
          <p:nvPr>
            <p:ph type="title"/>
          </p:nvPr>
        </p:nvSpPr>
        <p:spPr>
          <a:xfrm>
            <a:off x="457200" y="273050"/>
            <a:ext cx="8001000" cy="717550"/>
          </a:xfrm>
          <a:solidFill>
            <a:srgbClr val="FFFF00"/>
          </a:solidFill>
        </p:spPr>
        <p:txBody>
          <a:bodyPr/>
          <a:lstStyle/>
          <a:p>
            <a:pPr algn="ctr"/>
            <a:r>
              <a:rPr lang="en-US" altLang="ar-SA" sz="4000">
                <a:latin typeface="Aharoni" panose="02010803020104030203" pitchFamily="2" charset="-79"/>
                <a:cs typeface="Aharoni" panose="02010803020104030203" pitchFamily="2" charset="-79"/>
              </a:rPr>
              <a:t>Multiple Sclerosis</a:t>
            </a:r>
          </a:p>
        </p:txBody>
      </p:sp>
      <p:sp>
        <p:nvSpPr>
          <p:cNvPr id="18435" name="Text Placeholder 3">
            <a:extLst>
              <a:ext uri="{FF2B5EF4-FFF2-40B4-BE49-F238E27FC236}">
                <a16:creationId xmlns:a16="http://schemas.microsoft.com/office/drawing/2014/main" id="{85AE47B0-38F0-4A79-9D29-9B2EEFAFA298}"/>
              </a:ext>
            </a:extLst>
          </p:cNvPr>
          <p:cNvSpPr>
            <a:spLocks noGrp="1"/>
          </p:cNvSpPr>
          <p:nvPr>
            <p:ph type="body" sz="half" idx="2"/>
          </p:nvPr>
        </p:nvSpPr>
        <p:spPr>
          <a:solidFill>
            <a:schemeClr val="bg2"/>
          </a:solidFill>
        </p:spPr>
        <p:txBody>
          <a:bodyPr/>
          <a:lstStyle/>
          <a:p>
            <a:r>
              <a:rPr lang="en-US" altLang="ar-SA" sz="2400"/>
              <a:t>An immune disease  affects specifically </a:t>
            </a:r>
            <a:r>
              <a:rPr lang="en-US" altLang="ar-SA" sz="2400" b="1">
                <a:solidFill>
                  <a:srgbClr val="C00000"/>
                </a:solidFill>
              </a:rPr>
              <a:t>fasciculus Cuneatus </a:t>
            </a:r>
            <a:r>
              <a:rPr lang="en-US" altLang="ar-SA" sz="2400"/>
              <a:t>of the cervical region. Leads to </a:t>
            </a:r>
            <a:r>
              <a:rPr lang="en-US" altLang="ar-SA" sz="2400" b="1"/>
              <a:t>loss of proprioception in hands and fingers </a:t>
            </a:r>
            <a:r>
              <a:rPr lang="en-US" altLang="ar-SA" sz="2400" b="1">
                <a:solidFill>
                  <a:srgbClr val="0000FF"/>
                </a:solidFill>
              </a:rPr>
              <a:t>(Asteriognosis) </a:t>
            </a:r>
          </a:p>
          <a:p>
            <a:endParaRPr lang="en-US" altLang="ar-SA" sz="2400"/>
          </a:p>
        </p:txBody>
      </p:sp>
      <p:pic>
        <p:nvPicPr>
          <p:cNvPr id="18436" name="Picture 2" descr="C:\Documents and Settings\Dr.Essam\My Documents\blockes\cns block\2014-2015\lectures\fig\image_1438-multiple-sclerosis.jpg">
            <a:extLst>
              <a:ext uri="{FF2B5EF4-FFF2-40B4-BE49-F238E27FC236}">
                <a16:creationId xmlns:a16="http://schemas.microsoft.com/office/drawing/2014/main" id="{F10DA1E3-210A-4C89-BF8B-15833D6920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5050" y="1338263"/>
            <a:ext cx="5111750" cy="5138737"/>
          </a:xfrm>
          <a:noFill/>
        </p:spPr>
      </p:pic>
      <p:sp>
        <p:nvSpPr>
          <p:cNvPr id="5" name="Rectangle 4">
            <a:extLst>
              <a:ext uri="{FF2B5EF4-FFF2-40B4-BE49-F238E27FC236}">
                <a16:creationId xmlns:a16="http://schemas.microsoft.com/office/drawing/2014/main" id="{4F229714-23E7-49F3-9997-5C04E6705FFB}"/>
              </a:ext>
            </a:extLst>
          </p:cNvPr>
          <p:cNvSpPr/>
          <p:nvPr/>
        </p:nvSpPr>
        <p:spPr>
          <a:xfrm>
            <a:off x="4038600" y="4038600"/>
            <a:ext cx="1143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6E7589BE-5D84-441B-ADDA-DF58BC9AD66F}"/>
              </a:ext>
            </a:extLst>
          </p:cNvPr>
          <p:cNvSpPr/>
          <p:nvPr/>
        </p:nvSpPr>
        <p:spPr>
          <a:xfrm>
            <a:off x="5562600" y="35052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11979D7E-1AAE-4250-9948-4A2F38EE36A4}"/>
              </a:ext>
            </a:extLst>
          </p:cNvPr>
          <p:cNvSpPr>
            <a:spLocks noGrp="1" noChangeArrowheads="1"/>
          </p:cNvSpPr>
          <p:nvPr>
            <p:ph type="title"/>
          </p:nvPr>
        </p:nvSpPr>
        <p:spPr>
          <a:xfrm>
            <a:off x="4648200" y="381000"/>
            <a:ext cx="4267200" cy="976313"/>
          </a:xfrm>
          <a:solidFill>
            <a:srgbClr val="FFFF00"/>
          </a:solidFill>
        </p:spPr>
        <p:txBody>
          <a:bodyPr/>
          <a:lstStyle/>
          <a:p>
            <a:pPr marL="342900" indent="-342900" eaLnBrk="1" hangingPunct="1">
              <a:lnSpc>
                <a:spcPct val="80000"/>
              </a:lnSpc>
              <a:spcBef>
                <a:spcPct val="20000"/>
              </a:spcBef>
              <a:defRPr/>
            </a:pPr>
            <a:r>
              <a:rPr lang="en-US" sz="3600" b="1" dirty="0" err="1">
                <a:solidFill>
                  <a:srgbClr val="0000FF"/>
                </a:solidFill>
                <a:latin typeface="Aharoni" pitchFamily="2" charset="-79"/>
                <a:ea typeface="+mn-ea"/>
                <a:cs typeface="Aharoni" pitchFamily="2" charset="-79"/>
              </a:rPr>
              <a:t>Spinothalamic</a:t>
            </a:r>
            <a:r>
              <a:rPr lang="en-US" sz="3600" b="1" dirty="0">
                <a:solidFill>
                  <a:srgbClr val="0000FF"/>
                </a:solidFill>
                <a:latin typeface="Aharoni" pitchFamily="2" charset="-79"/>
                <a:ea typeface="+mn-ea"/>
                <a:cs typeface="Aharoni" pitchFamily="2" charset="-79"/>
              </a:rPr>
              <a:t> Tracts</a:t>
            </a:r>
          </a:p>
        </p:txBody>
      </p:sp>
      <p:sp>
        <p:nvSpPr>
          <p:cNvPr id="20483" name="Rectangle 9">
            <a:extLst>
              <a:ext uri="{FF2B5EF4-FFF2-40B4-BE49-F238E27FC236}">
                <a16:creationId xmlns:a16="http://schemas.microsoft.com/office/drawing/2014/main" id="{3A897A6F-7E6B-401E-99B7-CC56061DBC2D}"/>
              </a:ext>
            </a:extLst>
          </p:cNvPr>
          <p:cNvSpPr>
            <a:spLocks noGrp="1" noChangeArrowheads="1"/>
          </p:cNvSpPr>
          <p:nvPr>
            <p:ph type="body" sz="half" idx="1"/>
          </p:nvPr>
        </p:nvSpPr>
        <p:spPr>
          <a:xfrm>
            <a:off x="152400" y="152400"/>
            <a:ext cx="5562600" cy="6172200"/>
          </a:xfrm>
          <a:solidFill>
            <a:schemeClr val="bg2"/>
          </a:solidFill>
        </p:spPr>
        <p:txBody>
          <a:bodyPr/>
          <a:lstStyle/>
          <a:p>
            <a:pPr eaLnBrk="1" hangingPunct="1">
              <a:lnSpc>
                <a:spcPct val="80000"/>
              </a:lnSpc>
              <a:buFont typeface="Arial" charset="0"/>
              <a:buChar char="•"/>
              <a:defRPr/>
            </a:pPr>
            <a:r>
              <a:rPr lang="en-US" sz="2400" dirty="0"/>
              <a:t>The </a:t>
            </a:r>
            <a:r>
              <a:rPr lang="en-US" sz="2400" dirty="0" err="1"/>
              <a:t>spinothalamic</a:t>
            </a:r>
            <a:r>
              <a:rPr lang="en-US" sz="2400" dirty="0"/>
              <a:t> tracts contain axons of </a:t>
            </a:r>
            <a:r>
              <a:rPr lang="en-US" sz="2400" b="1" i="1" u="sng" dirty="0">
                <a:solidFill>
                  <a:schemeClr val="tx1">
                    <a:lumMod val="95000"/>
                    <a:lumOff val="5000"/>
                  </a:schemeClr>
                </a:solidFill>
              </a:rPr>
              <a:t>second-order </a:t>
            </a:r>
            <a:r>
              <a:rPr lang="en-US" sz="2400" b="1" i="1" u="sng" dirty="0" err="1">
                <a:solidFill>
                  <a:schemeClr val="tx1">
                    <a:lumMod val="95000"/>
                    <a:lumOff val="5000"/>
                  </a:schemeClr>
                </a:solidFill>
              </a:rPr>
              <a:t>neurones</a:t>
            </a:r>
            <a:r>
              <a:rPr lang="en-US" sz="2400" i="1" dirty="0">
                <a:solidFill>
                  <a:srgbClr val="FF6699"/>
                </a:solidFill>
              </a:rPr>
              <a:t>,</a:t>
            </a:r>
            <a:r>
              <a:rPr lang="en-US" sz="2400" dirty="0"/>
              <a:t> the cell bodies of which lie in the </a:t>
            </a:r>
            <a:r>
              <a:rPr lang="en-US" sz="2400" b="1" i="1" dirty="0">
                <a:solidFill>
                  <a:srgbClr val="0000FF"/>
                </a:solidFill>
              </a:rPr>
              <a:t>contralateral</a:t>
            </a:r>
            <a:r>
              <a:rPr lang="en-US" sz="2400" b="1" i="1" dirty="0">
                <a:solidFill>
                  <a:srgbClr val="FF6699"/>
                </a:solidFill>
              </a:rPr>
              <a:t> </a:t>
            </a:r>
            <a:r>
              <a:rPr lang="en-US" sz="2400" dirty="0"/>
              <a:t>dorsal horn.</a:t>
            </a:r>
          </a:p>
          <a:p>
            <a:pPr eaLnBrk="1" hangingPunct="1">
              <a:lnSpc>
                <a:spcPct val="80000"/>
              </a:lnSpc>
              <a:buFont typeface="Arial" charset="0"/>
              <a:buChar char="•"/>
              <a:defRPr/>
            </a:pPr>
            <a:r>
              <a:rPr lang="en-US" sz="2400" dirty="0"/>
              <a:t>Located lateral and ventral to the ventral horn. </a:t>
            </a:r>
          </a:p>
          <a:p>
            <a:pPr eaLnBrk="1" hangingPunct="1">
              <a:lnSpc>
                <a:spcPct val="80000"/>
              </a:lnSpc>
              <a:buFont typeface="Arial" charset="0"/>
              <a:buChar char="•"/>
              <a:defRPr/>
            </a:pPr>
            <a:r>
              <a:rPr lang="en-US" sz="2400" dirty="0"/>
              <a:t>Carry impulses concerned with; </a:t>
            </a:r>
            <a:r>
              <a:rPr lang="en-US" sz="2400" b="1" dirty="0"/>
              <a:t>pain and thermal sensations </a:t>
            </a:r>
            <a:r>
              <a:rPr lang="en-US" sz="2400" b="1" dirty="0">
                <a:solidFill>
                  <a:srgbClr val="C00000"/>
                </a:solidFill>
              </a:rPr>
              <a:t>(Lateral tract) </a:t>
            </a:r>
            <a:r>
              <a:rPr lang="en-US" sz="2400" dirty="0"/>
              <a:t>and ½ </a:t>
            </a:r>
            <a:r>
              <a:rPr lang="en-US" sz="2400" b="1" dirty="0"/>
              <a:t>Non- Discriminative touch and pressure (</a:t>
            </a:r>
            <a:r>
              <a:rPr lang="en-US" sz="2400" b="1" dirty="0">
                <a:solidFill>
                  <a:srgbClr val="0000FF"/>
                </a:solidFill>
              </a:rPr>
              <a:t>Anterior tract),  </a:t>
            </a:r>
            <a:r>
              <a:rPr lang="en-US" sz="2400" dirty="0"/>
              <a:t>from the contralateral side.</a:t>
            </a:r>
          </a:p>
          <a:p>
            <a:pPr eaLnBrk="1" hangingPunct="1">
              <a:lnSpc>
                <a:spcPct val="80000"/>
              </a:lnSpc>
              <a:buFont typeface="Arial" charset="0"/>
              <a:buChar char="•"/>
              <a:defRPr/>
            </a:pPr>
            <a:r>
              <a:rPr lang="en-US" sz="2400" dirty="0"/>
              <a:t>In brain stem, the two tracts constitute the </a:t>
            </a:r>
            <a:r>
              <a:rPr lang="en-US" sz="2400" b="1" dirty="0">
                <a:solidFill>
                  <a:srgbClr val="FF0000"/>
                </a:solidFill>
              </a:rPr>
              <a:t>Spinal </a:t>
            </a:r>
            <a:r>
              <a:rPr lang="en-US" sz="2400" b="1" dirty="0" err="1">
                <a:solidFill>
                  <a:srgbClr val="FF0000"/>
                </a:solidFill>
              </a:rPr>
              <a:t>Lemniscus</a:t>
            </a:r>
            <a:r>
              <a:rPr lang="en-US" sz="2400" dirty="0"/>
              <a:t>.</a:t>
            </a:r>
          </a:p>
          <a:p>
            <a:pPr eaLnBrk="1" hangingPunct="1">
              <a:lnSpc>
                <a:spcPct val="80000"/>
              </a:lnSpc>
              <a:buFont typeface="Arial" charset="0"/>
              <a:buChar char="•"/>
              <a:defRPr/>
            </a:pPr>
            <a:r>
              <a:rPr lang="en-US" sz="2400" dirty="0"/>
              <a:t>Information is sent to the primary sensory cortex on the opposite side of                            the body.</a:t>
            </a:r>
          </a:p>
          <a:p>
            <a:pPr eaLnBrk="1" hangingPunct="1">
              <a:lnSpc>
                <a:spcPct val="80000"/>
              </a:lnSpc>
              <a:buFont typeface="Arial" charset="0"/>
              <a:buChar char="•"/>
              <a:defRPr/>
            </a:pPr>
            <a:endParaRPr lang="en-US" sz="2400" dirty="0"/>
          </a:p>
        </p:txBody>
      </p:sp>
      <p:pic>
        <p:nvPicPr>
          <p:cNvPr id="6" name="Picture 3" descr="Untitled-40">
            <a:extLst>
              <a:ext uri="{FF2B5EF4-FFF2-40B4-BE49-F238E27FC236}">
                <a16:creationId xmlns:a16="http://schemas.microsoft.com/office/drawing/2014/main" id="{FD181325-4531-4813-8243-6F68D2D13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87" t="9135" r="3223" b="11852"/>
          <a:stretch>
            <a:fillRect/>
          </a:stretch>
        </p:blipFill>
        <p:spPr bwMode="auto">
          <a:xfrm>
            <a:off x="6127750" y="4495800"/>
            <a:ext cx="31369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descr="F00365-008-f016">
            <a:extLst>
              <a:ext uri="{FF2B5EF4-FFF2-40B4-BE49-F238E27FC236}">
                <a16:creationId xmlns:a16="http://schemas.microsoft.com/office/drawing/2014/main" id="{3DC63C8E-22C3-4852-BE0A-B742A4D4C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47800"/>
            <a:ext cx="2438400"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99D762-C70C-441D-9A0F-8BB4D8D330BB}"/>
              </a:ext>
            </a:extLst>
          </p:cNvPr>
          <p:cNvSpPr/>
          <p:nvPr/>
        </p:nvSpPr>
        <p:spPr>
          <a:xfrm>
            <a:off x="8153400" y="3886200"/>
            <a:ext cx="685800" cy="228600"/>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checkerboard(across)">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calcmode="lin" valueType="num">
                                      <p:cBhvr additive="base">
                                        <p:cTn id="12"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0483">
                                            <p:txEl>
                                              <p:pRg st="0" end="0"/>
                                            </p:txEl>
                                          </p:spTgt>
                                        </p:tgtEl>
                                        <p:attrNameLst>
                                          <p:attrName>style.visibility</p:attrName>
                                        </p:attrNameLst>
                                      </p:cBhvr>
                                      <p:to>
                                        <p:strVal val="visible"/>
                                      </p:to>
                                    </p:set>
                                    <p:anim calcmode="lin" valueType="num">
                                      <p:cBhvr additive="base">
                                        <p:cTn id="18"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0483">
                                            <p:txEl>
                                              <p:pRg st="2" end="2"/>
                                            </p:txEl>
                                          </p:spTgt>
                                        </p:tgtEl>
                                        <p:attrNameLst>
                                          <p:attrName>style.visibility</p:attrName>
                                        </p:attrNameLst>
                                      </p:cBhvr>
                                      <p:to>
                                        <p:strVal val="visible"/>
                                      </p:to>
                                    </p:set>
                                    <p:anim calcmode="lin" valueType="num">
                                      <p:cBhvr additive="base">
                                        <p:cTn id="2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0483">
                                            <p:txEl>
                                              <p:pRg st="3" end="3"/>
                                            </p:txEl>
                                          </p:spTgt>
                                        </p:tgtEl>
                                        <p:attrNameLst>
                                          <p:attrName>style.visibility</p:attrName>
                                        </p:attrNameLst>
                                      </p:cBhvr>
                                      <p:to>
                                        <p:strVal val="visible"/>
                                      </p:to>
                                    </p:set>
                                    <p:anim calcmode="lin" valueType="num">
                                      <p:cBhvr additive="base">
                                        <p:cTn id="40"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0483">
                                            <p:txEl>
                                              <p:pRg st="4" end="4"/>
                                            </p:txEl>
                                          </p:spTgt>
                                        </p:tgtEl>
                                        <p:attrNameLst>
                                          <p:attrName>style.visibility</p:attrName>
                                        </p:attrNameLst>
                                      </p:cBhvr>
                                      <p:to>
                                        <p:strVal val="visible"/>
                                      </p:to>
                                    </p:set>
                                    <p:anim calcmode="lin" valueType="num">
                                      <p:cBhvr additive="base">
                                        <p:cTn id="52"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61FAAA10-3A9E-42D1-931C-99B10E71307A}"/>
              </a:ext>
            </a:extLst>
          </p:cNvPr>
          <p:cNvSpPr>
            <a:spLocks noGrp="1" noChangeArrowheads="1"/>
          </p:cNvSpPr>
          <p:nvPr>
            <p:ph type="title"/>
          </p:nvPr>
        </p:nvSpPr>
        <p:spPr>
          <a:xfrm>
            <a:off x="4724400" y="260350"/>
            <a:ext cx="3948113" cy="958850"/>
          </a:xfrm>
          <a:solidFill>
            <a:schemeClr val="accent3">
              <a:lumMod val="20000"/>
              <a:lumOff val="80000"/>
            </a:schemeClr>
          </a:solidFill>
        </p:spPr>
        <p:txBody>
          <a:bodyPr/>
          <a:lstStyle/>
          <a:p>
            <a:pPr marL="342900" indent="-342900" eaLnBrk="1" hangingPunct="1">
              <a:lnSpc>
                <a:spcPct val="80000"/>
              </a:lnSpc>
              <a:spcBef>
                <a:spcPct val="20000"/>
              </a:spcBef>
              <a:defRPr/>
            </a:pPr>
            <a:r>
              <a:rPr lang="en-US" sz="2800" b="1" dirty="0">
                <a:solidFill>
                  <a:srgbClr val="FF0000"/>
                </a:solidFill>
                <a:latin typeface="Aharoni" pitchFamily="2" charset="-79"/>
                <a:ea typeface="+mn-ea"/>
                <a:cs typeface="Aharoni" pitchFamily="2" charset="-79"/>
              </a:rPr>
              <a:t>Lateral </a:t>
            </a:r>
            <a:r>
              <a:rPr lang="en-US" sz="2800" b="1" dirty="0" err="1">
                <a:solidFill>
                  <a:srgbClr val="FF0000"/>
                </a:solidFill>
                <a:latin typeface="Aharoni" pitchFamily="2" charset="-79"/>
                <a:ea typeface="+mn-ea"/>
                <a:cs typeface="Aharoni" pitchFamily="2" charset="-79"/>
              </a:rPr>
              <a:t>Spinothalamic</a:t>
            </a:r>
            <a:r>
              <a:rPr lang="en-US" sz="2800" b="1" dirty="0">
                <a:solidFill>
                  <a:srgbClr val="FF0000"/>
                </a:solidFill>
                <a:latin typeface="Aharoni" pitchFamily="2" charset="-79"/>
                <a:ea typeface="+mn-ea"/>
                <a:cs typeface="Aharoni" pitchFamily="2" charset="-79"/>
              </a:rPr>
              <a:t> Tract</a:t>
            </a:r>
          </a:p>
        </p:txBody>
      </p:sp>
      <p:sp>
        <p:nvSpPr>
          <p:cNvPr id="21507" name="Rectangle 5">
            <a:extLst>
              <a:ext uri="{FF2B5EF4-FFF2-40B4-BE49-F238E27FC236}">
                <a16:creationId xmlns:a16="http://schemas.microsoft.com/office/drawing/2014/main" id="{D02B1A6E-E6ED-43F8-BE2A-237522945743}"/>
              </a:ext>
            </a:extLst>
          </p:cNvPr>
          <p:cNvSpPr>
            <a:spLocks noGrp="1" noChangeArrowheads="1"/>
          </p:cNvSpPr>
          <p:nvPr>
            <p:ph type="body" sz="half" idx="1"/>
          </p:nvPr>
        </p:nvSpPr>
        <p:spPr>
          <a:xfrm>
            <a:off x="228600" y="228600"/>
            <a:ext cx="4114800" cy="6324600"/>
          </a:xfrm>
          <a:solidFill>
            <a:schemeClr val="accent1">
              <a:lumMod val="20000"/>
              <a:lumOff val="80000"/>
            </a:schemeClr>
          </a:solidFill>
        </p:spPr>
        <p:txBody>
          <a:bodyPr/>
          <a:lstStyle/>
          <a:p>
            <a:pPr eaLnBrk="1" fontAlgn="auto" hangingPunct="1">
              <a:spcAft>
                <a:spcPts val="0"/>
              </a:spcAft>
              <a:buFont typeface="Wingdings" pitchFamily="2" charset="2"/>
              <a:buChar char="q"/>
              <a:defRPr/>
            </a:pPr>
            <a:r>
              <a:rPr lang="en-US" sz="2000" b="1" u="sng" dirty="0">
                <a:solidFill>
                  <a:srgbClr val="0000FF"/>
                </a:solidFill>
              </a:rPr>
              <a:t>Function:</a:t>
            </a:r>
          </a:p>
          <a:p>
            <a:pPr eaLnBrk="1" fontAlgn="auto" hangingPunct="1">
              <a:spcAft>
                <a:spcPts val="0"/>
              </a:spcAft>
              <a:defRPr/>
            </a:pPr>
            <a:r>
              <a:rPr lang="en-US" sz="2000" dirty="0"/>
              <a:t>Carries </a:t>
            </a:r>
            <a:r>
              <a:rPr lang="en-US" sz="2000" b="1" dirty="0"/>
              <a:t>pain &amp; Temperature </a:t>
            </a:r>
            <a:r>
              <a:rPr lang="en-US" sz="2000" dirty="0"/>
              <a:t>to thalamus and sensory area of the cerebral cortex.</a:t>
            </a:r>
          </a:p>
          <a:p>
            <a:pPr eaLnBrk="1" fontAlgn="auto" hangingPunct="1">
              <a:spcAft>
                <a:spcPts val="0"/>
              </a:spcAft>
              <a:buFont typeface="Wingdings" pitchFamily="2" charset="2"/>
              <a:buChar char="q"/>
              <a:defRPr/>
            </a:pPr>
            <a:r>
              <a:rPr lang="en-US" sz="2000" b="1" u="sng" dirty="0" err="1"/>
              <a:t>Neurones</a:t>
            </a:r>
            <a:r>
              <a:rPr lang="en-US" sz="2000" b="1" u="sng" dirty="0"/>
              <a:t>: </a:t>
            </a:r>
            <a:r>
              <a:rPr lang="en-US" sz="2000" b="1" dirty="0"/>
              <a:t> 3 </a:t>
            </a:r>
            <a:r>
              <a:rPr lang="en-US" sz="2000" b="1" dirty="0" err="1"/>
              <a:t>Neurones</a:t>
            </a:r>
            <a:endParaRPr lang="en-US" sz="2000" b="1" dirty="0"/>
          </a:p>
          <a:p>
            <a:pPr eaLnBrk="1" fontAlgn="auto" hangingPunct="1">
              <a:spcAft>
                <a:spcPts val="0"/>
              </a:spcAft>
              <a:defRPr/>
            </a:pPr>
            <a:r>
              <a:rPr lang="en-US" sz="2000" dirty="0">
                <a:solidFill>
                  <a:srgbClr val="FF0000"/>
                </a:solidFill>
              </a:rPr>
              <a:t> </a:t>
            </a:r>
            <a:r>
              <a:rPr lang="en-US" sz="2000" b="1" dirty="0" err="1">
                <a:solidFill>
                  <a:srgbClr val="FF0000"/>
                </a:solidFill>
              </a:rPr>
              <a:t>Neurone</a:t>
            </a:r>
            <a:r>
              <a:rPr lang="en-US" sz="2000" b="1" dirty="0">
                <a:solidFill>
                  <a:srgbClr val="FF0000"/>
                </a:solidFill>
              </a:rPr>
              <a:t> I</a:t>
            </a:r>
            <a:r>
              <a:rPr lang="en-US" sz="2000" dirty="0">
                <a:solidFill>
                  <a:srgbClr val="FF0000"/>
                </a:solidFill>
              </a:rPr>
              <a:t>: </a:t>
            </a:r>
            <a:r>
              <a:rPr lang="en-US" sz="2000" dirty="0"/>
              <a:t> </a:t>
            </a:r>
            <a:r>
              <a:rPr lang="en-US" sz="2000" b="1" dirty="0"/>
              <a:t>Small cells </a:t>
            </a:r>
            <a:r>
              <a:rPr lang="en-US" sz="2000" dirty="0"/>
              <a:t>in the dorsal root ganglia.</a:t>
            </a:r>
          </a:p>
          <a:p>
            <a:pPr eaLnBrk="1" fontAlgn="auto" hangingPunct="1">
              <a:spcAft>
                <a:spcPts val="0"/>
              </a:spcAft>
              <a:defRPr/>
            </a:pPr>
            <a:r>
              <a:rPr lang="en-US" sz="2000" b="1" dirty="0" err="1">
                <a:solidFill>
                  <a:srgbClr val="FF0000"/>
                </a:solidFill>
              </a:rPr>
              <a:t>Neurone</a:t>
            </a:r>
            <a:r>
              <a:rPr lang="en-US" sz="2000" b="1" dirty="0">
                <a:solidFill>
                  <a:srgbClr val="FF0000"/>
                </a:solidFill>
              </a:rPr>
              <a:t> II:</a:t>
            </a:r>
            <a:r>
              <a:rPr lang="en-US" sz="2000" b="1" dirty="0"/>
              <a:t> </a:t>
            </a:r>
            <a:r>
              <a:rPr lang="en-US" sz="2000" dirty="0"/>
              <a:t>Cells of </a:t>
            </a:r>
            <a:r>
              <a:rPr lang="en-US" sz="2000" b="1" dirty="0" err="1">
                <a:solidFill>
                  <a:srgbClr val="0070C0"/>
                </a:solidFill>
              </a:rPr>
              <a:t>substantia</a:t>
            </a:r>
            <a:r>
              <a:rPr lang="en-US" sz="2000" b="1" dirty="0">
                <a:solidFill>
                  <a:srgbClr val="0070C0"/>
                </a:solidFill>
              </a:rPr>
              <a:t> </a:t>
            </a:r>
            <a:r>
              <a:rPr lang="en-US" sz="2000" b="1" dirty="0" err="1">
                <a:solidFill>
                  <a:srgbClr val="0070C0"/>
                </a:solidFill>
              </a:rPr>
              <a:t>gelatinosa</a:t>
            </a:r>
            <a:r>
              <a:rPr lang="en-US" sz="2000" b="1" dirty="0">
                <a:solidFill>
                  <a:srgbClr val="0070C0"/>
                </a:solidFill>
              </a:rPr>
              <a:t> of </a:t>
            </a:r>
            <a:r>
              <a:rPr lang="en-US" sz="2000" b="1" dirty="0" err="1">
                <a:solidFill>
                  <a:srgbClr val="0070C0"/>
                </a:solidFill>
              </a:rPr>
              <a:t>Rolandi</a:t>
            </a:r>
            <a:r>
              <a:rPr lang="en-US" sz="2000" b="1" dirty="0">
                <a:solidFill>
                  <a:srgbClr val="0070C0"/>
                </a:solidFill>
              </a:rPr>
              <a:t> </a:t>
            </a:r>
            <a:r>
              <a:rPr lang="en-US" sz="2000" b="1" dirty="0"/>
              <a:t>in the posterior horn.</a:t>
            </a:r>
          </a:p>
          <a:p>
            <a:pPr eaLnBrk="1" fontAlgn="auto" hangingPunct="1">
              <a:spcAft>
                <a:spcPts val="0"/>
              </a:spcAft>
              <a:defRPr/>
            </a:pPr>
            <a:r>
              <a:rPr lang="en-US" sz="2000" b="1" dirty="0" err="1">
                <a:solidFill>
                  <a:srgbClr val="FF0000"/>
                </a:solidFill>
              </a:rPr>
              <a:t>Neurone</a:t>
            </a:r>
            <a:r>
              <a:rPr lang="en-US" sz="2000" b="1" dirty="0">
                <a:solidFill>
                  <a:srgbClr val="FF0000"/>
                </a:solidFill>
              </a:rPr>
              <a:t> III:</a:t>
            </a:r>
            <a:r>
              <a:rPr lang="en-US" sz="2000" dirty="0"/>
              <a:t> Cells of (</a:t>
            </a:r>
            <a:r>
              <a:rPr lang="en-US" sz="2000" b="1" dirty="0">
                <a:solidFill>
                  <a:srgbClr val="00B050"/>
                </a:solidFill>
              </a:rPr>
              <a:t>VP) nucleus of the thalamus.</a:t>
            </a:r>
            <a:r>
              <a:rPr lang="en-US" sz="2000" dirty="0"/>
              <a:t> </a:t>
            </a:r>
          </a:p>
        </p:txBody>
      </p:sp>
      <p:pic>
        <p:nvPicPr>
          <p:cNvPr id="20484" name="Picture 5" descr="C:\Documents and Settings\Free User\My Documents\My Pictures\qqq.jpg">
            <a:extLst>
              <a:ext uri="{FF2B5EF4-FFF2-40B4-BE49-F238E27FC236}">
                <a16:creationId xmlns:a16="http://schemas.microsoft.com/office/drawing/2014/main" id="{93F79EF8-1A9C-4809-AB11-ABB8D7D6A578}"/>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r="21292" b="4752"/>
          <a:stretch>
            <a:fillRect/>
          </a:stretch>
        </p:blipFill>
        <p:spPr>
          <a:xfrm>
            <a:off x="4802188" y="1343025"/>
            <a:ext cx="3843337" cy="5286375"/>
          </a:xfrm>
          <a:noFill/>
          <a:ln>
            <a:solidFill>
              <a:schemeClr val="tx1"/>
            </a:solidFill>
            <a:miter lim="800000"/>
            <a:headEnd/>
            <a:tailEnd/>
          </a:ln>
        </p:spPr>
      </p:pic>
      <p:sp>
        <p:nvSpPr>
          <p:cNvPr id="12" name="Freeform 11">
            <a:extLst>
              <a:ext uri="{FF2B5EF4-FFF2-40B4-BE49-F238E27FC236}">
                <a16:creationId xmlns:a16="http://schemas.microsoft.com/office/drawing/2014/main" id="{167E4093-B0B5-4232-AE32-9C50742DD4C1}"/>
              </a:ext>
            </a:extLst>
          </p:cNvPr>
          <p:cNvSpPr>
            <a:spLocks noChangeArrowheads="1"/>
          </p:cNvSpPr>
          <p:nvPr/>
        </p:nvSpPr>
        <p:spPr bwMode="auto">
          <a:xfrm>
            <a:off x="5524500" y="5527675"/>
            <a:ext cx="450850" cy="263525"/>
          </a:xfrm>
          <a:custGeom>
            <a:avLst/>
            <a:gdLst>
              <a:gd name="T0" fmla="*/ 0 w 450937"/>
              <a:gd name="T1" fmla="*/ 278814 h 263046"/>
              <a:gd name="T2" fmla="*/ 87138 w 450937"/>
              <a:gd name="T3" fmla="*/ 252260 h 263046"/>
              <a:gd name="T4" fmla="*/ 112030 w 450937"/>
              <a:gd name="T5" fmla="*/ 172600 h 263046"/>
              <a:gd name="T6" fmla="*/ 161846 w 450937"/>
              <a:gd name="T7" fmla="*/ 92938 h 263046"/>
              <a:gd name="T8" fmla="*/ 248985 w 450937"/>
              <a:gd name="T9" fmla="*/ 26554 h 263046"/>
              <a:gd name="T10" fmla="*/ 323665 w 450937"/>
              <a:gd name="T11" fmla="*/ 13277 h 263046"/>
              <a:gd name="T12" fmla="*/ 423261 w 450937"/>
              <a:gd name="T13" fmla="*/ 106214 h 263046"/>
              <a:gd name="T14" fmla="*/ 423261 w 450937"/>
              <a:gd name="T15" fmla="*/ 146047 h 263046"/>
              <a:gd name="T16" fmla="*/ 423261 w 450937"/>
              <a:gd name="T17" fmla="*/ 106214 h 263046"/>
              <a:gd name="T18" fmla="*/ 448155 w 450937"/>
              <a:gd name="T19" fmla="*/ 106214 h 2630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937"/>
              <a:gd name="T31" fmla="*/ 0 h 263046"/>
              <a:gd name="T32" fmla="*/ 450937 w 450937"/>
              <a:gd name="T33" fmla="*/ 263046 h 2630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937" h="263046">
                <a:moveTo>
                  <a:pt x="0" y="263046"/>
                </a:moveTo>
                <a:cubicBezTo>
                  <a:pt x="34446" y="258870"/>
                  <a:pt x="68893" y="254695"/>
                  <a:pt x="87682" y="237994"/>
                </a:cubicBezTo>
                <a:cubicBezTo>
                  <a:pt x="106471" y="221293"/>
                  <a:pt x="100208" y="187890"/>
                  <a:pt x="112734" y="162838"/>
                </a:cubicBezTo>
                <a:cubicBezTo>
                  <a:pt x="125260" y="137786"/>
                  <a:pt x="139874" y="110646"/>
                  <a:pt x="162838" y="87682"/>
                </a:cubicBezTo>
                <a:cubicBezTo>
                  <a:pt x="185803" y="64718"/>
                  <a:pt x="223381" y="37578"/>
                  <a:pt x="250521" y="25052"/>
                </a:cubicBezTo>
                <a:cubicBezTo>
                  <a:pt x="277661" y="12526"/>
                  <a:pt x="296450" y="0"/>
                  <a:pt x="325677" y="12526"/>
                </a:cubicBezTo>
                <a:cubicBezTo>
                  <a:pt x="354904" y="25052"/>
                  <a:pt x="409184" y="79331"/>
                  <a:pt x="425885" y="100208"/>
                </a:cubicBezTo>
                <a:cubicBezTo>
                  <a:pt x="442586" y="121085"/>
                  <a:pt x="425885" y="137786"/>
                  <a:pt x="425885" y="137786"/>
                </a:cubicBezTo>
                <a:cubicBezTo>
                  <a:pt x="425885" y="137786"/>
                  <a:pt x="421710" y="106471"/>
                  <a:pt x="425885" y="100208"/>
                </a:cubicBezTo>
                <a:cubicBezTo>
                  <a:pt x="430060" y="93945"/>
                  <a:pt x="440498" y="97076"/>
                  <a:pt x="450937" y="100208"/>
                </a:cubicBezTo>
              </a:path>
            </a:pathLst>
          </a:cu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
        <p:nvSpPr>
          <p:cNvPr id="15" name="Freeform 14">
            <a:extLst>
              <a:ext uri="{FF2B5EF4-FFF2-40B4-BE49-F238E27FC236}">
                <a16:creationId xmlns:a16="http://schemas.microsoft.com/office/drawing/2014/main" id="{8B53A3FF-17CC-4398-8A0E-712F27F7AEB3}"/>
              </a:ext>
            </a:extLst>
          </p:cNvPr>
          <p:cNvSpPr>
            <a:spLocks noChangeArrowheads="1"/>
          </p:cNvSpPr>
          <p:nvPr/>
        </p:nvSpPr>
        <p:spPr bwMode="auto">
          <a:xfrm>
            <a:off x="6350000" y="2295525"/>
            <a:ext cx="327025" cy="676275"/>
          </a:xfrm>
          <a:custGeom>
            <a:avLst/>
            <a:gdLst>
              <a:gd name="T0" fmla="*/ 0 w 325677"/>
              <a:gd name="T1" fmla="*/ 672257 h 676405"/>
              <a:gd name="T2" fmla="*/ 371697 w 325677"/>
              <a:gd name="T3" fmla="*/ 0 h 676405"/>
              <a:gd name="T4" fmla="*/ 0 60000 65536"/>
              <a:gd name="T5" fmla="*/ 0 60000 65536"/>
              <a:gd name="T6" fmla="*/ 0 w 325677"/>
              <a:gd name="T7" fmla="*/ 0 h 676405"/>
              <a:gd name="T8" fmla="*/ 325677 w 325677"/>
              <a:gd name="T9" fmla="*/ 676405 h 676405"/>
            </a:gdLst>
            <a:ahLst/>
            <a:cxnLst>
              <a:cxn ang="T4">
                <a:pos x="T0" y="T1"/>
              </a:cxn>
              <a:cxn ang="T5">
                <a:pos x="T2" y="T3"/>
              </a:cxn>
            </a:cxnLst>
            <a:rect l="T6" t="T7" r="T8" b="T9"/>
            <a:pathLst>
              <a:path w="325677" h="676405">
                <a:moveTo>
                  <a:pt x="0" y="676405"/>
                </a:moveTo>
                <a:lnTo>
                  <a:pt x="325677" y="0"/>
                </a:lnTo>
              </a:path>
            </a:pathLst>
          </a:custGeom>
          <a:solidFill>
            <a:schemeClr val="accent1"/>
          </a:solidFill>
          <a:ln w="38100" algn="ctr">
            <a:solidFill>
              <a:srgbClr val="FF3399"/>
            </a:solidFill>
            <a:round/>
            <a:headEnd/>
            <a:tailEnd/>
          </a:ln>
        </p:spPr>
        <p:txBody>
          <a:bodyPr wrap="none"/>
          <a:lstStyle/>
          <a:p>
            <a:endParaRPr lang="ar-SA"/>
          </a:p>
        </p:txBody>
      </p:sp>
      <p:sp>
        <p:nvSpPr>
          <p:cNvPr id="16" name="Freeform 15">
            <a:extLst>
              <a:ext uri="{FF2B5EF4-FFF2-40B4-BE49-F238E27FC236}">
                <a16:creationId xmlns:a16="http://schemas.microsoft.com/office/drawing/2014/main" id="{8E65F869-7FAF-4A5E-B98D-408C6EE374E7}"/>
              </a:ext>
            </a:extLst>
          </p:cNvPr>
          <p:cNvSpPr/>
          <p:nvPr/>
        </p:nvSpPr>
        <p:spPr bwMode="auto">
          <a:xfrm>
            <a:off x="6000750" y="5715000"/>
            <a:ext cx="357188" cy="125413"/>
          </a:xfrm>
          <a:custGeom>
            <a:avLst/>
            <a:gdLst>
              <a:gd name="connsiteX0" fmla="*/ 0 w 313151"/>
              <a:gd name="connsiteY0" fmla="*/ 0 h 139874"/>
              <a:gd name="connsiteX1" fmla="*/ 37578 w 313151"/>
              <a:gd name="connsiteY1" fmla="*/ 62630 h 139874"/>
              <a:gd name="connsiteX2" fmla="*/ 100208 w 313151"/>
              <a:gd name="connsiteY2" fmla="*/ 112734 h 139874"/>
              <a:gd name="connsiteX3" fmla="*/ 225469 w 313151"/>
              <a:gd name="connsiteY3" fmla="*/ 137786 h 139874"/>
              <a:gd name="connsiteX4" fmla="*/ 300625 w 313151"/>
              <a:gd name="connsiteY4" fmla="*/ 100208 h 139874"/>
              <a:gd name="connsiteX5" fmla="*/ 300625 w 313151"/>
              <a:gd name="connsiteY5" fmla="*/ 25052 h 1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51" h="139874">
                <a:moveTo>
                  <a:pt x="0" y="0"/>
                </a:moveTo>
                <a:cubicBezTo>
                  <a:pt x="10438" y="21920"/>
                  <a:pt x="20877" y="43841"/>
                  <a:pt x="37578" y="62630"/>
                </a:cubicBezTo>
                <a:cubicBezTo>
                  <a:pt x="54279" y="81419"/>
                  <a:pt x="68893" y="100208"/>
                  <a:pt x="100208" y="112734"/>
                </a:cubicBezTo>
                <a:cubicBezTo>
                  <a:pt x="131523" y="125260"/>
                  <a:pt x="192066" y="139874"/>
                  <a:pt x="225469" y="137786"/>
                </a:cubicBezTo>
                <a:cubicBezTo>
                  <a:pt x="258872" y="135698"/>
                  <a:pt x="288099" y="118997"/>
                  <a:pt x="300625" y="100208"/>
                </a:cubicBezTo>
                <a:cubicBezTo>
                  <a:pt x="313151" y="81419"/>
                  <a:pt x="300625" y="29227"/>
                  <a:pt x="300625" y="25052"/>
                </a:cubicBezTo>
              </a:path>
            </a:pathLst>
          </a:custGeom>
          <a:no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
        <p:nvSpPr>
          <p:cNvPr id="17" name="Freeform 16">
            <a:extLst>
              <a:ext uri="{FF2B5EF4-FFF2-40B4-BE49-F238E27FC236}">
                <a16:creationId xmlns:a16="http://schemas.microsoft.com/office/drawing/2014/main" id="{A6AFBA79-0C69-4758-8CF5-BF092B63F5E9}"/>
              </a:ext>
            </a:extLst>
          </p:cNvPr>
          <p:cNvSpPr/>
          <p:nvPr/>
        </p:nvSpPr>
        <p:spPr bwMode="auto">
          <a:xfrm>
            <a:off x="6350000" y="3009900"/>
            <a:ext cx="12700" cy="2705100"/>
          </a:xfrm>
          <a:custGeom>
            <a:avLst/>
            <a:gdLst>
              <a:gd name="connsiteX0" fmla="*/ 12526 w 12526"/>
              <a:gd name="connsiteY0" fmla="*/ 2705622 h 2705622"/>
              <a:gd name="connsiteX1" fmla="*/ 0 w 12526"/>
              <a:gd name="connsiteY1" fmla="*/ 0 h 2705622"/>
            </a:gdLst>
            <a:ahLst/>
            <a:cxnLst>
              <a:cxn ang="0">
                <a:pos x="connsiteX0" y="connsiteY0"/>
              </a:cxn>
              <a:cxn ang="0">
                <a:pos x="connsiteX1" y="connsiteY1"/>
              </a:cxn>
            </a:cxnLst>
            <a:rect l="l" t="t" r="r" b="b"/>
            <a:pathLst>
              <a:path w="12526" h="2705622">
                <a:moveTo>
                  <a:pt x="12526" y="2705622"/>
                </a:moveTo>
                <a:cubicBezTo>
                  <a:pt x="8351" y="1803748"/>
                  <a:pt x="4175" y="901874"/>
                  <a:pt x="0" y="0"/>
                </a:cubicBezTo>
              </a:path>
            </a:pathLst>
          </a:custGeom>
          <a:solidFill>
            <a:schemeClr val="accent1"/>
          </a:solid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checkerboard(across)">
                                      <p:cBhvr>
                                        <p:cTn id="13" dur="500"/>
                                        <p:tgtEl>
                                          <p:spTgt spid="204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1507">
                                            <p:txEl>
                                              <p:pRg st="0" end="0"/>
                                            </p:txEl>
                                          </p:spTgt>
                                        </p:tgtEl>
                                        <p:attrNameLst>
                                          <p:attrName>style.visibility</p:attrName>
                                        </p:attrNameLst>
                                      </p:cBhvr>
                                      <p:to>
                                        <p:strVal val="visible"/>
                                      </p:to>
                                    </p:set>
                                    <p:anim calcmode="lin" valueType="num">
                                      <p:cBhvr additive="base">
                                        <p:cTn id="18"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 calcmode="lin" valueType="num">
                                      <p:cBhvr additive="base">
                                        <p:cTn id="2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 calcmode="lin" valueType="num">
                                      <p:cBhvr additive="base">
                                        <p:cTn id="28"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1507">
                                            <p:txEl>
                                              <p:pRg st="3" end="3"/>
                                            </p:txEl>
                                          </p:spTgt>
                                        </p:tgtEl>
                                        <p:attrNameLst>
                                          <p:attrName>style.visibility</p:attrName>
                                        </p:attrNameLst>
                                      </p:cBhvr>
                                      <p:to>
                                        <p:strVal val="visible"/>
                                      </p:to>
                                    </p:set>
                                    <p:anim calcmode="lin" valueType="num">
                                      <p:cBhvr additive="base">
                                        <p:cTn id="34"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1507">
                                            <p:txEl>
                                              <p:pRg st="4" end="4"/>
                                            </p:txEl>
                                          </p:spTgt>
                                        </p:tgtEl>
                                        <p:attrNameLst>
                                          <p:attrName>style.visibility</p:attrName>
                                        </p:attrNameLst>
                                      </p:cBhvr>
                                      <p:to>
                                        <p:strVal val="visible"/>
                                      </p:to>
                                    </p:set>
                                    <p:anim calcmode="lin" valueType="num">
                                      <p:cBhvr additive="base">
                                        <p:cTn id="4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1507">
                                            <p:txEl>
                                              <p:pRg st="5" end="5"/>
                                            </p:txEl>
                                          </p:spTgt>
                                        </p:tgtEl>
                                        <p:attrNameLst>
                                          <p:attrName>style.visibility</p:attrName>
                                        </p:attrNameLst>
                                      </p:cBhvr>
                                      <p:to>
                                        <p:strVal val="visible"/>
                                      </p:to>
                                    </p:set>
                                    <p:anim calcmode="lin" valueType="num">
                                      <p:cBhvr additive="base">
                                        <p:cTn id="61"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BB403238-AA9B-4582-BAD8-8B0B8FB2FA49}"/>
              </a:ext>
            </a:extLst>
          </p:cNvPr>
          <p:cNvSpPr>
            <a:spLocks noGrp="1" noChangeArrowheads="1"/>
          </p:cNvSpPr>
          <p:nvPr>
            <p:ph type="title"/>
          </p:nvPr>
        </p:nvSpPr>
        <p:spPr>
          <a:xfrm>
            <a:off x="4800600" y="214313"/>
            <a:ext cx="4002088" cy="852487"/>
          </a:xfrm>
          <a:solidFill>
            <a:schemeClr val="accent2">
              <a:lumMod val="20000"/>
              <a:lumOff val="80000"/>
            </a:schemeClr>
          </a:solidFill>
        </p:spPr>
        <p:txBody>
          <a:bodyPr/>
          <a:lstStyle/>
          <a:p>
            <a:pPr marL="342900" indent="-342900" eaLnBrk="1" hangingPunct="1">
              <a:lnSpc>
                <a:spcPct val="80000"/>
              </a:lnSpc>
              <a:spcBef>
                <a:spcPct val="20000"/>
              </a:spcBef>
              <a:defRPr/>
            </a:pPr>
            <a:r>
              <a:rPr lang="en-US" sz="2800" b="1" dirty="0" err="1">
                <a:solidFill>
                  <a:srgbClr val="C00000"/>
                </a:solidFill>
                <a:latin typeface="Aharoni" pitchFamily="2" charset="-79"/>
                <a:ea typeface="+mn-ea"/>
                <a:cs typeface="Aharoni" pitchFamily="2" charset="-79"/>
              </a:rPr>
              <a:t>Anterior Spinothalamic Tract</a:t>
            </a:r>
          </a:p>
        </p:txBody>
      </p:sp>
      <p:sp>
        <p:nvSpPr>
          <p:cNvPr id="22531" name="Rectangle 5">
            <a:extLst>
              <a:ext uri="{FF2B5EF4-FFF2-40B4-BE49-F238E27FC236}">
                <a16:creationId xmlns:a16="http://schemas.microsoft.com/office/drawing/2014/main" id="{34655481-9B54-467D-B5AC-092054C63F3C}"/>
              </a:ext>
            </a:extLst>
          </p:cNvPr>
          <p:cNvSpPr>
            <a:spLocks noGrp="1" noChangeArrowheads="1"/>
          </p:cNvSpPr>
          <p:nvPr>
            <p:ph type="body" sz="half" idx="1"/>
          </p:nvPr>
        </p:nvSpPr>
        <p:spPr>
          <a:xfrm>
            <a:off x="250825" y="609600"/>
            <a:ext cx="4168775" cy="5867400"/>
          </a:xfrm>
          <a:solidFill>
            <a:schemeClr val="accent1">
              <a:lumMod val="20000"/>
              <a:lumOff val="80000"/>
            </a:schemeClr>
          </a:solidFill>
        </p:spPr>
        <p:txBody>
          <a:bodyPr/>
          <a:lstStyle/>
          <a:p>
            <a:pPr eaLnBrk="1" fontAlgn="auto" hangingPunct="1">
              <a:spcAft>
                <a:spcPts val="0"/>
              </a:spcAft>
              <a:buFont typeface="Wingdings" pitchFamily="2" charset="2"/>
              <a:buChar char="q"/>
              <a:defRPr/>
            </a:pPr>
            <a:r>
              <a:rPr lang="en-US" sz="2000" b="1" u="sng" dirty="0">
                <a:solidFill>
                  <a:srgbClr val="C00000"/>
                </a:solidFill>
              </a:rPr>
              <a:t>Function:</a:t>
            </a:r>
          </a:p>
          <a:p>
            <a:pPr eaLnBrk="1" fontAlgn="auto" hangingPunct="1">
              <a:spcAft>
                <a:spcPts val="0"/>
              </a:spcAft>
              <a:defRPr/>
            </a:pPr>
            <a:r>
              <a:rPr lang="en-US" sz="2000" dirty="0"/>
              <a:t>Carries 1/2 </a:t>
            </a:r>
            <a:r>
              <a:rPr lang="en-US" sz="2000" b="1" dirty="0"/>
              <a:t>crude touch (non discriminative) &amp; pressure </a:t>
            </a:r>
            <a:r>
              <a:rPr lang="en-US" sz="2000" dirty="0"/>
              <a:t>to thalamus and sensory cortex.</a:t>
            </a:r>
          </a:p>
          <a:p>
            <a:pPr eaLnBrk="1" fontAlgn="auto" hangingPunct="1">
              <a:spcAft>
                <a:spcPts val="0"/>
              </a:spcAft>
              <a:buFont typeface="Wingdings" pitchFamily="2" charset="2"/>
              <a:buChar char="q"/>
              <a:defRPr/>
            </a:pPr>
            <a:r>
              <a:rPr lang="en-US" sz="2000" b="1" u="sng" dirty="0" err="1">
                <a:solidFill>
                  <a:srgbClr val="0070C0"/>
                </a:solidFill>
              </a:rPr>
              <a:t>Neurones</a:t>
            </a:r>
            <a:r>
              <a:rPr lang="en-US" sz="2000" b="1" u="sng" dirty="0">
                <a:solidFill>
                  <a:srgbClr val="0070C0"/>
                </a:solidFill>
              </a:rPr>
              <a:t>:</a:t>
            </a:r>
            <a:r>
              <a:rPr lang="en-US" sz="2000" b="1" dirty="0">
                <a:solidFill>
                  <a:srgbClr val="0070C0"/>
                </a:solidFill>
              </a:rPr>
              <a:t> 3 </a:t>
            </a:r>
            <a:r>
              <a:rPr lang="en-US" sz="2000" b="1" dirty="0" err="1">
                <a:solidFill>
                  <a:srgbClr val="0070C0"/>
                </a:solidFill>
              </a:rPr>
              <a:t>Neurones</a:t>
            </a:r>
            <a:endParaRPr lang="en-US" sz="2000" b="1" dirty="0">
              <a:solidFill>
                <a:srgbClr val="0070C0"/>
              </a:solidFill>
            </a:endParaRPr>
          </a:p>
          <a:p>
            <a:pPr eaLnBrk="1" fontAlgn="auto" hangingPunct="1">
              <a:spcAft>
                <a:spcPts val="0"/>
              </a:spcAft>
              <a:defRPr/>
            </a:pPr>
            <a:r>
              <a:rPr lang="en-US" sz="2000" b="1" dirty="0" err="1">
                <a:solidFill>
                  <a:srgbClr val="FF0000"/>
                </a:solidFill>
              </a:rPr>
              <a:t>Neurone</a:t>
            </a:r>
            <a:r>
              <a:rPr lang="en-US" sz="2000" b="1" dirty="0">
                <a:solidFill>
                  <a:srgbClr val="FF0000"/>
                </a:solidFill>
              </a:rPr>
              <a:t> I</a:t>
            </a:r>
            <a:r>
              <a:rPr lang="en-US" sz="2000" b="1" dirty="0"/>
              <a:t>:</a:t>
            </a:r>
          </a:p>
          <a:p>
            <a:pPr eaLnBrk="1" fontAlgn="auto" hangingPunct="1">
              <a:spcAft>
                <a:spcPts val="0"/>
              </a:spcAft>
              <a:buFont typeface="Arial" panose="020B0604020202020204" pitchFamily="34" charset="0"/>
              <a:buNone/>
              <a:defRPr/>
            </a:pPr>
            <a:r>
              <a:rPr lang="en-US" sz="2000" dirty="0"/>
              <a:t>       </a:t>
            </a:r>
            <a:r>
              <a:rPr lang="en-US" sz="2000" b="1" dirty="0"/>
              <a:t>Medium sized </a:t>
            </a:r>
            <a:r>
              <a:rPr lang="en-US" sz="2000" dirty="0"/>
              <a:t>cells in the dorsal  root ganglia.</a:t>
            </a:r>
          </a:p>
          <a:p>
            <a:pPr eaLnBrk="1" fontAlgn="auto" hangingPunct="1">
              <a:spcAft>
                <a:spcPts val="0"/>
              </a:spcAft>
              <a:defRPr/>
            </a:pPr>
            <a:r>
              <a:rPr lang="en-US" sz="2000" b="1" dirty="0" err="1">
                <a:solidFill>
                  <a:srgbClr val="FF0000"/>
                </a:solidFill>
              </a:rPr>
              <a:t>Neurone</a:t>
            </a:r>
            <a:r>
              <a:rPr lang="en-US" sz="2000" b="1" dirty="0">
                <a:solidFill>
                  <a:srgbClr val="FF0000"/>
                </a:solidFill>
              </a:rPr>
              <a:t> II:</a:t>
            </a:r>
          </a:p>
          <a:p>
            <a:pPr eaLnBrk="1" fontAlgn="auto" hangingPunct="1">
              <a:spcAft>
                <a:spcPts val="0"/>
              </a:spcAft>
              <a:buFont typeface="Arial" panose="020B0604020202020204" pitchFamily="34" charset="0"/>
              <a:buNone/>
              <a:defRPr/>
            </a:pPr>
            <a:r>
              <a:rPr lang="en-US" sz="2000" dirty="0"/>
              <a:t>      Cells of main sensory nucleus or </a:t>
            </a:r>
          </a:p>
          <a:p>
            <a:pPr eaLnBrk="1" fontAlgn="auto" hangingPunct="1">
              <a:spcAft>
                <a:spcPts val="0"/>
              </a:spcAft>
              <a:buFont typeface="Arial" panose="020B0604020202020204" pitchFamily="34" charset="0"/>
              <a:buNone/>
              <a:defRPr/>
            </a:pPr>
            <a:r>
              <a:rPr lang="en-US" sz="2000" dirty="0"/>
              <a:t>       (</a:t>
            </a:r>
            <a:r>
              <a:rPr lang="en-US" sz="2000" b="1" dirty="0">
                <a:solidFill>
                  <a:srgbClr val="0000FF"/>
                </a:solidFill>
              </a:rPr>
              <a:t>nucleus </a:t>
            </a:r>
            <a:r>
              <a:rPr lang="en-US" sz="2000" b="1" dirty="0" err="1">
                <a:solidFill>
                  <a:srgbClr val="0000FF"/>
                </a:solidFill>
              </a:rPr>
              <a:t>proprius</a:t>
            </a:r>
            <a:r>
              <a:rPr lang="en-US" sz="2000" dirty="0"/>
              <a:t>).</a:t>
            </a:r>
          </a:p>
          <a:p>
            <a:pPr eaLnBrk="1" fontAlgn="auto" hangingPunct="1">
              <a:spcAft>
                <a:spcPts val="0"/>
              </a:spcAft>
              <a:buFont typeface="Arial" charset="0"/>
              <a:buNone/>
              <a:defRPr/>
            </a:pPr>
            <a:r>
              <a:rPr lang="en-US" sz="2000" dirty="0"/>
              <a:t>Fibers  arising from </a:t>
            </a:r>
            <a:r>
              <a:rPr lang="en-US" sz="2000" dirty="0" err="1"/>
              <a:t>Substantia</a:t>
            </a:r>
            <a:r>
              <a:rPr lang="en-US" sz="2000" dirty="0"/>
              <a:t> </a:t>
            </a:r>
            <a:r>
              <a:rPr lang="en-US" sz="2000" dirty="0" err="1"/>
              <a:t>Gelatinosa</a:t>
            </a:r>
            <a:r>
              <a:rPr lang="en-US" sz="2000" dirty="0"/>
              <a:t> &amp; Nucleus </a:t>
            </a:r>
            <a:r>
              <a:rPr lang="en-US" sz="2000" dirty="0" err="1"/>
              <a:t>Proprius</a:t>
            </a:r>
            <a:r>
              <a:rPr lang="en-US" sz="2000" dirty="0"/>
              <a:t> decussate in the </a:t>
            </a:r>
            <a:r>
              <a:rPr lang="en-US" sz="2000" b="1" dirty="0">
                <a:solidFill>
                  <a:srgbClr val="339933"/>
                </a:solidFill>
              </a:rPr>
              <a:t>Anterior White Commissar  </a:t>
            </a:r>
          </a:p>
          <a:p>
            <a:pPr eaLnBrk="1" fontAlgn="auto" hangingPunct="1">
              <a:spcAft>
                <a:spcPts val="0"/>
              </a:spcAft>
              <a:defRPr/>
            </a:pPr>
            <a:r>
              <a:rPr lang="en-US" sz="2000" b="1" dirty="0" err="1">
                <a:solidFill>
                  <a:srgbClr val="FF0000"/>
                </a:solidFill>
              </a:rPr>
              <a:t>Neurone</a:t>
            </a:r>
            <a:r>
              <a:rPr lang="en-US" sz="2000" b="1" dirty="0">
                <a:solidFill>
                  <a:srgbClr val="FF0000"/>
                </a:solidFill>
              </a:rPr>
              <a:t> III:</a:t>
            </a:r>
          </a:p>
          <a:p>
            <a:pPr eaLnBrk="1" fontAlgn="auto" hangingPunct="1">
              <a:spcAft>
                <a:spcPts val="0"/>
              </a:spcAft>
              <a:buFont typeface="Arial" panose="020B0604020202020204" pitchFamily="34" charset="0"/>
              <a:buNone/>
              <a:defRPr/>
            </a:pPr>
            <a:r>
              <a:rPr lang="en-US" sz="2000" dirty="0"/>
              <a:t>      Cells of VP nucleus of thalamus.</a:t>
            </a:r>
          </a:p>
          <a:p>
            <a:pPr eaLnBrk="1" hangingPunct="1">
              <a:lnSpc>
                <a:spcPct val="80000"/>
              </a:lnSpc>
              <a:buFont typeface="Arial" charset="0"/>
              <a:buNone/>
              <a:defRPr/>
            </a:pPr>
            <a:r>
              <a:rPr lang="en-US" sz="2400" dirty="0"/>
              <a:t>.</a:t>
            </a:r>
          </a:p>
          <a:p>
            <a:pPr eaLnBrk="1" hangingPunct="1">
              <a:lnSpc>
                <a:spcPct val="80000"/>
              </a:lnSpc>
              <a:buFont typeface="Wingdings" pitchFamily="2" charset="2"/>
              <a:buNone/>
              <a:defRPr/>
            </a:pPr>
            <a:endParaRPr lang="en-US" sz="2400" dirty="0">
              <a:solidFill>
                <a:srgbClr val="FF3399"/>
              </a:solidFill>
            </a:endParaRPr>
          </a:p>
        </p:txBody>
      </p:sp>
      <p:pic>
        <p:nvPicPr>
          <p:cNvPr id="21508" name="Picture 5" descr="C:\Documents and Settings\Free User\My Documents\My Pictures\sdew.jpg">
            <a:extLst>
              <a:ext uri="{FF2B5EF4-FFF2-40B4-BE49-F238E27FC236}">
                <a16:creationId xmlns:a16="http://schemas.microsoft.com/office/drawing/2014/main" id="{EDCF0174-19D7-4665-BC66-C2F3F30AF220}"/>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5625"/>
          <a:stretch>
            <a:fillRect/>
          </a:stretch>
        </p:blipFill>
        <p:spPr>
          <a:xfrm>
            <a:off x="5072063" y="1219200"/>
            <a:ext cx="3519487" cy="5572125"/>
          </a:xfrm>
          <a:noFill/>
          <a:ln>
            <a:solidFill>
              <a:schemeClr val="tx1"/>
            </a:solidFill>
            <a:miter lim="800000"/>
            <a:headEnd/>
            <a:tailEnd/>
          </a:ln>
        </p:spPr>
      </p:pic>
      <p:sp>
        <p:nvSpPr>
          <p:cNvPr id="8" name="Freeform 7">
            <a:extLst>
              <a:ext uri="{FF2B5EF4-FFF2-40B4-BE49-F238E27FC236}">
                <a16:creationId xmlns:a16="http://schemas.microsoft.com/office/drawing/2014/main" id="{0EB04B64-0D06-41B1-A3A6-C46E43334269}"/>
              </a:ext>
            </a:extLst>
          </p:cNvPr>
          <p:cNvSpPr>
            <a:spLocks noChangeArrowheads="1"/>
          </p:cNvSpPr>
          <p:nvPr/>
        </p:nvSpPr>
        <p:spPr bwMode="auto">
          <a:xfrm>
            <a:off x="5949950" y="5703888"/>
            <a:ext cx="550863" cy="315912"/>
          </a:xfrm>
          <a:custGeom>
            <a:avLst/>
            <a:gdLst>
              <a:gd name="T0" fmla="*/ 0 w 551145"/>
              <a:gd name="T1" fmla="*/ 275082 h 317326"/>
              <a:gd name="T2" fmla="*/ 209482 w 551145"/>
              <a:gd name="T3" fmla="*/ 177353 h 317326"/>
              <a:gd name="T4" fmla="*/ 234127 w 551145"/>
              <a:gd name="T5" fmla="*/ 133918 h 317326"/>
              <a:gd name="T6" fmla="*/ 345032 w 551145"/>
              <a:gd name="T7" fmla="*/ 68769 h 317326"/>
              <a:gd name="T8" fmla="*/ 406644 w 551145"/>
              <a:gd name="T9" fmla="*/ 3620 h 317326"/>
              <a:gd name="T10" fmla="*/ 517546 w 551145"/>
              <a:gd name="T11" fmla="*/ 47057 h 317326"/>
              <a:gd name="T12" fmla="*/ 542191 w 551145"/>
              <a:gd name="T13" fmla="*/ 79629 h 317326"/>
              <a:gd name="T14" fmla="*/ 0 60000 65536"/>
              <a:gd name="T15" fmla="*/ 0 60000 65536"/>
              <a:gd name="T16" fmla="*/ 0 60000 65536"/>
              <a:gd name="T17" fmla="*/ 0 60000 65536"/>
              <a:gd name="T18" fmla="*/ 0 60000 65536"/>
              <a:gd name="T19" fmla="*/ 0 60000 65536"/>
              <a:gd name="T20" fmla="*/ 0 60000 65536"/>
              <a:gd name="T21" fmla="*/ 0 w 551145"/>
              <a:gd name="T22" fmla="*/ 0 h 317326"/>
              <a:gd name="T23" fmla="*/ 551145 w 551145"/>
              <a:gd name="T24" fmla="*/ 317326 h 317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1145" h="317326">
                <a:moveTo>
                  <a:pt x="0" y="317326"/>
                </a:moveTo>
                <a:cubicBezTo>
                  <a:pt x="86638" y="274528"/>
                  <a:pt x="173276" y="231731"/>
                  <a:pt x="212942" y="204591"/>
                </a:cubicBezTo>
                <a:cubicBezTo>
                  <a:pt x="252608" y="177451"/>
                  <a:pt x="215031" y="175364"/>
                  <a:pt x="237995" y="154487"/>
                </a:cubicBezTo>
                <a:cubicBezTo>
                  <a:pt x="260959" y="133610"/>
                  <a:pt x="321502" y="104383"/>
                  <a:pt x="350729" y="79331"/>
                </a:cubicBezTo>
                <a:cubicBezTo>
                  <a:pt x="379956" y="54279"/>
                  <a:pt x="384132" y="8350"/>
                  <a:pt x="413359" y="4175"/>
                </a:cubicBezTo>
                <a:cubicBezTo>
                  <a:pt x="442586" y="0"/>
                  <a:pt x="503129" y="39665"/>
                  <a:pt x="526093" y="54279"/>
                </a:cubicBezTo>
                <a:cubicBezTo>
                  <a:pt x="549057" y="68893"/>
                  <a:pt x="550101" y="80375"/>
                  <a:pt x="551145" y="91857"/>
                </a:cubicBezTo>
              </a:path>
            </a:pathLst>
          </a:cu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
        <p:nvSpPr>
          <p:cNvPr id="10" name="Freeform 9">
            <a:extLst>
              <a:ext uri="{FF2B5EF4-FFF2-40B4-BE49-F238E27FC236}">
                <a16:creationId xmlns:a16="http://schemas.microsoft.com/office/drawing/2014/main" id="{F24FF234-AB5E-4E38-BE7A-45C9DE14AE72}"/>
              </a:ext>
            </a:extLst>
          </p:cNvPr>
          <p:cNvSpPr/>
          <p:nvPr/>
        </p:nvSpPr>
        <p:spPr bwMode="auto">
          <a:xfrm>
            <a:off x="6551613" y="5834063"/>
            <a:ext cx="325437" cy="261937"/>
          </a:xfrm>
          <a:custGeom>
            <a:avLst/>
            <a:gdLst>
              <a:gd name="connsiteX0" fmla="*/ 0 w 325677"/>
              <a:gd name="connsiteY0" fmla="*/ 0 h 263047"/>
              <a:gd name="connsiteX1" fmla="*/ 75156 w 325677"/>
              <a:gd name="connsiteY1" fmla="*/ 62630 h 263047"/>
              <a:gd name="connsiteX2" fmla="*/ 175365 w 325677"/>
              <a:gd name="connsiteY2" fmla="*/ 112735 h 263047"/>
              <a:gd name="connsiteX3" fmla="*/ 250521 w 325677"/>
              <a:gd name="connsiteY3" fmla="*/ 175365 h 263047"/>
              <a:gd name="connsiteX4" fmla="*/ 300625 w 325677"/>
              <a:gd name="connsiteY4" fmla="*/ 250521 h 263047"/>
              <a:gd name="connsiteX5" fmla="*/ 325677 w 325677"/>
              <a:gd name="connsiteY5" fmla="*/ 250521 h 2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77" h="263047">
                <a:moveTo>
                  <a:pt x="0" y="0"/>
                </a:moveTo>
                <a:cubicBezTo>
                  <a:pt x="22964" y="21920"/>
                  <a:pt x="45929" y="43841"/>
                  <a:pt x="75156" y="62630"/>
                </a:cubicBezTo>
                <a:cubicBezTo>
                  <a:pt x="104383" y="81419"/>
                  <a:pt x="146138" y="93946"/>
                  <a:pt x="175365" y="112735"/>
                </a:cubicBezTo>
                <a:cubicBezTo>
                  <a:pt x="204592" y="131524"/>
                  <a:pt x="229644" y="152401"/>
                  <a:pt x="250521" y="175365"/>
                </a:cubicBezTo>
                <a:cubicBezTo>
                  <a:pt x="271398" y="198329"/>
                  <a:pt x="288099" y="237995"/>
                  <a:pt x="300625" y="250521"/>
                </a:cubicBezTo>
                <a:cubicBezTo>
                  <a:pt x="313151" y="263047"/>
                  <a:pt x="319414" y="256784"/>
                  <a:pt x="325677" y="250521"/>
                </a:cubicBezTo>
              </a:path>
            </a:pathLst>
          </a:custGeom>
          <a:no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
        <p:nvSpPr>
          <p:cNvPr id="11" name="Freeform 10">
            <a:extLst>
              <a:ext uri="{FF2B5EF4-FFF2-40B4-BE49-F238E27FC236}">
                <a16:creationId xmlns:a16="http://schemas.microsoft.com/office/drawing/2014/main" id="{3671F125-C53B-49DD-9092-909154B9C690}"/>
              </a:ext>
            </a:extLst>
          </p:cNvPr>
          <p:cNvSpPr/>
          <p:nvPr/>
        </p:nvSpPr>
        <p:spPr bwMode="auto">
          <a:xfrm>
            <a:off x="6877050" y="2911475"/>
            <a:ext cx="195263" cy="3184525"/>
          </a:xfrm>
          <a:custGeom>
            <a:avLst/>
            <a:gdLst>
              <a:gd name="connsiteX0" fmla="*/ 0 w 167013"/>
              <a:gd name="connsiteY0" fmla="*/ 3106455 h 3106455"/>
              <a:gd name="connsiteX1" fmla="*/ 12526 w 167013"/>
              <a:gd name="connsiteY1" fmla="*/ 2505206 h 3106455"/>
              <a:gd name="connsiteX2" fmla="*/ 12526 w 167013"/>
              <a:gd name="connsiteY2" fmla="*/ 2342367 h 3106455"/>
              <a:gd name="connsiteX3" fmla="*/ 75156 w 167013"/>
              <a:gd name="connsiteY3" fmla="*/ 2066795 h 3106455"/>
              <a:gd name="connsiteX4" fmla="*/ 125260 w 167013"/>
              <a:gd name="connsiteY4" fmla="*/ 1778696 h 3106455"/>
              <a:gd name="connsiteX5" fmla="*/ 162838 w 167013"/>
              <a:gd name="connsiteY5" fmla="*/ 1540701 h 3106455"/>
              <a:gd name="connsiteX6" fmla="*/ 150312 w 167013"/>
              <a:gd name="connsiteY6" fmla="*/ 1390389 h 3106455"/>
              <a:gd name="connsiteX7" fmla="*/ 150312 w 167013"/>
              <a:gd name="connsiteY7" fmla="*/ 939452 h 3106455"/>
              <a:gd name="connsiteX8" fmla="*/ 112734 w 167013"/>
              <a:gd name="connsiteY8" fmla="*/ 0 h 310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013" h="3106455">
                <a:moveTo>
                  <a:pt x="0" y="3106455"/>
                </a:moveTo>
                <a:cubicBezTo>
                  <a:pt x="5219" y="2869504"/>
                  <a:pt x="10438" y="2632554"/>
                  <a:pt x="12526" y="2505206"/>
                </a:cubicBezTo>
                <a:cubicBezTo>
                  <a:pt x="14614" y="2377858"/>
                  <a:pt x="2088" y="2415436"/>
                  <a:pt x="12526" y="2342367"/>
                </a:cubicBezTo>
                <a:cubicBezTo>
                  <a:pt x="22964" y="2269299"/>
                  <a:pt x="56367" y="2160740"/>
                  <a:pt x="75156" y="2066795"/>
                </a:cubicBezTo>
                <a:cubicBezTo>
                  <a:pt x="93945" y="1972850"/>
                  <a:pt x="110646" y="1866378"/>
                  <a:pt x="125260" y="1778696"/>
                </a:cubicBezTo>
                <a:cubicBezTo>
                  <a:pt x="139874" y="1691014"/>
                  <a:pt x="158663" y="1605419"/>
                  <a:pt x="162838" y="1540701"/>
                </a:cubicBezTo>
                <a:cubicBezTo>
                  <a:pt x="167013" y="1475983"/>
                  <a:pt x="152400" y="1490597"/>
                  <a:pt x="150312" y="1390389"/>
                </a:cubicBezTo>
                <a:cubicBezTo>
                  <a:pt x="148224" y="1290181"/>
                  <a:pt x="156575" y="1171184"/>
                  <a:pt x="150312" y="939452"/>
                </a:cubicBezTo>
                <a:cubicBezTo>
                  <a:pt x="144049" y="707721"/>
                  <a:pt x="128391" y="353860"/>
                  <a:pt x="112734" y="0"/>
                </a:cubicBezTo>
              </a:path>
            </a:pathLst>
          </a:custGeom>
          <a:no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
        <p:nvSpPr>
          <p:cNvPr id="12" name="Freeform 11">
            <a:extLst>
              <a:ext uri="{FF2B5EF4-FFF2-40B4-BE49-F238E27FC236}">
                <a16:creationId xmlns:a16="http://schemas.microsoft.com/office/drawing/2014/main" id="{750C6F46-EDB0-4009-9872-9BB39E5423D5}"/>
              </a:ext>
            </a:extLst>
          </p:cNvPr>
          <p:cNvSpPr>
            <a:spLocks noChangeArrowheads="1"/>
          </p:cNvSpPr>
          <p:nvPr/>
        </p:nvSpPr>
        <p:spPr bwMode="auto">
          <a:xfrm>
            <a:off x="7015163" y="2032000"/>
            <a:ext cx="500062" cy="863600"/>
          </a:xfrm>
          <a:custGeom>
            <a:avLst/>
            <a:gdLst>
              <a:gd name="T0" fmla="*/ 0 w 501041"/>
              <a:gd name="T1" fmla="*/ 842300 h 864296"/>
              <a:gd name="T2" fmla="*/ 188256 w 501041"/>
              <a:gd name="T3" fmla="*/ 634779 h 864296"/>
              <a:gd name="T4" fmla="*/ 247090 w 501041"/>
              <a:gd name="T5" fmla="*/ 488289 h 864296"/>
              <a:gd name="T6" fmla="*/ 305920 w 501041"/>
              <a:gd name="T7" fmla="*/ 329597 h 864296"/>
              <a:gd name="T8" fmla="*/ 364750 w 501041"/>
              <a:gd name="T9" fmla="*/ 219730 h 864296"/>
              <a:gd name="T10" fmla="*/ 435344 w 501041"/>
              <a:gd name="T11" fmla="*/ 48829 h 864296"/>
              <a:gd name="T12" fmla="*/ 470645 w 501041"/>
              <a:gd name="T13" fmla="*/ 0 h 864296"/>
              <a:gd name="T14" fmla="*/ 0 60000 65536"/>
              <a:gd name="T15" fmla="*/ 0 60000 65536"/>
              <a:gd name="T16" fmla="*/ 0 60000 65536"/>
              <a:gd name="T17" fmla="*/ 0 60000 65536"/>
              <a:gd name="T18" fmla="*/ 0 60000 65536"/>
              <a:gd name="T19" fmla="*/ 0 60000 65536"/>
              <a:gd name="T20" fmla="*/ 0 60000 65536"/>
              <a:gd name="T21" fmla="*/ 0 w 501041"/>
              <a:gd name="T22" fmla="*/ 0 h 864296"/>
              <a:gd name="T23" fmla="*/ 501041 w 501041"/>
              <a:gd name="T24" fmla="*/ 864296 h 864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1041" h="864296">
                <a:moveTo>
                  <a:pt x="0" y="864296"/>
                </a:moveTo>
                <a:cubicBezTo>
                  <a:pt x="78288" y="788096"/>
                  <a:pt x="156576" y="711896"/>
                  <a:pt x="200417" y="651354"/>
                </a:cubicBezTo>
                <a:cubicBezTo>
                  <a:pt x="244258" y="590812"/>
                  <a:pt x="242170" y="553233"/>
                  <a:pt x="263047" y="501041"/>
                </a:cubicBezTo>
                <a:cubicBezTo>
                  <a:pt x="283924" y="448849"/>
                  <a:pt x="304800" y="384132"/>
                  <a:pt x="325677" y="338203"/>
                </a:cubicBezTo>
                <a:cubicBezTo>
                  <a:pt x="346554" y="292274"/>
                  <a:pt x="365343" y="273485"/>
                  <a:pt x="388307" y="225469"/>
                </a:cubicBezTo>
                <a:cubicBezTo>
                  <a:pt x="411271" y="177453"/>
                  <a:pt x="444674" y="87682"/>
                  <a:pt x="463463" y="50104"/>
                </a:cubicBezTo>
                <a:cubicBezTo>
                  <a:pt x="482252" y="12526"/>
                  <a:pt x="491646" y="6263"/>
                  <a:pt x="501041" y="0"/>
                </a:cubicBezTo>
              </a:path>
            </a:pathLst>
          </a:custGeom>
          <a:noFill/>
          <a:ln w="38100" algn="ctr">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checkerboard(across)">
                                      <p:cBhvr>
                                        <p:cTn id="13" dur="500"/>
                                        <p:tgtEl>
                                          <p:spTgt spid="215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 calcmode="lin" valueType="num">
                                      <p:cBhvr additive="base">
                                        <p:cTn id="18"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531">
                                            <p:txEl>
                                              <p:pRg st="1" end="1"/>
                                            </p:txEl>
                                          </p:spTgt>
                                        </p:tgtEl>
                                        <p:attrNameLst>
                                          <p:attrName>style.visibility</p:attrName>
                                        </p:attrNameLst>
                                      </p:cBhvr>
                                      <p:to>
                                        <p:strVal val="visible"/>
                                      </p:to>
                                    </p:set>
                                    <p:anim calcmode="lin" valueType="num">
                                      <p:cBhvr additive="base">
                                        <p:cTn id="22"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2531">
                                            <p:txEl>
                                              <p:pRg st="2" end="2"/>
                                            </p:txEl>
                                          </p:spTgt>
                                        </p:tgtEl>
                                        <p:attrNameLst>
                                          <p:attrName>style.visibility</p:attrName>
                                        </p:attrNameLst>
                                      </p:cBhvr>
                                      <p:to>
                                        <p:strVal val="visible"/>
                                      </p:to>
                                    </p:set>
                                    <p:anim calcmode="lin" valueType="num">
                                      <p:cBhvr additive="base">
                                        <p:cTn id="28"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2531">
                                            <p:txEl>
                                              <p:pRg st="3" end="3"/>
                                            </p:txEl>
                                          </p:spTgt>
                                        </p:tgtEl>
                                        <p:attrNameLst>
                                          <p:attrName>style.visibility</p:attrName>
                                        </p:attrNameLst>
                                      </p:cBhvr>
                                      <p:to>
                                        <p:strVal val="visible"/>
                                      </p:to>
                                    </p:set>
                                    <p:anim calcmode="lin" valueType="num">
                                      <p:cBhvr additive="base">
                                        <p:cTn id="34"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2531">
                                            <p:txEl>
                                              <p:pRg st="4" end="4"/>
                                            </p:txEl>
                                          </p:spTgt>
                                        </p:tgtEl>
                                        <p:attrNameLst>
                                          <p:attrName>style.visibility</p:attrName>
                                        </p:attrNameLst>
                                      </p:cBhvr>
                                      <p:to>
                                        <p:strVal val="visible"/>
                                      </p:to>
                                    </p:set>
                                    <p:anim calcmode="lin" valueType="num">
                                      <p:cBhvr additive="base">
                                        <p:cTn id="38"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531">
                                            <p:txEl>
                                              <p:pRg st="5" end="5"/>
                                            </p:txEl>
                                          </p:spTgt>
                                        </p:tgtEl>
                                        <p:attrNameLst>
                                          <p:attrName>style.visibility</p:attrName>
                                        </p:attrNameLst>
                                      </p:cBhvr>
                                      <p:to>
                                        <p:strVal val="visible"/>
                                      </p:to>
                                    </p:set>
                                    <p:anim calcmode="lin" valueType="num">
                                      <p:cBhvr additive="base">
                                        <p:cTn id="49"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2531">
                                            <p:txEl>
                                              <p:pRg st="6" end="6"/>
                                            </p:txEl>
                                          </p:spTgt>
                                        </p:tgtEl>
                                        <p:attrNameLst>
                                          <p:attrName>style.visibility</p:attrName>
                                        </p:attrNameLst>
                                      </p:cBhvr>
                                      <p:to>
                                        <p:strVal val="visible"/>
                                      </p:to>
                                    </p:set>
                                    <p:anim calcmode="lin" valueType="num">
                                      <p:cBhvr additive="base">
                                        <p:cTn id="5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531">
                                            <p:txEl>
                                              <p:pRg st="7" end="7"/>
                                            </p:txEl>
                                          </p:spTgt>
                                        </p:tgtEl>
                                        <p:attrNameLst>
                                          <p:attrName>style.visibility</p:attrName>
                                        </p:attrNameLst>
                                      </p:cBhvr>
                                      <p:to>
                                        <p:strVal val="visible"/>
                                      </p:to>
                                    </p:set>
                                    <p:anim calcmode="lin" valueType="num">
                                      <p:cBhvr additive="base">
                                        <p:cTn id="57"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531">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2531">
                                            <p:txEl>
                                              <p:pRg st="8" end="8"/>
                                            </p:txEl>
                                          </p:spTgt>
                                        </p:tgtEl>
                                        <p:attrNameLst>
                                          <p:attrName>style.visibility</p:attrName>
                                        </p:attrNameLst>
                                      </p:cBhvr>
                                      <p:to>
                                        <p:strVal val="visible"/>
                                      </p:to>
                                    </p:set>
                                    <p:anim calcmode="lin" valueType="num">
                                      <p:cBhvr additive="base">
                                        <p:cTn id="61"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22531">
                                            <p:txEl>
                                              <p:pRg st="9" end="9"/>
                                            </p:txEl>
                                          </p:spTgt>
                                        </p:tgtEl>
                                        <p:attrNameLst>
                                          <p:attrName>style.visibility</p:attrName>
                                        </p:attrNameLst>
                                      </p:cBhvr>
                                      <p:to>
                                        <p:strVal val="visible"/>
                                      </p:to>
                                    </p:set>
                                    <p:anim calcmode="lin" valueType="num">
                                      <p:cBhvr additive="base">
                                        <p:cTn id="77"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2531">
                                            <p:txEl>
                                              <p:pRg st="9" end="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531">
                                            <p:txEl>
                                              <p:pRg st="10" end="10"/>
                                            </p:txEl>
                                          </p:spTgt>
                                        </p:tgtEl>
                                        <p:attrNameLst>
                                          <p:attrName>style.visibility</p:attrName>
                                        </p:attrNameLst>
                                      </p:cBhvr>
                                      <p:to>
                                        <p:strVal val="visible"/>
                                      </p:to>
                                    </p:set>
                                    <p:anim calcmode="lin" valueType="num">
                                      <p:cBhvr additive="base">
                                        <p:cTn id="81"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2531">
                                            <p:txEl>
                                              <p:pRg st="10" end="10"/>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2531">
                                            <p:txEl>
                                              <p:pRg st="11" end="11"/>
                                            </p:txEl>
                                          </p:spTgt>
                                        </p:tgtEl>
                                        <p:attrNameLst>
                                          <p:attrName>style.visibility</p:attrName>
                                        </p:attrNameLst>
                                      </p:cBhvr>
                                      <p:to>
                                        <p:strVal val="visible"/>
                                      </p:to>
                                    </p:set>
                                    <p:anim calcmode="lin" valueType="num">
                                      <p:cBhvr additive="base">
                                        <p:cTn id="85" dur="5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5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B9A2687-C1B1-416F-A90F-049F930755F3}"/>
              </a:ext>
            </a:extLst>
          </p:cNvPr>
          <p:cNvSpPr>
            <a:spLocks noGrp="1"/>
          </p:cNvSpPr>
          <p:nvPr>
            <p:ph type="title"/>
          </p:nvPr>
        </p:nvSpPr>
        <p:spPr>
          <a:xfrm>
            <a:off x="990600" y="304800"/>
            <a:ext cx="7620000" cy="685800"/>
          </a:xfrm>
          <a:solidFill>
            <a:schemeClr val="bg1">
              <a:lumMod val="85000"/>
            </a:schemeClr>
          </a:solidFill>
          <a:ln>
            <a:solidFill>
              <a:schemeClr val="tx1"/>
            </a:solidFill>
          </a:ln>
        </p:spPr>
        <p:txBody>
          <a:bodyPr rtlCol="0">
            <a:normAutofit fontScale="90000"/>
          </a:bodyPr>
          <a:lstStyle/>
          <a:p>
            <a:pPr eaLnBrk="1" fontAlgn="auto" hangingPunct="1">
              <a:spcAft>
                <a:spcPts val="0"/>
              </a:spcAft>
              <a:defRPr/>
            </a:pPr>
            <a:br>
              <a:rPr lang="en-US" b="1" dirty="0">
                <a:ln w="11430"/>
                <a:solidFill>
                  <a:srgbClr val="FFFF00"/>
                </a:solidFill>
                <a:effectLst>
                  <a:outerShdw blurRad="80000" dist="40000" dir="5040000" algn="tl">
                    <a:srgbClr val="000000">
                      <a:alpha val="30000"/>
                    </a:srgbClr>
                  </a:outerShdw>
                </a:effectLst>
              </a:rPr>
            </a:br>
            <a:r>
              <a:rPr lang="en-US" b="1" dirty="0">
                <a:ln w="11430"/>
                <a:solidFill>
                  <a:srgbClr val="FF0000"/>
                </a:solidFill>
                <a:effectLst>
                  <a:outerShdw blurRad="80000" dist="40000" dir="5040000" algn="tl">
                    <a:srgbClr val="000000">
                      <a:alpha val="30000"/>
                    </a:srgbClr>
                  </a:outerShdw>
                </a:effectLst>
                <a:latin typeface="Aharoni" pitchFamily="2" charset="-79"/>
                <a:cs typeface="Aharoni" pitchFamily="2" charset="-79"/>
              </a:rPr>
              <a:t>OBJECTIVES</a:t>
            </a:r>
            <a:br>
              <a:rPr lang="en-US" b="1" dirty="0">
                <a:ln w="11430"/>
                <a:solidFill>
                  <a:srgbClr val="FF0000"/>
                </a:solidFill>
                <a:effectLst>
                  <a:outerShdw blurRad="80000" dist="40000" dir="5040000" algn="tl">
                    <a:srgbClr val="000000">
                      <a:alpha val="30000"/>
                    </a:srgbClr>
                  </a:outerShdw>
                </a:effectLst>
                <a:latin typeface="Aharoni" pitchFamily="2" charset="-79"/>
                <a:cs typeface="Aharoni" pitchFamily="2" charset="-79"/>
              </a:rPr>
            </a:br>
            <a:endParaRPr lang="en-US" dirty="0">
              <a:solidFill>
                <a:srgbClr val="FF0000"/>
              </a:solidFill>
              <a:latin typeface="Aharoni" pitchFamily="2" charset="-79"/>
              <a:cs typeface="Aharoni" pitchFamily="2" charset="-79"/>
            </a:endParaRPr>
          </a:p>
        </p:txBody>
      </p:sp>
      <p:sp>
        <p:nvSpPr>
          <p:cNvPr id="3" name="Content Placeholder 2">
            <a:extLst>
              <a:ext uri="{FF2B5EF4-FFF2-40B4-BE49-F238E27FC236}">
                <a16:creationId xmlns:a16="http://schemas.microsoft.com/office/drawing/2014/main" id="{ED05F5F6-A285-4E2E-A0A3-1DEEAA4446C6}"/>
              </a:ext>
            </a:extLst>
          </p:cNvPr>
          <p:cNvSpPr>
            <a:spLocks noGrp="1"/>
          </p:cNvSpPr>
          <p:nvPr>
            <p:ph idx="1"/>
          </p:nvPr>
        </p:nvSpPr>
        <p:spPr>
          <a:xfrm>
            <a:off x="457200" y="1219200"/>
            <a:ext cx="8485188" cy="5138738"/>
          </a:xfrm>
          <a:solidFill>
            <a:schemeClr val="bg2"/>
          </a:solidFill>
          <a:ln>
            <a:solidFill>
              <a:schemeClr val="tx1"/>
            </a:solidFill>
          </a:ln>
        </p:spPr>
        <p:txBody>
          <a:bodyPr rtlCol="0">
            <a:normAutofit fontScale="92500" lnSpcReduction="20000"/>
          </a:bodyPr>
          <a:lstStyle/>
          <a:p>
            <a:pPr eaLnBrk="1" fontAlgn="auto" hangingPunct="1">
              <a:spcAft>
                <a:spcPts val="0"/>
              </a:spcAft>
              <a:defRPr/>
            </a:pPr>
            <a:r>
              <a:rPr lang="en-US" b="1" i="1" dirty="0"/>
              <a:t>By the end of the lecture, the student will be able to:</a:t>
            </a:r>
          </a:p>
          <a:p>
            <a:pPr eaLnBrk="1" fontAlgn="auto" hangingPunct="1">
              <a:spcAft>
                <a:spcPts val="0"/>
              </a:spcAft>
              <a:defRPr/>
            </a:pPr>
            <a:r>
              <a:rPr lang="en-US" b="1" i="1" dirty="0"/>
              <a:t>Define the meaning of a tract.</a:t>
            </a:r>
          </a:p>
          <a:p>
            <a:pPr eaLnBrk="1" fontAlgn="auto" hangingPunct="1">
              <a:spcAft>
                <a:spcPts val="0"/>
              </a:spcAft>
              <a:defRPr/>
            </a:pPr>
            <a:r>
              <a:rPr lang="en-US" b="1" i="1" dirty="0"/>
              <a:t>Distinguish between the different types of tracts. </a:t>
            </a:r>
          </a:p>
          <a:p>
            <a:pPr eaLnBrk="1" fontAlgn="auto" hangingPunct="1">
              <a:spcAft>
                <a:spcPts val="0"/>
              </a:spcAft>
              <a:defRPr/>
            </a:pPr>
            <a:r>
              <a:rPr lang="en-US" b="1" i="1" dirty="0"/>
              <a:t>Locate the position of each tract.</a:t>
            </a:r>
          </a:p>
          <a:p>
            <a:pPr eaLnBrk="1" fontAlgn="auto" hangingPunct="1">
              <a:spcAft>
                <a:spcPts val="0"/>
              </a:spcAft>
              <a:defRPr/>
            </a:pPr>
            <a:r>
              <a:rPr lang="en-US" b="1" i="1" dirty="0"/>
              <a:t>Describe the sensory pathway.</a:t>
            </a:r>
          </a:p>
          <a:p>
            <a:pPr eaLnBrk="1" fontAlgn="auto" hangingPunct="1">
              <a:spcAft>
                <a:spcPts val="0"/>
              </a:spcAft>
              <a:defRPr/>
            </a:pPr>
            <a:r>
              <a:rPr lang="en-US" b="1" i="1" dirty="0"/>
              <a:t>Identify the different sensory spinal tracts and their functions.</a:t>
            </a:r>
          </a:p>
          <a:p>
            <a:pPr eaLnBrk="1" fontAlgn="auto" hangingPunct="1">
              <a:spcAft>
                <a:spcPts val="0"/>
              </a:spcAft>
              <a:defRPr/>
            </a:pPr>
            <a:r>
              <a:rPr lang="en-US" b="1" i="1" dirty="0"/>
              <a:t>Identify the course of each of these tracts.</a:t>
            </a:r>
          </a:p>
          <a:p>
            <a:pPr eaLnBrk="1" fontAlgn="auto" hangingPunct="1">
              <a:spcAft>
                <a:spcPts val="0"/>
              </a:spcAft>
              <a:defRPr/>
            </a:pPr>
            <a:r>
              <a:rPr lang="en-US" b="1" i="1" dirty="0"/>
              <a:t>Know some associated lesions regarding the main tracts.</a:t>
            </a:r>
          </a:p>
          <a:p>
            <a:pPr eaLnBrk="1" fontAlgn="auto" hangingPunct="1">
              <a:spcAft>
                <a:spcPts val="0"/>
              </a:spcAft>
              <a:defRPr/>
            </a:pPr>
            <a:endParaRPr lang="en-US" dirty="0"/>
          </a:p>
          <a:p>
            <a:pPr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5867C97-6E37-4A4A-8BA6-A6ABCA69B0EE}"/>
              </a:ext>
            </a:extLst>
          </p:cNvPr>
          <p:cNvSpPr>
            <a:spLocks noGrp="1"/>
          </p:cNvSpPr>
          <p:nvPr>
            <p:ph type="title"/>
          </p:nvPr>
        </p:nvSpPr>
        <p:spPr>
          <a:xfrm>
            <a:off x="228600" y="0"/>
            <a:ext cx="3657600" cy="990600"/>
          </a:xfrm>
          <a:solidFill>
            <a:schemeClr val="accent6">
              <a:lumMod val="20000"/>
              <a:lumOff val="80000"/>
            </a:schemeClr>
          </a:solidFill>
        </p:spPr>
        <p:txBody>
          <a:bodyPr/>
          <a:lstStyle/>
          <a:p>
            <a:pPr>
              <a:defRPr/>
            </a:pPr>
            <a:r>
              <a:rPr lang="en-US" sz="3200" dirty="0" err="1"/>
              <a:t>Spinothalamic</a:t>
            </a:r>
            <a:r>
              <a:rPr lang="en-US" sz="3200" dirty="0"/>
              <a:t> Tracts Lesion</a:t>
            </a:r>
          </a:p>
        </p:txBody>
      </p:sp>
      <p:sp>
        <p:nvSpPr>
          <p:cNvPr id="22531" name="Text Placeholder 3">
            <a:extLst>
              <a:ext uri="{FF2B5EF4-FFF2-40B4-BE49-F238E27FC236}">
                <a16:creationId xmlns:a16="http://schemas.microsoft.com/office/drawing/2014/main" id="{4067DD2A-4344-45AE-8791-5ECB91688E1B}"/>
              </a:ext>
            </a:extLst>
          </p:cNvPr>
          <p:cNvSpPr>
            <a:spLocks noGrp="1"/>
          </p:cNvSpPr>
          <p:nvPr>
            <p:ph type="body" sz="half" idx="2"/>
          </p:nvPr>
        </p:nvSpPr>
        <p:spPr>
          <a:xfrm>
            <a:off x="228600" y="1143000"/>
            <a:ext cx="5029200" cy="5486400"/>
          </a:xfrm>
          <a:solidFill>
            <a:schemeClr val="bg2"/>
          </a:solidFill>
        </p:spPr>
        <p:txBody>
          <a:bodyPr/>
          <a:lstStyle/>
          <a:p>
            <a:r>
              <a:rPr lang="en-US" altLang="ar-SA" sz="2000"/>
              <a:t>It is selectively damaged in </a:t>
            </a:r>
            <a:r>
              <a:rPr lang="en-US" altLang="ar-SA" sz="2000" b="1" u="sng">
                <a:solidFill>
                  <a:srgbClr val="0000FF"/>
                </a:solidFill>
              </a:rPr>
              <a:t>Syringomyelia</a:t>
            </a:r>
          </a:p>
          <a:p>
            <a:r>
              <a:rPr lang="en-US" altLang="ar-SA" sz="2000"/>
              <a:t>The central canal becomes enlarged forming a cavity compressing the adjacent nerve fibres </a:t>
            </a:r>
          </a:p>
          <a:p>
            <a:r>
              <a:rPr lang="en-US" altLang="ar-SA" sz="2000"/>
              <a:t>Fibres serving pain and temperature are damaged as they decussate in the ventral white commissure close to the central canal causing selective loss of pain and temperature in the upper limbs (</a:t>
            </a:r>
            <a:r>
              <a:rPr lang="en-US" altLang="ar-SA" sz="2000" b="1"/>
              <a:t>dissociate sensory loss</a:t>
            </a:r>
            <a:r>
              <a:rPr lang="en-US" altLang="ar-SA" sz="2000"/>
              <a:t>) </a:t>
            </a:r>
          </a:p>
          <a:p>
            <a:r>
              <a:rPr lang="en-US" altLang="ar-SA" sz="2000"/>
              <a:t>Light touch and proprioceptive sensations are retained</a:t>
            </a:r>
          </a:p>
          <a:p>
            <a:r>
              <a:rPr lang="en-US" altLang="ar-SA" sz="2000"/>
              <a:t>Joints of the limbs become disorganized without discomfort </a:t>
            </a:r>
            <a:r>
              <a:rPr lang="en-US" altLang="ar-SA" sz="2000" b="1">
                <a:solidFill>
                  <a:srgbClr val="FF0000"/>
                </a:solidFill>
              </a:rPr>
              <a:t>(Charcot's joint) </a:t>
            </a:r>
          </a:p>
          <a:p>
            <a:endParaRPr lang="en-US" altLang="ar-SA" sz="2000"/>
          </a:p>
        </p:txBody>
      </p:sp>
      <p:pic>
        <p:nvPicPr>
          <p:cNvPr id="22532" name="Picture 2" descr="C:\Documents and Settings\Dr.Essam\My Documents\blockes\cns block\2014-2015\lectures\fig\5.17.jpg">
            <a:extLst>
              <a:ext uri="{FF2B5EF4-FFF2-40B4-BE49-F238E27FC236}">
                <a16:creationId xmlns:a16="http://schemas.microsoft.com/office/drawing/2014/main" id="{0A617549-F2CA-4CB7-A10D-F2CC8D1C86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62600" y="444500"/>
            <a:ext cx="4038600" cy="3594100"/>
          </a:xfrm>
          <a:noFill/>
        </p:spPr>
      </p:pic>
      <p:pic>
        <p:nvPicPr>
          <p:cNvPr id="22533" name="Picture 7" descr="C:\Documents and Settings\Dr.Essam\My Documents\blockes\cns block\2014-2015\lectures\fig\206330.jpg">
            <a:extLst>
              <a:ext uri="{FF2B5EF4-FFF2-40B4-BE49-F238E27FC236}">
                <a16:creationId xmlns:a16="http://schemas.microsoft.com/office/drawing/2014/main" id="{8217B74B-3382-4CB9-98E1-C8BD4491F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1752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572D33CE-949F-4206-A02C-AE8D4FAFF1BD}"/>
              </a:ext>
            </a:extLst>
          </p:cNvPr>
          <p:cNvSpPr>
            <a:spLocks noGrp="1" noChangeArrowheads="1"/>
          </p:cNvSpPr>
          <p:nvPr>
            <p:ph type="title"/>
          </p:nvPr>
        </p:nvSpPr>
        <p:spPr>
          <a:xfrm>
            <a:off x="4572000" y="188913"/>
            <a:ext cx="4127500" cy="1106487"/>
          </a:xfrm>
          <a:solidFill>
            <a:schemeClr val="accent6">
              <a:lumMod val="20000"/>
              <a:lumOff val="80000"/>
            </a:schemeClr>
          </a:solidFill>
        </p:spPr>
        <p:txBody>
          <a:bodyPr/>
          <a:lstStyle/>
          <a:p>
            <a:pPr marL="342900" indent="-342900" eaLnBrk="1" hangingPunct="1">
              <a:lnSpc>
                <a:spcPct val="80000"/>
              </a:lnSpc>
              <a:spcBef>
                <a:spcPct val="20000"/>
              </a:spcBef>
              <a:defRPr/>
            </a:pPr>
            <a:r>
              <a:rPr lang="en-US" sz="3600" b="1" dirty="0" err="1">
                <a:solidFill>
                  <a:srgbClr val="009900"/>
                </a:solidFill>
                <a:latin typeface="Aharoni" pitchFamily="2" charset="-79"/>
                <a:ea typeface="+mn-ea"/>
                <a:cs typeface="Aharoni" pitchFamily="2" charset="-79"/>
              </a:rPr>
              <a:t>Spinocerebellar</a:t>
            </a:r>
            <a:r>
              <a:rPr lang="en-US" sz="3600" b="1" dirty="0">
                <a:solidFill>
                  <a:srgbClr val="009900"/>
                </a:solidFill>
                <a:latin typeface="Aharoni" pitchFamily="2" charset="-79"/>
                <a:ea typeface="+mn-ea"/>
                <a:cs typeface="Aharoni" pitchFamily="2" charset="-79"/>
              </a:rPr>
              <a:t> Tracts</a:t>
            </a:r>
          </a:p>
        </p:txBody>
      </p:sp>
      <p:sp>
        <p:nvSpPr>
          <p:cNvPr id="24579" name="Rectangle 5">
            <a:extLst>
              <a:ext uri="{FF2B5EF4-FFF2-40B4-BE49-F238E27FC236}">
                <a16:creationId xmlns:a16="http://schemas.microsoft.com/office/drawing/2014/main" id="{BA4E62C5-3F5B-448E-967D-77B38E4914D7}"/>
              </a:ext>
            </a:extLst>
          </p:cNvPr>
          <p:cNvSpPr>
            <a:spLocks noGrp="1" noChangeArrowheads="1"/>
          </p:cNvSpPr>
          <p:nvPr>
            <p:ph type="body" sz="half" idx="1"/>
          </p:nvPr>
        </p:nvSpPr>
        <p:spPr>
          <a:xfrm>
            <a:off x="142875" y="1000125"/>
            <a:ext cx="4200525" cy="5376863"/>
          </a:xfrm>
          <a:solidFill>
            <a:schemeClr val="bg2"/>
          </a:solidFill>
        </p:spPr>
        <p:txBody>
          <a:bodyPr/>
          <a:lstStyle/>
          <a:p>
            <a:pPr eaLnBrk="1" hangingPunct="1">
              <a:lnSpc>
                <a:spcPct val="80000"/>
              </a:lnSpc>
            </a:pPr>
            <a:r>
              <a:rPr lang="en-US" altLang="ar-SA" sz="2000"/>
              <a:t>The Spinocerebellar system consists of  a sequence of </a:t>
            </a:r>
            <a:r>
              <a:rPr lang="en-US" altLang="ar-SA" sz="2000" b="1"/>
              <a:t>only two neurons;</a:t>
            </a:r>
          </a:p>
          <a:p>
            <a:pPr eaLnBrk="1" hangingPunct="1"/>
            <a:r>
              <a:rPr lang="en-US" altLang="ar-SA" sz="2000" b="1">
                <a:solidFill>
                  <a:srgbClr val="FF0000"/>
                </a:solidFill>
              </a:rPr>
              <a:t>Neurone I</a:t>
            </a:r>
            <a:r>
              <a:rPr lang="en-US" altLang="ar-SA" sz="2000"/>
              <a:t>:Large cells of dorsal root ganglia.</a:t>
            </a:r>
          </a:p>
          <a:p>
            <a:pPr eaLnBrk="1" hangingPunct="1"/>
            <a:r>
              <a:rPr lang="en-US" altLang="ar-SA" sz="2000" b="1">
                <a:solidFill>
                  <a:srgbClr val="FF0000"/>
                </a:solidFill>
              </a:rPr>
              <a:t>Neurone II:</a:t>
            </a:r>
            <a:r>
              <a:rPr lang="en-US" altLang="ar-SA" sz="2000"/>
              <a:t> cells of the nucleus dorsalis; </a:t>
            </a:r>
            <a:r>
              <a:rPr lang="en-US" altLang="ar-SA" sz="2000" b="1"/>
              <a:t>Clark's nucleus </a:t>
            </a:r>
            <a:r>
              <a:rPr lang="en-US" altLang="ar-SA" sz="2000"/>
              <a:t>(column) .</a:t>
            </a:r>
          </a:p>
          <a:p>
            <a:pPr eaLnBrk="1" hangingPunct="1">
              <a:lnSpc>
                <a:spcPct val="80000"/>
              </a:lnSpc>
            </a:pPr>
            <a:r>
              <a:rPr lang="en-US" altLang="ar-SA" sz="2000" b="1"/>
              <a:t>Two tracts: Dorsal &amp;Ventral</a:t>
            </a:r>
          </a:p>
          <a:p>
            <a:pPr eaLnBrk="1" hangingPunct="1">
              <a:lnSpc>
                <a:spcPct val="80000"/>
              </a:lnSpc>
            </a:pPr>
            <a:r>
              <a:rPr lang="en-US" altLang="ar-SA" sz="2000"/>
              <a:t>Located near the dorsolateral and ventrolateral surfaces of the cord</a:t>
            </a:r>
          </a:p>
          <a:p>
            <a:pPr eaLnBrk="1" hangingPunct="1">
              <a:lnSpc>
                <a:spcPct val="80000"/>
              </a:lnSpc>
            </a:pPr>
            <a:r>
              <a:rPr lang="en-US" altLang="ar-SA" sz="2000"/>
              <a:t>Contain axons of the second order neurons</a:t>
            </a:r>
          </a:p>
          <a:p>
            <a:pPr eaLnBrk="1" hangingPunct="1">
              <a:lnSpc>
                <a:spcPct val="80000"/>
              </a:lnSpc>
            </a:pPr>
            <a:r>
              <a:rPr lang="en-US" altLang="ar-SA" sz="2000"/>
              <a:t>Carry information derived from muscle spindles, Golgi tendon and tactile receptors to the cerebellum for the control of posture and coordination of movements</a:t>
            </a:r>
          </a:p>
          <a:p>
            <a:pPr eaLnBrk="1" hangingPunct="1">
              <a:lnSpc>
                <a:spcPct val="80000"/>
              </a:lnSpc>
            </a:pPr>
            <a:r>
              <a:rPr lang="en-US" altLang="ar-SA" sz="2000"/>
              <a:t> </a:t>
            </a:r>
          </a:p>
          <a:p>
            <a:pPr eaLnBrk="1" hangingPunct="1">
              <a:lnSpc>
                <a:spcPct val="80000"/>
              </a:lnSpc>
            </a:pPr>
            <a:endParaRPr lang="en-US" altLang="ar-SA" sz="2000"/>
          </a:p>
        </p:txBody>
      </p:sp>
      <p:pic>
        <p:nvPicPr>
          <p:cNvPr id="6" name="Picture 4" descr="F00365-008-f014">
            <a:extLst>
              <a:ext uri="{FF2B5EF4-FFF2-40B4-BE49-F238E27FC236}">
                <a16:creationId xmlns:a16="http://schemas.microsoft.com/office/drawing/2014/main" id="{FE9A9EF7-E559-40A9-918F-D50E4D643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98"/>
          <a:stretch>
            <a:fillRect/>
          </a:stretch>
        </p:blipFill>
        <p:spPr bwMode="auto">
          <a:xfrm>
            <a:off x="4267200" y="2009775"/>
            <a:ext cx="4724400" cy="2867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1B7AA30-A97D-4382-8246-CAB7EA4B5221}"/>
              </a:ext>
            </a:extLst>
          </p:cNvPr>
          <p:cNvSpPr/>
          <p:nvPr/>
        </p:nvSpPr>
        <p:spPr>
          <a:xfrm>
            <a:off x="4343400" y="3124200"/>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78DA0BC5-3AD3-48AE-AB08-303D7E155B53}"/>
              </a:ext>
            </a:extLst>
          </p:cNvPr>
          <p:cNvSpPr/>
          <p:nvPr/>
        </p:nvSpPr>
        <p:spPr>
          <a:xfrm>
            <a:off x="4267200" y="3733800"/>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579">
                                            <p:bg/>
                                          </p:spTgt>
                                        </p:tgtEl>
                                        <p:attrNameLst>
                                          <p:attrName>style.visibility</p:attrName>
                                        </p:attrNameLst>
                                      </p:cBhvr>
                                      <p:to>
                                        <p:strVal val="visible"/>
                                      </p:to>
                                    </p:set>
                                    <p:anim calcmode="lin" valueType="num">
                                      <p:cBhvr additive="base">
                                        <p:cTn id="18" dur="500" fill="hold"/>
                                        <p:tgtEl>
                                          <p:spTgt spid="24579">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9">
                                            <p:bg/>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579">
                                            <p:txEl>
                                              <p:pRg st="0" end="0"/>
                                            </p:txEl>
                                          </p:spTgt>
                                        </p:tgtEl>
                                        <p:attrNameLst>
                                          <p:attrName>style.visibility</p:attrName>
                                        </p:attrNameLst>
                                      </p:cBhvr>
                                      <p:to>
                                        <p:strVal val="visible"/>
                                      </p:to>
                                    </p:set>
                                    <p:anim calcmode="lin" valueType="num">
                                      <p:cBhvr additive="base">
                                        <p:cTn id="24"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579">
                                            <p:txEl>
                                              <p:pRg st="1" end="1"/>
                                            </p:txEl>
                                          </p:spTgt>
                                        </p:tgtEl>
                                        <p:attrNameLst>
                                          <p:attrName>style.visibility</p:attrName>
                                        </p:attrNameLst>
                                      </p:cBhvr>
                                      <p:to>
                                        <p:strVal val="visible"/>
                                      </p:to>
                                    </p:set>
                                    <p:anim calcmode="lin" valueType="num">
                                      <p:cBhvr additive="base">
                                        <p:cTn id="30"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579">
                                            <p:txEl>
                                              <p:pRg st="2" end="2"/>
                                            </p:txEl>
                                          </p:spTgt>
                                        </p:tgtEl>
                                        <p:attrNameLst>
                                          <p:attrName>style.visibility</p:attrName>
                                        </p:attrNameLst>
                                      </p:cBhvr>
                                      <p:to>
                                        <p:strVal val="visible"/>
                                      </p:to>
                                    </p:set>
                                    <p:anim calcmode="lin" valueType="num">
                                      <p:cBhvr additive="base">
                                        <p:cTn id="36"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579">
                                            <p:txEl>
                                              <p:pRg st="3" end="3"/>
                                            </p:txEl>
                                          </p:spTgt>
                                        </p:tgtEl>
                                        <p:attrNameLst>
                                          <p:attrName>style.visibility</p:attrName>
                                        </p:attrNameLst>
                                      </p:cBhvr>
                                      <p:to>
                                        <p:strVal val="visible"/>
                                      </p:to>
                                    </p:set>
                                    <p:anim calcmode="lin" valueType="num">
                                      <p:cBhvr additive="base">
                                        <p:cTn id="42"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579">
                                            <p:txEl>
                                              <p:pRg st="4" end="4"/>
                                            </p:txEl>
                                          </p:spTgt>
                                        </p:tgtEl>
                                        <p:attrNameLst>
                                          <p:attrName>style.visibility</p:attrName>
                                        </p:attrNameLst>
                                      </p:cBhvr>
                                      <p:to>
                                        <p:strVal val="visible"/>
                                      </p:to>
                                    </p:set>
                                    <p:anim calcmode="lin" valueType="num">
                                      <p:cBhvr additive="base">
                                        <p:cTn id="48"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4579">
                                            <p:txEl>
                                              <p:pRg st="5" end="5"/>
                                            </p:txEl>
                                          </p:spTgt>
                                        </p:tgtEl>
                                        <p:attrNameLst>
                                          <p:attrName>style.visibility</p:attrName>
                                        </p:attrNameLst>
                                      </p:cBhvr>
                                      <p:to>
                                        <p:strVal val="visible"/>
                                      </p:to>
                                    </p:set>
                                    <p:anim calcmode="lin" valueType="num">
                                      <p:cBhvr additive="base">
                                        <p:cTn id="54"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579">
                                            <p:txEl>
                                              <p:pRg st="6" end="6"/>
                                            </p:txEl>
                                          </p:spTgt>
                                        </p:tgtEl>
                                        <p:attrNameLst>
                                          <p:attrName>style.visibility</p:attrName>
                                        </p:attrNameLst>
                                      </p:cBhvr>
                                      <p:to>
                                        <p:strVal val="visible"/>
                                      </p:to>
                                    </p:set>
                                    <p:anim calcmode="lin" valueType="num">
                                      <p:cBhvr additive="base">
                                        <p:cTn id="60"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579">
                                            <p:txEl>
                                              <p:pRg st="7" end="7"/>
                                            </p:txEl>
                                          </p:spTgt>
                                        </p:tgtEl>
                                        <p:attrNameLst>
                                          <p:attrName>style.visibility</p:attrName>
                                        </p:attrNameLst>
                                      </p:cBhvr>
                                      <p:to>
                                        <p:strVal val="visible"/>
                                      </p:to>
                                    </p:set>
                                    <p:anim calcmode="lin" valueType="num">
                                      <p:cBhvr additive="base">
                                        <p:cTn id="66"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2457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197B21F7-9A1E-46FD-8861-2525F457B411}"/>
              </a:ext>
            </a:extLst>
          </p:cNvPr>
          <p:cNvSpPr>
            <a:spLocks noGrp="1" noChangeArrowheads="1"/>
          </p:cNvSpPr>
          <p:nvPr>
            <p:ph type="title"/>
          </p:nvPr>
        </p:nvSpPr>
        <p:spPr>
          <a:xfrm>
            <a:off x="4572000" y="260350"/>
            <a:ext cx="4198938" cy="654050"/>
          </a:xfrm>
          <a:solidFill>
            <a:schemeClr val="accent6">
              <a:lumMod val="20000"/>
              <a:lumOff val="80000"/>
            </a:schemeClr>
          </a:solidFill>
        </p:spPr>
        <p:txBody>
          <a:bodyPr/>
          <a:lstStyle/>
          <a:p>
            <a:pPr marL="342900" indent="-342900" eaLnBrk="1" hangingPunct="1">
              <a:lnSpc>
                <a:spcPct val="80000"/>
              </a:lnSpc>
              <a:spcBef>
                <a:spcPct val="20000"/>
              </a:spcBef>
              <a:defRPr/>
            </a:pPr>
            <a:r>
              <a:rPr lang="en-US" sz="2400" b="1" dirty="0">
                <a:solidFill>
                  <a:srgbClr val="0000FF"/>
                </a:solidFill>
                <a:latin typeface="Aharoni" pitchFamily="2" charset="-79"/>
                <a:ea typeface="+mn-ea"/>
                <a:cs typeface="Aharoni" pitchFamily="2" charset="-79"/>
              </a:rPr>
              <a:t>Posterior </a:t>
            </a:r>
            <a:r>
              <a:rPr lang="en-US" sz="2400" b="1" dirty="0" err="1">
                <a:solidFill>
                  <a:srgbClr val="0000FF"/>
                </a:solidFill>
                <a:latin typeface="Aharoni" pitchFamily="2" charset="-79"/>
                <a:ea typeface="+mn-ea"/>
                <a:cs typeface="Aharoni" pitchFamily="2" charset="-79"/>
              </a:rPr>
              <a:t>Spinocerebellar</a:t>
            </a:r>
            <a:r>
              <a:rPr lang="en-US" sz="2400" b="1" dirty="0">
                <a:solidFill>
                  <a:srgbClr val="0000FF"/>
                </a:solidFill>
                <a:latin typeface="Aharoni" pitchFamily="2" charset="-79"/>
                <a:ea typeface="+mn-ea"/>
                <a:cs typeface="Aharoni" pitchFamily="2" charset="-79"/>
              </a:rPr>
              <a:t> Tract</a:t>
            </a:r>
          </a:p>
        </p:txBody>
      </p:sp>
      <p:sp>
        <p:nvSpPr>
          <p:cNvPr id="25603" name="Rectangle 5">
            <a:extLst>
              <a:ext uri="{FF2B5EF4-FFF2-40B4-BE49-F238E27FC236}">
                <a16:creationId xmlns:a16="http://schemas.microsoft.com/office/drawing/2014/main" id="{E3AFB2DC-6651-42F7-BBCB-ABA75BEA9B5A}"/>
              </a:ext>
            </a:extLst>
          </p:cNvPr>
          <p:cNvSpPr>
            <a:spLocks noGrp="1" noChangeArrowheads="1"/>
          </p:cNvSpPr>
          <p:nvPr>
            <p:ph type="body" sz="half" idx="1"/>
          </p:nvPr>
        </p:nvSpPr>
        <p:spPr>
          <a:xfrm>
            <a:off x="142875" y="928688"/>
            <a:ext cx="3971925" cy="5327650"/>
          </a:xfrm>
          <a:solidFill>
            <a:schemeClr val="bg2"/>
          </a:solidFill>
        </p:spPr>
        <p:txBody>
          <a:bodyPr/>
          <a:lstStyle/>
          <a:p>
            <a:pPr eaLnBrk="1" hangingPunct="1">
              <a:lnSpc>
                <a:spcPct val="80000"/>
              </a:lnSpc>
            </a:pPr>
            <a:r>
              <a:rPr lang="en-US" altLang="ar-SA" sz="2000" b="1"/>
              <a:t>Present only above level L3</a:t>
            </a:r>
          </a:p>
          <a:p>
            <a:pPr eaLnBrk="1" hangingPunct="1">
              <a:lnSpc>
                <a:spcPct val="80000"/>
              </a:lnSpc>
            </a:pPr>
            <a:r>
              <a:rPr lang="en-US" altLang="ar-SA" sz="2000"/>
              <a:t>The cell bodies of 2nd order neuron lie in </a:t>
            </a:r>
            <a:r>
              <a:rPr lang="en-US" altLang="ar-SA" sz="2000" b="1">
                <a:solidFill>
                  <a:srgbClr val="FF0000"/>
                </a:solidFill>
              </a:rPr>
              <a:t>Clark’s column</a:t>
            </a:r>
          </a:p>
          <a:p>
            <a:pPr eaLnBrk="1" hangingPunct="1">
              <a:lnSpc>
                <a:spcPct val="80000"/>
              </a:lnSpc>
            </a:pPr>
            <a:r>
              <a:rPr lang="en-US" altLang="ar-SA" sz="2000"/>
              <a:t>Axons of 2nd order neuron terminate </a:t>
            </a:r>
            <a:r>
              <a:rPr lang="en-US" altLang="ar-SA" sz="2000" b="1"/>
              <a:t>ipsilaterally </a:t>
            </a:r>
            <a:r>
              <a:rPr lang="en-US" altLang="ar-SA" sz="2000"/>
              <a:t>(uncrossed) in the cerebellar cortex by entering through the </a:t>
            </a:r>
            <a:r>
              <a:rPr lang="en-US" altLang="ar-SA" sz="2000" b="1">
                <a:solidFill>
                  <a:srgbClr val="0000FF"/>
                </a:solidFill>
              </a:rPr>
              <a:t>inferior cerebellar peduncle</a:t>
            </a:r>
            <a:r>
              <a:rPr lang="en-US" altLang="ar-SA" sz="2000"/>
              <a:t>.</a:t>
            </a:r>
          </a:p>
          <a:p>
            <a:pPr eaLnBrk="1" hangingPunct="1">
              <a:lnSpc>
                <a:spcPct val="80000"/>
              </a:lnSpc>
            </a:pPr>
            <a:r>
              <a:rPr lang="en-US" altLang="ar-SA" sz="2000" b="1"/>
              <a:t>Posterior spinocerebellar tract convey sensory information to the same side of the cerebellum</a:t>
            </a:r>
          </a:p>
          <a:p>
            <a:pPr eaLnBrk="1" hangingPunct="1">
              <a:lnSpc>
                <a:spcPct val="80000"/>
              </a:lnSpc>
            </a:pPr>
            <a:endParaRPr lang="en-US" altLang="ar-SA" sz="2000"/>
          </a:p>
        </p:txBody>
      </p:sp>
      <p:pic>
        <p:nvPicPr>
          <p:cNvPr id="24580" name="Picture 5" descr="C:\Documents and Settings\Free User\My Documents\My Pictures\werd.jpg">
            <a:extLst>
              <a:ext uri="{FF2B5EF4-FFF2-40B4-BE49-F238E27FC236}">
                <a16:creationId xmlns:a16="http://schemas.microsoft.com/office/drawing/2014/main" id="{AD5FA220-2A64-4A3F-83A0-AA78BA320E07}"/>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8029" r="13503"/>
          <a:stretch>
            <a:fillRect/>
          </a:stretch>
        </p:blipFill>
        <p:spPr>
          <a:xfrm>
            <a:off x="4857750" y="1000125"/>
            <a:ext cx="3810000" cy="5357813"/>
          </a:xfrm>
          <a:noFill/>
          <a:ln>
            <a:solidFill>
              <a:schemeClr val="tx1"/>
            </a:solidFill>
            <a:miter lim="800000"/>
            <a:headEnd/>
            <a:tailEnd/>
          </a:ln>
        </p:spPr>
      </p:pic>
      <p:sp>
        <p:nvSpPr>
          <p:cNvPr id="9" name="Freeform 8">
            <a:extLst>
              <a:ext uri="{FF2B5EF4-FFF2-40B4-BE49-F238E27FC236}">
                <a16:creationId xmlns:a16="http://schemas.microsoft.com/office/drawing/2014/main" id="{50CA3DE9-7EF0-473A-AF76-75A1AAC3A1D9}"/>
              </a:ext>
            </a:extLst>
          </p:cNvPr>
          <p:cNvSpPr>
            <a:spLocks noChangeArrowheads="1"/>
          </p:cNvSpPr>
          <p:nvPr/>
        </p:nvSpPr>
        <p:spPr bwMode="auto">
          <a:xfrm>
            <a:off x="6400800" y="5006975"/>
            <a:ext cx="400050" cy="279400"/>
          </a:xfrm>
          <a:custGeom>
            <a:avLst/>
            <a:gdLst>
              <a:gd name="T0" fmla="*/ 376524 w 400833"/>
              <a:gd name="T1" fmla="*/ 268824 h 279748"/>
              <a:gd name="T2" fmla="*/ 294157 w 400833"/>
              <a:gd name="T3" fmla="*/ 220674 h 279748"/>
              <a:gd name="T4" fmla="*/ 247092 w 400833"/>
              <a:gd name="T5" fmla="*/ 184565 h 279748"/>
              <a:gd name="T6" fmla="*/ 211792 w 400833"/>
              <a:gd name="T7" fmla="*/ 124382 h 279748"/>
              <a:gd name="T8" fmla="*/ 164727 w 400833"/>
              <a:gd name="T9" fmla="*/ 52160 h 279748"/>
              <a:gd name="T10" fmla="*/ 117663 w 400833"/>
              <a:gd name="T11" fmla="*/ 16050 h 279748"/>
              <a:gd name="T12" fmla="*/ 82364 w 400833"/>
              <a:gd name="T13" fmla="*/ 4015 h 279748"/>
              <a:gd name="T14" fmla="*/ 35300 w 400833"/>
              <a:gd name="T15" fmla="*/ 40123 h 279748"/>
              <a:gd name="T16" fmla="*/ 0 w 400833"/>
              <a:gd name="T17" fmla="*/ 100306 h 2797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0833"/>
              <a:gd name="T28" fmla="*/ 0 h 279748"/>
              <a:gd name="T29" fmla="*/ 400833 w 400833"/>
              <a:gd name="T30" fmla="*/ 279748 h 2797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0833" h="279748">
                <a:moveTo>
                  <a:pt x="400833" y="279748"/>
                </a:moveTo>
                <a:cubicBezTo>
                  <a:pt x="368474" y="262002"/>
                  <a:pt x="336115" y="244257"/>
                  <a:pt x="313151" y="229643"/>
                </a:cubicBezTo>
                <a:cubicBezTo>
                  <a:pt x="290187" y="215029"/>
                  <a:pt x="277661" y="208766"/>
                  <a:pt x="263047" y="192065"/>
                </a:cubicBezTo>
                <a:cubicBezTo>
                  <a:pt x="248433" y="175364"/>
                  <a:pt x="240082" y="152399"/>
                  <a:pt x="225468" y="129435"/>
                </a:cubicBezTo>
                <a:cubicBezTo>
                  <a:pt x="210854" y="106471"/>
                  <a:pt x="192065" y="73068"/>
                  <a:pt x="175364" y="54279"/>
                </a:cubicBezTo>
                <a:cubicBezTo>
                  <a:pt x="158663" y="35490"/>
                  <a:pt x="139874" y="25052"/>
                  <a:pt x="125260" y="16701"/>
                </a:cubicBezTo>
                <a:cubicBezTo>
                  <a:pt x="110646" y="8350"/>
                  <a:pt x="102295" y="0"/>
                  <a:pt x="87682" y="4175"/>
                </a:cubicBezTo>
                <a:cubicBezTo>
                  <a:pt x="73069" y="8350"/>
                  <a:pt x="52192" y="25052"/>
                  <a:pt x="37578" y="41753"/>
                </a:cubicBezTo>
                <a:cubicBezTo>
                  <a:pt x="22964" y="58454"/>
                  <a:pt x="11482" y="81418"/>
                  <a:pt x="0" y="104383"/>
                </a:cubicBezTo>
              </a:path>
            </a:pathLst>
          </a:cu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
        <p:nvSpPr>
          <p:cNvPr id="10" name="Freeform 9">
            <a:extLst>
              <a:ext uri="{FF2B5EF4-FFF2-40B4-BE49-F238E27FC236}">
                <a16:creationId xmlns:a16="http://schemas.microsoft.com/office/drawing/2014/main" id="{F441313B-80D0-405A-9C97-9D9DEEDED834}"/>
              </a:ext>
            </a:extLst>
          </p:cNvPr>
          <p:cNvSpPr/>
          <p:nvPr/>
        </p:nvSpPr>
        <p:spPr bwMode="auto">
          <a:xfrm>
            <a:off x="6375400" y="2817813"/>
            <a:ext cx="425450" cy="2555875"/>
          </a:xfrm>
          <a:custGeom>
            <a:avLst/>
            <a:gdLst>
              <a:gd name="connsiteX0" fmla="*/ 25052 w 425885"/>
              <a:gd name="connsiteY0" fmla="*/ 2342367 h 2555310"/>
              <a:gd name="connsiteX1" fmla="*/ 0 w 425885"/>
              <a:gd name="connsiteY1" fmla="*/ 2392471 h 2555310"/>
              <a:gd name="connsiteX2" fmla="*/ 25052 w 425885"/>
              <a:gd name="connsiteY2" fmla="*/ 2430049 h 2555310"/>
              <a:gd name="connsiteX3" fmla="*/ 75156 w 425885"/>
              <a:gd name="connsiteY3" fmla="*/ 2417523 h 2555310"/>
              <a:gd name="connsiteX4" fmla="*/ 100208 w 425885"/>
              <a:gd name="connsiteY4" fmla="*/ 2317315 h 2555310"/>
              <a:gd name="connsiteX5" fmla="*/ 100208 w 425885"/>
              <a:gd name="connsiteY5" fmla="*/ 2254685 h 2555310"/>
              <a:gd name="connsiteX6" fmla="*/ 87682 w 425885"/>
              <a:gd name="connsiteY6" fmla="*/ 513567 h 2555310"/>
              <a:gd name="connsiteX7" fmla="*/ 237994 w 425885"/>
              <a:gd name="connsiteY7" fmla="*/ 162839 h 2555310"/>
              <a:gd name="connsiteX8" fmla="*/ 250520 w 425885"/>
              <a:gd name="connsiteY8" fmla="*/ 75156 h 2555310"/>
              <a:gd name="connsiteX9" fmla="*/ 425885 w 425885"/>
              <a:gd name="connsiteY9" fmla="*/ 0 h 255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885" h="2555310">
                <a:moveTo>
                  <a:pt x="25052" y="2342367"/>
                </a:moveTo>
                <a:cubicBezTo>
                  <a:pt x="12526" y="2360112"/>
                  <a:pt x="0" y="2377857"/>
                  <a:pt x="0" y="2392471"/>
                </a:cubicBezTo>
                <a:cubicBezTo>
                  <a:pt x="0" y="2407085"/>
                  <a:pt x="12526" y="2425874"/>
                  <a:pt x="25052" y="2430049"/>
                </a:cubicBezTo>
                <a:cubicBezTo>
                  <a:pt x="37578" y="2434224"/>
                  <a:pt x="62630" y="2436312"/>
                  <a:pt x="75156" y="2417523"/>
                </a:cubicBezTo>
                <a:cubicBezTo>
                  <a:pt x="87682" y="2398734"/>
                  <a:pt x="96033" y="2344455"/>
                  <a:pt x="100208" y="2317315"/>
                </a:cubicBezTo>
                <a:cubicBezTo>
                  <a:pt x="104383" y="2290175"/>
                  <a:pt x="102296" y="2555310"/>
                  <a:pt x="100208" y="2254685"/>
                </a:cubicBezTo>
                <a:cubicBezTo>
                  <a:pt x="98120" y="1954060"/>
                  <a:pt x="64718" y="862208"/>
                  <a:pt x="87682" y="513567"/>
                </a:cubicBezTo>
                <a:cubicBezTo>
                  <a:pt x="110646" y="164926"/>
                  <a:pt x="210854" y="235907"/>
                  <a:pt x="237994" y="162839"/>
                </a:cubicBezTo>
                <a:cubicBezTo>
                  <a:pt x="265134" y="89771"/>
                  <a:pt x="219205" y="102296"/>
                  <a:pt x="250520" y="75156"/>
                </a:cubicBezTo>
                <a:cubicBezTo>
                  <a:pt x="281835" y="48016"/>
                  <a:pt x="398745" y="8351"/>
                  <a:pt x="425885" y="0"/>
                </a:cubicBezTo>
              </a:path>
            </a:pathLst>
          </a:custGeom>
          <a:no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blinds(horizontal)">
                                      <p:cBhvr>
                                        <p:cTn id="13" dur="500"/>
                                        <p:tgtEl>
                                          <p:spTgt spid="245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 calcmode="lin" valueType="num">
                                      <p:cBhvr additive="base">
                                        <p:cTn id="18"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5603">
                                            <p:txEl>
                                              <p:pRg st="1" end="1"/>
                                            </p:txEl>
                                          </p:spTgt>
                                        </p:tgtEl>
                                        <p:attrNameLst>
                                          <p:attrName>style.visibility</p:attrName>
                                        </p:attrNameLst>
                                      </p:cBhvr>
                                      <p:to>
                                        <p:strVal val="visible"/>
                                      </p:to>
                                    </p:set>
                                    <p:anim calcmode="lin" valueType="num">
                                      <p:cBhvr additive="base">
                                        <p:cTn id="24"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5603">
                                            <p:txEl>
                                              <p:pRg st="2" end="2"/>
                                            </p:txEl>
                                          </p:spTgt>
                                        </p:tgtEl>
                                        <p:attrNameLst>
                                          <p:attrName>style.visibility</p:attrName>
                                        </p:attrNameLst>
                                      </p:cBhvr>
                                      <p:to>
                                        <p:strVal val="visible"/>
                                      </p:to>
                                    </p:set>
                                    <p:anim calcmode="lin" valueType="num">
                                      <p:cBhvr additive="base">
                                        <p:cTn id="3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5603">
                                            <p:txEl>
                                              <p:pRg st="3" end="3"/>
                                            </p:txEl>
                                          </p:spTgt>
                                        </p:tgtEl>
                                        <p:attrNameLst>
                                          <p:attrName>style.visibility</p:attrName>
                                        </p:attrNameLst>
                                      </p:cBhvr>
                                      <p:to>
                                        <p:strVal val="visible"/>
                                      </p:to>
                                    </p:set>
                                    <p:anim calcmode="lin" valueType="num">
                                      <p:cBhvr additive="base">
                                        <p:cTn id="46"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B895696-BF23-4C1D-81F2-DD929BDF4BB2}"/>
              </a:ext>
            </a:extLst>
          </p:cNvPr>
          <p:cNvSpPr>
            <a:spLocks noGrp="1" noChangeArrowheads="1"/>
          </p:cNvSpPr>
          <p:nvPr>
            <p:ph type="title"/>
          </p:nvPr>
        </p:nvSpPr>
        <p:spPr>
          <a:xfrm>
            <a:off x="4572000" y="0"/>
            <a:ext cx="4027488" cy="836613"/>
          </a:xfrm>
          <a:solidFill>
            <a:srgbClr val="FFFF00"/>
          </a:solidFill>
        </p:spPr>
        <p:txBody>
          <a:bodyPr/>
          <a:lstStyle/>
          <a:p>
            <a:pPr marL="342900" indent="-342900" eaLnBrk="1" hangingPunct="1">
              <a:lnSpc>
                <a:spcPct val="80000"/>
              </a:lnSpc>
              <a:spcBef>
                <a:spcPct val="20000"/>
              </a:spcBef>
              <a:defRPr/>
            </a:pPr>
            <a:r>
              <a:rPr lang="en-US" sz="2000" b="1" dirty="0">
                <a:solidFill>
                  <a:srgbClr val="FF0000"/>
                </a:solidFill>
                <a:latin typeface="Aharoni" pitchFamily="2" charset="-79"/>
                <a:ea typeface="+mn-ea"/>
                <a:cs typeface="Aharoni" pitchFamily="2" charset="-79"/>
              </a:rPr>
              <a:t>Ventral  (Anterior)</a:t>
            </a:r>
            <a:r>
              <a:rPr lang="en-US" sz="2000" b="1" dirty="0" err="1">
                <a:solidFill>
                  <a:srgbClr val="FF0000"/>
                </a:solidFill>
                <a:latin typeface="Aharoni" pitchFamily="2" charset="-79"/>
                <a:ea typeface="+mn-ea"/>
                <a:cs typeface="Aharoni" pitchFamily="2" charset="-79"/>
              </a:rPr>
              <a:t>Spinocerebellar</a:t>
            </a:r>
            <a:r>
              <a:rPr lang="en-US" sz="2000" b="1" dirty="0">
                <a:solidFill>
                  <a:srgbClr val="FF0000"/>
                </a:solidFill>
                <a:latin typeface="Aharoni" pitchFamily="2" charset="-79"/>
                <a:ea typeface="+mn-ea"/>
                <a:cs typeface="Aharoni" pitchFamily="2" charset="-79"/>
              </a:rPr>
              <a:t> Tract</a:t>
            </a:r>
          </a:p>
        </p:txBody>
      </p:sp>
      <p:sp>
        <p:nvSpPr>
          <p:cNvPr id="26627" name="Rectangle 4">
            <a:extLst>
              <a:ext uri="{FF2B5EF4-FFF2-40B4-BE49-F238E27FC236}">
                <a16:creationId xmlns:a16="http://schemas.microsoft.com/office/drawing/2014/main" id="{5D3BA49D-DA72-4582-A2AE-B59729305BA4}"/>
              </a:ext>
            </a:extLst>
          </p:cNvPr>
          <p:cNvSpPr>
            <a:spLocks noGrp="1" noChangeArrowheads="1"/>
          </p:cNvSpPr>
          <p:nvPr>
            <p:ph type="body" sz="half" idx="1"/>
          </p:nvPr>
        </p:nvSpPr>
        <p:spPr>
          <a:xfrm>
            <a:off x="0" y="981075"/>
            <a:ext cx="4343400" cy="5876925"/>
          </a:xfrm>
          <a:solidFill>
            <a:schemeClr val="bg2"/>
          </a:solidFill>
        </p:spPr>
        <p:txBody>
          <a:bodyPr/>
          <a:lstStyle/>
          <a:p>
            <a:pPr eaLnBrk="1" hangingPunct="1">
              <a:lnSpc>
                <a:spcPct val="80000"/>
              </a:lnSpc>
              <a:buFont typeface="Arial" charset="0"/>
              <a:buChar char="•"/>
              <a:defRPr/>
            </a:pPr>
            <a:r>
              <a:rPr lang="en-US" sz="2000" dirty="0"/>
              <a:t>The cell bodies of 2nd order neuron lie in base of the dorsal horn of the lumbosacral segments</a:t>
            </a:r>
          </a:p>
          <a:p>
            <a:pPr eaLnBrk="1" hangingPunct="1">
              <a:lnSpc>
                <a:spcPct val="80000"/>
              </a:lnSpc>
              <a:buFont typeface="Arial" charset="0"/>
              <a:buChar char="•"/>
              <a:defRPr/>
            </a:pPr>
            <a:r>
              <a:rPr lang="en-US" sz="2000" dirty="0"/>
              <a:t>Axons of 2nd order neuron </a:t>
            </a:r>
            <a:r>
              <a:rPr lang="en-US" sz="2000" b="1" dirty="0">
                <a:solidFill>
                  <a:srgbClr val="C00000"/>
                </a:solidFill>
              </a:rPr>
              <a:t>cross to opposite side, </a:t>
            </a:r>
            <a:r>
              <a:rPr lang="en-US" sz="2000" b="1" dirty="0">
                <a:solidFill>
                  <a:schemeClr val="tx1">
                    <a:lumMod val="95000"/>
                    <a:lumOff val="5000"/>
                  </a:schemeClr>
                </a:solidFill>
              </a:rPr>
              <a:t>asc</a:t>
            </a:r>
            <a:r>
              <a:rPr lang="en-US" sz="2000" dirty="0"/>
              <a:t>end as far as the midbrain, and then make a sharp turn caudally (the fibers cross the midline for the </a:t>
            </a:r>
            <a:r>
              <a:rPr lang="en-US" sz="2000" b="1" dirty="0"/>
              <a:t>second time)</a:t>
            </a:r>
            <a:r>
              <a:rPr lang="en-US" sz="2000" dirty="0"/>
              <a:t> and enter the </a:t>
            </a:r>
            <a:r>
              <a:rPr lang="en-US" sz="2000" b="1" dirty="0"/>
              <a:t>superior cerebellar peduncle to </a:t>
            </a:r>
            <a:r>
              <a:rPr lang="en-US" sz="2000" dirty="0"/>
              <a:t>terminate in the cerebellar cortex</a:t>
            </a:r>
          </a:p>
          <a:p>
            <a:pPr eaLnBrk="1" hangingPunct="1">
              <a:lnSpc>
                <a:spcPct val="80000"/>
              </a:lnSpc>
              <a:buClr>
                <a:srgbClr val="FF3399"/>
              </a:buClr>
              <a:buFont typeface="Arial" charset="0"/>
              <a:buChar char="•"/>
              <a:defRPr/>
            </a:pPr>
            <a:r>
              <a:rPr lang="en-US" sz="2000" dirty="0"/>
              <a:t>So Ventral </a:t>
            </a:r>
            <a:r>
              <a:rPr lang="en-US" sz="2000" dirty="0" err="1"/>
              <a:t>spinocerebellar</a:t>
            </a:r>
            <a:r>
              <a:rPr lang="en-US" sz="2000" dirty="0"/>
              <a:t> tract conveys sensory information to the same side of the cerebellum</a:t>
            </a:r>
          </a:p>
        </p:txBody>
      </p:sp>
      <p:pic>
        <p:nvPicPr>
          <p:cNvPr id="25604" name="ClipArt Placeholder 5" descr="C:\Documents and Settings\Free User\My Documents\My Pictures\werd.jpg">
            <a:extLst>
              <a:ext uri="{FF2B5EF4-FFF2-40B4-BE49-F238E27FC236}">
                <a16:creationId xmlns:a16="http://schemas.microsoft.com/office/drawing/2014/main" id="{3111BC82-7973-41FE-9159-3117EE29C20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8029" r="13503"/>
          <a:stretch>
            <a:fillRect/>
          </a:stretch>
        </p:blipFill>
        <p:spPr>
          <a:xfrm>
            <a:off x="5132388" y="1143000"/>
            <a:ext cx="3810000" cy="5572125"/>
          </a:xfrm>
          <a:noFill/>
          <a:ln>
            <a:solidFill>
              <a:schemeClr val="tx1"/>
            </a:solidFill>
            <a:miter lim="800000"/>
            <a:headEnd/>
            <a:tailEnd/>
          </a:ln>
        </p:spPr>
      </p:pic>
      <p:sp>
        <p:nvSpPr>
          <p:cNvPr id="7" name="Freeform 6">
            <a:extLst>
              <a:ext uri="{FF2B5EF4-FFF2-40B4-BE49-F238E27FC236}">
                <a16:creationId xmlns:a16="http://schemas.microsoft.com/office/drawing/2014/main" id="{0D33EDC3-51CD-4796-B3F6-541675F74721}"/>
              </a:ext>
            </a:extLst>
          </p:cNvPr>
          <p:cNvSpPr>
            <a:spLocks noChangeArrowheads="1"/>
          </p:cNvSpPr>
          <p:nvPr/>
        </p:nvSpPr>
        <p:spPr bwMode="auto">
          <a:xfrm>
            <a:off x="6677025" y="5307013"/>
            <a:ext cx="425450" cy="292100"/>
          </a:xfrm>
          <a:custGeom>
            <a:avLst/>
            <a:gdLst>
              <a:gd name="T0" fmla="*/ 412183 w 425885"/>
              <a:gd name="T1" fmla="*/ 286788 h 292273"/>
              <a:gd name="T2" fmla="*/ 339446 w 425885"/>
              <a:gd name="T3" fmla="*/ 262206 h 292273"/>
              <a:gd name="T4" fmla="*/ 290953 w 425885"/>
              <a:gd name="T5" fmla="*/ 200751 h 292273"/>
              <a:gd name="T6" fmla="*/ 254582 w 425885"/>
              <a:gd name="T7" fmla="*/ 163878 h 292273"/>
              <a:gd name="T8" fmla="*/ 230337 w 425885"/>
              <a:gd name="T9" fmla="*/ 114715 h 292273"/>
              <a:gd name="T10" fmla="*/ 96985 w 425885"/>
              <a:gd name="T11" fmla="*/ 16381 h 292273"/>
              <a:gd name="T12" fmla="*/ 60615 w 425885"/>
              <a:gd name="T13" fmla="*/ 16381 h 292273"/>
              <a:gd name="T14" fmla="*/ 12119 w 425885"/>
              <a:gd name="T15" fmla="*/ 90133 h 292273"/>
              <a:gd name="T16" fmla="*/ 0 w 425885"/>
              <a:gd name="T17" fmla="*/ 102422 h 292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885"/>
              <a:gd name="T28" fmla="*/ 0 h 292273"/>
              <a:gd name="T29" fmla="*/ 425885 w 425885"/>
              <a:gd name="T30" fmla="*/ 292273 h 292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885" h="292273">
                <a:moveTo>
                  <a:pt x="425885" y="292273"/>
                </a:moveTo>
                <a:cubicBezTo>
                  <a:pt x="398745" y="287054"/>
                  <a:pt x="371605" y="281835"/>
                  <a:pt x="350728" y="267221"/>
                </a:cubicBezTo>
                <a:cubicBezTo>
                  <a:pt x="329851" y="252607"/>
                  <a:pt x="315238" y="221292"/>
                  <a:pt x="300624" y="204591"/>
                </a:cubicBezTo>
                <a:cubicBezTo>
                  <a:pt x="286010" y="187890"/>
                  <a:pt x="273484" y="181627"/>
                  <a:pt x="263046" y="167013"/>
                </a:cubicBezTo>
                <a:cubicBezTo>
                  <a:pt x="252608" y="152399"/>
                  <a:pt x="265134" y="141961"/>
                  <a:pt x="237994" y="116909"/>
                </a:cubicBezTo>
                <a:cubicBezTo>
                  <a:pt x="210854" y="91857"/>
                  <a:pt x="129435" y="33402"/>
                  <a:pt x="100208" y="16701"/>
                </a:cubicBezTo>
                <a:cubicBezTo>
                  <a:pt x="70981" y="0"/>
                  <a:pt x="77244" y="4175"/>
                  <a:pt x="62630" y="16701"/>
                </a:cubicBezTo>
                <a:cubicBezTo>
                  <a:pt x="48016" y="29227"/>
                  <a:pt x="22964" y="77243"/>
                  <a:pt x="12526" y="91857"/>
                </a:cubicBezTo>
                <a:cubicBezTo>
                  <a:pt x="2088" y="106471"/>
                  <a:pt x="0" y="104383"/>
                  <a:pt x="0" y="104383"/>
                </a:cubicBezTo>
              </a:path>
            </a:pathLst>
          </a:cu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
        <p:nvSpPr>
          <p:cNvPr id="8" name="Freeform 7">
            <a:extLst>
              <a:ext uri="{FF2B5EF4-FFF2-40B4-BE49-F238E27FC236}">
                <a16:creationId xmlns:a16="http://schemas.microsoft.com/office/drawing/2014/main" id="{048DD1FE-553D-4CBB-A6F4-DA9D20F34426}"/>
              </a:ext>
            </a:extLst>
          </p:cNvPr>
          <p:cNvSpPr/>
          <p:nvPr/>
        </p:nvSpPr>
        <p:spPr bwMode="auto">
          <a:xfrm>
            <a:off x="6162675" y="3141663"/>
            <a:ext cx="476250" cy="2774950"/>
          </a:xfrm>
          <a:custGeom>
            <a:avLst/>
            <a:gdLst>
              <a:gd name="connsiteX0" fmla="*/ 475990 w 475990"/>
              <a:gd name="connsiteY0" fmla="*/ 2319402 h 2774514"/>
              <a:gd name="connsiteX1" fmla="*/ 438411 w 475990"/>
              <a:gd name="connsiteY1" fmla="*/ 2407084 h 2774514"/>
              <a:gd name="connsiteX2" fmla="*/ 363255 w 475990"/>
              <a:gd name="connsiteY2" fmla="*/ 2432136 h 2774514"/>
              <a:gd name="connsiteX3" fmla="*/ 313151 w 475990"/>
              <a:gd name="connsiteY3" fmla="*/ 2432136 h 2774514"/>
              <a:gd name="connsiteX4" fmla="*/ 275573 w 475990"/>
              <a:gd name="connsiteY4" fmla="*/ 2432136 h 2774514"/>
              <a:gd name="connsiteX5" fmla="*/ 225469 w 475990"/>
              <a:gd name="connsiteY5" fmla="*/ 2432136 h 2774514"/>
              <a:gd name="connsiteX6" fmla="*/ 187891 w 475990"/>
              <a:gd name="connsiteY6" fmla="*/ 2494766 h 2774514"/>
              <a:gd name="connsiteX7" fmla="*/ 125261 w 475990"/>
              <a:gd name="connsiteY7" fmla="*/ 2494766 h 2774514"/>
              <a:gd name="connsiteX8" fmla="*/ 87683 w 475990"/>
              <a:gd name="connsiteY8" fmla="*/ 2419610 h 2774514"/>
              <a:gd name="connsiteX9" fmla="*/ 50105 w 475990"/>
              <a:gd name="connsiteY9" fmla="*/ 365342 h 2774514"/>
              <a:gd name="connsiteX10" fmla="*/ 25053 w 475990"/>
              <a:gd name="connsiteY10" fmla="*/ 227555 h 2774514"/>
              <a:gd name="connsiteX11" fmla="*/ 25053 w 475990"/>
              <a:gd name="connsiteY11" fmla="*/ 139873 h 2774514"/>
              <a:gd name="connsiteX12" fmla="*/ 0 w 475990"/>
              <a:gd name="connsiteY12" fmla="*/ 27139 h 277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990" h="2774514">
                <a:moveTo>
                  <a:pt x="475990" y="2319402"/>
                </a:moveTo>
                <a:cubicBezTo>
                  <a:pt x="466595" y="2353848"/>
                  <a:pt x="457200" y="2388295"/>
                  <a:pt x="438411" y="2407084"/>
                </a:cubicBezTo>
                <a:cubicBezTo>
                  <a:pt x="419622" y="2425873"/>
                  <a:pt x="384132" y="2427961"/>
                  <a:pt x="363255" y="2432136"/>
                </a:cubicBezTo>
                <a:cubicBezTo>
                  <a:pt x="342378" y="2436311"/>
                  <a:pt x="313151" y="2432136"/>
                  <a:pt x="313151" y="2432136"/>
                </a:cubicBezTo>
                <a:lnTo>
                  <a:pt x="275573" y="2432136"/>
                </a:lnTo>
                <a:cubicBezTo>
                  <a:pt x="260959" y="2432136"/>
                  <a:pt x="240083" y="2421698"/>
                  <a:pt x="225469" y="2432136"/>
                </a:cubicBezTo>
                <a:cubicBezTo>
                  <a:pt x="210855" y="2442574"/>
                  <a:pt x="204592" y="2484328"/>
                  <a:pt x="187891" y="2494766"/>
                </a:cubicBezTo>
                <a:cubicBezTo>
                  <a:pt x="171190" y="2505204"/>
                  <a:pt x="141962" y="2507292"/>
                  <a:pt x="125261" y="2494766"/>
                </a:cubicBezTo>
                <a:cubicBezTo>
                  <a:pt x="108560" y="2482240"/>
                  <a:pt x="100209" y="2774514"/>
                  <a:pt x="87683" y="2419610"/>
                </a:cubicBezTo>
                <a:cubicBezTo>
                  <a:pt x="75157" y="2064706"/>
                  <a:pt x="60543" y="730684"/>
                  <a:pt x="50105" y="365342"/>
                </a:cubicBezTo>
                <a:cubicBezTo>
                  <a:pt x="39667" y="0"/>
                  <a:pt x="29228" y="265133"/>
                  <a:pt x="25053" y="227555"/>
                </a:cubicBezTo>
                <a:cubicBezTo>
                  <a:pt x="20878" y="189977"/>
                  <a:pt x="29228" y="173276"/>
                  <a:pt x="25053" y="139873"/>
                </a:cubicBezTo>
                <a:cubicBezTo>
                  <a:pt x="20878" y="106470"/>
                  <a:pt x="10439" y="66804"/>
                  <a:pt x="0" y="27139"/>
                </a:cubicBezTo>
              </a:path>
            </a:pathLst>
          </a:custGeom>
          <a:no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
        <p:nvSpPr>
          <p:cNvPr id="9" name="Freeform 8">
            <a:extLst>
              <a:ext uri="{FF2B5EF4-FFF2-40B4-BE49-F238E27FC236}">
                <a16:creationId xmlns:a16="http://schemas.microsoft.com/office/drawing/2014/main" id="{24B12002-284C-47F1-A388-02993309F33E}"/>
              </a:ext>
            </a:extLst>
          </p:cNvPr>
          <p:cNvSpPr/>
          <p:nvPr/>
        </p:nvSpPr>
        <p:spPr bwMode="auto">
          <a:xfrm>
            <a:off x="6162675" y="2917825"/>
            <a:ext cx="788988" cy="366713"/>
          </a:xfrm>
          <a:custGeom>
            <a:avLst/>
            <a:gdLst>
              <a:gd name="connsiteX0" fmla="*/ 0 w 789140"/>
              <a:gd name="connsiteY0" fmla="*/ 250521 h 365343"/>
              <a:gd name="connsiteX1" fmla="*/ 100209 w 789140"/>
              <a:gd name="connsiteY1" fmla="*/ 288099 h 365343"/>
              <a:gd name="connsiteX2" fmla="*/ 137787 w 789140"/>
              <a:gd name="connsiteY2" fmla="*/ 313151 h 365343"/>
              <a:gd name="connsiteX3" fmla="*/ 225469 w 789140"/>
              <a:gd name="connsiteY3" fmla="*/ 338203 h 365343"/>
              <a:gd name="connsiteX4" fmla="*/ 388307 w 789140"/>
              <a:gd name="connsiteY4" fmla="*/ 363255 h 365343"/>
              <a:gd name="connsiteX5" fmla="*/ 425885 w 789140"/>
              <a:gd name="connsiteY5" fmla="*/ 350729 h 365343"/>
              <a:gd name="connsiteX6" fmla="*/ 501042 w 789140"/>
              <a:gd name="connsiteY6" fmla="*/ 325677 h 365343"/>
              <a:gd name="connsiteX7" fmla="*/ 551146 w 789140"/>
              <a:gd name="connsiteY7" fmla="*/ 275573 h 365343"/>
              <a:gd name="connsiteX8" fmla="*/ 638828 w 789140"/>
              <a:gd name="connsiteY8" fmla="*/ 212943 h 365343"/>
              <a:gd name="connsiteX9" fmla="*/ 688932 w 789140"/>
              <a:gd name="connsiteY9" fmla="*/ 150313 h 365343"/>
              <a:gd name="connsiteX10" fmla="*/ 726510 w 789140"/>
              <a:gd name="connsiteY10" fmla="*/ 125261 h 365343"/>
              <a:gd name="connsiteX11" fmla="*/ 764088 w 789140"/>
              <a:gd name="connsiteY11" fmla="*/ 100209 h 365343"/>
              <a:gd name="connsiteX12" fmla="*/ 789140 w 789140"/>
              <a:gd name="connsiteY12" fmla="*/ 0 h 3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9140" h="365343">
                <a:moveTo>
                  <a:pt x="0" y="250521"/>
                </a:moveTo>
                <a:cubicBezTo>
                  <a:pt x="38622" y="264091"/>
                  <a:pt x="77245" y="277661"/>
                  <a:pt x="100209" y="288099"/>
                </a:cubicBezTo>
                <a:cubicBezTo>
                  <a:pt x="123173" y="298537"/>
                  <a:pt x="116910" y="304800"/>
                  <a:pt x="137787" y="313151"/>
                </a:cubicBezTo>
                <a:cubicBezTo>
                  <a:pt x="158664" y="321502"/>
                  <a:pt x="183716" y="329852"/>
                  <a:pt x="225469" y="338203"/>
                </a:cubicBezTo>
                <a:cubicBezTo>
                  <a:pt x="267222" y="346554"/>
                  <a:pt x="354904" y="361167"/>
                  <a:pt x="388307" y="363255"/>
                </a:cubicBezTo>
                <a:cubicBezTo>
                  <a:pt x="421710" y="365343"/>
                  <a:pt x="425885" y="350729"/>
                  <a:pt x="425885" y="350729"/>
                </a:cubicBezTo>
                <a:cubicBezTo>
                  <a:pt x="444674" y="344466"/>
                  <a:pt x="480165" y="338203"/>
                  <a:pt x="501042" y="325677"/>
                </a:cubicBezTo>
                <a:cubicBezTo>
                  <a:pt x="521919" y="313151"/>
                  <a:pt x="528182" y="294362"/>
                  <a:pt x="551146" y="275573"/>
                </a:cubicBezTo>
                <a:cubicBezTo>
                  <a:pt x="574110" y="256784"/>
                  <a:pt x="615864" y="233820"/>
                  <a:pt x="638828" y="212943"/>
                </a:cubicBezTo>
                <a:cubicBezTo>
                  <a:pt x="661792" y="192066"/>
                  <a:pt x="674318" y="164927"/>
                  <a:pt x="688932" y="150313"/>
                </a:cubicBezTo>
                <a:cubicBezTo>
                  <a:pt x="703546" y="135699"/>
                  <a:pt x="726510" y="125261"/>
                  <a:pt x="726510" y="125261"/>
                </a:cubicBezTo>
                <a:cubicBezTo>
                  <a:pt x="739036" y="116910"/>
                  <a:pt x="753650" y="121086"/>
                  <a:pt x="764088" y="100209"/>
                </a:cubicBezTo>
                <a:cubicBezTo>
                  <a:pt x="774526" y="79332"/>
                  <a:pt x="789140" y="12526"/>
                  <a:pt x="789140" y="0"/>
                </a:cubicBezTo>
              </a:path>
            </a:pathLst>
          </a:custGeom>
          <a:noFill/>
          <a:ln w="38100" cap="flat" cmpd="sng" algn="ctr">
            <a:solidFill>
              <a:schemeClr val="accent3">
                <a:lumMod val="50000"/>
              </a:schemeClr>
            </a:solidFill>
            <a:prstDash val="solid"/>
            <a:round/>
            <a:headEnd type="none" w="med" len="med"/>
            <a:tailEnd type="none" w="med" len="med"/>
          </a:ln>
          <a:effectLst/>
        </p:spPr>
        <p:txBody>
          <a:bodyPr wrap="none"/>
          <a:lstStyle/>
          <a:p>
            <a:pPr>
              <a:defRPr/>
            </a:pPr>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box(in)">
                                      <p:cBhvr>
                                        <p:cTn id="13" dur="500"/>
                                        <p:tgtEl>
                                          <p:spTgt spid="256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6627">
                                            <p:txEl>
                                              <p:pRg st="0" end="0"/>
                                            </p:txEl>
                                          </p:spTgt>
                                        </p:tgtEl>
                                        <p:attrNameLst>
                                          <p:attrName>style.visibility</p:attrName>
                                        </p:attrNameLst>
                                      </p:cBhvr>
                                      <p:to>
                                        <p:strVal val="visible"/>
                                      </p:to>
                                    </p:set>
                                    <p:anim calcmode="lin" valueType="num">
                                      <p:cBhvr additive="base">
                                        <p:cTn id="18"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6627">
                                            <p:txEl>
                                              <p:pRg st="1" end="1"/>
                                            </p:txEl>
                                          </p:spTgt>
                                        </p:tgtEl>
                                        <p:attrNameLst>
                                          <p:attrName>style.visibility</p:attrName>
                                        </p:attrNameLst>
                                      </p:cBhvr>
                                      <p:to>
                                        <p:strVal val="visible"/>
                                      </p:to>
                                    </p:set>
                                    <p:anim calcmode="lin" valueType="num">
                                      <p:cBhvr additive="base">
                                        <p:cTn id="29"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6627">
                                            <p:txEl>
                                              <p:pRg st="2" end="2"/>
                                            </p:txEl>
                                          </p:spTgt>
                                        </p:tgtEl>
                                        <p:attrNameLst>
                                          <p:attrName>style.visibility</p:attrName>
                                        </p:attrNameLst>
                                      </p:cBhvr>
                                      <p:to>
                                        <p:strVal val="visible"/>
                                      </p:to>
                                    </p:set>
                                    <p:anim calcmode="lin" valueType="num">
                                      <p:cBhvr additive="base">
                                        <p:cTn id="4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81362DC-AA55-4B1F-9EE1-C57A33BC89C2}"/>
              </a:ext>
            </a:extLst>
          </p:cNvPr>
          <p:cNvSpPr>
            <a:spLocks noGrp="1"/>
          </p:cNvSpPr>
          <p:nvPr>
            <p:ph type="title"/>
          </p:nvPr>
        </p:nvSpPr>
        <p:spPr>
          <a:solidFill>
            <a:schemeClr val="accent6">
              <a:lumMod val="20000"/>
              <a:lumOff val="80000"/>
            </a:schemeClr>
          </a:solidFill>
        </p:spPr>
        <p:txBody>
          <a:bodyPr/>
          <a:lstStyle/>
          <a:p>
            <a:pPr>
              <a:defRPr/>
            </a:pPr>
            <a:r>
              <a:rPr lang="en-US" dirty="0">
                <a:solidFill>
                  <a:srgbClr val="C00000"/>
                </a:solidFill>
                <a:latin typeface="Aharoni" pitchFamily="2" charset="-79"/>
                <a:cs typeface="Aharoni" pitchFamily="2" charset="-79"/>
              </a:rPr>
              <a:t>Lesion of the </a:t>
            </a:r>
            <a:r>
              <a:rPr lang="en-US" dirty="0" err="1">
                <a:solidFill>
                  <a:srgbClr val="C00000"/>
                </a:solidFill>
                <a:latin typeface="Aharoni" pitchFamily="2" charset="-79"/>
                <a:cs typeface="Aharoni" pitchFamily="2" charset="-79"/>
              </a:rPr>
              <a:t>Spinocerebellar</a:t>
            </a:r>
            <a:r>
              <a:rPr lang="en-US" dirty="0">
                <a:solidFill>
                  <a:srgbClr val="C00000"/>
                </a:solidFill>
                <a:latin typeface="Aharoni" pitchFamily="2" charset="-79"/>
                <a:cs typeface="Aharoni" pitchFamily="2" charset="-79"/>
              </a:rPr>
              <a:t> Tracts </a:t>
            </a:r>
          </a:p>
        </p:txBody>
      </p:sp>
      <p:sp>
        <p:nvSpPr>
          <p:cNvPr id="26627" name="Content Placeholder 2">
            <a:extLst>
              <a:ext uri="{FF2B5EF4-FFF2-40B4-BE49-F238E27FC236}">
                <a16:creationId xmlns:a16="http://schemas.microsoft.com/office/drawing/2014/main" id="{F08B8A33-97B3-4F88-A582-4BC43DAB49A3}"/>
              </a:ext>
            </a:extLst>
          </p:cNvPr>
          <p:cNvSpPr>
            <a:spLocks noGrp="1"/>
          </p:cNvSpPr>
          <p:nvPr>
            <p:ph idx="1"/>
          </p:nvPr>
        </p:nvSpPr>
        <p:spPr>
          <a:xfrm>
            <a:off x="457200" y="1600200"/>
            <a:ext cx="4495800" cy="4525963"/>
          </a:xfrm>
          <a:solidFill>
            <a:schemeClr val="bg2"/>
          </a:solidFill>
        </p:spPr>
        <p:txBody>
          <a:bodyPr/>
          <a:lstStyle/>
          <a:p>
            <a:pPr>
              <a:buFont typeface="Arial" panose="020B0604020202020204" pitchFamily="34" charset="0"/>
              <a:buNone/>
            </a:pPr>
            <a:r>
              <a:rPr lang="en-US" altLang="ar-SA" sz="2800" b="1" u="sng">
                <a:solidFill>
                  <a:srgbClr val="C00000"/>
                </a:solidFill>
              </a:rPr>
              <a:t>Friedrichs ataxia </a:t>
            </a:r>
          </a:p>
          <a:p>
            <a:r>
              <a:rPr lang="en-US" altLang="ar-SA" sz="2400"/>
              <a:t>An inherited degenerated disease </a:t>
            </a:r>
          </a:p>
          <a:p>
            <a:r>
              <a:rPr lang="en-US" altLang="ar-SA" sz="2400"/>
              <a:t>Affecting the spinocerebellar tracts </a:t>
            </a:r>
          </a:p>
          <a:p>
            <a:r>
              <a:rPr lang="en-US" altLang="ar-SA" sz="2400"/>
              <a:t>Leading to </a:t>
            </a:r>
            <a:r>
              <a:rPr lang="en-US" altLang="ar-SA" sz="2400" b="1"/>
              <a:t>incoordination of arms, intense tremor, wide base reeling gait ataxia </a:t>
            </a:r>
          </a:p>
          <a:p>
            <a:r>
              <a:rPr lang="en-US" altLang="ar-SA" sz="2400"/>
              <a:t>It begins in child hood </a:t>
            </a:r>
          </a:p>
          <a:p>
            <a:r>
              <a:rPr lang="en-US" altLang="ar-SA" sz="2400"/>
              <a:t>Wheelchair is bound by 20 years of age  </a:t>
            </a:r>
          </a:p>
        </p:txBody>
      </p:sp>
      <p:pic>
        <p:nvPicPr>
          <p:cNvPr id="26628" name="Picture 4" descr="C:\Documents and Settings\Dr.Essam\My Documents\blockes\cns block\2014-2015\lectures\fig\overview.jpg">
            <a:extLst>
              <a:ext uri="{FF2B5EF4-FFF2-40B4-BE49-F238E27FC236}">
                <a16:creationId xmlns:a16="http://schemas.microsoft.com/office/drawing/2014/main" id="{1DD0D3A8-9171-4EA1-9D71-267AA35BB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700" y="2971800"/>
            <a:ext cx="33655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2A1720D-43E0-43C4-86FA-8540DEDC5A90}"/>
              </a:ext>
            </a:extLst>
          </p:cNvPr>
          <p:cNvSpPr>
            <a:spLocks noGrp="1" noChangeArrowheads="1"/>
          </p:cNvSpPr>
          <p:nvPr>
            <p:ph type="title"/>
          </p:nvPr>
        </p:nvSpPr>
        <p:spPr>
          <a:xfrm>
            <a:off x="4953000" y="0"/>
            <a:ext cx="3884613" cy="1020763"/>
          </a:xfrm>
          <a:solidFill>
            <a:schemeClr val="accent2">
              <a:lumMod val="20000"/>
              <a:lumOff val="80000"/>
            </a:schemeClr>
          </a:solidFill>
        </p:spPr>
        <p:txBody>
          <a:bodyPr/>
          <a:lstStyle/>
          <a:p>
            <a:pPr marL="342900" indent="-342900" eaLnBrk="1" hangingPunct="1">
              <a:lnSpc>
                <a:spcPct val="90000"/>
              </a:lnSpc>
              <a:spcBef>
                <a:spcPct val="20000"/>
              </a:spcBef>
              <a:defRPr/>
            </a:pPr>
            <a:r>
              <a:rPr lang="en-US" sz="4000" b="1" dirty="0" err="1">
                <a:solidFill>
                  <a:srgbClr val="339933"/>
                </a:solidFill>
                <a:latin typeface="Aharoni" pitchFamily="2" charset="-79"/>
                <a:ea typeface="+mn-ea"/>
                <a:cs typeface="Aharoni" pitchFamily="2" charset="-79"/>
              </a:rPr>
              <a:t>Spinotectal</a:t>
            </a:r>
            <a:r>
              <a:rPr lang="en-US" sz="4000" b="1" dirty="0">
                <a:solidFill>
                  <a:srgbClr val="339933"/>
                </a:solidFill>
                <a:latin typeface="Aharoni" pitchFamily="2" charset="-79"/>
                <a:ea typeface="+mn-ea"/>
                <a:cs typeface="Aharoni" pitchFamily="2" charset="-79"/>
              </a:rPr>
              <a:t> Tract</a:t>
            </a:r>
          </a:p>
        </p:txBody>
      </p:sp>
      <p:sp>
        <p:nvSpPr>
          <p:cNvPr id="1029" name="Rectangle 3">
            <a:extLst>
              <a:ext uri="{FF2B5EF4-FFF2-40B4-BE49-F238E27FC236}">
                <a16:creationId xmlns:a16="http://schemas.microsoft.com/office/drawing/2014/main" id="{2D527C2F-53C3-40A6-9FB8-894B65128577}"/>
              </a:ext>
            </a:extLst>
          </p:cNvPr>
          <p:cNvSpPr>
            <a:spLocks noGrp="1" noChangeArrowheads="1"/>
          </p:cNvSpPr>
          <p:nvPr>
            <p:ph type="body" sz="half" idx="1"/>
          </p:nvPr>
        </p:nvSpPr>
        <p:spPr>
          <a:xfrm>
            <a:off x="152400" y="228600"/>
            <a:ext cx="4648200" cy="6324600"/>
          </a:xfrm>
          <a:solidFill>
            <a:schemeClr val="bg2">
              <a:lumMod val="90000"/>
            </a:schemeClr>
          </a:solidFill>
        </p:spPr>
        <p:txBody>
          <a:bodyPr/>
          <a:lstStyle/>
          <a:p>
            <a:pPr eaLnBrk="1" hangingPunct="1">
              <a:lnSpc>
                <a:spcPct val="90000"/>
              </a:lnSpc>
              <a:buFont typeface="Arial" charset="0"/>
              <a:buChar char="•"/>
              <a:defRPr/>
            </a:pPr>
            <a:r>
              <a:rPr lang="en-US" sz="2000" dirty="0"/>
              <a:t>Ascends in the </a:t>
            </a:r>
            <a:r>
              <a:rPr lang="en-US" sz="2000" b="1" dirty="0" err="1"/>
              <a:t>anterolateral</a:t>
            </a:r>
            <a:r>
              <a:rPr lang="en-US" sz="2000" dirty="0"/>
              <a:t> part, in close association with </a:t>
            </a:r>
            <a:r>
              <a:rPr lang="en-US" sz="2000" dirty="0" err="1"/>
              <a:t>spinothalamic</a:t>
            </a:r>
            <a:r>
              <a:rPr lang="en-US" sz="2000" dirty="0"/>
              <a:t> system.</a:t>
            </a:r>
          </a:p>
          <a:p>
            <a:pPr eaLnBrk="1" hangingPunct="1">
              <a:lnSpc>
                <a:spcPct val="90000"/>
              </a:lnSpc>
              <a:buFont typeface="Arial" charset="0"/>
              <a:buChar char="•"/>
              <a:defRPr/>
            </a:pPr>
            <a:r>
              <a:rPr lang="en-US" sz="2000" dirty="0"/>
              <a:t>Primary afferents reach dorsal horn through </a:t>
            </a:r>
            <a:r>
              <a:rPr lang="en-US" sz="2000" b="1" dirty="0"/>
              <a:t>dorsal roots </a:t>
            </a:r>
            <a:r>
              <a:rPr lang="en-US" sz="2000" dirty="0"/>
              <a:t>and terminate on 2nd order neurons</a:t>
            </a:r>
          </a:p>
          <a:p>
            <a:pPr eaLnBrk="1" hangingPunct="1">
              <a:lnSpc>
                <a:spcPct val="90000"/>
              </a:lnSpc>
              <a:buFont typeface="Arial" charset="0"/>
              <a:buChar char="•"/>
              <a:defRPr/>
            </a:pPr>
            <a:r>
              <a:rPr lang="en-US" sz="2000" dirty="0"/>
              <a:t>The cell bodies of 2nd order neuron lie in </a:t>
            </a:r>
            <a:r>
              <a:rPr lang="en-US" sz="2000" b="1" dirty="0"/>
              <a:t>base of the dorsal horn</a:t>
            </a:r>
            <a:r>
              <a:rPr lang="en-US" sz="2000" dirty="0"/>
              <a:t>.</a:t>
            </a:r>
          </a:p>
          <a:p>
            <a:pPr eaLnBrk="1" hangingPunct="1">
              <a:lnSpc>
                <a:spcPct val="90000"/>
              </a:lnSpc>
              <a:buFont typeface="Arial" charset="0"/>
              <a:buChar char="•"/>
              <a:defRPr/>
            </a:pPr>
            <a:r>
              <a:rPr lang="en-US" sz="2000" dirty="0"/>
              <a:t>Axons of 2nd order neuron  cross to opposite side, and project        to the </a:t>
            </a:r>
            <a:r>
              <a:rPr lang="en-US" sz="2000" b="1" dirty="0" err="1">
                <a:solidFill>
                  <a:srgbClr val="FF0000"/>
                </a:solidFill>
              </a:rPr>
              <a:t>periaquiductal</a:t>
            </a:r>
            <a:r>
              <a:rPr lang="en-US" sz="2000" b="1" dirty="0">
                <a:solidFill>
                  <a:srgbClr val="FF0000"/>
                </a:solidFill>
              </a:rPr>
              <a:t> gray matter </a:t>
            </a:r>
            <a:r>
              <a:rPr lang="en-US" sz="2000" dirty="0"/>
              <a:t>and </a:t>
            </a:r>
            <a:r>
              <a:rPr lang="en-US" sz="2000" b="1" dirty="0">
                <a:solidFill>
                  <a:srgbClr val="0000FF"/>
                </a:solidFill>
              </a:rPr>
              <a:t>superior </a:t>
            </a:r>
            <a:r>
              <a:rPr lang="en-US" sz="2000" b="1" dirty="0" err="1">
                <a:solidFill>
                  <a:srgbClr val="0000FF"/>
                </a:solidFill>
              </a:rPr>
              <a:t>colliculus</a:t>
            </a:r>
            <a:r>
              <a:rPr lang="en-US" sz="2000" b="1" dirty="0">
                <a:solidFill>
                  <a:srgbClr val="0000FF"/>
                </a:solidFill>
              </a:rPr>
              <a:t> in the midbrain</a:t>
            </a:r>
            <a:r>
              <a:rPr lang="en-US" sz="2000" dirty="0">
                <a:solidFill>
                  <a:srgbClr val="0000FF"/>
                </a:solidFill>
              </a:rPr>
              <a:t>.</a:t>
            </a:r>
          </a:p>
          <a:p>
            <a:pPr eaLnBrk="1" hangingPunct="1">
              <a:lnSpc>
                <a:spcPct val="90000"/>
              </a:lnSpc>
              <a:buFont typeface="Arial" charset="0"/>
              <a:buChar char="•"/>
              <a:defRPr/>
            </a:pPr>
            <a:r>
              <a:rPr lang="en-US" sz="2000" b="1" dirty="0"/>
              <a:t>Involved in reflexive turning of the head and eyes toward a point of </a:t>
            </a:r>
            <a:r>
              <a:rPr lang="en-US" sz="2000" b="1" dirty="0" err="1"/>
              <a:t>cutaneous</a:t>
            </a:r>
            <a:r>
              <a:rPr lang="en-US" sz="2000" b="1" dirty="0"/>
              <a:t> stimulation.</a:t>
            </a:r>
          </a:p>
          <a:p>
            <a:pPr eaLnBrk="1" hangingPunct="1">
              <a:lnSpc>
                <a:spcPct val="90000"/>
              </a:lnSpc>
              <a:buFont typeface="Arial" charset="0"/>
              <a:buChar char="•"/>
              <a:defRPr/>
            </a:pPr>
            <a:endParaRPr lang="en-US" sz="2000" dirty="0"/>
          </a:p>
          <a:p>
            <a:pPr eaLnBrk="1" hangingPunct="1">
              <a:lnSpc>
                <a:spcPct val="90000"/>
              </a:lnSpc>
              <a:buFont typeface="Arial" charset="0"/>
              <a:buChar char="•"/>
              <a:defRPr/>
            </a:pPr>
            <a:endParaRPr lang="en-US" sz="2400" dirty="0">
              <a:latin typeface="Arial" charset="0"/>
              <a:cs typeface="Arial" charset="0"/>
            </a:endParaRPr>
          </a:p>
        </p:txBody>
      </p:sp>
      <p:graphicFrame>
        <p:nvGraphicFramePr>
          <p:cNvPr id="1026" name="Object 4">
            <a:extLst>
              <a:ext uri="{FF2B5EF4-FFF2-40B4-BE49-F238E27FC236}">
                <a16:creationId xmlns:a16="http://schemas.microsoft.com/office/drawing/2014/main" id="{9B418A92-699C-4DE0-A12F-ACD3219F69E4}"/>
              </a:ext>
            </a:extLst>
          </p:cNvPr>
          <p:cNvGraphicFramePr>
            <a:graphicFrameLocks noChangeAspect="1"/>
          </p:cNvGraphicFramePr>
          <p:nvPr>
            <p:ph type="clipArt" sz="half" idx="2"/>
          </p:nvPr>
        </p:nvGraphicFramePr>
        <p:xfrm>
          <a:off x="5105400" y="1143000"/>
          <a:ext cx="3341688" cy="5184775"/>
        </p:xfrm>
        <a:graphic>
          <a:graphicData uri="http://schemas.openxmlformats.org/presentationml/2006/ole">
            <mc:AlternateContent xmlns:mc="http://schemas.openxmlformats.org/markup-compatibility/2006">
              <mc:Choice xmlns:v="urn:schemas-microsoft-com:vml" Requires="v">
                <p:oleObj spid="_x0000_s27656" name="Photo Editor Photo" r:id="rId3" imgW="9314286" imgH="14447619" progId="MSPhotoEd.3">
                  <p:embed/>
                </p:oleObj>
              </mc:Choice>
              <mc:Fallback>
                <p:oleObj name="Photo Editor Photo" r:id="rId3" imgW="9314286" imgH="1444761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143000"/>
                        <a:ext cx="334168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a:extLst>
              <a:ext uri="{FF2B5EF4-FFF2-40B4-BE49-F238E27FC236}">
                <a16:creationId xmlns:a16="http://schemas.microsoft.com/office/drawing/2014/main" id="{370A2092-1410-4E12-9717-211B2FB5D334}"/>
              </a:ext>
            </a:extLst>
          </p:cNvPr>
          <p:cNvSpPr/>
          <p:nvPr/>
        </p:nvSpPr>
        <p:spPr>
          <a:xfrm>
            <a:off x="7162800" y="2514600"/>
            <a:ext cx="838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A796259D-1C4E-47BF-8395-5188F655A9FF}"/>
              </a:ext>
            </a:extLst>
          </p:cNvPr>
          <p:cNvSpPr/>
          <p:nvPr/>
        </p:nvSpPr>
        <p:spPr>
          <a:xfrm>
            <a:off x="5181600" y="5410200"/>
            <a:ext cx="990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858F5F94-6B5A-4899-BCA1-940D00B3CC1D}"/>
              </a:ext>
            </a:extLst>
          </p:cNvPr>
          <p:cNvSpPr/>
          <p:nvPr/>
        </p:nvSpPr>
        <p:spPr>
          <a:xfrm>
            <a:off x="7239000" y="4800600"/>
            <a:ext cx="990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9">
                                            <p:bg/>
                                          </p:spTgt>
                                        </p:tgtEl>
                                        <p:attrNameLst>
                                          <p:attrName>style.visibility</p:attrName>
                                        </p:attrNameLst>
                                      </p:cBhvr>
                                      <p:to>
                                        <p:strVal val="visible"/>
                                      </p:to>
                                    </p:set>
                                    <p:anim calcmode="lin" valueType="num">
                                      <p:cBhvr additive="base">
                                        <p:cTn id="18" dur="500" fill="hold"/>
                                        <p:tgtEl>
                                          <p:spTgt spid="1029">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029">
                                            <p:bg/>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9">
                                            <p:txEl>
                                              <p:pRg st="0" end="0"/>
                                            </p:txEl>
                                          </p:spTgt>
                                        </p:tgtEl>
                                        <p:attrNameLst>
                                          <p:attrName>style.visibility</p:attrName>
                                        </p:attrNameLst>
                                      </p:cBhvr>
                                      <p:to>
                                        <p:strVal val="visible"/>
                                      </p:to>
                                    </p:set>
                                    <p:anim calcmode="lin" valueType="num">
                                      <p:cBhvr additive="base">
                                        <p:cTn id="24" dur="500" fill="hold"/>
                                        <p:tgtEl>
                                          <p:spTgt spid="102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29">
                                            <p:txEl>
                                              <p:pRg st="1" end="1"/>
                                            </p:txEl>
                                          </p:spTgt>
                                        </p:tgtEl>
                                        <p:attrNameLst>
                                          <p:attrName>style.visibility</p:attrName>
                                        </p:attrNameLst>
                                      </p:cBhvr>
                                      <p:to>
                                        <p:strVal val="visible"/>
                                      </p:to>
                                    </p:set>
                                    <p:anim calcmode="lin" valueType="num">
                                      <p:cBhvr additive="base">
                                        <p:cTn id="30" dur="500" fill="hold"/>
                                        <p:tgtEl>
                                          <p:spTgt spid="1029">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9">
                                            <p:txEl>
                                              <p:pRg st="2" end="2"/>
                                            </p:txEl>
                                          </p:spTgt>
                                        </p:tgtEl>
                                        <p:attrNameLst>
                                          <p:attrName>style.visibility</p:attrName>
                                        </p:attrNameLst>
                                      </p:cBhvr>
                                      <p:to>
                                        <p:strVal val="visible"/>
                                      </p:to>
                                    </p:set>
                                    <p:anim calcmode="lin" valueType="num">
                                      <p:cBhvr additive="base">
                                        <p:cTn id="36" dur="500" fill="hold"/>
                                        <p:tgtEl>
                                          <p:spTgt spid="102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29">
                                            <p:txEl>
                                              <p:pRg st="3" end="3"/>
                                            </p:txEl>
                                          </p:spTgt>
                                        </p:tgtEl>
                                        <p:attrNameLst>
                                          <p:attrName>style.visibility</p:attrName>
                                        </p:attrNameLst>
                                      </p:cBhvr>
                                      <p:to>
                                        <p:strVal val="visible"/>
                                      </p:to>
                                    </p:set>
                                    <p:anim calcmode="lin" valueType="num">
                                      <p:cBhvr additive="base">
                                        <p:cTn id="42" dur="500" fill="hold"/>
                                        <p:tgtEl>
                                          <p:spTgt spid="1029">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29">
                                            <p:txEl>
                                              <p:pRg st="4" end="4"/>
                                            </p:txEl>
                                          </p:spTgt>
                                        </p:tgtEl>
                                        <p:attrNameLst>
                                          <p:attrName>style.visibility</p:attrName>
                                        </p:attrNameLst>
                                      </p:cBhvr>
                                      <p:to>
                                        <p:strVal val="visible"/>
                                      </p:to>
                                    </p:set>
                                    <p:anim calcmode="lin" valueType="num">
                                      <p:cBhvr additive="base">
                                        <p:cTn id="48" dur="500" fill="hold"/>
                                        <p:tgtEl>
                                          <p:spTgt spid="1029">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1029"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6DC64534-832D-468E-9F61-7E199926C768}"/>
              </a:ext>
            </a:extLst>
          </p:cNvPr>
          <p:cNvSpPr>
            <a:spLocks noGrp="1"/>
          </p:cNvSpPr>
          <p:nvPr>
            <p:ph type="title"/>
          </p:nvPr>
        </p:nvSpPr>
        <p:spPr>
          <a:xfrm>
            <a:off x="5181600" y="228600"/>
            <a:ext cx="3008313" cy="1295400"/>
          </a:xfrm>
          <a:solidFill>
            <a:schemeClr val="accent6">
              <a:lumMod val="20000"/>
              <a:lumOff val="80000"/>
            </a:schemeClr>
          </a:solidFill>
        </p:spPr>
        <p:txBody>
          <a:bodyPr/>
          <a:lstStyle/>
          <a:p>
            <a:pPr algn="ctr">
              <a:defRPr/>
            </a:pPr>
            <a:r>
              <a:rPr lang="en-US" sz="3600" dirty="0" err="1">
                <a:solidFill>
                  <a:srgbClr val="0000FF"/>
                </a:solidFill>
                <a:latin typeface="Aharoni" pitchFamily="2" charset="-79"/>
                <a:cs typeface="Aharoni" pitchFamily="2" charset="-79"/>
              </a:rPr>
              <a:t>Spino</a:t>
            </a:r>
            <a:r>
              <a:rPr lang="en-US" sz="3600" dirty="0">
                <a:solidFill>
                  <a:srgbClr val="0000FF"/>
                </a:solidFill>
                <a:latin typeface="Aharoni" pitchFamily="2" charset="-79"/>
                <a:cs typeface="Aharoni" pitchFamily="2" charset="-79"/>
              </a:rPr>
              <a:t> - </a:t>
            </a:r>
            <a:r>
              <a:rPr lang="en-US" sz="3600" dirty="0" err="1">
                <a:solidFill>
                  <a:srgbClr val="0000FF"/>
                </a:solidFill>
                <a:latin typeface="Aharoni" pitchFamily="2" charset="-79"/>
                <a:cs typeface="Aharoni" pitchFamily="2" charset="-79"/>
              </a:rPr>
              <a:t>olivary</a:t>
            </a:r>
            <a:r>
              <a:rPr lang="en-US" sz="3600" dirty="0">
                <a:solidFill>
                  <a:srgbClr val="0000FF"/>
                </a:solidFill>
                <a:latin typeface="Aharoni" pitchFamily="2" charset="-79"/>
                <a:cs typeface="Aharoni" pitchFamily="2" charset="-79"/>
              </a:rPr>
              <a:t> Tract</a:t>
            </a:r>
          </a:p>
        </p:txBody>
      </p:sp>
      <p:sp>
        <p:nvSpPr>
          <p:cNvPr id="2052" name="Text Placeholder 3">
            <a:extLst>
              <a:ext uri="{FF2B5EF4-FFF2-40B4-BE49-F238E27FC236}">
                <a16:creationId xmlns:a16="http://schemas.microsoft.com/office/drawing/2014/main" id="{D24CAD29-54DB-49DF-A41C-E4DFF9766067}"/>
              </a:ext>
            </a:extLst>
          </p:cNvPr>
          <p:cNvSpPr>
            <a:spLocks noGrp="1"/>
          </p:cNvSpPr>
          <p:nvPr>
            <p:ph type="body" sz="half" idx="2"/>
          </p:nvPr>
        </p:nvSpPr>
        <p:spPr>
          <a:xfrm>
            <a:off x="457200" y="381000"/>
            <a:ext cx="3429000" cy="5745163"/>
          </a:xfrm>
          <a:solidFill>
            <a:schemeClr val="accent2">
              <a:lumMod val="20000"/>
              <a:lumOff val="80000"/>
            </a:schemeClr>
          </a:solidFill>
          <a:ln>
            <a:solidFill>
              <a:schemeClr val="tx1"/>
            </a:solidFill>
          </a:ln>
        </p:spPr>
        <p:txBody>
          <a:bodyPr/>
          <a:lstStyle/>
          <a:p>
            <a:pPr eaLnBrk="1" hangingPunct="1">
              <a:spcBef>
                <a:spcPct val="0"/>
              </a:spcBef>
              <a:buFont typeface="Arial" charset="0"/>
              <a:buNone/>
              <a:defRPr/>
            </a:pPr>
            <a:r>
              <a:rPr lang="en-US" sz="2400" dirty="0"/>
              <a:t>Indirect </a:t>
            </a:r>
            <a:r>
              <a:rPr lang="en-US" sz="2400" dirty="0" err="1"/>
              <a:t>spinocerebellar</a:t>
            </a:r>
            <a:r>
              <a:rPr lang="en-US" sz="2400" dirty="0"/>
              <a:t> pathway (</a:t>
            </a:r>
            <a:r>
              <a:rPr lang="en-US" sz="2400" dirty="0" err="1"/>
              <a:t>spino-olivo-cerebellar</a:t>
            </a:r>
            <a:r>
              <a:rPr lang="en-US" sz="2400" dirty="0"/>
              <a:t>)</a:t>
            </a:r>
          </a:p>
          <a:p>
            <a:pPr eaLnBrk="1" hangingPunct="1">
              <a:spcBef>
                <a:spcPct val="0"/>
              </a:spcBef>
              <a:buFont typeface="Arial" charset="0"/>
              <a:buNone/>
              <a:defRPr/>
            </a:pPr>
            <a:r>
              <a:rPr lang="en-US" sz="2400" dirty="0"/>
              <a:t>Impulses from the spinal cord are relayed to the cerebellum via inferior </a:t>
            </a:r>
            <a:r>
              <a:rPr lang="en-US" sz="2400" dirty="0" err="1"/>
              <a:t>olivary</a:t>
            </a:r>
            <a:r>
              <a:rPr lang="en-US" sz="2400" dirty="0"/>
              <a:t> nucleus.</a:t>
            </a:r>
          </a:p>
          <a:p>
            <a:pPr eaLnBrk="1" hangingPunct="1">
              <a:spcBef>
                <a:spcPct val="0"/>
              </a:spcBef>
              <a:buFont typeface="Arial" charset="0"/>
              <a:buNone/>
              <a:defRPr/>
            </a:pPr>
            <a:r>
              <a:rPr lang="en-US" sz="2400" dirty="0"/>
              <a:t>Conveys sensory information to the cerebellum.</a:t>
            </a:r>
          </a:p>
          <a:p>
            <a:pPr eaLnBrk="1" hangingPunct="1">
              <a:spcBef>
                <a:spcPct val="0"/>
              </a:spcBef>
              <a:buFont typeface="Arial" charset="0"/>
              <a:buNone/>
              <a:defRPr/>
            </a:pPr>
            <a:r>
              <a:rPr lang="en-US" sz="2400" dirty="0"/>
              <a:t>Fibers arise at all levels of the spinal cord.</a:t>
            </a:r>
          </a:p>
          <a:p>
            <a:pPr eaLnBrk="1" hangingPunct="1">
              <a:spcBef>
                <a:spcPct val="0"/>
              </a:spcBef>
              <a:buFont typeface="Arial" charset="0"/>
              <a:buNone/>
              <a:defRPr/>
            </a:pPr>
            <a:r>
              <a:rPr lang="en-US" sz="2400" b="1" dirty="0"/>
              <a:t>Contribute to movement coordination associated primarily with </a:t>
            </a:r>
            <a:r>
              <a:rPr lang="en-US" sz="2400" b="1" dirty="0">
                <a:solidFill>
                  <a:srgbClr val="FF0000"/>
                </a:solidFill>
              </a:rPr>
              <a:t>balance.</a:t>
            </a:r>
          </a:p>
          <a:p>
            <a:pPr>
              <a:buFont typeface="Arial" charset="0"/>
              <a:buNone/>
              <a:defRPr/>
            </a:pPr>
            <a:endParaRPr lang="en-US" sz="2400" dirty="0"/>
          </a:p>
        </p:txBody>
      </p:sp>
      <p:graphicFrame>
        <p:nvGraphicFramePr>
          <p:cNvPr id="2050" name="Object 4">
            <a:extLst>
              <a:ext uri="{FF2B5EF4-FFF2-40B4-BE49-F238E27FC236}">
                <a16:creationId xmlns:a16="http://schemas.microsoft.com/office/drawing/2014/main" id="{FA3F466A-66A0-42B6-89A3-98F04C32F3EE}"/>
              </a:ext>
            </a:extLst>
          </p:cNvPr>
          <p:cNvGraphicFramePr>
            <a:graphicFrameLocks noChangeAspect="1"/>
          </p:cNvGraphicFramePr>
          <p:nvPr>
            <p:ph idx="1"/>
          </p:nvPr>
        </p:nvGraphicFramePr>
        <p:xfrm>
          <a:off x="3879850" y="1914525"/>
          <a:ext cx="5111750" cy="3571875"/>
        </p:xfrm>
        <a:graphic>
          <a:graphicData uri="http://schemas.openxmlformats.org/presentationml/2006/ole">
            <mc:AlternateContent xmlns:mc="http://schemas.openxmlformats.org/markup-compatibility/2006">
              <mc:Choice xmlns:v="urn:schemas-microsoft-com:vml" Requires="v">
                <p:oleObj spid="_x0000_s28678" name="Photo Editor Photo" r:id="rId3" imgW="9078592" imgH="6342857" progId="MSPhotoEd.3">
                  <p:embed/>
                </p:oleObj>
              </mc:Choice>
              <mc:Fallback>
                <p:oleObj name="Photo Editor Photo" r:id="rId3" imgW="9078592" imgH="6342857"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226" t="2382" r="6451" b="2333"/>
                      <a:stretch>
                        <a:fillRect/>
                      </a:stretch>
                    </p:blipFill>
                    <p:spPr bwMode="auto">
                      <a:xfrm>
                        <a:off x="3879850" y="1914525"/>
                        <a:ext cx="51117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B6D8729E-789B-4C29-988E-FE7A78172B95}"/>
              </a:ext>
            </a:extLst>
          </p:cNvPr>
          <p:cNvSpPr/>
          <p:nvPr/>
        </p:nvSpPr>
        <p:spPr>
          <a:xfrm>
            <a:off x="7848600" y="4191000"/>
            <a:ext cx="1143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heckerboard(across)">
                                      <p:cBhvr>
                                        <p:cTn id="13" dur="500"/>
                                        <p:tgtEl>
                                          <p:spTgt spid="20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2">
                                            <p:bg/>
                                          </p:spTgt>
                                        </p:tgtEl>
                                        <p:attrNameLst>
                                          <p:attrName>style.visibility</p:attrName>
                                        </p:attrNameLst>
                                      </p:cBhvr>
                                      <p:to>
                                        <p:strVal val="visible"/>
                                      </p:to>
                                    </p:set>
                                    <p:anim calcmode="lin" valueType="num">
                                      <p:cBhvr additive="base">
                                        <p:cTn id="18" dur="500" fill="hold"/>
                                        <p:tgtEl>
                                          <p:spTgt spid="2052">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052">
                                            <p:bg/>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2">
                                            <p:txEl>
                                              <p:pRg st="0" end="0"/>
                                            </p:txEl>
                                          </p:spTgt>
                                        </p:tgtEl>
                                        <p:attrNameLst>
                                          <p:attrName>style.visibility</p:attrName>
                                        </p:attrNameLst>
                                      </p:cBhvr>
                                      <p:to>
                                        <p:strVal val="visible"/>
                                      </p:to>
                                    </p:set>
                                    <p:anim calcmode="lin" valueType="num">
                                      <p:cBhvr additive="base">
                                        <p:cTn id="24"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52">
                                            <p:txEl>
                                              <p:pRg st="1" end="1"/>
                                            </p:txEl>
                                          </p:spTgt>
                                        </p:tgtEl>
                                        <p:attrNameLst>
                                          <p:attrName>style.visibility</p:attrName>
                                        </p:attrNameLst>
                                      </p:cBhvr>
                                      <p:to>
                                        <p:strVal val="visible"/>
                                      </p:to>
                                    </p:set>
                                    <p:anim calcmode="lin" valueType="num">
                                      <p:cBhvr additive="base">
                                        <p:cTn id="30"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52">
                                            <p:txEl>
                                              <p:pRg st="2" end="2"/>
                                            </p:txEl>
                                          </p:spTgt>
                                        </p:tgtEl>
                                        <p:attrNameLst>
                                          <p:attrName>style.visibility</p:attrName>
                                        </p:attrNameLst>
                                      </p:cBhvr>
                                      <p:to>
                                        <p:strVal val="visible"/>
                                      </p:to>
                                    </p:set>
                                    <p:anim calcmode="lin" valueType="num">
                                      <p:cBhvr additive="base">
                                        <p:cTn id="36"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52">
                                            <p:txEl>
                                              <p:pRg st="3" end="3"/>
                                            </p:txEl>
                                          </p:spTgt>
                                        </p:tgtEl>
                                        <p:attrNameLst>
                                          <p:attrName>style.visibility</p:attrName>
                                        </p:attrNameLst>
                                      </p:cBhvr>
                                      <p:to>
                                        <p:strVal val="visible"/>
                                      </p:to>
                                    </p:set>
                                    <p:anim calcmode="lin" valueType="num">
                                      <p:cBhvr additive="base">
                                        <p:cTn id="42"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52">
                                            <p:txEl>
                                              <p:pRg st="4" end="4"/>
                                            </p:txEl>
                                          </p:spTgt>
                                        </p:tgtEl>
                                        <p:attrNameLst>
                                          <p:attrName>style.visibility</p:attrName>
                                        </p:attrNameLst>
                                      </p:cBhvr>
                                      <p:to>
                                        <p:strVal val="visible"/>
                                      </p:to>
                                    </p:set>
                                    <p:anim calcmode="lin" valueType="num">
                                      <p:cBhvr additive="base">
                                        <p:cTn id="48"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217D304-66D4-449C-9B2B-41C1AC139118}"/>
              </a:ext>
            </a:extLst>
          </p:cNvPr>
          <p:cNvSpPr>
            <a:spLocks noGrp="1" noChangeArrowheads="1"/>
          </p:cNvSpPr>
          <p:nvPr>
            <p:ph type="title"/>
          </p:nvPr>
        </p:nvSpPr>
        <p:spPr>
          <a:xfrm>
            <a:off x="500063" y="214313"/>
            <a:ext cx="8088312" cy="720725"/>
          </a:xfrm>
          <a:solidFill>
            <a:schemeClr val="accent6">
              <a:lumMod val="20000"/>
              <a:lumOff val="80000"/>
            </a:schemeClr>
          </a:solidFill>
        </p:spPr>
        <p:txBody>
          <a:bodyPr/>
          <a:lstStyle/>
          <a:p>
            <a:pPr eaLnBrk="1" hangingPunct="1">
              <a:defRPr/>
            </a:pPr>
            <a:r>
              <a:rPr lang="en-US" sz="3600" b="1" dirty="0" err="1">
                <a:solidFill>
                  <a:srgbClr val="0000FF"/>
                </a:solidFill>
                <a:latin typeface="Aharoni" pitchFamily="2" charset="-79"/>
                <a:ea typeface="+mn-ea"/>
                <a:cs typeface="Aharoni" pitchFamily="2" charset="-79"/>
              </a:rPr>
              <a:t>Spinoreticular Tract</a:t>
            </a:r>
          </a:p>
        </p:txBody>
      </p:sp>
      <p:sp>
        <p:nvSpPr>
          <p:cNvPr id="3076" name="Rectangle 3">
            <a:extLst>
              <a:ext uri="{FF2B5EF4-FFF2-40B4-BE49-F238E27FC236}">
                <a16:creationId xmlns:a16="http://schemas.microsoft.com/office/drawing/2014/main" id="{2A9CC23F-5AC0-4D57-A4CC-E9F41AC940B1}"/>
              </a:ext>
            </a:extLst>
          </p:cNvPr>
          <p:cNvSpPr>
            <a:spLocks noGrp="1" noChangeArrowheads="1"/>
          </p:cNvSpPr>
          <p:nvPr>
            <p:ph type="body" sz="half" idx="1"/>
          </p:nvPr>
        </p:nvSpPr>
        <p:spPr>
          <a:xfrm>
            <a:off x="250825" y="1125538"/>
            <a:ext cx="4464050" cy="5427662"/>
          </a:xfrm>
          <a:solidFill>
            <a:schemeClr val="bg2"/>
          </a:solidFill>
          <a:ln>
            <a:solidFill>
              <a:schemeClr val="tx1"/>
            </a:solidFill>
            <a:miter lim="800000"/>
            <a:headEnd/>
            <a:tailEnd/>
          </a:ln>
        </p:spPr>
        <p:txBody>
          <a:bodyPr/>
          <a:lstStyle/>
          <a:p>
            <a:pPr eaLnBrk="1" hangingPunct="1">
              <a:lnSpc>
                <a:spcPct val="90000"/>
              </a:lnSpc>
            </a:pPr>
            <a:r>
              <a:rPr lang="en-US" altLang="ar-SA" sz="2000"/>
              <a:t>Originates in the dorsal horn, and ascend in the ventrolateral region of the cord </a:t>
            </a:r>
          </a:p>
          <a:p>
            <a:pPr eaLnBrk="1" hangingPunct="1">
              <a:lnSpc>
                <a:spcPct val="90000"/>
              </a:lnSpc>
            </a:pPr>
            <a:r>
              <a:rPr lang="en-US" altLang="ar-SA" sz="2000"/>
              <a:t>Contains uncrossed fibers that end in </a:t>
            </a:r>
            <a:r>
              <a:rPr lang="en-US" altLang="ar-SA" sz="2000" b="1">
                <a:solidFill>
                  <a:srgbClr val="FF0000"/>
                </a:solidFill>
              </a:rPr>
              <a:t>medullary reticular formation </a:t>
            </a:r>
            <a:r>
              <a:rPr lang="en-US" altLang="ar-SA" sz="2000"/>
              <a:t>&amp; both </a:t>
            </a:r>
          </a:p>
          <a:p>
            <a:pPr eaLnBrk="1" hangingPunct="1">
              <a:lnSpc>
                <a:spcPct val="90000"/>
              </a:lnSpc>
            </a:pPr>
            <a:r>
              <a:rPr lang="en-US" altLang="ar-SA" sz="2000"/>
              <a:t>crossed &amp; uncrossed fibers that terminate in </a:t>
            </a:r>
            <a:r>
              <a:rPr lang="en-US" altLang="ar-SA" sz="2000" b="1">
                <a:solidFill>
                  <a:srgbClr val="0000FF"/>
                </a:solidFill>
              </a:rPr>
              <a:t>pontine reticular formation,</a:t>
            </a:r>
            <a:r>
              <a:rPr lang="en-US" altLang="ar-SA" sz="2000"/>
              <a:t> finally to the thalamus; that activate the cerebral cortex  </a:t>
            </a:r>
          </a:p>
          <a:p>
            <a:pPr eaLnBrk="1" hangingPunct="1">
              <a:lnSpc>
                <a:spcPct val="90000"/>
              </a:lnSpc>
            </a:pPr>
            <a:r>
              <a:rPr lang="en-US" altLang="ar-SA" sz="2000"/>
              <a:t>Forms part of the ascending reticular activating system.</a:t>
            </a:r>
          </a:p>
          <a:p>
            <a:pPr eaLnBrk="1" hangingPunct="1">
              <a:lnSpc>
                <a:spcPct val="90000"/>
              </a:lnSpc>
            </a:pPr>
            <a:r>
              <a:rPr lang="en-US" altLang="ar-SA" sz="2000" b="1"/>
              <a:t>Involved in perception of dull aching (slow pain)</a:t>
            </a:r>
          </a:p>
          <a:p>
            <a:pPr eaLnBrk="1" hangingPunct="1">
              <a:lnSpc>
                <a:spcPct val="90000"/>
              </a:lnSpc>
              <a:buFont typeface="Arial" panose="020B0604020202020204" pitchFamily="34" charset="0"/>
              <a:buNone/>
            </a:pPr>
            <a:endParaRPr lang="en-US" altLang="ar-SA" sz="2000"/>
          </a:p>
        </p:txBody>
      </p:sp>
      <p:graphicFrame>
        <p:nvGraphicFramePr>
          <p:cNvPr id="3074" name="Object 4">
            <a:extLst>
              <a:ext uri="{FF2B5EF4-FFF2-40B4-BE49-F238E27FC236}">
                <a16:creationId xmlns:a16="http://schemas.microsoft.com/office/drawing/2014/main" id="{76B74741-EC42-44C7-8A26-5B35E98E5889}"/>
              </a:ext>
            </a:extLst>
          </p:cNvPr>
          <p:cNvGraphicFramePr>
            <a:graphicFrameLocks noChangeAspect="1"/>
          </p:cNvGraphicFramePr>
          <p:nvPr>
            <p:ph type="clipArt" sz="half" idx="2"/>
          </p:nvPr>
        </p:nvGraphicFramePr>
        <p:xfrm>
          <a:off x="4714875" y="1071563"/>
          <a:ext cx="3849688" cy="5562600"/>
        </p:xfrm>
        <a:graphic>
          <a:graphicData uri="http://schemas.openxmlformats.org/presentationml/2006/ole">
            <mc:AlternateContent xmlns:mc="http://schemas.openxmlformats.org/markup-compatibility/2006">
              <mc:Choice xmlns:v="urn:schemas-microsoft-com:vml" Requires="v">
                <p:oleObj spid="_x0000_s29702" name="Photo Editor Photo" r:id="rId3" imgW="10469436" imgH="14219048" progId="MSPhotoEd.3">
                  <p:embed/>
                </p:oleObj>
              </mc:Choice>
              <mc:Fallback>
                <p:oleObj name="Photo Editor Photo" r:id="rId3" imgW="10469436" imgH="14219048"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056" t="1492" r="4689" b="1492"/>
                      <a:stretch>
                        <a:fillRect/>
                      </a:stretch>
                    </p:blipFill>
                    <p:spPr bwMode="auto">
                      <a:xfrm>
                        <a:off x="4714875" y="1071563"/>
                        <a:ext cx="38496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08B8E630-E19B-40EE-B261-5B84DBD20D05}"/>
              </a:ext>
            </a:extLst>
          </p:cNvPr>
          <p:cNvSpPr/>
          <p:nvPr/>
        </p:nvSpPr>
        <p:spPr>
          <a:xfrm>
            <a:off x="7315200" y="6172200"/>
            <a:ext cx="1295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6">
                                            <p:bg/>
                                          </p:spTgt>
                                        </p:tgtEl>
                                        <p:attrNameLst>
                                          <p:attrName>style.visibility</p:attrName>
                                        </p:attrNameLst>
                                      </p:cBhvr>
                                      <p:to>
                                        <p:strVal val="visible"/>
                                      </p:to>
                                    </p:set>
                                    <p:anim calcmode="lin" valueType="num">
                                      <p:cBhvr additive="base">
                                        <p:cTn id="17" dur="500" fill="hold"/>
                                        <p:tgtEl>
                                          <p:spTgt spid="307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076">
                                            <p:bg/>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6">
                                            <p:txEl>
                                              <p:pRg st="0" end="0"/>
                                            </p:txEl>
                                          </p:spTgt>
                                        </p:tgtEl>
                                        <p:attrNameLst>
                                          <p:attrName>style.visibility</p:attrName>
                                        </p:attrNameLst>
                                      </p:cBhvr>
                                      <p:to>
                                        <p:strVal val="visible"/>
                                      </p:to>
                                    </p:set>
                                    <p:anim calcmode="lin" valueType="num">
                                      <p:cBhvr additive="base">
                                        <p:cTn id="23"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76">
                                            <p:txEl>
                                              <p:pRg st="1" end="1"/>
                                            </p:txEl>
                                          </p:spTgt>
                                        </p:tgtEl>
                                        <p:attrNameLst>
                                          <p:attrName>style.visibility</p:attrName>
                                        </p:attrNameLst>
                                      </p:cBhvr>
                                      <p:to>
                                        <p:strVal val="visible"/>
                                      </p:to>
                                    </p:set>
                                    <p:anim calcmode="lin" valueType="num">
                                      <p:cBhvr additive="base">
                                        <p:cTn id="29"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76">
                                            <p:txEl>
                                              <p:pRg st="2" end="2"/>
                                            </p:txEl>
                                          </p:spTgt>
                                        </p:tgtEl>
                                        <p:attrNameLst>
                                          <p:attrName>style.visibility</p:attrName>
                                        </p:attrNameLst>
                                      </p:cBhvr>
                                      <p:to>
                                        <p:strVal val="visible"/>
                                      </p:to>
                                    </p:set>
                                    <p:anim calcmode="lin" valueType="num">
                                      <p:cBhvr additive="base">
                                        <p:cTn id="35"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76">
                                            <p:txEl>
                                              <p:pRg st="3" end="3"/>
                                            </p:txEl>
                                          </p:spTgt>
                                        </p:tgtEl>
                                        <p:attrNameLst>
                                          <p:attrName>style.visibility</p:attrName>
                                        </p:attrNameLst>
                                      </p:cBhvr>
                                      <p:to>
                                        <p:strVal val="visible"/>
                                      </p:to>
                                    </p:set>
                                    <p:anim calcmode="lin" valueType="num">
                                      <p:cBhvr additive="base">
                                        <p:cTn id="41"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76">
                                            <p:txEl>
                                              <p:pRg st="4" end="4"/>
                                            </p:txEl>
                                          </p:spTgt>
                                        </p:tgtEl>
                                        <p:attrNameLst>
                                          <p:attrName>style.visibility</p:attrName>
                                        </p:attrNameLst>
                                      </p:cBhvr>
                                      <p:to>
                                        <p:strVal val="visible"/>
                                      </p:to>
                                    </p:set>
                                    <p:anim calcmode="lin" valueType="num">
                                      <p:cBhvr additive="base">
                                        <p:cTn id="47"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307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2E25CBB-3740-45D2-9205-E0E139DE45B7}"/>
              </a:ext>
            </a:extLst>
          </p:cNvPr>
          <p:cNvSpPr>
            <a:spLocks noGrp="1"/>
          </p:cNvSpPr>
          <p:nvPr>
            <p:ph type="title"/>
          </p:nvPr>
        </p:nvSpPr>
        <p:spPr>
          <a:xfrm>
            <a:off x="381000" y="3429000"/>
            <a:ext cx="8229600" cy="1143000"/>
          </a:xfrm>
          <a:solidFill>
            <a:schemeClr val="accent2">
              <a:lumMod val="40000"/>
              <a:lumOff val="60000"/>
            </a:schemeClr>
          </a:solidFill>
        </p:spPr>
        <p:txBody>
          <a:bodyPr/>
          <a:lstStyle/>
          <a:p>
            <a:pPr>
              <a:defRPr/>
            </a:pPr>
            <a:r>
              <a:rPr lang="en-US" sz="8800">
                <a:solidFill>
                  <a:srgbClr val="FF0000"/>
                </a:solidFill>
                <a:latin typeface="Brush Script MT" pitchFamily="66"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4">
            <a:extLst>
              <a:ext uri="{FF2B5EF4-FFF2-40B4-BE49-F238E27FC236}">
                <a16:creationId xmlns:a16="http://schemas.microsoft.com/office/drawing/2014/main" id="{C1A629C9-96C9-408D-B677-DF1D03152018}"/>
              </a:ext>
            </a:extLst>
          </p:cNvPr>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92EB66B-F895-4D4B-AC07-ED476499E2F3}" type="slidenum">
              <a:rPr lang="en-US" altLang="ar-SA">
                <a:solidFill>
                  <a:srgbClr val="898989"/>
                </a:solidFill>
                <a:latin typeface="Calibri" panose="020F0502020204030204" pitchFamily="34" charset="0"/>
              </a:rPr>
              <a:pPr algn="ctr" eaLnBrk="1" hangingPunct="1"/>
              <a:t>3</a:t>
            </a:fld>
            <a:endParaRPr lang="en-US" altLang="ar-SA">
              <a:solidFill>
                <a:srgbClr val="898989"/>
              </a:solidFill>
              <a:latin typeface="Calibri" panose="020F0502020204030204" pitchFamily="34" charset="0"/>
            </a:endParaRPr>
          </a:p>
        </p:txBody>
      </p:sp>
      <p:sp>
        <p:nvSpPr>
          <p:cNvPr id="113666" name="Rectangle 2">
            <a:extLst>
              <a:ext uri="{FF2B5EF4-FFF2-40B4-BE49-F238E27FC236}">
                <a16:creationId xmlns:a16="http://schemas.microsoft.com/office/drawing/2014/main" id="{5283D9B4-34D8-494E-9873-FA387F8B525A}"/>
              </a:ext>
            </a:extLst>
          </p:cNvPr>
          <p:cNvSpPr>
            <a:spLocks noGrp="1" noChangeArrowheads="1"/>
          </p:cNvSpPr>
          <p:nvPr>
            <p:ph type="body" idx="1"/>
          </p:nvPr>
        </p:nvSpPr>
        <p:spPr>
          <a:xfrm>
            <a:off x="152400" y="4800600"/>
            <a:ext cx="8839200" cy="2057400"/>
          </a:xfrm>
          <a:solidFill>
            <a:schemeClr val="bg2"/>
          </a:solidFill>
          <a:ln w="28575">
            <a:solidFill>
              <a:schemeClr val="tx1"/>
            </a:solidFill>
            <a:miter lim="800000"/>
            <a:headEnd/>
            <a:tailEnd/>
          </a:ln>
        </p:spPr>
        <p:txBody>
          <a:bodyPr/>
          <a:lstStyle/>
          <a:p>
            <a:pPr eaLnBrk="1" hangingPunct="1">
              <a:buFont typeface="Wingdings" panose="05000000000000000000" pitchFamily="2" charset="2"/>
              <a:buChar char="q"/>
            </a:pPr>
            <a:r>
              <a:rPr lang="en-US" altLang="ar-SA" sz="2400"/>
              <a:t>The </a:t>
            </a:r>
            <a:r>
              <a:rPr lang="en-US" altLang="ar-SA" sz="2400" b="1"/>
              <a:t>grey matter </a:t>
            </a:r>
            <a:r>
              <a:rPr lang="en-US" altLang="ar-SA" sz="2400"/>
              <a:t>of the spinal cord is completely surrounded by the white matter</a:t>
            </a:r>
          </a:p>
          <a:p>
            <a:pPr eaLnBrk="1" hangingPunct="1">
              <a:buFont typeface="Wingdings" panose="05000000000000000000" pitchFamily="2" charset="2"/>
              <a:buChar char="q"/>
            </a:pPr>
            <a:r>
              <a:rPr lang="en-US" altLang="ar-SA" sz="2400"/>
              <a:t>The </a:t>
            </a:r>
            <a:r>
              <a:rPr lang="en-US" altLang="ar-SA" sz="2400" b="1"/>
              <a:t>White matter </a:t>
            </a:r>
            <a:r>
              <a:rPr lang="en-US" altLang="ar-SA" sz="2400"/>
              <a:t>of the spinal cord consists of </a:t>
            </a:r>
            <a:r>
              <a:rPr lang="en-US" altLang="ar-SA" sz="2400" b="1">
                <a:solidFill>
                  <a:srgbClr val="0000FF"/>
                </a:solidFill>
              </a:rPr>
              <a:t>Ascending</a:t>
            </a:r>
            <a:r>
              <a:rPr lang="en-US" altLang="ar-SA" sz="2400"/>
              <a:t> and </a:t>
            </a:r>
            <a:r>
              <a:rPr lang="en-US" altLang="ar-SA" sz="2400" b="1">
                <a:solidFill>
                  <a:srgbClr val="0000FF"/>
                </a:solidFill>
              </a:rPr>
              <a:t>Descending </a:t>
            </a:r>
            <a:r>
              <a:rPr lang="en-US" altLang="ar-SA" sz="2400" b="1">
                <a:solidFill>
                  <a:srgbClr val="FF9900"/>
                </a:solidFill>
              </a:rPr>
              <a:t>Nerve Fibers.</a:t>
            </a:r>
            <a:r>
              <a:rPr lang="en-US" altLang="ar-SA" sz="2400"/>
              <a:t> </a:t>
            </a:r>
          </a:p>
          <a:p>
            <a:pPr eaLnBrk="1" hangingPunct="1">
              <a:buFont typeface="Wingdings" panose="05000000000000000000" pitchFamily="2" charset="2"/>
              <a:buChar char="q"/>
            </a:pPr>
            <a:r>
              <a:rPr lang="en-US" altLang="ar-SA" sz="2400"/>
              <a:t>It is divided into </a:t>
            </a:r>
            <a:r>
              <a:rPr lang="en-US" altLang="ar-SA" sz="2400" b="1" i="1">
                <a:solidFill>
                  <a:srgbClr val="FF0000"/>
                </a:solidFill>
              </a:rPr>
              <a:t>Dorsal,</a:t>
            </a:r>
            <a:r>
              <a:rPr lang="en-US" altLang="ar-SA" sz="2400" b="1">
                <a:solidFill>
                  <a:srgbClr val="FF0000"/>
                </a:solidFill>
              </a:rPr>
              <a:t> </a:t>
            </a:r>
            <a:r>
              <a:rPr lang="en-US" altLang="ar-SA" sz="2400" b="1" i="1">
                <a:solidFill>
                  <a:srgbClr val="FF0000"/>
                </a:solidFill>
              </a:rPr>
              <a:t>Lateral </a:t>
            </a:r>
            <a:r>
              <a:rPr lang="en-US" altLang="ar-SA" sz="2400">
                <a:solidFill>
                  <a:srgbClr val="FF0000"/>
                </a:solidFill>
              </a:rPr>
              <a:t>&amp; </a:t>
            </a:r>
            <a:r>
              <a:rPr lang="en-US" altLang="ar-SA" sz="2400" b="1" i="1">
                <a:solidFill>
                  <a:srgbClr val="FF0000"/>
                </a:solidFill>
              </a:rPr>
              <a:t>Ventral Columns</a:t>
            </a:r>
            <a:r>
              <a:rPr lang="en-US" altLang="ar-SA" sz="2400" b="1"/>
              <a:t> </a:t>
            </a:r>
            <a:r>
              <a:rPr lang="en-US" altLang="ar-SA" sz="2400"/>
              <a:t>or </a:t>
            </a:r>
            <a:r>
              <a:rPr lang="en-US" altLang="ar-SA" sz="2400" b="1"/>
              <a:t>Funiculi</a:t>
            </a:r>
            <a:r>
              <a:rPr lang="en-US" altLang="ar-SA" sz="2400"/>
              <a:t>. </a:t>
            </a:r>
          </a:p>
        </p:txBody>
      </p:sp>
      <p:pic>
        <p:nvPicPr>
          <p:cNvPr id="113667" name="Picture 3" descr="F00365-008-f008">
            <a:extLst>
              <a:ext uri="{FF2B5EF4-FFF2-40B4-BE49-F238E27FC236}">
                <a16:creationId xmlns:a16="http://schemas.microsoft.com/office/drawing/2014/main" id="{8AAED6C9-9599-452E-91CB-7F89FCB0D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10"/>
          <a:stretch>
            <a:fillRect/>
          </a:stretch>
        </p:blipFill>
        <p:spPr bwMode="auto">
          <a:xfrm>
            <a:off x="1403350" y="152400"/>
            <a:ext cx="6265863" cy="45418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3668" name="AutoShape 4">
            <a:extLst>
              <a:ext uri="{FF2B5EF4-FFF2-40B4-BE49-F238E27FC236}">
                <a16:creationId xmlns:a16="http://schemas.microsoft.com/office/drawing/2014/main" id="{81024D2E-6E1A-4202-B15F-C91725D4C1BF}"/>
              </a:ext>
            </a:extLst>
          </p:cNvPr>
          <p:cNvSpPr>
            <a:spLocks noChangeArrowheads="1"/>
          </p:cNvSpPr>
          <p:nvPr/>
        </p:nvSpPr>
        <p:spPr bwMode="auto">
          <a:xfrm>
            <a:off x="2411413" y="76200"/>
            <a:ext cx="1223962" cy="288925"/>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
        <p:nvSpPr>
          <p:cNvPr id="113669" name="AutoShape 5">
            <a:extLst>
              <a:ext uri="{FF2B5EF4-FFF2-40B4-BE49-F238E27FC236}">
                <a16:creationId xmlns:a16="http://schemas.microsoft.com/office/drawing/2014/main" id="{21116407-21CC-4B6A-8019-DA1828CC3E57}"/>
              </a:ext>
            </a:extLst>
          </p:cNvPr>
          <p:cNvSpPr>
            <a:spLocks noChangeArrowheads="1"/>
          </p:cNvSpPr>
          <p:nvPr/>
        </p:nvSpPr>
        <p:spPr bwMode="auto">
          <a:xfrm>
            <a:off x="1763713" y="533400"/>
            <a:ext cx="792162" cy="504825"/>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
        <p:nvSpPr>
          <p:cNvPr id="113670" name="AutoShape 6">
            <a:extLst>
              <a:ext uri="{FF2B5EF4-FFF2-40B4-BE49-F238E27FC236}">
                <a16:creationId xmlns:a16="http://schemas.microsoft.com/office/drawing/2014/main" id="{70261F3C-172E-4FE6-A610-46795BEF1D80}"/>
              </a:ext>
            </a:extLst>
          </p:cNvPr>
          <p:cNvSpPr>
            <a:spLocks noChangeArrowheads="1"/>
          </p:cNvSpPr>
          <p:nvPr/>
        </p:nvSpPr>
        <p:spPr bwMode="auto">
          <a:xfrm>
            <a:off x="1763713" y="3581400"/>
            <a:ext cx="863600" cy="504825"/>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p:cTn id="7" dur="1000" fill="hold"/>
                                        <p:tgtEl>
                                          <p:spTgt spid="113667"/>
                                        </p:tgtEl>
                                        <p:attrNameLst>
                                          <p:attrName>ppt_w</p:attrName>
                                        </p:attrNameLst>
                                      </p:cBhvr>
                                      <p:tavLst>
                                        <p:tav tm="0">
                                          <p:val>
                                            <p:strVal val="#ppt_w*0.70"/>
                                          </p:val>
                                        </p:tav>
                                        <p:tav tm="100000">
                                          <p:val>
                                            <p:strVal val="#ppt_w"/>
                                          </p:val>
                                        </p:tav>
                                      </p:tavLst>
                                    </p:anim>
                                    <p:anim calcmode="lin" valueType="num">
                                      <p:cBhvr>
                                        <p:cTn id="8" dur="1000" fill="hold"/>
                                        <p:tgtEl>
                                          <p:spTgt spid="113667"/>
                                        </p:tgtEl>
                                        <p:attrNameLst>
                                          <p:attrName>ppt_h</p:attrName>
                                        </p:attrNameLst>
                                      </p:cBhvr>
                                      <p:tavLst>
                                        <p:tav tm="0">
                                          <p:val>
                                            <p:strVal val="#ppt_h"/>
                                          </p:val>
                                        </p:tav>
                                        <p:tav tm="100000">
                                          <p:val>
                                            <p:strVal val="#ppt_h"/>
                                          </p:val>
                                        </p:tav>
                                      </p:tavLst>
                                    </p:anim>
                                    <p:animEffect transition="in" filter="fade">
                                      <p:cBhvr>
                                        <p:cTn id="9" dur="1000"/>
                                        <p:tgtEl>
                                          <p:spTgt spid="1136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3666">
                                            <p:bg/>
                                          </p:spTgt>
                                        </p:tgtEl>
                                        <p:attrNameLst>
                                          <p:attrName>style.visibility</p:attrName>
                                        </p:attrNameLst>
                                      </p:cBhvr>
                                      <p:to>
                                        <p:strVal val="visible"/>
                                      </p:to>
                                    </p:set>
                                    <p:animEffect transition="in" filter="fade">
                                      <p:cBhvr>
                                        <p:cTn id="14" dur="1000"/>
                                        <p:tgtEl>
                                          <p:spTgt spid="113666">
                                            <p:bg/>
                                          </p:spTgt>
                                        </p:tgtEl>
                                      </p:cBhvr>
                                    </p:animEffect>
                                    <p:anim calcmode="lin" valueType="num">
                                      <p:cBhvr>
                                        <p:cTn id="15" dur="1000" fill="hold"/>
                                        <p:tgtEl>
                                          <p:spTgt spid="113666">
                                            <p:bg/>
                                          </p:spTgt>
                                        </p:tgtEl>
                                        <p:attrNameLst>
                                          <p:attrName>ppt_x</p:attrName>
                                        </p:attrNameLst>
                                      </p:cBhvr>
                                      <p:tavLst>
                                        <p:tav tm="0">
                                          <p:val>
                                            <p:strVal val="#ppt_x"/>
                                          </p:val>
                                        </p:tav>
                                        <p:tav tm="100000">
                                          <p:val>
                                            <p:strVal val="#ppt_x"/>
                                          </p:val>
                                        </p:tav>
                                      </p:tavLst>
                                    </p:anim>
                                    <p:anim calcmode="lin" valueType="num">
                                      <p:cBhvr>
                                        <p:cTn id="16" dur="1000" fill="hold"/>
                                        <p:tgtEl>
                                          <p:spTgt spid="113666">
                                            <p:bg/>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3666">
                                            <p:txEl>
                                              <p:pRg st="0" end="0"/>
                                            </p:txEl>
                                          </p:spTgt>
                                        </p:tgtEl>
                                        <p:attrNameLst>
                                          <p:attrName>style.visibility</p:attrName>
                                        </p:attrNameLst>
                                      </p:cBhvr>
                                      <p:to>
                                        <p:strVal val="visible"/>
                                      </p:to>
                                    </p:set>
                                    <p:animEffect transition="in" filter="fade">
                                      <p:cBhvr>
                                        <p:cTn id="21" dur="1000"/>
                                        <p:tgtEl>
                                          <p:spTgt spid="113666">
                                            <p:txEl>
                                              <p:pRg st="0" end="0"/>
                                            </p:txEl>
                                          </p:spTgt>
                                        </p:tgtEl>
                                      </p:cBhvr>
                                    </p:animEffect>
                                    <p:anim calcmode="lin" valueType="num">
                                      <p:cBhvr>
                                        <p:cTn id="22" dur="1000" fill="hold"/>
                                        <p:tgtEl>
                                          <p:spTgt spid="11366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36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3666">
                                            <p:txEl>
                                              <p:pRg st="1" end="1"/>
                                            </p:txEl>
                                          </p:spTgt>
                                        </p:tgtEl>
                                        <p:attrNameLst>
                                          <p:attrName>style.visibility</p:attrName>
                                        </p:attrNameLst>
                                      </p:cBhvr>
                                      <p:to>
                                        <p:strVal val="visible"/>
                                      </p:to>
                                    </p:set>
                                    <p:animEffect transition="in" filter="fade">
                                      <p:cBhvr>
                                        <p:cTn id="28" dur="1000"/>
                                        <p:tgtEl>
                                          <p:spTgt spid="113666">
                                            <p:txEl>
                                              <p:pRg st="1" end="1"/>
                                            </p:txEl>
                                          </p:spTgt>
                                        </p:tgtEl>
                                      </p:cBhvr>
                                    </p:animEffect>
                                    <p:anim calcmode="lin" valueType="num">
                                      <p:cBhvr>
                                        <p:cTn id="29" dur="1000" fill="hold"/>
                                        <p:tgtEl>
                                          <p:spTgt spid="11366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136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3666">
                                            <p:txEl>
                                              <p:pRg st="2" end="2"/>
                                            </p:txEl>
                                          </p:spTgt>
                                        </p:tgtEl>
                                        <p:attrNameLst>
                                          <p:attrName>style.visibility</p:attrName>
                                        </p:attrNameLst>
                                      </p:cBhvr>
                                      <p:to>
                                        <p:strVal val="visible"/>
                                      </p:to>
                                    </p:set>
                                    <p:animEffect transition="in" filter="fade">
                                      <p:cBhvr>
                                        <p:cTn id="35" dur="1000"/>
                                        <p:tgtEl>
                                          <p:spTgt spid="113666">
                                            <p:txEl>
                                              <p:pRg st="2" end="2"/>
                                            </p:txEl>
                                          </p:spTgt>
                                        </p:tgtEl>
                                      </p:cBhvr>
                                    </p:animEffect>
                                    <p:anim calcmode="lin" valueType="num">
                                      <p:cBhvr>
                                        <p:cTn id="36" dur="1000" fill="hold"/>
                                        <p:tgtEl>
                                          <p:spTgt spid="11366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13666">
                                            <p:txEl>
                                              <p:pRg st="2" end="2"/>
                                            </p:txEl>
                                          </p:spTgt>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17" presetClass="entr" presetSubtype="10" fill="hold" grpId="0" nodeType="afterEffect">
                                  <p:stCondLst>
                                    <p:cond delay="0"/>
                                  </p:stCondLst>
                                  <p:childTnLst>
                                    <p:set>
                                      <p:cBhvr>
                                        <p:cTn id="40" dur="1" fill="hold">
                                          <p:stCondLst>
                                            <p:cond delay="0"/>
                                          </p:stCondLst>
                                        </p:cTn>
                                        <p:tgtEl>
                                          <p:spTgt spid="113668"/>
                                        </p:tgtEl>
                                        <p:attrNameLst>
                                          <p:attrName>style.visibility</p:attrName>
                                        </p:attrNameLst>
                                      </p:cBhvr>
                                      <p:to>
                                        <p:strVal val="visible"/>
                                      </p:to>
                                    </p:set>
                                    <p:anim calcmode="lin" valueType="num">
                                      <p:cBhvr>
                                        <p:cTn id="41" dur="500" fill="hold"/>
                                        <p:tgtEl>
                                          <p:spTgt spid="113668"/>
                                        </p:tgtEl>
                                        <p:attrNameLst>
                                          <p:attrName>ppt_w</p:attrName>
                                        </p:attrNameLst>
                                      </p:cBhvr>
                                      <p:tavLst>
                                        <p:tav tm="0">
                                          <p:val>
                                            <p:fltVal val="0"/>
                                          </p:val>
                                        </p:tav>
                                        <p:tav tm="100000">
                                          <p:val>
                                            <p:strVal val="#ppt_w"/>
                                          </p:val>
                                        </p:tav>
                                      </p:tavLst>
                                    </p:anim>
                                    <p:anim calcmode="lin" valueType="num">
                                      <p:cBhvr>
                                        <p:cTn id="42" dur="500" fill="hold"/>
                                        <p:tgtEl>
                                          <p:spTgt spid="113668"/>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500"/>
                            </p:stCondLst>
                            <p:childTnLst>
                              <p:par>
                                <p:cTn id="44" presetID="17" presetClass="entr" presetSubtype="10" fill="hold" grpId="0" nodeType="afterEffect">
                                  <p:stCondLst>
                                    <p:cond delay="0"/>
                                  </p:stCondLst>
                                  <p:childTnLst>
                                    <p:set>
                                      <p:cBhvr>
                                        <p:cTn id="45" dur="1" fill="hold">
                                          <p:stCondLst>
                                            <p:cond delay="0"/>
                                          </p:stCondLst>
                                        </p:cTn>
                                        <p:tgtEl>
                                          <p:spTgt spid="113669"/>
                                        </p:tgtEl>
                                        <p:attrNameLst>
                                          <p:attrName>style.visibility</p:attrName>
                                        </p:attrNameLst>
                                      </p:cBhvr>
                                      <p:to>
                                        <p:strVal val="visible"/>
                                      </p:to>
                                    </p:set>
                                    <p:anim calcmode="lin" valueType="num">
                                      <p:cBhvr>
                                        <p:cTn id="46" dur="500" fill="hold"/>
                                        <p:tgtEl>
                                          <p:spTgt spid="113669"/>
                                        </p:tgtEl>
                                        <p:attrNameLst>
                                          <p:attrName>ppt_w</p:attrName>
                                        </p:attrNameLst>
                                      </p:cBhvr>
                                      <p:tavLst>
                                        <p:tav tm="0">
                                          <p:val>
                                            <p:fltVal val="0"/>
                                          </p:val>
                                        </p:tav>
                                        <p:tav tm="100000">
                                          <p:val>
                                            <p:strVal val="#ppt_w"/>
                                          </p:val>
                                        </p:tav>
                                      </p:tavLst>
                                    </p:anim>
                                    <p:anim calcmode="lin" valueType="num">
                                      <p:cBhvr>
                                        <p:cTn id="47" dur="500" fill="hold"/>
                                        <p:tgtEl>
                                          <p:spTgt spid="113669"/>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2000"/>
                            </p:stCondLst>
                            <p:childTnLst>
                              <p:par>
                                <p:cTn id="49" presetID="17" presetClass="entr" presetSubtype="10" fill="hold" grpId="0" nodeType="afterEffect">
                                  <p:stCondLst>
                                    <p:cond delay="0"/>
                                  </p:stCondLst>
                                  <p:childTnLst>
                                    <p:set>
                                      <p:cBhvr>
                                        <p:cTn id="50" dur="1" fill="hold">
                                          <p:stCondLst>
                                            <p:cond delay="0"/>
                                          </p:stCondLst>
                                        </p:cTn>
                                        <p:tgtEl>
                                          <p:spTgt spid="113670"/>
                                        </p:tgtEl>
                                        <p:attrNameLst>
                                          <p:attrName>style.visibility</p:attrName>
                                        </p:attrNameLst>
                                      </p:cBhvr>
                                      <p:to>
                                        <p:strVal val="visible"/>
                                      </p:to>
                                    </p:set>
                                    <p:anim calcmode="lin" valueType="num">
                                      <p:cBhvr>
                                        <p:cTn id="51" dur="500" fill="hold"/>
                                        <p:tgtEl>
                                          <p:spTgt spid="113670"/>
                                        </p:tgtEl>
                                        <p:attrNameLst>
                                          <p:attrName>ppt_w</p:attrName>
                                        </p:attrNameLst>
                                      </p:cBhvr>
                                      <p:tavLst>
                                        <p:tav tm="0">
                                          <p:val>
                                            <p:fltVal val="0"/>
                                          </p:val>
                                        </p:tav>
                                        <p:tav tm="100000">
                                          <p:val>
                                            <p:strVal val="#ppt_w"/>
                                          </p:val>
                                        </p:tav>
                                      </p:tavLst>
                                    </p:anim>
                                    <p:anim calcmode="lin" valueType="num">
                                      <p:cBhvr>
                                        <p:cTn id="52" dur="500" fill="hold"/>
                                        <p:tgtEl>
                                          <p:spTgt spid="1136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nimBg="1"/>
      <p:bldP spid="113668" grpId="0" animBg="1"/>
      <p:bldP spid="113669" grpId="0" animBg="1"/>
      <p:bldP spid="1136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AA2B-2199-43A2-AF26-BB3A49CF497C}"/>
              </a:ext>
            </a:extLst>
          </p:cNvPr>
          <p:cNvSpPr>
            <a:spLocks noGrp="1"/>
          </p:cNvSpPr>
          <p:nvPr>
            <p:ph type="title"/>
          </p:nvPr>
        </p:nvSpPr>
        <p:spPr>
          <a:xfrm>
            <a:off x="2209800" y="457200"/>
            <a:ext cx="4419600" cy="990600"/>
          </a:xfrm>
          <a:solidFill>
            <a:schemeClr val="bg2"/>
          </a:solidFill>
          <a:ln w="28575">
            <a:solidFill>
              <a:schemeClr val="tx1"/>
            </a:solidFill>
          </a:ln>
        </p:spPr>
        <p:txBody>
          <a:bodyPr rtlCol="0">
            <a:normAutofit fontScale="90000"/>
          </a:bodyPr>
          <a:lstStyle/>
          <a:p>
            <a:pPr eaLnBrk="1" fontAlgn="auto" hangingPunct="1">
              <a:spcAft>
                <a:spcPts val="0"/>
              </a:spcAft>
              <a:defRPr/>
            </a:pPr>
            <a:r>
              <a:rPr lang="en-US" sz="3600" b="1" dirty="0">
                <a:solidFill>
                  <a:srgbClr val="0000FF"/>
                </a:solidFill>
                <a:latin typeface="Aharoni" pitchFamily="2" charset="-79"/>
                <a:cs typeface="Aharoni" pitchFamily="2" charset="-79"/>
              </a:rPr>
              <a:t>WHITE MATTER TRACTS</a:t>
            </a:r>
          </a:p>
        </p:txBody>
      </p:sp>
      <p:sp>
        <p:nvSpPr>
          <p:cNvPr id="3" name="Content Placeholder 2">
            <a:extLst>
              <a:ext uri="{FF2B5EF4-FFF2-40B4-BE49-F238E27FC236}">
                <a16:creationId xmlns:a16="http://schemas.microsoft.com/office/drawing/2014/main" id="{354D6308-C1E0-463C-80B1-587471388591}"/>
              </a:ext>
            </a:extLst>
          </p:cNvPr>
          <p:cNvSpPr>
            <a:spLocks noGrp="1"/>
          </p:cNvSpPr>
          <p:nvPr>
            <p:ph sz="half" idx="1"/>
          </p:nvPr>
        </p:nvSpPr>
        <p:spPr>
          <a:xfrm>
            <a:off x="304800" y="1828800"/>
            <a:ext cx="3276600" cy="3581400"/>
          </a:xfrm>
          <a:solidFill>
            <a:schemeClr val="accent2">
              <a:lumMod val="20000"/>
              <a:lumOff val="80000"/>
            </a:schemeClr>
          </a:solidFill>
          <a:ln>
            <a:solidFill>
              <a:schemeClr val="tx1"/>
            </a:solidFill>
          </a:ln>
        </p:spPr>
        <p:txBody>
          <a:bodyPr rtlCol="0">
            <a:normAutofit/>
          </a:bodyPr>
          <a:lstStyle/>
          <a:p>
            <a:pPr eaLnBrk="1" fontAlgn="auto" hangingPunct="1">
              <a:spcAft>
                <a:spcPts val="0"/>
              </a:spcAft>
              <a:defRPr/>
            </a:pPr>
            <a:r>
              <a:rPr lang="en-US" sz="2200" i="1" dirty="0">
                <a:solidFill>
                  <a:srgbClr val="002060"/>
                </a:solidFill>
              </a:rPr>
              <a:t>Bundles or fasciculi of fibers that occupy more or less definite positions in the white matter.</a:t>
            </a:r>
          </a:p>
          <a:p>
            <a:pPr eaLnBrk="1" fontAlgn="auto" hangingPunct="1">
              <a:spcAft>
                <a:spcPts val="0"/>
              </a:spcAft>
              <a:defRPr/>
            </a:pPr>
            <a:r>
              <a:rPr lang="en-US" sz="2200" i="1" dirty="0">
                <a:solidFill>
                  <a:srgbClr val="002060"/>
                </a:solidFill>
              </a:rPr>
              <a:t>They have the same </a:t>
            </a:r>
            <a:r>
              <a:rPr lang="en-US" sz="2200" b="1" i="1" dirty="0">
                <a:solidFill>
                  <a:srgbClr val="002060"/>
                </a:solidFill>
              </a:rPr>
              <a:t>Origin, </a:t>
            </a:r>
          </a:p>
          <a:p>
            <a:pPr eaLnBrk="1" fontAlgn="auto" hangingPunct="1">
              <a:spcAft>
                <a:spcPts val="0"/>
              </a:spcAft>
              <a:buFont typeface="Arial" charset="0"/>
              <a:buNone/>
              <a:defRPr/>
            </a:pPr>
            <a:r>
              <a:rPr lang="en-US" sz="2200" b="1" i="1" dirty="0">
                <a:solidFill>
                  <a:srgbClr val="002060"/>
                </a:solidFill>
              </a:rPr>
              <a:t>Termination </a:t>
            </a:r>
            <a:r>
              <a:rPr lang="en-US" sz="2200" i="1" dirty="0">
                <a:solidFill>
                  <a:srgbClr val="002060"/>
                </a:solidFill>
              </a:rPr>
              <a:t>and </a:t>
            </a:r>
          </a:p>
          <a:p>
            <a:pPr eaLnBrk="1" fontAlgn="auto" hangingPunct="1">
              <a:spcAft>
                <a:spcPts val="0"/>
              </a:spcAft>
              <a:buFont typeface="Arial" charset="0"/>
              <a:buNone/>
              <a:defRPr/>
            </a:pPr>
            <a:r>
              <a:rPr lang="en-US" sz="2200" i="1" dirty="0">
                <a:solidFill>
                  <a:srgbClr val="002060"/>
                </a:solidFill>
              </a:rPr>
              <a:t>carry the same </a:t>
            </a:r>
            <a:r>
              <a:rPr lang="en-US" sz="2200" b="1" i="1" dirty="0">
                <a:solidFill>
                  <a:srgbClr val="002060"/>
                </a:solidFill>
              </a:rPr>
              <a:t>Function.</a:t>
            </a:r>
          </a:p>
          <a:p>
            <a:pPr eaLnBrk="1" fontAlgn="auto" hangingPunct="1">
              <a:spcAft>
                <a:spcPts val="0"/>
              </a:spcAft>
              <a:buFont typeface="Arial" charset="0"/>
              <a:buNone/>
              <a:defRPr/>
            </a:pPr>
            <a:endParaRPr lang="en-US" b="1" i="1" dirty="0">
              <a:solidFill>
                <a:schemeClr val="accent2">
                  <a:lumMod val="75000"/>
                </a:schemeClr>
              </a:solidFill>
            </a:endParaRPr>
          </a:p>
          <a:p>
            <a:pPr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None/>
              <a:defRPr/>
            </a:pPr>
            <a:endParaRPr lang="en-US" dirty="0"/>
          </a:p>
        </p:txBody>
      </p:sp>
      <p:pic>
        <p:nvPicPr>
          <p:cNvPr id="5" name="Content Placeholder 4" descr="Untitled-40">
            <a:extLst>
              <a:ext uri="{FF2B5EF4-FFF2-40B4-BE49-F238E27FC236}">
                <a16:creationId xmlns:a16="http://schemas.microsoft.com/office/drawing/2014/main" id="{5B6B0AC0-E63F-45FC-BDDC-47B5E4BADD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773" t="6496" r="1886" b="9074"/>
          <a:stretch>
            <a:fillRect/>
          </a:stretch>
        </p:blipFill>
        <p:spPr>
          <a:xfrm>
            <a:off x="3657600" y="1905000"/>
            <a:ext cx="5257800" cy="3505200"/>
          </a:xfrm>
          <a:ln>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6169-6C79-494D-B808-DCC4300D83B6}"/>
              </a:ext>
            </a:extLst>
          </p:cNvPr>
          <p:cNvSpPr>
            <a:spLocks noGrp="1"/>
          </p:cNvSpPr>
          <p:nvPr>
            <p:ph type="title"/>
          </p:nvPr>
        </p:nvSpPr>
        <p:spPr>
          <a:xfrm>
            <a:off x="4572000" y="152400"/>
            <a:ext cx="4419600" cy="1295400"/>
          </a:xfrm>
          <a:solidFill>
            <a:schemeClr val="bg2"/>
          </a:solidFill>
          <a:ln w="28575">
            <a:solidFill>
              <a:schemeClr val="tx1"/>
            </a:solidFill>
          </a:ln>
        </p:spPr>
        <p:txBody>
          <a:bodyPr rtlCol="0">
            <a:normAutofit fontScale="90000"/>
          </a:bodyPr>
          <a:lstStyle/>
          <a:p>
            <a:pPr eaLnBrk="1" fontAlgn="auto" hangingPunct="1">
              <a:spcAft>
                <a:spcPts val="0"/>
              </a:spcAft>
              <a:defRPr/>
            </a:pPr>
            <a:r>
              <a:rPr lang="en-US" sz="3600" b="1" dirty="0">
                <a:solidFill>
                  <a:srgbClr val="0000FF"/>
                </a:solidFill>
                <a:latin typeface="Aharoni" pitchFamily="2" charset="-79"/>
                <a:cs typeface="Aharoni" pitchFamily="2" charset="-79"/>
              </a:rPr>
              <a:t>CLASSIFICATION OF WHITE MATTER TRACTS</a:t>
            </a:r>
          </a:p>
        </p:txBody>
      </p:sp>
      <p:sp>
        <p:nvSpPr>
          <p:cNvPr id="3" name="Content Placeholder 2">
            <a:extLst>
              <a:ext uri="{FF2B5EF4-FFF2-40B4-BE49-F238E27FC236}">
                <a16:creationId xmlns:a16="http://schemas.microsoft.com/office/drawing/2014/main" id="{F1D53DB4-BB10-4BFB-A92E-4F659FE41155}"/>
              </a:ext>
            </a:extLst>
          </p:cNvPr>
          <p:cNvSpPr>
            <a:spLocks noGrp="1"/>
          </p:cNvSpPr>
          <p:nvPr>
            <p:ph sz="half" idx="1"/>
          </p:nvPr>
        </p:nvSpPr>
        <p:spPr>
          <a:xfrm>
            <a:off x="304800" y="1447800"/>
            <a:ext cx="4191000" cy="5181600"/>
          </a:xfrm>
          <a:solidFill>
            <a:schemeClr val="accent3">
              <a:lumMod val="20000"/>
              <a:lumOff val="80000"/>
            </a:schemeClr>
          </a:solidFill>
          <a:ln>
            <a:solidFill>
              <a:schemeClr val="tx1"/>
            </a:solidFill>
          </a:ln>
        </p:spPr>
        <p:txBody>
          <a:bodyPr rtlCol="0">
            <a:normAutofit/>
          </a:bodyPr>
          <a:lstStyle/>
          <a:p>
            <a:pPr eaLnBrk="1" fontAlgn="auto" hangingPunct="1">
              <a:spcAft>
                <a:spcPts val="0"/>
              </a:spcAft>
              <a:defRPr/>
            </a:pPr>
            <a:r>
              <a:rPr lang="en-US" sz="2400" b="1" i="1" u="sng" dirty="0"/>
              <a:t>They are classified into</a:t>
            </a:r>
            <a:r>
              <a:rPr lang="en-US" sz="2400" b="1" i="1" dirty="0"/>
              <a:t>:</a:t>
            </a:r>
          </a:p>
          <a:p>
            <a:pPr eaLnBrk="1" fontAlgn="auto" hangingPunct="1">
              <a:spcAft>
                <a:spcPts val="0"/>
              </a:spcAft>
              <a:buFont typeface="Arial" panose="020B0604020202020204" pitchFamily="34" charset="0"/>
              <a:buNone/>
              <a:defRPr/>
            </a:pPr>
            <a:r>
              <a:rPr lang="en-US" sz="2400" dirty="0"/>
              <a:t>     </a:t>
            </a:r>
            <a:r>
              <a:rPr lang="en-US" sz="2400" dirty="0">
                <a:solidFill>
                  <a:srgbClr val="C00000"/>
                </a:solidFill>
              </a:rPr>
              <a:t>1- </a:t>
            </a:r>
            <a:r>
              <a:rPr lang="en-US" sz="2400" b="1" i="1" u="sng" dirty="0">
                <a:solidFill>
                  <a:srgbClr val="C00000"/>
                </a:solidFill>
              </a:rPr>
              <a:t>Short Tracts</a:t>
            </a:r>
            <a:r>
              <a:rPr lang="en-US" sz="2400" b="1" i="1" dirty="0">
                <a:solidFill>
                  <a:srgbClr val="C00000"/>
                </a:solidFill>
              </a:rPr>
              <a:t>;    </a:t>
            </a:r>
            <a:r>
              <a:rPr lang="en-US" sz="2400" b="1" i="1" dirty="0">
                <a:solidFill>
                  <a:srgbClr val="002060"/>
                </a:solidFill>
              </a:rPr>
              <a:t>intersegmental or propriospinal).</a:t>
            </a:r>
          </a:p>
          <a:p>
            <a:pPr eaLnBrk="1" fontAlgn="auto" hangingPunct="1">
              <a:spcAft>
                <a:spcPts val="0"/>
              </a:spcAft>
              <a:buFont typeface="Arial" panose="020B0604020202020204" pitchFamily="34" charset="0"/>
              <a:buNone/>
              <a:defRPr/>
            </a:pPr>
            <a:r>
              <a:rPr lang="en-US" sz="2400" i="1" dirty="0">
                <a:solidFill>
                  <a:srgbClr val="002060"/>
                </a:solidFill>
              </a:rPr>
              <a:t>Fibers occupy narrow band immediately peripheral to the grey matter (</a:t>
            </a:r>
            <a:r>
              <a:rPr lang="en-US" sz="2400" b="1" i="1" dirty="0">
                <a:solidFill>
                  <a:srgbClr val="0000FF"/>
                </a:solidFill>
              </a:rPr>
              <a:t>fasciculus </a:t>
            </a:r>
            <a:r>
              <a:rPr lang="en-US" sz="2400" b="1" i="1" dirty="0" err="1">
                <a:solidFill>
                  <a:srgbClr val="0000FF"/>
                </a:solidFill>
              </a:rPr>
              <a:t>proprius</a:t>
            </a:r>
            <a:r>
              <a:rPr lang="en-US" sz="2400" i="1" dirty="0">
                <a:solidFill>
                  <a:srgbClr val="002060"/>
                </a:solidFill>
              </a:rPr>
              <a:t>).</a:t>
            </a:r>
          </a:p>
          <a:p>
            <a:pPr eaLnBrk="1" fontAlgn="auto" hangingPunct="1">
              <a:spcAft>
                <a:spcPts val="0"/>
              </a:spcAft>
              <a:buFont typeface="Arial" panose="020B0604020202020204" pitchFamily="34" charset="0"/>
              <a:buNone/>
              <a:defRPr/>
            </a:pPr>
            <a:r>
              <a:rPr lang="en-US" sz="2400" i="1" dirty="0">
                <a:solidFill>
                  <a:srgbClr val="002060"/>
                </a:solidFill>
              </a:rPr>
              <a:t>They interconnect adjacent or distant spinal segments </a:t>
            </a:r>
          </a:p>
          <a:p>
            <a:pPr eaLnBrk="1" fontAlgn="auto" hangingPunct="1">
              <a:spcAft>
                <a:spcPts val="0"/>
              </a:spcAft>
              <a:buFont typeface="Arial" panose="020B0604020202020204" pitchFamily="34" charset="0"/>
              <a:buNone/>
              <a:defRPr/>
            </a:pPr>
            <a:r>
              <a:rPr lang="en-US" sz="2400" i="1" dirty="0">
                <a:solidFill>
                  <a:srgbClr val="002060"/>
                </a:solidFill>
              </a:rPr>
              <a:t>And Permit </a:t>
            </a:r>
            <a:r>
              <a:rPr lang="en-US" sz="2400" b="1" i="1" dirty="0">
                <a:solidFill>
                  <a:srgbClr val="002060"/>
                </a:solidFill>
              </a:rPr>
              <a:t>intersegmental coordination </a:t>
            </a:r>
          </a:p>
          <a:p>
            <a:pPr eaLnBrk="1" fontAlgn="auto" hangingPunct="1">
              <a:spcAft>
                <a:spcPts val="0"/>
              </a:spcAft>
              <a:buFont typeface="Arial" panose="020B0604020202020204" pitchFamily="34" charset="0"/>
              <a:buNone/>
              <a:defRPr/>
            </a:pPr>
            <a:endParaRPr lang="en-US" sz="2400" b="1" i="1" dirty="0"/>
          </a:p>
          <a:p>
            <a:pPr eaLnBrk="1" fontAlgn="auto" hangingPunct="1">
              <a:spcAft>
                <a:spcPts val="0"/>
              </a:spcAft>
              <a:defRPr/>
            </a:pPr>
            <a:endParaRPr lang="en-US" b="1" i="1" dirty="0">
              <a:solidFill>
                <a:schemeClr val="accent2">
                  <a:lumMod val="75000"/>
                </a:schemeClr>
              </a:solidFill>
            </a:endParaRPr>
          </a:p>
          <a:p>
            <a:pPr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None/>
              <a:defRPr/>
            </a:pPr>
            <a:endParaRPr lang="en-US" dirty="0"/>
          </a:p>
        </p:txBody>
      </p:sp>
      <p:pic>
        <p:nvPicPr>
          <p:cNvPr id="7172" name="Picture 5" descr="C:\Documents and Settings\Free User\My Documents\My Pictures\aaa.jpg">
            <a:extLst>
              <a:ext uri="{FF2B5EF4-FFF2-40B4-BE49-F238E27FC236}">
                <a16:creationId xmlns:a16="http://schemas.microsoft.com/office/drawing/2014/main" id="{7DDF20A8-4C75-47CB-BD3D-B4FB5FE18B9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2419350"/>
            <a:ext cx="4038600" cy="3143250"/>
          </a:xfrm>
          <a:noFill/>
          <a:ln>
            <a:solidFill>
              <a:schemeClr val="tx1"/>
            </a:solidFill>
            <a:miter lim="800000"/>
            <a:headEnd/>
            <a:tailEnd/>
          </a:ln>
        </p:spPr>
      </p:pic>
      <p:sp>
        <p:nvSpPr>
          <p:cNvPr id="5" name="Oval 4">
            <a:extLst>
              <a:ext uri="{FF2B5EF4-FFF2-40B4-BE49-F238E27FC236}">
                <a16:creationId xmlns:a16="http://schemas.microsoft.com/office/drawing/2014/main" id="{630E6591-A2EE-43A1-85C4-F2742F30DE51}"/>
              </a:ext>
            </a:extLst>
          </p:cNvPr>
          <p:cNvSpPr/>
          <p:nvPr/>
        </p:nvSpPr>
        <p:spPr>
          <a:xfrm>
            <a:off x="5029200" y="38862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E62D-E540-4DFF-B33A-131F10932F7B}"/>
              </a:ext>
            </a:extLst>
          </p:cNvPr>
          <p:cNvSpPr>
            <a:spLocks noGrp="1"/>
          </p:cNvSpPr>
          <p:nvPr>
            <p:ph type="title"/>
          </p:nvPr>
        </p:nvSpPr>
        <p:spPr>
          <a:solidFill>
            <a:schemeClr val="accent2">
              <a:lumMod val="20000"/>
              <a:lumOff val="80000"/>
            </a:schemeClr>
          </a:solidFill>
        </p:spPr>
        <p:txBody>
          <a:bodyPr/>
          <a:lstStyle/>
          <a:p>
            <a:pPr algn="l">
              <a:buFontTx/>
              <a:buChar char="•"/>
              <a:defRPr/>
            </a:pPr>
            <a:r>
              <a:rPr lang="en-US" b="1" i="1" dirty="0">
                <a:solidFill>
                  <a:srgbClr val="FF0000"/>
                </a:solidFill>
              </a:rPr>
              <a:t> 2-</a:t>
            </a:r>
            <a:r>
              <a:rPr lang="en-US" b="1" i="1" u="sng" dirty="0">
                <a:solidFill>
                  <a:srgbClr val="FF0000"/>
                </a:solidFill>
              </a:rPr>
              <a:t>Long Tracts:</a:t>
            </a:r>
            <a:endParaRPr lang="en-US" dirty="0"/>
          </a:p>
        </p:txBody>
      </p:sp>
      <p:sp>
        <p:nvSpPr>
          <p:cNvPr id="3" name="Content Placeholder 2">
            <a:extLst>
              <a:ext uri="{FF2B5EF4-FFF2-40B4-BE49-F238E27FC236}">
                <a16:creationId xmlns:a16="http://schemas.microsoft.com/office/drawing/2014/main" id="{E782FA18-1C1A-4FA7-9A19-2B6142D0F035}"/>
              </a:ext>
            </a:extLst>
          </p:cNvPr>
          <p:cNvSpPr>
            <a:spLocks noGrp="1"/>
          </p:cNvSpPr>
          <p:nvPr>
            <p:ph idx="1"/>
          </p:nvPr>
        </p:nvSpPr>
        <p:spPr>
          <a:xfrm>
            <a:off x="457200" y="1600200"/>
            <a:ext cx="8229600" cy="1828800"/>
          </a:xfrm>
        </p:spPr>
        <p:txBody>
          <a:bodyPr/>
          <a:lstStyle/>
          <a:p>
            <a:pPr>
              <a:buFont typeface="Arial" panose="020B0604020202020204" pitchFamily="34" charset="0"/>
              <a:buNone/>
            </a:pPr>
            <a:r>
              <a:rPr lang="en-US" altLang="ar-SA" i="1">
                <a:solidFill>
                  <a:srgbClr val="FF0000"/>
                </a:solidFill>
              </a:rPr>
              <a:t>           </a:t>
            </a:r>
            <a:r>
              <a:rPr lang="en-US" altLang="ar-SA" b="1" i="1">
                <a:solidFill>
                  <a:srgbClr val="0000FF"/>
                </a:solidFill>
              </a:rPr>
              <a:t>(a)</a:t>
            </a:r>
            <a:r>
              <a:rPr lang="en-US" altLang="ar-SA" i="1">
                <a:solidFill>
                  <a:srgbClr val="0000FF"/>
                </a:solidFill>
              </a:rPr>
              <a:t> </a:t>
            </a:r>
            <a:r>
              <a:rPr lang="en-US" altLang="ar-SA" b="1" i="1">
                <a:solidFill>
                  <a:srgbClr val="0000FF"/>
                </a:solidFill>
              </a:rPr>
              <a:t>Ascending (sensory or afferent).</a:t>
            </a:r>
            <a:br>
              <a:rPr lang="en-US" altLang="ar-SA" b="1" i="1">
                <a:solidFill>
                  <a:srgbClr val="0000FF"/>
                </a:solidFill>
              </a:rPr>
            </a:br>
            <a:r>
              <a:rPr lang="en-US" altLang="ar-SA" b="1" i="1">
                <a:solidFill>
                  <a:srgbClr val="002060"/>
                </a:solidFill>
              </a:rPr>
              <a:t>       </a:t>
            </a:r>
            <a:r>
              <a:rPr lang="en-US" altLang="ar-SA" b="1" i="1">
                <a:solidFill>
                  <a:srgbClr val="C00000"/>
                </a:solidFill>
              </a:rPr>
              <a:t>(b) Descending (motor or efferent).</a:t>
            </a:r>
            <a:br>
              <a:rPr lang="en-US" altLang="ar-SA" b="1" i="1">
                <a:solidFill>
                  <a:srgbClr val="C00000"/>
                </a:solidFill>
              </a:rPr>
            </a:br>
            <a:r>
              <a:rPr lang="en-US" altLang="ar-SA" i="1"/>
              <a:t>They </a:t>
            </a:r>
            <a:r>
              <a:rPr lang="en-US" altLang="ar-SA"/>
              <a:t>serve to join the brain to the spinal cord.</a:t>
            </a:r>
          </a:p>
        </p:txBody>
      </p:sp>
      <p:pic>
        <p:nvPicPr>
          <p:cNvPr id="8196" name="Picture 8" descr="12-33TractsSpinal_L.jpg                                        0028F4B4HAP7_01-19_jpegs               BF9AD7B0:">
            <a:extLst>
              <a:ext uri="{FF2B5EF4-FFF2-40B4-BE49-F238E27FC236}">
                <a16:creationId xmlns:a16="http://schemas.microsoft.com/office/drawing/2014/main" id="{0808C90D-856D-4A86-99D5-44BEF793F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5" t="2611" r="615" b="21136"/>
          <a:stretch>
            <a:fillRect/>
          </a:stretch>
        </p:blipFill>
        <p:spPr bwMode="auto">
          <a:xfrm>
            <a:off x="457200" y="3543300"/>
            <a:ext cx="8229600" cy="3086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59FFCD1-A60C-4262-B224-8E26902C3E25}"/>
              </a:ext>
            </a:extLst>
          </p:cNvPr>
          <p:cNvSpPr/>
          <p:nvPr/>
        </p:nvSpPr>
        <p:spPr>
          <a:xfrm>
            <a:off x="457200" y="3581400"/>
            <a:ext cx="1524000" cy="152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2CFF4549-4A93-466E-985F-7093DA71684A}"/>
              </a:ext>
            </a:extLst>
          </p:cNvPr>
          <p:cNvSpPr/>
          <p:nvPr/>
        </p:nvSpPr>
        <p:spPr>
          <a:xfrm>
            <a:off x="7239000" y="3581400"/>
            <a:ext cx="1447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5DA7F16-1A23-4919-A343-BD3DD425EC18}"/>
              </a:ext>
            </a:extLst>
          </p:cNvPr>
          <p:cNvSpPr>
            <a:spLocks noGrp="1" noChangeArrowheads="1"/>
          </p:cNvSpPr>
          <p:nvPr>
            <p:ph type="body" idx="1"/>
          </p:nvPr>
        </p:nvSpPr>
        <p:spPr>
          <a:xfrm>
            <a:off x="0" y="4724400"/>
            <a:ext cx="9144000" cy="1905000"/>
          </a:xfrm>
          <a:solidFill>
            <a:schemeClr val="bg2"/>
          </a:solidFill>
          <a:ln>
            <a:solidFill>
              <a:schemeClr val="tx1"/>
            </a:solidFill>
            <a:miter lim="800000"/>
            <a:headEnd/>
            <a:tailEnd/>
          </a:ln>
        </p:spPr>
        <p:txBody>
          <a:bodyPr/>
          <a:lstStyle/>
          <a:p>
            <a:pPr eaLnBrk="1" hangingPunct="1">
              <a:lnSpc>
                <a:spcPct val="80000"/>
              </a:lnSpc>
              <a:buFont typeface="Wingdings" panose="05000000000000000000" pitchFamily="2" charset="2"/>
              <a:buChar char="q"/>
            </a:pPr>
            <a:r>
              <a:rPr lang="en-US" altLang="ar-SA" sz="2200" b="1" u="sng">
                <a:solidFill>
                  <a:srgbClr val="C00000"/>
                </a:solidFill>
              </a:rPr>
              <a:t>Ascending Tracts;</a:t>
            </a:r>
            <a:r>
              <a:rPr lang="en-US" altLang="ar-SA" sz="2200" u="sng">
                <a:solidFill>
                  <a:srgbClr val="C00000"/>
                </a:solidFill>
              </a:rPr>
              <a:t> </a:t>
            </a:r>
          </a:p>
          <a:p>
            <a:pPr eaLnBrk="1" hangingPunct="1">
              <a:lnSpc>
                <a:spcPct val="80000"/>
              </a:lnSpc>
            </a:pPr>
            <a:r>
              <a:rPr lang="en-US" altLang="ar-SA" sz="2200"/>
              <a:t>Carry impulses from pain, thermal, tactile, muscle and joint receptors to the brain. </a:t>
            </a:r>
          </a:p>
          <a:p>
            <a:pPr eaLnBrk="1" hangingPunct="1">
              <a:lnSpc>
                <a:spcPct val="80000"/>
              </a:lnSpc>
            </a:pPr>
            <a:r>
              <a:rPr lang="en-US" altLang="ar-SA" sz="2200" i="1">
                <a:solidFill>
                  <a:srgbClr val="FF0000"/>
                </a:solidFill>
              </a:rPr>
              <a:t>Some of this information eventually reaches a </a:t>
            </a:r>
            <a:r>
              <a:rPr lang="en-US" altLang="ar-SA" sz="2200" b="1" i="1" u="sng">
                <a:solidFill>
                  <a:srgbClr val="0000FF"/>
                </a:solidFill>
              </a:rPr>
              <a:t>conscious level</a:t>
            </a:r>
            <a:r>
              <a:rPr lang="en-US" altLang="ar-SA" sz="2200" b="1" u="sng">
                <a:solidFill>
                  <a:srgbClr val="0000FF"/>
                </a:solidFill>
              </a:rPr>
              <a:t> </a:t>
            </a:r>
            <a:r>
              <a:rPr lang="en-US" altLang="ar-SA" sz="2200"/>
              <a:t>(at the </a:t>
            </a:r>
            <a:r>
              <a:rPr lang="en-US" altLang="ar-SA" sz="2200" b="1"/>
              <a:t>cerebral cortex), </a:t>
            </a:r>
          </a:p>
          <a:p>
            <a:pPr eaLnBrk="1" hangingPunct="1">
              <a:lnSpc>
                <a:spcPct val="80000"/>
              </a:lnSpc>
            </a:pPr>
            <a:r>
              <a:rPr lang="en-US" altLang="ar-SA" sz="2200" i="1">
                <a:solidFill>
                  <a:srgbClr val="FF0000"/>
                </a:solidFill>
              </a:rPr>
              <a:t>while some is destined for </a:t>
            </a:r>
            <a:r>
              <a:rPr lang="en-US" altLang="ar-SA" sz="2200" b="1" i="1" u="sng">
                <a:solidFill>
                  <a:srgbClr val="0000FF"/>
                </a:solidFill>
              </a:rPr>
              <a:t>subconscious centers</a:t>
            </a:r>
            <a:r>
              <a:rPr lang="en-US" altLang="ar-SA" sz="2200" b="1" u="sng">
                <a:solidFill>
                  <a:srgbClr val="0000FF"/>
                </a:solidFill>
              </a:rPr>
              <a:t> </a:t>
            </a:r>
            <a:r>
              <a:rPr lang="en-US" altLang="ar-SA" sz="2200"/>
              <a:t>(e.g at the </a:t>
            </a:r>
            <a:r>
              <a:rPr lang="en-US" altLang="ar-SA" sz="2200" b="1"/>
              <a:t>cerebellum</a:t>
            </a:r>
            <a:r>
              <a:rPr lang="en-US" altLang="ar-SA" sz="2200"/>
              <a:t>). </a:t>
            </a:r>
          </a:p>
        </p:txBody>
      </p:sp>
      <p:pic>
        <p:nvPicPr>
          <p:cNvPr id="119811" name="Picture 3" descr="F00365-008-f015">
            <a:extLst>
              <a:ext uri="{FF2B5EF4-FFF2-40B4-BE49-F238E27FC236}">
                <a16:creationId xmlns:a16="http://schemas.microsoft.com/office/drawing/2014/main" id="{EE6583B5-F619-4A84-A5EB-4CF6F7A29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7"/>
          <a:stretch>
            <a:fillRect/>
          </a:stretch>
        </p:blipFill>
        <p:spPr bwMode="auto">
          <a:xfrm>
            <a:off x="1258888" y="260350"/>
            <a:ext cx="2855912" cy="4498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9812" name="Picture 4" descr="Untitled-21">
            <a:extLst>
              <a:ext uri="{FF2B5EF4-FFF2-40B4-BE49-F238E27FC236}">
                <a16:creationId xmlns:a16="http://schemas.microsoft.com/office/drawing/2014/main" id="{044AA225-65EB-4B99-8470-5B9DA559C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60350"/>
            <a:ext cx="3806825" cy="4498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9813" name="AutoShape 5">
            <a:extLst>
              <a:ext uri="{FF2B5EF4-FFF2-40B4-BE49-F238E27FC236}">
                <a16:creationId xmlns:a16="http://schemas.microsoft.com/office/drawing/2014/main" id="{AB545FE7-9DEF-4AC7-8215-FA43EA657C64}"/>
              </a:ext>
            </a:extLst>
          </p:cNvPr>
          <p:cNvSpPr>
            <a:spLocks noChangeArrowheads="1"/>
          </p:cNvSpPr>
          <p:nvPr/>
        </p:nvSpPr>
        <p:spPr bwMode="auto">
          <a:xfrm>
            <a:off x="1619250" y="404813"/>
            <a:ext cx="431800" cy="287337"/>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
        <p:nvSpPr>
          <p:cNvPr id="119814" name="AutoShape 6">
            <a:extLst>
              <a:ext uri="{FF2B5EF4-FFF2-40B4-BE49-F238E27FC236}">
                <a16:creationId xmlns:a16="http://schemas.microsoft.com/office/drawing/2014/main" id="{7AB30C74-9FA5-4C29-88B7-31BB15162C32}"/>
              </a:ext>
            </a:extLst>
          </p:cNvPr>
          <p:cNvSpPr>
            <a:spLocks noChangeArrowheads="1"/>
          </p:cNvSpPr>
          <p:nvPr/>
        </p:nvSpPr>
        <p:spPr bwMode="auto">
          <a:xfrm>
            <a:off x="4859338" y="836613"/>
            <a:ext cx="431800" cy="144462"/>
          </a:xfrm>
          <a:prstGeom prst="roundRect">
            <a:avLst>
              <a:gd name="adj" fmla="val 16667"/>
            </a:avLst>
          </a:prstGeom>
          <a:solidFill>
            <a:schemeClr val="accent1">
              <a:alpha val="14902"/>
            </a:schemeClr>
          </a:solidFill>
          <a:ln w="12700">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9810">
                                            <p:bg/>
                                          </p:spTgt>
                                        </p:tgtEl>
                                        <p:attrNameLst>
                                          <p:attrName>style.visibility</p:attrName>
                                        </p:attrNameLst>
                                      </p:cBhvr>
                                      <p:to>
                                        <p:strVal val="visible"/>
                                      </p:to>
                                    </p:set>
                                    <p:anim calcmode="lin" valueType="num">
                                      <p:cBhvr>
                                        <p:cTn id="7" dur="500" fill="hold"/>
                                        <p:tgtEl>
                                          <p:spTgt spid="119810">
                                            <p:bg/>
                                          </p:spTgt>
                                        </p:tgtEl>
                                        <p:attrNameLst>
                                          <p:attrName>ppt_x</p:attrName>
                                        </p:attrNameLst>
                                      </p:cBhvr>
                                      <p:tavLst>
                                        <p:tav tm="0">
                                          <p:val>
                                            <p:strVal val="#ppt_x-#ppt_w/2"/>
                                          </p:val>
                                        </p:tav>
                                        <p:tav tm="100000">
                                          <p:val>
                                            <p:strVal val="#ppt_x"/>
                                          </p:val>
                                        </p:tav>
                                      </p:tavLst>
                                    </p:anim>
                                    <p:anim calcmode="lin" valueType="num">
                                      <p:cBhvr>
                                        <p:cTn id="8" dur="500" fill="hold"/>
                                        <p:tgtEl>
                                          <p:spTgt spid="119810">
                                            <p:bg/>
                                          </p:spTgt>
                                        </p:tgtEl>
                                        <p:attrNameLst>
                                          <p:attrName>ppt_y</p:attrName>
                                        </p:attrNameLst>
                                      </p:cBhvr>
                                      <p:tavLst>
                                        <p:tav tm="0">
                                          <p:val>
                                            <p:strVal val="#ppt_y"/>
                                          </p:val>
                                        </p:tav>
                                        <p:tav tm="100000">
                                          <p:val>
                                            <p:strVal val="#ppt_y"/>
                                          </p:val>
                                        </p:tav>
                                      </p:tavLst>
                                    </p:anim>
                                    <p:anim calcmode="lin" valueType="num">
                                      <p:cBhvr>
                                        <p:cTn id="9" dur="500" fill="hold"/>
                                        <p:tgtEl>
                                          <p:spTgt spid="119810">
                                            <p:bg/>
                                          </p:spTgt>
                                        </p:tgtEl>
                                        <p:attrNameLst>
                                          <p:attrName>ppt_w</p:attrName>
                                        </p:attrNameLst>
                                      </p:cBhvr>
                                      <p:tavLst>
                                        <p:tav tm="0">
                                          <p:val>
                                            <p:fltVal val="0"/>
                                          </p:val>
                                        </p:tav>
                                        <p:tav tm="100000">
                                          <p:val>
                                            <p:strVal val="#ppt_w"/>
                                          </p:val>
                                        </p:tav>
                                      </p:tavLst>
                                    </p:anim>
                                    <p:anim calcmode="lin" valueType="num">
                                      <p:cBhvr>
                                        <p:cTn id="10" dur="500" fill="hold"/>
                                        <p:tgtEl>
                                          <p:spTgt spid="119810">
                                            <p:bg/>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19810">
                                            <p:txEl>
                                              <p:pRg st="0" end="0"/>
                                            </p:txEl>
                                          </p:spTgt>
                                        </p:tgtEl>
                                        <p:attrNameLst>
                                          <p:attrName>style.visibility</p:attrName>
                                        </p:attrNameLst>
                                      </p:cBhvr>
                                      <p:to>
                                        <p:strVal val="visible"/>
                                      </p:to>
                                    </p:set>
                                    <p:anim calcmode="lin" valueType="num">
                                      <p:cBhvr>
                                        <p:cTn id="15" dur="500" fill="hold"/>
                                        <p:tgtEl>
                                          <p:spTgt spid="119810">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119810">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1981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198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9810">
                                            <p:txEl>
                                              <p:pRg st="1" end="1"/>
                                            </p:txEl>
                                          </p:spTgt>
                                        </p:tgtEl>
                                        <p:attrNameLst>
                                          <p:attrName>style.visibility</p:attrName>
                                        </p:attrNameLst>
                                      </p:cBhvr>
                                      <p:to>
                                        <p:strVal val="visible"/>
                                      </p:to>
                                    </p:set>
                                    <p:anim calcmode="lin" valueType="num">
                                      <p:cBhvr>
                                        <p:cTn id="23" dur="500" fill="hold"/>
                                        <p:tgtEl>
                                          <p:spTgt spid="119810">
                                            <p:txEl>
                                              <p:pRg st="1" end="1"/>
                                            </p:txEl>
                                          </p:spTgt>
                                        </p:tgtEl>
                                        <p:attrNameLst>
                                          <p:attrName>ppt_x</p:attrName>
                                        </p:attrNameLst>
                                      </p:cBhvr>
                                      <p:tavLst>
                                        <p:tav tm="0">
                                          <p:val>
                                            <p:strVal val="#ppt_x-#ppt_w/2"/>
                                          </p:val>
                                        </p:tav>
                                        <p:tav tm="100000">
                                          <p:val>
                                            <p:strVal val="#ppt_x"/>
                                          </p:val>
                                        </p:tav>
                                      </p:tavLst>
                                    </p:anim>
                                    <p:anim calcmode="lin" valueType="num">
                                      <p:cBhvr>
                                        <p:cTn id="24" dur="500" fill="hold"/>
                                        <p:tgtEl>
                                          <p:spTgt spid="119810">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11981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198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nodeType="clickEffect">
                                  <p:stCondLst>
                                    <p:cond delay="0"/>
                                  </p:stCondLst>
                                  <p:childTnLst>
                                    <p:set>
                                      <p:cBhvr>
                                        <p:cTn id="30" dur="1" fill="hold">
                                          <p:stCondLst>
                                            <p:cond delay="0"/>
                                          </p:stCondLst>
                                        </p:cTn>
                                        <p:tgtEl>
                                          <p:spTgt spid="119811"/>
                                        </p:tgtEl>
                                        <p:attrNameLst>
                                          <p:attrName>style.visibility</p:attrName>
                                        </p:attrNameLst>
                                      </p:cBhvr>
                                      <p:to>
                                        <p:strVal val="visible"/>
                                      </p:to>
                                    </p:set>
                                    <p:anim calcmode="lin" valueType="num">
                                      <p:cBhvr>
                                        <p:cTn id="31" dur="500" fill="hold"/>
                                        <p:tgtEl>
                                          <p:spTgt spid="119811"/>
                                        </p:tgtEl>
                                        <p:attrNameLst>
                                          <p:attrName>ppt_x</p:attrName>
                                        </p:attrNameLst>
                                      </p:cBhvr>
                                      <p:tavLst>
                                        <p:tav tm="0">
                                          <p:val>
                                            <p:strVal val="#ppt_x"/>
                                          </p:val>
                                        </p:tav>
                                        <p:tav tm="100000">
                                          <p:val>
                                            <p:strVal val="#ppt_x"/>
                                          </p:val>
                                        </p:tav>
                                      </p:tavLst>
                                    </p:anim>
                                    <p:anim calcmode="lin" valueType="num">
                                      <p:cBhvr>
                                        <p:cTn id="32" dur="500" fill="hold"/>
                                        <p:tgtEl>
                                          <p:spTgt spid="119811"/>
                                        </p:tgtEl>
                                        <p:attrNameLst>
                                          <p:attrName>ppt_y</p:attrName>
                                        </p:attrNameLst>
                                      </p:cBhvr>
                                      <p:tavLst>
                                        <p:tav tm="0">
                                          <p:val>
                                            <p:strVal val="#ppt_y+#ppt_h/2"/>
                                          </p:val>
                                        </p:tav>
                                        <p:tav tm="100000">
                                          <p:val>
                                            <p:strVal val="#ppt_y"/>
                                          </p:val>
                                        </p:tav>
                                      </p:tavLst>
                                    </p:anim>
                                    <p:anim calcmode="lin" valueType="num">
                                      <p:cBhvr>
                                        <p:cTn id="33" dur="500" fill="hold"/>
                                        <p:tgtEl>
                                          <p:spTgt spid="119811"/>
                                        </p:tgtEl>
                                        <p:attrNameLst>
                                          <p:attrName>ppt_w</p:attrName>
                                        </p:attrNameLst>
                                      </p:cBhvr>
                                      <p:tavLst>
                                        <p:tav tm="0">
                                          <p:val>
                                            <p:strVal val="#ppt_w"/>
                                          </p:val>
                                        </p:tav>
                                        <p:tav tm="100000">
                                          <p:val>
                                            <p:strVal val="#ppt_w"/>
                                          </p:val>
                                        </p:tav>
                                      </p:tavLst>
                                    </p:anim>
                                    <p:anim calcmode="lin" valueType="num">
                                      <p:cBhvr>
                                        <p:cTn id="34" dur="500" fill="hold"/>
                                        <p:tgtEl>
                                          <p:spTgt spid="119811"/>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00"/>
                            </p:stCondLst>
                            <p:childTnLst>
                              <p:par>
                                <p:cTn id="36" presetID="17" presetClass="entr" presetSubtype="8" fill="hold" grpId="0" nodeType="afterEffect">
                                  <p:stCondLst>
                                    <p:cond delay="0"/>
                                  </p:stCondLst>
                                  <p:childTnLst>
                                    <p:set>
                                      <p:cBhvr>
                                        <p:cTn id="37" dur="1" fill="hold">
                                          <p:stCondLst>
                                            <p:cond delay="0"/>
                                          </p:stCondLst>
                                        </p:cTn>
                                        <p:tgtEl>
                                          <p:spTgt spid="119810">
                                            <p:txEl>
                                              <p:pRg st="2" end="2"/>
                                            </p:txEl>
                                          </p:spTgt>
                                        </p:tgtEl>
                                        <p:attrNameLst>
                                          <p:attrName>style.visibility</p:attrName>
                                        </p:attrNameLst>
                                      </p:cBhvr>
                                      <p:to>
                                        <p:strVal val="visible"/>
                                      </p:to>
                                    </p:set>
                                    <p:anim calcmode="lin" valueType="num">
                                      <p:cBhvr>
                                        <p:cTn id="38" dur="500" fill="hold"/>
                                        <p:tgtEl>
                                          <p:spTgt spid="119810">
                                            <p:txEl>
                                              <p:pRg st="2" end="2"/>
                                            </p:txEl>
                                          </p:spTgt>
                                        </p:tgtEl>
                                        <p:attrNameLst>
                                          <p:attrName>ppt_x</p:attrName>
                                        </p:attrNameLst>
                                      </p:cBhvr>
                                      <p:tavLst>
                                        <p:tav tm="0">
                                          <p:val>
                                            <p:strVal val="#ppt_x-#ppt_w/2"/>
                                          </p:val>
                                        </p:tav>
                                        <p:tav tm="100000">
                                          <p:val>
                                            <p:strVal val="#ppt_x"/>
                                          </p:val>
                                        </p:tav>
                                      </p:tavLst>
                                    </p:anim>
                                    <p:anim calcmode="lin" valueType="num">
                                      <p:cBhvr>
                                        <p:cTn id="39" dur="500" fill="hold"/>
                                        <p:tgtEl>
                                          <p:spTgt spid="119810">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119810">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119810">
                                            <p:txEl>
                                              <p:pRg st="2" end="2"/>
                                            </p:txEl>
                                          </p:spTgt>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119813"/>
                                        </p:tgtEl>
                                        <p:attrNameLst>
                                          <p:attrName>style.visibility</p:attrName>
                                        </p:attrNameLst>
                                      </p:cBhvr>
                                      <p:to>
                                        <p:strVal val="visible"/>
                                      </p:to>
                                    </p:set>
                                    <p:anim calcmode="lin" valueType="num">
                                      <p:cBhvr>
                                        <p:cTn id="45" dur="500" fill="hold"/>
                                        <p:tgtEl>
                                          <p:spTgt spid="119813"/>
                                        </p:tgtEl>
                                        <p:attrNameLst>
                                          <p:attrName>ppt_w</p:attrName>
                                        </p:attrNameLst>
                                      </p:cBhvr>
                                      <p:tavLst>
                                        <p:tav tm="0">
                                          <p:val>
                                            <p:fltVal val="0"/>
                                          </p:val>
                                        </p:tav>
                                        <p:tav tm="100000">
                                          <p:val>
                                            <p:strVal val="#ppt_w"/>
                                          </p:val>
                                        </p:tav>
                                      </p:tavLst>
                                    </p:anim>
                                    <p:anim calcmode="lin" valueType="num">
                                      <p:cBhvr>
                                        <p:cTn id="46" dur="500" fill="hold"/>
                                        <p:tgtEl>
                                          <p:spTgt spid="119813"/>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9813"/>
                                        </p:tgtEl>
                                        <p:attrNameLst>
                                          <p:attrName>style.visibility</p:attrName>
                                        </p:attrNameLst>
                                      </p:cBhvr>
                                      <p:to>
                                        <p:strVal val="hidden"/>
                                      </p:to>
                                    </p:set>
                                  </p:childTnLst>
                                </p:cTn>
                              </p:par>
                              <p:par>
                                <p:cTn id="51" presetID="17" presetClass="entr" presetSubtype="4" fill="hold" nodeType="withEffect">
                                  <p:stCondLst>
                                    <p:cond delay="0"/>
                                  </p:stCondLst>
                                  <p:childTnLst>
                                    <p:set>
                                      <p:cBhvr>
                                        <p:cTn id="52" dur="1" fill="hold">
                                          <p:stCondLst>
                                            <p:cond delay="0"/>
                                          </p:stCondLst>
                                        </p:cTn>
                                        <p:tgtEl>
                                          <p:spTgt spid="119812"/>
                                        </p:tgtEl>
                                        <p:attrNameLst>
                                          <p:attrName>style.visibility</p:attrName>
                                        </p:attrNameLst>
                                      </p:cBhvr>
                                      <p:to>
                                        <p:strVal val="visible"/>
                                      </p:to>
                                    </p:set>
                                    <p:anim calcmode="lin" valueType="num">
                                      <p:cBhvr>
                                        <p:cTn id="53" dur="500" fill="hold"/>
                                        <p:tgtEl>
                                          <p:spTgt spid="119812"/>
                                        </p:tgtEl>
                                        <p:attrNameLst>
                                          <p:attrName>ppt_x</p:attrName>
                                        </p:attrNameLst>
                                      </p:cBhvr>
                                      <p:tavLst>
                                        <p:tav tm="0">
                                          <p:val>
                                            <p:strVal val="#ppt_x"/>
                                          </p:val>
                                        </p:tav>
                                        <p:tav tm="100000">
                                          <p:val>
                                            <p:strVal val="#ppt_x"/>
                                          </p:val>
                                        </p:tav>
                                      </p:tavLst>
                                    </p:anim>
                                    <p:anim calcmode="lin" valueType="num">
                                      <p:cBhvr>
                                        <p:cTn id="54" dur="500" fill="hold"/>
                                        <p:tgtEl>
                                          <p:spTgt spid="119812"/>
                                        </p:tgtEl>
                                        <p:attrNameLst>
                                          <p:attrName>ppt_y</p:attrName>
                                        </p:attrNameLst>
                                      </p:cBhvr>
                                      <p:tavLst>
                                        <p:tav tm="0">
                                          <p:val>
                                            <p:strVal val="#ppt_y+#ppt_h/2"/>
                                          </p:val>
                                        </p:tav>
                                        <p:tav tm="100000">
                                          <p:val>
                                            <p:strVal val="#ppt_y"/>
                                          </p:val>
                                        </p:tav>
                                      </p:tavLst>
                                    </p:anim>
                                    <p:anim calcmode="lin" valueType="num">
                                      <p:cBhvr>
                                        <p:cTn id="55" dur="500" fill="hold"/>
                                        <p:tgtEl>
                                          <p:spTgt spid="119812"/>
                                        </p:tgtEl>
                                        <p:attrNameLst>
                                          <p:attrName>ppt_w</p:attrName>
                                        </p:attrNameLst>
                                      </p:cBhvr>
                                      <p:tavLst>
                                        <p:tav tm="0">
                                          <p:val>
                                            <p:strVal val="#ppt_w"/>
                                          </p:val>
                                        </p:tav>
                                        <p:tav tm="100000">
                                          <p:val>
                                            <p:strVal val="#ppt_w"/>
                                          </p:val>
                                        </p:tav>
                                      </p:tavLst>
                                    </p:anim>
                                    <p:anim calcmode="lin" valueType="num">
                                      <p:cBhvr>
                                        <p:cTn id="56" dur="500" fill="hold"/>
                                        <p:tgtEl>
                                          <p:spTgt spid="119812"/>
                                        </p:tgtEl>
                                        <p:attrNameLst>
                                          <p:attrName>ppt_h</p:attrName>
                                        </p:attrNameLst>
                                      </p:cBhvr>
                                      <p:tavLst>
                                        <p:tav tm="0">
                                          <p:val>
                                            <p:fltVal val="0"/>
                                          </p:val>
                                        </p:tav>
                                        <p:tav tm="100000">
                                          <p:val>
                                            <p:strVal val="#ppt_h"/>
                                          </p:val>
                                        </p:tav>
                                      </p:tavLst>
                                    </p:anim>
                                  </p:childTnLst>
                                </p:cTn>
                              </p:par>
                            </p:childTnLst>
                          </p:cTn>
                        </p:par>
                        <p:par>
                          <p:cTn id="57" fill="hold" nodeType="afterGroup">
                            <p:stCondLst>
                              <p:cond delay="500"/>
                            </p:stCondLst>
                            <p:childTnLst>
                              <p:par>
                                <p:cTn id="58" presetID="17" presetClass="entr" presetSubtype="8" fill="hold" grpId="0" nodeType="afterEffect">
                                  <p:stCondLst>
                                    <p:cond delay="0"/>
                                  </p:stCondLst>
                                  <p:childTnLst>
                                    <p:set>
                                      <p:cBhvr>
                                        <p:cTn id="59" dur="1" fill="hold">
                                          <p:stCondLst>
                                            <p:cond delay="0"/>
                                          </p:stCondLst>
                                        </p:cTn>
                                        <p:tgtEl>
                                          <p:spTgt spid="119810">
                                            <p:txEl>
                                              <p:pRg st="3" end="3"/>
                                            </p:txEl>
                                          </p:spTgt>
                                        </p:tgtEl>
                                        <p:attrNameLst>
                                          <p:attrName>style.visibility</p:attrName>
                                        </p:attrNameLst>
                                      </p:cBhvr>
                                      <p:to>
                                        <p:strVal val="visible"/>
                                      </p:to>
                                    </p:set>
                                    <p:anim calcmode="lin" valueType="num">
                                      <p:cBhvr>
                                        <p:cTn id="60" dur="500" fill="hold"/>
                                        <p:tgtEl>
                                          <p:spTgt spid="119810">
                                            <p:txEl>
                                              <p:pRg st="3" end="3"/>
                                            </p:txEl>
                                          </p:spTgt>
                                        </p:tgtEl>
                                        <p:attrNameLst>
                                          <p:attrName>ppt_x</p:attrName>
                                        </p:attrNameLst>
                                      </p:cBhvr>
                                      <p:tavLst>
                                        <p:tav tm="0">
                                          <p:val>
                                            <p:strVal val="#ppt_x-#ppt_w/2"/>
                                          </p:val>
                                        </p:tav>
                                        <p:tav tm="100000">
                                          <p:val>
                                            <p:strVal val="#ppt_x"/>
                                          </p:val>
                                        </p:tav>
                                      </p:tavLst>
                                    </p:anim>
                                    <p:anim calcmode="lin" valueType="num">
                                      <p:cBhvr>
                                        <p:cTn id="61" dur="500" fill="hold"/>
                                        <p:tgtEl>
                                          <p:spTgt spid="119810">
                                            <p:txEl>
                                              <p:pRg st="3" end="3"/>
                                            </p:txEl>
                                          </p:spTgt>
                                        </p:tgtEl>
                                        <p:attrNameLst>
                                          <p:attrName>ppt_y</p:attrName>
                                        </p:attrNameLst>
                                      </p:cBhvr>
                                      <p:tavLst>
                                        <p:tav tm="0">
                                          <p:val>
                                            <p:strVal val="#ppt_y"/>
                                          </p:val>
                                        </p:tav>
                                        <p:tav tm="100000">
                                          <p:val>
                                            <p:strVal val="#ppt_y"/>
                                          </p:val>
                                        </p:tav>
                                      </p:tavLst>
                                    </p:anim>
                                    <p:anim calcmode="lin" valueType="num">
                                      <p:cBhvr>
                                        <p:cTn id="62" dur="500" fill="hold"/>
                                        <p:tgtEl>
                                          <p:spTgt spid="119810">
                                            <p:txEl>
                                              <p:pRg st="3" end="3"/>
                                            </p:txEl>
                                          </p:spTgt>
                                        </p:tgtEl>
                                        <p:attrNameLst>
                                          <p:attrName>ppt_w</p:attrName>
                                        </p:attrNameLst>
                                      </p:cBhvr>
                                      <p:tavLst>
                                        <p:tav tm="0">
                                          <p:val>
                                            <p:fltVal val="0"/>
                                          </p:val>
                                        </p:tav>
                                        <p:tav tm="100000">
                                          <p:val>
                                            <p:strVal val="#ppt_w"/>
                                          </p:val>
                                        </p:tav>
                                      </p:tavLst>
                                    </p:anim>
                                    <p:anim calcmode="lin" valueType="num">
                                      <p:cBhvr>
                                        <p:cTn id="63" dur="500" fill="hold"/>
                                        <p:tgtEl>
                                          <p:spTgt spid="119810">
                                            <p:txEl>
                                              <p:pRg st="3" end="3"/>
                                            </p:txEl>
                                          </p:spTgt>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1000"/>
                            </p:stCondLst>
                            <p:childTnLst>
                              <p:par>
                                <p:cTn id="65" presetID="17" presetClass="entr" presetSubtype="10" fill="hold" grpId="0" nodeType="afterEffect">
                                  <p:stCondLst>
                                    <p:cond delay="0"/>
                                  </p:stCondLst>
                                  <p:childTnLst>
                                    <p:set>
                                      <p:cBhvr>
                                        <p:cTn id="66" dur="1" fill="hold">
                                          <p:stCondLst>
                                            <p:cond delay="0"/>
                                          </p:stCondLst>
                                        </p:cTn>
                                        <p:tgtEl>
                                          <p:spTgt spid="119814"/>
                                        </p:tgtEl>
                                        <p:attrNameLst>
                                          <p:attrName>style.visibility</p:attrName>
                                        </p:attrNameLst>
                                      </p:cBhvr>
                                      <p:to>
                                        <p:strVal val="visible"/>
                                      </p:to>
                                    </p:set>
                                    <p:anim calcmode="lin" valueType="num">
                                      <p:cBhvr>
                                        <p:cTn id="67" dur="500" fill="hold"/>
                                        <p:tgtEl>
                                          <p:spTgt spid="119814"/>
                                        </p:tgtEl>
                                        <p:attrNameLst>
                                          <p:attrName>ppt_w</p:attrName>
                                        </p:attrNameLst>
                                      </p:cBhvr>
                                      <p:tavLst>
                                        <p:tav tm="0">
                                          <p:val>
                                            <p:fltVal val="0"/>
                                          </p:val>
                                        </p:tav>
                                        <p:tav tm="100000">
                                          <p:val>
                                            <p:strVal val="#ppt_w"/>
                                          </p:val>
                                        </p:tav>
                                      </p:tavLst>
                                    </p:anim>
                                    <p:anim calcmode="lin" valueType="num">
                                      <p:cBhvr>
                                        <p:cTn id="68" dur="500" fill="hold"/>
                                        <p:tgtEl>
                                          <p:spTgt spid="1198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nimBg="1"/>
      <p:bldP spid="119813" grpId="0" animBg="1"/>
      <p:bldP spid="119813" grpId="1" animBg="1"/>
      <p:bldP spid="1198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21EEE1E4-EB8D-40F1-A73E-095C9D1613A5}"/>
              </a:ext>
            </a:extLst>
          </p:cNvPr>
          <p:cNvSpPr>
            <a:spLocks noGrp="1" noChangeArrowheads="1"/>
          </p:cNvSpPr>
          <p:nvPr>
            <p:ph type="body" idx="1"/>
          </p:nvPr>
        </p:nvSpPr>
        <p:spPr>
          <a:xfrm>
            <a:off x="6324600" y="609600"/>
            <a:ext cx="2565400" cy="5715000"/>
          </a:xfrm>
          <a:solidFill>
            <a:schemeClr val="bg2"/>
          </a:solidFill>
          <a:ln>
            <a:solidFill>
              <a:schemeClr val="tx1"/>
            </a:solidFill>
            <a:miter lim="800000"/>
            <a:headEnd/>
            <a:tailEnd/>
          </a:ln>
        </p:spPr>
        <p:txBody>
          <a:bodyPr/>
          <a:lstStyle/>
          <a:p>
            <a:pPr eaLnBrk="1" hangingPunct="1"/>
            <a:r>
              <a:rPr lang="en-US" altLang="ar-SA" sz="2400"/>
              <a:t>Pathways that carry information to a </a:t>
            </a:r>
            <a:r>
              <a:rPr lang="en-US" altLang="ar-SA" sz="2400" b="1">
                <a:solidFill>
                  <a:srgbClr val="C00000"/>
                </a:solidFill>
              </a:rPr>
              <a:t>conscious level </a:t>
            </a:r>
            <a:r>
              <a:rPr lang="en-US" altLang="ar-SA" sz="2400"/>
              <a:t>share certain common characteristics:</a:t>
            </a:r>
          </a:p>
          <a:p>
            <a:pPr eaLnBrk="1" hangingPunct="1"/>
            <a:r>
              <a:rPr lang="en-US" altLang="ar-SA" sz="2400"/>
              <a:t>There is a </a:t>
            </a:r>
            <a:r>
              <a:rPr lang="en-US" altLang="ar-SA" sz="2400" i="1"/>
              <a:t>sequence of </a:t>
            </a:r>
            <a:r>
              <a:rPr lang="en-US" altLang="ar-SA" sz="2400" b="1" u="sng">
                <a:solidFill>
                  <a:srgbClr val="FF0000"/>
                </a:solidFill>
              </a:rPr>
              <a:t>Three</a:t>
            </a:r>
            <a:r>
              <a:rPr lang="en-US" altLang="ar-SA" sz="2400" b="1" i="1" u="sng">
                <a:solidFill>
                  <a:srgbClr val="FF0000"/>
                </a:solidFill>
              </a:rPr>
              <a:t> Neurones</a:t>
            </a:r>
            <a:r>
              <a:rPr lang="en-US" altLang="ar-SA" sz="2400" b="1" u="sng">
                <a:solidFill>
                  <a:srgbClr val="FF0000"/>
                </a:solidFill>
              </a:rPr>
              <a:t> </a:t>
            </a:r>
            <a:r>
              <a:rPr lang="en-US" altLang="ar-SA" sz="2400"/>
              <a:t>between the peripheral receptors and the cerebral cortex. </a:t>
            </a:r>
          </a:p>
        </p:txBody>
      </p:sp>
      <p:pic>
        <p:nvPicPr>
          <p:cNvPr id="428035" name="Picture 3" descr="Untitled-38">
            <a:extLst>
              <a:ext uri="{FF2B5EF4-FFF2-40B4-BE49-F238E27FC236}">
                <a16:creationId xmlns:a16="http://schemas.microsoft.com/office/drawing/2014/main" id="{260B8A7D-A920-4724-A081-1A9D4F3E6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1788"/>
            <a:ext cx="5995988" cy="612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28035"/>
                                        </p:tgtEl>
                                        <p:attrNameLst>
                                          <p:attrName>style.visibility</p:attrName>
                                        </p:attrNameLst>
                                      </p:cBhvr>
                                      <p:to>
                                        <p:strVal val="visible"/>
                                      </p:to>
                                    </p:set>
                                    <p:animEffect transition="in" filter="box(in)">
                                      <p:cBhvr>
                                        <p:cTn id="7" dur="500"/>
                                        <p:tgtEl>
                                          <p:spTgt spid="428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8034">
                                            <p:bg/>
                                          </p:spTgt>
                                        </p:tgtEl>
                                        <p:attrNameLst>
                                          <p:attrName>style.visibility</p:attrName>
                                        </p:attrNameLst>
                                      </p:cBhvr>
                                      <p:to>
                                        <p:strVal val="visible"/>
                                      </p:to>
                                    </p:set>
                                    <p:animEffect transition="in" filter="box(in)">
                                      <p:cBhvr>
                                        <p:cTn id="12" dur="500"/>
                                        <p:tgtEl>
                                          <p:spTgt spid="428034">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8034">
                                            <p:txEl>
                                              <p:pRg st="0" end="0"/>
                                            </p:txEl>
                                          </p:spTgt>
                                        </p:tgtEl>
                                        <p:attrNameLst>
                                          <p:attrName>style.visibility</p:attrName>
                                        </p:attrNameLst>
                                      </p:cBhvr>
                                      <p:to>
                                        <p:strVal val="visible"/>
                                      </p:to>
                                    </p:set>
                                    <p:animEffect transition="in" filter="box(in)">
                                      <p:cBhvr>
                                        <p:cTn id="17" dur="500"/>
                                        <p:tgtEl>
                                          <p:spTgt spid="42803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28034">
                                            <p:txEl>
                                              <p:pRg st="1" end="1"/>
                                            </p:txEl>
                                          </p:spTgt>
                                        </p:tgtEl>
                                        <p:attrNameLst>
                                          <p:attrName>style.visibility</p:attrName>
                                        </p:attrNameLst>
                                      </p:cBhvr>
                                      <p:to>
                                        <p:strVal val="visible"/>
                                      </p:to>
                                    </p:set>
                                    <p:animEffect transition="in" filter="box(in)">
                                      <p:cBhvr>
                                        <p:cTn id="22" dur="500"/>
                                        <p:tgtEl>
                                          <p:spTgt spid="4280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1" name="Picture 3" descr="Untitled-38a">
            <a:extLst>
              <a:ext uri="{FF2B5EF4-FFF2-40B4-BE49-F238E27FC236}">
                <a16:creationId xmlns:a16="http://schemas.microsoft.com/office/drawing/2014/main" id="{AA7D4650-2B52-45C1-883C-C1DEF78F4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36550"/>
            <a:ext cx="6624637" cy="618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2">
            <a:extLst>
              <a:ext uri="{FF2B5EF4-FFF2-40B4-BE49-F238E27FC236}">
                <a16:creationId xmlns:a16="http://schemas.microsoft.com/office/drawing/2014/main" id="{1AB3D55D-FB74-45A8-8F6F-69368EE895CD}"/>
              </a:ext>
            </a:extLst>
          </p:cNvPr>
          <p:cNvSpPr>
            <a:spLocks noGrp="1" noChangeArrowheads="1"/>
          </p:cNvSpPr>
          <p:nvPr>
            <p:ph type="body" idx="1"/>
          </p:nvPr>
        </p:nvSpPr>
        <p:spPr>
          <a:xfrm>
            <a:off x="179388" y="682625"/>
            <a:ext cx="3600450" cy="762000"/>
          </a:xfrm>
        </p:spPr>
        <p:txBody>
          <a:bodyPr/>
          <a:lstStyle/>
          <a:p>
            <a:pPr eaLnBrk="1" hangingPunct="1"/>
            <a:endParaRPr lang="en-US" altLang="ar-SA" sz="2000"/>
          </a:p>
          <a:p>
            <a:pPr eaLnBrk="1" hangingPunct="1"/>
            <a:endParaRPr lang="en-US" altLang="ar-SA" sz="2000"/>
          </a:p>
        </p:txBody>
      </p:sp>
      <p:sp>
        <p:nvSpPr>
          <p:cNvPr id="432132" name="AutoShape 4">
            <a:extLst>
              <a:ext uri="{FF2B5EF4-FFF2-40B4-BE49-F238E27FC236}">
                <a16:creationId xmlns:a16="http://schemas.microsoft.com/office/drawing/2014/main" id="{FE1C773A-87E8-4239-A456-86834D3423BB}"/>
              </a:ext>
            </a:extLst>
          </p:cNvPr>
          <p:cNvSpPr>
            <a:spLocks noChangeArrowheads="1"/>
          </p:cNvSpPr>
          <p:nvPr/>
        </p:nvSpPr>
        <p:spPr bwMode="auto">
          <a:xfrm>
            <a:off x="250825" y="333375"/>
            <a:ext cx="3744913" cy="1477963"/>
          </a:xfrm>
          <a:prstGeom prst="wedgeRectCallout">
            <a:avLst>
              <a:gd name="adj1" fmla="val 33042"/>
              <a:gd name="adj2" fmla="val 273954"/>
            </a:avLst>
          </a:prstGeom>
          <a:solidFill>
            <a:schemeClr val="bg2"/>
          </a:solidFill>
          <a:ln w="12700">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SA">
                <a:latin typeface="Calibri" panose="020F0502020204030204" pitchFamily="34" charset="0"/>
              </a:rPr>
              <a:t>The axons of the </a:t>
            </a:r>
            <a:r>
              <a:rPr lang="en-US" altLang="ar-SA" b="1">
                <a:solidFill>
                  <a:srgbClr val="C00000"/>
                </a:solidFill>
                <a:latin typeface="Calibri" panose="020F0502020204030204" pitchFamily="34" charset="0"/>
              </a:rPr>
              <a:t>first-order neurone </a:t>
            </a:r>
            <a:r>
              <a:rPr lang="en-US" altLang="ar-SA">
                <a:latin typeface="Calibri" panose="020F0502020204030204" pitchFamily="34" charset="0"/>
              </a:rPr>
              <a:t>or primary afferent neurone) enters the spinal cord through the dorsal root of a spinal nerve and its cell body lies in the </a:t>
            </a:r>
            <a:r>
              <a:rPr lang="en-US" altLang="ar-SA" b="1">
                <a:latin typeface="Calibri" panose="020F0502020204030204" pitchFamily="34" charset="0"/>
              </a:rPr>
              <a:t>dorsal root ganglion.</a:t>
            </a:r>
          </a:p>
        </p:txBody>
      </p:sp>
      <p:sp>
        <p:nvSpPr>
          <p:cNvPr id="432134" name="AutoShape 6">
            <a:extLst>
              <a:ext uri="{FF2B5EF4-FFF2-40B4-BE49-F238E27FC236}">
                <a16:creationId xmlns:a16="http://schemas.microsoft.com/office/drawing/2014/main" id="{65611391-9E40-4001-8C68-C13CACAA36A7}"/>
              </a:ext>
            </a:extLst>
          </p:cNvPr>
          <p:cNvSpPr>
            <a:spLocks noChangeArrowheads="1"/>
          </p:cNvSpPr>
          <p:nvPr/>
        </p:nvSpPr>
        <p:spPr bwMode="auto">
          <a:xfrm>
            <a:off x="4419600" y="288925"/>
            <a:ext cx="4267200" cy="1477963"/>
          </a:xfrm>
          <a:prstGeom prst="wedgeRectCallout">
            <a:avLst>
              <a:gd name="adj1" fmla="val -10716"/>
              <a:gd name="adj2" fmla="val 92864"/>
            </a:avLst>
          </a:prstGeom>
          <a:solidFill>
            <a:schemeClr val="accent2">
              <a:lumMod val="20000"/>
              <a:lumOff val="80000"/>
            </a:schemeClr>
          </a:solidFill>
          <a:ln w="12700">
            <a:solidFill>
              <a:schemeClr val="tx1"/>
            </a:solidFill>
            <a:miter lim="800000"/>
            <a:headEnd/>
            <a:tailEnd/>
          </a:ln>
          <a:effectLst/>
        </p:spPr>
        <p:txBody>
          <a:bodyPr anchor="ctr">
            <a:spAutoFit/>
          </a:bodyPr>
          <a:lstStyle/>
          <a:p>
            <a:pPr fontAlgn="auto">
              <a:spcBef>
                <a:spcPts val="0"/>
              </a:spcBef>
              <a:spcAft>
                <a:spcPts val="0"/>
              </a:spcAft>
              <a:defRPr/>
            </a:pPr>
            <a:r>
              <a:rPr lang="en-US" dirty="0">
                <a:latin typeface="+mn-lt"/>
                <a:cs typeface="+mn-cs"/>
              </a:rPr>
              <a:t>The main fiber remains on the ipsilateral side of the cord and terminates in synaptic contact with the </a:t>
            </a:r>
            <a:r>
              <a:rPr lang="en-US" b="1" dirty="0">
                <a:solidFill>
                  <a:srgbClr val="C00000"/>
                </a:solidFill>
                <a:latin typeface="+mn-lt"/>
                <a:cs typeface="+mn-cs"/>
              </a:rPr>
              <a:t>second </a:t>
            </a:r>
            <a:r>
              <a:rPr lang="en-US" b="1" dirty="0" err="1">
                <a:solidFill>
                  <a:srgbClr val="C00000"/>
                </a:solidFill>
                <a:latin typeface="+mn-lt"/>
                <a:cs typeface="+mn-cs"/>
              </a:rPr>
              <a:t>neurone</a:t>
            </a:r>
            <a:r>
              <a:rPr lang="en-US" b="1" dirty="0">
                <a:solidFill>
                  <a:srgbClr val="C00000"/>
                </a:solidFill>
                <a:latin typeface="+mn-lt"/>
                <a:cs typeface="+mn-cs"/>
              </a:rPr>
              <a:t>  which lies </a:t>
            </a:r>
            <a:r>
              <a:rPr lang="en-US" dirty="0">
                <a:latin typeface="+mn-lt"/>
                <a:cs typeface="+mn-cs"/>
              </a:rPr>
              <a:t>either in the </a:t>
            </a:r>
            <a:r>
              <a:rPr lang="en-US" b="1" dirty="0">
                <a:latin typeface="+mn-lt"/>
                <a:cs typeface="+mn-cs"/>
              </a:rPr>
              <a:t>spinal grey matter </a:t>
            </a:r>
            <a:r>
              <a:rPr lang="en-US" dirty="0">
                <a:latin typeface="+mn-lt"/>
                <a:cs typeface="+mn-cs"/>
              </a:rPr>
              <a:t>or in the </a:t>
            </a:r>
            <a:r>
              <a:rPr lang="en-US" b="1" dirty="0">
                <a:latin typeface="+mn-lt"/>
                <a:cs typeface="+mn-cs"/>
              </a:rPr>
              <a:t>medulla oblongata of the brain stem</a:t>
            </a:r>
            <a:r>
              <a:rPr lang="en-US" dirty="0">
                <a:latin typeface="+mn-lt"/>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32131"/>
                                        </p:tgtEl>
                                        <p:attrNameLst>
                                          <p:attrName>style.visibility</p:attrName>
                                        </p:attrNameLst>
                                      </p:cBhvr>
                                      <p:to>
                                        <p:strVal val="visible"/>
                                      </p:to>
                                    </p:set>
                                    <p:animEffect transition="in" filter="box(in)">
                                      <p:cBhvr>
                                        <p:cTn id="7" dur="500"/>
                                        <p:tgtEl>
                                          <p:spTgt spid="432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2132"/>
                                        </p:tgtEl>
                                        <p:attrNameLst>
                                          <p:attrName>style.visibility</p:attrName>
                                        </p:attrNameLst>
                                      </p:cBhvr>
                                      <p:to>
                                        <p:strVal val="visible"/>
                                      </p:to>
                                    </p:set>
                                    <p:animEffect transition="in" filter="wipe(up)">
                                      <p:cBhvr>
                                        <p:cTn id="12" dur="500"/>
                                        <p:tgtEl>
                                          <p:spTgt spid="432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32132"/>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432134"/>
                                        </p:tgtEl>
                                        <p:attrNameLst>
                                          <p:attrName>style.visibility</p:attrName>
                                        </p:attrNameLst>
                                      </p:cBhvr>
                                      <p:to>
                                        <p:strVal val="visible"/>
                                      </p:to>
                                    </p:set>
                                    <p:animEffect transition="in" filter="wipe(left)">
                                      <p:cBhvr>
                                        <p:cTn id="19" dur="500"/>
                                        <p:tgtEl>
                                          <p:spTgt spid="43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animBg="1"/>
      <p:bldP spid="432132" grpId="1" animBg="1"/>
      <p:bldP spid="4321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2513</TotalTime>
  <Words>1508</Words>
  <Application>Microsoft Office PowerPoint</Application>
  <PresentationFormat>عرض على الشاشة (4:3)</PresentationFormat>
  <Paragraphs>152</Paragraphs>
  <Slides>28</Slides>
  <Notes>6</Notes>
  <HiddenSlides>0</HiddenSlides>
  <MMClips>0</MMClips>
  <ScaleCrop>false</ScaleCrop>
  <HeadingPairs>
    <vt:vector size="8" baseType="variant">
      <vt:variant>
        <vt:lpstr>الخطوط المستخدمة</vt:lpstr>
      </vt:variant>
      <vt:variant>
        <vt:i4>5</vt:i4>
      </vt:variant>
      <vt:variant>
        <vt:lpstr>نسق</vt:lpstr>
      </vt:variant>
      <vt:variant>
        <vt:i4>1</vt:i4>
      </vt:variant>
      <vt:variant>
        <vt:lpstr>خوادم OLE مضمنة</vt:lpstr>
      </vt:variant>
      <vt:variant>
        <vt:i4>1</vt:i4>
      </vt:variant>
      <vt:variant>
        <vt:lpstr>عناوين الشرائح</vt:lpstr>
      </vt:variant>
      <vt:variant>
        <vt:i4>28</vt:i4>
      </vt:variant>
    </vt:vector>
  </HeadingPairs>
  <TitlesOfParts>
    <vt:vector size="35" baseType="lpstr">
      <vt:lpstr>Arial</vt:lpstr>
      <vt:lpstr>Calibri</vt:lpstr>
      <vt:lpstr>Aharoni</vt:lpstr>
      <vt:lpstr>Wingdings</vt:lpstr>
      <vt:lpstr>Brush Script MT</vt:lpstr>
      <vt:lpstr>Office Theme</vt:lpstr>
      <vt:lpstr>Microsoft Photo Editor 3.0 Photo</vt:lpstr>
      <vt:lpstr>SENSORY  (ASCENDING) SPINAL   TRACTS</vt:lpstr>
      <vt:lpstr> OBJECTIVES </vt:lpstr>
      <vt:lpstr>عرض تقديمي في PowerPoint</vt:lpstr>
      <vt:lpstr>WHITE MATTER TRACTS</vt:lpstr>
      <vt:lpstr>CLASSIFICATION OF WHITE MATTER TRACTS</vt:lpstr>
      <vt:lpstr> 2-Long Tracts:</vt:lpstr>
      <vt:lpstr>عرض تقديمي في PowerPoint</vt:lpstr>
      <vt:lpstr>عرض تقديمي في PowerPoint</vt:lpstr>
      <vt:lpstr>عرض تقديمي في PowerPoint</vt:lpstr>
      <vt:lpstr>عرض تقديمي في PowerPoint</vt:lpstr>
      <vt:lpstr>عرض تقديمي في PowerPoint</vt:lpstr>
      <vt:lpstr>Dorsal Column</vt:lpstr>
      <vt:lpstr>Dorsal Column</vt:lpstr>
      <vt:lpstr>Tabes Dorsalis</vt:lpstr>
      <vt:lpstr>Subacute Combined Degeneration of the spinal cord</vt:lpstr>
      <vt:lpstr>Multiple Sclerosis</vt:lpstr>
      <vt:lpstr>Spinothalamic Tracts</vt:lpstr>
      <vt:lpstr>Lateral Spinothalamic Tract</vt:lpstr>
      <vt:lpstr>Anterior Spinothalamic Tract</vt:lpstr>
      <vt:lpstr>Spinothalamic Tracts Lesion</vt:lpstr>
      <vt:lpstr>Spinocerebellar Tracts</vt:lpstr>
      <vt:lpstr>Posterior Spinocerebellar Tract</vt:lpstr>
      <vt:lpstr>Ventral  (Anterior)Spinocerebellar Tract</vt:lpstr>
      <vt:lpstr>Lesion of the Spinocerebellar Tracts </vt:lpstr>
      <vt:lpstr>Spinotectal Tract</vt:lpstr>
      <vt:lpstr>Spino - olivary Tract</vt:lpstr>
      <vt:lpstr>Spinoreticular Tract</vt:lpstr>
      <vt:lpstr>Thank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OR  ASCENDING TRACTS</dc:title>
  <dc:creator>WINAM06052017</dc:creator>
  <cp:lastModifiedBy>ftomy naje</cp:lastModifiedBy>
  <cp:revision>177</cp:revision>
  <dcterms:created xsi:type="dcterms:W3CDTF">2010-09-22T07:22:01Z</dcterms:created>
  <dcterms:modified xsi:type="dcterms:W3CDTF">2018-09-04T22:13:31Z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scending Tracts">
    <vt:lpwstr>Prof. Makarem</vt:lpwstr>
  </property>
</Properties>
</file>