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34" r:id="rId4"/>
    <p:sldId id="360" r:id="rId5"/>
    <p:sldId id="349" r:id="rId6"/>
    <p:sldId id="350" r:id="rId7"/>
    <p:sldId id="351" r:id="rId8"/>
    <p:sldId id="376" r:id="rId9"/>
    <p:sldId id="352" r:id="rId10"/>
    <p:sldId id="353" r:id="rId11"/>
    <p:sldId id="354" r:id="rId12"/>
    <p:sldId id="373" r:id="rId13"/>
    <p:sldId id="359" r:id="rId14"/>
    <p:sldId id="362" r:id="rId15"/>
    <p:sldId id="366" r:id="rId16"/>
    <p:sldId id="374" r:id="rId17"/>
    <p:sldId id="367" r:id="rId18"/>
    <p:sldId id="368" r:id="rId19"/>
    <p:sldId id="378" r:id="rId20"/>
    <p:sldId id="379" r:id="rId21"/>
    <p:sldId id="299" r:id="rId22"/>
    <p:sldId id="371" r:id="rId23"/>
    <p:sldId id="380" r:id="rId24"/>
    <p:sldId id="30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60093"/>
    <a:srgbClr val="99FF33"/>
    <a:srgbClr val="0000FF"/>
    <a:srgbClr val="FC70E1"/>
    <a:srgbClr val="1D05AB"/>
    <a:srgbClr val="B90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59DED0-E7A6-460E-9168-8D526542B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38EBE-4FE3-4370-8B61-15844879E7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E176C5-9E5D-4FD6-A0BA-701E8600FA92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6320E38-72D0-4C24-BDEA-65EE79128B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7AF4645-9508-4A5D-A379-8FBCCD35C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25903-F75A-43FF-9521-2CC399992D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8CACF-728B-484D-996F-1AB9517D1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DEF56E-5A2E-4C10-9D83-1A2F6DEBFD72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0AF0218-1A51-4D40-A336-344CA51C5F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0880109B-333C-4652-A6BB-0DF506C4EE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2B3C45F-FEA3-4700-ABA8-E2990E081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FDD1D3-8060-4BF6-8D0B-ABA3DF8CDE3A}" type="slidenum">
              <a:rPr lang="en-US" altLang="ar-SA"/>
              <a:pPr eaLnBrk="1" hangingPunct="1"/>
              <a:t>12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C3E4AFC-0F5F-40F4-B05C-BBBBEDD10A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8E57B11-F035-4BDA-B37E-9F1D0CB92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ar-SA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AAE60BF4-D597-4A03-A88E-3E6A45D1C5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86AC8D-D3AF-44D7-AE33-3098D23DE6BE}" type="slidenum">
              <a:rPr lang="en-US" altLang="ar-SA"/>
              <a:pPr eaLnBrk="1" hangingPunct="1"/>
              <a:t>19</a:t>
            </a:fld>
            <a:endParaRPr lang="en-US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2AB1E-1E64-412C-AB0B-3761AAB8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C45A-E2ED-4858-812F-431CDA8353FD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FFACF-F035-413C-B86E-7876692A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114FE-F521-4083-96C5-6B810B27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975EE-9BAF-4DEF-B9CB-7D84B2C8A50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8677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BD21A-D275-499F-8507-53CC0FB5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FE33-4CB1-4DA4-807D-437ECA38B187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90C-8F5F-4D10-A590-4B4AF607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7C39E-77D3-48DF-91DD-46464AEB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8BFB-E2EF-4517-9F7F-1A3012EF8C0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6716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98F53-355F-4877-9A5A-82CFB53E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D6D4-B0FD-4109-A133-C3DF7D6F7DE4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7924E-E9D0-40C5-A0AB-FE1D29AD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79D58-87A9-4BE7-AD2E-6B91E5E5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D2AB9-C535-489A-BF1F-A9617189236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081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C314097-DBE3-4558-B3FC-7282FEA3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D3C923B-886A-4F50-BD8E-FF966C54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25C6CF5-053C-41D6-9BC1-F28D1ECF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8180C-20FD-4365-A6F4-341633BB1FB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9088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5C68B-4708-4B5F-9810-5B89A2FE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0FAC-EF2F-4F45-B8CE-0349392490D2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FECCD-8A3F-4ADE-91F7-88C91A06E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5F6F0-F6D0-4E12-AB53-F89473AA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211AE-DE83-4764-916A-4932019A6AA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811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41392-69AB-47AD-B9E6-5A94BA6C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5B91-CB8F-4E1B-99EC-89DD8CA6A63B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97FBC-A293-4A8F-A2AD-F8AE714D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B4EC0-6D51-47F1-B335-C9C0EDA3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46792-E1D4-4DF6-A114-A23D0075123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373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53BA68-DE87-4F2B-8024-A97643EC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365BC-CDAF-486E-82B6-CD87267D4ED5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9925FE-B308-441D-A55A-F65284AB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891FEF-312D-43B4-ABD2-AFC3A289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D67FA-2BE8-4A59-9828-7FF144E2632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7909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A09603-7D88-4006-A938-7A7302C5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EFBF-7B3C-4933-9296-5311ECADB085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6E4811-2FEB-4C6C-BC59-E0839902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B82282-0E06-418F-AE12-7A33BBFB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D0E65-823C-4C90-87D5-71B214A678D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54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BD69D5-BDB1-4DA6-8C9A-98F0A3A4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50B1-FFF4-4058-98AF-73FAFB02658F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1C4292B-59D4-4FDE-9F35-03BF96C1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25295D-008C-4D05-B837-95411446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67115-7AAC-42E8-A363-EDA907D7CFD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9652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BE091B-9999-4A84-ACC8-727751DE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54D4-0289-4DCA-B03A-3E8DCCFA7153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810665A-50EA-4851-A4AD-F17C7EED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8739EB-C4C3-45DC-829E-6B2229E4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A7EF7-2ECB-470D-AE16-4879E8B0FA9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9663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780D1C-9A66-4B3A-A1BF-A7C6138F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AA9B-FC36-4D47-9DE9-2E42191858B6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60A0E4-12FD-4D27-8F4B-5D297D89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F60B45-F8DC-495B-9FEF-555C95FA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BBC51-CA3E-4316-8C6B-B3471B907F9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22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672EE4-CF32-468F-AC6F-AFE989FC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AB72-DEB5-4DA8-B09D-4E491C06673F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956464-A5A2-495A-8842-B025EBD5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0E0F12-6597-47B2-A0F5-3B5D3411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69AC1-434A-48C7-A122-E458542AC27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977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AA6EB39-F8F4-40BE-B7CE-EAF9633CC4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D82618-9228-4DE8-8BC6-49A25F7FD1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6C04D-A6C8-49B9-8432-6ABA41010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69F45B-588D-44BF-ADE9-EB3550C39622}" type="datetimeFigureOut">
              <a:rPr lang="en-US"/>
              <a:pPr>
                <a:defRPr/>
              </a:pPr>
              <a:t>9/10/2018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CDCA8-F4A1-4EC0-9995-02EE88D9C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F668A-48E8-4A70-9F68-5DF2B5300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E2C8CCC-2142-48F8-B795-A900C875476B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ar" TargetMode="External"/><Relationship Id="rId2" Type="http://schemas.openxmlformats.org/officeDocument/2006/relationships/hyperlink" Target="http://en.wikipedia.org/wiki/So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ahUKEwiRsNuWubfPAhXFQBQKHWX2C4AQjRwIBw&amp;url=https%3A%2F%2Fwww.studyblue.com%2Fnotes%2Fnote%2Fn%2Fan3-05-cranial-nerves-i-ii-iii-iv-vi-v1-v2-v3%2Fdeck%2F16968533&amp;psig=AFQjCNGrWsEk5KrgQkNgRv1EYz2kEOR0cQ&amp;ust=147533706093304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57F4DC67-70BA-40E0-B649-1FD487D4D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458200" cy="1447800"/>
          </a:xfrm>
          <a:solidFill>
            <a:srgbClr val="FF00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44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 OF FACE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44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400" b="1" kern="10" baseline="3000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44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7</a:t>
            </a:r>
            <a:r>
              <a:rPr lang="en-US" sz="4400" b="1" kern="10" baseline="3000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44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CRANIAL NERVES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F66122-008-f014">
            <a:extLst>
              <a:ext uri="{FF2B5EF4-FFF2-40B4-BE49-F238E27FC236}">
                <a16:creationId xmlns:a16="http://schemas.microsoft.com/office/drawing/2014/main" id="{5201B950-44A6-4841-94BE-90FE0FAD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2312"/>
          <a:stretch>
            <a:fillRect/>
          </a:stretch>
        </p:blipFill>
        <p:spPr bwMode="auto">
          <a:xfrm>
            <a:off x="4648200" y="1676400"/>
            <a:ext cx="4267200" cy="4953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9E0C24E1-2CEB-4DA3-95C1-C04961BF8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13300"/>
            <a:ext cx="3505200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Arial" charset="0"/>
                <a:cs typeface="Arial" charset="0"/>
              </a:rPr>
              <a:t>By :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Arial" charset="0"/>
              </a:rPr>
              <a:t>Prof </a:t>
            </a:r>
            <a:r>
              <a:rPr lang="en-US" sz="2000" b="1" dirty="0" err="1">
                <a:latin typeface="Arial" charset="0"/>
                <a:cs typeface="Arial" charset="0"/>
              </a:rPr>
              <a:t>Saeed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Abuel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Makarem</a:t>
            </a:r>
            <a:endParaRPr lang="en-US" sz="20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 dirty="0">
                <a:latin typeface="Arial" charset="0"/>
                <a:cs typeface="Arial" charset="0"/>
              </a:rPr>
              <a:t>&amp; </a:t>
            </a:r>
            <a:r>
              <a:rPr lang="en-US" sz="2000" b="1" dirty="0" err="1">
                <a:latin typeface="Arial" charset="0"/>
                <a:cs typeface="Arial" charset="0"/>
              </a:rPr>
              <a:t>Dr.Sanaa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cs typeface="Arial" charset="0"/>
              </a:rPr>
              <a:t>Alshaarawi</a:t>
            </a:r>
            <a:r>
              <a:rPr lang="en-US" sz="2000" b="1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7980-C38B-4C07-8D61-757368D2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2819400" cy="914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MAXILLARY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(PURE SENSORY)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77CC-C7DA-4C18-9D5C-4BE3DFFDA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2895600" cy="5105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/>
              <a:t>Supplies: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teeth, gums &amp;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maxillary air sinus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(posterior, middle &amp; anterior superior alveolar nerves).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zygomaticofacial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infraorbital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nerves).</a:t>
            </a:r>
          </a:p>
        </p:txBody>
      </p:sp>
      <p:pic>
        <p:nvPicPr>
          <p:cNvPr id="5" name="Content Placeholder 4" descr="5th &amp; 7th 001.jpg">
            <a:extLst>
              <a:ext uri="{FF2B5EF4-FFF2-40B4-BE49-F238E27FC236}">
                <a16:creationId xmlns:a16="http://schemas.microsoft.com/office/drawing/2014/main" id="{B6E75A43-6A40-4C09-802E-4F44635FE3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9677" b="3226"/>
          <a:stretch>
            <a:fillRect/>
          </a:stretch>
        </p:blipFill>
        <p:spPr>
          <a:xfrm>
            <a:off x="3276600" y="304800"/>
            <a:ext cx="5638800" cy="2819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 descr="nv27_011">
            <a:extLst>
              <a:ext uri="{FF2B5EF4-FFF2-40B4-BE49-F238E27FC236}">
                <a16:creationId xmlns:a16="http://schemas.microsoft.com/office/drawing/2014/main" id="{7929F930-7DA6-4C7F-91B7-2EBB726BA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9"/>
          <a:stretch>
            <a:fillRect/>
          </a:stretch>
        </p:blipFill>
        <p:spPr bwMode="auto">
          <a:xfrm>
            <a:off x="3352800" y="3276600"/>
            <a:ext cx="5562600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Box 6">
            <a:extLst>
              <a:ext uri="{FF2B5EF4-FFF2-40B4-BE49-F238E27FC236}">
                <a16:creationId xmlns:a16="http://schemas.microsoft.com/office/drawing/2014/main" id="{58EB7752-AE55-416A-8C29-653F4439B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219200"/>
            <a:ext cx="762000" cy="3698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2295" name="TextBox 7">
            <a:extLst>
              <a:ext uri="{FF2B5EF4-FFF2-40B4-BE49-F238E27FC236}">
                <a16:creationId xmlns:a16="http://schemas.microsoft.com/office/drawing/2014/main" id="{AC36500B-6CCF-4D22-95CE-F6548A0FA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600200"/>
            <a:ext cx="1066800" cy="3698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2296" name="TextBox 8">
            <a:extLst>
              <a:ext uri="{FF2B5EF4-FFF2-40B4-BE49-F238E27FC236}">
                <a16:creationId xmlns:a16="http://schemas.microsoft.com/office/drawing/2014/main" id="{95A2EC9D-E5EB-4FBF-9BE2-85CF09B0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62200"/>
            <a:ext cx="914400" cy="381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F843A906-84D6-448A-B0CE-FBC514BF55B8}"/>
              </a:ext>
            </a:extLst>
          </p:cNvPr>
          <p:cNvSpPr/>
          <p:nvPr/>
        </p:nvSpPr>
        <p:spPr>
          <a:xfrm>
            <a:off x="5410200" y="381000"/>
            <a:ext cx="762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3B584628-02CD-40AA-AC59-EE2505839B3B}"/>
              </a:ext>
            </a:extLst>
          </p:cNvPr>
          <p:cNvSpPr/>
          <p:nvPr/>
        </p:nvSpPr>
        <p:spPr>
          <a:xfrm>
            <a:off x="6705600" y="1752600"/>
            <a:ext cx="76200" cy="1095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5D2CFCA4-3213-4E35-8831-ED1868EED4B2}"/>
              </a:ext>
            </a:extLst>
          </p:cNvPr>
          <p:cNvSpPr/>
          <p:nvPr/>
        </p:nvSpPr>
        <p:spPr>
          <a:xfrm>
            <a:off x="6172200" y="1435100"/>
            <a:ext cx="76200" cy="460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D2E19CEF-D2AC-44BE-879F-6609D40C66B8}"/>
              </a:ext>
            </a:extLst>
          </p:cNvPr>
          <p:cNvSpPr/>
          <p:nvPr/>
        </p:nvSpPr>
        <p:spPr>
          <a:xfrm>
            <a:off x="5791200" y="1143000"/>
            <a:ext cx="76200" cy="10953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1" name="AutoShape 4">
            <a:extLst>
              <a:ext uri="{FF2B5EF4-FFF2-40B4-BE49-F238E27FC236}">
                <a16:creationId xmlns:a16="http://schemas.microsoft.com/office/drawing/2014/main" id="{D6DE2C8B-5A7C-48EC-AEEC-F0594EB34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334000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2302" name="AutoShape 4">
            <a:extLst>
              <a:ext uri="{FF2B5EF4-FFF2-40B4-BE49-F238E27FC236}">
                <a16:creationId xmlns:a16="http://schemas.microsoft.com/office/drawing/2014/main" id="{875D1C40-F5BA-4D18-82B0-39C42EBD1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05400"/>
            <a:ext cx="533400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2303" name="AutoShape 4">
            <a:extLst>
              <a:ext uri="{FF2B5EF4-FFF2-40B4-BE49-F238E27FC236}">
                <a16:creationId xmlns:a16="http://schemas.microsoft.com/office/drawing/2014/main" id="{1D165600-C1B7-4B02-9FA4-3A1CF4B79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334000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2304" name="AutoShape 4">
            <a:extLst>
              <a:ext uri="{FF2B5EF4-FFF2-40B4-BE49-F238E27FC236}">
                <a16:creationId xmlns:a16="http://schemas.microsoft.com/office/drawing/2014/main" id="{3686DA72-2F56-4E6B-B792-B8446F94E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638800"/>
            <a:ext cx="533400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CCBA-49F5-4ED0-8913-FE6A2DF4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609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MANDIBULAR </a:t>
            </a:r>
            <a:r>
              <a:rPr lang="en-US" b="1" dirty="0"/>
              <a:t>(MIXED)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D29ED-B837-4488-8405-146142CC1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267200" cy="5715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u="sng" dirty="0"/>
              <a:t>SENSORY BRANCHES</a:t>
            </a:r>
            <a:r>
              <a:rPr lang="en-US" sz="2200" b="1" dirty="0"/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Lingual:  </a:t>
            </a:r>
            <a:r>
              <a:rPr lang="en-US" sz="2200" b="1" u="sng" dirty="0"/>
              <a:t>receives</a:t>
            </a:r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solidFill>
                  <a:srgbClr val="0070C0"/>
                </a:solidFill>
              </a:rPr>
              <a:t>        General sensations from anterior 2/3 the of tongue.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2.    Inferior alveolar: </a:t>
            </a:r>
            <a:r>
              <a:rPr lang="en-US" sz="2200" b="1" u="sng" dirty="0"/>
              <a:t>supplies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2200" b="1" dirty="0">
                <a:solidFill>
                  <a:srgbClr val="0070C0"/>
                </a:solidFill>
              </a:rPr>
              <a:t>Lower teeth, gums &amp; face.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 startAt="3"/>
              <a:defRPr/>
            </a:pP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Buccal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200" b="1" u="sng" dirty="0"/>
              <a:t>supplies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2200" b="1" dirty="0">
                <a:solidFill>
                  <a:srgbClr val="0070C0"/>
                </a:solidFill>
              </a:rPr>
              <a:t>Face (cheek on upper jaw)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4.    Auriculotemporal:  </a:t>
            </a:r>
            <a:r>
              <a:rPr lang="en-US" sz="2200" b="1" u="sng" dirty="0"/>
              <a:t>supplies</a:t>
            </a:r>
            <a:endParaRPr lang="en-US" sz="2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2200" b="1" dirty="0">
                <a:solidFill>
                  <a:srgbClr val="0070C0"/>
                </a:solidFill>
              </a:rPr>
              <a:t>auricle, temple, parotid gland &amp; TMJ.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u="sng" dirty="0"/>
              <a:t>MOTOR BRANCHES: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200" i="1" dirty="0">
                <a:solidFill>
                  <a:srgbClr val="FF0000"/>
                </a:solidFill>
              </a:rPr>
              <a:t>    </a:t>
            </a:r>
            <a:r>
              <a:rPr lang="en-US" sz="2200" b="1" dirty="0">
                <a:solidFill>
                  <a:srgbClr val="0070C0"/>
                </a:solidFill>
              </a:rPr>
              <a:t>to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8 muscles </a:t>
            </a:r>
            <a:r>
              <a:rPr lang="en-US" sz="2200" b="1" dirty="0">
                <a:solidFill>
                  <a:srgbClr val="0070C0"/>
                </a:solidFill>
              </a:rPr>
              <a:t>(4 muscles of mastication &amp; other 4 muscles).</a:t>
            </a:r>
          </a:p>
        </p:txBody>
      </p:sp>
      <p:pic>
        <p:nvPicPr>
          <p:cNvPr id="5" name="Content Placeholder 4" descr="5th &amp; 7th 002.jpg">
            <a:extLst>
              <a:ext uri="{FF2B5EF4-FFF2-40B4-BE49-F238E27FC236}">
                <a16:creationId xmlns:a16="http://schemas.microsoft.com/office/drawing/2014/main" id="{2B84C448-5356-490E-B410-1A713EBF02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838200"/>
            <a:ext cx="4343400" cy="4343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7" name="TextBox 5">
            <a:extLst>
              <a:ext uri="{FF2B5EF4-FFF2-40B4-BE49-F238E27FC236}">
                <a16:creationId xmlns:a16="http://schemas.microsoft.com/office/drawing/2014/main" id="{FF602863-DC37-4023-8CA2-011886ADA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724400"/>
            <a:ext cx="762000" cy="3698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3318" name="TextBox 6">
            <a:extLst>
              <a:ext uri="{FF2B5EF4-FFF2-40B4-BE49-F238E27FC236}">
                <a16:creationId xmlns:a16="http://schemas.microsoft.com/office/drawing/2014/main" id="{9C64B807-0F4F-4B13-9D84-EAA571E4E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91000"/>
            <a:ext cx="457200" cy="381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3319" name="TextBox 7">
            <a:extLst>
              <a:ext uri="{FF2B5EF4-FFF2-40B4-BE49-F238E27FC236}">
                <a16:creationId xmlns:a16="http://schemas.microsoft.com/office/drawing/2014/main" id="{27B8A442-2A2A-401F-B58F-1B5B72F1E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81400"/>
            <a:ext cx="685800" cy="3698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3320" name="TextBox 8">
            <a:extLst>
              <a:ext uri="{FF2B5EF4-FFF2-40B4-BE49-F238E27FC236}">
                <a16:creationId xmlns:a16="http://schemas.microsoft.com/office/drawing/2014/main" id="{43EBE81D-6E88-4BCE-937C-E5567540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362200"/>
            <a:ext cx="4572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3321" name="TextBox 10">
            <a:extLst>
              <a:ext uri="{FF2B5EF4-FFF2-40B4-BE49-F238E27FC236}">
                <a16:creationId xmlns:a16="http://schemas.microsoft.com/office/drawing/2014/main" id="{77C5AB70-7A87-4E89-8D54-01E93D42E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800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400" b="1"/>
              <a:t>1</a:t>
            </a:r>
          </a:p>
        </p:txBody>
      </p:sp>
      <p:sp>
        <p:nvSpPr>
          <p:cNvPr id="13322" name="TextBox 11">
            <a:extLst>
              <a:ext uri="{FF2B5EF4-FFF2-40B4-BE49-F238E27FC236}">
                <a16:creationId xmlns:a16="http://schemas.microsoft.com/office/drawing/2014/main" id="{C890D67D-4D40-4270-8354-84BE542620F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34200" y="3886200"/>
            <a:ext cx="15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400" b="1"/>
              <a:t>2</a:t>
            </a:r>
          </a:p>
        </p:txBody>
      </p:sp>
      <p:sp>
        <p:nvSpPr>
          <p:cNvPr id="13323" name="TextBox 12">
            <a:extLst>
              <a:ext uri="{FF2B5EF4-FFF2-40B4-BE49-F238E27FC236}">
                <a16:creationId xmlns:a16="http://schemas.microsoft.com/office/drawing/2014/main" id="{47D3FC4D-C610-4EE4-A440-093EFD3E1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514600"/>
            <a:ext cx="15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400" b="1"/>
              <a:t>3</a:t>
            </a:r>
          </a:p>
        </p:txBody>
      </p:sp>
      <p:sp>
        <p:nvSpPr>
          <p:cNvPr id="13324" name="TextBox 13">
            <a:extLst>
              <a:ext uri="{FF2B5EF4-FFF2-40B4-BE49-F238E27FC236}">
                <a16:creationId xmlns:a16="http://schemas.microsoft.com/office/drawing/2014/main" id="{4E8D2823-FFB0-4C30-9686-6E1F5313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14600"/>
            <a:ext cx="15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400" b="1"/>
              <a:t>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4D4AE6-FC13-491F-BC89-D11A0A9CA93B}"/>
              </a:ext>
            </a:extLst>
          </p:cNvPr>
          <p:cNvCxnSpPr/>
          <p:nvPr/>
        </p:nvCxnSpPr>
        <p:spPr>
          <a:xfrm rot="5400000">
            <a:off x="6286500" y="1409700"/>
            <a:ext cx="7620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95DE994-A2FA-4BEF-B538-D34883E4D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91440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Trigeminal Neuralgia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BF2BB0F-72F0-4109-9527-3CE5D6B0E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5257800" cy="541020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b="1" dirty="0"/>
              <a:t>Compression, degeneration or inflammation </a:t>
            </a:r>
            <a:r>
              <a:rPr lang="en-US" sz="2400" dirty="0"/>
              <a:t>of the</a:t>
            </a:r>
            <a:r>
              <a:rPr lang="en-US" sz="2400" b="1" dirty="0">
                <a:solidFill>
                  <a:srgbClr val="FF0000"/>
                </a:solidFill>
              </a:rPr>
              <a:t> 5</a:t>
            </a:r>
            <a:r>
              <a:rPr lang="en-US" sz="2400" b="1" baseline="30000" dirty="0">
                <a:solidFill>
                  <a:srgbClr val="FF0000"/>
                </a:solidFill>
              </a:rPr>
              <a:t>th</a:t>
            </a:r>
            <a:r>
              <a:rPr lang="en-US" sz="2400" b="1" dirty="0">
                <a:solidFill>
                  <a:srgbClr val="FF0000"/>
                </a:solidFill>
              </a:rPr>
              <a:t> cranial nerve </a:t>
            </a:r>
            <a:r>
              <a:rPr lang="en-US" sz="2400" u="sng" dirty="0"/>
              <a:t>may result in </a:t>
            </a:r>
            <a:r>
              <a:rPr lang="en-US" sz="2400" dirty="0"/>
              <a:t>a condition called </a:t>
            </a:r>
            <a:r>
              <a:rPr lang="en-US" sz="2400" b="1" dirty="0">
                <a:solidFill>
                  <a:srgbClr val="FF0000"/>
                </a:solidFill>
              </a:rPr>
              <a:t>trigeminal neuralgia </a:t>
            </a:r>
            <a:r>
              <a:rPr lang="en-US" sz="2400" dirty="0"/>
              <a:t>or </a:t>
            </a:r>
            <a:r>
              <a:rPr lang="en-US" sz="2400" b="1" u="sng" dirty="0"/>
              <a:t>tic </a:t>
            </a:r>
            <a:r>
              <a:rPr lang="en-US" sz="2400" b="1" u="sng" dirty="0" err="1"/>
              <a:t>douloureux</a:t>
            </a:r>
            <a:r>
              <a:rPr lang="en-US" sz="2400" b="1" u="sng" dirty="0"/>
              <a:t> </a:t>
            </a:r>
            <a:r>
              <a:rPr lang="en-US" sz="2000" b="1" dirty="0"/>
              <a:t> (</a:t>
            </a:r>
            <a:r>
              <a:rPr lang="en-US" sz="2000" dirty="0"/>
              <a:t>spasmodic contraction of the muscles in the face)</a:t>
            </a:r>
            <a:endParaRPr lang="en-US" sz="2000" b="1" u="sng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This condition is </a:t>
            </a:r>
            <a:r>
              <a:rPr lang="en-US" sz="2400" u="sng" dirty="0"/>
              <a:t>characterized </a:t>
            </a:r>
            <a:r>
              <a:rPr lang="en-US" sz="2400" dirty="0"/>
              <a:t>by </a:t>
            </a:r>
            <a:r>
              <a:rPr lang="en-US" sz="2400" b="1" dirty="0">
                <a:solidFill>
                  <a:srgbClr val="FF00FF"/>
                </a:solidFill>
              </a:rPr>
              <a:t>recurring episodes of intense stabbing </a:t>
            </a:r>
            <a:r>
              <a:rPr lang="en-US" sz="2400" b="1" dirty="0">
                <a:solidFill>
                  <a:srgbClr val="0070C0"/>
                </a:solidFill>
              </a:rPr>
              <a:t> excruciating </a:t>
            </a:r>
            <a:r>
              <a:rPr lang="en-US" sz="2400" b="1" dirty="0">
                <a:solidFill>
                  <a:srgbClr val="FF00FF"/>
                </a:solidFill>
              </a:rPr>
              <a:t>pain 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radiating </a:t>
            </a:r>
            <a:r>
              <a:rPr lang="en-US" sz="2400" b="1" u="sng" dirty="0"/>
              <a:t>from </a:t>
            </a:r>
            <a:r>
              <a:rPr lang="en-US" sz="2400" dirty="0"/>
              <a:t>the angle of the jaw </a:t>
            </a:r>
            <a:r>
              <a:rPr lang="en-US" sz="2400" b="1" u="sng" dirty="0"/>
              <a:t>along </a:t>
            </a:r>
            <a:r>
              <a:rPr lang="en-US" sz="2400" dirty="0"/>
              <a:t>a branches of the trigeminal nerve.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D60093"/>
                </a:solidFill>
              </a:rPr>
              <a:t>Usually involves </a:t>
            </a:r>
            <a:r>
              <a:rPr lang="en-US" sz="2400" b="1" u="sng" dirty="0"/>
              <a:t>maxillary &amp; mandibular branches, </a:t>
            </a:r>
            <a:r>
              <a:rPr lang="en-US" sz="2400" dirty="0"/>
              <a:t>rarely in the ophthalmic division.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4340" name="Picture 5" descr="Illustration showing branches of the trigeminal nerve &#10;">
            <a:extLst>
              <a:ext uri="{FF2B5EF4-FFF2-40B4-BE49-F238E27FC236}">
                <a16:creationId xmlns:a16="http://schemas.microsoft.com/office/drawing/2014/main" id="{F2BBF379-5688-4BD0-8AE4-F7C027C52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17241" b="15625"/>
          <a:stretch>
            <a:fillRect/>
          </a:stretch>
        </p:blipFill>
        <p:spPr bwMode="auto">
          <a:xfrm>
            <a:off x="5410200" y="1219200"/>
            <a:ext cx="373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9ADA-94B3-4CEA-A21F-EA11073E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7921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FACIAL NERVE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FB373-43C1-418C-897A-AB6D6D998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3657600" cy="5486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Mixed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Motor, special sensory, parasympathetic).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Fibers: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70C0"/>
                </a:solidFill>
              </a:rPr>
              <a:t>Special visceral </a:t>
            </a:r>
            <a:r>
              <a:rPr lang="en-US" sz="2000" b="1" u="sng" dirty="0">
                <a:solidFill>
                  <a:srgbClr val="00B050"/>
                </a:solidFill>
              </a:rPr>
              <a:t>afferent</a:t>
            </a:r>
            <a:r>
              <a:rPr lang="en-US" sz="2000" b="1" dirty="0">
                <a:solidFill>
                  <a:srgbClr val="00B050"/>
                </a:solidFill>
              </a:rPr>
              <a:t>: carrying </a:t>
            </a:r>
            <a:r>
              <a:rPr lang="en-US" sz="2000" b="1" u="sng" dirty="0"/>
              <a:t>taste sensation </a:t>
            </a:r>
            <a:r>
              <a:rPr lang="en-US" sz="2000" b="1" dirty="0">
                <a:solidFill>
                  <a:srgbClr val="00B050"/>
                </a:solidFill>
              </a:rPr>
              <a:t>from </a:t>
            </a:r>
            <a:r>
              <a:rPr lang="en-US" sz="2000" b="1" u="sng" dirty="0"/>
              <a:t>anterior 2/3 of the tongue</a:t>
            </a:r>
            <a:r>
              <a:rPr lang="en-US" sz="2000" b="1" u="sng" dirty="0">
                <a:solidFill>
                  <a:srgbClr val="00B05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70C0"/>
                </a:solidFill>
              </a:rPr>
              <a:t>Special visceral </a:t>
            </a:r>
            <a:r>
              <a:rPr lang="en-US" sz="2000" b="1" u="sng" dirty="0">
                <a:solidFill>
                  <a:srgbClr val="FF0000"/>
                </a:solidFill>
              </a:rPr>
              <a:t>efferent</a:t>
            </a:r>
            <a:r>
              <a:rPr lang="en-US" sz="2000" b="1" dirty="0">
                <a:solidFill>
                  <a:srgbClr val="0070C0"/>
                </a:solidFill>
              </a:rPr>
              <a:t>: </a:t>
            </a:r>
            <a:r>
              <a:rPr lang="en-US" sz="2000" dirty="0">
                <a:solidFill>
                  <a:srgbClr val="FF0000"/>
                </a:solidFill>
              </a:rPr>
              <a:t>supplying muscles developed from</a:t>
            </a:r>
            <a:r>
              <a:rPr lang="en-US" sz="2000" b="1" dirty="0">
                <a:solidFill>
                  <a:srgbClr val="FF0000"/>
                </a:solidFill>
              </a:rPr>
              <a:t> the 2</a:t>
            </a:r>
            <a:r>
              <a:rPr lang="en-US" sz="2000" b="1" baseline="30000" dirty="0">
                <a:solidFill>
                  <a:srgbClr val="FF0000"/>
                </a:solidFill>
              </a:rPr>
              <a:t>nd</a:t>
            </a:r>
            <a:r>
              <a:rPr lang="en-US" sz="2000" b="1" dirty="0">
                <a:solidFill>
                  <a:srgbClr val="FF0000"/>
                </a:solidFill>
              </a:rPr>
              <a:t>  pharyngeal arch.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70C0"/>
                </a:solidFill>
              </a:rPr>
              <a:t>General visceral </a:t>
            </a:r>
            <a:r>
              <a:rPr lang="en-US" sz="2000" b="1" u="sng" dirty="0">
                <a:solidFill>
                  <a:srgbClr val="00B0F0"/>
                </a:solidFill>
              </a:rPr>
              <a:t>efferent:</a:t>
            </a:r>
            <a:r>
              <a:rPr lang="en-US" sz="2000" b="1" dirty="0">
                <a:solidFill>
                  <a:srgbClr val="00B0F0"/>
                </a:solidFill>
              </a:rPr>
              <a:t> supplying </a:t>
            </a:r>
            <a:r>
              <a:rPr lang="en-US" sz="2000" b="1" dirty="0">
                <a:solidFill>
                  <a:srgbClr val="0000FF"/>
                </a:solidFill>
              </a:rPr>
              <a:t>parasympathetic secretory  fibers </a:t>
            </a:r>
            <a:r>
              <a:rPr lang="en-US" sz="2000" dirty="0">
                <a:solidFill>
                  <a:srgbClr val="0070C0"/>
                </a:solidFill>
              </a:rPr>
              <a:t>to</a:t>
            </a:r>
            <a:r>
              <a:rPr lang="en-US" sz="2000" b="1" dirty="0">
                <a:solidFill>
                  <a:srgbClr val="0070C0"/>
                </a:solidFill>
              </a:rPr>
              <a:t> submandibular, sublingual, lacrimal, nasal &amp; palatine glands.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4AF2A818-16E1-425E-8610-B5D234F7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2740" b="6850"/>
          <a:stretch>
            <a:fillRect/>
          </a:stretch>
        </p:blipFill>
        <p:spPr bwMode="auto">
          <a:xfrm>
            <a:off x="3886200" y="381000"/>
            <a:ext cx="5105400" cy="624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4">
            <a:extLst>
              <a:ext uri="{FF2B5EF4-FFF2-40B4-BE49-F238E27FC236}">
                <a16:creationId xmlns:a16="http://schemas.microsoft.com/office/drawing/2014/main" id="{52CFE209-E2A1-48EB-AF33-B895A6C8F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667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900">
                <a:solidFill>
                  <a:srgbClr val="FF0000"/>
                </a:solidFill>
              </a:rPr>
              <a:t> taste sensation</a:t>
            </a: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CE071F79-FCBA-41AB-83D7-F53ED98B3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57400"/>
            <a:ext cx="838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900">
                <a:solidFill>
                  <a:srgbClr val="FF0000"/>
                </a:solidFill>
              </a:rPr>
              <a:t>Parasymp</a:t>
            </a:r>
            <a:r>
              <a:rPr lang="en-US" altLang="ar-SA" sz="900"/>
              <a:t>.</a:t>
            </a:r>
          </a:p>
        </p:txBody>
      </p:sp>
      <p:sp>
        <p:nvSpPr>
          <p:cNvPr id="15367" name="TextBox 6">
            <a:extLst>
              <a:ext uri="{FF2B5EF4-FFF2-40B4-BE49-F238E27FC236}">
                <a16:creationId xmlns:a16="http://schemas.microsoft.com/office/drawing/2014/main" id="{4F1820CB-4151-4038-8EF8-625E8F93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419600"/>
            <a:ext cx="533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900">
                <a:solidFill>
                  <a:srgbClr val="FF0000"/>
                </a:solidFill>
              </a:rPr>
              <a:t>motor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C13C-FD4B-480B-A706-21B76501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4419600" cy="7921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FACIAL NERVE NUCLEI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D69D4-F946-46B3-BF15-5C4F969A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4572000" cy="5105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Nuclei 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</a:rPr>
              <a:t>Special visceral </a:t>
            </a:r>
            <a:r>
              <a:rPr lang="en-US" sz="2400" b="1" dirty="0">
                <a:solidFill>
                  <a:srgbClr val="FF0000"/>
                </a:solidFill>
              </a:rPr>
              <a:t>afferent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b="1" dirty="0">
                <a:solidFill>
                  <a:srgbClr val="B907A0"/>
                </a:solidFill>
              </a:rPr>
              <a:t>(nucleus solitarius): </a:t>
            </a:r>
            <a:r>
              <a:rPr lang="en-US" sz="2400" u="sng" dirty="0"/>
              <a:t>receives </a:t>
            </a:r>
            <a:r>
              <a:rPr lang="en-US" sz="2400" dirty="0"/>
              <a:t> taste from the  anterior 2/3 of tongue.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</a:rPr>
              <a:t>Special visceral </a:t>
            </a:r>
            <a:r>
              <a:rPr lang="en-US" sz="2400" b="1" dirty="0">
                <a:solidFill>
                  <a:srgbClr val="FF0000"/>
                </a:solidFill>
              </a:rPr>
              <a:t>efferent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B907A0"/>
                </a:solidFill>
              </a:rPr>
              <a:t>motor nucleus of facial nerve: </a:t>
            </a:r>
            <a:r>
              <a:rPr lang="en-US" sz="2400" u="sng" dirty="0"/>
              <a:t>supplies: </a:t>
            </a:r>
            <a:r>
              <a:rPr lang="en-US" sz="2400" dirty="0"/>
              <a:t>muscles of face, posterior belly of digastric, stylohyoid, </a:t>
            </a:r>
            <a:r>
              <a:rPr lang="en-US" sz="2400" dirty="0" err="1"/>
              <a:t>platysma</a:t>
            </a:r>
            <a:r>
              <a:rPr lang="en-US" sz="2400" dirty="0"/>
              <a:t>, stapedius, and occipitofrontalis.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</a:rPr>
              <a:t>General visceral 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400" b="1" dirty="0">
                <a:solidFill>
                  <a:srgbClr val="FF0000"/>
                </a:solidFill>
              </a:rPr>
              <a:t>ferent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400" b="1" dirty="0">
                <a:solidFill>
                  <a:srgbClr val="B907A0"/>
                </a:solidFill>
              </a:rPr>
              <a:t>superior salivatory nucleus: </a:t>
            </a:r>
            <a:r>
              <a:rPr lang="en-US" sz="2400" u="sng" dirty="0"/>
              <a:t>sends </a:t>
            </a:r>
            <a:r>
              <a:rPr lang="en-US" sz="2400" dirty="0"/>
              <a:t>preganglionic </a:t>
            </a:r>
            <a:r>
              <a:rPr lang="en-US" sz="2400" b="1" dirty="0">
                <a:solidFill>
                  <a:srgbClr val="D60093"/>
                </a:solidFill>
              </a:rPr>
              <a:t>parasympathetic secretory  fibers </a:t>
            </a:r>
            <a:r>
              <a:rPr lang="en-US" sz="2400" dirty="0"/>
              <a:t>to sublingual, submandibular, lacrimal, nasal &amp; palatine glands.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Content Placeholder 4" descr="5th &amp; 7th 007.jpg">
            <a:extLst>
              <a:ext uri="{FF2B5EF4-FFF2-40B4-BE49-F238E27FC236}">
                <a16:creationId xmlns:a16="http://schemas.microsoft.com/office/drawing/2014/main" id="{51CE3F99-0060-48DF-907D-8AD16BD347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2" r="5882" b="4478"/>
          <a:stretch>
            <a:fillRect/>
          </a:stretch>
        </p:blipFill>
        <p:spPr bwMode="auto">
          <a:xfrm>
            <a:off x="4800600" y="533400"/>
            <a:ext cx="4114800" cy="60198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9" name="AutoShape 4">
            <a:extLst>
              <a:ext uri="{FF2B5EF4-FFF2-40B4-BE49-F238E27FC236}">
                <a16:creationId xmlns:a16="http://schemas.microsoft.com/office/drawing/2014/main" id="{1BED2D71-314E-4382-AB05-43669A3FEA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57800" y="2438400"/>
            <a:ext cx="762000" cy="7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6390" name="AutoShape 4">
            <a:extLst>
              <a:ext uri="{FF2B5EF4-FFF2-40B4-BE49-F238E27FC236}">
                <a16:creationId xmlns:a16="http://schemas.microsoft.com/office/drawing/2014/main" id="{8D0CF7AE-07E2-4A20-811B-0175A383AE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34000" y="3352800"/>
            <a:ext cx="83820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6391" name="AutoShape 4">
            <a:extLst>
              <a:ext uri="{FF2B5EF4-FFF2-40B4-BE49-F238E27FC236}">
                <a16:creationId xmlns:a16="http://schemas.microsoft.com/office/drawing/2014/main" id="{F09137BB-9ABB-4DE3-85AF-18871AF8364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00800" y="5181600"/>
            <a:ext cx="685800" cy="8382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6392" name="TextBox 8">
            <a:extLst>
              <a:ext uri="{FF2B5EF4-FFF2-40B4-BE49-F238E27FC236}">
                <a16:creationId xmlns:a16="http://schemas.microsoft.com/office/drawing/2014/main" id="{C61443DE-AD4A-47B5-AE1C-EACF7E55A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038600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200"/>
              <a:t>1</a:t>
            </a:r>
          </a:p>
        </p:txBody>
      </p:sp>
      <p:sp>
        <p:nvSpPr>
          <p:cNvPr id="16393" name="TextBox 9">
            <a:extLst>
              <a:ext uri="{FF2B5EF4-FFF2-40B4-BE49-F238E27FC236}">
                <a16:creationId xmlns:a16="http://schemas.microsoft.com/office/drawing/2014/main" id="{3556F584-195D-4A1D-A133-2EC88560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304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100"/>
              <a:t>2</a:t>
            </a:r>
          </a:p>
        </p:txBody>
      </p:sp>
      <p:sp>
        <p:nvSpPr>
          <p:cNvPr id="16394" name="TextBox 10">
            <a:extLst>
              <a:ext uri="{FF2B5EF4-FFF2-40B4-BE49-F238E27FC236}">
                <a16:creationId xmlns:a16="http://schemas.microsoft.com/office/drawing/2014/main" id="{CE19A7CE-2502-4FA0-8895-2F8983470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4290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000"/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0EC2-5867-4C42-9663-DC96B0EF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3200400" cy="11731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COURSE OF FACIAL NERVE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1F2F-2CD9-484A-995F-4654E1BA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3048000" cy="4724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70C0"/>
                </a:solidFill>
              </a:rPr>
              <a:t>Emerges from the  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cerebellopontine angle </a:t>
            </a:r>
            <a:r>
              <a:rPr lang="en-US" sz="2400" dirty="0">
                <a:solidFill>
                  <a:srgbClr val="0070C0"/>
                </a:solidFill>
              </a:rPr>
              <a:t>by 2 roots: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motor root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contains motor fibers.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root (nervous intermedius): </a:t>
            </a:r>
            <a:r>
              <a:rPr lang="en-US" sz="2400" dirty="0">
                <a:solidFill>
                  <a:srgbClr val="0070C0"/>
                </a:solidFill>
              </a:rPr>
              <a:t>contains </a:t>
            </a:r>
            <a:r>
              <a:rPr lang="en-US" sz="2400" b="1" dirty="0">
                <a:solidFill>
                  <a:srgbClr val="0000FF"/>
                </a:solidFill>
              </a:rPr>
              <a:t>parasympathetic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 &amp; </a:t>
            </a:r>
            <a:r>
              <a:rPr lang="en-US" sz="2400" b="1" dirty="0">
                <a:solidFill>
                  <a:srgbClr val="0000FF"/>
                </a:solidFill>
              </a:rPr>
              <a:t>taste fibers.</a:t>
            </a:r>
          </a:p>
        </p:txBody>
      </p:sp>
      <p:pic>
        <p:nvPicPr>
          <p:cNvPr id="5" name="Content Placeholder 4" descr="5th &amp; 7th 007.jpg">
            <a:extLst>
              <a:ext uri="{FF2B5EF4-FFF2-40B4-BE49-F238E27FC236}">
                <a16:creationId xmlns:a16="http://schemas.microsoft.com/office/drawing/2014/main" id="{73EC5542-CDD8-441B-80B8-A4D344A665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2" r="5882" b="4478"/>
          <a:stretch>
            <a:fillRect/>
          </a:stretch>
        </p:blipFill>
        <p:spPr bwMode="auto">
          <a:xfrm>
            <a:off x="3581400" y="304800"/>
            <a:ext cx="5029200" cy="62484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3" name="AutoShape 4">
            <a:extLst>
              <a:ext uri="{FF2B5EF4-FFF2-40B4-BE49-F238E27FC236}">
                <a16:creationId xmlns:a16="http://schemas.microsoft.com/office/drawing/2014/main" id="{7EE5B5C2-D759-4D73-A69A-B323037243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81400" y="3962400"/>
            <a:ext cx="1066800" cy="7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5th &amp; 7th 012.jpg">
            <a:extLst>
              <a:ext uri="{FF2B5EF4-FFF2-40B4-BE49-F238E27FC236}">
                <a16:creationId xmlns:a16="http://schemas.microsoft.com/office/drawing/2014/main" id="{699CED28-79A8-4353-8292-5497096F6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304800"/>
            <a:ext cx="5029200" cy="62484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7E0748-3B7A-4936-AC79-8EA72F42B4BC}"/>
              </a:ext>
            </a:extLst>
          </p:cNvPr>
          <p:cNvSpPr/>
          <p:nvPr/>
        </p:nvSpPr>
        <p:spPr>
          <a:xfrm>
            <a:off x="0" y="1219200"/>
            <a:ext cx="3733800" cy="2554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Passes through </a:t>
            </a:r>
            <a:r>
              <a:rPr lang="en-US" sz="20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internal auditory meatus 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to </a:t>
            </a:r>
            <a:r>
              <a:rPr lang="en-US" sz="2000" b="1" dirty="0">
                <a:solidFill>
                  <a:srgbClr val="FF00FF"/>
                </a:solidFill>
                <a:latin typeface="Arial" charset="0"/>
                <a:cs typeface="Arial" charset="0"/>
              </a:rPr>
              <a:t>inner ear 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where it runs in </a:t>
            </a:r>
            <a:r>
              <a:rPr lang="en-US" sz="2000" b="1" dirty="0">
                <a:solidFill>
                  <a:srgbClr val="FF00FF"/>
                </a:solidFill>
                <a:latin typeface="Arial" charset="0"/>
                <a:cs typeface="Arial" charset="0"/>
              </a:rPr>
              <a:t>facial canal.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Emerges from the  </a:t>
            </a:r>
            <a:r>
              <a:rPr lang="en-US" sz="20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stylomastoid foramen 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&amp;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enters the parotid gland 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where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it ends.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49E15F-F216-4EA0-A79D-03C09451AD46}"/>
              </a:ext>
            </a:extLst>
          </p:cNvPr>
          <p:cNvSpPr/>
          <p:nvPr/>
        </p:nvSpPr>
        <p:spPr>
          <a:xfrm>
            <a:off x="381000" y="228600"/>
            <a:ext cx="3200400" cy="95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COURSE OF FACIAL NERVE</a:t>
            </a:r>
            <a:endParaRPr lang="en-US" sz="2800" dirty="0">
              <a:latin typeface="Arial" charset="0"/>
              <a:cs typeface="Arial" charset="0"/>
            </a:endParaRPr>
          </a:p>
        </p:txBody>
      </p:sp>
      <p:pic>
        <p:nvPicPr>
          <p:cNvPr id="5" name="Content Placeholder 3" descr="F66122-008-f056a.jpg">
            <a:extLst>
              <a:ext uri="{FF2B5EF4-FFF2-40B4-BE49-F238E27FC236}">
                <a16:creationId xmlns:a16="http://schemas.microsoft.com/office/drawing/2014/main" id="{61D7278E-1285-42B0-82F0-820BB9F72E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26"/>
          <a:stretch>
            <a:fillRect/>
          </a:stretch>
        </p:blipFill>
        <p:spPr>
          <a:xfrm>
            <a:off x="304800" y="3733800"/>
            <a:ext cx="3352800" cy="2895600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8" name="AutoShape 4">
            <a:extLst>
              <a:ext uri="{FF2B5EF4-FFF2-40B4-BE49-F238E27FC236}">
                <a16:creationId xmlns:a16="http://schemas.microsoft.com/office/drawing/2014/main" id="{E64F84D1-7A2B-4BDF-89AD-1FCB631147B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495800" y="5486400"/>
            <a:ext cx="533400" cy="609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8439" name="AutoShape 4">
            <a:extLst>
              <a:ext uri="{FF2B5EF4-FFF2-40B4-BE49-F238E27FC236}">
                <a16:creationId xmlns:a16="http://schemas.microsoft.com/office/drawing/2014/main" id="{9A43148B-5B3E-48A6-AE5C-5E44CBD58A0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67200" y="457200"/>
            <a:ext cx="1524000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8440" name="AutoShape 4">
            <a:extLst>
              <a:ext uri="{FF2B5EF4-FFF2-40B4-BE49-F238E27FC236}">
                <a16:creationId xmlns:a16="http://schemas.microsoft.com/office/drawing/2014/main" id="{FBF6845A-50C8-45C8-93E7-27BF390741F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00800" y="4876800"/>
            <a:ext cx="609600" cy="7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54678BE-C423-4FF7-826E-694AEE4EF8B9}"/>
              </a:ext>
            </a:extLst>
          </p:cNvPr>
          <p:cNvSpPr/>
          <p:nvPr/>
        </p:nvSpPr>
        <p:spPr>
          <a:xfrm>
            <a:off x="5791200" y="685800"/>
            <a:ext cx="46038" cy="1676400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24A2C7-8F54-4677-9018-F4156DA22782}"/>
              </a:ext>
            </a:extLst>
          </p:cNvPr>
          <p:cNvCxnSpPr/>
          <p:nvPr/>
        </p:nvCxnSpPr>
        <p:spPr>
          <a:xfrm rot="5400000" flipH="1" flipV="1">
            <a:off x="3962400" y="4343400"/>
            <a:ext cx="21336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E3999B-D09E-4DC8-A4C4-622A94D56BE2}"/>
              </a:ext>
            </a:extLst>
          </p:cNvPr>
          <p:cNvCxnSpPr/>
          <p:nvPr/>
        </p:nvCxnSpPr>
        <p:spPr>
          <a:xfrm>
            <a:off x="5486400" y="4419600"/>
            <a:ext cx="990600" cy="685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8A0246D-7537-49B1-8605-B45F5B3B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3200400" cy="944562"/>
          </a:xfrm>
          <a:solidFill>
            <a:srgbClr val="99FF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ar-SA" sz="3200" b="1">
                <a:solidFill>
                  <a:srgbClr val="C00000"/>
                </a:solidFill>
              </a:rPr>
              <a:t>BRANCHES OF FACIAL NERVE</a:t>
            </a:r>
            <a:endParaRPr lang="en-US" altLang="ar-SA" sz="3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7C0C3-75B9-4891-95B4-7255C7B0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4038600" cy="5410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300" b="1" u="sng" dirty="0">
                <a:solidFill>
                  <a:srgbClr val="002060"/>
                </a:solidFill>
              </a:rPr>
              <a:t>In facial canal: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petrosal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nerve: </a:t>
            </a:r>
            <a:r>
              <a:rPr lang="en-US" sz="2400" b="1" u="sng" dirty="0"/>
              <a:t>carries</a:t>
            </a:r>
            <a:r>
              <a:rPr lang="en-US" sz="2400" u="sng" dirty="0"/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preganglionic</a:t>
            </a:r>
            <a:r>
              <a:rPr lang="en-US" sz="2400" b="1" u="sng" dirty="0">
                <a:solidFill>
                  <a:srgbClr val="0000FF"/>
                </a:solidFill>
              </a:rPr>
              <a:t> parasympathetic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/>
              <a:t>fibers to </a:t>
            </a:r>
            <a:r>
              <a:rPr lang="en-US" sz="2400" b="1" u="sng" dirty="0" err="1"/>
              <a:t>lacrimal</a:t>
            </a:r>
            <a:r>
              <a:rPr lang="en-US" sz="2400" b="1" dirty="0"/>
              <a:t>, </a:t>
            </a:r>
            <a:r>
              <a:rPr lang="en-US" sz="2400" b="1" u="sng" dirty="0"/>
              <a:t>nasal</a:t>
            </a:r>
            <a:r>
              <a:rPr lang="en-US" sz="2400" b="1" dirty="0"/>
              <a:t> &amp; </a:t>
            </a:r>
            <a:r>
              <a:rPr lang="en-US" sz="2400" b="1" u="sng" dirty="0"/>
              <a:t>palatine</a:t>
            </a:r>
            <a:r>
              <a:rPr lang="en-US" sz="2400" b="1" dirty="0"/>
              <a:t> glands.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Chorda tympani: </a:t>
            </a:r>
            <a:r>
              <a:rPr lang="en-US" sz="2400" b="1" u="sng" dirty="0"/>
              <a:t>carries:                                             </a:t>
            </a:r>
            <a:r>
              <a:rPr lang="en-US" sz="2400" b="1" dirty="0"/>
              <a:t>a) </a:t>
            </a:r>
            <a:r>
              <a:rPr lang="en-US" sz="2400" b="1" u="sng" dirty="0">
                <a:solidFill>
                  <a:srgbClr val="0000FF"/>
                </a:solidFill>
              </a:rPr>
              <a:t>preganglionic parasympathetic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/>
              <a:t>fibers to    s</a:t>
            </a:r>
            <a:r>
              <a:rPr lang="en-US" sz="2400" b="1" u="sng" dirty="0"/>
              <a:t>ubmandibular</a:t>
            </a:r>
            <a:r>
              <a:rPr lang="en-US" sz="2400" b="1" dirty="0"/>
              <a:t> &amp; </a:t>
            </a:r>
            <a:r>
              <a:rPr lang="en-US" sz="2400" b="1" u="sng" dirty="0"/>
              <a:t>sublingual</a:t>
            </a:r>
            <a:r>
              <a:rPr lang="en-US" sz="2400" b="1" dirty="0"/>
              <a:t> glands.                      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/>
              <a:t>          b) </a:t>
            </a:r>
            <a:r>
              <a:rPr lang="en-US" sz="2400" b="1" dirty="0">
                <a:solidFill>
                  <a:srgbClr val="0000FF"/>
                </a:solidFill>
              </a:rPr>
              <a:t>taste fibers </a:t>
            </a:r>
            <a:r>
              <a:rPr lang="en-US" sz="2400" b="1" dirty="0"/>
              <a:t>from anterior 2/3 of tongue.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   Nerve to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stapedius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dirty="0"/>
              <a:t>control the amplitude of </a:t>
            </a:r>
            <a:r>
              <a:rPr lang="en-US" sz="2000" dirty="0">
                <a:hlinkClick r:id="rId2" tooltip="Sound"/>
              </a:rPr>
              <a:t>sound waves</a:t>
            </a:r>
            <a:r>
              <a:rPr lang="en-US" sz="2000" dirty="0"/>
              <a:t> from the external environment to the inner </a:t>
            </a:r>
            <a:r>
              <a:rPr lang="en-US" sz="2000" dirty="0">
                <a:hlinkClick r:id="rId3" tooltip="Ear"/>
              </a:rPr>
              <a:t>ear</a:t>
            </a:r>
            <a:r>
              <a:rPr lang="en-US" sz="2000" dirty="0"/>
              <a:t>.</a:t>
            </a:r>
            <a:endParaRPr lang="en-US" sz="2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Geniculate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ganglion: </a:t>
            </a:r>
            <a:r>
              <a:rPr lang="en-US" sz="2400" b="1" u="sng" dirty="0">
                <a:solidFill>
                  <a:srgbClr val="C00000"/>
                </a:solidFill>
              </a:rPr>
              <a:t>contains</a:t>
            </a:r>
            <a:r>
              <a:rPr lang="en-US" sz="2400" b="1" dirty="0"/>
              <a:t> </a:t>
            </a:r>
            <a:r>
              <a:rPr lang="en-US" sz="2400" dirty="0"/>
              <a:t>cell bodies of </a:t>
            </a:r>
            <a:r>
              <a:rPr lang="en-US" sz="2400" b="1" dirty="0" err="1">
                <a:solidFill>
                  <a:srgbClr val="00B050"/>
                </a:solidFill>
              </a:rPr>
              <a:t>neurones</a:t>
            </a:r>
            <a:r>
              <a:rPr lang="en-US" sz="2400" dirty="0"/>
              <a:t> ; its </a:t>
            </a:r>
            <a:r>
              <a:rPr lang="en-US" sz="2400" dirty="0" err="1"/>
              <a:t>fibres</a:t>
            </a:r>
            <a:r>
              <a:rPr lang="en-US" sz="2400" dirty="0"/>
              <a:t> </a:t>
            </a:r>
            <a:r>
              <a:rPr lang="en-US" sz="2400" u="sng" dirty="0"/>
              <a:t>carrying taste sensations </a:t>
            </a:r>
            <a:r>
              <a:rPr lang="en-US" sz="2400" dirty="0"/>
              <a:t>from anterior 2/3 of tongue; ending in solitary nucleus in M.O 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          </a:t>
            </a:r>
            <a:r>
              <a:rPr lang="en-US" sz="2400" b="1" u="sng" dirty="0">
                <a:solidFill>
                  <a:srgbClr val="C00000"/>
                </a:solidFill>
              </a:rPr>
              <a:t>Lies </a:t>
            </a:r>
            <a:r>
              <a:rPr lang="en-US" sz="2400" dirty="0"/>
              <a:t>in internal acoustic </a:t>
            </a:r>
            <a:r>
              <a:rPr lang="en-US" sz="2400" dirty="0" err="1"/>
              <a:t>meatus</a:t>
            </a:r>
            <a:r>
              <a:rPr lang="en-US" sz="2400" dirty="0"/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6" descr="5th &amp; 7th 012.jpg">
            <a:extLst>
              <a:ext uri="{FF2B5EF4-FFF2-40B4-BE49-F238E27FC236}">
                <a16:creationId xmlns:a16="http://schemas.microsoft.com/office/drawing/2014/main" id="{63398811-07B7-4E9B-AA55-77A499F2F7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524"/>
          <a:stretch>
            <a:fillRect/>
          </a:stretch>
        </p:blipFill>
        <p:spPr bwMode="auto">
          <a:xfrm>
            <a:off x="4114800" y="228600"/>
            <a:ext cx="4800600" cy="62484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1" name="AutoShape 4">
            <a:extLst>
              <a:ext uri="{FF2B5EF4-FFF2-40B4-BE49-F238E27FC236}">
                <a16:creationId xmlns:a16="http://schemas.microsoft.com/office/drawing/2014/main" id="{D4EAB62C-8FF0-4B9B-807F-087F7C71540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77200" y="2438400"/>
            <a:ext cx="76200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9462" name="AutoShape 4">
            <a:extLst>
              <a:ext uri="{FF2B5EF4-FFF2-40B4-BE49-F238E27FC236}">
                <a16:creationId xmlns:a16="http://schemas.microsoft.com/office/drawing/2014/main" id="{847C01A3-CBFF-45DD-A86F-B0341CB4ECE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48400" y="4267200"/>
            <a:ext cx="60960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9463" name="AutoShape 4">
            <a:extLst>
              <a:ext uri="{FF2B5EF4-FFF2-40B4-BE49-F238E27FC236}">
                <a16:creationId xmlns:a16="http://schemas.microsoft.com/office/drawing/2014/main" id="{D59C9784-DCAF-45F2-A581-6CDC514E1FF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91000" y="1066800"/>
            <a:ext cx="533400" cy="609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9464" name="AutoShape 4">
            <a:extLst>
              <a:ext uri="{FF2B5EF4-FFF2-40B4-BE49-F238E27FC236}">
                <a16:creationId xmlns:a16="http://schemas.microsoft.com/office/drawing/2014/main" id="{4AADA5CD-3A40-4637-A9A5-8CD3AC2E2CE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53000" y="685800"/>
            <a:ext cx="685800" cy="4572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9465" name="TextBox 8">
            <a:extLst>
              <a:ext uri="{FF2B5EF4-FFF2-40B4-BE49-F238E27FC236}">
                <a16:creationId xmlns:a16="http://schemas.microsoft.com/office/drawing/2014/main" id="{41891FD6-1E6D-45D7-B2F8-E45E01A3A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51460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466" name="TextBox 10">
            <a:extLst>
              <a:ext uri="{FF2B5EF4-FFF2-40B4-BE49-F238E27FC236}">
                <a16:creationId xmlns:a16="http://schemas.microsoft.com/office/drawing/2014/main" id="{3AE40C2F-8587-4493-8487-256D7A470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148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67" name="TextBox 11">
            <a:extLst>
              <a:ext uri="{FF2B5EF4-FFF2-40B4-BE49-F238E27FC236}">
                <a16:creationId xmlns:a16="http://schemas.microsoft.com/office/drawing/2014/main" id="{E579AC5A-F63A-4BB0-A2F1-E50A5E76E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47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400" b="1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01C68D1-2CE8-4602-87C1-3D72EC48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  <a:solidFill>
            <a:srgbClr val="99FF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ar-SA" b="1">
                <a:solidFill>
                  <a:srgbClr val="C00000"/>
                </a:solidFill>
              </a:rPr>
              <a:t>BRANCHES OF FACIAL NERVE</a:t>
            </a:r>
            <a:endParaRPr lang="en-US" altLang="ar-SA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B6BF5-11A9-4A71-AED1-EEC575BC6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4114800" cy="5334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Just as </a:t>
            </a:r>
            <a:r>
              <a:rPr lang="en-US" sz="2800" u="sng" dirty="0"/>
              <a:t>it </a:t>
            </a:r>
            <a:r>
              <a:rPr lang="en-US" sz="2800" b="1" u="sng" dirty="0"/>
              <a:t>emerges</a:t>
            </a:r>
            <a:r>
              <a:rPr lang="en-US" sz="2800" u="sng" dirty="0"/>
              <a:t> </a:t>
            </a:r>
            <a:r>
              <a:rPr lang="en-US" sz="2800" dirty="0"/>
              <a:t>from the </a:t>
            </a:r>
            <a:r>
              <a:rPr lang="en-US" sz="2800" b="1" u="sng" dirty="0"/>
              <a:t>stylomastoid foramen </a:t>
            </a:r>
            <a:r>
              <a:rPr lang="en-US" sz="2800" u="sng" dirty="0"/>
              <a:t>it gives: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1D0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auricular: </a:t>
            </a:r>
            <a:r>
              <a:rPr lang="en-US" sz="2400" dirty="0"/>
              <a:t>to </a:t>
            </a:r>
            <a:r>
              <a:rPr lang="en-US" sz="2400" b="1" dirty="0">
                <a:solidFill>
                  <a:srgbClr val="FF0000"/>
                </a:solidFill>
              </a:rPr>
              <a:t>occipitofrontalis muscle.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1D0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Muscular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 to </a:t>
            </a:r>
            <a:r>
              <a:rPr lang="en-US" sz="2400" b="1" dirty="0">
                <a:solidFill>
                  <a:srgbClr val="FF0000"/>
                </a:solidFill>
              </a:rPr>
              <a:t>posterior belly of </a:t>
            </a:r>
            <a:r>
              <a:rPr lang="en-US" sz="2400" b="1" dirty="0" err="1">
                <a:solidFill>
                  <a:srgbClr val="FF0000"/>
                </a:solidFill>
              </a:rPr>
              <a:t>digastric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&amp; </a:t>
            </a:r>
            <a:r>
              <a:rPr lang="en-US" sz="2400" b="1" dirty="0" err="1">
                <a:solidFill>
                  <a:srgbClr val="FF0000"/>
                </a:solidFill>
              </a:rPr>
              <a:t>stylohyoid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parotid gland: </a:t>
            </a:r>
            <a:r>
              <a:rPr lang="en-US" sz="2400" dirty="0"/>
              <a:t>gives           </a:t>
            </a:r>
            <a:r>
              <a:rPr lang="en-US" sz="2400" b="1" u="sng" dirty="0">
                <a:solidFill>
                  <a:srgbClr val="FF0000"/>
                </a:solidFill>
              </a:rPr>
              <a:t>5 terminal motor  branches: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Temporal,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Buccal,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Mandibular &amp;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Cervical….                                            </a:t>
            </a:r>
            <a:r>
              <a:rPr lang="en-US" sz="2400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 the muscles of the face.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Content Placeholder 6" descr="5th &amp; 7th 012.jpg">
            <a:extLst>
              <a:ext uri="{FF2B5EF4-FFF2-40B4-BE49-F238E27FC236}">
                <a16:creationId xmlns:a16="http://schemas.microsoft.com/office/drawing/2014/main" id="{E2BB7BE6-E377-41F4-8297-E3F1546DF5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24"/>
          <a:stretch>
            <a:fillRect/>
          </a:stretch>
        </p:blipFill>
        <p:spPr bwMode="auto">
          <a:xfrm>
            <a:off x="4343400" y="1066800"/>
            <a:ext cx="4495800" cy="55626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de02_018">
            <a:extLst>
              <a:ext uri="{FF2B5EF4-FFF2-40B4-BE49-F238E27FC236}">
                <a16:creationId xmlns:a16="http://schemas.microsoft.com/office/drawing/2014/main" id="{9B2C267C-98FA-4922-A1AB-C52420FD7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4286" r="6451" b="4286"/>
          <a:stretch>
            <a:fillRect/>
          </a:stretch>
        </p:blipFill>
        <p:spPr bwMode="auto">
          <a:xfrm>
            <a:off x="4419600" y="1066800"/>
            <a:ext cx="457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7F1E462-07AE-4104-9AF3-3135E6AC6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276600" cy="5334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Bell’s Palsy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09F4B28-4D50-4874-A005-5BF624F530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3429000" cy="601980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00B0F0"/>
                </a:solidFill>
              </a:rPr>
              <a:t>Damage of the facial nerve </a:t>
            </a:r>
            <a:r>
              <a:rPr lang="en-US" sz="2000" b="1" dirty="0"/>
              <a:t>results in </a:t>
            </a:r>
            <a:r>
              <a:rPr lang="en-US" sz="2000" b="1" dirty="0">
                <a:solidFill>
                  <a:srgbClr val="FF0000"/>
                </a:solidFill>
              </a:rPr>
              <a:t>paralysis of muscles of facial expressions : Facial  </a:t>
            </a:r>
            <a:r>
              <a:rPr lang="en-US" sz="2000" b="1" dirty="0">
                <a:solidFill>
                  <a:srgbClr val="002060"/>
                </a:solidFill>
              </a:rPr>
              <a:t>(Bell’s) palsy; </a:t>
            </a:r>
            <a:r>
              <a:rPr lang="en-US" sz="2000" b="1" u="sng" dirty="0">
                <a:solidFill>
                  <a:srgbClr val="002060"/>
                </a:solidFill>
              </a:rPr>
              <a:t>lower motor neuron lesion </a:t>
            </a:r>
            <a:r>
              <a:rPr lang="en-US" sz="2000" b="1" i="1" dirty="0">
                <a:solidFill>
                  <a:srgbClr val="FF0000"/>
                </a:solidFill>
              </a:rPr>
              <a:t>(whole face affected)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b="1" u="sng" dirty="0">
                <a:solidFill>
                  <a:srgbClr val="B907A0"/>
                </a:solidFill>
              </a:rPr>
              <a:t>NB. In upper motor neuron lesion (upper face is intact)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</a:rPr>
              <a:t>Face is distorted: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Drooping of lower eyelid,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Sagging of mouth angle,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Dribbling of saliva,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Loss of facial expressions,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Loss of chewing,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Loss of blowing,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Loss of sucking,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Unable to show teeth </a:t>
            </a:r>
            <a:r>
              <a:rPr lang="en-US" sz="2000" b="1" u="sng" dirty="0"/>
              <a:t>or </a:t>
            </a:r>
            <a:r>
              <a:rPr lang="en-US" sz="2000" b="1" dirty="0"/>
              <a:t>close the eye </a:t>
            </a:r>
            <a:r>
              <a:rPr lang="en-US" sz="2000" b="1" dirty="0">
                <a:solidFill>
                  <a:srgbClr val="FF0000"/>
                </a:solidFill>
              </a:rPr>
              <a:t>on that side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600" dirty="0"/>
          </a:p>
        </p:txBody>
      </p:sp>
      <p:pic>
        <p:nvPicPr>
          <p:cNvPr id="21508" name="Picture 6" descr="C:\Documents and Settings\user\My Documents\My Pictures\facial-fig6.jpg">
            <a:extLst>
              <a:ext uri="{FF2B5EF4-FFF2-40B4-BE49-F238E27FC236}">
                <a16:creationId xmlns:a16="http://schemas.microsoft.com/office/drawing/2014/main" id="{34BAEFE8-93AA-42EB-8F00-7A153B0A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7895" r="3540" b="11905"/>
          <a:stretch>
            <a:fillRect/>
          </a:stretch>
        </p:blipFill>
        <p:spPr bwMode="auto">
          <a:xfrm>
            <a:off x="3733800" y="228600"/>
            <a:ext cx="5257800" cy="6477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4" descr="facial palsy">
            <a:extLst>
              <a:ext uri="{FF2B5EF4-FFF2-40B4-BE49-F238E27FC236}">
                <a16:creationId xmlns:a16="http://schemas.microsoft.com/office/drawing/2014/main" id="{D26E1F4F-118D-4DD0-B52A-45445B9408D7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3657600"/>
            <a:ext cx="2057400" cy="2971800"/>
          </a:xfr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7802D52-D82B-4864-8E92-C420DA1B3847}"/>
              </a:ext>
            </a:extLst>
          </p:cNvPr>
          <p:cNvSpPr/>
          <p:nvPr/>
        </p:nvSpPr>
        <p:spPr>
          <a:xfrm>
            <a:off x="6705600" y="5867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561A2A8-861D-44D3-8939-791D064C6385}"/>
              </a:ext>
            </a:extLst>
          </p:cNvPr>
          <p:cNvSpPr/>
          <p:nvPr/>
        </p:nvSpPr>
        <p:spPr>
          <a:xfrm>
            <a:off x="5715000" y="2819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4739-BE57-4083-A405-A3772F8A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CD889-2117-434D-AFA6-324BB04E3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876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i="1" u="sng" dirty="0">
                <a:solidFill>
                  <a:srgbClr val="FF0000"/>
                </a:solidFill>
              </a:rPr>
              <a:t>By the end of the lecture, students </a:t>
            </a:r>
            <a:r>
              <a:rPr lang="en-US" sz="3000" b="1" i="1" u="sng" dirty="0" err="1">
                <a:solidFill>
                  <a:srgbClr val="FF0000"/>
                </a:solidFill>
              </a:rPr>
              <a:t>shouldbe</a:t>
            </a:r>
            <a:r>
              <a:rPr lang="en-US" sz="3000" b="1" i="1" u="sng" dirty="0">
                <a:solidFill>
                  <a:srgbClr val="FF0000"/>
                </a:solidFill>
              </a:rPr>
              <a:t> able to</a:t>
            </a:r>
            <a:r>
              <a:rPr lang="en-US" sz="3000" b="1" dirty="0">
                <a:solidFill>
                  <a:srgbClr val="FF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>
                <a:solidFill>
                  <a:srgbClr val="0070C0"/>
                </a:solidFill>
              </a:rPr>
              <a:t>List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the nuclei </a:t>
            </a:r>
            <a:r>
              <a:rPr lang="en-US" sz="3000" dirty="0">
                <a:solidFill>
                  <a:srgbClr val="0070C0"/>
                </a:solidFill>
              </a:rPr>
              <a:t>of the deep origin of the </a:t>
            </a:r>
            <a:r>
              <a:rPr lang="en-US" sz="3000" u="sng" dirty="0">
                <a:solidFill>
                  <a:srgbClr val="0070C0"/>
                </a:solidFill>
              </a:rPr>
              <a:t>trigeminal and facial nerves </a:t>
            </a:r>
            <a:r>
              <a:rPr lang="en-US" sz="3000" dirty="0">
                <a:solidFill>
                  <a:srgbClr val="0070C0"/>
                </a:solidFill>
              </a:rPr>
              <a:t>in the brain stem.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>
                <a:solidFill>
                  <a:srgbClr val="0070C0"/>
                </a:solidFill>
              </a:rPr>
              <a:t>Describe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the type </a:t>
            </a:r>
            <a:r>
              <a:rPr lang="en-US" sz="3000" dirty="0">
                <a:solidFill>
                  <a:srgbClr val="0070C0"/>
                </a:solidFill>
              </a:rPr>
              <a:t>and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site</a:t>
            </a:r>
            <a:r>
              <a:rPr lang="en-US" sz="3000" dirty="0">
                <a:solidFill>
                  <a:srgbClr val="0070C0"/>
                </a:solidFill>
              </a:rPr>
              <a:t> of each nucleus.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>
                <a:solidFill>
                  <a:srgbClr val="0070C0"/>
                </a:solidFill>
              </a:rPr>
              <a:t>Describe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the superficial attachment </a:t>
            </a:r>
            <a:r>
              <a:rPr lang="en-US" sz="3000" dirty="0">
                <a:solidFill>
                  <a:srgbClr val="0070C0"/>
                </a:solidFill>
              </a:rPr>
              <a:t>of </a:t>
            </a:r>
            <a:r>
              <a:rPr lang="en-US" sz="3000" u="sng" dirty="0">
                <a:solidFill>
                  <a:srgbClr val="0070C0"/>
                </a:solidFill>
              </a:rPr>
              <a:t>trigeminal and facial nerves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to the brain stem.</a:t>
            </a:r>
            <a:endParaRPr lang="en-US" sz="30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>
                <a:solidFill>
                  <a:srgbClr val="0070C0"/>
                </a:solidFill>
              </a:rPr>
              <a:t>Describe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</a:rPr>
              <a:t> main </a:t>
            </a:r>
            <a:r>
              <a:rPr lang="en-US" sz="3000" u="sng" dirty="0">
                <a:solidFill>
                  <a:srgbClr val="D60093"/>
                </a:solidFill>
              </a:rPr>
              <a:t>course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3000" u="sng" dirty="0">
                <a:solidFill>
                  <a:srgbClr val="D60093"/>
                </a:solidFill>
              </a:rPr>
              <a:t>distribution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en-US" sz="3000" u="sng" dirty="0">
                <a:solidFill>
                  <a:srgbClr val="D60093"/>
                </a:solidFill>
              </a:rPr>
              <a:t>trigeminal and facial nerves </a:t>
            </a:r>
            <a:r>
              <a:rPr lang="en-US" sz="3000" dirty="0">
                <a:solidFill>
                  <a:srgbClr val="D60093"/>
                </a:solidFill>
              </a:rPr>
              <a:t>in the face.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>
                <a:solidFill>
                  <a:srgbClr val="0070C0"/>
                </a:solidFill>
              </a:rPr>
              <a:t>Describe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the main motor &amp; sensory </a:t>
            </a:r>
            <a:r>
              <a:rPr lang="en-US" sz="3000" dirty="0">
                <a:solidFill>
                  <a:srgbClr val="002060"/>
                </a:solidFill>
              </a:rPr>
              <a:t>manifestation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 in case </a:t>
            </a:r>
            <a:r>
              <a:rPr lang="en-US" sz="3000" dirty="0">
                <a:solidFill>
                  <a:srgbClr val="0070C0"/>
                </a:solidFill>
              </a:rPr>
              <a:t>of </a:t>
            </a:r>
            <a:r>
              <a:rPr lang="en-US" sz="3000" u="sng" dirty="0">
                <a:solidFill>
                  <a:srgbClr val="0070C0"/>
                </a:solidFill>
              </a:rPr>
              <a:t>lesion of the trigeminal &amp; facial nerves.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96E44DA-82CC-4FD4-B669-11EAD148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057400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Aparajita" pitchFamily="34" charset="0"/>
                <a:cs typeface="Aparajita" pitchFamily="34" charset="0"/>
              </a:rPr>
              <a:t>THANK YOU &amp; BEST LUCK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A161-7FB3-45AE-BA58-0979C958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533400"/>
            <a:ext cx="4191000" cy="838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CF826-E89A-40AB-936B-36B027A59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00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Both </a:t>
            </a:r>
            <a:r>
              <a:rPr lang="en-US" sz="2800" u="sng" dirty="0"/>
              <a:t>trigeminal &amp; facial nerves </a:t>
            </a:r>
            <a:r>
              <a:rPr lang="en-US" sz="2800" dirty="0"/>
              <a:t>are</a:t>
            </a:r>
            <a:r>
              <a:rPr lang="en-US" sz="2800" dirty="0">
                <a:solidFill>
                  <a:srgbClr val="FF0000"/>
                </a:solidFill>
              </a:rPr>
              <a:t> mixed.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u="sng" dirty="0"/>
              <a:t>Nuclei of trigeminal </a:t>
            </a:r>
            <a:r>
              <a:rPr lang="en-US" sz="2800" dirty="0"/>
              <a:t>nerve are found in </a:t>
            </a:r>
            <a:r>
              <a:rPr lang="en-US" sz="2800" b="1" dirty="0">
                <a:solidFill>
                  <a:srgbClr val="00B050"/>
                </a:solidFill>
              </a:rPr>
              <a:t>midbrain, pons &amp; medulla. </a:t>
            </a:r>
            <a:r>
              <a:rPr lang="en-US" sz="2800" dirty="0"/>
              <a:t>They are of the general somatic </a:t>
            </a:r>
            <a:r>
              <a:rPr lang="en-US" sz="2800" dirty="0">
                <a:solidFill>
                  <a:srgbClr val="FF0000"/>
                </a:solidFill>
              </a:rPr>
              <a:t>afferent </a:t>
            </a:r>
            <a:r>
              <a:rPr lang="en-US" sz="2800" dirty="0"/>
              <a:t>&amp; special visceral</a:t>
            </a:r>
            <a:r>
              <a:rPr lang="en-US" sz="2800" dirty="0">
                <a:solidFill>
                  <a:srgbClr val="FF0000"/>
                </a:solidFill>
              </a:rPr>
              <a:t> efferent </a:t>
            </a:r>
            <a:r>
              <a:rPr lang="en-US" sz="2800" dirty="0"/>
              <a:t>types.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u="sng" dirty="0"/>
              <a:t>The trigeminal nerve </a:t>
            </a:r>
            <a:r>
              <a:rPr lang="en-US" sz="2800" dirty="0"/>
              <a:t>emerges from the </a:t>
            </a:r>
            <a:r>
              <a:rPr lang="en-US" sz="2800" b="1" dirty="0">
                <a:solidFill>
                  <a:srgbClr val="00B050"/>
                </a:solidFill>
              </a:rPr>
              <a:t>pons </a:t>
            </a:r>
            <a:r>
              <a:rPr lang="en-US" sz="2800" dirty="0"/>
              <a:t>and </a:t>
            </a:r>
            <a:r>
              <a:rPr lang="en-US" sz="2800" b="1" dirty="0"/>
              <a:t>divides into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70C0"/>
                </a:solidFill>
              </a:rPr>
              <a:t>ophthalmic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maxillary </a:t>
            </a:r>
            <a:r>
              <a:rPr lang="en-US" sz="2800" i="1" dirty="0"/>
              <a:t>&amp;</a:t>
            </a:r>
            <a:r>
              <a:rPr lang="en-US" sz="2800" i="1" dirty="0">
                <a:solidFill>
                  <a:srgbClr val="B907A0"/>
                </a:solidFill>
              </a:rPr>
              <a:t> mandibular </a:t>
            </a:r>
            <a:r>
              <a:rPr lang="en-US" sz="2800" i="1" dirty="0"/>
              <a:t>divisions </a:t>
            </a:r>
            <a:r>
              <a:rPr lang="en-US" sz="2800" dirty="0"/>
              <a:t>that </a:t>
            </a:r>
            <a:r>
              <a:rPr lang="en-US" sz="2800" b="1" dirty="0"/>
              <a:t>receive sensory supply from the  face </a:t>
            </a:r>
            <a:r>
              <a:rPr lang="en-US" sz="2800" dirty="0"/>
              <a:t>(with an exception of a small area over ramus of mandible </a:t>
            </a:r>
            <a:r>
              <a:rPr lang="en-US" sz="2000" dirty="0"/>
              <a:t>by great auricular nerve C2,3</a:t>
            </a:r>
            <a:r>
              <a:rPr lang="en-US" sz="2800" dirty="0"/>
              <a:t>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</a:rPr>
              <a:t>All motor fibers </a:t>
            </a:r>
            <a:r>
              <a:rPr lang="en-US" sz="2800" dirty="0"/>
              <a:t>are included in  the </a:t>
            </a:r>
            <a:r>
              <a:rPr lang="en-US" sz="2800" dirty="0">
                <a:solidFill>
                  <a:srgbClr val="FF0000"/>
                </a:solidFill>
              </a:rPr>
              <a:t>mandibular division </a:t>
            </a:r>
            <a:r>
              <a:rPr lang="en-US" sz="2800" dirty="0"/>
              <a:t>&amp; supply </a:t>
            </a:r>
            <a:r>
              <a:rPr lang="en-US" sz="2800" u="sng" dirty="0"/>
              <a:t>muscles of mastication.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57234-32E9-4A45-9FA9-302FD675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74638"/>
            <a:ext cx="4267200" cy="9445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06F1-B2D2-47C9-8E92-4362FBFF2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3657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u="sng" dirty="0"/>
              <a:t>Nuclei of facial nerve </a:t>
            </a:r>
            <a:r>
              <a:rPr lang="en-US" sz="2800" dirty="0"/>
              <a:t>are found in </a:t>
            </a:r>
            <a:r>
              <a:rPr lang="en-US" sz="2800" b="1" dirty="0">
                <a:solidFill>
                  <a:srgbClr val="D60093"/>
                </a:solidFill>
              </a:rPr>
              <a:t>pons. </a:t>
            </a:r>
            <a:r>
              <a:rPr lang="en-US" sz="2800" dirty="0"/>
              <a:t>They are of the special visceral </a:t>
            </a:r>
            <a:r>
              <a:rPr lang="en-US" sz="2800" dirty="0">
                <a:solidFill>
                  <a:srgbClr val="0070C0"/>
                </a:solidFill>
              </a:rPr>
              <a:t>afferent</a:t>
            </a:r>
            <a:r>
              <a:rPr lang="en-US" sz="2800" dirty="0"/>
              <a:t> &amp; </a:t>
            </a:r>
            <a:r>
              <a:rPr lang="en-US" sz="2800" dirty="0">
                <a:solidFill>
                  <a:srgbClr val="D60093"/>
                </a:solidFill>
              </a:rPr>
              <a:t>efferent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types, as well as general visceral </a:t>
            </a:r>
            <a:r>
              <a:rPr lang="en-US" sz="2800" dirty="0">
                <a:solidFill>
                  <a:srgbClr val="D60093"/>
                </a:solidFill>
              </a:rPr>
              <a:t>efferent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type.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u="sng" dirty="0"/>
              <a:t>The facial nerve </a:t>
            </a:r>
            <a:r>
              <a:rPr lang="en-US" sz="2800" dirty="0"/>
              <a:t>emerges from the</a:t>
            </a:r>
            <a:r>
              <a:rPr lang="en-US" sz="2800" dirty="0">
                <a:solidFill>
                  <a:srgbClr val="B907A0"/>
                </a:solidFill>
              </a:rPr>
              <a:t> </a:t>
            </a:r>
            <a:r>
              <a:rPr lang="en-US" sz="2800" b="1" dirty="0">
                <a:solidFill>
                  <a:srgbClr val="D60093"/>
                </a:solidFill>
              </a:rPr>
              <a:t>cerebellopontine</a:t>
            </a:r>
            <a:r>
              <a:rPr lang="en-US" sz="2800" dirty="0">
                <a:solidFill>
                  <a:srgbClr val="B907A0"/>
                </a:solidFill>
              </a:rPr>
              <a:t> </a:t>
            </a:r>
            <a:r>
              <a:rPr lang="en-US" sz="2800" b="1" dirty="0">
                <a:solidFill>
                  <a:srgbClr val="B907A0"/>
                </a:solidFill>
              </a:rPr>
              <a:t>angle</a:t>
            </a:r>
            <a:r>
              <a:rPr lang="en-US" sz="2800" dirty="0"/>
              <a:t>, </a:t>
            </a:r>
            <a:r>
              <a:rPr lang="en-US" sz="2800" u="sng" dirty="0"/>
              <a:t>gives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motor fibers </a:t>
            </a:r>
            <a:r>
              <a:rPr lang="en-US" sz="2800" dirty="0"/>
              <a:t>to </a:t>
            </a:r>
            <a:r>
              <a:rPr lang="en-US" sz="2800" b="1" dirty="0"/>
              <a:t>muscles of facial expression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secretory fibers </a:t>
            </a:r>
            <a:r>
              <a:rPr lang="en-US" sz="2800" dirty="0"/>
              <a:t>to submandibular, sublingual, lacrimal, nasal &amp; palatine glands &amp; </a:t>
            </a:r>
            <a:r>
              <a:rPr lang="en-US" sz="2800" u="sng" dirty="0"/>
              <a:t>receives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taste fibers </a:t>
            </a:r>
            <a:r>
              <a:rPr lang="en-US" sz="2800" dirty="0"/>
              <a:t>from anterior 2/3 of tongue.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>
            <a:extLst>
              <a:ext uri="{FF2B5EF4-FFF2-40B4-BE49-F238E27FC236}">
                <a16:creationId xmlns:a16="http://schemas.microsoft.com/office/drawing/2014/main" id="{D95A0123-D176-4BD4-B60E-B9196B975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51054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ar-SA" sz="1600" b="1">
                <a:solidFill>
                  <a:srgbClr val="FF0000"/>
                </a:solidFill>
              </a:rPr>
              <a:t>Results from </a:t>
            </a:r>
            <a:r>
              <a:rPr lang="en-US" altLang="ar-SA" sz="1600" b="1"/>
              <a:t>injury of </a:t>
            </a:r>
            <a:r>
              <a:rPr lang="en-US" altLang="ar-SA" sz="1600" b="1">
                <a:solidFill>
                  <a:srgbClr val="FF0000"/>
                </a:solidFill>
              </a:rPr>
              <a:t>facial nerve fibres </a:t>
            </a:r>
            <a:r>
              <a:rPr lang="en-US" altLang="ar-SA" sz="1600" b="1"/>
              <a:t>in internal acoustic meatus;in the middle ear;in the facial canal or in parotid gland.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ar-SA" sz="1600" b="1"/>
              <a:t>Manifested by </a:t>
            </a:r>
            <a:r>
              <a:rPr lang="en-US" altLang="ar-SA" sz="1600" b="1">
                <a:solidFill>
                  <a:srgbClr val="FF0000"/>
                </a:solidFill>
              </a:rPr>
              <a:t>complete paralysis of facial muscles </a:t>
            </a:r>
            <a:r>
              <a:rPr lang="en-US" altLang="ar-SA" sz="1600" b="1"/>
              <a:t>on the </a:t>
            </a:r>
            <a:r>
              <a:rPr lang="en-US" altLang="ar-SA" sz="1600" b="1" u="sng"/>
              <a:t>same side of lesion.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34D8EE17-D116-4D1A-BEE2-8BA5DC495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3352800" cy="369888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/>
              <a:t> </a:t>
            </a:r>
            <a:r>
              <a:rPr lang="en-US" altLang="ar-SA" b="1"/>
              <a:t>Upper Motor Neuron Lesion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8CBAF7AF-13BE-4EA1-A2B3-3EAD9F617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5029200" cy="2862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ar-SA" b="1"/>
              <a:t>This occurs after </a:t>
            </a:r>
            <a:r>
              <a:rPr lang="en-US" altLang="ar-SA" b="1">
                <a:solidFill>
                  <a:srgbClr val="FF0000"/>
                </a:solidFill>
              </a:rPr>
              <a:t>injury to the pyramidal tract (corticonuclear) above facial nucleus...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ar-SA" b="1"/>
              <a:t>Leads to </a:t>
            </a:r>
            <a:r>
              <a:rPr lang="en-US" altLang="ar-SA" b="1">
                <a:solidFill>
                  <a:srgbClr val="FF0000"/>
                </a:solidFill>
              </a:rPr>
              <a:t>paralysis of facial muscles of lower ½ of face </a:t>
            </a:r>
            <a:r>
              <a:rPr lang="en-US" altLang="ar-SA" b="1"/>
              <a:t>of </a:t>
            </a:r>
            <a:r>
              <a:rPr lang="en-US" altLang="ar-SA" b="1" u="sng"/>
              <a:t>opposite side </a:t>
            </a:r>
            <a:r>
              <a:rPr lang="en-US" altLang="ar-SA" b="1"/>
              <a:t>but the </a:t>
            </a:r>
            <a:r>
              <a:rPr lang="en-US" altLang="ar-SA" b="1" u="sng"/>
              <a:t>upper ½ </a:t>
            </a:r>
            <a:r>
              <a:rPr lang="en-US" altLang="ar-SA" b="1"/>
              <a:t>of the face intact </a:t>
            </a:r>
            <a:r>
              <a:rPr lang="en-US" altLang="ar-SA" b="1">
                <a:solidFill>
                  <a:srgbClr val="0000FF"/>
                </a:solidFill>
              </a:rPr>
              <a:t>because 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ar-SA" b="1">
                <a:solidFill>
                  <a:srgbClr val="FF00FF"/>
                </a:solidFill>
              </a:rPr>
              <a:t>Ms.of lower ½ of face </a:t>
            </a:r>
            <a:r>
              <a:rPr lang="en-US" altLang="ar-SA" b="1"/>
              <a:t>receive pyramidal fibres from </a:t>
            </a:r>
            <a:r>
              <a:rPr lang="en-US" altLang="ar-SA" b="1" u="sng"/>
              <a:t>opposite cerebral cortex only</a:t>
            </a:r>
            <a:r>
              <a:rPr lang="en-US" altLang="ar-SA" b="1"/>
              <a:t>,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ar-SA" b="1">
                <a:solidFill>
                  <a:srgbClr val="FF00FF"/>
                </a:solidFill>
              </a:rPr>
              <a:t>While Ms..of upper ½ of face </a:t>
            </a:r>
            <a:r>
              <a:rPr lang="en-US" altLang="ar-SA" b="1"/>
              <a:t>receive pyramidal fibres from </a:t>
            </a:r>
            <a:r>
              <a:rPr lang="en-US" altLang="ar-SA" b="1" u="sng"/>
              <a:t>both cerebral hemispheres  (Bilateral represented).</a:t>
            </a:r>
          </a:p>
        </p:txBody>
      </p:sp>
      <p:sp>
        <p:nvSpPr>
          <p:cNvPr id="25605" name="TextBox 6">
            <a:extLst>
              <a:ext uri="{FF2B5EF4-FFF2-40B4-BE49-F238E27FC236}">
                <a16:creationId xmlns:a16="http://schemas.microsoft.com/office/drawing/2014/main" id="{1EDB7F17-B7FE-4B5C-86CA-C8A783781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3352800" cy="369888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/>
              <a:t>Lower Motor Neuron Lesion</a:t>
            </a:r>
          </a:p>
        </p:txBody>
      </p:sp>
      <p:pic>
        <p:nvPicPr>
          <p:cNvPr id="25606" name="Picture 6" descr="C:\Documents and Settings\user\My Documents\My Pictures\facial-fig6.jpg">
            <a:extLst>
              <a:ext uri="{FF2B5EF4-FFF2-40B4-BE49-F238E27FC236}">
                <a16:creationId xmlns:a16="http://schemas.microsoft.com/office/drawing/2014/main" id="{F1CBA8DE-DD75-4B8F-B053-661AE4242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7895" r="3540" b="11905"/>
          <a:stretch>
            <a:fillRect/>
          </a:stretch>
        </p:blipFill>
        <p:spPr bwMode="auto">
          <a:xfrm>
            <a:off x="5257800" y="609600"/>
            <a:ext cx="3886200" cy="5943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Box 9">
            <a:extLst>
              <a:ext uri="{FF2B5EF4-FFF2-40B4-BE49-F238E27FC236}">
                <a16:creationId xmlns:a16="http://schemas.microsoft.com/office/drawing/2014/main" id="{4FED7948-ECAA-47CE-B917-571F7BFC4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0"/>
            <a:ext cx="3657600" cy="5238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/>
              <a:t>             </a:t>
            </a:r>
            <a:r>
              <a:rPr lang="en-US" altLang="ar-SA" sz="2800" b="1">
                <a:latin typeface="Baskerville Old Face" panose="02020602080505020303" pitchFamily="18" charset="0"/>
              </a:rPr>
              <a:t>For the Students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56BBE35-094B-42EB-A45E-3008404F9F2A}"/>
              </a:ext>
            </a:extLst>
          </p:cNvPr>
          <p:cNvSpPr/>
          <p:nvPr/>
        </p:nvSpPr>
        <p:spPr>
          <a:xfrm>
            <a:off x="6553200" y="2971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8BEB676-F772-4508-8F00-D31F76904D50}"/>
              </a:ext>
            </a:extLst>
          </p:cNvPr>
          <p:cNvSpPr/>
          <p:nvPr/>
        </p:nvSpPr>
        <p:spPr>
          <a:xfrm>
            <a:off x="7391400" y="5715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A53C-8789-4C13-864E-2260BF57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4638"/>
            <a:ext cx="4419600" cy="639762"/>
          </a:xfrm>
          <a:solidFill>
            <a:srgbClr val="99FF33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TEST YOUR SELF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9D6A-5194-4E78-A44F-9387D83A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C00000"/>
                </a:solidFill>
              </a:rPr>
              <a:t>Stimulation of which of the following nerves could lead to salivation and lacrimation?: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800" u="sng" dirty="0">
                <a:solidFill>
                  <a:srgbClr val="0070C0"/>
                </a:solidFill>
              </a:rPr>
              <a:t>Facial.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800" dirty="0">
                <a:solidFill>
                  <a:srgbClr val="0070C0"/>
                </a:solidFill>
              </a:rPr>
              <a:t>Glossopharyngeal.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800" dirty="0">
                <a:solidFill>
                  <a:srgbClr val="0070C0"/>
                </a:solidFill>
              </a:rPr>
              <a:t>Trigeminal.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800" dirty="0">
                <a:solidFill>
                  <a:srgbClr val="0070C0"/>
                </a:solidFill>
              </a:rPr>
              <a:t>Vagus.</a:t>
            </a:r>
            <a:endParaRPr lang="en-US" sz="2800" b="1" dirty="0">
              <a:solidFill>
                <a:srgbClr val="0070C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en-US" sz="2800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C00000"/>
                </a:solidFill>
              </a:rPr>
              <a:t>Lesion of mandibular nerve may result in: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800" dirty="0">
                <a:solidFill>
                  <a:srgbClr val="0070C0"/>
                </a:solidFill>
              </a:rPr>
              <a:t>Loss of sensation of skin over the nose.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800" dirty="0">
                <a:solidFill>
                  <a:srgbClr val="0070C0"/>
                </a:solidFill>
              </a:rPr>
              <a:t>Loss of lacrimation.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800" dirty="0">
                <a:solidFill>
                  <a:srgbClr val="0070C0"/>
                </a:solidFill>
              </a:rPr>
              <a:t>Loss of sensory supply of upper teeth.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800" u="sng" dirty="0">
                <a:solidFill>
                  <a:srgbClr val="0070C0"/>
                </a:solidFill>
              </a:rPr>
              <a:t>Loss of general sensations of anterior 2/3 of tongue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581C-2CE6-4755-B786-20DCA718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3505200" cy="9445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TRIGEMINAL NERVE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E0704F-782A-431C-9DB9-7A7BE0E51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3657600" cy="4419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Type: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/>
              <a:t>Mixed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rgbClr val="0070C0"/>
                </a:solidFill>
              </a:rPr>
              <a:t>           (sensory &amp; motor).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Fibers: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D60093"/>
                </a:solidFill>
              </a:rPr>
              <a:t>General somatic afferent: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</a:rPr>
              <a:t>        </a:t>
            </a:r>
            <a:r>
              <a:rPr lang="en-US" sz="2800" dirty="0"/>
              <a:t>Carrying </a:t>
            </a:r>
            <a:r>
              <a:rPr lang="en-US" sz="2800" u="sng" dirty="0"/>
              <a:t>general sensations from face.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2.  Special visceral efferent: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       </a:t>
            </a:r>
            <a:r>
              <a:rPr lang="en-US" sz="2800" u="sng" dirty="0"/>
              <a:t>Supplying muscles </a:t>
            </a:r>
            <a:r>
              <a:rPr lang="en-US" sz="2800" dirty="0"/>
              <a:t>developed from the            </a:t>
            </a:r>
            <a:r>
              <a:rPr lang="en-US" sz="2800" b="1" u="sng" dirty="0">
                <a:solidFill>
                  <a:srgbClr val="002060"/>
                </a:solidFill>
              </a:rPr>
              <a:t>1</a:t>
            </a:r>
            <a:r>
              <a:rPr lang="en-US" sz="2800" b="1" u="sng" baseline="30000" dirty="0">
                <a:solidFill>
                  <a:srgbClr val="002060"/>
                </a:solidFill>
              </a:rPr>
              <a:t>st</a:t>
            </a:r>
            <a:r>
              <a:rPr lang="en-US" sz="2800" b="1" u="sng" dirty="0">
                <a:solidFill>
                  <a:srgbClr val="002060"/>
                </a:solidFill>
              </a:rPr>
              <a:t> pharyngeal </a:t>
            </a:r>
            <a:r>
              <a:rPr lang="en-US" sz="2800" u="sng" dirty="0"/>
              <a:t>arch</a:t>
            </a:r>
            <a:r>
              <a:rPr lang="en-US" sz="2800" dirty="0"/>
              <a:t>,          (8 muscles).</a:t>
            </a:r>
          </a:p>
        </p:txBody>
      </p:sp>
      <p:pic>
        <p:nvPicPr>
          <p:cNvPr id="6" name="Content Placeholder 5" descr="5th &amp; 7th 004.jpg">
            <a:extLst>
              <a:ext uri="{FF2B5EF4-FFF2-40B4-BE49-F238E27FC236}">
                <a16:creationId xmlns:a16="http://schemas.microsoft.com/office/drawing/2014/main" id="{2CBAE09E-8468-4DFB-A8C4-99EC4A58FD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5" t="4819" r="5085" b="3614"/>
          <a:stretch>
            <a:fillRect/>
          </a:stretch>
        </p:blipFill>
        <p:spPr bwMode="auto">
          <a:xfrm>
            <a:off x="3962400" y="228600"/>
            <a:ext cx="4800600" cy="63246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698A517D-77E0-4D64-9E27-E748F6D891F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81800" y="1752600"/>
            <a:ext cx="457200" cy="457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5126" name="AutoShape 4">
            <a:extLst>
              <a:ext uri="{FF2B5EF4-FFF2-40B4-BE49-F238E27FC236}">
                <a16:creationId xmlns:a16="http://schemas.microsoft.com/office/drawing/2014/main" id="{1853C709-707E-4AEB-AB2D-34BCC16EB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4384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7B46-9AF3-4661-8B45-1BF149D1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467600" cy="7159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TRIGEMINAL NERVE NUCLEI(Deep origin)</a:t>
            </a:r>
            <a:endParaRPr lang="en-US" sz="3200" dirty="0"/>
          </a:p>
        </p:txBody>
      </p:sp>
      <p:pic>
        <p:nvPicPr>
          <p:cNvPr id="4" name="Picture 4" descr="239034B1">
            <a:extLst>
              <a:ext uri="{FF2B5EF4-FFF2-40B4-BE49-F238E27FC236}">
                <a16:creationId xmlns:a16="http://schemas.microsoft.com/office/drawing/2014/main" id="{0109CAD1-0ACE-44F8-AD6F-C0DBA429DF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931" t="54175" r="2329" b="20346"/>
          <a:stretch>
            <a:fillRect/>
          </a:stretch>
        </p:blipFill>
        <p:spPr>
          <a:xfrm>
            <a:off x="228600" y="1143000"/>
            <a:ext cx="8534400" cy="5257800"/>
          </a:xfrm>
          <a:ln w="38100" cap="sq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6FE2DDBE-88C0-4923-8CB0-7E837A51066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34000" y="2209800"/>
            <a:ext cx="838200" cy="41148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2E1A6-DDBC-4625-A0B5-DCB1CABA8713}"/>
              </a:ext>
            </a:extLst>
          </p:cNvPr>
          <p:cNvSpPr/>
          <p:nvPr/>
        </p:nvSpPr>
        <p:spPr>
          <a:xfrm>
            <a:off x="152400" y="5410200"/>
            <a:ext cx="57070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3 sensory + 1 Motor</a:t>
            </a:r>
            <a:endParaRPr lang="en-US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E90D4A6-DD6E-4A32-83F3-2180533C35C9}"/>
              </a:ext>
            </a:extLst>
          </p:cNvPr>
          <p:cNvSpPr/>
          <p:nvPr/>
        </p:nvSpPr>
        <p:spPr>
          <a:xfrm>
            <a:off x="6705600" y="2819400"/>
            <a:ext cx="1524000" cy="3810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46D4EE9-8C7F-4C5D-AAED-289BE476F3DE}"/>
              </a:ext>
            </a:extLst>
          </p:cNvPr>
          <p:cNvSpPr/>
          <p:nvPr/>
        </p:nvSpPr>
        <p:spPr>
          <a:xfrm flipH="1">
            <a:off x="6705600" y="2286000"/>
            <a:ext cx="21336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5DABBC9-B8A5-483A-8AFB-12FAB2D4461B}"/>
              </a:ext>
            </a:extLst>
          </p:cNvPr>
          <p:cNvSpPr/>
          <p:nvPr/>
        </p:nvSpPr>
        <p:spPr>
          <a:xfrm>
            <a:off x="6705600" y="3505200"/>
            <a:ext cx="20574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D845A81-07C7-4FE8-9D69-8181F9543324}"/>
              </a:ext>
            </a:extLst>
          </p:cNvPr>
          <p:cNvSpPr/>
          <p:nvPr/>
        </p:nvSpPr>
        <p:spPr>
          <a:xfrm>
            <a:off x="6781800" y="4114800"/>
            <a:ext cx="16002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6572-355C-49A6-9947-F6D84B67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274638"/>
            <a:ext cx="3581400" cy="9445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TRIGEMINAL NERVE NUCLEI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C755E-12CA-47C5-B9D4-3F76265A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876800" cy="6705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nuclei: (3 sensory + 1 Motor).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somatic afferent: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Mesencephalic</a:t>
            </a:r>
            <a:r>
              <a:rPr lang="en-U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nucleus </a:t>
            </a:r>
            <a:r>
              <a:rPr lang="en-US" sz="2000" dirty="0"/>
              <a:t>(midbrain &amp;</a:t>
            </a:r>
            <a:r>
              <a:rPr lang="en-US" sz="2000" dirty="0" err="1"/>
              <a:t>pons</a:t>
            </a:r>
            <a:r>
              <a:rPr lang="en-US" sz="2000" dirty="0"/>
              <a:t>): </a:t>
            </a:r>
            <a:r>
              <a:rPr lang="en-US" sz="2000" u="sng" dirty="0">
                <a:solidFill>
                  <a:srgbClr val="0070C0"/>
                </a:solidFill>
              </a:rPr>
              <a:t>receives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proprioceptive</a:t>
            </a:r>
            <a:r>
              <a:rPr lang="en-US" sz="2000" dirty="0">
                <a:solidFill>
                  <a:srgbClr val="0070C0"/>
                </a:solidFill>
              </a:rPr>
              <a:t> fibers from </a:t>
            </a:r>
            <a:r>
              <a:rPr lang="en-US" sz="2000" u="sng" dirty="0">
                <a:solidFill>
                  <a:srgbClr val="0070C0"/>
                </a:solidFill>
              </a:rPr>
              <a:t>muscles of mastication.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i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(main) sensory nucleus </a:t>
            </a:r>
            <a:r>
              <a:rPr lang="en-US" sz="2000" dirty="0"/>
              <a:t>(</a:t>
            </a:r>
            <a:r>
              <a:rPr lang="en-US" sz="2000" dirty="0" err="1"/>
              <a:t>pons</a:t>
            </a:r>
            <a:r>
              <a:rPr lang="en-US" sz="2000" dirty="0"/>
              <a:t>): </a:t>
            </a:r>
            <a:r>
              <a:rPr lang="en-US" sz="2000" u="sng" dirty="0">
                <a:solidFill>
                  <a:srgbClr val="0070C0"/>
                </a:solidFill>
              </a:rPr>
              <a:t>receives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</a:t>
            </a:r>
            <a:r>
              <a:rPr lang="en-US" sz="2000" dirty="0">
                <a:solidFill>
                  <a:srgbClr val="D60093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fibers from </a:t>
            </a:r>
            <a:r>
              <a:rPr lang="en-US" sz="2000" u="sng" dirty="0">
                <a:solidFill>
                  <a:srgbClr val="0070C0"/>
                </a:solidFill>
              </a:rPr>
              <a:t>face &amp; scalp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 nucleus </a:t>
            </a:r>
            <a:r>
              <a:rPr lang="en-US" sz="2000" dirty="0"/>
              <a:t>(</a:t>
            </a:r>
            <a:r>
              <a:rPr lang="en-US" sz="2000" dirty="0" err="1"/>
              <a:t>pons</a:t>
            </a:r>
            <a:r>
              <a:rPr lang="en-US" sz="2000" dirty="0"/>
              <a:t>, medulla &amp; upper 2-3 cervical segments of spinal cord): </a:t>
            </a:r>
            <a:r>
              <a:rPr lang="en-US" sz="2000" u="sng" dirty="0">
                <a:solidFill>
                  <a:srgbClr val="0070C0"/>
                </a:solidFill>
              </a:rPr>
              <a:t>receives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&amp; temperature sensations </a:t>
            </a:r>
            <a:r>
              <a:rPr lang="en-US" sz="2000" dirty="0">
                <a:solidFill>
                  <a:srgbClr val="0070C0"/>
                </a:solidFill>
              </a:rPr>
              <a:t>from </a:t>
            </a:r>
            <a:r>
              <a:rPr lang="en-US" sz="2000" u="sng" dirty="0">
                <a:solidFill>
                  <a:srgbClr val="0070C0"/>
                </a:solidFill>
              </a:rPr>
              <a:t>face &amp; scalp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visceral efferent: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  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nucleus </a:t>
            </a:r>
            <a:r>
              <a:rPr lang="en-US" sz="2000" dirty="0"/>
              <a:t>(pons): </a:t>
            </a:r>
            <a:r>
              <a:rPr lang="en-US" sz="2000" dirty="0">
                <a:solidFill>
                  <a:srgbClr val="0070C0"/>
                </a:solidFill>
              </a:rPr>
              <a:t>supplies: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Muscles of mastication </a:t>
            </a:r>
            <a:r>
              <a:rPr lang="en-US" sz="2000" dirty="0">
                <a:solidFill>
                  <a:srgbClr val="0070C0"/>
                </a:solidFill>
              </a:rPr>
              <a:t>(temporalis, masseter, medial &amp; lateral pterygoid).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D60093"/>
                </a:solidFill>
              </a:rPr>
              <a:t>Other four muscles </a:t>
            </a:r>
            <a:r>
              <a:rPr lang="en-US" sz="2000" dirty="0">
                <a:solidFill>
                  <a:srgbClr val="0070C0"/>
                </a:solidFill>
              </a:rPr>
              <a:t>(Anterior belly of digastric, mylohyoid, tensor palati &amp; tensor tympani).</a:t>
            </a:r>
            <a:endParaRPr lang="en-US" sz="2000" dirty="0"/>
          </a:p>
        </p:txBody>
      </p:sp>
      <p:pic>
        <p:nvPicPr>
          <p:cNvPr id="4" name="Picture 3" descr="F00365-010-f002">
            <a:extLst>
              <a:ext uri="{FF2B5EF4-FFF2-40B4-BE49-F238E27FC236}">
                <a16:creationId xmlns:a16="http://schemas.microsoft.com/office/drawing/2014/main" id="{7820F499-9442-44CC-B272-8714FA6B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2354"/>
          <a:stretch>
            <a:fillRect/>
          </a:stretch>
        </p:blipFill>
        <p:spPr bwMode="auto">
          <a:xfrm>
            <a:off x="4876800" y="1447800"/>
            <a:ext cx="3962400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3" name="AutoShape 4">
            <a:extLst>
              <a:ext uri="{FF2B5EF4-FFF2-40B4-BE49-F238E27FC236}">
                <a16:creationId xmlns:a16="http://schemas.microsoft.com/office/drawing/2014/main" id="{6E43B2AA-6359-4B3B-895A-5CFDA9A87AA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876800" y="2971800"/>
            <a:ext cx="609600" cy="381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7174" name="AutoShape 4">
            <a:extLst>
              <a:ext uri="{FF2B5EF4-FFF2-40B4-BE49-F238E27FC236}">
                <a16:creationId xmlns:a16="http://schemas.microsoft.com/office/drawing/2014/main" id="{911D3E85-E440-41AD-9320-68AAB66E7B8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305800" y="3429000"/>
            <a:ext cx="609600" cy="381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86607E-3BD6-491F-8CA7-B83A27FD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3200400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TRIGEMINAL GANGLION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83E400-F343-4A85-AF6F-88A62A9FB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200400" cy="4800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Site: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</a:rPr>
              <a:t>Occupies a </a:t>
            </a:r>
            <a:r>
              <a:rPr lang="en-US" sz="2400" b="1" u="sng" dirty="0">
                <a:solidFill>
                  <a:srgbClr val="0070C0"/>
                </a:solidFill>
              </a:rPr>
              <a:t>depression</a:t>
            </a:r>
            <a:r>
              <a:rPr lang="en-US" sz="2400" b="1" dirty="0">
                <a:solidFill>
                  <a:srgbClr val="0070C0"/>
                </a:solidFill>
              </a:rPr>
              <a:t> in the </a:t>
            </a:r>
            <a:r>
              <a:rPr lang="en-US" sz="2400" b="1" u="sng" dirty="0">
                <a:solidFill>
                  <a:srgbClr val="0070C0"/>
                </a:solidFill>
              </a:rPr>
              <a:t>middle cranial fossa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Importance: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u="sng" dirty="0">
                <a:solidFill>
                  <a:srgbClr val="0070C0"/>
                </a:solidFill>
              </a:rPr>
              <a:t>Contains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FF00FF"/>
                </a:solidFill>
              </a:rPr>
              <a:t>cell bodies 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</a:rPr>
              <a:t>Whose </a:t>
            </a:r>
            <a:r>
              <a:rPr lang="en-US" sz="2400" b="1" dirty="0">
                <a:solidFill>
                  <a:srgbClr val="D60093"/>
                </a:solidFill>
              </a:rPr>
              <a:t>dendrites </a:t>
            </a:r>
            <a:r>
              <a:rPr lang="en-US" sz="2400" b="1" dirty="0">
                <a:solidFill>
                  <a:srgbClr val="0070C0"/>
                </a:solidFill>
              </a:rPr>
              <a:t>carry  </a:t>
            </a:r>
            <a:r>
              <a:rPr lang="en-US" sz="2400" b="1" u="sng" dirty="0">
                <a:solidFill>
                  <a:srgbClr val="0070C0"/>
                </a:solidFill>
              </a:rPr>
              <a:t>sensations </a:t>
            </a:r>
            <a:r>
              <a:rPr lang="en-US" sz="2400" b="1" dirty="0">
                <a:solidFill>
                  <a:srgbClr val="0070C0"/>
                </a:solidFill>
              </a:rPr>
              <a:t>from the face.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</a:rPr>
              <a:t>Whose </a:t>
            </a:r>
            <a:r>
              <a:rPr lang="en-US" sz="2400" b="1" dirty="0">
                <a:solidFill>
                  <a:srgbClr val="D60093"/>
                </a:solidFill>
              </a:rPr>
              <a:t>axons</a:t>
            </a:r>
            <a:r>
              <a:rPr lang="en-US" sz="2400" b="1" dirty="0">
                <a:solidFill>
                  <a:srgbClr val="0070C0"/>
                </a:solidFill>
              </a:rPr>
              <a:t> form the </a:t>
            </a:r>
            <a:r>
              <a:rPr lang="en-US" sz="2400" b="1" u="sng" dirty="0">
                <a:solidFill>
                  <a:srgbClr val="0070C0"/>
                </a:solidFill>
              </a:rPr>
              <a:t>sensory root </a:t>
            </a:r>
            <a:r>
              <a:rPr lang="en-US" sz="2400" b="1" dirty="0">
                <a:solidFill>
                  <a:srgbClr val="0070C0"/>
                </a:solidFill>
              </a:rPr>
              <a:t>of trigeminal nerve.</a:t>
            </a:r>
          </a:p>
        </p:txBody>
      </p:sp>
      <p:pic>
        <p:nvPicPr>
          <p:cNvPr id="7" name="Content Placeholder 5" descr="5th &amp; 7th 004.jpg">
            <a:extLst>
              <a:ext uri="{FF2B5EF4-FFF2-40B4-BE49-F238E27FC236}">
                <a16:creationId xmlns:a16="http://schemas.microsoft.com/office/drawing/2014/main" id="{9417B1C7-760D-4778-BC53-1A527AFDBB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985" t="5063" r="4478" b="3797"/>
          <a:stretch>
            <a:fillRect/>
          </a:stretch>
        </p:blipFill>
        <p:spPr>
          <a:xfrm>
            <a:off x="3581400" y="304800"/>
            <a:ext cx="5257800" cy="6172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5EBFBF44-43B8-4509-9A74-A80D51E41300}"/>
              </a:ext>
            </a:extLst>
          </p:cNvPr>
          <p:cNvSpPr/>
          <p:nvPr/>
        </p:nvSpPr>
        <p:spPr>
          <a:xfrm>
            <a:off x="6172200" y="2133600"/>
            <a:ext cx="76200" cy="762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9" name="Picture 7" descr="نتيجة بحث الصور عن ‪location of trigeminal ganglion in middle cranial fossa‬‏">
            <a:hlinkClick r:id="rId3"/>
            <a:extLst>
              <a:ext uri="{FF2B5EF4-FFF2-40B4-BE49-F238E27FC236}">
                <a16:creationId xmlns:a16="http://schemas.microsoft.com/office/drawing/2014/main" id="{D885AF12-150C-47F9-8E3D-A5990ACB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7"/>
          <a:stretch>
            <a:fillRect/>
          </a:stretch>
        </p:blipFill>
        <p:spPr bwMode="auto">
          <a:xfrm>
            <a:off x="3505200" y="304800"/>
            <a:ext cx="5638800" cy="6248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2048D-40D3-4222-AF54-66A9C18E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3657600" cy="8683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TRIGEMINAL NERVE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1B611-C81C-4224-BB1D-3C746A091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3733800" cy="5257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Emerges</a:t>
            </a:r>
            <a:r>
              <a:rPr lang="en-US" sz="2400" dirty="0">
                <a:solidFill>
                  <a:srgbClr val="0070C0"/>
                </a:solidFill>
              </a:rPr>
              <a:t> from the </a:t>
            </a:r>
            <a:r>
              <a:rPr lang="en-US" sz="2400" b="1" dirty="0">
                <a:solidFill>
                  <a:srgbClr val="1D05AB"/>
                </a:solidFill>
              </a:rPr>
              <a:t>middle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of the </a:t>
            </a:r>
            <a:r>
              <a:rPr lang="en-US" sz="2400" b="1" dirty="0">
                <a:solidFill>
                  <a:srgbClr val="1D05AB"/>
                </a:solidFill>
              </a:rPr>
              <a:t>ventral surface of the pons </a:t>
            </a:r>
            <a:r>
              <a:rPr lang="en-US" sz="2400" dirty="0">
                <a:solidFill>
                  <a:srgbClr val="0070C0"/>
                </a:solidFill>
              </a:rPr>
              <a:t>by 2 roots            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dirty="0">
                <a:solidFill>
                  <a:srgbClr val="B907A0"/>
                </a:solidFill>
              </a:rPr>
              <a:t>Large Lateral sensory root </a:t>
            </a:r>
            <a:r>
              <a:rPr lang="en-US" sz="2000" dirty="0">
                <a:solidFill>
                  <a:srgbClr val="0070C0"/>
                </a:solidFill>
              </a:rPr>
              <a:t>&amp; </a:t>
            </a:r>
            <a:r>
              <a:rPr lang="en-US" sz="2000" dirty="0">
                <a:solidFill>
                  <a:srgbClr val="FF0000"/>
                </a:solidFill>
              </a:rPr>
              <a:t>small medial motor root</a:t>
            </a:r>
            <a:r>
              <a:rPr lang="en-US" sz="2000" dirty="0">
                <a:solidFill>
                  <a:srgbClr val="0070C0"/>
                </a:solidFill>
              </a:rPr>
              <a:t>).</a:t>
            </a:r>
            <a:endParaRPr lang="en-US" sz="24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70C0"/>
                </a:solidFill>
              </a:rPr>
              <a:t>Divides into 3 divisions (dendrites of trigeminal ganglion):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i="1" u="sng" dirty="0">
                <a:solidFill>
                  <a:srgbClr val="D60093"/>
                </a:solidFill>
              </a:rPr>
              <a:t>Ophthalmic.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i="1" u="sng" dirty="0">
                <a:solidFill>
                  <a:srgbClr val="00B050"/>
                </a:solidFill>
              </a:rPr>
              <a:t>Maxillary.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i="1" u="sng" dirty="0">
                <a:solidFill>
                  <a:srgbClr val="FF0000"/>
                </a:solidFill>
              </a:rPr>
              <a:t>Mandibular.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00FF"/>
                </a:solidFill>
              </a:rPr>
              <a:t>Axons of cells of motor nucleus </a:t>
            </a:r>
            <a:r>
              <a:rPr lang="en-US" sz="2400" i="1" u="sng" dirty="0"/>
              <a:t>join </a:t>
            </a:r>
            <a:r>
              <a:rPr lang="en-US" sz="2400" b="1" i="1" u="sng" dirty="0">
                <a:solidFill>
                  <a:srgbClr val="FF0000"/>
                </a:solidFill>
              </a:rPr>
              <a:t>only</a:t>
            </a:r>
            <a:r>
              <a:rPr lang="en-US" sz="2400" i="1" u="sng" dirty="0"/>
              <a:t> </a:t>
            </a:r>
            <a:r>
              <a:rPr lang="en-US" sz="2400" i="1" dirty="0"/>
              <a:t>the  </a:t>
            </a:r>
            <a:r>
              <a:rPr lang="en-US" sz="2400" i="1" u="sng" dirty="0"/>
              <a:t>mandibular division.</a:t>
            </a:r>
          </a:p>
        </p:txBody>
      </p:sp>
      <p:pic>
        <p:nvPicPr>
          <p:cNvPr id="5" name="Content Placeholder 5" descr="5th &amp; 7th 004.jpg">
            <a:extLst>
              <a:ext uri="{FF2B5EF4-FFF2-40B4-BE49-F238E27FC236}">
                <a16:creationId xmlns:a16="http://schemas.microsoft.com/office/drawing/2014/main" id="{269C1C3E-D61D-46DC-9388-92CCA04CB0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175" t="4878" r="4762" b="4878"/>
          <a:stretch>
            <a:fillRect/>
          </a:stretch>
        </p:blipFill>
        <p:spPr>
          <a:xfrm>
            <a:off x="4114800" y="381000"/>
            <a:ext cx="4800600" cy="6248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1" name="AutoShape 4">
            <a:extLst>
              <a:ext uri="{FF2B5EF4-FFF2-40B4-BE49-F238E27FC236}">
                <a16:creationId xmlns:a16="http://schemas.microsoft.com/office/drawing/2014/main" id="{C256A9EC-0AFE-47AD-B99A-246DA9988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5146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97879AD">
            <a:extLst>
              <a:ext uri="{FF2B5EF4-FFF2-40B4-BE49-F238E27FC236}">
                <a16:creationId xmlns:a16="http://schemas.microsoft.com/office/drawing/2014/main" id="{3E2345C6-5CE8-465A-ABCF-93899BF0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1892" r="2100" b="9084"/>
          <a:stretch>
            <a:fillRect/>
          </a:stretch>
        </p:blipFill>
        <p:spPr bwMode="auto">
          <a:xfrm>
            <a:off x="152400" y="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7903-70B5-4B39-BE9F-E5CB8E6B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077200" cy="685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OPHTHALMIC 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(PURE SENSORY)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0CF5-3909-47F5-AA98-02C7D65E1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43000"/>
            <a:ext cx="3581400" cy="5410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/>
              <a:t>Divides into 3 branches: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Frontal, </a:t>
            </a:r>
            <a:r>
              <a:rPr lang="en-US" sz="2400" b="1" i="1" dirty="0">
                <a:solidFill>
                  <a:srgbClr val="0070C0"/>
                </a:solidFill>
              </a:rPr>
              <a:t>Lacrimal </a:t>
            </a:r>
            <a:r>
              <a:rPr lang="en-US" sz="2400" b="1" i="1" dirty="0"/>
              <a:t>&amp; </a:t>
            </a:r>
            <a:r>
              <a:rPr lang="en-US" sz="2400" b="1" i="1" dirty="0">
                <a:solidFill>
                  <a:srgbClr val="7030A0"/>
                </a:solidFill>
              </a:rPr>
              <a:t>Nasociliary </a:t>
            </a:r>
            <a:r>
              <a:rPr lang="en-US" sz="2400" b="1" dirty="0"/>
              <a:t>which  pass through </a:t>
            </a:r>
            <a:r>
              <a:rPr lang="en-US" sz="2400" b="1" u="sng" dirty="0"/>
              <a:t>superior orbital fissure to the orbit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Frontal: </a:t>
            </a:r>
            <a:r>
              <a:rPr lang="en-US" sz="2400" b="1" dirty="0"/>
              <a:t>supplies          </a:t>
            </a:r>
            <a:r>
              <a:rPr lang="en-US" sz="2400" b="1" dirty="0">
                <a:solidFill>
                  <a:srgbClr val="0070C0"/>
                </a:solidFill>
              </a:rPr>
              <a:t>skin of face </a:t>
            </a:r>
            <a:r>
              <a:rPr lang="en-US" sz="2400" b="1" dirty="0"/>
              <a:t>&amp; scalp.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Lacrimal: </a:t>
            </a:r>
            <a:r>
              <a:rPr lang="en-US" sz="2400" b="1" dirty="0"/>
              <a:t>supplies </a:t>
            </a:r>
            <a:r>
              <a:rPr lang="en-US" sz="2400" b="1" dirty="0">
                <a:solidFill>
                  <a:srgbClr val="0070C0"/>
                </a:solidFill>
              </a:rPr>
              <a:t>skin of face </a:t>
            </a:r>
            <a:r>
              <a:rPr lang="en-US" sz="2400" b="1" dirty="0"/>
              <a:t>&amp; lacrimal gland.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Nasociliary:</a:t>
            </a:r>
            <a:r>
              <a:rPr lang="en-US" sz="2400" b="1" dirty="0"/>
              <a:t> supplies </a:t>
            </a:r>
            <a:r>
              <a:rPr lang="en-US" sz="2400" b="1" dirty="0">
                <a:solidFill>
                  <a:srgbClr val="0070C0"/>
                </a:solidFill>
              </a:rPr>
              <a:t>skin of face</a:t>
            </a:r>
            <a:r>
              <a:rPr lang="en-US" sz="2400" b="1" dirty="0"/>
              <a:t>, nasal cavity &amp; eyeball.</a:t>
            </a:r>
          </a:p>
        </p:txBody>
      </p:sp>
      <p:pic>
        <p:nvPicPr>
          <p:cNvPr id="5" name="Content Placeholder 4" descr="5th &amp; 7th.jpg">
            <a:extLst>
              <a:ext uri="{FF2B5EF4-FFF2-40B4-BE49-F238E27FC236}">
                <a16:creationId xmlns:a16="http://schemas.microsoft.com/office/drawing/2014/main" id="{6FC4639C-2A4F-4192-90F6-06CA2FA827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688" t="5128" b="12820"/>
          <a:stretch>
            <a:fillRect/>
          </a:stretch>
        </p:blipFill>
        <p:spPr>
          <a:xfrm>
            <a:off x="3581400" y="1066800"/>
            <a:ext cx="5334000" cy="4419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9" name="AutoShape 4">
            <a:extLst>
              <a:ext uri="{FF2B5EF4-FFF2-40B4-BE49-F238E27FC236}">
                <a16:creationId xmlns:a16="http://schemas.microsoft.com/office/drawing/2014/main" id="{B65F0771-09D9-4CCC-B474-B8C69B9B8B6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29200" y="18288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1270" name="AutoShape 4">
            <a:extLst>
              <a:ext uri="{FF2B5EF4-FFF2-40B4-BE49-F238E27FC236}">
                <a16:creationId xmlns:a16="http://schemas.microsoft.com/office/drawing/2014/main" id="{A4B90EAB-6211-4926-AEE7-69AF9AD5E66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48600" y="2514600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1271" name="AutoShape 4">
            <a:extLst>
              <a:ext uri="{FF2B5EF4-FFF2-40B4-BE49-F238E27FC236}">
                <a16:creationId xmlns:a16="http://schemas.microsoft.com/office/drawing/2014/main" id="{E736096F-62ED-422E-9BC0-21626D1EF8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14800" y="2819400"/>
            <a:ext cx="685800" cy="3810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1272" name="AutoShape 4">
            <a:extLst>
              <a:ext uri="{FF2B5EF4-FFF2-40B4-BE49-F238E27FC236}">
                <a16:creationId xmlns:a16="http://schemas.microsoft.com/office/drawing/2014/main" id="{B5CE3170-1300-4522-820F-D99B53857AB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81400" y="3733800"/>
            <a:ext cx="685800" cy="6096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1273" name="TextBox 8">
            <a:extLst>
              <a:ext uri="{FF2B5EF4-FFF2-40B4-BE49-F238E27FC236}">
                <a16:creationId xmlns:a16="http://schemas.microsoft.com/office/drawing/2014/main" id="{19171733-6C17-4DF4-9227-BBE104F46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028825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74" name="TextBox 9">
            <a:extLst>
              <a:ext uri="{FF2B5EF4-FFF2-40B4-BE49-F238E27FC236}">
                <a16:creationId xmlns:a16="http://schemas.microsoft.com/office/drawing/2014/main" id="{33D2AEEA-001B-48EC-91EE-802262B5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4384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275" name="TextBox 10">
            <a:extLst>
              <a:ext uri="{FF2B5EF4-FFF2-40B4-BE49-F238E27FC236}">
                <a16:creationId xmlns:a16="http://schemas.microsoft.com/office/drawing/2014/main" id="{2F2F090B-F2E9-4297-AAC2-1A6C8FB8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400" b="1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1461</Words>
  <Application>Microsoft Office PowerPoint</Application>
  <PresentationFormat>عرض على الشاشة (4:3)</PresentationFormat>
  <Paragraphs>174</Paragraphs>
  <Slides>24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1" baseType="lpstr">
      <vt:lpstr>Arial</vt:lpstr>
      <vt:lpstr>Calibri</vt:lpstr>
      <vt:lpstr>Wingdings</vt:lpstr>
      <vt:lpstr>Agency FB</vt:lpstr>
      <vt:lpstr>Aparajita</vt:lpstr>
      <vt:lpstr>Baskerville Old Face</vt:lpstr>
      <vt:lpstr>Office Theme</vt:lpstr>
      <vt:lpstr>عرض تقديمي في PowerPoint</vt:lpstr>
      <vt:lpstr>OBJECTIVES</vt:lpstr>
      <vt:lpstr>TRIGEMINAL NERVE</vt:lpstr>
      <vt:lpstr>TRIGEMINAL NERVE NUCLEI(Deep origin)</vt:lpstr>
      <vt:lpstr>TRIGEMINAL NERVE NUCLEI</vt:lpstr>
      <vt:lpstr>TRIGEMINAL GANGLION</vt:lpstr>
      <vt:lpstr>TRIGEMINAL NERVE</vt:lpstr>
      <vt:lpstr>عرض تقديمي في PowerPoint</vt:lpstr>
      <vt:lpstr>OPHTHALMIC  (PURE SENSORY)</vt:lpstr>
      <vt:lpstr>MAXILLARY  (PURE SENSORY)</vt:lpstr>
      <vt:lpstr>MANDIBULAR (MIXED)</vt:lpstr>
      <vt:lpstr>Trigeminal Neuralgia</vt:lpstr>
      <vt:lpstr>FACIAL NERVE</vt:lpstr>
      <vt:lpstr>FACIAL NERVE NUCLEI</vt:lpstr>
      <vt:lpstr>COURSE OF FACIAL NERVE</vt:lpstr>
      <vt:lpstr>عرض تقديمي في PowerPoint</vt:lpstr>
      <vt:lpstr>BRANCHES OF FACIAL NERVE</vt:lpstr>
      <vt:lpstr>BRANCHES OF FACIAL NERVE</vt:lpstr>
      <vt:lpstr>Bell’s Palsy</vt:lpstr>
      <vt:lpstr>THANK YOU &amp; BEST LUCK</vt:lpstr>
      <vt:lpstr>SUMMARY</vt:lpstr>
      <vt:lpstr>SUMMARY</vt:lpstr>
      <vt:lpstr>عرض تقديمي في PowerPoint</vt:lpstr>
      <vt:lpstr>TEST YOUR SELF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Prof. Saeed Abuel Makarem</dc:creator>
  <cp:lastModifiedBy>ftomy naje</cp:lastModifiedBy>
  <cp:revision>627</cp:revision>
  <dcterms:created xsi:type="dcterms:W3CDTF">2010-01-27T08:25:16Z</dcterms:created>
  <dcterms:modified xsi:type="dcterms:W3CDTF">2018-09-09T22:52:21Z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5&amp;7 cranial nerves">
    <vt:lpwstr>Prof. Saeed Abuel Makarem</vt:lpwstr>
  </property>
</Properties>
</file>