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sldIdLst>
    <p:sldId id="256" r:id="rId2"/>
    <p:sldId id="395" r:id="rId3"/>
    <p:sldId id="265" r:id="rId4"/>
    <p:sldId id="397" r:id="rId5"/>
    <p:sldId id="398" r:id="rId6"/>
    <p:sldId id="391" r:id="rId7"/>
    <p:sldId id="390" r:id="rId8"/>
    <p:sldId id="401" r:id="rId9"/>
    <p:sldId id="400" r:id="rId10"/>
    <p:sldId id="392" r:id="rId11"/>
    <p:sldId id="394" r:id="rId12"/>
    <p:sldId id="387" r:id="rId13"/>
    <p:sldId id="399" r:id="rId14"/>
    <p:sldId id="388" r:id="rId15"/>
    <p:sldId id="374" r:id="rId16"/>
    <p:sldId id="278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FF00"/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7F92B851-00C1-4915-ABFD-E7D3805E69A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4F271625-0775-4CA7-A947-34317B2BDCD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08AB7170-0638-45F4-AFE5-23BDBABFEB7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7" name="Rectangle 5">
            <a:extLst>
              <a:ext uri="{FF2B5EF4-FFF2-40B4-BE49-F238E27FC236}">
                <a16:creationId xmlns:a16="http://schemas.microsoft.com/office/drawing/2014/main" id="{98A60A4B-F271-4701-BACC-C50510DCF0E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0118" name="Rectangle 6">
            <a:extLst>
              <a:ext uri="{FF2B5EF4-FFF2-40B4-BE49-F238E27FC236}">
                <a16:creationId xmlns:a16="http://schemas.microsoft.com/office/drawing/2014/main" id="{0320E299-DBA6-4285-9C5F-A97490EC7C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>
            <a:extLst>
              <a:ext uri="{FF2B5EF4-FFF2-40B4-BE49-F238E27FC236}">
                <a16:creationId xmlns:a16="http://schemas.microsoft.com/office/drawing/2014/main" id="{392BA1BE-7A78-43A8-B90F-5369E66CBA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CADCB91-AABA-4172-89BD-5007C258B2F9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D890E40C-B947-45E9-95A3-57CF4C462B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F3B0973C-BBF4-4F84-934F-2A61B8770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>
              <a:latin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124FF8D2-5951-4A4B-833A-933F18C5C1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A196EE-52E2-4C1D-90F3-CB448344D6BB}" type="slidenum">
              <a:rPr lang="en-US" altLang="ar-SA"/>
              <a:pPr/>
              <a:t>9</a:t>
            </a:fld>
            <a:endParaRPr lang="en-US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A678EEC-8B91-463F-BAFD-A68474114D0F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6B50B1D-7AB1-4290-8099-06EF5B04BDD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A1A70C3E-307F-4041-BA4F-D75BB8B09FD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84AF0A0-4546-4DDC-A02B-C178082D600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ECAD5CE-EDAA-4E0D-A395-E68793C57EE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3E42D13D-81AC-4C6E-BA71-3D058559BE3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ar-SA" altLang="ar-SA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19BCAFC5-0ACC-4536-838C-8FFE128D355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ar-SA" altLang="ar-SA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4E76B2B3-1EE5-472E-8D31-4EE1CF88DB2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ar-SA" altLang="ar-SA"/>
            </a:p>
          </p:txBody>
        </p:sp>
      </p:grpSp>
      <p:sp>
        <p:nvSpPr>
          <p:cNvPr id="5735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91D86E47-CD40-4D22-9AD6-F31B008AE0E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361C3894-625A-4B41-82F3-6C14FB3ADF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DF561BC7-18AB-4B7A-8D46-B534628FBF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1DE52-4663-4171-883C-47675AF11688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123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A9C48D1-A797-4C22-89A3-5328156BBF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10A96298-A7E0-49A1-8E07-F2EF3ED3D5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7630E42-32CD-489E-968D-E2CBCF5A2F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85D840-C90E-4872-A051-D3ECD2DDFF1B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4838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3803EF8-A847-401D-B2E5-2328574AB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B9932FA6-5D1E-4AF6-9AF8-4021707A9E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FD4321B-F3A6-4C5E-94EC-7AC25CDB9F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84532-87A9-4C3A-BCA9-CA69F4BEEB6C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18740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D350640-D9A5-4E96-9884-88BD066074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DBF1B70-7FD1-4C5C-A87C-64CE2BAE20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1C5EAE6-B1BD-4378-BCA5-2C627DAFFB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E5979-B662-48AD-9912-9FCE2C5E40FA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50098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42F7833-8ECD-4EDB-9D82-4B20F3842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3E9F753-7FB1-4EBE-A24D-D2AA87D39A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0463273-F3FF-4396-A72B-FF1C47C2AF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81DA62-C53D-48D8-8FF1-1408C46B18D3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8695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4C3327B4-D18C-40F4-B9A7-2328CCFA4C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638DDA0-2C0E-4EEA-8555-4F2DB11057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35AB66A-BCA1-4807-A286-F1CBB97703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14E4E-098F-4EB3-8CC8-BB2EE5FEEC0D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8084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564ACB9-56FD-40D9-B290-7483B1DEC2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E6D1565-30C2-4425-AFD0-4A09469DB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636CA1C-7735-443D-B3CF-9BD5C45443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78BAD9-7234-452F-9931-4DCFF46D1089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3397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0CC6557-194E-4DB0-B92D-72BCC33DA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117BDF6-9092-4847-A7A1-A6065742B8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D5010F87-8476-482B-97FB-0C738B0E79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6CA72-46DB-40B2-87CC-13E3E080A8F3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1793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C9B494F1-6494-4AAE-8577-5814AB5066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6FD502B8-E059-468E-85CB-757B178BA2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32E3173C-B52F-4DC7-9A67-57FA42AD23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E10A55-F98E-45DA-9C77-0D85E79F9E27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3717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F80765E2-4E58-437B-A289-3A0EF8D4D9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D254DEF-F726-4B4D-9784-EE967AAA4A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52FACE2-27C0-4C40-9197-F8EA810260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8AC82E-CFBB-4B16-9561-7AC86652057B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579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FD52635E-0AFC-4DFB-BBFB-68EC0A37A0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E6E9C9FC-B941-4AF2-9EBB-0BE5F6F1BA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C697810-5D68-4CA1-8FE8-D7F08C1478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4CCB0-65CE-47D1-B67B-02F90C792FFC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4883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DD4BF8C-6F46-47B7-AC08-A32784AEA2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7D9E284-0A14-4C4D-BFD2-0D0BE1DD79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576D64A-4E51-48B3-BE07-FD6D766D84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ADA467-3D33-406D-8D40-F181C72FBC66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1162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B25B8B5-5F79-4C56-9197-C3FE2AD7EB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7C20CD4-D6AB-443E-8CD6-346C6FC8D7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FC20A9E-902A-490B-8F94-317639E04E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DC661-E60A-4C1C-BCE0-A357815E1AF8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4830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BC73B5BD-B72D-4105-B29A-61470C058871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6323" name="Freeform 3">
              <a:extLst>
                <a:ext uri="{FF2B5EF4-FFF2-40B4-BE49-F238E27FC236}">
                  <a16:creationId xmlns:a16="http://schemas.microsoft.com/office/drawing/2014/main" id="{5A84ACDB-15F2-4E04-AECF-FD7C018F752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6324" name="Freeform 4">
              <a:extLst>
                <a:ext uri="{FF2B5EF4-FFF2-40B4-BE49-F238E27FC236}">
                  <a16:creationId xmlns:a16="http://schemas.microsoft.com/office/drawing/2014/main" id="{CA10512C-0069-41EF-A35C-349A31E71AB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6325" name="Freeform 5">
              <a:extLst>
                <a:ext uri="{FF2B5EF4-FFF2-40B4-BE49-F238E27FC236}">
                  <a16:creationId xmlns:a16="http://schemas.microsoft.com/office/drawing/2014/main" id="{6DAEA8AF-CADF-4114-A215-37541B60B5F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6326" name="Freeform 6">
              <a:extLst>
                <a:ext uri="{FF2B5EF4-FFF2-40B4-BE49-F238E27FC236}">
                  <a16:creationId xmlns:a16="http://schemas.microsoft.com/office/drawing/2014/main" id="{0083B2F6-A7B0-47A4-A208-FA2BB4F2216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5C65BA9A-6B51-4D51-BB69-34C85748DD1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ar-SA" altLang="ar-SA"/>
            </a:p>
          </p:txBody>
        </p:sp>
        <p:sp>
          <p:nvSpPr>
            <p:cNvPr id="1037" name="Oval 8">
              <a:extLst>
                <a:ext uri="{FF2B5EF4-FFF2-40B4-BE49-F238E27FC236}">
                  <a16:creationId xmlns:a16="http://schemas.microsoft.com/office/drawing/2014/main" id="{A37A7F61-BEE4-49CA-9AFA-36B36421875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ar-SA" altLang="ar-SA"/>
            </a:p>
          </p:txBody>
        </p:sp>
        <p:sp>
          <p:nvSpPr>
            <p:cNvPr id="1038" name="Oval 9">
              <a:extLst>
                <a:ext uri="{FF2B5EF4-FFF2-40B4-BE49-F238E27FC236}">
                  <a16:creationId xmlns:a16="http://schemas.microsoft.com/office/drawing/2014/main" id="{CF162129-A633-41C1-966A-48C2AB4E4C2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ar-SA" altLang="ar-SA"/>
            </a:p>
          </p:txBody>
        </p:sp>
      </p:grpSp>
      <p:sp>
        <p:nvSpPr>
          <p:cNvPr id="56330" name="Rectangle 10">
            <a:extLst>
              <a:ext uri="{FF2B5EF4-FFF2-40B4-BE49-F238E27FC236}">
                <a16:creationId xmlns:a16="http://schemas.microsoft.com/office/drawing/2014/main" id="{F3072D1C-07EB-42C6-B538-824D8CCF73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6331" name="Rectangle 11">
            <a:extLst>
              <a:ext uri="{FF2B5EF4-FFF2-40B4-BE49-F238E27FC236}">
                <a16:creationId xmlns:a16="http://schemas.microsoft.com/office/drawing/2014/main" id="{B21BF1E3-310B-479C-A04B-0F85346781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32" name="Rectangle 12">
            <a:extLst>
              <a:ext uri="{FF2B5EF4-FFF2-40B4-BE49-F238E27FC236}">
                <a16:creationId xmlns:a16="http://schemas.microsoft.com/office/drawing/2014/main" id="{568101BF-66F0-41B6-9A96-B483E234F8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3" name="Rectangle 13">
            <a:extLst>
              <a:ext uri="{FF2B5EF4-FFF2-40B4-BE49-F238E27FC236}">
                <a16:creationId xmlns:a16="http://schemas.microsoft.com/office/drawing/2014/main" id="{8B56E964-11D4-46CF-935F-26C3CA5107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4" name="Rectangle 14">
            <a:extLst>
              <a:ext uri="{FF2B5EF4-FFF2-40B4-BE49-F238E27FC236}">
                <a16:creationId xmlns:a16="http://schemas.microsoft.com/office/drawing/2014/main" id="{93C8DD35-0A9B-4BB7-AE67-FA19ED2A17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DD849E22-A840-43F1-B89A-BC22808944EA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  <p:sldLayoutId id="21474840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6F3FD6B0-5E6D-4F99-9921-0F4979B1B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2296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>
                <a:solidFill>
                  <a:srgbClr val="000000"/>
                </a:solidFill>
                <a:latin typeface="Algerian" pitchFamily="82" charset="0"/>
              </a:rPr>
              <a:t>The Cranial Nerves</a:t>
            </a:r>
            <a:br>
              <a:rPr lang="en-US" sz="4800" dirty="0">
                <a:solidFill>
                  <a:srgbClr val="000000"/>
                </a:solidFill>
                <a:latin typeface="Algerian" pitchFamily="82" charset="0"/>
              </a:rPr>
            </a:br>
            <a:r>
              <a:rPr lang="en-US" sz="4800" dirty="0">
                <a:solidFill>
                  <a:srgbClr val="000000"/>
                </a:solidFill>
                <a:latin typeface="Algerian" pitchFamily="82" charset="0"/>
              </a:rPr>
              <a:t>11 &amp; 12</a:t>
            </a:r>
          </a:p>
        </p:txBody>
      </p:sp>
      <p:pic>
        <p:nvPicPr>
          <p:cNvPr id="3075" name="Picture 4" descr="b5">
            <a:extLst>
              <a:ext uri="{FF2B5EF4-FFF2-40B4-BE49-F238E27FC236}">
                <a16:creationId xmlns:a16="http://schemas.microsoft.com/office/drawing/2014/main" id="{031997C5-95E5-4497-9064-C3E256162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"/>
            <a:ext cx="1143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7F4C80-F296-4FF9-B852-B7DF8C49C07A}"/>
              </a:ext>
            </a:extLst>
          </p:cNvPr>
          <p:cNvSpPr txBox="1"/>
          <p:nvPr/>
        </p:nvSpPr>
        <p:spPr>
          <a:xfrm>
            <a:off x="1981200" y="4648200"/>
            <a:ext cx="5105400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/>
              <a:t>DR JAMILA EL MEDANY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E47CD7A-1314-4EA0-996D-84911FC797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91440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000000"/>
                </a:solidFill>
                <a:latin typeface="Arial Rounded MT Bold" pitchFamily="34" charset="0"/>
              </a:rPr>
              <a:t>12</a:t>
            </a:r>
            <a:r>
              <a:rPr lang="en-US" sz="4000" baseline="30000" dirty="0">
                <a:solidFill>
                  <a:srgbClr val="000000"/>
                </a:solidFill>
                <a:latin typeface="Arial Rounded MT Bold" pitchFamily="34" charset="0"/>
              </a:rPr>
              <a:t>th</a:t>
            </a:r>
            <a:r>
              <a:rPr lang="en-US" sz="4000" dirty="0">
                <a:solidFill>
                  <a:srgbClr val="000000"/>
                </a:solidFill>
                <a:latin typeface="Arial Rounded MT Bold" pitchFamily="34" charset="0"/>
              </a:rPr>
              <a:t> CN: </a:t>
            </a:r>
            <a:r>
              <a:rPr lang="en-US" sz="4000" dirty="0">
                <a:solidFill>
                  <a:srgbClr val="FF0000"/>
                </a:solidFill>
                <a:latin typeface="Arial Rounded MT Bold" pitchFamily="34" charset="0"/>
              </a:rPr>
              <a:t>Hypoglossal Nerve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B1ECAA33-8240-4584-AF6C-14B5145B36F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4267200" cy="4572000"/>
          </a:xfrm>
          <a:ln>
            <a:solidFill>
              <a:schemeClr val="tx2">
                <a:lumMod val="9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defRPr/>
            </a:pPr>
            <a:r>
              <a:rPr lang="en-US" sz="2400" dirty="0">
                <a:solidFill>
                  <a:srgbClr val="000000"/>
                </a:solidFill>
                <a:effectLst/>
              </a:rPr>
              <a:t>Type: </a:t>
            </a:r>
            <a:r>
              <a:rPr lang="en-US" sz="2400" b="1" dirty="0">
                <a:solidFill>
                  <a:srgbClr val="000000"/>
                </a:solidFill>
                <a:effectLst/>
              </a:rPr>
              <a:t>Motor</a:t>
            </a:r>
          </a:p>
          <a:p>
            <a:pPr eaLnBrk="1" hangingPunct="1">
              <a:lnSpc>
                <a:spcPct val="90000"/>
              </a:lnSpc>
              <a:buClrTx/>
              <a:defRPr/>
            </a:pPr>
            <a:r>
              <a:rPr lang="en-US" sz="2400" dirty="0">
                <a:solidFill>
                  <a:srgbClr val="000000"/>
                </a:solidFill>
                <a:effectLst/>
              </a:rPr>
              <a:t>Origin: </a:t>
            </a:r>
            <a:r>
              <a:rPr lang="en-US" sz="2400" b="1" dirty="0">
                <a:solidFill>
                  <a:srgbClr val="000000"/>
                </a:solidFill>
                <a:effectLst/>
              </a:rPr>
              <a:t>H</a:t>
            </a:r>
            <a:r>
              <a:rPr lang="en-GB" sz="2400" b="1" dirty="0" err="1">
                <a:solidFill>
                  <a:srgbClr val="000000"/>
                </a:solidFill>
                <a:effectLst/>
              </a:rPr>
              <a:t>ypoglossal</a:t>
            </a:r>
            <a:r>
              <a:rPr lang="en-GB" sz="2400" b="1" dirty="0">
                <a:solidFill>
                  <a:srgbClr val="000000"/>
                </a:solidFill>
                <a:effectLst/>
              </a:rPr>
              <a:t> nucleus </a:t>
            </a:r>
            <a:r>
              <a:rPr lang="en-GB" sz="2400" dirty="0">
                <a:solidFill>
                  <a:srgbClr val="000000"/>
                </a:solidFill>
                <a:effectLst/>
              </a:rPr>
              <a:t>of the medulla (in the floor of 4</a:t>
            </a:r>
            <a:r>
              <a:rPr lang="en-GB" sz="2400" baseline="30000" dirty="0">
                <a:solidFill>
                  <a:srgbClr val="000000"/>
                </a:solidFill>
                <a:effectLst/>
              </a:rPr>
              <a:t>th</a:t>
            </a:r>
            <a:r>
              <a:rPr lang="en-GB" sz="2400" dirty="0">
                <a:solidFill>
                  <a:srgbClr val="000000"/>
                </a:solidFill>
                <a:effectLst/>
              </a:rPr>
              <a:t> ventricle)</a:t>
            </a:r>
          </a:p>
          <a:p>
            <a:pPr eaLnBrk="1" hangingPunct="1">
              <a:lnSpc>
                <a:spcPct val="90000"/>
              </a:lnSpc>
              <a:buClrTx/>
              <a:defRPr/>
            </a:pPr>
            <a:r>
              <a:rPr lang="en-US" sz="2400" dirty="0">
                <a:solidFill>
                  <a:srgbClr val="000000"/>
                </a:solidFill>
                <a:effectLst/>
              </a:rPr>
              <a:t>The fibers emerge from the anterior surface of the medulla oblongata through the </a:t>
            </a:r>
            <a:r>
              <a:rPr lang="en-US" sz="2400" b="1" dirty="0" err="1">
                <a:solidFill>
                  <a:srgbClr val="000000"/>
                </a:solidFill>
                <a:effectLst/>
              </a:rPr>
              <a:t>sulcus</a:t>
            </a:r>
            <a:r>
              <a:rPr lang="en-US" sz="2400" b="1" dirty="0">
                <a:solidFill>
                  <a:srgbClr val="000000"/>
                </a:solidFill>
                <a:effectLst/>
              </a:rPr>
              <a:t> between the pyramid and the olive.</a:t>
            </a:r>
            <a:r>
              <a:rPr lang="en-US" sz="2400" dirty="0">
                <a:solidFill>
                  <a:srgbClr val="000000"/>
                </a:solidFill>
                <a:effectLst/>
              </a:rPr>
              <a:t> </a:t>
            </a:r>
          </a:p>
          <a:p>
            <a:pPr eaLnBrk="1" hangingPunct="1">
              <a:lnSpc>
                <a:spcPct val="90000"/>
              </a:lnSpc>
              <a:buClrTx/>
              <a:defRPr/>
            </a:pPr>
            <a:endParaRPr lang="en-GB" sz="2400" dirty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</a:rPr>
              <a:t>Foramen of exit from skull: </a:t>
            </a:r>
            <a:r>
              <a:rPr lang="en-GB" sz="2400" b="1" dirty="0">
                <a:solidFill>
                  <a:srgbClr val="000000"/>
                </a:solidFill>
                <a:effectLst/>
              </a:rPr>
              <a:t>Hypoglossal canal</a:t>
            </a:r>
            <a:endParaRPr lang="en-US" sz="2400" b="1" dirty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  <p:pic>
        <p:nvPicPr>
          <p:cNvPr id="12292" name="Picture 2" descr="C:\Documents and Settings\Free User\My Documents\My Pictures\Picture2.jpg">
            <a:extLst>
              <a:ext uri="{FF2B5EF4-FFF2-40B4-BE49-F238E27FC236}">
                <a16:creationId xmlns:a16="http://schemas.microsoft.com/office/drawing/2014/main" id="{7F83FD1D-DA48-49F3-B1D8-8024FA006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73" b="5817"/>
          <a:stretch>
            <a:fillRect/>
          </a:stretch>
        </p:blipFill>
        <p:spPr bwMode="auto">
          <a:xfrm>
            <a:off x="4724400" y="1123950"/>
            <a:ext cx="4267200" cy="5048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Oval 7">
            <a:extLst>
              <a:ext uri="{FF2B5EF4-FFF2-40B4-BE49-F238E27FC236}">
                <a16:creationId xmlns:a16="http://schemas.microsoft.com/office/drawing/2014/main" id="{D6606D02-6439-49BD-B69E-056F3F546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781550"/>
            <a:ext cx="304800" cy="3048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/>
          </a:p>
        </p:txBody>
      </p:sp>
      <p:sp>
        <p:nvSpPr>
          <p:cNvPr id="12294" name="TextBox 8">
            <a:extLst>
              <a:ext uri="{FF2B5EF4-FFF2-40B4-BE49-F238E27FC236}">
                <a16:creationId xmlns:a16="http://schemas.microsoft.com/office/drawing/2014/main" id="{85BD8B02-BA8D-4463-9ACB-EBE016191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543550"/>
            <a:ext cx="9144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b="1">
                <a:solidFill>
                  <a:srgbClr val="000000"/>
                </a:solidFill>
              </a:rPr>
              <a:t>Olive</a:t>
            </a:r>
          </a:p>
        </p:txBody>
      </p:sp>
      <p:sp>
        <p:nvSpPr>
          <p:cNvPr id="12295" name="TextBox 9">
            <a:extLst>
              <a:ext uri="{FF2B5EF4-FFF2-40B4-BE49-F238E27FC236}">
                <a16:creationId xmlns:a16="http://schemas.microsoft.com/office/drawing/2014/main" id="{27DC9113-D1FE-4CB8-AF82-D14946A92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629150"/>
            <a:ext cx="1143000" cy="369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b="1">
                <a:solidFill>
                  <a:srgbClr val="000000"/>
                </a:solidFill>
              </a:rPr>
              <a:t>Pyramid</a:t>
            </a:r>
          </a:p>
        </p:txBody>
      </p:sp>
      <p:cxnSp>
        <p:nvCxnSpPr>
          <p:cNvPr id="12296" name="Straight Arrow Connector 11">
            <a:extLst>
              <a:ext uri="{FF2B5EF4-FFF2-40B4-BE49-F238E27FC236}">
                <a16:creationId xmlns:a16="http://schemas.microsoft.com/office/drawing/2014/main" id="{912C2645-EA82-428A-8DA2-163F179C698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324600" y="4629150"/>
            <a:ext cx="1295400" cy="91440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7" name="Straight Arrow Connector 12">
            <a:extLst>
              <a:ext uri="{FF2B5EF4-FFF2-40B4-BE49-F238E27FC236}">
                <a16:creationId xmlns:a16="http://schemas.microsoft.com/office/drawing/2014/main" id="{BD8E6221-5DF8-49AE-8F5C-B1A822EF04E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096000" y="4400550"/>
            <a:ext cx="1600200" cy="41275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5" descr="D6CBBEB0">
            <a:extLst>
              <a:ext uri="{FF2B5EF4-FFF2-40B4-BE49-F238E27FC236}">
                <a16:creationId xmlns:a16="http://schemas.microsoft.com/office/drawing/2014/main" id="{022853D6-90CF-4A03-95F0-3024D5259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0" b="51764"/>
          <a:stretch>
            <a:fillRect/>
          </a:stretch>
        </p:blipFill>
        <p:spPr bwMode="auto">
          <a:xfrm>
            <a:off x="4429125" y="990600"/>
            <a:ext cx="3038475" cy="2895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9" name="Down Arrow 5">
            <a:extLst>
              <a:ext uri="{FF2B5EF4-FFF2-40B4-BE49-F238E27FC236}">
                <a16:creationId xmlns:a16="http://schemas.microsoft.com/office/drawing/2014/main" id="{FCBAB1FF-C1E7-4FCA-99F2-E12EF99D6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762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:\Users\Zeenat\Pictures\bbb.jpg">
            <a:extLst>
              <a:ext uri="{FF2B5EF4-FFF2-40B4-BE49-F238E27FC236}">
                <a16:creationId xmlns:a16="http://schemas.microsoft.com/office/drawing/2014/main" id="{A51748AC-71C8-4263-8826-1BB82ED8B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4876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CDEB379-902A-406D-BE3F-AB128BCDDC0E}"/>
              </a:ext>
            </a:extLst>
          </p:cNvPr>
          <p:cNvSpPr/>
          <p:nvPr/>
        </p:nvSpPr>
        <p:spPr>
          <a:xfrm>
            <a:off x="381000" y="304800"/>
            <a:ext cx="3124200" cy="5694363"/>
          </a:xfrm>
          <a:prstGeom prst="rect">
            <a:avLst/>
          </a:prstGeom>
          <a:ln>
            <a:solidFill>
              <a:srgbClr val="00FF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The hypoglossal nucleus receives </a:t>
            </a:r>
            <a:r>
              <a:rPr lang="en-US" sz="2800" b="1" dirty="0" err="1">
                <a:solidFill>
                  <a:srgbClr val="000000"/>
                </a:solidFill>
                <a:latin typeface="Arial" charset="0"/>
              </a:rPr>
              <a:t>corticonuclear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fibers from both cerebral hemispheres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EXCEPT</a:t>
            </a:r>
            <a:r>
              <a:rPr lang="en-US" sz="2800" dirty="0">
                <a:solidFill>
                  <a:srgbClr val="00B050"/>
                </a:solidFill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the region that supplies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genioglossus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muscle (receives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contralateral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supply only)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9AE401-EE28-4EB6-A983-D1405CCCC460}"/>
              </a:ext>
            </a:extLst>
          </p:cNvPr>
          <p:cNvSpPr/>
          <p:nvPr/>
        </p:nvSpPr>
        <p:spPr>
          <a:xfrm>
            <a:off x="3810000" y="4800600"/>
            <a:ext cx="4572000" cy="1816100"/>
          </a:xfrm>
          <a:prstGeom prst="rect">
            <a:avLst/>
          </a:prstGeom>
          <a:ln>
            <a:solidFill>
              <a:srgbClr val="00FF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Also receives afferent fibers from </a:t>
            </a:r>
            <a:r>
              <a:rPr lang="en-US" sz="28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nucleus </a:t>
            </a:r>
            <a:r>
              <a:rPr lang="en-US" sz="2800" b="1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solitarius</a:t>
            </a:r>
            <a:r>
              <a:rPr lang="en-US" sz="28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and </a:t>
            </a:r>
            <a:r>
              <a:rPr lang="en-US" sz="28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trigeminal sensory nucleus.</a:t>
            </a:r>
          </a:p>
        </p:txBody>
      </p:sp>
      <p:cxnSp>
        <p:nvCxnSpPr>
          <p:cNvPr id="13317" name="Straight Arrow Connector 4">
            <a:extLst>
              <a:ext uri="{FF2B5EF4-FFF2-40B4-BE49-F238E27FC236}">
                <a16:creationId xmlns:a16="http://schemas.microsoft.com/office/drawing/2014/main" id="{68076B48-B108-4020-998D-5826616D1FB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24600" y="1066800"/>
            <a:ext cx="0" cy="533400"/>
          </a:xfrm>
          <a:prstGeom prst="straightConnector1">
            <a:avLst/>
          </a:prstGeom>
          <a:noFill/>
          <a:ln w="38100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8" name="Freeform 7">
            <a:extLst>
              <a:ext uri="{FF2B5EF4-FFF2-40B4-BE49-F238E27FC236}">
                <a16:creationId xmlns:a16="http://schemas.microsoft.com/office/drawing/2014/main" id="{237075C6-864E-40F5-A12A-E35698ED9984}"/>
              </a:ext>
            </a:extLst>
          </p:cNvPr>
          <p:cNvSpPr>
            <a:spLocks/>
          </p:cNvSpPr>
          <p:nvPr/>
        </p:nvSpPr>
        <p:spPr bwMode="auto">
          <a:xfrm rot="5202804">
            <a:off x="5297488" y="1374775"/>
            <a:ext cx="1063625" cy="320675"/>
          </a:xfrm>
          <a:custGeom>
            <a:avLst/>
            <a:gdLst>
              <a:gd name="T0" fmla="*/ 0 w 2304"/>
              <a:gd name="T1" fmla="*/ 2147483647 h 936"/>
              <a:gd name="T2" fmla="*/ 2147483647 w 2304"/>
              <a:gd name="T3" fmla="*/ 2147483647 h 936"/>
              <a:gd name="T4" fmla="*/ 2147483647 w 2304"/>
              <a:gd name="T5" fmla="*/ 0 h 936"/>
              <a:gd name="T6" fmla="*/ 0 60000 65536"/>
              <a:gd name="T7" fmla="*/ 0 60000 65536"/>
              <a:gd name="T8" fmla="*/ 0 60000 65536"/>
              <a:gd name="T9" fmla="*/ 0 w 2304"/>
              <a:gd name="T10" fmla="*/ 0 h 936"/>
              <a:gd name="T11" fmla="*/ 2304 w 2304"/>
              <a:gd name="T12" fmla="*/ 936 h 9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4" h="936">
                <a:moveTo>
                  <a:pt x="0" y="720"/>
                </a:moveTo>
                <a:cubicBezTo>
                  <a:pt x="576" y="828"/>
                  <a:pt x="1152" y="936"/>
                  <a:pt x="1536" y="816"/>
                </a:cubicBezTo>
                <a:cubicBezTo>
                  <a:pt x="1920" y="696"/>
                  <a:pt x="2112" y="348"/>
                  <a:pt x="2304" y="0"/>
                </a:cubicBezTo>
              </a:path>
            </a:pathLst>
          </a:custGeom>
          <a:noFill/>
          <a:ln w="31750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lipArt Placeholder 9" descr="1427AccessHypogloNer_L.jpg                                     00201B48FAP7_JPEGS_ch12-18Labeled      BE4B5C3E:">
            <a:extLst>
              <a:ext uri="{FF2B5EF4-FFF2-40B4-BE49-F238E27FC236}">
                <a16:creationId xmlns:a16="http://schemas.microsoft.com/office/drawing/2014/main" id="{99EE122F-379E-44B6-BD1D-3DD357AD3791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t="12526" r="3310" b="8331"/>
          <a:stretch>
            <a:fillRect/>
          </a:stretch>
        </p:blipFill>
        <p:spPr>
          <a:xfrm>
            <a:off x="4191000" y="1447800"/>
            <a:ext cx="4659313" cy="3124200"/>
          </a:xfr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Freeform 5">
            <a:extLst>
              <a:ext uri="{FF2B5EF4-FFF2-40B4-BE49-F238E27FC236}">
                <a16:creationId xmlns:a16="http://schemas.microsoft.com/office/drawing/2014/main" id="{C82F3637-B73E-4201-BCD7-C652DA78C782}"/>
              </a:ext>
            </a:extLst>
          </p:cNvPr>
          <p:cNvSpPr>
            <a:spLocks/>
          </p:cNvSpPr>
          <p:nvPr/>
        </p:nvSpPr>
        <p:spPr bwMode="auto">
          <a:xfrm>
            <a:off x="5867400" y="2209800"/>
            <a:ext cx="1117600" cy="946150"/>
          </a:xfrm>
          <a:custGeom>
            <a:avLst/>
            <a:gdLst>
              <a:gd name="T0" fmla="*/ 1147017 w 1116281"/>
              <a:gd name="T1" fmla="*/ 0 h 946068"/>
              <a:gd name="T2" fmla="*/ 1073802 w 1116281"/>
              <a:gd name="T3" fmla="*/ 142780 h 946068"/>
              <a:gd name="T4" fmla="*/ 1073802 w 1116281"/>
              <a:gd name="T5" fmla="*/ 237990 h 946068"/>
              <a:gd name="T6" fmla="*/ 1049394 w 1116281"/>
              <a:gd name="T7" fmla="*/ 345075 h 946068"/>
              <a:gd name="T8" fmla="*/ 1000585 w 1116281"/>
              <a:gd name="T9" fmla="*/ 452160 h 946068"/>
              <a:gd name="T10" fmla="*/ 915168 w 1116281"/>
              <a:gd name="T11" fmla="*/ 606861 h 946068"/>
              <a:gd name="T12" fmla="*/ 732139 w 1116281"/>
              <a:gd name="T13" fmla="*/ 737742 h 946068"/>
              <a:gd name="T14" fmla="*/ 597912 w 1116281"/>
              <a:gd name="T15" fmla="*/ 797234 h 946068"/>
              <a:gd name="T16" fmla="*/ 451484 w 1116281"/>
              <a:gd name="T17" fmla="*/ 892421 h 946068"/>
              <a:gd name="T18" fmla="*/ 244047 w 1116281"/>
              <a:gd name="T19" fmla="*/ 940014 h 946068"/>
              <a:gd name="T20" fmla="*/ 109820 w 1116281"/>
              <a:gd name="T21" fmla="*/ 844827 h 946068"/>
              <a:gd name="T22" fmla="*/ 36606 w 1116281"/>
              <a:gd name="T23" fmla="*/ 702047 h 946068"/>
              <a:gd name="T24" fmla="*/ 24404 w 1116281"/>
              <a:gd name="T25" fmla="*/ 583064 h 946068"/>
              <a:gd name="T26" fmla="*/ 0 w 1116281"/>
              <a:gd name="T27" fmla="*/ 511651 h 946068"/>
              <a:gd name="T28" fmla="*/ 0 w 1116281"/>
              <a:gd name="T29" fmla="*/ 511651 h 94606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16281"/>
              <a:gd name="T46" fmla="*/ 0 h 946068"/>
              <a:gd name="T47" fmla="*/ 1116281 w 1116281"/>
              <a:gd name="T48" fmla="*/ 946068 h 94606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16281" h="946068">
                <a:moveTo>
                  <a:pt x="1116281" y="0"/>
                </a:moveTo>
                <a:cubicBezTo>
                  <a:pt x="1086592" y="51460"/>
                  <a:pt x="1056904" y="102920"/>
                  <a:pt x="1045029" y="142504"/>
                </a:cubicBezTo>
                <a:cubicBezTo>
                  <a:pt x="1033154" y="182089"/>
                  <a:pt x="1048987" y="203860"/>
                  <a:pt x="1045029" y="237507"/>
                </a:cubicBezTo>
                <a:cubicBezTo>
                  <a:pt x="1041071" y="271154"/>
                  <a:pt x="1033153" y="308759"/>
                  <a:pt x="1021278" y="344385"/>
                </a:cubicBezTo>
                <a:cubicBezTo>
                  <a:pt x="1009403" y="380011"/>
                  <a:pt x="995548" y="407720"/>
                  <a:pt x="973777" y="451263"/>
                </a:cubicBezTo>
                <a:cubicBezTo>
                  <a:pt x="952006" y="494806"/>
                  <a:pt x="934192" y="558141"/>
                  <a:pt x="890649" y="605642"/>
                </a:cubicBezTo>
                <a:cubicBezTo>
                  <a:pt x="847106" y="653143"/>
                  <a:pt x="763980" y="704603"/>
                  <a:pt x="712520" y="736270"/>
                </a:cubicBezTo>
                <a:cubicBezTo>
                  <a:pt x="661060" y="767937"/>
                  <a:pt x="627413" y="769917"/>
                  <a:pt x="581891" y="795647"/>
                </a:cubicBezTo>
                <a:cubicBezTo>
                  <a:pt x="536369" y="821377"/>
                  <a:pt x="496784" y="866899"/>
                  <a:pt x="439387" y="890650"/>
                </a:cubicBezTo>
                <a:cubicBezTo>
                  <a:pt x="381990" y="914401"/>
                  <a:pt x="292925" y="946068"/>
                  <a:pt x="237507" y="938151"/>
                </a:cubicBezTo>
                <a:cubicBezTo>
                  <a:pt x="182089" y="930234"/>
                  <a:pt x="140525" y="882732"/>
                  <a:pt x="106878" y="843148"/>
                </a:cubicBezTo>
                <a:cubicBezTo>
                  <a:pt x="73231" y="803564"/>
                  <a:pt x="49480" y="744187"/>
                  <a:pt x="35626" y="700644"/>
                </a:cubicBezTo>
                <a:cubicBezTo>
                  <a:pt x="21772" y="657101"/>
                  <a:pt x="29689" y="613559"/>
                  <a:pt x="23751" y="581891"/>
                </a:cubicBezTo>
                <a:cubicBezTo>
                  <a:pt x="17813" y="550223"/>
                  <a:pt x="0" y="510639"/>
                  <a:pt x="0" y="510639"/>
                </a:cubicBezTo>
              </a:path>
            </a:pathLst>
          </a:cu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340" name="Freeform 6">
            <a:extLst>
              <a:ext uri="{FF2B5EF4-FFF2-40B4-BE49-F238E27FC236}">
                <a16:creationId xmlns:a16="http://schemas.microsoft.com/office/drawing/2014/main" id="{0CC2D8AB-5F1C-4B98-97BA-CC27439B19FE}"/>
              </a:ext>
            </a:extLst>
          </p:cNvPr>
          <p:cNvSpPr>
            <a:spLocks/>
          </p:cNvSpPr>
          <p:nvPr/>
        </p:nvSpPr>
        <p:spPr bwMode="auto">
          <a:xfrm>
            <a:off x="6400800" y="2895600"/>
            <a:ext cx="96838" cy="142875"/>
          </a:xfrm>
          <a:custGeom>
            <a:avLst/>
            <a:gdLst>
              <a:gd name="T0" fmla="*/ 93744 w 96981"/>
              <a:gd name="T1" fmla="*/ 151290 h 142504"/>
              <a:gd name="T2" fmla="*/ 24870 w 96981"/>
              <a:gd name="T3" fmla="*/ 126071 h 142504"/>
              <a:gd name="T4" fmla="*/ 1910 w 96981"/>
              <a:gd name="T5" fmla="*/ 88250 h 142504"/>
              <a:gd name="T6" fmla="*/ 13393 w 96981"/>
              <a:gd name="T7" fmla="*/ 0 h 142504"/>
              <a:gd name="T8" fmla="*/ 0 60000 65536"/>
              <a:gd name="T9" fmla="*/ 0 60000 65536"/>
              <a:gd name="T10" fmla="*/ 0 60000 65536"/>
              <a:gd name="T11" fmla="*/ 0 60000 65536"/>
              <a:gd name="T12" fmla="*/ 0 w 96981"/>
              <a:gd name="T13" fmla="*/ 0 h 142504"/>
              <a:gd name="T14" fmla="*/ 96981 w 96981"/>
              <a:gd name="T15" fmla="*/ 142504 h 1425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981" h="142504">
                <a:moveTo>
                  <a:pt x="96981" y="142504"/>
                </a:moveTo>
                <a:cubicBezTo>
                  <a:pt x="69272" y="135576"/>
                  <a:pt x="41563" y="128649"/>
                  <a:pt x="25729" y="118753"/>
                </a:cubicBezTo>
                <a:cubicBezTo>
                  <a:pt x="9895" y="108857"/>
                  <a:pt x="3958" y="102919"/>
                  <a:pt x="1979" y="83127"/>
                </a:cubicBezTo>
                <a:cubicBezTo>
                  <a:pt x="0" y="63335"/>
                  <a:pt x="6927" y="31667"/>
                  <a:pt x="13854" y="0"/>
                </a:cubicBezTo>
              </a:path>
            </a:pathLst>
          </a:cu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341" name="Freeform 7">
            <a:extLst>
              <a:ext uri="{FF2B5EF4-FFF2-40B4-BE49-F238E27FC236}">
                <a16:creationId xmlns:a16="http://schemas.microsoft.com/office/drawing/2014/main" id="{5EF6F598-627E-4BB6-B35D-7015662D69EE}"/>
              </a:ext>
            </a:extLst>
          </p:cNvPr>
          <p:cNvSpPr>
            <a:spLocks/>
          </p:cNvSpPr>
          <p:nvPr/>
        </p:nvSpPr>
        <p:spPr bwMode="auto">
          <a:xfrm>
            <a:off x="6019800" y="3124200"/>
            <a:ext cx="106363" cy="69850"/>
          </a:xfrm>
          <a:custGeom>
            <a:avLst/>
            <a:gdLst>
              <a:gd name="T0" fmla="*/ 95640 w 106878"/>
              <a:gd name="T1" fmla="*/ 0 h 69272"/>
              <a:gd name="T2" fmla="*/ 74385 w 106878"/>
              <a:gd name="T3" fmla="*/ 71880 h 69272"/>
              <a:gd name="T4" fmla="*/ 0 w 106878"/>
              <a:gd name="T5" fmla="*/ 71880 h 69272"/>
              <a:gd name="T6" fmla="*/ 0 60000 65536"/>
              <a:gd name="T7" fmla="*/ 0 60000 65536"/>
              <a:gd name="T8" fmla="*/ 0 60000 65536"/>
              <a:gd name="T9" fmla="*/ 0 w 106878"/>
              <a:gd name="T10" fmla="*/ 0 h 69272"/>
              <a:gd name="T11" fmla="*/ 106878 w 106878"/>
              <a:gd name="T12" fmla="*/ 69272 h 69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878" h="69272">
                <a:moveTo>
                  <a:pt x="106878" y="0"/>
                </a:moveTo>
                <a:cubicBezTo>
                  <a:pt x="103909" y="24740"/>
                  <a:pt x="100940" y="49480"/>
                  <a:pt x="83127" y="59376"/>
                </a:cubicBezTo>
                <a:cubicBezTo>
                  <a:pt x="65314" y="69272"/>
                  <a:pt x="25730" y="63334"/>
                  <a:pt x="0" y="59376"/>
                </a:cubicBezTo>
              </a:path>
            </a:pathLst>
          </a:cu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342" name="Freeform 8">
            <a:extLst>
              <a:ext uri="{FF2B5EF4-FFF2-40B4-BE49-F238E27FC236}">
                <a16:creationId xmlns:a16="http://schemas.microsoft.com/office/drawing/2014/main" id="{F9248F8F-50AD-48B0-B0D3-C949298440C0}"/>
              </a:ext>
            </a:extLst>
          </p:cNvPr>
          <p:cNvSpPr>
            <a:spLocks/>
          </p:cNvSpPr>
          <p:nvPr/>
        </p:nvSpPr>
        <p:spPr bwMode="auto">
          <a:xfrm>
            <a:off x="5791200" y="2819400"/>
            <a:ext cx="190500" cy="250825"/>
          </a:xfrm>
          <a:custGeom>
            <a:avLst/>
            <a:gdLst>
              <a:gd name="T0" fmla="*/ 201699 w 190006"/>
              <a:gd name="T1" fmla="*/ 284773 h 249382"/>
              <a:gd name="T2" fmla="*/ 88244 w 190006"/>
              <a:gd name="T3" fmla="*/ 244088 h 249382"/>
              <a:gd name="T4" fmla="*/ 37820 w 190006"/>
              <a:gd name="T5" fmla="*/ 203409 h 249382"/>
              <a:gd name="T6" fmla="*/ 37820 w 190006"/>
              <a:gd name="T7" fmla="*/ 122044 h 249382"/>
              <a:gd name="T8" fmla="*/ 0 w 190006"/>
              <a:gd name="T9" fmla="*/ 0 h 249382"/>
              <a:gd name="T10" fmla="*/ 0 w 190006"/>
              <a:gd name="T11" fmla="*/ 0 h 249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0006"/>
              <a:gd name="T19" fmla="*/ 0 h 249382"/>
              <a:gd name="T20" fmla="*/ 190006 w 190006"/>
              <a:gd name="T21" fmla="*/ 249382 h 2493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0006" h="249382">
                <a:moveTo>
                  <a:pt x="190006" y="249382"/>
                </a:moveTo>
                <a:cubicBezTo>
                  <a:pt x="149432" y="237506"/>
                  <a:pt x="108858" y="225631"/>
                  <a:pt x="83128" y="213756"/>
                </a:cubicBezTo>
                <a:cubicBezTo>
                  <a:pt x="57398" y="201881"/>
                  <a:pt x="43543" y="195943"/>
                  <a:pt x="35626" y="178130"/>
                </a:cubicBezTo>
                <a:cubicBezTo>
                  <a:pt x="27709" y="160317"/>
                  <a:pt x="41564" y="136566"/>
                  <a:pt x="35626" y="106878"/>
                </a:cubicBezTo>
                <a:cubicBezTo>
                  <a:pt x="29688" y="77190"/>
                  <a:pt x="0" y="0"/>
                  <a:pt x="0" y="0"/>
                </a:cubicBezTo>
              </a:path>
            </a:pathLst>
          </a:cu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242" name="Text Placeholder 2">
            <a:extLst>
              <a:ext uri="{FF2B5EF4-FFF2-40B4-BE49-F238E27FC236}">
                <a16:creationId xmlns:a16="http://schemas.microsoft.com/office/drawing/2014/main" id="{67BFB3B6-E3D6-4DEC-AA59-B992EC9F91A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52400" y="609600"/>
            <a:ext cx="3962400" cy="5105400"/>
          </a:xfrm>
          <a:ln>
            <a:solidFill>
              <a:srgbClr val="000000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0066FF"/>
                </a:solidFill>
              </a:rPr>
              <a:t>Course:</a:t>
            </a:r>
          </a:p>
          <a:p>
            <a:pPr>
              <a:buClrTx/>
              <a:defRPr/>
            </a:pPr>
            <a:r>
              <a:rPr lang="en-GB" sz="2800" dirty="0">
                <a:solidFill>
                  <a:srgbClr val="000000"/>
                </a:solidFill>
                <a:effectLst/>
              </a:rPr>
              <a:t>The nerve courses downward with cervical </a:t>
            </a:r>
            <a:r>
              <a:rPr lang="en-GB" sz="2800" dirty="0" err="1">
                <a:solidFill>
                  <a:srgbClr val="000000"/>
                </a:solidFill>
                <a:effectLst/>
              </a:rPr>
              <a:t>neuro</a:t>
            </a:r>
            <a:r>
              <a:rPr lang="en-GB" sz="2800" dirty="0">
                <a:solidFill>
                  <a:srgbClr val="000000"/>
                </a:solidFill>
                <a:effectLst/>
              </a:rPr>
              <a:t>-vascular bundle (</a:t>
            </a:r>
            <a:r>
              <a:rPr lang="en-GB" sz="2400" dirty="0">
                <a:solidFill>
                  <a:srgbClr val="000000"/>
                </a:solidFill>
                <a:effectLst/>
              </a:rPr>
              <a:t>internal carotid artery, internal Jugular vein, </a:t>
            </a:r>
            <a:r>
              <a:rPr lang="en-GB" sz="2400" dirty="0" err="1">
                <a:solidFill>
                  <a:srgbClr val="000000"/>
                </a:solidFill>
                <a:effectLst/>
              </a:rPr>
              <a:t>vagus</a:t>
            </a:r>
            <a:r>
              <a:rPr lang="en-GB" sz="2400" dirty="0">
                <a:solidFill>
                  <a:srgbClr val="000000"/>
                </a:solidFill>
                <a:effectLst/>
              </a:rPr>
              <a:t> nerve</a:t>
            </a:r>
            <a:r>
              <a:rPr lang="en-GB" sz="2800" dirty="0">
                <a:solidFill>
                  <a:srgbClr val="000000"/>
                </a:solidFill>
                <a:effectLst/>
              </a:rPr>
              <a:t>)</a:t>
            </a:r>
          </a:p>
          <a:p>
            <a:pPr>
              <a:buClrTx/>
              <a:defRPr/>
            </a:pPr>
            <a:r>
              <a:rPr lang="en-GB" sz="2800" dirty="0">
                <a:solidFill>
                  <a:srgbClr val="000000"/>
                </a:solidFill>
                <a:effectLst/>
              </a:rPr>
              <a:t>Then curves forward behind mandible to supply the tongue</a:t>
            </a:r>
            <a:endParaRPr lang="en-US" sz="2800" dirty="0">
              <a:solidFill>
                <a:srgbClr val="000000"/>
              </a:solidFill>
              <a:effectLst/>
            </a:endParaRPr>
          </a:p>
          <a:p>
            <a:pPr>
              <a:defRPr/>
            </a:pPr>
            <a:endParaRPr lang="en-US" dirty="0">
              <a:effectLst/>
            </a:endParaRPr>
          </a:p>
        </p:txBody>
      </p:sp>
      <p:pic>
        <p:nvPicPr>
          <p:cNvPr id="14344" name="Picture 5" descr="DA10DDD0">
            <a:extLst>
              <a:ext uri="{FF2B5EF4-FFF2-40B4-BE49-F238E27FC236}">
                <a16:creationId xmlns:a16="http://schemas.microsoft.com/office/drawing/2014/main" id="{1C6946D8-5D62-4C89-AD4A-8C337043E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9388"/>
            <a:ext cx="2992438" cy="194786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Rectangle 1">
            <a:extLst>
              <a:ext uri="{FF2B5EF4-FFF2-40B4-BE49-F238E27FC236}">
                <a16:creationId xmlns:a16="http://schemas.microsoft.com/office/drawing/2014/main" id="{3FA0FDF5-FCA1-4886-B0F5-780BA7F38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762000"/>
            <a:ext cx="457200" cy="762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lipArt Placeholder 9" descr="1427AccessHypogloNer_L.jpg                                     00201B48FAP7_JPEGS_ch12-18Labeled      BE4B5C3E:">
            <a:extLst>
              <a:ext uri="{FF2B5EF4-FFF2-40B4-BE49-F238E27FC236}">
                <a16:creationId xmlns:a16="http://schemas.microsoft.com/office/drawing/2014/main" id="{7D78B761-DF4F-4378-860D-33F2C4A27430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t="12526" r="3310" b="8331"/>
          <a:stretch>
            <a:fillRect/>
          </a:stretch>
        </p:blipFill>
        <p:spPr>
          <a:xfrm>
            <a:off x="2286000" y="2667000"/>
            <a:ext cx="4659313" cy="3124200"/>
          </a:xfr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Freeform 5">
            <a:extLst>
              <a:ext uri="{FF2B5EF4-FFF2-40B4-BE49-F238E27FC236}">
                <a16:creationId xmlns:a16="http://schemas.microsoft.com/office/drawing/2014/main" id="{EA133751-96CE-4FF2-AFAE-200AD6539668}"/>
              </a:ext>
            </a:extLst>
          </p:cNvPr>
          <p:cNvSpPr>
            <a:spLocks/>
          </p:cNvSpPr>
          <p:nvPr/>
        </p:nvSpPr>
        <p:spPr bwMode="auto">
          <a:xfrm>
            <a:off x="3962400" y="3429000"/>
            <a:ext cx="1117600" cy="946150"/>
          </a:xfrm>
          <a:custGeom>
            <a:avLst/>
            <a:gdLst>
              <a:gd name="T0" fmla="*/ 1147017 w 1116281"/>
              <a:gd name="T1" fmla="*/ 0 h 946068"/>
              <a:gd name="T2" fmla="*/ 1073802 w 1116281"/>
              <a:gd name="T3" fmla="*/ 142780 h 946068"/>
              <a:gd name="T4" fmla="*/ 1073802 w 1116281"/>
              <a:gd name="T5" fmla="*/ 237990 h 946068"/>
              <a:gd name="T6" fmla="*/ 1049394 w 1116281"/>
              <a:gd name="T7" fmla="*/ 345075 h 946068"/>
              <a:gd name="T8" fmla="*/ 1000585 w 1116281"/>
              <a:gd name="T9" fmla="*/ 452160 h 946068"/>
              <a:gd name="T10" fmla="*/ 915168 w 1116281"/>
              <a:gd name="T11" fmla="*/ 606861 h 946068"/>
              <a:gd name="T12" fmla="*/ 732139 w 1116281"/>
              <a:gd name="T13" fmla="*/ 737742 h 946068"/>
              <a:gd name="T14" fmla="*/ 597912 w 1116281"/>
              <a:gd name="T15" fmla="*/ 797234 h 946068"/>
              <a:gd name="T16" fmla="*/ 451484 w 1116281"/>
              <a:gd name="T17" fmla="*/ 892421 h 946068"/>
              <a:gd name="T18" fmla="*/ 244047 w 1116281"/>
              <a:gd name="T19" fmla="*/ 940014 h 946068"/>
              <a:gd name="T20" fmla="*/ 109820 w 1116281"/>
              <a:gd name="T21" fmla="*/ 844827 h 946068"/>
              <a:gd name="T22" fmla="*/ 36606 w 1116281"/>
              <a:gd name="T23" fmla="*/ 702047 h 946068"/>
              <a:gd name="T24" fmla="*/ 24404 w 1116281"/>
              <a:gd name="T25" fmla="*/ 583064 h 946068"/>
              <a:gd name="T26" fmla="*/ 0 w 1116281"/>
              <a:gd name="T27" fmla="*/ 511651 h 946068"/>
              <a:gd name="T28" fmla="*/ 0 w 1116281"/>
              <a:gd name="T29" fmla="*/ 511651 h 94606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16281"/>
              <a:gd name="T46" fmla="*/ 0 h 946068"/>
              <a:gd name="T47" fmla="*/ 1116281 w 1116281"/>
              <a:gd name="T48" fmla="*/ 946068 h 94606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16281" h="946068">
                <a:moveTo>
                  <a:pt x="1116281" y="0"/>
                </a:moveTo>
                <a:cubicBezTo>
                  <a:pt x="1086592" y="51460"/>
                  <a:pt x="1056904" y="102920"/>
                  <a:pt x="1045029" y="142504"/>
                </a:cubicBezTo>
                <a:cubicBezTo>
                  <a:pt x="1033154" y="182089"/>
                  <a:pt x="1048987" y="203860"/>
                  <a:pt x="1045029" y="237507"/>
                </a:cubicBezTo>
                <a:cubicBezTo>
                  <a:pt x="1041071" y="271154"/>
                  <a:pt x="1033153" y="308759"/>
                  <a:pt x="1021278" y="344385"/>
                </a:cubicBezTo>
                <a:cubicBezTo>
                  <a:pt x="1009403" y="380011"/>
                  <a:pt x="995548" y="407720"/>
                  <a:pt x="973777" y="451263"/>
                </a:cubicBezTo>
                <a:cubicBezTo>
                  <a:pt x="952006" y="494806"/>
                  <a:pt x="934192" y="558141"/>
                  <a:pt x="890649" y="605642"/>
                </a:cubicBezTo>
                <a:cubicBezTo>
                  <a:pt x="847106" y="653143"/>
                  <a:pt x="763980" y="704603"/>
                  <a:pt x="712520" y="736270"/>
                </a:cubicBezTo>
                <a:cubicBezTo>
                  <a:pt x="661060" y="767937"/>
                  <a:pt x="627413" y="769917"/>
                  <a:pt x="581891" y="795647"/>
                </a:cubicBezTo>
                <a:cubicBezTo>
                  <a:pt x="536369" y="821377"/>
                  <a:pt x="496784" y="866899"/>
                  <a:pt x="439387" y="890650"/>
                </a:cubicBezTo>
                <a:cubicBezTo>
                  <a:pt x="381990" y="914401"/>
                  <a:pt x="292925" y="946068"/>
                  <a:pt x="237507" y="938151"/>
                </a:cubicBezTo>
                <a:cubicBezTo>
                  <a:pt x="182089" y="930234"/>
                  <a:pt x="140525" y="882732"/>
                  <a:pt x="106878" y="843148"/>
                </a:cubicBezTo>
                <a:cubicBezTo>
                  <a:pt x="73231" y="803564"/>
                  <a:pt x="49480" y="744187"/>
                  <a:pt x="35626" y="700644"/>
                </a:cubicBezTo>
                <a:cubicBezTo>
                  <a:pt x="21772" y="657101"/>
                  <a:pt x="29689" y="613559"/>
                  <a:pt x="23751" y="581891"/>
                </a:cubicBezTo>
                <a:cubicBezTo>
                  <a:pt x="17813" y="550223"/>
                  <a:pt x="0" y="510639"/>
                  <a:pt x="0" y="510639"/>
                </a:cubicBezTo>
              </a:path>
            </a:pathLst>
          </a:cu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364" name="Freeform 6">
            <a:extLst>
              <a:ext uri="{FF2B5EF4-FFF2-40B4-BE49-F238E27FC236}">
                <a16:creationId xmlns:a16="http://schemas.microsoft.com/office/drawing/2014/main" id="{79B9496F-56C1-4A64-902A-6D0D18D0E307}"/>
              </a:ext>
            </a:extLst>
          </p:cNvPr>
          <p:cNvSpPr>
            <a:spLocks/>
          </p:cNvSpPr>
          <p:nvPr/>
        </p:nvSpPr>
        <p:spPr bwMode="auto">
          <a:xfrm>
            <a:off x="4495800" y="4114800"/>
            <a:ext cx="96838" cy="142875"/>
          </a:xfrm>
          <a:custGeom>
            <a:avLst/>
            <a:gdLst>
              <a:gd name="T0" fmla="*/ 93744 w 96981"/>
              <a:gd name="T1" fmla="*/ 151290 h 142504"/>
              <a:gd name="T2" fmla="*/ 24870 w 96981"/>
              <a:gd name="T3" fmla="*/ 126071 h 142504"/>
              <a:gd name="T4" fmla="*/ 1910 w 96981"/>
              <a:gd name="T5" fmla="*/ 88250 h 142504"/>
              <a:gd name="T6" fmla="*/ 13393 w 96981"/>
              <a:gd name="T7" fmla="*/ 0 h 142504"/>
              <a:gd name="T8" fmla="*/ 0 60000 65536"/>
              <a:gd name="T9" fmla="*/ 0 60000 65536"/>
              <a:gd name="T10" fmla="*/ 0 60000 65536"/>
              <a:gd name="T11" fmla="*/ 0 60000 65536"/>
              <a:gd name="T12" fmla="*/ 0 w 96981"/>
              <a:gd name="T13" fmla="*/ 0 h 142504"/>
              <a:gd name="T14" fmla="*/ 96981 w 96981"/>
              <a:gd name="T15" fmla="*/ 142504 h 1425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981" h="142504">
                <a:moveTo>
                  <a:pt x="96981" y="142504"/>
                </a:moveTo>
                <a:cubicBezTo>
                  <a:pt x="69272" y="135576"/>
                  <a:pt x="41563" y="128649"/>
                  <a:pt x="25729" y="118753"/>
                </a:cubicBezTo>
                <a:cubicBezTo>
                  <a:pt x="9895" y="108857"/>
                  <a:pt x="3958" y="102919"/>
                  <a:pt x="1979" y="83127"/>
                </a:cubicBezTo>
                <a:cubicBezTo>
                  <a:pt x="0" y="63335"/>
                  <a:pt x="6927" y="31667"/>
                  <a:pt x="13854" y="0"/>
                </a:cubicBezTo>
              </a:path>
            </a:pathLst>
          </a:cu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365" name="Freeform 7">
            <a:extLst>
              <a:ext uri="{FF2B5EF4-FFF2-40B4-BE49-F238E27FC236}">
                <a16:creationId xmlns:a16="http://schemas.microsoft.com/office/drawing/2014/main" id="{B789B2CC-90F2-4DBA-B1C0-546A8D7073DC}"/>
              </a:ext>
            </a:extLst>
          </p:cNvPr>
          <p:cNvSpPr>
            <a:spLocks/>
          </p:cNvSpPr>
          <p:nvPr/>
        </p:nvSpPr>
        <p:spPr bwMode="auto">
          <a:xfrm>
            <a:off x="4114800" y="4343400"/>
            <a:ext cx="106363" cy="69850"/>
          </a:xfrm>
          <a:custGeom>
            <a:avLst/>
            <a:gdLst>
              <a:gd name="T0" fmla="*/ 95640 w 106878"/>
              <a:gd name="T1" fmla="*/ 0 h 69272"/>
              <a:gd name="T2" fmla="*/ 74385 w 106878"/>
              <a:gd name="T3" fmla="*/ 71880 h 69272"/>
              <a:gd name="T4" fmla="*/ 0 w 106878"/>
              <a:gd name="T5" fmla="*/ 71880 h 69272"/>
              <a:gd name="T6" fmla="*/ 0 60000 65536"/>
              <a:gd name="T7" fmla="*/ 0 60000 65536"/>
              <a:gd name="T8" fmla="*/ 0 60000 65536"/>
              <a:gd name="T9" fmla="*/ 0 w 106878"/>
              <a:gd name="T10" fmla="*/ 0 h 69272"/>
              <a:gd name="T11" fmla="*/ 106878 w 106878"/>
              <a:gd name="T12" fmla="*/ 69272 h 69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878" h="69272">
                <a:moveTo>
                  <a:pt x="106878" y="0"/>
                </a:moveTo>
                <a:cubicBezTo>
                  <a:pt x="103909" y="24740"/>
                  <a:pt x="100940" y="49480"/>
                  <a:pt x="83127" y="59376"/>
                </a:cubicBezTo>
                <a:cubicBezTo>
                  <a:pt x="65314" y="69272"/>
                  <a:pt x="25730" y="63334"/>
                  <a:pt x="0" y="59376"/>
                </a:cubicBezTo>
              </a:path>
            </a:pathLst>
          </a:cu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366" name="Freeform 8">
            <a:extLst>
              <a:ext uri="{FF2B5EF4-FFF2-40B4-BE49-F238E27FC236}">
                <a16:creationId xmlns:a16="http://schemas.microsoft.com/office/drawing/2014/main" id="{22DCA042-6CD8-4817-B776-DBDEE470E6B0}"/>
              </a:ext>
            </a:extLst>
          </p:cNvPr>
          <p:cNvSpPr>
            <a:spLocks/>
          </p:cNvSpPr>
          <p:nvPr/>
        </p:nvSpPr>
        <p:spPr bwMode="auto">
          <a:xfrm>
            <a:off x="3886200" y="4038600"/>
            <a:ext cx="190500" cy="250825"/>
          </a:xfrm>
          <a:custGeom>
            <a:avLst/>
            <a:gdLst>
              <a:gd name="T0" fmla="*/ 201699 w 190006"/>
              <a:gd name="T1" fmla="*/ 284773 h 249382"/>
              <a:gd name="T2" fmla="*/ 88244 w 190006"/>
              <a:gd name="T3" fmla="*/ 244088 h 249382"/>
              <a:gd name="T4" fmla="*/ 37820 w 190006"/>
              <a:gd name="T5" fmla="*/ 203409 h 249382"/>
              <a:gd name="T6" fmla="*/ 37820 w 190006"/>
              <a:gd name="T7" fmla="*/ 122044 h 249382"/>
              <a:gd name="T8" fmla="*/ 0 w 190006"/>
              <a:gd name="T9" fmla="*/ 0 h 249382"/>
              <a:gd name="T10" fmla="*/ 0 w 190006"/>
              <a:gd name="T11" fmla="*/ 0 h 249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0006"/>
              <a:gd name="T19" fmla="*/ 0 h 249382"/>
              <a:gd name="T20" fmla="*/ 190006 w 190006"/>
              <a:gd name="T21" fmla="*/ 249382 h 2493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0006" h="249382">
                <a:moveTo>
                  <a:pt x="190006" y="249382"/>
                </a:moveTo>
                <a:cubicBezTo>
                  <a:pt x="149432" y="237506"/>
                  <a:pt x="108858" y="225631"/>
                  <a:pt x="83128" y="213756"/>
                </a:cubicBezTo>
                <a:cubicBezTo>
                  <a:pt x="57398" y="201881"/>
                  <a:pt x="43543" y="195943"/>
                  <a:pt x="35626" y="178130"/>
                </a:cubicBezTo>
                <a:cubicBezTo>
                  <a:pt x="27709" y="160317"/>
                  <a:pt x="41564" y="136566"/>
                  <a:pt x="35626" y="106878"/>
                </a:cubicBezTo>
                <a:cubicBezTo>
                  <a:pt x="29688" y="77190"/>
                  <a:pt x="0" y="0"/>
                  <a:pt x="0" y="0"/>
                </a:cubicBezTo>
              </a:path>
            </a:pathLst>
          </a:cu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367" name="Freeform 9">
            <a:extLst>
              <a:ext uri="{FF2B5EF4-FFF2-40B4-BE49-F238E27FC236}">
                <a16:creationId xmlns:a16="http://schemas.microsoft.com/office/drawing/2014/main" id="{48380CA8-5D61-482F-970B-289D55C091F4}"/>
              </a:ext>
            </a:extLst>
          </p:cNvPr>
          <p:cNvSpPr>
            <a:spLocks/>
          </p:cNvSpPr>
          <p:nvPr/>
        </p:nvSpPr>
        <p:spPr bwMode="auto">
          <a:xfrm>
            <a:off x="4724400" y="3429000"/>
            <a:ext cx="398463" cy="1562100"/>
          </a:xfrm>
          <a:custGeom>
            <a:avLst/>
            <a:gdLst>
              <a:gd name="T0" fmla="*/ 412782 w 397824"/>
              <a:gd name="T1" fmla="*/ 5984 h 1561605"/>
              <a:gd name="T2" fmla="*/ 363495 w 397824"/>
              <a:gd name="T3" fmla="*/ 29895 h 1561605"/>
              <a:gd name="T4" fmla="*/ 338851 w 397824"/>
              <a:gd name="T5" fmla="*/ 185415 h 1561605"/>
              <a:gd name="T6" fmla="*/ 314208 w 397824"/>
              <a:gd name="T7" fmla="*/ 281116 h 1561605"/>
              <a:gd name="T8" fmla="*/ 264918 w 397824"/>
              <a:gd name="T9" fmla="*/ 484469 h 1561605"/>
              <a:gd name="T10" fmla="*/ 154024 w 397824"/>
              <a:gd name="T11" fmla="*/ 639980 h 1561605"/>
              <a:gd name="T12" fmla="*/ 104735 w 397824"/>
              <a:gd name="T13" fmla="*/ 675866 h 1561605"/>
              <a:gd name="T14" fmla="*/ 18483 w 397824"/>
              <a:gd name="T15" fmla="*/ 819410 h 1561605"/>
              <a:gd name="T16" fmla="*/ 18483 w 397824"/>
              <a:gd name="T17" fmla="*/ 998842 h 1561605"/>
              <a:gd name="T18" fmla="*/ 18483 w 397824"/>
              <a:gd name="T19" fmla="*/ 1082583 h 1561605"/>
              <a:gd name="T20" fmla="*/ 6168 w 397824"/>
              <a:gd name="T21" fmla="*/ 1190242 h 1561605"/>
              <a:gd name="T22" fmla="*/ 6168 w 397824"/>
              <a:gd name="T23" fmla="*/ 1357711 h 1561605"/>
              <a:gd name="T24" fmla="*/ 6168 w 397824"/>
              <a:gd name="T25" fmla="*/ 1513218 h 1561605"/>
              <a:gd name="T26" fmla="*/ 43128 w 397824"/>
              <a:gd name="T27" fmla="*/ 1573029 h 156160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7824"/>
              <a:gd name="T43" fmla="*/ 0 h 1561605"/>
              <a:gd name="T44" fmla="*/ 397824 w 397824"/>
              <a:gd name="T45" fmla="*/ 1561605 h 156160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7824" h="1561605">
                <a:moveTo>
                  <a:pt x="397824" y="5938"/>
                </a:moveTo>
                <a:cubicBezTo>
                  <a:pt x="380010" y="2969"/>
                  <a:pt x="362197" y="0"/>
                  <a:pt x="350322" y="29688"/>
                </a:cubicBezTo>
                <a:cubicBezTo>
                  <a:pt x="338447" y="59376"/>
                  <a:pt x="334489" y="142503"/>
                  <a:pt x="326572" y="184067"/>
                </a:cubicBezTo>
                <a:cubicBezTo>
                  <a:pt x="318655" y="225631"/>
                  <a:pt x="314696" y="229589"/>
                  <a:pt x="302821" y="279070"/>
                </a:cubicBezTo>
                <a:cubicBezTo>
                  <a:pt x="290946" y="328551"/>
                  <a:pt x="281050" y="421574"/>
                  <a:pt x="255320" y="480951"/>
                </a:cubicBezTo>
                <a:cubicBezTo>
                  <a:pt x="229590" y="540328"/>
                  <a:pt x="174172" y="603663"/>
                  <a:pt x="148442" y="635330"/>
                </a:cubicBezTo>
                <a:cubicBezTo>
                  <a:pt x="122712" y="666997"/>
                  <a:pt x="122711" y="641268"/>
                  <a:pt x="100940" y="670956"/>
                </a:cubicBezTo>
                <a:cubicBezTo>
                  <a:pt x="79169" y="700644"/>
                  <a:pt x="31667" y="760021"/>
                  <a:pt x="17813" y="813460"/>
                </a:cubicBezTo>
                <a:cubicBezTo>
                  <a:pt x="3959" y="866899"/>
                  <a:pt x="17813" y="991589"/>
                  <a:pt x="17813" y="991589"/>
                </a:cubicBezTo>
                <a:cubicBezTo>
                  <a:pt x="17813" y="1035132"/>
                  <a:pt x="19792" y="1043049"/>
                  <a:pt x="17813" y="1074717"/>
                </a:cubicBezTo>
                <a:cubicBezTo>
                  <a:pt x="15834" y="1106385"/>
                  <a:pt x="7917" y="1136073"/>
                  <a:pt x="5938" y="1181595"/>
                </a:cubicBezTo>
                <a:cubicBezTo>
                  <a:pt x="3959" y="1227117"/>
                  <a:pt x="5938" y="1347849"/>
                  <a:pt x="5938" y="1347849"/>
                </a:cubicBezTo>
                <a:cubicBezTo>
                  <a:pt x="5938" y="1401288"/>
                  <a:pt x="0" y="1466602"/>
                  <a:pt x="5938" y="1502228"/>
                </a:cubicBezTo>
                <a:cubicBezTo>
                  <a:pt x="11876" y="1537854"/>
                  <a:pt x="33647" y="1553688"/>
                  <a:pt x="41564" y="1561605"/>
                </a:cubicBezTo>
              </a:path>
            </a:pathLst>
          </a:cu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368" name="TextBox 10">
            <a:extLst>
              <a:ext uri="{FF2B5EF4-FFF2-40B4-BE49-F238E27FC236}">
                <a16:creationId xmlns:a16="http://schemas.microsoft.com/office/drawing/2014/main" id="{46EF0B42-DB7C-4554-A031-9466E2C9A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610600" cy="1384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ar-SA" sz="2800">
                <a:solidFill>
                  <a:srgbClr val="000000"/>
                </a:solidFill>
                <a:latin typeface="Calibri" panose="020F0502020204030204" pitchFamily="34" charset="0"/>
              </a:rPr>
              <a:t>During its initial course, it carries </a:t>
            </a:r>
            <a:r>
              <a:rPr lang="en-US" altLang="ar-SA" sz="2800" b="1">
                <a:solidFill>
                  <a:srgbClr val="000000"/>
                </a:solidFill>
                <a:latin typeface="Calibri" panose="020F0502020204030204" pitchFamily="34" charset="0"/>
              </a:rPr>
              <a:t>C1 fibers </a:t>
            </a:r>
            <a:r>
              <a:rPr lang="en-US" altLang="ar-SA" sz="2800">
                <a:solidFill>
                  <a:srgbClr val="000000"/>
                </a:solidFill>
                <a:latin typeface="Calibri" panose="020F0502020204030204" pitchFamily="34" charset="0"/>
              </a:rPr>
              <a:t>which leave in a branch to take part in the formation of </a:t>
            </a:r>
            <a:r>
              <a:rPr lang="en-US" altLang="ar-SA" sz="2800" b="1">
                <a:solidFill>
                  <a:srgbClr val="000000"/>
                </a:solidFill>
                <a:latin typeface="Calibri" panose="020F0502020204030204" pitchFamily="34" charset="0"/>
              </a:rPr>
              <a:t>ansa cervicalis </a:t>
            </a:r>
            <a:r>
              <a:rPr lang="en-US" altLang="ar-SA" sz="2800">
                <a:solidFill>
                  <a:srgbClr val="000000"/>
                </a:solidFill>
                <a:latin typeface="Calibri" panose="020F0502020204030204" pitchFamily="34" charset="0"/>
              </a:rPr>
              <a:t>(a loop of nerves supplying neck muscles)</a:t>
            </a:r>
          </a:p>
        </p:txBody>
      </p:sp>
      <p:sp>
        <p:nvSpPr>
          <p:cNvPr id="15369" name="TextBox 9">
            <a:extLst>
              <a:ext uri="{FF2B5EF4-FFF2-40B4-BE49-F238E27FC236}">
                <a16:creationId xmlns:a16="http://schemas.microsoft.com/office/drawing/2014/main" id="{9B3FB932-59BB-4595-8AE7-2F6E54862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096000"/>
            <a:ext cx="1219200" cy="40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2000">
                <a:solidFill>
                  <a:srgbClr val="000000"/>
                </a:solidFill>
              </a:rPr>
              <a:t>C1 fibers</a:t>
            </a:r>
          </a:p>
        </p:txBody>
      </p:sp>
      <p:cxnSp>
        <p:nvCxnSpPr>
          <p:cNvPr id="15370" name="Straight Arrow Connector 10">
            <a:extLst>
              <a:ext uri="{FF2B5EF4-FFF2-40B4-BE49-F238E27FC236}">
                <a16:creationId xmlns:a16="http://schemas.microsoft.com/office/drawing/2014/main" id="{D894C329-96A0-4082-9328-AA9A1A5D495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126707" y="4812506"/>
            <a:ext cx="2030412" cy="536575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2">
            <a:extLst>
              <a:ext uri="{FF2B5EF4-FFF2-40B4-BE49-F238E27FC236}">
                <a16:creationId xmlns:a16="http://schemas.microsoft.com/office/drawing/2014/main" id="{7D0915FC-998E-4307-A2E1-CA50268F262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52400" y="609600"/>
            <a:ext cx="8534400" cy="4572000"/>
          </a:xfrm>
          <a:ln>
            <a:solidFill>
              <a:srgbClr val="000000"/>
            </a:solidFill>
          </a:ln>
        </p:spPr>
        <p:txBody>
          <a:bodyPr/>
          <a:lstStyle/>
          <a:p>
            <a:pPr marL="342900" lvl="1" indent="-342900">
              <a:buClrTx/>
              <a:defRPr/>
            </a:pPr>
            <a:r>
              <a:rPr lang="en-US" b="1" u="sng" dirty="0">
                <a:solidFill>
                  <a:srgbClr val="C00000"/>
                </a:solidFill>
              </a:rPr>
              <a:t>Function:</a:t>
            </a:r>
            <a:endParaRPr lang="en-GB" u="sng" dirty="0">
              <a:solidFill>
                <a:srgbClr val="C00000"/>
              </a:solidFill>
              <a:effectLst/>
            </a:endParaRPr>
          </a:p>
          <a:p>
            <a:pPr marL="342900" lvl="1" indent="-342900">
              <a:buClrTx/>
              <a:defRPr/>
            </a:pPr>
            <a:r>
              <a:rPr lang="en-GB" dirty="0">
                <a:solidFill>
                  <a:srgbClr val="000000"/>
                </a:solidFill>
                <a:effectLst/>
              </a:rPr>
              <a:t>1. Supplies motor innervation to all of the muscles of the tongue </a:t>
            </a:r>
            <a:r>
              <a:rPr lang="en-GB" b="1" dirty="0">
                <a:solidFill>
                  <a:srgbClr val="000000"/>
                </a:solidFill>
                <a:effectLst/>
              </a:rPr>
              <a:t>Except</a:t>
            </a:r>
            <a:r>
              <a:rPr lang="en-GB" dirty="0">
                <a:solidFill>
                  <a:srgbClr val="000000"/>
                </a:solidFill>
                <a:effectLst/>
              </a:rPr>
              <a:t> the </a:t>
            </a:r>
            <a:r>
              <a:rPr lang="en-GB" b="1" u="sng" dirty="0" err="1">
                <a:solidFill>
                  <a:srgbClr val="00B050"/>
                </a:solidFill>
                <a:effectLst/>
              </a:rPr>
              <a:t>palatoglossus</a:t>
            </a:r>
            <a:r>
              <a:rPr lang="en-GB" dirty="0">
                <a:solidFill>
                  <a:srgbClr val="000000"/>
                </a:solidFill>
                <a:effectLst/>
              </a:rPr>
              <a:t> (which is supplied by the </a:t>
            </a:r>
            <a:r>
              <a:rPr lang="en-GB" dirty="0" err="1">
                <a:solidFill>
                  <a:srgbClr val="000000"/>
                </a:solidFill>
                <a:effectLst/>
              </a:rPr>
              <a:t>vagus</a:t>
            </a:r>
            <a:r>
              <a:rPr lang="en-GB" dirty="0">
                <a:solidFill>
                  <a:srgbClr val="000000"/>
                </a:solidFill>
                <a:effectLst/>
              </a:rPr>
              <a:t> nerve).</a:t>
            </a:r>
          </a:p>
          <a:p>
            <a:pPr marL="342900" lvl="1" indent="-342900">
              <a:buClrTx/>
              <a:defRPr/>
            </a:pPr>
            <a:r>
              <a:rPr lang="en-GB" dirty="0">
                <a:solidFill>
                  <a:srgbClr val="000000"/>
                </a:solidFill>
                <a:effectLst/>
              </a:rPr>
              <a:t>So, it </a:t>
            </a:r>
            <a:r>
              <a:rPr lang="en-US" dirty="0">
                <a:solidFill>
                  <a:srgbClr val="000000"/>
                </a:solidFill>
              </a:rPr>
              <a:t>Controls the movements and shape of the tongue during speech and swallowing</a:t>
            </a:r>
          </a:p>
          <a:p>
            <a:pPr marL="342900" lvl="1" indent="-342900">
              <a:buClrTx/>
              <a:defRPr/>
            </a:pPr>
            <a:r>
              <a:rPr lang="en-GB" dirty="0">
                <a:solidFill>
                  <a:srgbClr val="000000"/>
                </a:solidFill>
                <a:effectLst/>
              </a:rPr>
              <a:t>2. Carries proprioceptive afferents from the tongue muscles.</a:t>
            </a:r>
            <a:r>
              <a:rPr lang="en-US" dirty="0">
                <a:solidFill>
                  <a:srgbClr val="000000"/>
                </a:solidFill>
                <a:effectLst/>
              </a:rPr>
              <a:t>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697FC-C475-4A49-AB5E-2CE1BE96CB0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52400" y="762000"/>
            <a:ext cx="4648200" cy="5638800"/>
          </a:xfrm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defRPr/>
            </a:pPr>
            <a:r>
              <a:rPr lang="en-US" sz="2400" u="sng" dirty="0">
                <a:solidFill>
                  <a:srgbClr val="C00000"/>
                </a:solidFill>
              </a:rPr>
              <a:t>Manifestations of Lesion of the nerve (LMN) 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effectLst/>
              </a:rPr>
              <a:t>Loss of tongue movements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effectLst/>
              </a:rPr>
              <a:t>Difficulty in chewing and speech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effectLst/>
              </a:rPr>
              <a:t>The tongue paralyses, atrophies, becomes shrunken and furrowed on the affected side (LMN paralysis)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effectLst/>
              </a:rPr>
              <a:t>On protrusion, tongue </a:t>
            </a:r>
            <a:r>
              <a:rPr lang="en-US" sz="2400" b="1" dirty="0">
                <a:solidFill>
                  <a:srgbClr val="000000"/>
                </a:solidFill>
                <a:effectLst/>
              </a:rPr>
              <a:t>deviates to the affected side</a:t>
            </a:r>
          </a:p>
          <a:p>
            <a:pPr eaLnBrk="1" hangingPunct="1">
              <a:buClrTx/>
              <a:defRPr/>
            </a:pPr>
            <a:r>
              <a:rPr lang="en-US" sz="2400" dirty="0">
                <a:solidFill>
                  <a:srgbClr val="000000"/>
                </a:solidFill>
                <a:effectLst/>
              </a:rPr>
              <a:t>If both nerves are damaged, person can’t protrude tongue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7411" name="Picture 5" descr="C:\Documents and Settings\user\My Documents\My Pictures\14f1.gif">
            <a:extLst>
              <a:ext uri="{FF2B5EF4-FFF2-40B4-BE49-F238E27FC236}">
                <a16:creationId xmlns:a16="http://schemas.microsoft.com/office/drawing/2014/main" id="{77E0953E-CD8E-4634-82F4-FBABE77339CC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 t="3545" r="4878" b="2547"/>
          <a:stretch>
            <a:fillRect/>
          </a:stretch>
        </p:blipFill>
        <p:spPr>
          <a:xfrm>
            <a:off x="5351463" y="3284538"/>
            <a:ext cx="3030537" cy="3573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Box 5">
            <a:extLst>
              <a:ext uri="{FF2B5EF4-FFF2-40B4-BE49-F238E27FC236}">
                <a16:creationId xmlns:a16="http://schemas.microsoft.com/office/drawing/2014/main" id="{9871467F-EEFF-4737-A8B8-D08BBB5A3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286000"/>
            <a:ext cx="106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1600" b="1">
                <a:solidFill>
                  <a:schemeClr val="bg1"/>
                </a:solidFill>
              </a:rPr>
              <a:t>Normal</a:t>
            </a:r>
          </a:p>
        </p:txBody>
      </p:sp>
      <p:sp>
        <p:nvSpPr>
          <p:cNvPr id="17413" name="TextBox 6">
            <a:extLst>
              <a:ext uri="{FF2B5EF4-FFF2-40B4-BE49-F238E27FC236}">
                <a16:creationId xmlns:a16="http://schemas.microsoft.com/office/drawing/2014/main" id="{03D2C190-3EE7-4C14-8BC1-D70E58F70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6096000"/>
            <a:ext cx="1905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1600" b="1"/>
              <a:t>Lesion left CN 12</a:t>
            </a:r>
          </a:p>
        </p:txBody>
      </p:sp>
      <p:sp>
        <p:nvSpPr>
          <p:cNvPr id="17414" name="Freeform 7">
            <a:extLst>
              <a:ext uri="{FF2B5EF4-FFF2-40B4-BE49-F238E27FC236}">
                <a16:creationId xmlns:a16="http://schemas.microsoft.com/office/drawing/2014/main" id="{5737A961-0FD3-473D-B740-6B3523365E0E}"/>
              </a:ext>
            </a:extLst>
          </p:cNvPr>
          <p:cNvSpPr>
            <a:spLocks/>
          </p:cNvSpPr>
          <p:nvPr/>
        </p:nvSpPr>
        <p:spPr bwMode="auto">
          <a:xfrm rot="2047734">
            <a:off x="6878638" y="5461000"/>
            <a:ext cx="527050" cy="236538"/>
          </a:xfrm>
          <a:custGeom>
            <a:avLst/>
            <a:gdLst>
              <a:gd name="T0" fmla="*/ 0 w 2304"/>
              <a:gd name="T1" fmla="*/ 2147483647 h 936"/>
              <a:gd name="T2" fmla="*/ 2147483647 w 2304"/>
              <a:gd name="T3" fmla="*/ 2147483647 h 936"/>
              <a:gd name="T4" fmla="*/ 2147483647 w 2304"/>
              <a:gd name="T5" fmla="*/ 0 h 936"/>
              <a:gd name="T6" fmla="*/ 0 60000 65536"/>
              <a:gd name="T7" fmla="*/ 0 60000 65536"/>
              <a:gd name="T8" fmla="*/ 0 60000 65536"/>
              <a:gd name="T9" fmla="*/ 0 w 2304"/>
              <a:gd name="T10" fmla="*/ 0 h 936"/>
              <a:gd name="T11" fmla="*/ 2304 w 2304"/>
              <a:gd name="T12" fmla="*/ 936 h 9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4" h="936">
                <a:moveTo>
                  <a:pt x="0" y="720"/>
                </a:moveTo>
                <a:cubicBezTo>
                  <a:pt x="576" y="828"/>
                  <a:pt x="1152" y="936"/>
                  <a:pt x="1536" y="816"/>
                </a:cubicBezTo>
                <a:cubicBezTo>
                  <a:pt x="1920" y="696"/>
                  <a:pt x="2112" y="348"/>
                  <a:pt x="2304" y="0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17415" name="Picture 7" descr="3FFC4E03">
            <a:extLst>
              <a:ext uri="{FF2B5EF4-FFF2-40B4-BE49-F238E27FC236}">
                <a16:creationId xmlns:a16="http://schemas.microsoft.com/office/drawing/2014/main" id="{E4259237-3F8D-4451-8B64-426BB8AEC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5" t="20885" r="16182" b="28221"/>
          <a:stretch>
            <a:fillRect/>
          </a:stretch>
        </p:blipFill>
        <p:spPr bwMode="auto">
          <a:xfrm>
            <a:off x="4800600" y="185738"/>
            <a:ext cx="4049713" cy="3217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Documents and Settings\user\My Documents\My Pictures\flowers\07041-5-dew-drop-lilly.jpg">
            <a:extLst>
              <a:ext uri="{FF2B5EF4-FFF2-40B4-BE49-F238E27FC236}">
                <a16:creationId xmlns:a16="http://schemas.microsoft.com/office/drawing/2014/main" id="{1D458692-1CC1-4900-AEA8-CF2EAC8DF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4038600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5">
            <a:extLst>
              <a:ext uri="{FF2B5EF4-FFF2-40B4-BE49-F238E27FC236}">
                <a16:creationId xmlns:a16="http://schemas.microsoft.com/office/drawing/2014/main" id="{ACB6AF2E-8D7E-41B2-9798-B042AAB8FB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1828800"/>
            <a:ext cx="7496175" cy="485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 panose="0202090407030B020401" pitchFamily="18" charset="0"/>
              </a:rPr>
              <a:t>Thank U &amp; Good Luck</a:t>
            </a:r>
            <a:endParaRPr lang="ar-SA" sz="28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oudy Stout" panose="0202090407030B020401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9A21F-C425-4831-B7B9-3786A3BBEB1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>
              <a:defRPr/>
            </a:pPr>
            <a:r>
              <a:rPr lang="en-GB" b="1" dirty="0">
                <a:solidFill>
                  <a:srgbClr val="000000"/>
                </a:solidFill>
              </a:rPr>
              <a:t>Objectives</a:t>
            </a:r>
            <a:r>
              <a:rPr lang="en-GB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872CFC-68F8-467D-87A0-BC6EE80652D5}"/>
              </a:ext>
            </a:extLst>
          </p:cNvPr>
          <p:cNvSpPr txBox="1">
            <a:spLocks/>
          </p:cNvSpPr>
          <p:nvPr/>
        </p:nvSpPr>
        <p:spPr bwMode="auto">
          <a:xfrm>
            <a:off x="152400" y="1143000"/>
            <a:ext cx="8763000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n-GB" sz="28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At the end of the lecture, the students should be able to: </a:t>
            </a: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Ø"/>
              <a:defRPr/>
            </a:pPr>
            <a:r>
              <a:rPr lang="en-GB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List the nuclei related to accessory and hypoglossal nerves in the brain stem.</a:t>
            </a: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Ø"/>
              <a:defRPr/>
            </a:pPr>
            <a:r>
              <a:rPr lang="en-GB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Describe the type and site of each nucleus.</a:t>
            </a: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Ø"/>
              <a:defRPr/>
            </a:pPr>
            <a:r>
              <a:rPr lang="en-GB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Describe site of emergence and course of accessory and hypoglossal nerves.</a:t>
            </a: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Ø"/>
              <a:defRPr/>
            </a:pPr>
            <a:r>
              <a:rPr lang="en-GB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Describe important relations of accessory and hypoglossal nerves in the neck.</a:t>
            </a: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Ø"/>
              <a:defRPr/>
            </a:pPr>
            <a:r>
              <a:rPr lang="en-GB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List the branches of accessory and hypoglossal nerves.</a:t>
            </a: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Ø"/>
              <a:defRPr/>
            </a:pPr>
            <a:r>
              <a:rPr lang="en-GB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Describe the main motor effects in case of lesion of  accessory and hypoglossal nerves.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F56490D-B9C9-42D3-9C04-0675CE24A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7127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0000"/>
                </a:solidFill>
                <a:latin typeface="Arial Rounded MT Bold" pitchFamily="34" charset="0"/>
              </a:rPr>
              <a:t>11</a:t>
            </a:r>
            <a:r>
              <a:rPr lang="en-US" sz="3600" b="1" baseline="30000" dirty="0">
                <a:solidFill>
                  <a:srgbClr val="000000"/>
                </a:solidFill>
                <a:latin typeface="Arial Rounded MT Bold" pitchFamily="34" charset="0"/>
              </a:rPr>
              <a:t>th</a:t>
            </a:r>
            <a:r>
              <a:rPr lang="en-US" sz="3600" b="1" dirty="0">
                <a:solidFill>
                  <a:srgbClr val="000000"/>
                </a:solidFill>
                <a:latin typeface="Arial Rounded MT Bold" pitchFamily="34" charset="0"/>
              </a:rPr>
              <a:t> CN: </a:t>
            </a:r>
            <a:r>
              <a:rPr lang="en-US" sz="3600" b="1" dirty="0">
                <a:solidFill>
                  <a:srgbClr val="FF0000"/>
                </a:solidFill>
                <a:latin typeface="Arial Rounded MT Bold" pitchFamily="34" charset="0"/>
              </a:rPr>
              <a:t>Accessory Nerve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6580C7F8-9458-47F8-918A-C4101CEB107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191000" cy="5181600"/>
          </a:xfrm>
          <a:ln>
            <a:solidFill>
              <a:schemeClr val="tx2">
                <a:lumMod val="9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defRPr/>
            </a:pPr>
            <a:r>
              <a:rPr lang="en-US" sz="2400" dirty="0">
                <a:solidFill>
                  <a:srgbClr val="000000"/>
                </a:solidFill>
                <a:effectLst/>
              </a:rPr>
              <a:t>Type: </a:t>
            </a:r>
            <a:r>
              <a:rPr lang="en-US" sz="2400" b="1" dirty="0">
                <a:solidFill>
                  <a:srgbClr val="000000"/>
                </a:solidFill>
                <a:effectLst/>
              </a:rPr>
              <a:t>Motor</a:t>
            </a:r>
          </a:p>
          <a:p>
            <a:pPr eaLnBrk="1" hangingPunct="1">
              <a:lnSpc>
                <a:spcPct val="90000"/>
              </a:lnSpc>
              <a:buClrTx/>
              <a:defRPr/>
            </a:pPr>
            <a:r>
              <a:rPr lang="en-US" sz="2400" dirty="0">
                <a:solidFill>
                  <a:srgbClr val="000000"/>
                </a:solidFill>
                <a:effectLst/>
              </a:rPr>
              <a:t>Has two parts (roots):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u="sng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Cranial </a:t>
            </a:r>
            <a:r>
              <a:rPr lang="en-GB" sz="2400" b="1" u="sng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part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carries fibres that originate in the caudal part of </a:t>
            </a:r>
            <a:r>
              <a:rPr lang="en-GB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nucleus </a:t>
            </a:r>
            <a:r>
              <a:rPr lang="en-GB" sz="2400" b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ambiguus</a:t>
            </a: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</a:t>
            </a:r>
            <a:r>
              <a:rPr lang="en-GB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part</a:t>
            </a:r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arises from motor neurones in ventral horn of the spinal gray matter at levels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C1-C5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</a:t>
            </a:r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spinal nucleus) 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Tx/>
              <a:defRPr/>
            </a:pPr>
            <a:r>
              <a:rPr lang="en-GB" sz="2400" dirty="0">
                <a:solidFill>
                  <a:srgbClr val="000000"/>
                </a:solidFill>
                <a:effectLst/>
              </a:rPr>
              <a:t>Foramen of exit from skull: </a:t>
            </a:r>
            <a:r>
              <a:rPr lang="en-GB" sz="2400" b="1" dirty="0">
                <a:solidFill>
                  <a:srgbClr val="000000"/>
                </a:solidFill>
                <a:effectLst/>
              </a:rPr>
              <a:t>Jugular foramen</a:t>
            </a:r>
            <a:endParaRPr lang="en-US" sz="2400" b="1" dirty="0">
              <a:solidFill>
                <a:srgbClr val="000000"/>
              </a:solidFill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folHlink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  <p:pic>
        <p:nvPicPr>
          <p:cNvPr id="5124" name="Content Placeholder 4" descr="eleventh-cranial-nerve-4991_1.jpg">
            <a:extLst>
              <a:ext uri="{FF2B5EF4-FFF2-40B4-BE49-F238E27FC236}">
                <a16:creationId xmlns:a16="http://schemas.microsoft.com/office/drawing/2014/main" id="{6A0C966C-0CDB-4A72-A2DB-4CE4DE7F0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8200"/>
            <a:ext cx="4111625" cy="5853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1">
            <a:extLst>
              <a:ext uri="{FF2B5EF4-FFF2-40B4-BE49-F238E27FC236}">
                <a16:creationId xmlns:a16="http://schemas.microsoft.com/office/drawing/2014/main" id="{32586535-17F6-4A67-A900-E1DDC56D0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133600"/>
            <a:ext cx="152400" cy="381000"/>
          </a:xfrm>
          <a:prstGeom prst="rect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/>
          </a:p>
        </p:txBody>
      </p:sp>
      <p:sp>
        <p:nvSpPr>
          <p:cNvPr id="5126" name="Rectangle 2">
            <a:extLst>
              <a:ext uri="{FF2B5EF4-FFF2-40B4-BE49-F238E27FC236}">
                <a16:creationId xmlns:a16="http://schemas.microsoft.com/office/drawing/2014/main" id="{F2CAF681-D6CD-41DA-8778-822180F05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038600"/>
            <a:ext cx="76200" cy="1600200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/>
          </a:p>
        </p:txBody>
      </p:sp>
      <p:sp>
        <p:nvSpPr>
          <p:cNvPr id="5127" name="Rectangle 3">
            <a:extLst>
              <a:ext uri="{FF2B5EF4-FFF2-40B4-BE49-F238E27FC236}">
                <a16:creationId xmlns:a16="http://schemas.microsoft.com/office/drawing/2014/main" id="{FE2EEAA8-A58F-4F71-B93C-A5E7FA475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514600"/>
            <a:ext cx="457200" cy="457200"/>
          </a:xfrm>
          <a:prstGeom prst="rect">
            <a:avLst/>
          </a:prstGeom>
          <a:noFill/>
          <a:ln w="9525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A24EC2F-0FCE-4FB2-9094-C00E83516932}"/>
              </a:ext>
            </a:extLst>
          </p:cNvPr>
          <p:cNvSpPr txBox="1">
            <a:spLocks/>
          </p:cNvSpPr>
          <p:nvPr/>
        </p:nvSpPr>
        <p:spPr bwMode="auto">
          <a:xfrm>
            <a:off x="152400" y="914400"/>
            <a:ext cx="4419600" cy="5638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lang="en-GB" sz="2400" kern="0" dirty="0">
                <a:solidFill>
                  <a:srgbClr val="000000"/>
                </a:solidFill>
                <a:cs typeface="Arial" pitchFamily="34" charset="0"/>
              </a:rPr>
              <a:t>Emerges from lateral aspect of the medulla as a linear series of rootlets caudal to rootlets of the </a:t>
            </a:r>
            <a:r>
              <a:rPr lang="en-GB" sz="2400" kern="0" dirty="0" err="1">
                <a:solidFill>
                  <a:srgbClr val="000000"/>
                </a:solidFill>
                <a:cs typeface="Arial" pitchFamily="34" charset="0"/>
              </a:rPr>
              <a:t>vagus</a:t>
            </a:r>
            <a:r>
              <a:rPr lang="en-GB" sz="2400" kern="0" dirty="0">
                <a:solidFill>
                  <a:srgbClr val="000000"/>
                </a:solidFill>
                <a:cs typeface="Arial" pitchFamily="34" charset="0"/>
              </a:rPr>
              <a:t> nerve.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GB" sz="2400" kern="0" dirty="0">
                <a:solidFill>
                  <a:srgbClr val="000000"/>
                </a:solidFill>
                <a:cs typeface="Arial" pitchFamily="34" charset="0"/>
              </a:rPr>
              <a:t> At the side of medulla it joins the spinal root briefly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GB" sz="2400" kern="0" dirty="0">
                <a:solidFill>
                  <a:srgbClr val="000000"/>
                </a:solidFill>
                <a:cs typeface="Arial" pitchFamily="34" charset="0"/>
              </a:rPr>
              <a:t>It separates once again as the nerve leaves the cranial cavity through the </a:t>
            </a:r>
            <a:r>
              <a:rPr lang="en-GB" sz="2400" b="1" kern="0" dirty="0">
                <a:solidFill>
                  <a:srgbClr val="000000"/>
                </a:solidFill>
                <a:cs typeface="Arial" pitchFamily="34" charset="0"/>
              </a:rPr>
              <a:t>Jugular foramen.</a:t>
            </a:r>
            <a:endParaRPr lang="en-GB" sz="2400" kern="0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GB" sz="2400" kern="0" dirty="0">
                <a:solidFill>
                  <a:srgbClr val="000000"/>
                </a:solidFill>
                <a:cs typeface="Arial" pitchFamily="34" charset="0"/>
              </a:rPr>
              <a:t>At the level of jugular foramen these fibres join the </a:t>
            </a:r>
            <a:r>
              <a:rPr lang="en-GB" sz="2400" b="1" kern="0" dirty="0" err="1">
                <a:solidFill>
                  <a:srgbClr val="FF6600"/>
                </a:solidFill>
                <a:cs typeface="Arial" pitchFamily="34" charset="0"/>
              </a:rPr>
              <a:t>vagus</a:t>
            </a:r>
            <a:r>
              <a:rPr lang="en-GB" sz="2400" b="1" kern="0" dirty="0">
                <a:solidFill>
                  <a:srgbClr val="FF6600"/>
                </a:solidFill>
                <a:cs typeface="Arial" pitchFamily="34" charset="0"/>
              </a:rPr>
              <a:t> nerve </a:t>
            </a:r>
            <a:r>
              <a:rPr lang="en-GB" sz="2400" kern="0" dirty="0">
                <a:solidFill>
                  <a:srgbClr val="000000"/>
                </a:solidFill>
                <a:cs typeface="Arial" pitchFamily="34" charset="0"/>
              </a:rPr>
              <a:t>and distribute with it to </a:t>
            </a:r>
            <a:r>
              <a:rPr lang="en-GB" sz="2400" u="sng" kern="0" dirty="0">
                <a:solidFill>
                  <a:srgbClr val="000000"/>
                </a:solidFill>
                <a:cs typeface="Arial" pitchFamily="34" charset="0"/>
              </a:rPr>
              <a:t>muscles of the soft plate, </a:t>
            </a:r>
            <a:r>
              <a:rPr lang="en-GB" sz="2400" u="sng" kern="0" dirty="0" err="1">
                <a:solidFill>
                  <a:srgbClr val="000000"/>
                </a:solidFill>
                <a:cs typeface="Arial" pitchFamily="34" charset="0"/>
              </a:rPr>
              <a:t>esophagus</a:t>
            </a:r>
            <a:r>
              <a:rPr lang="en-GB" sz="2400" u="sng" kern="0" dirty="0">
                <a:solidFill>
                  <a:srgbClr val="000000"/>
                </a:solidFill>
                <a:cs typeface="Arial" pitchFamily="34" charset="0"/>
              </a:rPr>
              <a:t>, pharynx and larynx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130FE43-6462-44AB-A360-D86F3A6E7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91440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eaLnBrk="1" hangingPunct="1">
              <a:defRPr/>
            </a:pPr>
            <a:r>
              <a:rPr lang="en-GB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The Cranial Part</a:t>
            </a:r>
            <a:endParaRPr lang="en-US" sz="36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6148" name="Picture 7" descr="C:\Documents and Settings\Zeenet\My Documents\My Pictures\5rt6.jpg">
            <a:extLst>
              <a:ext uri="{FF2B5EF4-FFF2-40B4-BE49-F238E27FC236}">
                <a16:creationId xmlns:a16="http://schemas.microsoft.com/office/drawing/2014/main" id="{2D4A882C-19EB-46A5-8009-A4550EB41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4783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4" descr="Accessory2.png">
            <a:extLst>
              <a:ext uri="{FF2B5EF4-FFF2-40B4-BE49-F238E27FC236}">
                <a16:creationId xmlns:a16="http://schemas.microsoft.com/office/drawing/2014/main" id="{FEBDC87F-A4A4-43DE-BCCC-1EF8C5470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r="1724" b="3645"/>
          <a:stretch>
            <a:fillRect/>
          </a:stretch>
        </p:blipFill>
        <p:spPr>
          <a:xfrm>
            <a:off x="4876800" y="1295400"/>
            <a:ext cx="4038600" cy="4572000"/>
          </a:xfrm>
          <a:ln>
            <a:solidFill>
              <a:schemeClr val="accent1"/>
            </a:solidFill>
          </a:ln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9A8097C5-3714-4D54-B91B-85806C2E9859}"/>
              </a:ext>
            </a:extLst>
          </p:cNvPr>
          <p:cNvSpPr txBox="1">
            <a:spLocks/>
          </p:cNvSpPr>
          <p:nvPr/>
        </p:nvSpPr>
        <p:spPr bwMode="auto">
          <a:xfrm>
            <a:off x="228600" y="1066800"/>
            <a:ext cx="4495800" cy="5410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lang="en-GB" sz="2400" kern="0" dirty="0">
                <a:solidFill>
                  <a:srgbClr val="000000"/>
                </a:solidFill>
                <a:cs typeface="Arial" pitchFamily="34" charset="0"/>
              </a:rPr>
              <a:t>The axons leave the cord via series of rootlets, emerge laterally midway between the dorsal and ventral roots of the spinal nerves.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lang="en-GB" sz="2400" kern="0" dirty="0">
                <a:solidFill>
                  <a:srgbClr val="000000"/>
                </a:solidFill>
                <a:cs typeface="Arial" pitchFamily="34" charset="0"/>
              </a:rPr>
              <a:t> Courses </a:t>
            </a:r>
            <a:r>
              <a:rPr lang="en-GB" sz="2400" kern="0" dirty="0" err="1">
                <a:solidFill>
                  <a:srgbClr val="000000"/>
                </a:solidFill>
                <a:cs typeface="Arial" pitchFamily="34" charset="0"/>
              </a:rPr>
              <a:t>rostrally</a:t>
            </a:r>
            <a:r>
              <a:rPr lang="en-GB" sz="2400" kern="0" dirty="0">
                <a:solidFill>
                  <a:srgbClr val="000000"/>
                </a:solidFill>
                <a:cs typeface="Arial" pitchFamily="34" charset="0"/>
              </a:rPr>
              <a:t> and enter the cranial cavity through the </a:t>
            </a:r>
            <a:r>
              <a:rPr lang="en-GB" sz="2400" kern="0" dirty="0">
                <a:solidFill>
                  <a:srgbClr val="FF0000"/>
                </a:solidFill>
                <a:cs typeface="Arial" pitchFamily="34" charset="0"/>
              </a:rPr>
              <a:t>foramen magnum</a:t>
            </a:r>
            <a:r>
              <a:rPr lang="en-GB" sz="2400" kern="0" dirty="0">
                <a:solidFill>
                  <a:srgbClr val="000000"/>
                </a:solidFill>
                <a:cs typeface="Arial" pitchFamily="34" charset="0"/>
              </a:rPr>
              <a:t>, and joins the cranial root briefly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lang="en-GB" sz="2400" kern="0" dirty="0">
                <a:solidFill>
                  <a:srgbClr val="000000"/>
                </a:solidFill>
                <a:cs typeface="Arial" pitchFamily="34" charset="0"/>
              </a:rPr>
              <a:t> Separates once again as the nerve leaves the cranial cavity through the </a:t>
            </a:r>
            <a:r>
              <a:rPr lang="en-GB" sz="2400" b="1" kern="0" dirty="0">
                <a:solidFill>
                  <a:srgbClr val="000000"/>
                </a:solidFill>
                <a:cs typeface="Arial" pitchFamily="34" charset="0"/>
              </a:rPr>
              <a:t>Jugular foramen.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lang="en-GB" sz="2400" kern="0" dirty="0">
                <a:solidFill>
                  <a:srgbClr val="000000"/>
                </a:solidFill>
                <a:cs typeface="Arial" pitchFamily="34" charset="0"/>
              </a:rPr>
              <a:t>Supplies the </a:t>
            </a:r>
            <a:r>
              <a:rPr lang="en-GB" sz="2400" b="1" kern="0" dirty="0" err="1">
                <a:solidFill>
                  <a:srgbClr val="000000"/>
                </a:solidFill>
                <a:cs typeface="Arial" pitchFamily="34" charset="0"/>
              </a:rPr>
              <a:t>sternomastoid</a:t>
            </a:r>
            <a:r>
              <a:rPr lang="en-GB" sz="2400" b="1" kern="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GB" sz="2400" kern="0" dirty="0">
                <a:solidFill>
                  <a:srgbClr val="000000"/>
                </a:solidFill>
                <a:cs typeface="Arial" pitchFamily="34" charset="0"/>
              </a:rPr>
              <a:t>and </a:t>
            </a:r>
            <a:r>
              <a:rPr lang="en-GB" sz="2400" b="1" kern="0" dirty="0" err="1">
                <a:solidFill>
                  <a:srgbClr val="000000"/>
                </a:solidFill>
                <a:cs typeface="Arial" pitchFamily="34" charset="0"/>
              </a:rPr>
              <a:t>trapezius</a:t>
            </a:r>
            <a:r>
              <a:rPr lang="en-GB" sz="2400" kern="0" dirty="0">
                <a:solidFill>
                  <a:srgbClr val="000000"/>
                </a:solidFill>
                <a:cs typeface="Arial" pitchFamily="34" charset="0"/>
              </a:rPr>
              <a:t> muscles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endParaRPr lang="en-GB" sz="2000" kern="0" dirty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B4CD5C8-427F-4495-987E-30D223B36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91440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eaLnBrk="1" hangingPunct="1">
              <a:defRPr/>
            </a:pP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The Spinal Part</a:t>
            </a:r>
            <a:endParaRPr lang="en-US" sz="3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C:\Users\Zeenat\Pictures\nmb.jpg">
            <a:extLst>
              <a:ext uri="{FF2B5EF4-FFF2-40B4-BE49-F238E27FC236}">
                <a16:creationId xmlns:a16="http://schemas.microsoft.com/office/drawing/2014/main" id="{3371AC93-54CD-451F-99F1-B6B6887B4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09600"/>
            <a:ext cx="5299075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5">
            <a:extLst>
              <a:ext uri="{FF2B5EF4-FFF2-40B4-BE49-F238E27FC236}">
                <a16:creationId xmlns:a16="http://schemas.microsoft.com/office/drawing/2014/main" id="{998C9EF2-BF04-4B84-A01D-A8E4D4C5A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990600"/>
            <a:ext cx="2819400" cy="397033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ar-SA" sz="2800">
                <a:solidFill>
                  <a:srgbClr val="000000"/>
                </a:solidFill>
              </a:rPr>
              <a:t>The nucleus ambiguus and the spinal nucleus receive bilateral </a:t>
            </a:r>
            <a:r>
              <a:rPr lang="en-US" altLang="ar-SA" sz="2800" b="1" u="sng">
                <a:solidFill>
                  <a:srgbClr val="000000"/>
                </a:solidFill>
              </a:rPr>
              <a:t>corticonuclear fibers</a:t>
            </a:r>
            <a:r>
              <a:rPr lang="en-US" altLang="ar-SA" sz="2800" b="1">
                <a:solidFill>
                  <a:srgbClr val="000000"/>
                </a:solidFill>
              </a:rPr>
              <a:t> </a:t>
            </a:r>
            <a:r>
              <a:rPr lang="en-US" altLang="ar-SA" sz="2800">
                <a:solidFill>
                  <a:srgbClr val="000000"/>
                </a:solidFill>
              </a:rPr>
              <a:t>(from both cerebral hemispheres)</a:t>
            </a:r>
          </a:p>
        </p:txBody>
      </p:sp>
      <p:cxnSp>
        <p:nvCxnSpPr>
          <p:cNvPr id="8196" name="Straight Arrow Connector 4">
            <a:extLst>
              <a:ext uri="{FF2B5EF4-FFF2-40B4-BE49-F238E27FC236}">
                <a16:creationId xmlns:a16="http://schemas.microsoft.com/office/drawing/2014/main" id="{79DEBA90-3B58-422C-889F-A2261CDE9D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29400" y="1295400"/>
            <a:ext cx="0" cy="1143000"/>
          </a:xfrm>
          <a:prstGeom prst="straightConnector1">
            <a:avLst/>
          </a:prstGeom>
          <a:noFill/>
          <a:ln w="2857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7" name="Freeform 6">
            <a:extLst>
              <a:ext uri="{FF2B5EF4-FFF2-40B4-BE49-F238E27FC236}">
                <a16:creationId xmlns:a16="http://schemas.microsoft.com/office/drawing/2014/main" id="{F82CA6FB-99CE-4819-BFD0-B24892DC48A0}"/>
              </a:ext>
            </a:extLst>
          </p:cNvPr>
          <p:cNvSpPr>
            <a:spLocks/>
          </p:cNvSpPr>
          <p:nvPr/>
        </p:nvSpPr>
        <p:spPr bwMode="auto">
          <a:xfrm rot="4823066">
            <a:off x="5132387" y="1641476"/>
            <a:ext cx="1636713" cy="842962"/>
          </a:xfrm>
          <a:custGeom>
            <a:avLst/>
            <a:gdLst>
              <a:gd name="T0" fmla="*/ 0 w 2304"/>
              <a:gd name="T1" fmla="*/ 2147483647 h 936"/>
              <a:gd name="T2" fmla="*/ 2147483647 w 2304"/>
              <a:gd name="T3" fmla="*/ 2147483647 h 936"/>
              <a:gd name="T4" fmla="*/ 2147483647 w 2304"/>
              <a:gd name="T5" fmla="*/ 0 h 936"/>
              <a:gd name="T6" fmla="*/ 0 60000 65536"/>
              <a:gd name="T7" fmla="*/ 0 60000 65536"/>
              <a:gd name="T8" fmla="*/ 0 60000 65536"/>
              <a:gd name="T9" fmla="*/ 0 w 2304"/>
              <a:gd name="T10" fmla="*/ 0 h 936"/>
              <a:gd name="T11" fmla="*/ 2304 w 2304"/>
              <a:gd name="T12" fmla="*/ 936 h 9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4" h="936">
                <a:moveTo>
                  <a:pt x="0" y="720"/>
                </a:moveTo>
                <a:cubicBezTo>
                  <a:pt x="576" y="828"/>
                  <a:pt x="1152" y="936"/>
                  <a:pt x="1536" y="816"/>
                </a:cubicBezTo>
                <a:cubicBezTo>
                  <a:pt x="1920" y="696"/>
                  <a:pt x="2112" y="348"/>
                  <a:pt x="2304" y="0"/>
                </a:cubicBezTo>
              </a:path>
            </a:pathLst>
          </a:custGeom>
          <a:noFill/>
          <a:ln w="31750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cxnSp>
        <p:nvCxnSpPr>
          <p:cNvPr id="8198" name="Straight Arrow Connector 4">
            <a:extLst>
              <a:ext uri="{FF2B5EF4-FFF2-40B4-BE49-F238E27FC236}">
                <a16:creationId xmlns:a16="http://schemas.microsoft.com/office/drawing/2014/main" id="{9E2FD1AD-A6BA-4B06-B3B8-43865F0E51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34200" y="3505200"/>
            <a:ext cx="0" cy="1143000"/>
          </a:xfrm>
          <a:prstGeom prst="straightConnector1">
            <a:avLst/>
          </a:prstGeom>
          <a:noFill/>
          <a:ln w="2857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9" name="Straight Arrow Connector 4">
            <a:extLst>
              <a:ext uri="{FF2B5EF4-FFF2-40B4-BE49-F238E27FC236}">
                <a16:creationId xmlns:a16="http://schemas.microsoft.com/office/drawing/2014/main" id="{643B59C6-46AE-4898-B147-E45F40311F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57800" y="1295400"/>
            <a:ext cx="0" cy="1143000"/>
          </a:xfrm>
          <a:prstGeom prst="straightConnector1">
            <a:avLst/>
          </a:prstGeom>
          <a:noFill/>
          <a:ln w="2857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0" name="Straight Arrow Connector 4">
            <a:extLst>
              <a:ext uri="{FF2B5EF4-FFF2-40B4-BE49-F238E27FC236}">
                <a16:creationId xmlns:a16="http://schemas.microsoft.com/office/drawing/2014/main" id="{16C2AD02-8ABE-452B-9558-6E92F9620D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8800" y="3733800"/>
            <a:ext cx="228600" cy="609600"/>
          </a:xfrm>
          <a:prstGeom prst="straightConnector1">
            <a:avLst/>
          </a:prstGeom>
          <a:noFill/>
          <a:ln w="2857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1" name="Freeform 18">
            <a:extLst>
              <a:ext uri="{FF2B5EF4-FFF2-40B4-BE49-F238E27FC236}">
                <a16:creationId xmlns:a16="http://schemas.microsoft.com/office/drawing/2014/main" id="{042A3BA9-4473-4BCC-824D-1A677BFF1D42}"/>
              </a:ext>
            </a:extLst>
          </p:cNvPr>
          <p:cNvSpPr>
            <a:spLocks/>
          </p:cNvSpPr>
          <p:nvPr/>
        </p:nvSpPr>
        <p:spPr bwMode="auto">
          <a:xfrm rot="11711981" flipH="1">
            <a:off x="6016625" y="4429125"/>
            <a:ext cx="757238" cy="742950"/>
          </a:xfrm>
          <a:custGeom>
            <a:avLst/>
            <a:gdLst>
              <a:gd name="T0" fmla="*/ 0 w 2304"/>
              <a:gd name="T1" fmla="*/ 2147483647 h 936"/>
              <a:gd name="T2" fmla="*/ 2147483647 w 2304"/>
              <a:gd name="T3" fmla="*/ 2147483647 h 936"/>
              <a:gd name="T4" fmla="*/ 2147483647 w 2304"/>
              <a:gd name="T5" fmla="*/ 0 h 936"/>
              <a:gd name="T6" fmla="*/ 0 60000 65536"/>
              <a:gd name="T7" fmla="*/ 0 60000 65536"/>
              <a:gd name="T8" fmla="*/ 0 60000 65536"/>
              <a:gd name="T9" fmla="*/ 0 w 2304"/>
              <a:gd name="T10" fmla="*/ 0 h 936"/>
              <a:gd name="T11" fmla="*/ 2304 w 2304"/>
              <a:gd name="T12" fmla="*/ 936 h 9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4" h="936">
                <a:moveTo>
                  <a:pt x="0" y="720"/>
                </a:moveTo>
                <a:cubicBezTo>
                  <a:pt x="576" y="828"/>
                  <a:pt x="1152" y="936"/>
                  <a:pt x="1536" y="816"/>
                </a:cubicBezTo>
                <a:cubicBezTo>
                  <a:pt x="1920" y="696"/>
                  <a:pt x="2112" y="348"/>
                  <a:pt x="2304" y="0"/>
                </a:cubicBezTo>
              </a:path>
            </a:pathLst>
          </a:custGeom>
          <a:noFill/>
          <a:ln w="31750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202" name="Oval 19">
            <a:extLst>
              <a:ext uri="{FF2B5EF4-FFF2-40B4-BE49-F238E27FC236}">
                <a16:creationId xmlns:a16="http://schemas.microsoft.com/office/drawing/2014/main" id="{A622D4B3-9780-4FFD-9A4E-366D17BD8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667000"/>
            <a:ext cx="457200" cy="457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/>
          </a:p>
        </p:txBody>
      </p:sp>
      <p:sp>
        <p:nvSpPr>
          <p:cNvPr id="8203" name="Oval 20">
            <a:extLst>
              <a:ext uri="{FF2B5EF4-FFF2-40B4-BE49-F238E27FC236}">
                <a16:creationId xmlns:a16="http://schemas.microsoft.com/office/drawing/2014/main" id="{15B88549-3BD1-4BD3-9E1A-A86422F89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486400"/>
            <a:ext cx="457200" cy="457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1EF7F33-7A3D-4EE9-9D72-4774CD80C758}"/>
              </a:ext>
            </a:extLst>
          </p:cNvPr>
          <p:cNvSpPr txBox="1">
            <a:spLocks/>
          </p:cNvSpPr>
          <p:nvPr/>
        </p:nvSpPr>
        <p:spPr>
          <a:xfrm>
            <a:off x="381000" y="609600"/>
            <a:ext cx="4495800" cy="21336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Function: </a:t>
            </a: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lang="en-US" sz="2400" kern="0" dirty="0">
                <a:solidFill>
                  <a:srgbClr val="000000"/>
                </a:solidFill>
                <a:latin typeface="+mn-lt"/>
              </a:rPr>
              <a:t>Movements of the soft palate, larynx, pharynx.</a:t>
            </a: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lang="en-US" sz="2400" kern="0" dirty="0">
                <a:solidFill>
                  <a:srgbClr val="000000"/>
                </a:solidFill>
                <a:latin typeface="+mn-lt"/>
              </a:rPr>
              <a:t>Controls the movements of neck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9219" name="Picture 6" descr="C:\Documents and Settings\Jamila\Desktop\tmp15F33.jpg">
            <a:extLst>
              <a:ext uri="{FF2B5EF4-FFF2-40B4-BE49-F238E27FC236}">
                <a16:creationId xmlns:a16="http://schemas.microsoft.com/office/drawing/2014/main" id="{58C81053-786E-404F-AA9F-90A3EDB98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6353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A425-C944-4CE6-8E64-3AFED4DEA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Injury of the Spinal Root of Accessory  Nerve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B7879-94E6-4245-83AF-F5F498F090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2400" u="sng" dirty="0">
                <a:solidFill>
                  <a:srgbClr val="0066FF"/>
                </a:solidFill>
              </a:rPr>
              <a:t>Causes:</a:t>
            </a:r>
          </a:p>
          <a:p>
            <a:pPr>
              <a:defRPr/>
            </a:pPr>
            <a:r>
              <a:rPr lang="en-US" sz="2400" dirty="0"/>
              <a:t>Because of the relatively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superficial position of the nerve in the posterior triangle, 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may be damaged by penetrating trauma as stab wounds. </a:t>
            </a:r>
          </a:p>
          <a:p>
            <a:pPr>
              <a:defRPr/>
            </a:pPr>
            <a:r>
              <a:rPr lang="en-US" sz="2400" dirty="0"/>
              <a:t>It is considered the most commonly </a:t>
            </a:r>
            <a:r>
              <a:rPr lang="en-US" sz="2400" dirty="0" err="1">
                <a:solidFill>
                  <a:srgbClr val="0070C0"/>
                </a:solidFill>
              </a:rPr>
              <a:t>iatrgenically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injured nerve  as during removal of malignant lymph nodes in the posterior triangle. </a:t>
            </a:r>
          </a:p>
          <a:p>
            <a:pP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0244" name="Picture 2" descr="C:\Documents and Settings\Jamila\Desktop\download (3).jpg">
            <a:extLst>
              <a:ext uri="{FF2B5EF4-FFF2-40B4-BE49-F238E27FC236}">
                <a16:creationId xmlns:a16="http://schemas.microsoft.com/office/drawing/2014/main" id="{98E3AC84-4434-4F19-A1A3-82A33173FDB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95400"/>
            <a:ext cx="2057400" cy="205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3" descr="C:\Documents and Settings\Jamila\Desktop\download (5).jpg">
            <a:extLst>
              <a:ext uri="{FF2B5EF4-FFF2-40B4-BE49-F238E27FC236}">
                <a16:creationId xmlns:a16="http://schemas.microsoft.com/office/drawing/2014/main" id="{F0889695-5EE2-4A03-A3A2-ACF8416DC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6288"/>
            <a:ext cx="41148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2">
            <a:extLst>
              <a:ext uri="{FF2B5EF4-FFF2-40B4-BE49-F238E27FC236}">
                <a16:creationId xmlns:a16="http://schemas.microsoft.com/office/drawing/2014/main" id="{F8126D9B-A1BA-496A-847A-BE01C0B57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81200"/>
            <a:ext cx="381000" cy="3048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r-SA" altLang="ar-S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58AE1-72A8-4636-9EC1-6FF5951BB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400" y="838200"/>
            <a:ext cx="4648200" cy="5791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Manifestations: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produces atrophy and weakness of trapezius.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Unilateral paralysis of trapezius is evident by inability to elevate &amp; retract the shoulder ,difficulty in elevating the arm &amp; </a:t>
            </a:r>
            <a:r>
              <a:rPr lang="en-US" sz="2000" dirty="0">
                <a:solidFill>
                  <a:srgbClr val="000000"/>
                </a:solidFill>
                <a:effectLst/>
              </a:rPr>
              <a:t>Winging of scapula</a:t>
            </a:r>
            <a:r>
              <a:rPr lang="en-US" sz="2000" dirty="0">
                <a:effectLst/>
              </a:rPr>
              <a:t> 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Dropping of the shoulder is an obvious sign of injury of the nerve.</a:t>
            </a:r>
          </a:p>
          <a:p>
            <a:pPr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Tx/>
              <a:defRPr/>
            </a:pPr>
            <a:r>
              <a:rPr lang="en-US" sz="2000" dirty="0">
                <a:solidFill>
                  <a:srgbClr val="000000"/>
                </a:solidFill>
                <a:effectLst/>
              </a:rPr>
              <a:t>The lesion also causes difficulty in swallowing and speech&amp;</a:t>
            </a:r>
          </a:p>
          <a:p>
            <a:pPr eaLnBrk="1" hangingPunct="1">
              <a:lnSpc>
                <a:spcPct val="90000"/>
              </a:lnSpc>
              <a:buClrTx/>
              <a:defRPr/>
            </a:pPr>
            <a:r>
              <a:rPr lang="en-US" sz="2000" dirty="0">
                <a:solidFill>
                  <a:srgbClr val="000000"/>
                </a:solidFill>
                <a:effectLst/>
              </a:rPr>
              <a:t>Inability to turn the head</a:t>
            </a:r>
          </a:p>
          <a:p>
            <a:pPr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2" descr="C:\Documents and Settings\Jamila\Desktop\images (1).jpg">
            <a:extLst>
              <a:ext uri="{FF2B5EF4-FFF2-40B4-BE49-F238E27FC236}">
                <a16:creationId xmlns:a16="http://schemas.microsoft.com/office/drawing/2014/main" id="{4B8079AB-B726-4A28-A99F-2E2351FE329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9600"/>
            <a:ext cx="3810000" cy="335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3" descr="C:\Documents and Settings\Jamila\Desktop\images (2).jpg">
            <a:extLst>
              <a:ext uri="{FF2B5EF4-FFF2-40B4-BE49-F238E27FC236}">
                <a16:creationId xmlns:a16="http://schemas.microsoft.com/office/drawing/2014/main" id="{45AB3291-0A50-4243-8428-F5D73EF9D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2057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69" name="Straight Arrow Connector 5">
            <a:extLst>
              <a:ext uri="{FF2B5EF4-FFF2-40B4-BE49-F238E27FC236}">
                <a16:creationId xmlns:a16="http://schemas.microsoft.com/office/drawing/2014/main" id="{F5330B3F-2063-4826-A51E-C89A0209317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438400" y="5486400"/>
            <a:ext cx="838200" cy="152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rbit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2278</TotalTime>
  <Words>725</Words>
  <Application>Microsoft Office PowerPoint</Application>
  <PresentationFormat>عرض على الشاشة (4:3)</PresentationFormat>
  <Paragraphs>73</Paragraphs>
  <Slides>16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4" baseType="lpstr">
      <vt:lpstr>Algerian</vt:lpstr>
      <vt:lpstr>Arial</vt:lpstr>
      <vt:lpstr>Arial Rounded MT Bold</vt:lpstr>
      <vt:lpstr>Calibri</vt:lpstr>
      <vt:lpstr>Goudy Stout</vt:lpstr>
      <vt:lpstr>Times New Roman</vt:lpstr>
      <vt:lpstr>Wingdings</vt:lpstr>
      <vt:lpstr>Orbit</vt:lpstr>
      <vt:lpstr>The Cranial Nerves 11 &amp; 12</vt:lpstr>
      <vt:lpstr>Objectives </vt:lpstr>
      <vt:lpstr>11th CN: Accessory Nerve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Injury of the Spinal Root of Accessory  Nerve</vt:lpstr>
      <vt:lpstr>عرض تقديمي في PowerPoint</vt:lpstr>
      <vt:lpstr>12th CN: Hypoglossal Nerve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Cranial Nerves</dc:title>
  <dc:subject>H&amp;N</dc:subject>
  <dc:creator>Zeenat Zaidi</dc:creator>
  <cp:lastModifiedBy>ftomy naje</cp:lastModifiedBy>
  <cp:revision>193</cp:revision>
  <dcterms:created xsi:type="dcterms:W3CDTF">2007-02-24T07:50:03Z</dcterms:created>
  <dcterms:modified xsi:type="dcterms:W3CDTF">2018-09-09T23:40:12Z</dcterms:modified>
</cp:coreProperties>
</file>