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57" r:id="rId2"/>
    <p:sldId id="282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7" r:id="rId28"/>
    <p:sldId id="288" r:id="rId29"/>
    <p:sldId id="281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6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26F5-CF57-47DC-A51D-E7F2E3AE7B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D987-D704-4241-ABBD-A9B7156D77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5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293226A-455A-4329-8134-ACDB7956F008}" type="datetime1">
              <a:rPr lang="en-US" smtClean="0"/>
              <a:pPr/>
              <a:t>10/13/2015</a:t>
            </a:fld>
            <a:endParaRPr lang="en-US" dirty="0" smtClean="0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F9929-4D82-4133-90C1-F756B762BB95}" type="slidenum">
              <a:rPr lang="x-none" smtClean="0"/>
              <a:pPr/>
              <a:t>16</a:t>
            </a:fld>
            <a:endParaRPr lang="en-US" dirty="0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 dirty="0"/>
              <a:t>6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9848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 smtClean="0"/>
              <a:t>CNS Block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Bundles of filaments in the cytoplasm of neurons that displace or encircle the nucleus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filaments mainly contain: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yperphosphorylated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protein that enhances microtubule assembly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hemorrhagic, stroke and dementia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Alzheimer’s disease but not specific for Alzheimer’s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53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correlation of number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neurofibrillar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tangles with degree of dementia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Biochemical markers correlated to degree of dementia include: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oss of choline acetyl transferase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ynaptophysin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immunoreactivity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myloid burden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741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6789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synapses best correlates with severity of dementia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-pleated sheets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aggregates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esistant to degradation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licits a response from astrocytes and microglia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be directly neurotoxic</a:t>
            </a:r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Alzheimer’s disease</a:t>
            </a:r>
          </a:p>
        </p:txBody>
      </p:sp>
      <p:pic>
        <p:nvPicPr>
          <p:cNvPr id="1945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erived from the processing of APP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1548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9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0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1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2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-peptide (A</a:t>
              </a: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1553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1508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3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4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1040826203 h 417"/>
              <a:gd name="T2" fmla="*/ 1421745002 w 716"/>
              <a:gd name="T3" fmla="*/ 0 h 417"/>
              <a:gd name="T4" fmla="*/ 1421745002 w 716"/>
              <a:gd name="T5" fmla="*/ 1048385882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5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6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7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8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9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0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5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6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0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2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Beta-secretase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3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Alpha-secretase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4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   a    g</a:t>
            </a:r>
            <a:endParaRPr lang="en-US" dirty="0"/>
          </a:p>
        </p:txBody>
      </p:sp>
      <p:sp>
        <p:nvSpPr>
          <p:cNvPr id="21535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1536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a</a:t>
            </a:r>
            <a:endParaRPr lang="en-US" dirty="0"/>
          </a:p>
          <a:p>
            <a:r>
              <a:rPr lang="en-US" dirty="0"/>
              <a:t>neurotrophic</a:t>
            </a:r>
          </a:p>
        </p:txBody>
      </p:sp>
      <p:sp>
        <p:nvSpPr>
          <p:cNvPr id="21537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-stub</a:t>
            </a:r>
          </a:p>
        </p:txBody>
      </p:sp>
      <p:sp>
        <p:nvSpPr>
          <p:cNvPr id="21538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39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</a:t>
            </a:r>
            <a:r>
              <a:rPr lang="en-US" dirty="0"/>
              <a:t>-stub</a:t>
            </a:r>
          </a:p>
        </p:txBody>
      </p:sp>
      <p:sp>
        <p:nvSpPr>
          <p:cNvPr id="21540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</a:t>
            </a:r>
            <a:endParaRPr lang="en-US" dirty="0"/>
          </a:p>
        </p:txBody>
      </p:sp>
      <p:sp>
        <p:nvSpPr>
          <p:cNvPr id="21541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2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3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40</a:t>
            </a:r>
          </a:p>
        </p:txBody>
      </p:sp>
      <p:sp>
        <p:nvSpPr>
          <p:cNvPr id="21544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42</a:t>
            </a:r>
          </a:p>
        </p:txBody>
      </p:sp>
      <p:sp>
        <p:nvSpPr>
          <p:cNvPr id="21545" name="Text Box 156"/>
          <p:cNvSpPr txBox="1">
            <a:spLocks noChangeArrowheads="1"/>
          </p:cNvSpPr>
          <p:nvPr/>
        </p:nvSpPr>
        <p:spPr bwMode="auto">
          <a:xfrm>
            <a:off x="6172200" y="6262688"/>
            <a:ext cx="14991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547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subsequent cleavage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followed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355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Upon completion of this lecture, the students should be able to: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an overview  of neurodegenerative disorders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an idea of the diagnosis and therapeutic approaches to treat these disorders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229600" cy="12527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Accumulation of Aβ protein affects neurons and neuronal function: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aggregates of Aβ alters neurotransmission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can be toxic to neurons and synaptic endings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deposits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(plaques) also cause neuronal death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 a local inflammatory response leading to further cell injury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resence of Aβ causes hyper-phosphorylation of tau protein in neurons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leads to redistribution and aggregation of tau protein into tangles in neurons (from axon into dendrites and cell body)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process results in neuronal dysfunction and cell death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Symbol" charset="2"/>
                <a:cs typeface="Symbol" charset="2"/>
              </a:rPr>
              <a:t>b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Tau may both contribute to the pathogenesis of Alzheimer’s Disease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0" y="3143250"/>
            <a:ext cx="371653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A</a:t>
            </a:r>
            <a:r>
              <a:rPr lang="en-US" sz="2800" dirty="0" err="1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800" dirty="0"/>
              <a:t>         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Tau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0" y="4038600"/>
            <a:ext cx="2219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Fibril assembly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715000" y="4040188"/>
            <a:ext cx="2727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Filament assembly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90575" y="2971800"/>
            <a:ext cx="18764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Factors that </a:t>
            </a:r>
          </a:p>
          <a:p>
            <a:r>
              <a:rPr lang="en-US" dirty="0"/>
              <a:t>elevate A</a:t>
            </a:r>
            <a:r>
              <a:rPr lang="en-US" dirty="0">
                <a:latin typeface="Symbol" pitchFamily="18" charset="2"/>
              </a:rPr>
              <a:t>b</a:t>
            </a:r>
            <a:endParaRPr lang="en-US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24200" y="5060950"/>
            <a:ext cx="2141538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5060950"/>
            <a:ext cx="2057400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</a:t>
            </a:r>
          </a:p>
          <a:p>
            <a:pPr algn="ctr"/>
            <a:r>
              <a:rPr lang="en-US" dirty="0"/>
              <a:t>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743200" y="3352800"/>
            <a:ext cx="9144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648200" y="3352800"/>
            <a:ext cx="18288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prstDash val="lg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038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86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038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086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18125" y="2590800"/>
            <a:ext cx="59824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1" dirty="0"/>
              <a:t>??</a:t>
            </a:r>
          </a:p>
        </p:txBody>
      </p:sp>
      <p:pic>
        <p:nvPicPr>
          <p:cNvPr id="276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3352800" y="19050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8" name="Picture 10" descr="phf_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3383" y="19050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APP gene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γ-secretase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(presenilin-1 or presenilin-2)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lead to early onset of familial Alzheimer’s disease due to high 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 Aβ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accumulation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Alzheimer’s occurs in most patients with Down’s syndrome (trisomy 21) beyond 45 years of age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gene encoding APP is located in chromosome 21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ue to APP gene dosage effects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867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enes associated with typical, sporadic Alzheimer’s disease are being identified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may provide new clues to pathogenesis of the disease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0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Currently, no effective treatment for AD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regulating neurotransmitter activity e.g., Enhancing cholinergic function improves AD</a:t>
            </a:r>
          </a:p>
          <a:p>
            <a:pPr algn="just"/>
            <a:r>
              <a:rPr lang="en-US" dirty="0" smtClean="0"/>
              <a:t>Epidemiological studies showed that treatment with NSAIDs decreases the risk for developing AD. Unfortunately, clinical trials of NSAIDs in AD patients have not been very fruitful.</a:t>
            </a:r>
          </a:p>
        </p:txBody>
      </p:sp>
    </p:spTree>
    <p:extLst>
      <p:ext uri="{BB962C8B-B14F-4D97-AF65-F5344CB8AC3E}">
        <p14:creationId xmlns:p14="http://schemas.microsoft.com/office/powerpoint/2010/main" val="38279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err="1" smtClean="0"/>
              <a:t>Proinflammatory</a:t>
            </a:r>
            <a:r>
              <a:rPr lang="en-US" dirty="0" smtClean="0"/>
              <a:t> responses may be countered through </a:t>
            </a:r>
            <a:r>
              <a:rPr lang="en-US" dirty="0" err="1" smtClean="0"/>
              <a:t>polyphenols</a:t>
            </a:r>
            <a:r>
              <a:rPr lang="en-US" dirty="0" smtClean="0"/>
              <a:t> (</a:t>
            </a:r>
            <a:r>
              <a:rPr lang="en-US" dirty="0" err="1" smtClean="0"/>
              <a:t>flavonoids</a:t>
            </a:r>
            <a:r>
              <a:rPr lang="en-US" dirty="0" smtClean="0"/>
              <a:t>). Supplementation of these natural compounds may provide a new therapeutic line of approach to this brain disorder.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>
              <a:spcAft>
                <a:spcPts val="1200"/>
              </a:spcAft>
            </a:pPr>
            <a:r>
              <a:rPr lang="en-US" dirty="0" smtClean="0"/>
              <a:t>Cellular therapies  using stem cells offer great promise for the treatment of AD</a:t>
            </a:r>
          </a:p>
          <a:p>
            <a:pPr algn="just"/>
            <a:r>
              <a:rPr lang="en-US" dirty="0" smtClean="0"/>
              <a:t>Stem cells offer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Cellular replacement and/or provide environmental enrichment to attenuate</a:t>
            </a:r>
          </a:p>
          <a:p>
            <a:pPr marL="438150" indent="19050" algn="just">
              <a:spcAft>
                <a:spcPts val="1200"/>
              </a:spcAft>
              <a:buNone/>
            </a:pPr>
            <a:r>
              <a:rPr lang="en-US" dirty="0" err="1" smtClean="0"/>
              <a:t>neurodegeneration</a:t>
            </a:r>
            <a:r>
              <a:rPr lang="en-US" dirty="0" smtClean="0"/>
              <a:t>. </a:t>
            </a:r>
          </a:p>
          <a:p>
            <a:pPr marL="438150" indent="190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Neurotrophic</a:t>
            </a:r>
            <a:r>
              <a:rPr lang="en-US" dirty="0" smtClean="0"/>
              <a:t> support to remaining cells or prevent the production or accumulation of toxic factors that harm neurons.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on AD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larger fibrils are directly neurotoxic</a:t>
            </a: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correlated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AD? How it is linked to tangles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hyperphosphorylation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tau protein?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remain open questions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 without any clear inciting event in patients without previous neurological deficits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progressive loss of structure and function of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neurons including neuronal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Amyloid protein 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insoluble fibrous aggregates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neurons leading to Alzheimer’s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eposition of amyloid interferes with normal cellular 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resulting in loss of function and cell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Alzheimer’s disease is amyloid β 42 (Aβ42) peptide</a:t>
            </a:r>
          </a:p>
          <a:p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 yr. of 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 becomes apparent with: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radual impairment of higher intellectual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lterations in mood and behavior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emory loss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10% are familial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Pathologic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examination of brain tissue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necessary for definitive diagnosis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ajor microscopic abnormalities include: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plaques, neurofibrillary tangles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amyloid angiopathy</a:t>
            </a:r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pherical with 20-200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in diameter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less abundant proteins in the plaque: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the compliment cascade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 eaLnBrk="1" hangingPunct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-Antichymotrypsin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polipoproteins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334</TotalTime>
  <Words>1180</Words>
  <Application>Microsoft Office PowerPoint</Application>
  <PresentationFormat>On-screen Show (4:3)</PresentationFormat>
  <Paragraphs>210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Alzheimer’s Disease </vt:lpstr>
      <vt:lpstr>Objectives</vt:lpstr>
      <vt:lpstr>Neurodegenerative Diseases  </vt:lpstr>
      <vt:lpstr>Neurodegenerative Diseases  </vt:lpstr>
      <vt:lpstr>Alzheimer’s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Alzheimer’s</vt:lpstr>
      <vt:lpstr>Pathogenesis of Alzheimer’s </vt:lpstr>
      <vt:lpstr>Aβ is a critical molecule in the pathogenesis of Alzheimer’s disease</vt:lpstr>
      <vt:lpstr>Aβ Peptides</vt:lpstr>
      <vt:lpstr>Two pathways for APP processing</vt:lpstr>
      <vt:lpstr>Mechanism of amyloid generation</vt:lpstr>
      <vt:lpstr>Mechanism of amyloid generation</vt:lpstr>
      <vt:lpstr>PowerPoint Presentation</vt:lpstr>
      <vt:lpstr>Accumulation of Aβ protein</vt:lpstr>
      <vt:lpstr>The Tau Protein</vt:lpstr>
      <vt:lpstr>Ab and Tau may both contribute to the pathogenesis of Alzheimer’s Disease</vt:lpstr>
      <vt:lpstr>Genetics of Alzheimer’s</vt:lpstr>
      <vt:lpstr>Genetics of Alzheimer’s</vt:lpstr>
      <vt:lpstr>Genetics of Alzheimer’s</vt:lpstr>
      <vt:lpstr>Treatment of AD </vt:lpstr>
      <vt:lpstr>Treatment of AD contd..</vt:lpstr>
      <vt:lpstr>Treatment of AD contd..</vt:lpstr>
      <vt:lpstr>Continued Research on AD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Sumbul Fatma</cp:lastModifiedBy>
  <cp:revision>35</cp:revision>
  <dcterms:created xsi:type="dcterms:W3CDTF">2011-10-15T08:35:10Z</dcterms:created>
  <dcterms:modified xsi:type="dcterms:W3CDTF">2015-10-13T07:49:15Z</dcterms:modified>
</cp:coreProperties>
</file>