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6"/>
  </p:notesMasterIdLst>
  <p:sldIdLst>
    <p:sldId id="379" r:id="rId2"/>
    <p:sldId id="381" r:id="rId3"/>
    <p:sldId id="410" r:id="rId4"/>
    <p:sldId id="382" r:id="rId5"/>
    <p:sldId id="411" r:id="rId6"/>
    <p:sldId id="383" r:id="rId7"/>
    <p:sldId id="384" r:id="rId8"/>
    <p:sldId id="385" r:id="rId9"/>
    <p:sldId id="386" r:id="rId10"/>
    <p:sldId id="387" r:id="rId11"/>
    <p:sldId id="388" r:id="rId12"/>
    <p:sldId id="397" r:id="rId13"/>
    <p:sldId id="405" r:id="rId14"/>
    <p:sldId id="403" r:id="rId15"/>
    <p:sldId id="416" r:id="rId16"/>
    <p:sldId id="393" r:id="rId17"/>
    <p:sldId id="404" r:id="rId18"/>
    <p:sldId id="412" r:id="rId19"/>
    <p:sldId id="407" r:id="rId20"/>
    <p:sldId id="396" r:id="rId21"/>
    <p:sldId id="415" r:id="rId22"/>
    <p:sldId id="414" r:id="rId23"/>
    <p:sldId id="413" r:id="rId24"/>
    <p:sldId id="273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FF00"/>
    <a:srgbClr val="FF00FF"/>
    <a:srgbClr val="0000FF"/>
    <a:srgbClr val="FF3399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DE8C31-F438-4E6A-8BE9-503B503F24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F3CB4E-E71D-465F-A6C5-F0609190003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F34BD48-260F-40E3-BE22-2C1BBF20915E}" type="datetimeFigureOut">
              <a:rPr lang="en-US"/>
              <a:pPr>
                <a:defRPr/>
              </a:pPr>
              <a:t>9/5/2018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2D5314B-B141-4365-A8DA-4F0377CC85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8218C65-1600-44EF-93E1-D1EFF0ECC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761D7-1C19-4993-BD0A-07844007D9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8ED12-4F5E-442B-A1F3-DC5805483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C410CF-B4A1-419E-AB42-44CCA26FCCDC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4075D61D-65DD-4A05-AC45-BCE4E3E5B4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D9A36774-5547-48BB-8988-C8642C7509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03F4A209-C417-43CB-8144-B6CA0C75B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AB28C6F-C4D3-4291-AD56-CA8470A7991A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221FE17E-D024-49F0-9290-4128E8A9FD75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E245C7C-979C-4113-B27F-14EE69323ED3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6B38A6EB-EEBF-4B6F-BD70-77F8F819C5BD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8307EFF5-A7A5-4093-BB36-B8E88159D370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C952E084-4B68-4899-B8DA-A3966EA56B92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D83BF518-BA6F-46D8-8747-CDA4BFE7105D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6DC1CDDC-DB45-4214-9821-EB9CB7B524FA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5553CAB9-7497-4BC9-96D6-CE8C12713C1C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0AFD9F85-E8CF-43BB-929B-69F10D5C6995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3A89A6D1-115C-49D2-84B9-81421D9B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9A35B096-40D8-40F5-9EC1-70EB638D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5704BFB1-BEFA-4B09-92F2-168E8704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732F8-175D-4690-9E22-4A95C383247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6785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C217C91-2C8B-4A58-9876-9D7780FA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F94F7C4-73E8-4A68-AFA0-BEAE6E721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E62FEA7-E12D-4D27-87EE-3B5205BE4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006EF-2FB1-4426-B841-DFC41A0FE06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9810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198B6AA-A895-4EC9-973F-CC69F2D0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C1E50AB-301F-4D49-AD4E-A000220A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C43F4ED-F7D4-4CB1-818D-721BB515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1CC14-DB81-4C0F-AA62-6D679F3485A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3617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B47E92C-9372-4C08-A77D-1F22E9C9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10D268B-24E5-4743-BFB7-B17C378A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6E20788B-E844-412E-BFE4-8C48D8AA5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E27E9-B730-4DAE-AE0E-423A0615035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3381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>
              <a:ext uri="{FF2B5EF4-FFF2-40B4-BE49-F238E27FC236}">
                <a16:creationId xmlns:a16="http://schemas.microsoft.com/office/drawing/2014/main" id="{E892A2B2-1268-4F32-9AA8-6124AA14CEF8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740239E1-F9B5-47FA-BDAB-0C3EB2C95455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32C38FB3-BBF5-4088-9EB3-D132AD0ECDF2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D0159A74-D29E-485F-AE67-77C5A80A6738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F76CB919-5410-4AC3-A8A5-1E6BEE4D44ED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4ED61F1B-1D2F-4BE8-8062-256355DEC9CD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CA8E03E3-5A7D-4F51-B78A-B05FDCAA25C5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id="{E08D80BC-A5E7-46E9-A495-DBFB798A8456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27">
            <a:extLst>
              <a:ext uri="{FF2B5EF4-FFF2-40B4-BE49-F238E27FC236}">
                <a16:creationId xmlns:a16="http://schemas.microsoft.com/office/drawing/2014/main" id="{EDB37F93-99C5-498A-A6A2-650097805FE1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57D7518D-B26F-4613-B201-231E42662767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29">
            <a:extLst>
              <a:ext uri="{FF2B5EF4-FFF2-40B4-BE49-F238E27FC236}">
                <a16:creationId xmlns:a16="http://schemas.microsoft.com/office/drawing/2014/main" id="{32347EAE-689F-4B68-9A69-C258484A1D35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4BC47FA8-90B8-4A6B-9B65-D9920A456F24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53E903C1-8B48-4018-AE93-3DEC36258BA4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7382314A-D0B0-41FB-8F71-15F977B07CA2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1A06E396-4F6F-432A-8BE0-6137DF3682E3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34">
            <a:extLst>
              <a:ext uri="{FF2B5EF4-FFF2-40B4-BE49-F238E27FC236}">
                <a16:creationId xmlns:a16="http://schemas.microsoft.com/office/drawing/2014/main" id="{2EB44E2E-54D4-44B7-A19C-698D49C2FC3D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B6D332E0-8C5E-40E8-BBA0-72FAD484C36A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96730E3C-FF43-4ACC-90A1-04820847491C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1E2102D8-F401-4A86-886E-482BCBA50AFA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8564C6D2-DB79-41AC-AD27-169F0A10A373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39">
            <a:extLst>
              <a:ext uri="{FF2B5EF4-FFF2-40B4-BE49-F238E27FC236}">
                <a16:creationId xmlns:a16="http://schemas.microsoft.com/office/drawing/2014/main" id="{78941D0B-0942-473F-AC4A-9AC02322833B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B3EBA240-554B-41DC-8EFE-E3B06F14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BE2E5D9A-7DEC-4768-AD3A-A6DE0150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A886DA0-560E-41A0-9DF4-7EE694A1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179E1-B5D8-440C-A31B-D75DA03651D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9255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326FB-17FC-4824-A516-F2DE62D3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37515-D7DA-4C88-B1B1-F361C741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1DD1C-E01B-469D-B27D-B11DEC20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86AC9-2A8C-4989-AE47-7DAA1B5F0E5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9201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49FA6297-66D2-4722-BFF8-B3FB182F77CD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6CB233C7-3919-4B9F-95DA-060122408631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380B03FB-D522-4084-ADB0-00632F6C26A2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0BCAE78C-9984-4DEE-89D7-CBC3902ED0AA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C1858A74-24D3-46FB-85B4-BCE54D9BB704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92662A99-B46D-4ACE-8538-06BDACCCAEE0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E69C6870-8B43-4A92-B250-D806AF1C640B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2F6E217A-A791-4596-8B92-436EBDE8450B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FE049524-1DD9-4059-BCA2-94016B3CEEFD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31738057-429E-42E4-BA15-D96969640F46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75524D58-68E7-4613-BABF-7D755E908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8DC8FC2A-055F-4CC2-A67E-B055177CA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DD7166DA-00CC-4720-B95F-4FCE0422D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1360A-A140-445C-B40E-7A965631DE4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2560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CC0AEB80-727C-4CA4-B0AC-F34AA2384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D66338B-FA25-4B95-B934-B72072B9F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06B5A7FF-D029-43B1-8DA9-98B4B209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3794B-8D07-4F4D-8DAA-522EBB19B3F1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2582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4405C7-AB75-4CEE-9D8D-574356E8C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38E3E-933A-4425-9492-24623474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61745-9733-4595-A3D0-E310FCFA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DB9FA-F3B5-42F3-AE08-579993EB27C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0230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0C48A86-2B54-442E-BAA6-6E2C11C4F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A558888-336B-4108-B6FB-3DE84A1B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A8B83FC-52AC-48BF-8EE9-1A4E6B13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2D39C-48C6-4FCA-8BD6-69AA87D8D6A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0295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DC9124D8-C08B-4533-A1E2-BEDC56D60C19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18">
            <a:extLst>
              <a:ext uri="{FF2B5EF4-FFF2-40B4-BE49-F238E27FC236}">
                <a16:creationId xmlns:a16="http://schemas.microsoft.com/office/drawing/2014/main" id="{3460F589-BA1B-42E0-AE58-E98D43AC1BBD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>
            <a:extLst>
              <a:ext uri="{FF2B5EF4-FFF2-40B4-BE49-F238E27FC236}">
                <a16:creationId xmlns:a16="http://schemas.microsoft.com/office/drawing/2014/main" id="{58B4E2B1-26B2-431C-819A-6EBD8E795FE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20">
              <a:extLst>
                <a:ext uri="{FF2B5EF4-FFF2-40B4-BE49-F238E27FC236}">
                  <a16:creationId xmlns:a16="http://schemas.microsoft.com/office/drawing/2014/main" id="{6F3088F4-4C66-4C36-99A9-7F6E06BB7516}"/>
                </a:ext>
              </a:extLst>
            </p:cNvPr>
            <p:cNvCxnSpPr/>
            <p:nvPr/>
          </p:nvCxnSpPr>
          <p:spPr>
            <a:xfrm rot="16200000">
              <a:off x="6663593" y="12094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3">
              <a:extLst>
                <a:ext uri="{FF2B5EF4-FFF2-40B4-BE49-F238E27FC236}">
                  <a16:creationId xmlns:a16="http://schemas.microsoft.com/office/drawing/2014/main" id="{9613E258-88D2-4320-A58A-F8BD80CD0022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4">
              <a:extLst>
                <a:ext uri="{FF2B5EF4-FFF2-40B4-BE49-F238E27FC236}">
                  <a16:creationId xmlns:a16="http://schemas.microsoft.com/office/drawing/2014/main" id="{984B1EEA-C80C-40B0-8551-4BB2875EF913}"/>
                </a:ext>
              </a:extLst>
            </p:cNvPr>
            <p:cNvCxnSpPr/>
            <p:nvPr/>
          </p:nvCxnSpPr>
          <p:spPr>
            <a:xfrm rot="5400000" flipH="1">
              <a:off x="6744513" y="12084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F1A504E2-B6EB-4576-80E3-DE75884092B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26">
              <a:extLst>
                <a:ext uri="{FF2B5EF4-FFF2-40B4-BE49-F238E27FC236}">
                  <a16:creationId xmlns:a16="http://schemas.microsoft.com/office/drawing/2014/main" id="{63E2CC5F-375B-4F49-BEDF-8BC43A5C2916}"/>
                </a:ext>
              </a:extLst>
            </p:cNvPr>
            <p:cNvCxnSpPr/>
            <p:nvPr/>
          </p:nvCxnSpPr>
          <p:spPr>
            <a:xfrm rot="16200000">
              <a:off x="6663593" y="12094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7">
              <a:extLst>
                <a:ext uri="{FF2B5EF4-FFF2-40B4-BE49-F238E27FC236}">
                  <a16:creationId xmlns:a16="http://schemas.microsoft.com/office/drawing/2014/main" id="{E1511B3C-BE5C-4488-AE4E-7AB7C6A01D6A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8">
              <a:extLst>
                <a:ext uri="{FF2B5EF4-FFF2-40B4-BE49-F238E27FC236}">
                  <a16:creationId xmlns:a16="http://schemas.microsoft.com/office/drawing/2014/main" id="{296468CE-32CC-4E24-BF71-EC5881E33FAE}"/>
                </a:ext>
              </a:extLst>
            </p:cNvPr>
            <p:cNvCxnSpPr/>
            <p:nvPr/>
          </p:nvCxnSpPr>
          <p:spPr>
            <a:xfrm rot="5400000" flipH="1">
              <a:off x="6744513" y="12084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BC98637F-E72F-4E43-9D7A-A9FEE1DD039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30">
              <a:extLst>
                <a:ext uri="{FF2B5EF4-FFF2-40B4-BE49-F238E27FC236}">
                  <a16:creationId xmlns:a16="http://schemas.microsoft.com/office/drawing/2014/main" id="{34D3AC2A-AC5E-4DCB-8083-71D078F4D0B9}"/>
                </a:ext>
              </a:extLst>
            </p:cNvPr>
            <p:cNvCxnSpPr/>
            <p:nvPr/>
          </p:nvCxnSpPr>
          <p:spPr>
            <a:xfrm rot="16200000">
              <a:off x="6663592" y="12094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1">
              <a:extLst>
                <a:ext uri="{FF2B5EF4-FFF2-40B4-BE49-F238E27FC236}">
                  <a16:creationId xmlns:a16="http://schemas.microsoft.com/office/drawing/2014/main" id="{559294B8-0BFE-449B-AC62-E44CC9AD1287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2">
              <a:extLst>
                <a:ext uri="{FF2B5EF4-FFF2-40B4-BE49-F238E27FC236}">
                  <a16:creationId xmlns:a16="http://schemas.microsoft.com/office/drawing/2014/main" id="{50377E4B-4763-4D78-91B5-A2496A1AC1C3}"/>
                </a:ext>
              </a:extLst>
            </p:cNvPr>
            <p:cNvCxnSpPr/>
            <p:nvPr/>
          </p:nvCxnSpPr>
          <p:spPr>
            <a:xfrm rot="5400000" flipH="1">
              <a:off x="6744512" y="1208464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E8FA7662-73B6-4EF7-9B85-035FE2F3B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8EF0E0C4-1249-43B8-AD07-7394CC7E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01FC1479-AA3D-4A76-AE80-101AFF7B1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F0A20850-6416-4DDD-9855-AF6F09C8794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2028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8B3C0C-E6C2-4875-8495-E40C5A29C3F7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A3BB4D-30A7-40BD-9B35-14F9EBCB244D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07BB7-20FC-4BF2-976F-72FA09286A28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90CE88-7137-4B54-8090-9EBB32DC0DA3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E0E359-710C-4C45-9C94-9201E43F7CD4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FC703E-BC2E-4817-94D5-F5EC64FCC646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BBD641-A1D5-4239-B318-6E5FF4EEAF12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4E24CB-B0F9-460D-B2C4-8A5574AE535A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3E269F-63A9-4F05-9865-D42240CB99FD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D018302A-7862-4246-B1A4-D93B9B5EB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>
            <a:extLst>
              <a:ext uri="{FF2B5EF4-FFF2-40B4-BE49-F238E27FC236}">
                <a16:creationId xmlns:a16="http://schemas.microsoft.com/office/drawing/2014/main" id="{6C4C944C-3906-48C8-9A79-A6D00B5BA6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18C1AA6-EE39-4150-98B4-2245BCF9A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36794-BD8B-4F5B-8F3F-54ADF3AE5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A8535FD8-5AEE-4ABD-BD71-24B878D5F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7709B182-9EC4-434F-A6EE-A2617204C5C8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09" r:id="rId1"/>
    <p:sldLayoutId id="2147484504" r:id="rId2"/>
    <p:sldLayoutId id="2147484510" r:id="rId3"/>
    <p:sldLayoutId id="2147484511" r:id="rId4"/>
    <p:sldLayoutId id="2147484512" r:id="rId5"/>
    <p:sldLayoutId id="2147484505" r:id="rId6"/>
    <p:sldLayoutId id="2147484513" r:id="rId7"/>
    <p:sldLayoutId id="2147484506" r:id="rId8"/>
    <p:sldLayoutId id="2147484514" r:id="rId9"/>
    <p:sldLayoutId id="2147484507" r:id="rId10"/>
    <p:sldLayoutId id="21474845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82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82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82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sa/url?sa=i&amp;rct=j&amp;q=&amp;esrc=s&amp;frm=1&amp;source=images&amp;cd=&amp;cad=rja&amp;uact=8&amp;docid=j0MD26Qtx7DuBM&amp;tbnid=Gjs53a0bT0DAvM:&amp;ved=0CAUQjRw&amp;url=http%3A%2F%2Fwww.emory.edu%2FANATOMY%2FAnatomyManual%2Fback.html&amp;ei=G3kAVOevK8ql0QWTu4DgAQ&amp;psig=AFQjCNEyYLJfKGT8Pji-RSmSAm-eielggw&amp;ust=1409403544519819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www.google.com.sa/url?sa=i&amp;rct=j&amp;q=&amp;esrc=s&amp;frm=1&amp;source=images&amp;cd=&amp;cad=rja&amp;uact=8&amp;docid=FxR-sT72BAlSWM&amp;tbnid=0ANbXKMoQd9oqM:&amp;ved=0CAUQjRw&amp;url=http%3A%2F%2Fwww.nurturenest.com.au%2Ffvnews%2Finfantstress.html&amp;ei=UngAVOmfCsjWaM73gfAO&amp;psig=AFQjCNHvHhSvYkhu8JhYNh22mlijE1_6YA&amp;ust=140940320876184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hyperlink" Target="https://www.google.com.sa/url?sa=i&amp;rct=j&amp;q=&amp;esrc=s&amp;source=images&amp;cd=&amp;cad=rja&amp;uact=8&amp;ved=0CAcQjRxqFQoTCLWUqZqiwscCFcqyFAodkFUAnA&amp;url=https%3A%2F%2Fwww.studyblue.com%2Fnotes%2Fnote%2Fn%2Fneuroscience-study-guide-2014-15-colello%2Fdeck%2F12808895&amp;ei=dVfbVfWFNcrlUpCrgeAJ&amp;psig=AFQjCNGJExhWv7y75V4o7AyW8p2e5_en-w&amp;ust=144052453213342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>
            <a:extLst>
              <a:ext uri="{FF2B5EF4-FFF2-40B4-BE49-F238E27FC236}">
                <a16:creationId xmlns:a16="http://schemas.microsoft.com/office/drawing/2014/main" id="{D11D00AA-3E8D-4253-A43F-352DD3FF7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295400"/>
            <a:ext cx="7620000" cy="2057400"/>
          </a:xfrm>
          <a:solidFill>
            <a:srgbClr val="FF99FF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 Rounded MT Bold" pitchFamily="34" charset="0"/>
              </a:rPr>
              <a:t>Development of Spinal Cord</a:t>
            </a:r>
            <a:br>
              <a:rPr lang="en-US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Rounded MT Bold" pitchFamily="34" charset="0"/>
              </a:rPr>
              <a:t>&amp;</a:t>
            </a:r>
            <a:br>
              <a:rPr lang="en-US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Rounded MT Bold" pitchFamily="34" charset="0"/>
              </a:rPr>
              <a:t>Vertebral Column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118A5F-5DDD-4A5C-8B20-F16626CF1457}"/>
              </a:ext>
            </a:extLst>
          </p:cNvPr>
          <p:cNvSpPr/>
          <p:nvPr/>
        </p:nvSpPr>
        <p:spPr>
          <a:xfrm>
            <a:off x="2895600" y="3962400"/>
            <a:ext cx="34702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2400" b="1" i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Sanaa</a:t>
            </a:r>
            <a:r>
              <a:rPr lang="en-US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Alshaarawi</a:t>
            </a:r>
            <a:endParaRPr lang="en-US" sz="24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algn="ctr">
              <a:defRPr/>
            </a:pPr>
            <a:r>
              <a:rPr lang="en-US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</a:t>
            </a:r>
            <a:r>
              <a:rPr lang="en-US" sz="2400" b="1" i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endParaRPr lang="en-US" sz="24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24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66C051-1AD7-41A0-B5C8-8A489671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540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3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Meninges</a:t>
            </a:r>
            <a:endParaRPr lang="en-US" sz="36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D0F88C-4900-4989-A6BF-F6F831CC9F6E}"/>
              </a:ext>
            </a:extLst>
          </p:cNvPr>
          <p:cNvSpPr txBox="1">
            <a:spLocks/>
          </p:cNvSpPr>
          <p:nvPr/>
        </p:nvSpPr>
        <p:spPr bwMode="auto">
          <a:xfrm>
            <a:off x="381000" y="1524000"/>
            <a:ext cx="3886200" cy="3200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400" u="sng" dirty="0">
                <a:latin typeface="+mn-lt"/>
              </a:rPr>
              <a:t>These are</a:t>
            </a:r>
            <a:r>
              <a:rPr lang="en-US" sz="2400" b="1" u="sng" dirty="0">
                <a:latin typeface="+mn-lt"/>
              </a:rPr>
              <a:t> 3 membranes covering the neural tube: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400" b="1" dirty="0">
                <a:latin typeface="+mn-lt"/>
              </a:rPr>
              <a:t>Outer</a:t>
            </a:r>
            <a:r>
              <a:rPr lang="en-US" sz="2400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thick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dura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mater</a:t>
            </a:r>
            <a:r>
              <a:rPr lang="en-US" sz="2400" b="1" dirty="0">
                <a:latin typeface="+mn-lt"/>
              </a:rPr>
              <a:t>: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MESODERMAL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in origin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400" b="1" dirty="0">
                <a:latin typeface="+mn-lt"/>
              </a:rPr>
              <a:t>Middle </a:t>
            </a:r>
            <a:r>
              <a:rPr lang="en-US" sz="2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arachnoid</a:t>
            </a:r>
            <a:r>
              <a:rPr lang="en-US" sz="2400" b="1" dirty="0">
                <a:solidFill>
                  <a:srgbClr val="00FF00"/>
                </a:solidFill>
                <a:latin typeface="+mn-lt"/>
              </a:rPr>
              <a:t> mater </a:t>
            </a:r>
            <a:r>
              <a:rPr lang="en-US" sz="2400" b="1" dirty="0">
                <a:latin typeface="+mn-lt"/>
              </a:rPr>
              <a:t>&amp; Inner thin </a:t>
            </a:r>
            <a:r>
              <a:rPr lang="en-US" sz="2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pia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>
                <a:solidFill>
                  <a:srgbClr val="00FF00"/>
                </a:solidFill>
                <a:latin typeface="+mn-lt"/>
              </a:rPr>
              <a:t>mater </a:t>
            </a:r>
            <a:r>
              <a:rPr lang="en-US" sz="2400" b="1" dirty="0">
                <a:latin typeface="+mn-lt"/>
              </a:rPr>
              <a:t>are 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ECTODERMAL</a:t>
            </a: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in origin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endParaRPr lang="en-US" sz="2400" b="1" dirty="0">
              <a:latin typeface="+mn-lt"/>
            </a:endParaRP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endParaRPr lang="en-US" sz="3000" b="1" dirty="0">
              <a:latin typeface="+mn-lt"/>
            </a:endParaRP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endParaRPr lang="en-US" sz="3000" b="1" dirty="0">
              <a:latin typeface="+mn-lt"/>
            </a:endParaRP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endParaRPr lang="en-US" sz="3000" dirty="0">
              <a:latin typeface="+mn-lt"/>
            </a:endParaRPr>
          </a:p>
        </p:txBody>
      </p:sp>
      <p:pic>
        <p:nvPicPr>
          <p:cNvPr id="17412" name="Picture 5" descr="C:\Documents and Settings\Zeenet\My Documents\My Pictures\IMAGE002.jpg">
            <a:extLst>
              <a:ext uri="{FF2B5EF4-FFF2-40B4-BE49-F238E27FC236}">
                <a16:creationId xmlns:a16="http://schemas.microsoft.com/office/drawing/2014/main" id="{99517A09-4E36-47AF-AECF-A726A5AD2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8" t="8392" r="6577" b="21631"/>
          <a:stretch>
            <a:fillRect/>
          </a:stretch>
        </p:blipFill>
        <p:spPr bwMode="auto">
          <a:xfrm>
            <a:off x="4343400" y="1219200"/>
            <a:ext cx="44958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8A646A-7C08-4A1E-B62B-F747D221F4FE}"/>
              </a:ext>
            </a:extLst>
          </p:cNvPr>
          <p:cNvSpPr txBox="1">
            <a:spLocks/>
          </p:cNvSpPr>
          <p:nvPr/>
        </p:nvSpPr>
        <p:spPr bwMode="auto">
          <a:xfrm>
            <a:off x="381000" y="5029200"/>
            <a:ext cx="8382000" cy="1219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400" dirty="0"/>
              <a:t>A cavity appears between the </a:t>
            </a:r>
            <a:r>
              <a:rPr lang="en-US" sz="2400" u="sng" dirty="0" err="1"/>
              <a:t>arachnoid</a:t>
            </a:r>
            <a:r>
              <a:rPr lang="en-US" sz="2400" dirty="0"/>
              <a:t> &amp; the </a:t>
            </a:r>
            <a:r>
              <a:rPr lang="en-US" sz="2400" u="sng" dirty="0" err="1"/>
              <a:t>pia</a:t>
            </a:r>
            <a:r>
              <a:rPr lang="en-US" sz="2400" u="sng" dirty="0"/>
              <a:t> mater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subarachnoid space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dirty="0"/>
              <a:t>&amp; becomes filled with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 (CSF)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n-US" sz="2400" b="1" dirty="0">
              <a:latin typeface="+mn-lt"/>
            </a:endParaRP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n-US" sz="3000" b="1" dirty="0">
              <a:latin typeface="+mn-lt"/>
            </a:endParaRP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endParaRPr lang="en-US" sz="3000" b="1" dirty="0">
              <a:latin typeface="+mn-lt"/>
            </a:endParaRP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endParaRPr lang="en-US" sz="3000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959A5F-1E4C-4F74-B27D-0AA56E099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Positional Changes of Spinal Cord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A764D-A7C6-4F27-BA05-C0DCEFFC4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066800"/>
            <a:ext cx="2590800" cy="1905000"/>
          </a:xfrm>
          <a:ln>
            <a:solidFill>
              <a:srgbClr val="FFFF00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Initially, the spinal cord </a:t>
            </a:r>
            <a:r>
              <a:rPr lang="en-US" sz="2400" dirty="0">
                <a:solidFill>
                  <a:srgbClr val="FFC000"/>
                </a:solidFill>
              </a:rPr>
              <a:t>occupies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FFFF00"/>
                </a:solidFill>
              </a:rPr>
              <a:t>whole length </a:t>
            </a:r>
            <a:r>
              <a:rPr lang="en-US" sz="2400" dirty="0"/>
              <a:t>of </a:t>
            </a:r>
            <a:r>
              <a:rPr lang="en-US" sz="2400" dirty="0">
                <a:solidFill>
                  <a:srgbClr val="FFFF00"/>
                </a:solidFill>
              </a:rPr>
              <a:t>the vertebral canal.</a:t>
            </a:r>
          </a:p>
        </p:txBody>
      </p:sp>
      <p:pic>
        <p:nvPicPr>
          <p:cNvPr id="18436" name="Picture 5" descr="C:\Documents and Settings\Zeenet\My Documents\My Pictures\Picture1.jpg">
            <a:extLst>
              <a:ext uri="{FF2B5EF4-FFF2-40B4-BE49-F238E27FC236}">
                <a16:creationId xmlns:a16="http://schemas.microsoft.com/office/drawing/2014/main" id="{95283DFE-61D1-4902-8CDB-FA0E44D0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3171825"/>
            <a:ext cx="53609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1BD8A70-BECB-45D2-8F8F-65FC95B78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2743200" cy="1905000"/>
          </a:xfrm>
          <a:ln>
            <a:solidFill>
              <a:srgbClr val="FFFF00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As a result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faster growth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vertebral column</a:t>
            </a:r>
            <a:r>
              <a:rPr lang="en-US" sz="2400" dirty="0"/>
              <a:t>, the caudal end of spinal cord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conus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medullaris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shifts gradually to a higher level.</a:t>
            </a:r>
          </a:p>
        </p:txBody>
      </p:sp>
      <p:pic>
        <p:nvPicPr>
          <p:cNvPr id="18438" name="Picture 8" descr="C:\Documents and Settings\Zeenet\My Documents\My Pictures\Picture2.gif">
            <a:extLst>
              <a:ext uri="{FF2B5EF4-FFF2-40B4-BE49-F238E27FC236}">
                <a16:creationId xmlns:a16="http://schemas.microsoft.com/office/drawing/2014/main" id="{112EE21E-EA3B-4000-AE33-DF6511E7D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19812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7">
            <a:extLst>
              <a:ext uri="{FF2B5EF4-FFF2-40B4-BE49-F238E27FC236}">
                <a16:creationId xmlns:a16="http://schemas.microsoft.com/office/drawing/2014/main" id="{0A00FAC4-9111-4504-8AE8-74E0BDB6C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0386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800" b="1">
                <a:solidFill>
                  <a:schemeClr val="bg1"/>
                </a:solidFill>
              </a:rPr>
              <a:t>L3</a:t>
            </a:r>
          </a:p>
        </p:txBody>
      </p:sp>
      <p:sp>
        <p:nvSpPr>
          <p:cNvPr id="18440" name="TextBox 8">
            <a:extLst>
              <a:ext uri="{FF2B5EF4-FFF2-40B4-BE49-F238E27FC236}">
                <a16:creationId xmlns:a16="http://schemas.microsoft.com/office/drawing/2014/main" id="{EB678EDC-9401-4947-9A59-1FE630B53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8862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800" b="1">
                <a:solidFill>
                  <a:schemeClr val="bg1"/>
                </a:solidFill>
              </a:rPr>
              <a:t>L2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27850C-D80E-4CCD-981D-9BE28FD1D319}"/>
              </a:ext>
            </a:extLst>
          </p:cNvPr>
          <p:cNvSpPr/>
          <p:nvPr/>
        </p:nvSpPr>
        <p:spPr>
          <a:xfrm>
            <a:off x="6934200" y="3956050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894C2D-E48F-4568-B9BB-6C4AA03749B9}"/>
              </a:ext>
            </a:extLst>
          </p:cNvPr>
          <p:cNvSpPr/>
          <p:nvPr/>
        </p:nvSpPr>
        <p:spPr>
          <a:xfrm>
            <a:off x="5405438" y="4800600"/>
            <a:ext cx="690562" cy="290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ADACFE37-376E-4F45-9478-F154660D0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25908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The vertebral column </a:t>
            </a:r>
            <a:r>
              <a:rPr lang="en-US" altLang="en-US" u="sng"/>
              <a:t>develops from</a:t>
            </a:r>
            <a:r>
              <a:rPr lang="en-US" altLang="en-US"/>
              <a:t> the </a:t>
            </a:r>
            <a:r>
              <a:rPr lang="en-US" altLang="en-US">
                <a:solidFill>
                  <a:srgbClr val="FFFF00"/>
                </a:solidFill>
              </a:rPr>
              <a:t>ventromedial parts (sclerotomes) of the somites</a:t>
            </a:r>
          </a:p>
          <a:p>
            <a:r>
              <a:rPr lang="en-US" altLang="en-US"/>
              <a:t>The somites </a:t>
            </a:r>
            <a:r>
              <a:rPr lang="en-US" altLang="en-US" u="sng"/>
              <a:t>develop from </a:t>
            </a:r>
            <a:r>
              <a:rPr lang="en-US" altLang="en-US"/>
              <a:t>the </a:t>
            </a:r>
            <a:r>
              <a:rPr lang="en-US" altLang="en-US">
                <a:solidFill>
                  <a:srgbClr val="FFFF00"/>
                </a:solidFill>
              </a:rPr>
              <a:t>para-axial mesoderm.</a:t>
            </a:r>
          </a:p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7A7FB-CBAA-4253-A2D4-6F358B7E6599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381000"/>
            <a:ext cx="8458200" cy="685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3600" spc="-100" dirty="0">
              <a:solidFill>
                <a:schemeClr val="tx2">
                  <a:satMod val="200000"/>
                </a:schemeClr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F736A1-C3A9-4388-A5C4-9D3EF0CC5207}"/>
              </a:ext>
            </a:extLst>
          </p:cNvPr>
          <p:cNvSpPr txBox="1">
            <a:spLocks/>
          </p:cNvSpPr>
          <p:nvPr/>
        </p:nvSpPr>
        <p:spPr>
          <a:xfrm>
            <a:off x="0" y="381000"/>
            <a:ext cx="9144000" cy="782638"/>
          </a:xfrm>
          <a:prstGeom prst="rect">
            <a:avLst/>
          </a:prstGeom>
          <a:solidFill>
            <a:srgbClr val="00FF0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Development of the Vertebral Column</a:t>
            </a:r>
          </a:p>
        </p:txBody>
      </p:sp>
      <p:pic>
        <p:nvPicPr>
          <p:cNvPr id="6" name="Content Placeholder 3" descr="es.jpg">
            <a:extLst>
              <a:ext uri="{FF2B5EF4-FFF2-40B4-BE49-F238E27FC236}">
                <a16:creationId xmlns:a16="http://schemas.microsoft.com/office/drawing/2014/main" id="{7B163813-A66E-407B-85BD-A41B33B9BE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667" t="7440" b="65778"/>
          <a:stretch>
            <a:fillRect/>
          </a:stretch>
        </p:blipFill>
        <p:spPr>
          <a:xfrm>
            <a:off x="838200" y="4267200"/>
            <a:ext cx="3538538" cy="2438400"/>
          </a:xfrm>
          <a:prstGeom prst="rect">
            <a:avLst/>
          </a:prstGeom>
          <a:ln w="28575" cap="sq">
            <a:solidFill>
              <a:srgbClr val="FF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2" name="Picture 9" descr="http://www.bionalogy.com/skeletal_system_files/image002.jpg">
            <a:extLst>
              <a:ext uri="{FF2B5EF4-FFF2-40B4-BE49-F238E27FC236}">
                <a16:creationId xmlns:a16="http://schemas.microsoft.com/office/drawing/2014/main" id="{BEF6E30B-320F-4632-9687-4341AC844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3124200" cy="239395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8F66607-775A-4A1E-A9B1-D9DE89A42F7B}"/>
              </a:ext>
            </a:extLst>
          </p:cNvPr>
          <p:cNvSpPr/>
          <p:nvPr/>
        </p:nvSpPr>
        <p:spPr>
          <a:xfrm>
            <a:off x="1981200" y="4289425"/>
            <a:ext cx="685800" cy="4349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A883F-6540-47FC-AC00-2899F44A9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Intraembryonic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Mesoderm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16B18-ADEB-41BA-8F85-2C47C81DE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56260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Located </a:t>
            </a: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 &amp; Endoderm 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sz="2400" b="1" dirty="0"/>
              <a:t> in the central axis of embryo where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/>
              <a:t>is found.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Differentiates into 3 parts:</a:t>
            </a:r>
          </a:p>
          <a:p>
            <a:pPr marL="842962" lvl="1" indent="-514350">
              <a:buFont typeface="+mj-lt"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</a:t>
            </a:r>
            <a:endParaRPr lang="en-US" sz="2400" b="1" dirty="0"/>
          </a:p>
          <a:p>
            <a:pPr marL="842962" lvl="1" indent="-514350">
              <a:buFont typeface="+mj-lt"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mesoderm</a:t>
            </a:r>
          </a:p>
          <a:p>
            <a:pPr marL="842962" lvl="1" indent="-514350">
              <a:buFont typeface="+mj-lt"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divides </a:t>
            </a:r>
            <a:r>
              <a:rPr lang="en-US" sz="2400" b="1" dirty="0"/>
              <a:t>into segments called ‘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somites’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divides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3 parts:</a:t>
            </a:r>
          </a:p>
          <a:p>
            <a:pPr marL="842962" lvl="1" indent="-514350">
              <a:buFont typeface="+mj-lt"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Dermatome</a:t>
            </a:r>
          </a:p>
          <a:p>
            <a:pPr marL="842962" lvl="1" indent="-514350">
              <a:buFont typeface="+mj-lt"/>
              <a:buAutoNum type="arabicPeriod"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42962" lvl="1" indent="-514350">
              <a:buFont typeface="+mj-lt"/>
              <a:buAutoNum type="arabicPeriod"/>
              <a:defRPr/>
            </a:pP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42962" lvl="1" indent="-514350">
              <a:buFont typeface="+mj-lt"/>
              <a:buAutoNum type="arabicPeriod"/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Picture 9" descr="http://www.bionalogy.com/skeletal_system_files/image002.jpg">
            <a:extLst>
              <a:ext uri="{FF2B5EF4-FFF2-40B4-BE49-F238E27FC236}">
                <a16:creationId xmlns:a16="http://schemas.microsoft.com/office/drawing/2014/main" id="{DFB9414E-10E6-47D4-8312-135717045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2590800" cy="239395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 descr="es.jpg">
            <a:extLst>
              <a:ext uri="{FF2B5EF4-FFF2-40B4-BE49-F238E27FC236}">
                <a16:creationId xmlns:a16="http://schemas.microsoft.com/office/drawing/2014/main" id="{AF49811F-D3BE-4C39-9F88-DB78BA8E94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667" t="7440" b="65778"/>
          <a:stretch>
            <a:fillRect/>
          </a:stretch>
        </p:blipFill>
        <p:spPr>
          <a:xfrm>
            <a:off x="4876800" y="1828800"/>
            <a:ext cx="2700338" cy="1752600"/>
          </a:xfrm>
          <a:prstGeom prst="rect">
            <a:avLst/>
          </a:prstGeom>
          <a:ln w="28575" cap="sq">
            <a:solidFill>
              <a:srgbClr val="FF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6" name="TextBox 8">
            <a:extLst>
              <a:ext uri="{FF2B5EF4-FFF2-40B4-BE49-F238E27FC236}">
                <a16:creationId xmlns:a16="http://schemas.microsoft.com/office/drawing/2014/main" id="{91DE0F60-CA8A-4D88-8BE4-4B5224CDC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800600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487" name="TextBox 10">
            <a:extLst>
              <a:ext uri="{FF2B5EF4-FFF2-40B4-BE49-F238E27FC236}">
                <a16:creationId xmlns:a16="http://schemas.microsoft.com/office/drawing/2014/main" id="{5E2E518B-3102-4422-8EBC-583DD36DF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105400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488" name="TextBox 12">
            <a:extLst>
              <a:ext uri="{FF2B5EF4-FFF2-40B4-BE49-F238E27FC236}">
                <a16:creationId xmlns:a16="http://schemas.microsoft.com/office/drawing/2014/main" id="{66C0E148-F295-427A-9A3A-91AE3863E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257800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7F4E5A93-D830-46BF-B65A-642F4276E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79120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EF68B883-4D23-4F31-8275-7A3C4934E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72440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0C8F4004-FFB0-4243-AE88-B1606C028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41020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376F237A-6B3F-495B-85B0-F3D129B19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019800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somites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D5AF0B9-45E3-4971-B610-BCF808AA87F8}"/>
              </a:ext>
            </a:extLst>
          </p:cNvPr>
          <p:cNvCxnSpPr/>
          <p:nvPr/>
        </p:nvCxnSpPr>
        <p:spPr>
          <a:xfrm rot="5400000" flipH="1" flipV="1">
            <a:off x="7391401" y="5638800"/>
            <a:ext cx="762000" cy="317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1257830-FA0F-4AE8-8557-62E8247B4163}"/>
              </a:ext>
            </a:extLst>
          </p:cNvPr>
          <p:cNvCxnSpPr/>
          <p:nvPr/>
        </p:nvCxnSpPr>
        <p:spPr>
          <a:xfrm rot="5400000" flipH="1" flipV="1">
            <a:off x="7315994" y="5257006"/>
            <a:ext cx="1143000" cy="2301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C0D948F4-89E6-4228-8EE7-B47B6A211F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33400" y="1676400"/>
            <a:ext cx="3810000" cy="37338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400" b="1" baseline="30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</a:t>
            </a:r>
            <a:r>
              <a:rPr lang="en-US" sz="2400" b="1" dirty="0">
                <a:solidFill>
                  <a:srgbClr val="FFFF00"/>
                </a:solidFill>
              </a:rPr>
              <a:t>ach </a:t>
            </a:r>
            <a:r>
              <a:rPr lang="en-US" sz="2400" b="1" dirty="0" err="1">
                <a:solidFill>
                  <a:srgbClr val="FFFF00"/>
                </a:solidFill>
              </a:rPr>
              <a:t>sclerotome</a:t>
            </a:r>
            <a:r>
              <a:rPr lang="en-US" sz="2400" dirty="0"/>
              <a:t> becomes </a:t>
            </a:r>
            <a:r>
              <a:rPr lang="en-US" sz="2400" b="1" u="sng" dirty="0" err="1"/>
              <a:t>subvidided</a:t>
            </a:r>
            <a:r>
              <a:rPr lang="en-US" sz="2400" u="sng" dirty="0"/>
              <a:t> into </a:t>
            </a:r>
            <a:r>
              <a:rPr lang="en-US" sz="2400" dirty="0"/>
              <a:t>two parts :</a:t>
            </a:r>
          </a:p>
          <a:p>
            <a:pPr lvl="1">
              <a:defRPr/>
            </a:pPr>
            <a:r>
              <a:rPr lang="en-US" sz="2400" dirty="0"/>
              <a:t>an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u="sng" dirty="0">
                <a:solidFill>
                  <a:srgbClr val="FFFF00"/>
                </a:solidFill>
              </a:rPr>
              <a:t>cranial part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/>
              <a:t>consisting </a:t>
            </a:r>
            <a:r>
              <a:rPr lang="en-US" sz="2400" dirty="0">
                <a:solidFill>
                  <a:srgbClr val="FFFF00"/>
                </a:solidFill>
              </a:rPr>
              <a:t>of loosely arranged cells</a:t>
            </a:r>
          </a:p>
          <a:p>
            <a:pPr lvl="1">
              <a:defRPr/>
            </a:pPr>
            <a:r>
              <a:rPr lang="en-US" sz="2400" dirty="0"/>
              <a:t>a </a:t>
            </a:r>
            <a:r>
              <a:rPr lang="en-US" sz="2400" u="sng" dirty="0">
                <a:solidFill>
                  <a:srgbClr val="FF00FF"/>
                </a:solidFill>
              </a:rPr>
              <a:t>caudal part</a:t>
            </a:r>
            <a:r>
              <a:rPr lang="en-US" sz="2400" dirty="0">
                <a:solidFill>
                  <a:srgbClr val="FF00FF"/>
                </a:solidFill>
              </a:rPr>
              <a:t>, of more condensed tissue</a:t>
            </a:r>
            <a:r>
              <a:rPr lang="en-US" sz="2000" dirty="0">
                <a:solidFill>
                  <a:srgbClr val="FF00FF"/>
                </a:solidFill>
              </a:rPr>
              <a:t>.</a:t>
            </a:r>
          </a:p>
        </p:txBody>
      </p:sp>
      <p:pic>
        <p:nvPicPr>
          <p:cNvPr id="21507" name="Picture 2" descr="C:\Users\Mansoor\Pictures\mm,.jpg">
            <a:extLst>
              <a:ext uri="{FF2B5EF4-FFF2-40B4-BE49-F238E27FC236}">
                <a16:creationId xmlns:a16="http://schemas.microsoft.com/office/drawing/2014/main" id="{6F910F1F-2FCD-4D03-B608-36416C2CB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2449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CCCA74-5BEA-4DFF-9776-721469E4DC1B}"/>
              </a:ext>
            </a:extLst>
          </p:cNvPr>
          <p:cNvCxnSpPr/>
          <p:nvPr/>
        </p:nvCxnSpPr>
        <p:spPr>
          <a:xfrm flipV="1">
            <a:off x="3352800" y="3200400"/>
            <a:ext cx="2057400" cy="2286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99286F-F913-4364-8E8D-1DEAD2C39AAC}"/>
              </a:ext>
            </a:extLst>
          </p:cNvPr>
          <p:cNvCxnSpPr/>
          <p:nvPr/>
        </p:nvCxnSpPr>
        <p:spPr>
          <a:xfrm flipV="1">
            <a:off x="4114800" y="3505200"/>
            <a:ext cx="1371600" cy="9906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DBABCD27-D83A-49E4-9FA8-DDE1CEFE7027}"/>
              </a:ext>
            </a:extLst>
          </p:cNvPr>
          <p:cNvSpPr txBox="1">
            <a:spLocks/>
          </p:cNvSpPr>
          <p:nvPr/>
        </p:nvSpPr>
        <p:spPr>
          <a:xfrm>
            <a:off x="0" y="228600"/>
            <a:ext cx="9144000" cy="706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algn="ctr">
              <a:defRPr/>
            </a:pPr>
            <a:r>
              <a:rPr lang="en-US" sz="36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Formation of Body of Vertebra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Mansoor\Pictures\lkj.jpg">
            <a:extLst>
              <a:ext uri="{FF2B5EF4-FFF2-40B4-BE49-F238E27FC236}">
                <a16:creationId xmlns:a16="http://schemas.microsoft.com/office/drawing/2014/main" id="{0068DBC8-F87F-4068-8D22-9ACF86F63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7" b="3448"/>
          <a:stretch>
            <a:fillRect/>
          </a:stretch>
        </p:blipFill>
        <p:spPr bwMode="auto">
          <a:xfrm>
            <a:off x="4038600" y="1371600"/>
            <a:ext cx="47593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0B6F334-41D5-4FCB-B637-CDB4EEB0C1AD}"/>
              </a:ext>
            </a:extLst>
          </p:cNvPr>
          <p:cNvSpPr txBox="1">
            <a:spLocks/>
          </p:cNvSpPr>
          <p:nvPr/>
        </p:nvSpPr>
        <p:spPr bwMode="auto">
          <a:xfrm>
            <a:off x="381000" y="1371600"/>
            <a:ext cx="35052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400" dirty="0">
                <a:latin typeface="+mn-lt"/>
              </a:rPr>
              <a:t>The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caudal part </a:t>
            </a:r>
            <a:r>
              <a:rPr lang="en-US" sz="2400" dirty="0">
                <a:latin typeface="+mn-lt"/>
              </a:rPr>
              <a:t>of each </a:t>
            </a:r>
            <a:r>
              <a:rPr lang="en-US" sz="2400" dirty="0" err="1">
                <a:latin typeface="+mn-lt"/>
              </a:rPr>
              <a:t>somite</a:t>
            </a:r>
            <a:r>
              <a:rPr lang="en-US" sz="2400" dirty="0">
                <a:latin typeface="+mn-lt"/>
              </a:rPr>
              <a:t> fuses with the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cranial part </a:t>
            </a:r>
            <a:r>
              <a:rPr lang="en-US" sz="2400" dirty="0">
                <a:latin typeface="+mn-lt"/>
              </a:rPr>
              <a:t>of the consecutive </a:t>
            </a:r>
            <a:r>
              <a:rPr lang="en-US" sz="2400" dirty="0" err="1">
                <a:latin typeface="+mn-lt"/>
              </a:rPr>
              <a:t>somite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around the notochord </a:t>
            </a:r>
            <a:r>
              <a:rPr lang="en-US" sz="2400" dirty="0">
                <a:latin typeface="+mn-lt"/>
              </a:rPr>
              <a:t>to </a:t>
            </a:r>
            <a:r>
              <a:rPr lang="en-US" sz="2400" dirty="0">
                <a:solidFill>
                  <a:srgbClr val="FF99FF"/>
                </a:solidFill>
                <a:latin typeface="+mn-lt"/>
              </a:rPr>
              <a:t>form the body </a:t>
            </a:r>
            <a:r>
              <a:rPr lang="en-US" sz="2400" dirty="0">
                <a:latin typeface="+mn-lt"/>
              </a:rPr>
              <a:t>of the vertebra, called  </a:t>
            </a:r>
            <a:r>
              <a:rPr lang="en-US" sz="2400" b="1" dirty="0">
                <a:solidFill>
                  <a:srgbClr val="FFC000"/>
                </a:solidFill>
                <a:latin typeface="+mn-lt"/>
              </a:rPr>
              <a:t>the </a:t>
            </a:r>
            <a:r>
              <a:rPr lang="en-US" sz="2400" b="1" dirty="0" err="1">
                <a:solidFill>
                  <a:srgbClr val="FFC000"/>
                </a:solidFill>
                <a:latin typeface="+mn-lt"/>
              </a:rPr>
              <a:t>centrum</a:t>
            </a:r>
            <a:r>
              <a:rPr lang="en-US" sz="2400" b="1" dirty="0">
                <a:solidFill>
                  <a:srgbClr val="FFC000"/>
                </a:solidFill>
                <a:latin typeface="+mn-lt"/>
              </a:rPr>
              <a:t>.</a:t>
            </a:r>
            <a:endParaRPr lang="en-GB" sz="30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3D343723-EC9E-4A67-BE48-4F4FEA66D842}"/>
              </a:ext>
            </a:extLst>
          </p:cNvPr>
          <p:cNvSpPr/>
          <p:nvPr/>
        </p:nvSpPr>
        <p:spPr>
          <a:xfrm>
            <a:off x="7086600" y="1981200"/>
            <a:ext cx="76200" cy="914400"/>
          </a:xfrm>
          <a:prstGeom prst="righ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E879F45-A6F6-4ABC-9470-D08B5C87B8B3}"/>
              </a:ext>
            </a:extLst>
          </p:cNvPr>
          <p:cNvSpPr txBox="1">
            <a:spLocks/>
          </p:cNvSpPr>
          <p:nvPr/>
        </p:nvSpPr>
        <p:spPr>
          <a:xfrm>
            <a:off x="0" y="228600"/>
            <a:ext cx="9144000" cy="706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algn="ctr">
              <a:defRPr/>
            </a:pPr>
            <a:r>
              <a:rPr lang="en-US" sz="36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Formation of Body of Vertebra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ECF5A0-D0FE-4CE1-AB60-E40A80BCC297}"/>
              </a:ext>
            </a:extLst>
          </p:cNvPr>
          <p:cNvSpPr/>
          <p:nvPr/>
        </p:nvSpPr>
        <p:spPr>
          <a:xfrm>
            <a:off x="1905000" y="4800600"/>
            <a:ext cx="5029200" cy="83026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 each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develops from 2 adjacent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2A13-AE7E-4439-BA31-7310E920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Fate of Notochord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465AA-5E1D-492B-AD3F-094D1FCE5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4495800" cy="2438400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region of the bodies of vertebrae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dirty="0"/>
              <a:t>It degenerates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bodies of vertebrae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dirty="0"/>
              <a:t>It forms the central part, </a:t>
            </a:r>
            <a:r>
              <a:rPr lang="en-US" sz="2400" b="1" dirty="0">
                <a:solidFill>
                  <a:srgbClr val="FF00FF"/>
                </a:solidFill>
              </a:rPr>
              <a:t>’nucleus </a:t>
            </a:r>
            <a:r>
              <a:rPr lang="en-US" sz="2400" b="1" dirty="0" err="1">
                <a:solidFill>
                  <a:srgbClr val="FF00FF"/>
                </a:solidFill>
              </a:rPr>
              <a:t>pulposus</a:t>
            </a:r>
            <a:r>
              <a:rPr lang="en-US" sz="2400" b="1" dirty="0"/>
              <a:t>’ of the </a:t>
            </a:r>
            <a:r>
              <a:rPr lang="en-US" sz="2400" b="1" dirty="0" err="1"/>
              <a:t>intervertebral</a:t>
            </a:r>
            <a:r>
              <a:rPr lang="en-US" sz="2400" b="1" dirty="0"/>
              <a:t> discs</a:t>
            </a:r>
          </a:p>
        </p:txBody>
      </p:sp>
      <p:pic>
        <p:nvPicPr>
          <p:cNvPr id="23556" name="Picture 5" descr="http://withfriendship.com/images/i/42882/Intervertebral-disc-picture.jpg">
            <a:extLst>
              <a:ext uri="{FF2B5EF4-FFF2-40B4-BE49-F238E27FC236}">
                <a16:creationId xmlns:a16="http://schemas.microsoft.com/office/drawing/2014/main" id="{C809BB62-B82B-4F4E-AA43-34640467E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t="7692" r="5582" b="3078"/>
          <a:stretch>
            <a:fillRect/>
          </a:stretch>
        </p:blipFill>
        <p:spPr bwMode="auto">
          <a:xfrm>
            <a:off x="1085850" y="3492500"/>
            <a:ext cx="2667000" cy="27336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F7E099-8740-488B-B6F4-2A59D120322D}"/>
              </a:ext>
            </a:extLst>
          </p:cNvPr>
          <p:cNvSpPr txBox="1">
            <a:spLocks/>
          </p:cNvSpPr>
          <p:nvPr/>
        </p:nvSpPr>
        <p:spPr bwMode="auto">
          <a:xfrm>
            <a:off x="4038600" y="4267200"/>
            <a:ext cx="4953000" cy="1676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Annulus </a:t>
            </a:r>
            <a:r>
              <a:rPr lang="en-US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fibrosus</a:t>
            </a: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intervertebral discs  </a:t>
            </a:r>
            <a:r>
              <a:rPr lang="en-US" sz="2400" b="1" dirty="0">
                <a:latin typeface="+mn-lt"/>
              </a:rPr>
              <a:t>is 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formed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by the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mesoderm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surrounding the notochord.</a:t>
            </a:r>
          </a:p>
        </p:txBody>
      </p:sp>
      <p:pic>
        <p:nvPicPr>
          <p:cNvPr id="23558" name="Picture 3" descr="C:\Users\Mansoor\Pictures\lkj.jpg">
            <a:extLst>
              <a:ext uri="{FF2B5EF4-FFF2-40B4-BE49-F238E27FC236}">
                <a16:creationId xmlns:a16="http://schemas.microsoft.com/office/drawing/2014/main" id="{12EC98E0-A067-4843-A251-3CF2E3672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7" b="3448"/>
          <a:stretch>
            <a:fillRect/>
          </a:stretch>
        </p:blipFill>
        <p:spPr bwMode="auto">
          <a:xfrm>
            <a:off x="5105400" y="1143000"/>
            <a:ext cx="37576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326F343-3036-40DC-AB8E-8D95911413AD}"/>
              </a:ext>
            </a:extLst>
          </p:cNvPr>
          <p:cNvSpPr/>
          <p:nvPr/>
        </p:nvSpPr>
        <p:spPr>
          <a:xfrm>
            <a:off x="8001000" y="13716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16F645-824E-468E-9A36-4AE3F90D11DA}"/>
              </a:ext>
            </a:extLst>
          </p:cNvPr>
          <p:cNvSpPr/>
          <p:nvPr/>
        </p:nvSpPr>
        <p:spPr>
          <a:xfrm>
            <a:off x="8001000" y="1981200"/>
            <a:ext cx="862013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E5793B-445D-484F-B731-01300F59DF22}"/>
              </a:ext>
            </a:extLst>
          </p:cNvPr>
          <p:cNvSpPr/>
          <p:nvPr/>
        </p:nvSpPr>
        <p:spPr>
          <a:xfrm>
            <a:off x="1085850" y="6019800"/>
            <a:ext cx="1047750" cy="292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34CF93-5579-4ECF-9AA3-C5AEBEC97B7D}"/>
              </a:ext>
            </a:extLst>
          </p:cNvPr>
          <p:cNvSpPr/>
          <p:nvPr/>
        </p:nvSpPr>
        <p:spPr>
          <a:xfrm>
            <a:off x="2286000" y="5873750"/>
            <a:ext cx="1171575" cy="292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55177750-6219-471B-9CA0-A9C4F051959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5800" y="838200"/>
            <a:ext cx="3505200" cy="51054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fused </a:t>
            </a:r>
            <a:r>
              <a:rPr lang="en-US" sz="28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sclerotomes</a:t>
            </a:r>
            <a:r>
              <a:rPr lang="en-US" sz="28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grow 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dorsally</a:t>
            </a:r>
            <a:r>
              <a:rPr 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around the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neural tube </a:t>
            </a:r>
            <a:r>
              <a:rPr lang="en-US" sz="28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and form the </a:t>
            </a:r>
            <a:r>
              <a:rPr lang="en-US" sz="2800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vertebral (neural) arch.</a:t>
            </a:r>
          </a:p>
          <a:p>
            <a:pPr>
              <a:defRPr/>
            </a:pP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Ventrolaterally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costal processes </a:t>
            </a:r>
            <a:r>
              <a:rPr lang="en-US" sz="28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that give rise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800" u="sng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ribs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region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3CC0AD-32F1-4415-93B9-08927A8253B8}"/>
              </a:ext>
            </a:extLst>
          </p:cNvPr>
          <p:cNvCxnSpPr/>
          <p:nvPr/>
        </p:nvCxnSpPr>
        <p:spPr>
          <a:xfrm rot="10800000" flipV="1">
            <a:off x="6096000" y="1905000"/>
            <a:ext cx="533400" cy="152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0" name="Picture 6" descr="C:\Users\Zeenat\Pictures\Picture2.jpg">
            <a:extLst>
              <a:ext uri="{FF2B5EF4-FFF2-40B4-BE49-F238E27FC236}">
                <a16:creationId xmlns:a16="http://schemas.microsoft.com/office/drawing/2014/main" id="{567A2B9F-4A3B-4FBC-A3D1-4B18F73D7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1656" r="10480"/>
          <a:stretch>
            <a:fillRect/>
          </a:stretch>
        </p:blipFill>
        <p:spPr bwMode="auto">
          <a:xfrm>
            <a:off x="4495800" y="1447800"/>
            <a:ext cx="35814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>
            <a:extLst>
              <a:ext uri="{FF2B5EF4-FFF2-40B4-BE49-F238E27FC236}">
                <a16:creationId xmlns:a16="http://schemas.microsoft.com/office/drawing/2014/main" id="{05170A9A-2137-4A4E-853C-1F792D2A11E8}"/>
              </a:ext>
            </a:extLst>
          </p:cNvPr>
          <p:cNvSpPr/>
          <p:nvPr/>
        </p:nvSpPr>
        <p:spPr>
          <a:xfrm>
            <a:off x="5334000" y="16764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2" name="TextBox 2">
            <a:extLst>
              <a:ext uri="{FF2B5EF4-FFF2-40B4-BE49-F238E27FC236}">
                <a16:creationId xmlns:a16="http://schemas.microsoft.com/office/drawing/2014/main" id="{26AC1E61-8433-43C3-97CB-B78127004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447800"/>
            <a:ext cx="1562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ar-SA" sz="1600">
                <a:solidFill>
                  <a:schemeClr val="bg1"/>
                </a:solidFill>
              </a:rPr>
              <a:t> Vertebral Arch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Zeenat\Pictures\Picture1.jpg">
            <a:extLst>
              <a:ext uri="{FF2B5EF4-FFF2-40B4-BE49-F238E27FC236}">
                <a16:creationId xmlns:a16="http://schemas.microsoft.com/office/drawing/2014/main" id="{6A7ABAA2-513B-4E1C-AD47-AE0B5414A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85344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76B10F8-5F99-48F8-A578-222C627677F2}"/>
              </a:ext>
            </a:extLst>
          </p:cNvPr>
          <p:cNvSpPr txBox="1">
            <a:spLocks/>
          </p:cNvSpPr>
          <p:nvPr/>
        </p:nvSpPr>
        <p:spPr>
          <a:xfrm>
            <a:off x="0" y="274638"/>
            <a:ext cx="9144000" cy="5635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3600" b="1" spc="-1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Vertebral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2C038C-BE51-487D-A21C-46942D232D5F}"/>
              </a:ext>
            </a:extLst>
          </p:cNvPr>
          <p:cNvSpPr txBox="1"/>
          <p:nvPr/>
        </p:nvSpPr>
        <p:spPr>
          <a:xfrm>
            <a:off x="1981200" y="6096000"/>
            <a:ext cx="5295900" cy="46196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ahoma" charset="0"/>
              </a:rPr>
              <a:t>All centers unite around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25 years</a:t>
            </a:r>
          </a:p>
        </p:txBody>
      </p:sp>
      <p:sp>
        <p:nvSpPr>
          <p:cNvPr id="25605" name="TextBox 4">
            <a:extLst>
              <a:ext uri="{FF2B5EF4-FFF2-40B4-BE49-F238E27FC236}">
                <a16:creationId xmlns:a16="http://schemas.microsoft.com/office/drawing/2014/main" id="{7F634F3E-8C89-450A-A452-E87DCF24A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10000"/>
            <a:ext cx="1219200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800">
                <a:solidFill>
                  <a:schemeClr val="bg1"/>
                </a:solidFill>
              </a:rPr>
              <a:t>Fusion of 2 V.arches</a:t>
            </a:r>
          </a:p>
        </p:txBody>
      </p:sp>
      <p:sp>
        <p:nvSpPr>
          <p:cNvPr id="25606" name="TextBox 5">
            <a:extLst>
              <a:ext uri="{FF2B5EF4-FFF2-40B4-BE49-F238E27FC236}">
                <a16:creationId xmlns:a16="http://schemas.microsoft.com/office/drawing/2014/main" id="{0CFA2E4C-098D-4455-9164-D4D5DA01B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76600"/>
            <a:ext cx="1981200" cy="2762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</a:rPr>
              <a:t>Mesenchymal Stage </a:t>
            </a:r>
          </a:p>
        </p:txBody>
      </p:sp>
      <p:sp>
        <p:nvSpPr>
          <p:cNvPr id="25607" name="TextBox 7">
            <a:extLst>
              <a:ext uri="{FF2B5EF4-FFF2-40B4-BE49-F238E27FC236}">
                <a16:creationId xmlns:a16="http://schemas.microsoft.com/office/drawing/2014/main" id="{43D97DB5-B00B-4B7B-AE1A-65765AB2A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352800"/>
            <a:ext cx="2057400" cy="2762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</a:rPr>
              <a:t>Chondrification Stage</a:t>
            </a:r>
          </a:p>
        </p:txBody>
      </p:sp>
      <p:sp>
        <p:nvSpPr>
          <p:cNvPr id="25608" name="TextBox 8">
            <a:extLst>
              <a:ext uri="{FF2B5EF4-FFF2-40B4-BE49-F238E27FC236}">
                <a16:creationId xmlns:a16="http://schemas.microsoft.com/office/drawing/2014/main" id="{23CE24BD-99FE-4B98-A2DB-C09474817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895600"/>
            <a:ext cx="2209800" cy="2762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</a:rPr>
              <a:t>Primary Ossification Stage</a:t>
            </a:r>
          </a:p>
        </p:txBody>
      </p:sp>
      <p:sp>
        <p:nvSpPr>
          <p:cNvPr id="25609" name="TextBox 9">
            <a:extLst>
              <a:ext uri="{FF2B5EF4-FFF2-40B4-BE49-F238E27FC236}">
                <a16:creationId xmlns:a16="http://schemas.microsoft.com/office/drawing/2014/main" id="{8966A27B-C90F-4986-A8E3-9E0C3DB51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67400"/>
            <a:ext cx="1371600" cy="2762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</a:rPr>
              <a:t>Stage of Fusion</a:t>
            </a:r>
          </a:p>
        </p:txBody>
      </p:sp>
      <p:sp>
        <p:nvSpPr>
          <p:cNvPr id="25610" name="TextBox 10">
            <a:extLst>
              <a:ext uri="{FF2B5EF4-FFF2-40B4-BE49-F238E27FC236}">
                <a16:creationId xmlns:a16="http://schemas.microsoft.com/office/drawing/2014/main" id="{49B977D8-8B18-4876-ACA5-8656F1F10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715000"/>
            <a:ext cx="2819400" cy="3079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</a:rPr>
              <a:t>Stage of Secondary Ossification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2B148D-982F-4C9B-9B63-9111E23EA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Curvatures of Vertebral Column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D19955-30D8-4DC4-AFE4-53D25656E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1447800"/>
            <a:ext cx="4038600" cy="4114800"/>
          </a:xfrm>
          <a:ln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u="sng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curvatures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(concave anterior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: </a:t>
            </a:r>
            <a:r>
              <a:rPr lang="en-US" sz="2400" b="1" dirty="0"/>
              <a:t>develop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prenatally</a:t>
            </a:r>
          </a:p>
          <a:p>
            <a:pPr marL="854075" lvl="1" indent="-457200">
              <a:buFont typeface="+mj-lt"/>
              <a:buAutoNum type="arabicPeriod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854075" lvl="1" indent="-457200">
              <a:buFont typeface="+mj-lt"/>
              <a:buAutoNum type="arabicPeriod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or Sacral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u="sng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curvatures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(convex anterior)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2400" b="1" dirty="0"/>
              <a:t>develop </a:t>
            </a:r>
            <a:r>
              <a:rPr 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postnatally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42962" lvl="1" indent="-514350">
              <a:buFont typeface="+mj-lt"/>
              <a:buAutoNum type="arabicPeriod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/>
              <a:t>as a result of lifting the head</a:t>
            </a:r>
          </a:p>
          <a:p>
            <a:pPr marL="842962" lvl="1" indent="-514350">
              <a:buFont typeface="+mj-lt"/>
              <a:buAutoNum type="arabicPeriod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/>
              <a:t> as a result of walking</a:t>
            </a:r>
          </a:p>
        </p:txBody>
      </p:sp>
      <p:sp>
        <p:nvSpPr>
          <p:cNvPr id="26628" name="AutoShape 12" descr="data:image/jpeg;base64,/9j/4AAQSkZJRgABAQAAAQABAAD/2wCEAAkGBhQQERUUEhQVFBQWFBgUFRgUFxQUFxIYGBUWFhgVGBYXGygfFxojGhcWHy8gJCopLCwtGB4xNTAqNSYrLCkBCQoKDgwOGg8PGi8kHyQwLzQqLCwsKSkqKTUuKjUtNTU1KSwpLCkpMiwxMiwsKSwsLyw0Lyw2KiwvLCwpNSwsNf/AABEIAM0A9gMBIgACEQEDEQH/xAAbAAEAAgMBAQAAAAAAAAAAAAAAAwQBAgUGB//EAEMQAAIBAgQCCAIHBQcDBQAAAAECEQADBBIhMUFhBQYTIlFxgZEyoRQjQlJiscEzcoLR4QcWorLC8PEkY9I0Q3OSo//EABcBAQEBAQAAAAAAAAAAAAAAAAABAgP/xAAdEQEBAAIDAQEBAAAAAAAAAAAAARESAiExQdFR/9oADAMBAAIRAxEAPwD7jXznr11mxeE6TwOHs3gLWMuBHBt22a3DohKMRxDTqDBHoPo1fHP7WsbZPTPRSvctwl364F1HZq1y0Rn17oIB3jag9XjOl8Ra+kXLeLtXLCWb9oNiEt21s4u21oKHdAMya3AdBBQg11Or3WMDo+1iMbiMNJX6y7bdewLZygyuTBOgBjTNMaVxusHQ9rAdC49EdRbuJiLluWAjtlLC2GJ72pMcSI34/P7OEW/0P0OVxFtbtnE3GW07hBeK3XuMC8xbKoAZbT6wcWAIfYbfXnANmy4uwcgzPFxSUAIUswnugEgEnaa3PXLBRbP0qxF79ke0WLveKdwz3u8CNONfOsH1buDC9N4gXEuNjEvMliw4vm2D2rKGKGC5DbCdBudh4q/0jbbo/oFQ6k2sVc7XXS2TiEYBm2BykNBMwQdjQffbvW3Bpce22JsrcQEurXFVkA3LAnQc62frThFW2xxNkLdBa2e0SLiiMzKZ1AkSdhxr5hdeze62HObbocLkElWUs1rIUGupIZhG+pqjd6MtYHpy7YvM2Dwl3B/RsK4VMgRlQtbD3VYAlu2JPxFm1Pe1D7ctwMAQQQdQRqCPERvXgMR17xa9N4bAPZt2rVwPczZu1uXEFu/kOndty1uY1Og18fV9VOjUw2Es2bbXXt21yo16O0KhjlmAIEQBoNAK+adZOmbH96sC/bWsiYco7Z0yo5GMARjMBpdRB+8PGg+xUoDSgUpSgUpSgUrVnAEkwOdVxjg3wqzCYkCB6FiMw5iaC1SoUxAJiCp/EIny4H0qagUpSgVq7gCSYHidK2qrfuDOA0BQJkkCWmFEfOg3Ds2wAH4pk84H60dnXXRuQBBjXbUyeWlTA0oNbdwMARsRIreq9iQ7jhow9RB+az61YoFKUoFKUoFYK1mlBrkrzfXPqavSItB+zdLbMzW7qtFwkAA9ohD2yuuxgzBB0j01KDx/VD+zux0fee9aRbTPbFopae81sjNnzkXWJLyAOQB8THrstbUoNezFZy1mlBiKxkralApSoGvEkhBMbk7DlzPKgnpVfsX+/ryUR7Ez863tXDMNvE6bEeI/lQS0pSgpZw7Q2wJAU/aI4mRsPCraODsZqG0Rqp8SRzBM/wBPSt2tQO7C6jgNgdR7aUG9y2GEHao7BOqkyRx5Haef8q1+ljPk4+4G5EnmAazZeXfllX5Zv9QoJ6UpQKq4rRlaJ0KnbiRB9xHrVqosRaLLAMHQiRIkEHUcRpQVsLbUjPZaFPAfBI0On2TPhGoqhj7wwxa7JYhWZhPxDJ8u8AB5mr+DxBAbtIXLuSRxnXaAvhqecGoekcMMXZuIDCukK3AtoQR4gEDzqXzprjjabeJuj7mctciMy29JmO7mjz79RN1kw4utZN1Q6As2aVVYAYguRkzBWVisyAwJEGud1dYXEi6kXB9W4P3lBAbeNVUjzWs9I9Srd43Zu3lS6wuNbVkyC4vZRcgoST9UndJK76a0nhymLY693peyoYm4ncGZoYEqInUDX+dYbpiyAZu29CQRmWZC5iuXfMF1jeK4Y/s5woUKM4jtNRkE9raFoz3YOUKrL4FR4VHc/s4ssRNy7C3DcAHYjdxcgt2eZoYGCSTBImqy9VYvB1VlMqwDA+IIkH2rFa4PDC1bRBMIqoJ3hQAJ9qzQS0pSgUpSgUpSgUpSgUpSgjvtCk8j6c62toAABwqPF3giFiJgbePCKqWbxEi53VEfC2fIYkqxABGhB196DoFoqO58S+ZH+En9K1GJQj4lMRxB5iuLYxrnG3LbMSgCPb8ACMvzZ/lUtw3x47S3+fr0NKCtLt0KJO1VhV6R0AJEgbnNlK/inlFW1OlVRfYtEpMTk1JjbVpge1V8ihu/nQbKsnIxPgVOvJZ9KB0phnyOyND5Sbeg+KNBruSNPWq/VXpPt7WYxmPxRAlgACfbKf4q6ljDAaxB4Dgg8B4eJrhdCqEv3VEAC6ABtv2wI9lX2qY7y6bTTXHefXpaVHcvBRLGOHmfAeNRnGLlJBBjfhHnPw+tVzWKVQt9KDSQYIBnK0a7akQQfEGp8RjVQSWG0gSJPhA40EeKAYhQAWO5gHIvjrx4Dn5VsAScqnKq6EjcmPhBOwAjX+tVrBLDKhMn9pcI48csjvHgOA57VdLrbABIA0Ak7k/mT86DjXrWTFsB9qyH4nvK2hn+H513laRI2rzeOZnxNw2yAVti2CRIBZlH+pvauV0h0rjsNdulPrraXIW2bRUdn9Eu3yFuIpYkMq2wY1JAOpoPdUrw568YmbkYWAnaElu37uQhQhAta3JIJjuwdCYNRjrziXTOMKwKhWNvLeLmcO90yTayhS4CiDm7p0nSg95SqPQ+MN6yjsFBYScocLuRI7RVaDE6jjx3rNBdpSlApSlApSlApSlApSoMRishUQSWnYbARJ+dBK6giDqDVO5hwpUWwFY6SBoVUbEceA5TUqYkvOSIHEzvvEVHhrUN3kAYTDqNGnfyPI+FBtYtFT+zReJKkanx0En1qh8WKc/dVF9SyH8ga6HSXSC2LZd9hsOLE7KPEk6VQ6Cw7wblwAOxzMBsDqAo/dBM8zyqZ7w1rcbOzVHpQyhUAEnx1AMgKY/eI9Aat3bgVSTsBNUUtMGTNJzmW8FKhiByGo9udVlFc6KdYdLjs6xo5kET3gBpE+BPhyItWukkjvMFMfaMT5ExP5jiBUmGYS6zJDaydRmAYDy1rQxbucrhJ5B4+UgH1HOgx9JNzS3oOLsDl/hBgsee3M7Vyeh7Ye/cf/ukj0Difa4Pep+nunOy+qtd++w0UfYH32P2QBrr+VWeg8F2dscxv4zqW18TtyC1JctXhZJb9Wbi/WqTxUgcjufcf5azisCl0d9QeexHkw1Fb4i1mGhgjUHwI/TgeRrTC4sPIIyuvxKdx4EeKngf1BArKtev5Yt3QzToCo0cc9dD4jjw4gb4fF2hosIYBgqU0PMiPGrV6wHUqwkHcGqti21nuwXUn4tMy8Bm8RAAka7SONBv9OUmFlm8Bt5k7Ac/aahx2IFlTcuQW2UcAfAT8z/xVrF4lbSM7GFUSf8AfjXmLOLa6wxF0qMxVbFtyAlvMyqty54lmZQB9olY4RM94bnC3jeXx0+iMIQBn+Nm7a5yOuRSOH3o4Gu3FQYWxkWJJJMsx3Ynj+kcBArKYpSzKGBZILAHVQ0kSOEgGqwmpWJrNAilKUClKUClKUClKUClKUCufiMNNwsQ5EDKUjuxMiNz7GuhSgpWrGbSDkGvembhOskQNJ9z5VFcS8q5VddDozW2cx4QjDUfOuiaodFJeGftoMtmWDIUH/29h8Mb8c1CIbPRTOQ15i5G0gIB+6g+HzMny3roXrJK5VOXgI4fyqalBz+y7uS4Gg92SzMrTpBOm/gR61IGZSUEt3ZU6SOADSdfPl72ys6GtUtBdhFBRtoLDMYZsyg6almWZ8yQZjka0vdOKQRaDXLmwUKwyn8UgZfWrPSuIFuy7kZsozRMSRtrw1qHoxxethjmgllILEjusVOsAkacaCv0T0OqCSAWYlrrb53JmJP2R4bTXYoFjas0W231S+lN2hQZZAnXTTxmddeVRYlXb7Ko4+F8xMeJ0XUfhMTHrVm/hJcOphgCNpBB3B1FZyv+E+pH6GiNcJjQ5ymA43A2I+8PEflsatVz8XgDejNKZZKsjd5WIIkGNN9tQeIil7EXVUgZMy6sxgiIPeK5ljbxjQ0FHrdaN20llTDXLi6eIB1+cUxfQ/0qycrdkxe0bTZQ2RbF5LiDLIkFkmJ2as4XBs8ucz3GEdoxVVQf9tbbGI85PE1Ff6wW8HfTDObhm1mDEW4VVD8Swe4QEMhVYiVJiRMx9avK41+Objf7OO3Lm9fz5wxI7JQA728rNqx+1DgcIG+9Q4j+y5GYlbwUEEAdihgG5cfs5n9lFwjJpqqNIIruDrthCMwvSMoaQl0xmfswphNHL6ZD3uVWOjus9jEXeytMWYC4T3WUKbZtBlIYAz9ahGkETrVZR9WOrK4G2yq2dmKlnIAZslpLQmN9E+ZrtUpQKUpQKUpQKUpQKUpQKUpQKUpQKUpQKUpQKUpQaugIgiQdwdZpbthRAAAGwAgD0FbUoFKUoFJrzHT/AFbvXsSL1o2p7JUR7mcvhXU3W7S0q6MXzoGBIEWxIcaDnJ1Z6QCkHEfYgD6Rf7g7Qs1vP2cuWQgdsQGTgDQeyxF7KNBJOgHiefgPE1Xu9HhrZQnVu8WgGWBBmDuJAEeAivF9J9F9JZX7N7zRdRbYW6B3exJe4XJBZBdeBIEhBIHHbEdUOkrilGxYKt24ablyGFy2UAyhIAk5ssnJ9k60HusLZKLBIJkkkKFBJJOw23/nNUelOrOHxTZryZzlyxnuBSIYCVVgpIztBIkToRXUFKDi4fqdhbZBW3EEH47pBZbnaqxUvDMH1zHXhMaVN0X1Zw+GYtZt5WOYTmdtGySO8x0+rTyyiupSgUpSgUpSgUpSgUpSgUpSgUpSgUpVUOXdgDCr3TG5aAYngACPflQWqVWOATXfXiGcH0YGRW2HkEqTMbHiRz50E9KUoFKUoFKo2bZugOXYAiQqEqAObfET7eVSDAADus4552b3zkg0FqlQYdzqG1IjUCA08QJ08qnoFKVXxmJyZQMuZ2yrmMAmCeHIHTlQTxWaqtg2be641nu5F9PhOlQdneta5+2XiGCq4HiGWFPkQPOg6NK1RwwBGoIkHxBragUpSgUpSgUpSgUpSgUpSgUpSgUpSgwar4IABv8A5Hnzzn9IqzVW85ttO6sddQMpA3HIgUFqq1w/WpB3V5E8AVMxxg6fxVBZ6Sd7joLZGTLLFhGonhqf61Bcxl0KHRO2JdhplXKgB0E/iUDWg69K8+OsOILZRgnOxkXbJGpI1M6RG2tbjpvEkx9CuAbSbtreY4HaNZoO7UWJfKpPL/j51y26ZvaRhXMqG1e2uWdSGnUR+fvV3BXmvW5uWzbMkZSytoD3WDIY1gEUG+CdisMpUqSvDUDYiCdI8a0wuMLu6kDu7EGftMsHn3Z9axh8QqW4JUFZU6gagxxPHf1qS1ZzWzBALgklDxPEHjHjQLIm6510CrykZmP+YVZrkYfEOr5GgXPA/DejTMp+y3iK6Vm/m5EaEHcH/fGglqljLxDpCl/vAbrmIUNHv6T4VdqlikC3EeQBqrSSBOXuneJ0I/ioJcdi+ytlomI0HGSB+tbo2dAYMMux31H9aw6LcEGGHHWR46xVdekApcMAAjKojUtKggADc8IFBjoL/wBPaGultV137oymfUVfqp0XbZbSh9GILMPuliWK+kx6VboFKUoFKUoFKUoFKUoFKUoFKUoFKUoNLl4LuY/M+Q41AyG4e8IQEGDu5GokcFB4cfzksay3iSByAMfpNTUHK7Xs8Rc0JzWwwAiWK6ECTvWLidtbP1d1BcHeRgOOhBAfun90isdYLnZBL/C2wzfuMQG9q6s0HnLvVyzkLfRRmCwIdxOXYNBnKfX1rkYfoVnmMBby6wfpblWzZpIIO3ppPKa93UGDOhH3WYfOf1oOYeqGFKgdlAgCA9zlpIbXYfPxM63es9qwTbNu8MhyKBbJz5QuqRuO8BPEz4Gu6a8r0zhOwEl8e8szl7JDZBEQRsFG8QePjFBb/vZZkfV35O/1D6bbmOEj/jWutYXvuRtoCOGaJJ9iK8thEa5P1nSKDLvcyqszIgxMmQPCOeteps4UhFXM0jciJY8SZHE60G2Lwi3VysPI8VPiDwNUcHiG+0Za2/ZOfvKfhbzkj5+NWcTgC6wLt1NtVKAiCDxU77VzbYP/AFTatEKPEsi76cZig71YNBUV+79lfiPrlH3j/vegjsKO0YqABAUxAlgeXhMf8VUxiEXhl0LrKk7dokwDyKkiulbthQANhVHp0Razje2y3B6HX5E0F2xdDqGHEe3iPTapKrYbRmXge+PJpn/ECfWrNApSlApSlApSlApSlApSo794IpZtAoLHc6ASdBvpQSUrxT9YDqV6QTViQLlg93M3dTQA6SBrqaz/AHnIWDjbOYMMx7F9Vyd6FG3eO+sAc6D2lK8QvWFyrMMfZyqVznsG+rzLMctATrtr6dLobp8XbyKcVbuSmXIltkzOACzyZgd1oE8fKg7uFbubbZh5wxH6VILwK5hqIzekTWmGPcHHf8zXI6P6QyIqm05kTbACSwMSPi2DEzwAIoOh0xYF3D3FP2rbflNadFubli0094AE847pHrrWmL6RYKQ1q5HZuS8JkWF2Pfn2BrXqtP0OzOhNsHXnrQXgZu+SD/Ex/wDEUwqw1wfjn3VT+c1Ww+IzYh4mMoQHgSveJ/8A1Hsasp+1b9xfzf8ApQWKxFZpQVscYQ8yF05sB+tWar474QeIdf8AMB+RqxQRYrEC2jMdlBNczA2yLSKfiuNnbynMT7ZR61v0we0e3ZGzHM/7q6x6mreGSXZjw+rXkBv7t8lFBZqrgQO9r3sxzTvvp6REcqt1Vs63bh4hUX01bf1+VBarmdYLn1WXi7BB6kT8q6dcC3iu2vtcOtuzov4nOgjmT+lB1MIpL3DwBCLyCqD695m+XhVuoMJZKKAd92jixMn5k1PQKUpQKUpQKUpQKUpQKEUpQa9mPCnZjwralBqLY8BWtrDqgAVQoGwUAAbnYeZ96kpQV8K3xCdVYg8pOYfJhVPoq2ZkiMiC35EElwPAfD5xyqa+FRmcj7Bbzyaxz0j2NWMJbKooO8a+Z1PzmgpdYmPYFV3crbH8TCflNX7FrIqqNgAPYRUGMt5ntDwYt7KY+Zq0aDm4PUoZ1IuXG47sAF9JA/hq1YebjcO6u++71BgVAuOPukjyzN2n5MParOGElm8WMeSgL+YNBPSlKCvij8A8XHyBf/TViq+L0ytwVpPIEFZ/xTU9ByEMY1p42u78p/I10MG+jDiHaeUsSPkR71X6S6NNwq6HLcT4SdjyPL+daWcZDSwyNotweE/A4PFZkTz5UHTqvhviufv/AJIg/OanqDBn4hxDt8zmHyYUGnSt4pZdhuFMcidJrjdHXxb7BOzuMGVrhZUlS0DL3p3AJ05V38VYFxGU7MCK4ltblhQlxSyKZS4gkpzI8NT6Eig7K4qTGVx5rpXKudY3A0wuJJ7swggTEjUgmNeEaVbzLiLbW2MZl3QxmU/bQ7jX1B9CaL9TrRM9riQYgkXnBOoO/DUcIoJU6xsc3/S4kZRIm2O93gsDvb6z5AnhXWw9wsqkjKSoJU6lSRJB8tq4+K6ppcfP2uIXiVW6wU7xodo5RXTwOBFlMilmEky7F21M7nWgs0pSgUpSgUpSgUpSgUpSgUpSgqdJ281sjmPmQCPUEj1q0DUONHcbkJ9jP6UysuiwR4GQR5ETQbvGZfHWPapK52I7TtLbSIGeVGzAgR3jxB/M1aOJ/C0+EH89vnQVYyXrhG7rbgc5df5H0q9at5QANhpVK2jG6heJyOYHDvJAnjAJHrXQoFKUoMOoIg7HeocG8oAdx3T5jT+vrU9QWB3n/eHr3EoJ6gv4VXOo4FTzVhBB+VT1DiLpGiiWO07DmeQkUGuBJNtZJJAgk7kjSfWJrW/3GD7Awr/6WPkTH8XKprFvKoXwEefOtMd+zf8Acb/KaCelYFZoKWIwwQBl0yuG5d45WHkQZjxg1dqpiXzsLY11DN+EAyPUkD0mrQoM0pSgUpSgUpSgUpSgUpSgUpSgUpSgw6yIPHSo8M0ovlB8xoalrAFBWxR7w5Cf8afoDVqsEVmgrlJuz4JH/wBmB/01YrEVmgUpSgVBY+K5+8P8iVPWAoE89+fD9KDNV1M3T+FB7sT/AOIqxWAvzoM1pdWQR4gj3relBpZPdHkPyresKsCBtWaCtgtmP3nY+cHLPsoqzWqIFEDYVtQKUpQKUpQKUpQf/9k=">
            <a:hlinkClick r:id="rId2"/>
            <a:extLst>
              <a:ext uri="{FF2B5EF4-FFF2-40B4-BE49-F238E27FC236}">
                <a16:creationId xmlns:a16="http://schemas.microsoft.com/office/drawing/2014/main" id="{53EA03E6-FAC0-4BE9-B859-8D8722AF3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7475" y="-1516063"/>
            <a:ext cx="3810000" cy="317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6629" name="Picture 8" descr="https://encrypted-tbn2.gstatic.com/images?q=tbn:ANd9GcSQQfsqBlthO0X5TlnZk0P5Jgewx2AOvuzSQM5IKMoGgwPhntIS2Q">
            <a:extLst>
              <a:ext uri="{FF2B5EF4-FFF2-40B4-BE49-F238E27FC236}">
                <a16:creationId xmlns:a16="http://schemas.microsoft.com/office/drawing/2014/main" id="{2B748521-8899-4509-8E76-46134B9D6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276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0" descr="https://encrypted-tbn0.gstatic.com/images?q=tbn:ANd9GcTOPt9LqZtlqMFYyVon9Ajl-7L-EkkYVzx9cYluiFQhI0OrHtam">
            <a:hlinkClick r:id="rId4"/>
            <a:extLst>
              <a:ext uri="{FF2B5EF4-FFF2-40B4-BE49-F238E27FC236}">
                <a16:creationId xmlns:a16="http://schemas.microsoft.com/office/drawing/2014/main" id="{30ABF15C-3B13-4AE4-8971-485E43E4E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13635" r="2406"/>
          <a:stretch>
            <a:fillRect/>
          </a:stretch>
        </p:blipFill>
        <p:spPr bwMode="auto">
          <a:xfrm>
            <a:off x="457200" y="3200400"/>
            <a:ext cx="3657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Documents and Settings\user1\My Documents\My Pictures\spinal cord 10.jpg">
            <a:extLst>
              <a:ext uri="{FF2B5EF4-FFF2-40B4-BE49-F238E27FC236}">
                <a16:creationId xmlns:a16="http://schemas.microsoft.com/office/drawing/2014/main" id="{326DAD50-1302-406D-BAB4-472C8801D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3810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1FA03-49CB-48F7-A92F-D247BCF4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5DB4E-628E-4D8E-911B-32AB3B810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4196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  <a:endParaRPr lang="en-US" sz="2400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FFFF00"/>
                </a:solidFill>
              </a:rPr>
              <a:t>Describe the development of the spinal cord from the neural tube.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List the </a:t>
            </a:r>
            <a:r>
              <a:rPr lang="en-US" sz="24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layers </a:t>
            </a:r>
            <a:r>
              <a:rPr lang="en-US" sz="2400" dirty="0">
                <a:solidFill>
                  <a:srgbClr val="FF99FF"/>
                </a:solidFill>
              </a:rPr>
              <a:t>of the spinal cord </a:t>
            </a:r>
            <a:r>
              <a:rPr lang="en-US" sz="2400" dirty="0"/>
              <a:t>and its </a:t>
            </a:r>
            <a:r>
              <a:rPr lang="en-US" sz="2400" dirty="0">
                <a:solidFill>
                  <a:srgbClr val="FF99FF"/>
                </a:solidFill>
              </a:rPr>
              <a:t>contents.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List </a:t>
            </a:r>
            <a:r>
              <a:rPr lang="en-US" sz="24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</a:t>
            </a:r>
            <a:r>
              <a:rPr lang="en-US" sz="2400" dirty="0"/>
              <a:t> of  </a:t>
            </a:r>
            <a:r>
              <a:rPr lang="en-US" sz="2400" dirty="0">
                <a:solidFill>
                  <a:srgbClr val="FF99FF"/>
                </a:solidFill>
              </a:rPr>
              <a:t>mantle</a:t>
            </a:r>
            <a:r>
              <a:rPr lang="en-US" sz="2400" dirty="0"/>
              <a:t> &amp; </a:t>
            </a:r>
            <a:r>
              <a:rPr lang="en-US" sz="2400" dirty="0">
                <a:solidFill>
                  <a:srgbClr val="FF99FF"/>
                </a:solidFill>
              </a:rPr>
              <a:t>marginal zones.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List </a:t>
            </a:r>
            <a:r>
              <a:rPr lang="en-US" sz="24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meningeal</a:t>
            </a:r>
            <a:r>
              <a:rPr lang="en-US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layers </a:t>
            </a:r>
            <a:r>
              <a:rPr lang="en-US" sz="2400" dirty="0"/>
              <a:t>and describe </a:t>
            </a:r>
            <a:r>
              <a:rPr lang="en-US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positional changes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spinal cord.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Describe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</a:t>
            </a:r>
            <a:r>
              <a:rPr lang="en-US" sz="2400" dirty="0">
                <a:solidFill>
                  <a:srgbClr val="FFFF00"/>
                </a:solidFill>
              </a:rPr>
              <a:t>of vertebral column </a:t>
            </a:r>
            <a:r>
              <a:rPr lang="en-US" sz="2400" dirty="0"/>
              <a:t>from </a:t>
            </a:r>
            <a:r>
              <a:rPr lang="en-US" sz="2400" dirty="0" err="1"/>
              <a:t>sclerotomic</a:t>
            </a:r>
            <a:r>
              <a:rPr lang="en-US" sz="2400" dirty="0"/>
              <a:t> portion of paraxial mesoderm.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Describe </a:t>
            </a:r>
            <a:r>
              <a:rPr lang="en-US" sz="24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chondrification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&amp; </a:t>
            </a:r>
            <a:r>
              <a:rPr lang="en-US" sz="24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ossification</a:t>
            </a:r>
            <a:r>
              <a:rPr lang="en-US" sz="2400" dirty="0">
                <a:solidFill>
                  <a:srgbClr val="FF99FF"/>
                </a:solidFill>
              </a:rPr>
              <a:t> stages </a:t>
            </a:r>
            <a:r>
              <a:rPr lang="en-US" sz="2400" dirty="0"/>
              <a:t>in</a:t>
            </a:r>
            <a:r>
              <a:rPr lang="en-US" sz="2400" dirty="0">
                <a:solidFill>
                  <a:srgbClr val="FF99FF"/>
                </a:solidFill>
              </a:rPr>
              <a:t> vertebral development.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Describe </a:t>
            </a:r>
            <a:r>
              <a:rPr lang="en-US" sz="24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sz="24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</a:t>
            </a:r>
            <a:r>
              <a:rPr lang="en-US" sz="2400" dirty="0"/>
              <a:t>and its types.</a:t>
            </a:r>
          </a:p>
          <a:p>
            <a:pPr algn="r">
              <a:buFont typeface="Wingdings" panose="05000000000000000000" pitchFamily="2" charset="2"/>
              <a:buNone/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CE42EB-8E6F-4B0D-9ECE-EE4B954E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302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0D819E-932F-40D3-9679-48D4C90D1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3352800" cy="5105400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Cause: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en-US" sz="2400" b="1" dirty="0"/>
              <a:t>Failure of fusion of the halves of vertebral arches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Incidence: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en-US" sz="2400" b="1" dirty="0"/>
              <a:t>0.04-0.15%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Sex: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en-US" sz="2400" b="1" dirty="0"/>
              <a:t>more frequent in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Types:</a:t>
            </a:r>
          </a:p>
          <a:p>
            <a:pPr marL="842962" lvl="1" indent="-514350">
              <a:buFont typeface="+mj-lt"/>
              <a:buAutoNum type="arabicPeriod"/>
              <a:defRPr/>
            </a:pP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occulta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/>
              <a:t>(20%)</a:t>
            </a:r>
          </a:p>
          <a:p>
            <a:pPr marL="842962" lvl="1" indent="-514350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bifida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cystica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/>
              <a:t>(80%)</a:t>
            </a:r>
          </a:p>
        </p:txBody>
      </p:sp>
      <p:pic>
        <p:nvPicPr>
          <p:cNvPr id="27652" name="Picture 17" descr="C:\Users\Zeenat\Pictures\Picture4.jpg">
            <a:extLst>
              <a:ext uri="{FF2B5EF4-FFF2-40B4-BE49-F238E27FC236}">
                <a16:creationId xmlns:a16="http://schemas.microsoft.com/office/drawing/2014/main" id="{3E5DB370-7AC0-4ABC-9554-CE0F38007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33600"/>
            <a:ext cx="49355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31B04214-CE61-4CF1-8825-0482744B0AEB}"/>
              </a:ext>
            </a:extLst>
          </p:cNvPr>
          <p:cNvSpPr txBox="1">
            <a:spLocks/>
          </p:cNvSpPr>
          <p:nvPr/>
        </p:nvSpPr>
        <p:spPr>
          <a:xfrm>
            <a:off x="0" y="304800"/>
            <a:ext cx="9144000" cy="630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3600" b="1" spc="-1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Spina</a:t>
            </a:r>
            <a:r>
              <a:rPr lang="en-US" sz="36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Bifida </a:t>
            </a:r>
            <a:r>
              <a:rPr lang="en-US" sz="3600" b="1" spc="-1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Occulta</a:t>
            </a:r>
            <a:endParaRPr lang="en-US" sz="3600" b="1" spc="-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B8D5BAA-1D5A-48DA-B3AA-1DB02BDF1BC0}"/>
              </a:ext>
            </a:extLst>
          </p:cNvPr>
          <p:cNvSpPr txBox="1">
            <a:spLocks/>
          </p:cNvSpPr>
          <p:nvPr/>
        </p:nvSpPr>
        <p:spPr>
          <a:xfrm>
            <a:off x="914400" y="1600200"/>
            <a:ext cx="3505200" cy="449580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  <a:defRPr/>
            </a:pPr>
            <a:r>
              <a:rPr lang="en-US" sz="2400" b="1" dirty="0">
                <a:latin typeface="+mn-lt"/>
              </a:rPr>
              <a:t>The </a:t>
            </a:r>
            <a:r>
              <a:rPr lang="en-US" sz="2400" b="1" u="sng" dirty="0">
                <a:solidFill>
                  <a:srgbClr val="00FF00"/>
                </a:solidFill>
                <a:latin typeface="+mn-lt"/>
              </a:rPr>
              <a:t>closed type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  <a:defRPr/>
            </a:pPr>
            <a:r>
              <a:rPr lang="en-US" sz="2400" b="1" dirty="0">
                <a:latin typeface="+mn-lt"/>
              </a:rPr>
              <a:t>Only one vertebra is affected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clinical symptoms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  <a:defRPr/>
            </a:pPr>
            <a:r>
              <a:rPr lang="en-US" sz="2400" b="1" u="sng" dirty="0">
                <a:latin typeface="+mn-lt"/>
              </a:rPr>
              <a:t>Skin</a:t>
            </a:r>
            <a:r>
              <a:rPr lang="en-US" sz="2400" b="1" dirty="0">
                <a:latin typeface="+mn-lt"/>
              </a:rPr>
              <a:t> overlying it is </a:t>
            </a:r>
            <a:r>
              <a:rPr lang="en-US" sz="2400" b="1" u="sng" dirty="0">
                <a:latin typeface="+mn-lt"/>
              </a:rPr>
              <a:t>intact.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  <a:defRPr/>
            </a:pPr>
            <a:r>
              <a:rPr lang="en-US" sz="2400" b="1" dirty="0"/>
              <a:t>Sometimes covered by a tuft of hair.</a:t>
            </a:r>
            <a:endParaRPr lang="en-US" sz="2400" b="1" u="sng" dirty="0">
              <a:latin typeface="+mn-lt"/>
            </a:endParaRP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FF99FF"/>
                </a:solidFill>
                <a:latin typeface="+mn-lt"/>
              </a:rPr>
              <a:t>Usually does not involve underlying neural tissue.</a:t>
            </a:r>
          </a:p>
        </p:txBody>
      </p:sp>
      <p:pic>
        <p:nvPicPr>
          <p:cNvPr id="28676" name="Picture 7" descr="msoEF256">
            <a:extLst>
              <a:ext uri="{FF2B5EF4-FFF2-40B4-BE49-F238E27FC236}">
                <a16:creationId xmlns:a16="http://schemas.microsoft.com/office/drawing/2014/main" id="{FA17DED2-5E29-490C-AF43-A857E4CFA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8" t="21097" r="71085" b="38254"/>
          <a:stretch>
            <a:fillRect/>
          </a:stretch>
        </p:blipFill>
        <p:spPr bwMode="auto">
          <a:xfrm>
            <a:off x="4876800" y="1371600"/>
            <a:ext cx="2438400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98655D9-E0EC-4FE9-BF64-AEAF0E9039C1}"/>
              </a:ext>
            </a:extLst>
          </p:cNvPr>
          <p:cNvSpPr/>
          <p:nvPr/>
        </p:nvSpPr>
        <p:spPr>
          <a:xfrm>
            <a:off x="5638800" y="4191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C5B12583-2F67-4A81-BB36-F85D89B1592E}"/>
              </a:ext>
            </a:extLst>
          </p:cNvPr>
          <p:cNvSpPr txBox="1">
            <a:spLocks/>
          </p:cNvSpPr>
          <p:nvPr/>
        </p:nvSpPr>
        <p:spPr>
          <a:xfrm>
            <a:off x="0" y="304800"/>
            <a:ext cx="9144000" cy="630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3600" b="1" spc="-1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Spina</a:t>
            </a:r>
            <a:r>
              <a:rPr lang="en-US" sz="36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Bifida </a:t>
            </a:r>
            <a:r>
              <a:rPr lang="en-US" sz="3600" b="1" spc="-1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Cystica</a:t>
            </a:r>
            <a:endParaRPr lang="en-US" sz="3600" b="1" spc="-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D78883CE-DED4-4214-888D-92416C5A2D2E}"/>
              </a:ext>
            </a:extLst>
          </p:cNvPr>
          <p:cNvSpPr txBox="1">
            <a:spLocks/>
          </p:cNvSpPr>
          <p:nvPr/>
        </p:nvSpPr>
        <p:spPr bwMode="auto">
          <a:xfrm>
            <a:off x="381000" y="1219200"/>
            <a:ext cx="4419600" cy="56388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  <a:defRPr/>
            </a:pPr>
            <a:r>
              <a:rPr lang="en-US" sz="2000" b="1" dirty="0">
                <a:latin typeface="+mn-lt"/>
              </a:rPr>
              <a:t>The </a:t>
            </a:r>
            <a:r>
              <a:rPr lang="en-US" sz="20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open type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  <a:defRPr/>
            </a:pPr>
            <a:r>
              <a:rPr lang="en-US" sz="1200" dirty="0" err="1"/>
              <a:t>Cystica</a:t>
            </a:r>
            <a:r>
              <a:rPr lang="en-US" sz="1200" dirty="0"/>
              <a:t> is </a:t>
            </a:r>
            <a:r>
              <a:rPr lang="en-US" sz="1200" dirty="0">
                <a:solidFill>
                  <a:srgbClr val="FFFF00"/>
                </a:solidFill>
              </a:rPr>
              <a:t>the most severe and complex </a:t>
            </a:r>
            <a:r>
              <a:rPr lang="en-US" sz="1200" dirty="0"/>
              <a:t>form of </a:t>
            </a:r>
            <a:r>
              <a:rPr lang="en-US" sz="1200" dirty="0" err="1"/>
              <a:t>spina</a:t>
            </a:r>
            <a:r>
              <a:rPr lang="en-US" sz="1200" dirty="0"/>
              <a:t> bifida. </a:t>
            </a:r>
            <a:r>
              <a:rPr lang="en-US" sz="1200" dirty="0">
                <a:solidFill>
                  <a:srgbClr val="FFFF00"/>
                </a:solidFill>
              </a:rPr>
              <a:t>It usually involves serious neurological problems. </a:t>
            </a:r>
            <a:r>
              <a:rPr lang="en-US" sz="1200" dirty="0"/>
              <a:t>A portion of the nerves and the spinal cord are exposed outside the body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Neurological symptoms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are present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  <a:defRPr/>
            </a:pPr>
            <a:r>
              <a:rPr lang="en-US" sz="2000" b="1" u="sng" dirty="0">
                <a:latin typeface="+mn-lt"/>
              </a:rPr>
              <a:t>Subdivided into:</a:t>
            </a:r>
          </a:p>
          <a:p>
            <a:pPr marL="514350" indent="-514350">
              <a:spcBef>
                <a:spcPts val="700"/>
              </a:spcBef>
              <a:buClr>
                <a:schemeClr val="tx2"/>
              </a:buClr>
              <a:buSzPct val="95000"/>
              <a:buFont typeface="+mj-lt"/>
              <a:buAutoNum type="arabicPeriod"/>
              <a:defRPr/>
            </a:pP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Spina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bifida with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meningocoele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en-US" sz="2000" b="1" dirty="0">
                <a:latin typeface="+mn-lt"/>
              </a:rPr>
              <a:t>protrusion of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sac</a:t>
            </a:r>
            <a:r>
              <a:rPr lang="en-US" sz="2000" b="1" dirty="0">
                <a:latin typeface="+mn-lt"/>
              </a:rPr>
              <a:t> containing 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meninges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&amp;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cerebrospinal fluid</a:t>
            </a:r>
          </a:p>
          <a:p>
            <a:pPr marL="514350" indent="-514350">
              <a:spcBef>
                <a:spcPts val="700"/>
              </a:spcBef>
              <a:buClr>
                <a:schemeClr val="tx2"/>
              </a:buClr>
              <a:buSzPct val="95000"/>
              <a:buFont typeface="+mj-lt"/>
              <a:buAutoNum type="arabicPeriod"/>
              <a:defRPr/>
            </a:pP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Spina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bifida with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meningomyelocoele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en-US" sz="2000" b="1" dirty="0">
                <a:latin typeface="+mn-lt"/>
              </a:rPr>
              <a:t>protrusion of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sac</a:t>
            </a:r>
            <a:r>
              <a:rPr lang="en-US" sz="2000" b="1" dirty="0">
                <a:latin typeface="+mn-lt"/>
              </a:rPr>
              <a:t> containing 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meninges</a:t>
            </a:r>
            <a:r>
              <a:rPr lang="en-US" sz="2000" b="1" dirty="0">
                <a:latin typeface="+mn-lt"/>
              </a:rPr>
              <a:t> with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spinal cord </a:t>
            </a:r>
            <a:r>
              <a:rPr lang="en-US" sz="2000" b="1" dirty="0">
                <a:latin typeface="+mn-lt"/>
              </a:rPr>
              <a:t>and/or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nerve roots</a:t>
            </a:r>
          </a:p>
          <a:p>
            <a:pPr marL="514350" indent="-514350">
              <a:spcBef>
                <a:spcPts val="700"/>
              </a:spcBef>
              <a:buClr>
                <a:schemeClr val="tx2"/>
              </a:buClr>
              <a:buSzPct val="95000"/>
              <a:buFont typeface="+mj-lt"/>
              <a:buAutoNum type="arabicPeriod"/>
              <a:defRPr/>
            </a:pP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Spina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bifida with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myeloschisis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spinal cord is open </a:t>
            </a:r>
            <a:r>
              <a:rPr lang="en-US" sz="2000" b="1" u="sng" dirty="0">
                <a:latin typeface="+mn-lt"/>
              </a:rPr>
              <a:t>due to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failure</a:t>
            </a:r>
            <a:r>
              <a:rPr lang="en-US" sz="2000" b="1" dirty="0">
                <a:latin typeface="+mn-lt"/>
              </a:rPr>
              <a:t> of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neural folds  to develop.</a:t>
            </a:r>
          </a:p>
        </p:txBody>
      </p:sp>
      <p:pic>
        <p:nvPicPr>
          <p:cNvPr id="29700" name="Picture 2" descr="C:\Documents and Settings\user1\My Documents\My Pictures\spina3.jpg">
            <a:extLst>
              <a:ext uri="{FF2B5EF4-FFF2-40B4-BE49-F238E27FC236}">
                <a16:creationId xmlns:a16="http://schemas.microsoft.com/office/drawing/2014/main" id="{16C2078D-954C-4F5D-86C8-1C0EE97F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883" r="3703" b="2692"/>
          <a:stretch>
            <a:fillRect/>
          </a:stretch>
        </p:blipFill>
        <p:spPr bwMode="auto">
          <a:xfrm>
            <a:off x="5105400" y="3810000"/>
            <a:ext cx="18510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 descr="C:\Documents and Settings\user1\My Documents\My Pictures\spina 4.jpg">
            <a:extLst>
              <a:ext uri="{FF2B5EF4-FFF2-40B4-BE49-F238E27FC236}">
                <a16:creationId xmlns:a16="http://schemas.microsoft.com/office/drawing/2014/main" id="{35435E34-AE18-4A87-9194-7D3612EEE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0"/>
            <a:ext cx="18288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E2DAEC-622F-4DCA-8E51-1AE6861296FC}"/>
              </a:ext>
            </a:extLst>
          </p:cNvPr>
          <p:cNvSpPr/>
          <p:nvPr/>
        </p:nvSpPr>
        <p:spPr>
          <a:xfrm>
            <a:off x="4876800" y="4343400"/>
            <a:ext cx="21542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with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meningomyelocoele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EF16DD-9BC0-4C4B-AEE2-D48649C9CA07}"/>
              </a:ext>
            </a:extLst>
          </p:cNvPr>
          <p:cNvSpPr/>
          <p:nvPr/>
        </p:nvSpPr>
        <p:spPr>
          <a:xfrm>
            <a:off x="7162800" y="4495800"/>
            <a:ext cx="13589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myeloschisis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704" name="TextBox 7">
            <a:extLst>
              <a:ext uri="{FF2B5EF4-FFF2-40B4-BE49-F238E27FC236}">
                <a16:creationId xmlns:a16="http://schemas.microsoft.com/office/drawing/2014/main" id="{C142444B-3B4E-4BDF-818A-128EE3A3E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410200"/>
            <a:ext cx="3810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9705" name="TextBox 8">
            <a:extLst>
              <a:ext uri="{FF2B5EF4-FFF2-40B4-BE49-F238E27FC236}">
                <a16:creationId xmlns:a16="http://schemas.microsoft.com/office/drawing/2014/main" id="{8FC12A5A-83C5-4CB4-A19C-191626897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181600"/>
            <a:ext cx="4572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1">
                <a:solidFill>
                  <a:schemeClr val="bg2"/>
                </a:solidFill>
              </a:rPr>
              <a:t> 3</a:t>
            </a:r>
          </a:p>
        </p:txBody>
      </p:sp>
      <p:pic>
        <p:nvPicPr>
          <p:cNvPr id="29706" name="Picture 2" descr="C:\Users\Zeenat\Pictures\Picture3.jpg">
            <a:extLst>
              <a:ext uri="{FF2B5EF4-FFF2-40B4-BE49-F238E27FC236}">
                <a16:creationId xmlns:a16="http://schemas.microsoft.com/office/drawing/2014/main" id="{17FED276-A0BE-4073-8EF0-BA3E5ADBF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3" r="1866" b="58667"/>
          <a:stretch>
            <a:fillRect/>
          </a:stretch>
        </p:blipFill>
        <p:spPr bwMode="auto">
          <a:xfrm>
            <a:off x="5181600" y="1752600"/>
            <a:ext cx="3657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TextBox 7">
            <a:extLst>
              <a:ext uri="{FF2B5EF4-FFF2-40B4-BE49-F238E27FC236}">
                <a16:creationId xmlns:a16="http://schemas.microsoft.com/office/drawing/2014/main" id="{83B58186-E4E1-40C0-A4CD-41BAD8069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590800"/>
            <a:ext cx="6858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1">
                <a:solidFill>
                  <a:schemeClr val="bg2"/>
                </a:solidFill>
              </a:rPr>
              <a:t>   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6ED1CD-8C80-483B-AB4F-D0196B3F8CFC}"/>
              </a:ext>
            </a:extLst>
          </p:cNvPr>
          <p:cNvSpPr/>
          <p:nvPr/>
        </p:nvSpPr>
        <p:spPr>
          <a:xfrm>
            <a:off x="6858000" y="3200400"/>
            <a:ext cx="2084388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meningocoele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Zeenat\Pictures\Picture3.jpg">
            <a:extLst>
              <a:ext uri="{FF2B5EF4-FFF2-40B4-BE49-F238E27FC236}">
                <a16:creationId xmlns:a16="http://schemas.microsoft.com/office/drawing/2014/main" id="{04AEDD9F-77A5-4D9E-B6C8-F32E61989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9978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B4D78B-D5C2-44C7-BE4E-4DE8AAFF18F5}"/>
              </a:ext>
            </a:extLst>
          </p:cNvPr>
          <p:cNvSpPr txBox="1"/>
          <p:nvPr/>
        </p:nvSpPr>
        <p:spPr>
          <a:xfrm>
            <a:off x="838200" y="6019800"/>
            <a:ext cx="3657600" cy="307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chemeClr val="bg1"/>
                </a:solidFill>
              </a:rPr>
              <a:t>Spina</a:t>
            </a:r>
            <a:r>
              <a:rPr lang="en-US" sz="1400" b="1" dirty="0">
                <a:solidFill>
                  <a:schemeClr val="bg1"/>
                </a:solidFill>
              </a:rPr>
              <a:t> bifida with  </a:t>
            </a:r>
            <a:r>
              <a:rPr lang="en-US" sz="1400" b="1" dirty="0" err="1">
                <a:solidFill>
                  <a:schemeClr val="bg1"/>
                </a:solidFill>
              </a:rPr>
              <a:t>meningomyelocoele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1A468-38A2-477A-9B4D-7214329EF75B}"/>
              </a:ext>
            </a:extLst>
          </p:cNvPr>
          <p:cNvSpPr txBox="1"/>
          <p:nvPr/>
        </p:nvSpPr>
        <p:spPr>
          <a:xfrm>
            <a:off x="1524000" y="3124200"/>
            <a:ext cx="1957388" cy="307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chemeClr val="bg1"/>
                </a:solidFill>
                <a:latin typeface="Tahoma" charset="0"/>
              </a:rPr>
              <a:t>Spina</a:t>
            </a:r>
            <a:r>
              <a:rPr lang="en-US" sz="1400" b="1" dirty="0">
                <a:solidFill>
                  <a:schemeClr val="bg1"/>
                </a:solidFill>
                <a:latin typeface="Tahoma" charset="0"/>
              </a:rPr>
              <a:t> bifida </a:t>
            </a:r>
            <a:r>
              <a:rPr lang="en-US" sz="1400" b="1" dirty="0" err="1">
                <a:solidFill>
                  <a:schemeClr val="bg1"/>
                </a:solidFill>
                <a:latin typeface="Tahoma" charset="0"/>
              </a:rPr>
              <a:t>occulta</a:t>
            </a:r>
            <a:endParaRPr lang="en-US" sz="1400" b="1" dirty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3AE2C-42A7-4C38-8495-9DD4BD64FF5E}"/>
              </a:ext>
            </a:extLst>
          </p:cNvPr>
          <p:cNvSpPr txBox="1"/>
          <p:nvPr/>
        </p:nvSpPr>
        <p:spPr>
          <a:xfrm>
            <a:off x="5791200" y="2971800"/>
            <a:ext cx="3025775" cy="307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chemeClr val="bg1"/>
                </a:solidFill>
                <a:latin typeface="Tahoma" charset="0"/>
              </a:rPr>
              <a:t>Spina</a:t>
            </a:r>
            <a:r>
              <a:rPr lang="en-US" sz="1400" b="1" dirty="0">
                <a:solidFill>
                  <a:schemeClr val="bg1"/>
                </a:solidFill>
                <a:latin typeface="Tahoma" charset="0"/>
              </a:rPr>
              <a:t> bifida with </a:t>
            </a:r>
            <a:r>
              <a:rPr lang="en-US" sz="1400" b="1" dirty="0" err="1">
                <a:solidFill>
                  <a:schemeClr val="bg1"/>
                </a:solidFill>
                <a:latin typeface="Tahoma" charset="0"/>
              </a:rPr>
              <a:t>meningocoele</a:t>
            </a:r>
            <a:endParaRPr lang="en-US" sz="1400" b="1" dirty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E56592-FAE3-4392-BD9B-CCF194B2BEEE}"/>
              </a:ext>
            </a:extLst>
          </p:cNvPr>
          <p:cNvSpPr txBox="1"/>
          <p:nvPr/>
        </p:nvSpPr>
        <p:spPr>
          <a:xfrm>
            <a:off x="5943600" y="6096000"/>
            <a:ext cx="2895600" cy="307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chemeClr val="bg1"/>
                </a:solidFill>
                <a:latin typeface="Tahoma" charset="0"/>
              </a:rPr>
              <a:t>Spina</a:t>
            </a:r>
            <a:r>
              <a:rPr lang="en-US" sz="1400" b="1" dirty="0">
                <a:solidFill>
                  <a:schemeClr val="bg1"/>
                </a:solidFill>
                <a:latin typeface="Tahoma" charset="0"/>
              </a:rPr>
              <a:t> bifida with </a:t>
            </a:r>
            <a:r>
              <a:rPr lang="en-US" sz="1400" b="1" dirty="0" err="1">
                <a:solidFill>
                  <a:schemeClr val="bg1"/>
                </a:solidFill>
                <a:latin typeface="Tahoma" charset="0"/>
              </a:rPr>
              <a:t>myeloschisis</a:t>
            </a:r>
            <a:endParaRPr lang="en-US" sz="1400" b="1" dirty="0">
              <a:solidFill>
                <a:schemeClr val="bg1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http://www.missouriplants.com/Yellowopp/Helianthus_divaricatus_flowers.jpg">
            <a:extLst>
              <a:ext uri="{FF2B5EF4-FFF2-40B4-BE49-F238E27FC236}">
                <a16:creationId xmlns:a16="http://schemas.microsoft.com/office/drawing/2014/main" id="{3E6C1B0F-8310-48B8-B22E-2B076F5F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286250" cy="42767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WordArt 7">
            <a:extLst>
              <a:ext uri="{FF2B5EF4-FFF2-40B4-BE49-F238E27FC236}">
                <a16:creationId xmlns:a16="http://schemas.microsoft.com/office/drawing/2014/main" id="{C48F7884-C6C4-4374-921B-CDEAC344C3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4114800"/>
            <a:ext cx="3619500" cy="985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solidFill>
                  <a:srgbClr val="007EEA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Thank You &amp; Good Luck</a:t>
            </a:r>
            <a:endParaRPr lang="ar-SA" sz="2800" kern="10">
              <a:solidFill>
                <a:srgbClr val="007EEA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ile0027">
            <a:extLst>
              <a:ext uri="{FF2B5EF4-FFF2-40B4-BE49-F238E27FC236}">
                <a16:creationId xmlns:a16="http://schemas.microsoft.com/office/drawing/2014/main" id="{817F0C62-E694-491A-88E7-BAD50D0EF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373" t="8680" r="6866" b="6691"/>
          <a:stretch>
            <a:fillRect/>
          </a:stretch>
        </p:blipFill>
        <p:spPr>
          <a:xfrm>
            <a:off x="4724400" y="198438"/>
            <a:ext cx="3962400" cy="3154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2" descr="C:\Documents and Settings\Zeenet\My Documents\My Pictures\Picture1.jpg">
            <a:extLst>
              <a:ext uri="{FF2B5EF4-FFF2-40B4-BE49-F238E27FC236}">
                <a16:creationId xmlns:a16="http://schemas.microsoft.com/office/drawing/2014/main" id="{2A570953-1C45-42AF-98F5-FBEE145C2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" t="2534" r="9305" b="3712"/>
          <a:stretch>
            <a:fillRect/>
          </a:stretch>
        </p:blipFill>
        <p:spPr bwMode="auto">
          <a:xfrm>
            <a:off x="4572000" y="3429000"/>
            <a:ext cx="42830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4">
            <a:extLst>
              <a:ext uri="{FF2B5EF4-FFF2-40B4-BE49-F238E27FC236}">
                <a16:creationId xmlns:a16="http://schemas.microsoft.com/office/drawing/2014/main" id="{1AC7C7E1-6A02-40C1-939E-C796F9B8D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438400"/>
            <a:ext cx="925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400" b="1">
                <a:solidFill>
                  <a:srgbClr val="002060"/>
                </a:solidFill>
              </a:rPr>
              <a:t>Yolk sac</a:t>
            </a:r>
          </a:p>
        </p:txBody>
      </p:sp>
      <p:sp>
        <p:nvSpPr>
          <p:cNvPr id="10245" name="TextBox 5">
            <a:extLst>
              <a:ext uri="{FF2B5EF4-FFF2-40B4-BE49-F238E27FC236}">
                <a16:creationId xmlns:a16="http://schemas.microsoft.com/office/drawing/2014/main" id="{2060B336-9AFD-42BE-B328-892B4EB34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219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FFFF00"/>
                </a:solidFill>
              </a:rPr>
              <a:t>Amniotic  </a:t>
            </a:r>
          </a:p>
          <a:p>
            <a:pPr algn="ctr"/>
            <a:r>
              <a:rPr lang="en-US" altLang="en-US" sz="1200" b="1">
                <a:solidFill>
                  <a:srgbClr val="FFFF00"/>
                </a:solidFill>
              </a:rPr>
              <a:t>cavity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CA4279-7961-44C7-A8BF-8CA74984E5DE}"/>
              </a:ext>
            </a:extLst>
          </p:cNvPr>
          <p:cNvSpPr txBox="1"/>
          <p:nvPr/>
        </p:nvSpPr>
        <p:spPr>
          <a:xfrm>
            <a:off x="438150" y="2459038"/>
            <a:ext cx="4038600" cy="1938337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Notochord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stimulates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 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neural tube formation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which in turn 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stimulates 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development of the vertebral column.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9A1DD6-5454-438A-92C2-BB614B9F1B31}"/>
              </a:ext>
            </a:extLst>
          </p:cNvPr>
          <p:cNvSpPr txBox="1"/>
          <p:nvPr/>
        </p:nvSpPr>
        <p:spPr>
          <a:xfrm>
            <a:off x="381000" y="4495800"/>
            <a:ext cx="4038600" cy="1200150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The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Neural Tube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is a derivative of the 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ectoderm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E1FBAF-7565-4199-B306-F65CF3292F60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4038600" cy="1887538"/>
          </a:xfrm>
          <a:prstGeom prst="rect">
            <a:avLst/>
          </a:prstGeom>
          <a:solidFill>
            <a:srgbClr val="FF3399"/>
          </a:solidFill>
          <a:ln>
            <a:solidFill>
              <a:srgbClr val="FFFF00"/>
            </a:solidFill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The Three Germ Layers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400" b="1" dirty="0">
                <a:solidFill>
                  <a:srgbClr val="00FF00"/>
                </a:solidFill>
                <a:cs typeface="Tahoma" pitchFamily="34" charset="0"/>
              </a:rPr>
              <a:t>Ectoderm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400" b="1" dirty="0">
                <a:solidFill>
                  <a:srgbClr val="00FF00"/>
                </a:solidFill>
                <a:cs typeface="Tahoma" pitchFamily="34" charset="0"/>
              </a:rPr>
              <a:t>Mesoderm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400" b="1" dirty="0">
                <a:solidFill>
                  <a:srgbClr val="00FF00"/>
                </a:solidFill>
                <a:cs typeface="Tahoma" pitchFamily="34" charset="0"/>
              </a:rPr>
              <a:t>Endoderm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592895-108B-4727-B241-DBB8C42DCAC3}"/>
              </a:ext>
            </a:extLst>
          </p:cNvPr>
          <p:cNvSpPr/>
          <p:nvPr/>
        </p:nvSpPr>
        <p:spPr>
          <a:xfrm>
            <a:off x="6781800" y="228600"/>
            <a:ext cx="914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D3B906-BB29-419E-B785-F182D7277684}"/>
              </a:ext>
            </a:extLst>
          </p:cNvPr>
          <p:cNvSpPr/>
          <p:nvPr/>
        </p:nvSpPr>
        <p:spPr>
          <a:xfrm>
            <a:off x="4724400" y="1219200"/>
            <a:ext cx="1143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161C3B-7B12-4D39-A896-50D5C4CCB495}"/>
              </a:ext>
            </a:extLst>
          </p:cNvPr>
          <p:cNvSpPr/>
          <p:nvPr/>
        </p:nvSpPr>
        <p:spPr>
          <a:xfrm>
            <a:off x="4876800" y="2286000"/>
            <a:ext cx="990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es.jpg">
            <a:extLst>
              <a:ext uri="{FF2B5EF4-FFF2-40B4-BE49-F238E27FC236}">
                <a16:creationId xmlns:a16="http://schemas.microsoft.com/office/drawing/2014/main" id="{AB105E33-BA7A-452A-A424-D845F9576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066800"/>
            <a:ext cx="5280025" cy="5643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918102-CB42-43B3-A1C5-0704EFD3A803}"/>
              </a:ext>
            </a:extLst>
          </p:cNvPr>
          <p:cNvSpPr txBox="1"/>
          <p:nvPr/>
        </p:nvSpPr>
        <p:spPr>
          <a:xfrm>
            <a:off x="0" y="304800"/>
            <a:ext cx="9144000" cy="646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Development of Neural Tube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324588-1718-460C-8DEB-9DE1DEFEBC97}"/>
              </a:ext>
            </a:extLst>
          </p:cNvPr>
          <p:cNvSpPr txBox="1">
            <a:spLocks/>
          </p:cNvSpPr>
          <p:nvPr/>
        </p:nvSpPr>
        <p:spPr>
          <a:xfrm>
            <a:off x="228600" y="1524000"/>
            <a:ext cx="3124200" cy="4572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000" dirty="0" err="1">
                <a:solidFill>
                  <a:srgbClr val="FF99FF"/>
                </a:solidFill>
                <a:latin typeface="Tahoma" charset="0"/>
              </a:rPr>
              <a:t>Ectodermal</a:t>
            </a:r>
            <a:r>
              <a:rPr lang="en-US" sz="2000" dirty="0">
                <a:solidFill>
                  <a:srgbClr val="FF99FF"/>
                </a:solidFill>
                <a:latin typeface="Tahoma" charset="0"/>
              </a:rPr>
              <a:t> cells </a:t>
            </a:r>
            <a:r>
              <a:rPr lang="en-US" sz="2000" dirty="0">
                <a:latin typeface="Tahoma" charset="0"/>
              </a:rPr>
              <a:t>dorsal to notochord </a:t>
            </a:r>
            <a:r>
              <a:rPr lang="en-US" sz="2000" dirty="0">
                <a:solidFill>
                  <a:srgbClr val="FF99FF"/>
                </a:solidFill>
                <a:latin typeface="Tahoma" charset="0"/>
              </a:rPr>
              <a:t>thicken</a:t>
            </a:r>
            <a:r>
              <a:rPr lang="en-US" sz="2000" dirty="0">
                <a:latin typeface="Tahoma" charset="0"/>
              </a:rPr>
              <a:t> to form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the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neural plate</a:t>
            </a:r>
            <a:r>
              <a:rPr lang="en-US" sz="2000" b="1" dirty="0">
                <a:solidFill>
                  <a:srgbClr val="FFFF00"/>
                </a:solidFill>
                <a:latin typeface="Tahoma" charset="0"/>
              </a:rPr>
              <a:t>.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000" dirty="0">
                <a:latin typeface="Tahoma" charset="0"/>
              </a:rPr>
              <a:t>A longitudinal groove,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neural groove,</a:t>
            </a:r>
            <a:r>
              <a:rPr lang="en-US" sz="2000" dirty="0">
                <a:latin typeface="Tahoma" charset="0"/>
              </a:rPr>
              <a:t> develops in the neural plate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.</a:t>
            </a:r>
            <a:endParaRPr lang="en-US" sz="2000" dirty="0">
              <a:latin typeface="Tahoma" charset="0"/>
            </a:endParaRP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000" dirty="0">
                <a:latin typeface="Tahoma" charset="0"/>
              </a:rPr>
              <a:t>The margins of the neural plate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(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neural folds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) </a:t>
            </a:r>
            <a:r>
              <a:rPr lang="en-US" sz="2000" dirty="0">
                <a:latin typeface="Tahoma" charset="0"/>
              </a:rPr>
              <a:t>approach to each other and</a:t>
            </a:r>
            <a:r>
              <a:rPr lang="en-US" sz="2000" b="1" dirty="0">
                <a:latin typeface="Tahoma" charset="0"/>
              </a:rPr>
              <a:t> fuse </a:t>
            </a:r>
            <a:r>
              <a:rPr lang="en-US" sz="2000" dirty="0">
                <a:latin typeface="Tahoma" charset="0"/>
              </a:rPr>
              <a:t>to </a:t>
            </a:r>
            <a:r>
              <a:rPr lang="en-US" sz="2000" b="1" dirty="0">
                <a:latin typeface="Tahoma" charset="0"/>
              </a:rPr>
              <a:t>form the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neural tube</a:t>
            </a:r>
            <a:r>
              <a:rPr lang="en-US" sz="2000" b="1" dirty="0">
                <a:solidFill>
                  <a:srgbClr val="FFFF00"/>
                </a:solidFill>
                <a:latin typeface="Tahoma" charset="0"/>
              </a:rPr>
              <a:t>.</a:t>
            </a: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4983FA-431C-4A57-8002-7666EAA38636}"/>
              </a:ext>
            </a:extLst>
          </p:cNvPr>
          <p:cNvSpPr/>
          <p:nvPr/>
        </p:nvSpPr>
        <p:spPr>
          <a:xfrm>
            <a:off x="7620000" y="1371600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85CB64-67CA-4C1B-9B68-0F8387EB5FEE}"/>
              </a:ext>
            </a:extLst>
          </p:cNvPr>
          <p:cNvSpPr/>
          <p:nvPr/>
        </p:nvSpPr>
        <p:spPr>
          <a:xfrm>
            <a:off x="6781800" y="3124200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E0DF9B-7105-41CC-9202-A997E530E057}"/>
              </a:ext>
            </a:extLst>
          </p:cNvPr>
          <p:cNvSpPr/>
          <p:nvPr/>
        </p:nvSpPr>
        <p:spPr>
          <a:xfrm>
            <a:off x="6934200" y="5105400"/>
            <a:ext cx="1143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3">
            <a:extLst>
              <a:ext uri="{FF2B5EF4-FFF2-40B4-BE49-F238E27FC236}">
                <a16:creationId xmlns:a16="http://schemas.microsoft.com/office/drawing/2014/main" id="{6D666D91-8B3B-4969-A322-ACD51ECD01D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5800" y="1295400"/>
            <a:ext cx="3048000" cy="4267200"/>
          </a:xfrm>
          <a:ln>
            <a:solidFill>
              <a:srgbClr val="66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00FF00"/>
                </a:solidFill>
              </a:rPr>
              <a:t>The spinal cord </a:t>
            </a:r>
            <a:r>
              <a:rPr lang="en-US" altLang="en-US" sz="3600"/>
              <a:t>develops from the </a:t>
            </a:r>
            <a:r>
              <a:rPr lang="en-US" altLang="en-US" sz="3600">
                <a:solidFill>
                  <a:srgbClr val="FF0000"/>
                </a:solidFill>
              </a:rPr>
              <a:t>caudal 2/3 </a:t>
            </a:r>
            <a:r>
              <a:rPr lang="en-US" altLang="en-US" sz="3600"/>
              <a:t>of the</a:t>
            </a:r>
            <a:r>
              <a:rPr lang="en-US" altLang="en-US" sz="3600">
                <a:solidFill>
                  <a:srgbClr val="00FF00"/>
                </a:solidFill>
              </a:rPr>
              <a:t> </a:t>
            </a:r>
            <a:r>
              <a:rPr lang="en-US" altLang="en-US" sz="3600">
                <a:solidFill>
                  <a:srgbClr val="FF0000"/>
                </a:solidFill>
              </a:rPr>
              <a:t>neural tube</a:t>
            </a:r>
          </a:p>
        </p:txBody>
      </p:sp>
      <p:pic>
        <p:nvPicPr>
          <p:cNvPr id="12291" name="Picture 6" descr="nerv001">
            <a:extLst>
              <a:ext uri="{FF2B5EF4-FFF2-40B4-BE49-F238E27FC236}">
                <a16:creationId xmlns:a16="http://schemas.microsoft.com/office/drawing/2014/main" id="{F68B06AD-8403-4B2A-91E3-451A9444712E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7"/>
          <a:stretch>
            <a:fillRect/>
          </a:stretch>
        </p:blipFill>
        <p:spPr>
          <a:xfrm>
            <a:off x="4038600" y="1219200"/>
            <a:ext cx="3403600" cy="4724400"/>
          </a:xfrm>
          <a:noFill/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8BEBB369-604F-42D0-BC58-7BAE1955E01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Development of the Spinal Cord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4A108-6DB7-4C16-8090-FAB028A68A5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28600" y="685800"/>
            <a:ext cx="4572000" cy="5562600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</a:rPr>
              <a:t>The cells </a:t>
            </a:r>
            <a:r>
              <a:rPr lang="en-US" sz="2800" dirty="0"/>
              <a:t>of the </a:t>
            </a:r>
            <a:r>
              <a:rPr lang="en-US" sz="2800" dirty="0">
                <a:solidFill>
                  <a:srgbClr val="FFFF00"/>
                </a:solidFill>
              </a:rPr>
              <a:t>neural tube </a:t>
            </a:r>
            <a:r>
              <a:rPr lang="en-US" sz="2800" dirty="0"/>
              <a:t>are </a:t>
            </a:r>
            <a:r>
              <a:rPr lang="en-US" sz="2800" dirty="0">
                <a:solidFill>
                  <a:srgbClr val="FFFF00"/>
                </a:solidFill>
              </a:rPr>
              <a:t>arranged in three layers 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An inner </a:t>
            </a: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 zone </a:t>
            </a:r>
            <a:r>
              <a:rPr lang="en-US" sz="2800" dirty="0"/>
              <a:t>of </a:t>
            </a:r>
            <a:r>
              <a:rPr lang="en-US" sz="2800" u="sng" dirty="0"/>
              <a:t>undifferentiated cells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A middle </a:t>
            </a:r>
            <a:r>
              <a:rPr 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zone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  <a:r>
              <a:rPr lang="en-US" sz="2800" dirty="0"/>
              <a:t>of </a:t>
            </a:r>
            <a:r>
              <a:rPr lang="en-US" sz="2800" b="1" u="sng" dirty="0"/>
              <a:t>cell bodies </a:t>
            </a:r>
            <a:r>
              <a:rPr lang="en-US" sz="2800" u="sng" dirty="0"/>
              <a:t>of </a:t>
            </a:r>
            <a:r>
              <a:rPr lang="en-US" sz="2800" b="1" u="sng" dirty="0"/>
              <a:t>neurons</a:t>
            </a:r>
            <a:r>
              <a:rPr lang="en-US" sz="2800" u="sng" dirty="0"/>
              <a:t>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 grey matter)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An outer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zone </a:t>
            </a:r>
            <a:r>
              <a:rPr lang="en-US" sz="2800" dirty="0"/>
              <a:t>of </a:t>
            </a:r>
            <a:r>
              <a:rPr lang="en-US" sz="2800" b="1" u="sng" dirty="0"/>
              <a:t>nerve fibers </a:t>
            </a:r>
            <a:r>
              <a:rPr lang="en-US" sz="2800" u="sng" dirty="0"/>
              <a:t>or </a:t>
            </a:r>
            <a:r>
              <a:rPr lang="en-US" sz="2800" b="1" u="sng" dirty="0"/>
              <a:t>axons</a:t>
            </a:r>
            <a:r>
              <a:rPr lang="en-US" sz="2800" u="sng" dirty="0"/>
              <a:t> of neurons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 white matter)</a:t>
            </a:r>
          </a:p>
        </p:txBody>
      </p:sp>
      <p:pic>
        <p:nvPicPr>
          <p:cNvPr id="13315" name="Picture 2" descr="C:\Documents and Settings\user1\My Documents\My Pictures\spinal cord2.png">
            <a:extLst>
              <a:ext uri="{FF2B5EF4-FFF2-40B4-BE49-F238E27FC236}">
                <a16:creationId xmlns:a16="http://schemas.microsoft.com/office/drawing/2014/main" id="{D1746516-75FE-4943-A86F-6E47DE9FBDB9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600200"/>
            <a:ext cx="4038600" cy="2630488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559C05-EE7F-4920-8CBD-7D6B2EC5E5A9}"/>
              </a:ext>
            </a:extLst>
          </p:cNvPr>
          <p:cNvCxnSpPr/>
          <p:nvPr/>
        </p:nvCxnSpPr>
        <p:spPr>
          <a:xfrm>
            <a:off x="4419600" y="2362200"/>
            <a:ext cx="22860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00CDF2-3251-45F0-A6E6-82ACBB376395}"/>
              </a:ext>
            </a:extLst>
          </p:cNvPr>
          <p:cNvCxnSpPr/>
          <p:nvPr/>
        </p:nvCxnSpPr>
        <p:spPr>
          <a:xfrm>
            <a:off x="4419600" y="3200400"/>
            <a:ext cx="1981200" cy="0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431760-F54D-4713-BB93-F60574303546}"/>
              </a:ext>
            </a:extLst>
          </p:cNvPr>
          <p:cNvCxnSpPr/>
          <p:nvPr/>
        </p:nvCxnSpPr>
        <p:spPr>
          <a:xfrm flipV="1">
            <a:off x="4114800" y="3657600"/>
            <a:ext cx="1905000" cy="8382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746559B-FF84-41B7-B9E5-A4D00D6D5D44}"/>
              </a:ext>
            </a:extLst>
          </p:cNvPr>
          <p:cNvSpPr txBox="1"/>
          <p:nvPr/>
        </p:nvSpPr>
        <p:spPr>
          <a:xfrm>
            <a:off x="228600" y="0"/>
            <a:ext cx="6248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Layers </a:t>
            </a:r>
            <a:r>
              <a:rPr lang="en-US" sz="3600" dirty="0">
                <a:solidFill>
                  <a:srgbClr val="FF99FF"/>
                </a:solidFill>
              </a:rPr>
              <a:t>of the spinal cord :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E6797-255F-4FBF-9893-D9A72A30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Layer of Spinal Cord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5E2F8-0C93-4DF7-B1D5-A7C591750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4572000"/>
            <a:ext cx="8382000" cy="167640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rgbClr val="00FF00"/>
                </a:solidFill>
              </a:rPr>
              <a:t>Neurons of </a:t>
            </a: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laye</a:t>
            </a:r>
            <a:r>
              <a:rPr lang="en-US" sz="2000" b="1" dirty="0">
                <a:solidFill>
                  <a:srgbClr val="00FF00"/>
                </a:solidFill>
              </a:rPr>
              <a:t>r </a:t>
            </a: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 grey matter) </a:t>
            </a:r>
            <a:r>
              <a:rPr lang="en-US" sz="2000" b="1" u="sng" dirty="0">
                <a:solidFill>
                  <a:srgbClr val="00FF00"/>
                </a:solidFill>
              </a:rPr>
              <a:t>differentiate into </a:t>
            </a:r>
            <a:r>
              <a:rPr lang="en-US" sz="2000" b="1" dirty="0">
                <a:solidFill>
                  <a:srgbClr val="00FF0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dorsal </a:t>
            </a:r>
            <a:r>
              <a:rPr lang="en-US" sz="20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</a:t>
            </a:r>
            <a:r>
              <a:rPr lang="en-US" sz="2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 dorsal horn): </a:t>
            </a:r>
            <a:r>
              <a:rPr lang="en-US" sz="2000" b="1" dirty="0">
                <a:solidFill>
                  <a:srgbClr val="FFFF00"/>
                </a:solidFill>
              </a:rPr>
              <a:t>containing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</a:t>
            </a:r>
            <a:r>
              <a:rPr lang="en-US" sz="2000" b="1" dirty="0">
                <a:solidFill>
                  <a:srgbClr val="FFFF00"/>
                </a:solidFill>
              </a:rPr>
              <a:t> neurons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ventral </a:t>
            </a:r>
            <a:r>
              <a:rPr lang="en-US" sz="2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basal plate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 ventral horn): </a:t>
            </a:r>
            <a:r>
              <a:rPr lang="en-US" sz="2000" b="1" dirty="0">
                <a:solidFill>
                  <a:srgbClr val="FFFF00"/>
                </a:solidFill>
              </a:rPr>
              <a:t>containing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</a:t>
            </a:r>
            <a:r>
              <a:rPr lang="en-US" sz="2000" b="1" dirty="0">
                <a:solidFill>
                  <a:srgbClr val="FFFF00"/>
                </a:solidFill>
              </a:rPr>
              <a:t>neurons</a:t>
            </a:r>
          </a:p>
          <a:p>
            <a:pPr marL="514350" indent="-514350">
              <a:buFont typeface="Wingdings" panose="05000000000000000000" pitchFamily="2" charset="2"/>
              <a:buChar char="q"/>
              <a:defRPr/>
            </a:pPr>
            <a:r>
              <a:rPr lang="en-US" sz="2000" b="1" dirty="0"/>
              <a:t>The 2 areas are separated by a longitudinal groove </a:t>
            </a:r>
            <a:r>
              <a:rPr lang="en-US" sz="20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000" b="1" u="sng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sulcus</a:t>
            </a:r>
            <a:r>
              <a:rPr lang="en-US" sz="20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u="sng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limitans</a:t>
            </a:r>
            <a:r>
              <a:rPr lang="en-US" sz="20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).</a:t>
            </a:r>
          </a:p>
        </p:txBody>
      </p:sp>
      <p:pic>
        <p:nvPicPr>
          <p:cNvPr id="14340" name="Picture 2" descr="C:\Documents and Settings\user1\My Documents\My Pictures\spinal cord11.png">
            <a:extLst>
              <a:ext uri="{FF2B5EF4-FFF2-40B4-BE49-F238E27FC236}">
                <a16:creationId xmlns:a16="http://schemas.microsoft.com/office/drawing/2014/main" id="{2529FE88-55F1-49E2-AB41-E61D648C59E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400" y="1295400"/>
            <a:ext cx="4546600" cy="2971800"/>
          </a:xfrm>
        </p:spPr>
      </p:pic>
      <p:pic>
        <p:nvPicPr>
          <p:cNvPr id="14341" name="Picture 3" descr="C:\Documents and Settings\user1\My Documents\My Pictures\spinal cord 3.png">
            <a:extLst>
              <a:ext uri="{FF2B5EF4-FFF2-40B4-BE49-F238E27FC236}">
                <a16:creationId xmlns:a16="http://schemas.microsoft.com/office/drawing/2014/main" id="{E3A6F3D5-6D00-4EC8-9430-F840F9F9F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8100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2A0378-B597-4E79-9281-D79AF371B780}"/>
              </a:ext>
            </a:extLst>
          </p:cNvPr>
          <p:cNvCxnSpPr/>
          <p:nvPr/>
        </p:nvCxnSpPr>
        <p:spPr>
          <a:xfrm flipH="1">
            <a:off x="2895600" y="1828800"/>
            <a:ext cx="2362200" cy="381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93636A-AD34-45AB-A577-532D0BA384A8}"/>
              </a:ext>
            </a:extLst>
          </p:cNvPr>
          <p:cNvCxnSpPr/>
          <p:nvPr/>
        </p:nvCxnSpPr>
        <p:spPr>
          <a:xfrm flipH="1" flipV="1">
            <a:off x="2971800" y="3429000"/>
            <a:ext cx="2133600" cy="609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icture 9" descr="https://s3.amazonaws.com/classconnection/64/flashcards/261064/jpg/1-14962EE7AE044D56042.jpg">
            <a:hlinkClick r:id="rId4"/>
            <a:extLst>
              <a:ext uri="{FF2B5EF4-FFF2-40B4-BE49-F238E27FC236}">
                <a16:creationId xmlns:a16="http://schemas.microsoft.com/office/drawing/2014/main" id="{D24F818C-0612-48FD-BB8A-48AEC2EC9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12260" r="60564" b="4980"/>
          <a:stretch>
            <a:fillRect/>
          </a:stretch>
        </p:blipFill>
        <p:spPr bwMode="auto">
          <a:xfrm>
            <a:off x="0" y="914400"/>
            <a:ext cx="213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2FC14-175D-4B88-BDED-B6741A0A8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3429000"/>
            <a:ext cx="8077200" cy="2590800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400" b="1" dirty="0"/>
              <a:t>Proliferation and bulging of both </a:t>
            </a:r>
            <a:r>
              <a:rPr lang="en-US" sz="2400" b="1" dirty="0" err="1">
                <a:solidFill>
                  <a:srgbClr val="FFFF00"/>
                </a:solidFill>
              </a:rPr>
              <a:t>alar</a:t>
            </a:r>
            <a:r>
              <a:rPr lang="en-US" sz="2400" b="1" dirty="0"/>
              <a:t> &amp; </a:t>
            </a:r>
            <a:r>
              <a:rPr lang="en-US" sz="2400" b="1" dirty="0">
                <a:solidFill>
                  <a:srgbClr val="FF0000"/>
                </a:solidFill>
              </a:rPr>
              <a:t>basal</a:t>
            </a:r>
            <a:r>
              <a:rPr lang="en-US" sz="2400" b="1" dirty="0"/>
              <a:t> plates </a:t>
            </a:r>
            <a:r>
              <a:rPr lang="en-US" sz="2400" b="1" u="sng" dirty="0"/>
              <a:t>result in: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Formation of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median septum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Formation of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median fissure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Narrowing of the lumen of the neural tube to form a small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canal</a:t>
            </a:r>
          </a:p>
        </p:txBody>
      </p:sp>
      <p:pic>
        <p:nvPicPr>
          <p:cNvPr id="15363" name="Picture 2" descr="C:\Documents and Settings\user1\My Documents\My Pictures\spinal cord 4.jpg">
            <a:extLst>
              <a:ext uri="{FF2B5EF4-FFF2-40B4-BE49-F238E27FC236}">
                <a16:creationId xmlns:a16="http://schemas.microsoft.com/office/drawing/2014/main" id="{D0C605CE-4095-459D-9C67-6811ECC3C51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81000"/>
            <a:ext cx="8077200" cy="2819400"/>
          </a:xfrm>
        </p:spPr>
      </p:pic>
      <p:sp>
        <p:nvSpPr>
          <p:cNvPr id="15364" name="TextBox 11">
            <a:extLst>
              <a:ext uri="{FF2B5EF4-FFF2-40B4-BE49-F238E27FC236}">
                <a16:creationId xmlns:a16="http://schemas.microsoft.com/office/drawing/2014/main" id="{F32DF53D-0FD9-4B38-B1BB-E7B9B1177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8" y="1066800"/>
            <a:ext cx="1376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400" b="1">
                <a:solidFill>
                  <a:schemeClr val="bg1"/>
                </a:solidFill>
              </a:rPr>
              <a:t>Central canal</a:t>
            </a:r>
          </a:p>
        </p:txBody>
      </p:sp>
      <p:sp>
        <p:nvSpPr>
          <p:cNvPr id="15365" name="TextBox 12">
            <a:extLst>
              <a:ext uri="{FF2B5EF4-FFF2-40B4-BE49-F238E27FC236}">
                <a16:creationId xmlns:a16="http://schemas.microsoft.com/office/drawing/2014/main" id="{78F3798B-1701-465E-9A06-275317A3A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38" y="457200"/>
            <a:ext cx="2214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400" b="1">
                <a:solidFill>
                  <a:schemeClr val="bg1"/>
                </a:solidFill>
              </a:rPr>
              <a:t>Dorsal median septum</a:t>
            </a:r>
          </a:p>
        </p:txBody>
      </p:sp>
      <p:sp>
        <p:nvSpPr>
          <p:cNvPr id="15366" name="TextBox 13">
            <a:extLst>
              <a:ext uri="{FF2B5EF4-FFF2-40B4-BE49-F238E27FC236}">
                <a16:creationId xmlns:a16="http://schemas.microsoft.com/office/drawing/2014/main" id="{F9CA2E9C-F2EB-44DF-AC46-9A07A892E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3" y="2590800"/>
            <a:ext cx="2230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400" b="1">
                <a:solidFill>
                  <a:schemeClr val="bg1"/>
                </a:solidFill>
              </a:rPr>
              <a:t>Ventral median fissure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E995AA-14AB-4E4F-BFAC-FA7BC2DAB14E}"/>
              </a:ext>
            </a:extLst>
          </p:cNvPr>
          <p:cNvCxnSpPr/>
          <p:nvPr/>
        </p:nvCxnSpPr>
        <p:spPr>
          <a:xfrm>
            <a:off x="5715000" y="1371600"/>
            <a:ext cx="1371600" cy="30480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712342-0D55-465A-B505-F80604E98AD3}"/>
              </a:ext>
            </a:extLst>
          </p:cNvPr>
          <p:cNvCxnSpPr/>
          <p:nvPr/>
        </p:nvCxnSpPr>
        <p:spPr>
          <a:xfrm>
            <a:off x="6477000" y="609600"/>
            <a:ext cx="609600" cy="38100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4E39E4-778A-470B-99C4-37A95249F26D}"/>
              </a:ext>
            </a:extLst>
          </p:cNvPr>
          <p:cNvCxnSpPr/>
          <p:nvPr/>
        </p:nvCxnSpPr>
        <p:spPr>
          <a:xfrm flipV="1">
            <a:off x="6858000" y="2286000"/>
            <a:ext cx="228600" cy="458788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A4EE4-2239-4C78-B8EA-A8D43953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Layer of Spinal cord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F156F-5B48-4179-9ADD-D0356923B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3962400"/>
            <a:ext cx="8458200" cy="2514600"/>
          </a:xfrm>
          <a:ln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600" b="1" dirty="0">
                <a:solidFill>
                  <a:srgbClr val="00FF00"/>
                </a:solidFill>
              </a:rPr>
              <a:t>The marginal layer </a:t>
            </a:r>
            <a:r>
              <a:rPr lang="en-US" sz="2600" b="1" dirty="0"/>
              <a:t>(future white matter)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 in size </a:t>
            </a:r>
            <a:r>
              <a:rPr lang="en-US" sz="2600" b="1" dirty="0"/>
              <a:t>due to </a:t>
            </a:r>
            <a:r>
              <a:rPr lang="en-US" sz="2600" b="1" u="sng" dirty="0"/>
              <a:t>addition of </a:t>
            </a:r>
            <a:r>
              <a:rPr lang="en-US" sz="2600" b="1" dirty="0"/>
              <a:t>ascending, descending &amp; </a:t>
            </a:r>
            <a:r>
              <a:rPr lang="en-US" sz="2600" b="1" dirty="0" err="1"/>
              <a:t>intersegmental</a:t>
            </a:r>
            <a:r>
              <a:rPr lang="en-US" sz="2600" b="1" dirty="0"/>
              <a:t> </a:t>
            </a:r>
            <a:r>
              <a:rPr lang="en-US" sz="2600" b="1" u="sng" dirty="0"/>
              <a:t>nerve fibers</a:t>
            </a:r>
            <a:r>
              <a:rPr lang="en-US" sz="2600" b="1" dirty="0"/>
              <a:t> &amp; is </a:t>
            </a:r>
            <a:r>
              <a:rPr lang="en-US" sz="2600" b="1" u="sng" dirty="0">
                <a:solidFill>
                  <a:srgbClr val="00FF00"/>
                </a:solidFill>
              </a:rPr>
              <a:t>divided into</a:t>
            </a:r>
            <a:r>
              <a:rPr lang="en-US" sz="2600" b="1" dirty="0">
                <a:solidFill>
                  <a:srgbClr val="00FF00"/>
                </a:solidFill>
              </a:rPr>
              <a:t> </a:t>
            </a:r>
            <a:r>
              <a:rPr lang="en-US" sz="2600" b="1" dirty="0"/>
              <a:t>: 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funiculi</a:t>
            </a:r>
            <a:endParaRPr lang="en-US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600" b="1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Myelination</a:t>
            </a:r>
            <a:r>
              <a:rPr lang="en-US" sz="2600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/>
              <a:t>of nerve fibers </a:t>
            </a:r>
            <a:r>
              <a:rPr lang="en-US" sz="2600" b="1" dirty="0">
                <a:solidFill>
                  <a:srgbClr val="FF00FF"/>
                </a:solidFill>
              </a:rPr>
              <a:t>starts</a:t>
            </a:r>
            <a:r>
              <a:rPr lang="en-US" sz="2600" b="1" dirty="0"/>
              <a:t> at 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6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 </a:t>
            </a:r>
            <a:r>
              <a:rPr lang="en-US" sz="2600" b="1" dirty="0"/>
              <a:t>&amp; </a:t>
            </a:r>
            <a:r>
              <a:rPr lang="en-US" sz="2600" b="1" dirty="0">
                <a:solidFill>
                  <a:srgbClr val="FF00FF"/>
                </a:solidFill>
              </a:rPr>
              <a:t>continues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6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postnatal year.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fibers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myelinate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sensory fibers.</a:t>
            </a:r>
            <a:r>
              <a:rPr lang="en-US" sz="2400" dirty="0"/>
              <a:t> So, </a:t>
            </a:r>
            <a:r>
              <a:rPr lang="en-US" sz="1900" dirty="0"/>
              <a:t>After a nerve injury, both motor and sensory axons have the ability to </a:t>
            </a:r>
            <a:r>
              <a:rPr lang="en-US" sz="1900" u="sng" dirty="0"/>
              <a:t>regenerate </a:t>
            </a:r>
            <a:r>
              <a:rPr lang="en-US" sz="1900" dirty="0"/>
              <a:t>and, given a </a:t>
            </a:r>
            <a:r>
              <a:rPr lang="en-US" sz="1900" u="sng" dirty="0"/>
              <a:t>proper pathway.</a:t>
            </a:r>
            <a:endParaRPr lang="en-US" sz="19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b="1" dirty="0"/>
          </a:p>
        </p:txBody>
      </p:sp>
      <p:pic>
        <p:nvPicPr>
          <p:cNvPr id="16388" name="Picture 2" descr="C:\Documents and Settings\user1\My Documents\My Pictures\spinal cord 7.jpg">
            <a:extLst>
              <a:ext uri="{FF2B5EF4-FFF2-40B4-BE49-F238E27FC236}">
                <a16:creationId xmlns:a16="http://schemas.microsoft.com/office/drawing/2014/main" id="{7A10B271-89FB-4CC9-9B92-141EEF3EC1C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990600"/>
            <a:ext cx="4094163" cy="2819400"/>
          </a:xfrm>
        </p:spPr>
      </p:pic>
      <p:sp>
        <p:nvSpPr>
          <p:cNvPr id="16389" name="TextBox 5">
            <a:extLst>
              <a:ext uri="{FF2B5EF4-FFF2-40B4-BE49-F238E27FC236}">
                <a16:creationId xmlns:a16="http://schemas.microsoft.com/office/drawing/2014/main" id="{02BFF960-AEF9-4A7C-8861-8F23364A2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295400"/>
            <a:ext cx="88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 b="1">
                <a:solidFill>
                  <a:schemeClr val="bg1"/>
                </a:solidFill>
              </a:rPr>
              <a:t>Dorsal</a:t>
            </a:r>
          </a:p>
          <a:p>
            <a:r>
              <a:rPr lang="en-US" altLang="en-US" sz="1200" b="1">
                <a:solidFill>
                  <a:schemeClr val="bg1"/>
                </a:solidFill>
              </a:rPr>
              <a:t>funiculus</a:t>
            </a:r>
          </a:p>
        </p:txBody>
      </p:sp>
      <p:sp>
        <p:nvSpPr>
          <p:cNvPr id="16390" name="TextBox 6">
            <a:extLst>
              <a:ext uri="{FF2B5EF4-FFF2-40B4-BE49-F238E27FC236}">
                <a16:creationId xmlns:a16="http://schemas.microsoft.com/office/drawing/2014/main" id="{42454F55-4A67-4C21-AA62-F16DEF7D9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133600"/>
            <a:ext cx="88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 b="1">
                <a:solidFill>
                  <a:schemeClr val="bg1"/>
                </a:solidFill>
              </a:rPr>
              <a:t>Lateral </a:t>
            </a:r>
          </a:p>
          <a:p>
            <a:r>
              <a:rPr lang="en-US" altLang="en-US" sz="1200" b="1">
                <a:solidFill>
                  <a:schemeClr val="bg1"/>
                </a:solidFill>
              </a:rPr>
              <a:t>funiculus</a:t>
            </a:r>
          </a:p>
        </p:txBody>
      </p:sp>
      <p:sp>
        <p:nvSpPr>
          <p:cNvPr id="16391" name="TextBox 7">
            <a:extLst>
              <a:ext uri="{FF2B5EF4-FFF2-40B4-BE49-F238E27FC236}">
                <a16:creationId xmlns:a16="http://schemas.microsoft.com/office/drawing/2014/main" id="{995AE0E3-82C9-4F58-918C-4847FC94A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200400"/>
            <a:ext cx="933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 b="1">
                <a:solidFill>
                  <a:schemeClr val="bg1"/>
                </a:solidFill>
              </a:rPr>
              <a:t>Ventral</a:t>
            </a:r>
          </a:p>
          <a:p>
            <a:r>
              <a:rPr lang="en-US" altLang="en-US" sz="1200" b="1">
                <a:solidFill>
                  <a:schemeClr val="bg1"/>
                </a:solidFill>
              </a:rPr>
              <a:t> funiculus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3094</TotalTime>
  <Words>1062</Words>
  <Application>Microsoft Office PowerPoint</Application>
  <PresentationFormat>عرض على الشاشة (4:3)</PresentationFormat>
  <Paragraphs>152</Paragraphs>
  <Slides>24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6" baseType="lpstr">
      <vt:lpstr>Tahoma</vt:lpstr>
      <vt:lpstr>Arial</vt:lpstr>
      <vt:lpstr>Consolas</vt:lpstr>
      <vt:lpstr>Corbel</vt:lpstr>
      <vt:lpstr>Wingdings</vt:lpstr>
      <vt:lpstr>Wingdings 2</vt:lpstr>
      <vt:lpstr>Wingdings 3</vt:lpstr>
      <vt:lpstr>Calibri</vt:lpstr>
      <vt:lpstr>Arial Rounded MT Bold</vt:lpstr>
      <vt:lpstr>Aharoni</vt:lpstr>
      <vt:lpstr>Times New Roman</vt:lpstr>
      <vt:lpstr>Metro</vt:lpstr>
      <vt:lpstr>Development of Spinal Cord &amp; Vertebral Column</vt:lpstr>
      <vt:lpstr>OBJECTIVES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Mantle Layer of Spinal Cord</vt:lpstr>
      <vt:lpstr>عرض تقديمي في PowerPoint</vt:lpstr>
      <vt:lpstr>Marginal Layer of Spinal cord</vt:lpstr>
      <vt:lpstr>Meninges</vt:lpstr>
      <vt:lpstr>Positional Changes of Spinal Cord</vt:lpstr>
      <vt:lpstr>عرض تقديمي في PowerPoint</vt:lpstr>
      <vt:lpstr>Intraembryonic Mesoderm</vt:lpstr>
      <vt:lpstr>عرض تقديمي في PowerPoint</vt:lpstr>
      <vt:lpstr>عرض تقديمي في PowerPoint</vt:lpstr>
      <vt:lpstr>Fate of Notochord</vt:lpstr>
      <vt:lpstr>عرض تقديمي في PowerPoint</vt:lpstr>
      <vt:lpstr>عرض تقديمي في PowerPoint</vt:lpstr>
      <vt:lpstr>Curvatures of Vertebral Column</vt:lpstr>
      <vt:lpstr>Spina Bifida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the Nervous System</dc:title>
  <dc:creator>Dr. Zeenat Zaidi</dc:creator>
  <cp:lastModifiedBy>ftomy naje</cp:lastModifiedBy>
  <cp:revision>271</cp:revision>
  <dcterms:created xsi:type="dcterms:W3CDTF">2006-04-24T11:40:47Z</dcterms:created>
  <dcterms:modified xsi:type="dcterms:W3CDTF">2018-09-04T21:43:02Z</dcterms:modified>
</cp:coreProperties>
</file>