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</p:sldMasterIdLst>
  <p:notesMasterIdLst>
    <p:notesMasterId r:id="rId37"/>
  </p:notesMasterIdLst>
  <p:sldIdLst>
    <p:sldId id="256" r:id="rId10"/>
    <p:sldId id="427" r:id="rId11"/>
    <p:sldId id="310" r:id="rId12"/>
    <p:sldId id="324" r:id="rId13"/>
    <p:sldId id="362" r:id="rId14"/>
    <p:sldId id="399" r:id="rId15"/>
    <p:sldId id="364" r:id="rId16"/>
    <p:sldId id="366" r:id="rId17"/>
    <p:sldId id="326" r:id="rId18"/>
    <p:sldId id="408" r:id="rId19"/>
    <p:sldId id="416" r:id="rId20"/>
    <p:sldId id="410" r:id="rId21"/>
    <p:sldId id="412" r:id="rId22"/>
    <p:sldId id="414" r:id="rId23"/>
    <p:sldId id="418" r:id="rId24"/>
    <p:sldId id="420" r:id="rId25"/>
    <p:sldId id="422" r:id="rId26"/>
    <p:sldId id="424" r:id="rId27"/>
    <p:sldId id="426" r:id="rId28"/>
    <p:sldId id="368" r:id="rId29"/>
    <p:sldId id="404" r:id="rId30"/>
    <p:sldId id="370" r:id="rId31"/>
    <p:sldId id="372" r:id="rId32"/>
    <p:sldId id="374" r:id="rId33"/>
    <p:sldId id="395" r:id="rId34"/>
    <p:sldId id="356" r:id="rId35"/>
    <p:sldId id="42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99CCFF"/>
    <a:srgbClr val="0066FF"/>
    <a:srgbClr val="FF66FF"/>
    <a:srgbClr val="FF00FF"/>
    <a:srgbClr val="FF99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4660"/>
  </p:normalViewPr>
  <p:slideViewPr>
    <p:cSldViewPr snapToGrid="0">
      <p:cViewPr varScale="1">
        <p:scale>
          <a:sx n="40" d="100"/>
          <a:sy n="40" d="100"/>
        </p:scale>
        <p:origin x="12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326" y="15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D446B85C-DD71-48A3-BC3A-52C1C63A0D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F4E0A64-DD2F-4DDC-AA3D-3D2E7C6D7C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385C571C-45A9-47F9-82C5-27BA1F6CF3F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7DE9CF99-E944-4847-B128-C39C3CD5CF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923477FC-7E7C-4AAC-B713-A3AF23990C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0F9F6115-8FA6-4FD9-A870-4FDB5187C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0E72E1-30C1-43CC-91BF-CE6313D8493C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8F0503B-FEAA-4E89-A3CC-FBA1D603E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14A4A6-32F8-449A-AA8D-E1BD566DA98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91AD92A-BE5A-437E-B234-73068F415D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21D85CF-123D-4635-9834-019C59A69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4AE4857-0E89-4FCD-9093-1F7AECE74F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6093EF-4D01-4C86-8725-1414C013D06D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F61B823-BD5C-4D59-BB29-B2EFA56787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3CD0E3C-B70E-44D6-A920-D0348712D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E65D3BA-C9B2-496F-9DF5-6FAA95B09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14DE99-513D-420B-867C-38896202507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9BF153C-69FC-458F-8E52-091AD0B617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E6F12CD-7C6F-4D7A-BC50-3A354F264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F2059704-5FD5-4AF3-BD94-EA084FBFA9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474398-B87F-4B26-AE6B-7DC92D88BAB6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D35648D-BF5A-4D72-BE98-37A8BE8AC6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66F4972-8427-43D8-8875-062A35C08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AA374F9-3BB3-4F67-93E4-C4202CF63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C732F0-01A7-4212-9232-C23452263536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1F8BF23-2BA8-4333-B0F4-AB0DD5AD0D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74D6050-F117-4A06-ACEC-01C63ED7F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2519F2E-1FB2-4795-A40F-5AA984016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4B04DF-9672-44E0-916D-637F116011E7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1F445AA-8488-4E17-AD01-E1558D2392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E69FE90-AF4A-40E4-BB25-059978E88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4158847F-7858-4CDF-ACFA-79159B8ACC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12A60D55-49F2-45DB-BD6B-FA92E874B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6368B44-9AB0-4F62-A93C-074D81081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4C0F5F-15B5-4B11-A965-D89A9A352075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F13FC48-05E9-4443-A7A2-FF531E8AA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DDA3CD-3336-40ED-B3B5-47D378F60FCC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7B3B3BD-61E3-4A56-8A29-B57B4BFD47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3B7AFD4-F86C-40E9-9617-C82AED128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04FDC-F220-4D75-A38E-0431B005B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572868-5176-454E-9B92-03DD60C97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0D4D04-E72C-4CDC-8992-229A97B82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DD939-5EC8-4293-A81F-596E04B6569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05958037"/>
      </p:ext>
    </p:extLst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F834FB-93E9-46D9-B9DC-07667BE1E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202144-D934-4EE8-9BD3-03FD5F16F8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C0721D-A050-4B3D-8CAD-AA37AD651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3F7B8-BF7A-44E1-945B-7BB1DCBE39B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04617084"/>
      </p:ext>
    </p:extLst>
  </p:cSld>
  <p:clrMapOvr>
    <a:masterClrMapping/>
  </p:clrMapOvr>
  <p:transition>
    <p:cut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02C7A5-8020-4131-BEA7-DC4C815E7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3DDDA-404C-4AA9-8DA8-BE0DA75F5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B73F0-6D81-4050-877C-8A598289B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977AD-7967-4608-9223-7774F35BBBB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70453440"/>
      </p:ext>
    </p:extLst>
  </p:cSld>
  <p:clrMapOvr>
    <a:masterClrMapping/>
  </p:clrMapOvr>
  <p:transition>
    <p:cut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83D49E-C87F-4060-863F-108699F12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447A35-B444-4479-B3CE-5F19AA32B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808FC-1B57-4844-AAE4-F4524ABBA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3FE18-8109-42A0-A8DB-01D70263CA5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09679461"/>
      </p:ext>
    </p:extLst>
  </p:cSld>
  <p:clrMapOvr>
    <a:masterClrMapping/>
  </p:clrMapOvr>
  <p:transition>
    <p:cut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809A10-E74B-4501-883F-3805F76EF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80871-70D8-439C-BD7A-C1E123F34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4483E8-F356-4B90-A74D-FD0FFF68F3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9119F-E31A-41DE-9934-E2FD829A509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08237810"/>
      </p:ext>
    </p:extLst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2F6C96-82B9-4273-AA53-89B43FDD4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999CEB-0BA4-422D-BEBB-C311B916B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168191-7F34-4D8C-AA23-B4CB439AF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44A62-8AFF-4660-A8BB-FEC93996ADB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55679662"/>
      </p:ext>
    </p:extLst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648B0-447D-4F6D-A568-A4983E794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A1EC85-550C-4301-B05D-5330BA3C6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CDDEC0-5B1C-471D-8623-8A2644FF9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12410-D701-4042-AD9A-0A8636E7547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71429084"/>
      </p:ext>
    </p:extLst>
  </p:cSld>
  <p:clrMapOvr>
    <a:masterClrMapping/>
  </p:clrMapOvr>
  <p:transition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7EFC0C-23E9-41C2-9657-1F8A69182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B0D072-B641-4C78-A5EE-124787BA1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37F2E0-6061-4A9F-85D9-031DFFDC9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F78B6-DCE0-4209-A5F4-91973F9C6B1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94285286"/>
      </p:ext>
    </p:extLst>
  </p:cSld>
  <p:clrMapOvr>
    <a:masterClrMapping/>
  </p:clrMapOvr>
  <p:transition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F5DD-FBAF-4B8E-A620-F7B21CE6A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5C03F1-BB7F-4F27-82BD-16AC83A0F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89758-1113-44FC-B154-FB38491E4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B8921-E96B-44EA-B4D4-245B5068A27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31072037"/>
      </p:ext>
    </p:extLst>
  </p:cSld>
  <p:clrMapOvr>
    <a:masterClrMapping/>
  </p:clrMapOvr>
  <p:transition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848CB-7024-4706-B4C6-DC0847A93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70514-E9E3-40E0-8920-5A8398B83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371A0-E962-42DB-9860-12F096D2A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BAB3A-40A6-4061-BAD3-911655DFEE6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84289053"/>
      </p:ext>
    </p:extLst>
  </p:cSld>
  <p:clrMapOvr>
    <a:masterClrMapping/>
  </p:clrMapOvr>
  <p:transition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94FCFB-9B36-4507-AE68-EEE364842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C47A76-B08C-4AC3-B156-12A43CD9A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9A10CD8-E756-4CCF-B79F-033B83107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34B98-EBB9-4B52-BEBF-DF42361C6C8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14274378"/>
      </p:ext>
    </p:extLst>
  </p:cSld>
  <p:clrMapOvr>
    <a:masterClrMapping/>
  </p:clrMapOvr>
  <p:transition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4DE7FD-E988-415D-9A53-5CC6FEBB1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67E482-E0E4-4EBA-9485-B68C7A395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864A63-49CC-41A2-8003-2550D107E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F7D6-EFEF-4011-8323-8C3D4C7C178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30588737"/>
      </p:ext>
    </p:extLst>
  </p:cSld>
  <p:clrMapOvr>
    <a:masterClrMapping/>
  </p:clrMapOvr>
  <p:transition>
    <p:cut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24CD61-52EE-44C5-995C-72DB03AB4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AE9EB4-2272-4879-8C5F-B8D658C2E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7D2140-D9BD-40CE-8ED4-16973CC08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EE92E-0596-4A4A-8209-01AC4DB067C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95446128"/>
      </p:ext>
    </p:extLst>
  </p:cSld>
  <p:clrMapOvr>
    <a:masterClrMapping/>
  </p:clrMapOvr>
  <p:transition>
    <p:cut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974BBA-754C-4C78-AEB4-40DE2B95D8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98351-65F8-44CC-81CB-78678A64D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8244B5-6EDC-4E65-BC9F-62AA44232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5E244-85F3-4A0B-B67E-35D6E77E076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40063908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235462-E326-49B1-81AB-C5FD8B1F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433BAA-8FAE-4A49-A032-3F2DC7CDB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D51FE-9971-428D-8630-D5B507CBA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372D2-1321-4C7F-AE38-3F9EAC3BF09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24864836"/>
      </p:ext>
    </p:extLst>
  </p:cSld>
  <p:clrMapOvr>
    <a:masterClrMapping/>
  </p:clrMapOvr>
  <p:transition>
    <p:cut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5F53B-BA6B-453C-9524-7B0C5D2F7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06E20-DC3A-4CF4-9E38-6A9799493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D0A28C-9BCF-4DBC-BB04-B6A246FED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4F8E9-7088-4FDF-941B-C727C68274E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54683267"/>
      </p:ext>
    </p:extLst>
  </p:cSld>
  <p:clrMapOvr>
    <a:masterClrMapping/>
  </p:clrMapOvr>
  <p:transition>
    <p:cut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329F71-DF49-47CE-BD7B-5DCC5F63F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F370D6-0AF8-486B-BA4F-EE614681B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13E046-D425-4925-A1AE-9271CF8F5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476C8-402A-4764-9A9E-7BCAC122EB8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42188249"/>
      </p:ext>
    </p:extLst>
  </p:cSld>
  <p:clrMapOvr>
    <a:masterClrMapping/>
  </p:clrMapOvr>
  <p:transition>
    <p:cut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B5E6FE-E8B2-4B83-81AF-566641DE8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2FC5F9-F588-4122-9BD9-CFD442246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A46E52-5EE5-4B27-8F0A-2A425CC7C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27834-A1D7-47F7-9D4B-7B99CEC49A3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112505"/>
      </p:ext>
    </p:extLst>
  </p:cSld>
  <p:clrMapOvr>
    <a:masterClrMapping/>
  </p:clrMapOvr>
  <p:transition>
    <p:cut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35406B-1487-4C08-9464-3EF8479A3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CF60D3-CB04-4E02-8A25-3B76B8D97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7133F4-64D0-42EE-AD22-785D96F7C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BDA57-B00D-4151-9720-BA417AFABC9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84692942"/>
      </p:ext>
    </p:extLst>
  </p:cSld>
  <p:clrMapOvr>
    <a:masterClrMapping/>
  </p:clrMapOvr>
  <p:transition>
    <p:cut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89360F-E41E-4A36-ACF7-00DB6572B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A711DD-749F-43D5-968B-CEBC020EF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426071-4204-4A8F-9E14-552DF050A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8A527-DE81-420B-B32B-D48AEBF07E3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59379534"/>
      </p:ext>
    </p:extLst>
  </p:cSld>
  <p:clrMapOvr>
    <a:masterClrMapping/>
  </p:clrMapOvr>
  <p:transition>
    <p:cut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DFA1CC-6E33-4847-BCCF-56FD8FC7B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950E3A-700A-465C-BE22-45AC831DE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C54AAB-6A21-4CE5-BC81-7F24190E9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2AF43-C82B-4F24-8575-A5DA28F8947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76183163"/>
      </p:ext>
    </p:extLst>
  </p:cSld>
  <p:clrMapOvr>
    <a:masterClrMapping/>
  </p:clrMapOvr>
  <p:transition>
    <p:cut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DCE46-E26E-47D0-A992-50D32A6A7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DB6F23-3B4C-420A-87A0-F2606B33B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10574-B507-415C-AD8C-997626872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88109-37DB-4F90-B087-BB567CAF58D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14840852"/>
      </p:ext>
    </p:extLst>
  </p:cSld>
  <p:clrMapOvr>
    <a:masterClrMapping/>
  </p:clrMapOvr>
  <p:transition>
    <p:cut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F3933D-5800-429D-86EB-9304CF89A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1136BF-1D97-4D46-A3FB-684B110493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0BC94D-225F-40D5-B2E5-6F42919D9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640A3-86C1-4E72-BDF9-0ABF2EA5108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33914168"/>
      </p:ext>
    </p:extLst>
  </p:cSld>
  <p:clrMapOvr>
    <a:masterClrMapping/>
  </p:clrMapOvr>
  <p:transition>
    <p:cut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C2106D-B380-4F84-A846-B0402F80B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2BF862-F9F0-44AA-A1C4-EE41B1B1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B8E47C-AFC8-429B-8F83-41E540199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D62CC-B13F-4790-ABBB-66AD2AAC354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08000229"/>
      </p:ext>
    </p:extLst>
  </p:cSld>
  <p:clrMapOvr>
    <a:masterClrMapping/>
  </p:clrMapOvr>
  <p:transition>
    <p:cut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B736F8-1AB9-4A13-AFBC-B842EC69E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CE55D7-81FF-4D5F-BD8A-64601E049F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B8864B-21C7-44E9-82C5-E50ADCDBF1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52604-1C8C-4B45-896D-D691CE2D6EB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16129942"/>
      </p:ext>
    </p:extLst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A4E729-3A12-40D8-8F70-EE34855AE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50A111-EA32-42A6-8C96-AA767BA17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A4E80-E319-4D69-BA54-9C0DF4897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7C4E6-DA5B-4987-AB83-F9361234E4D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59037106"/>
      </p:ext>
    </p:extLst>
  </p:cSld>
  <p:clrMapOvr>
    <a:masterClrMapping/>
  </p:clrMapOvr>
  <p:transition>
    <p:cut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BAE5B-6BDB-41DF-91F1-3C60FE9C9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9A2C3-F153-466E-A064-E8529F47C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E2C24-033B-484C-BC8D-14B49E992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AAA79-93D8-4F05-A708-A042391E4FB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20852250"/>
      </p:ext>
    </p:extLst>
  </p:cSld>
  <p:clrMapOvr>
    <a:masterClrMapping/>
  </p:clrMapOvr>
  <p:transition>
    <p:cut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3B6099-E71B-4CE6-8799-D451D6FFA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946D0-345B-462D-B0CB-2BF8078D0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493D31-51EB-4441-86B2-8968F3D80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9AE5C-1482-4783-851E-7AA396C0C08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17978027"/>
      </p:ext>
    </p:extLst>
  </p:cSld>
  <p:clrMapOvr>
    <a:masterClrMapping/>
  </p:clrMapOvr>
  <p:transition>
    <p:cut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07B47E-58F4-4430-8DC4-BB4ED13F7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8CA3B7-20E2-4385-9936-56A6CA98C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847710-71BD-496A-98AC-64454A762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6FEAF-2039-45C1-80F5-E5A8525E966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29114902"/>
      </p:ext>
    </p:extLst>
  </p:cSld>
  <p:clrMapOvr>
    <a:masterClrMapping/>
  </p:clrMapOvr>
  <p:transition>
    <p:cut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D0ADD6-013A-42B5-A37B-AEF959AEC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4194B0-1A96-47A4-AE27-55CD72D4AF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67A1D-D71B-4209-9591-E5ACBA1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D9FC6-AE73-41C1-A1FB-9C35B501E2A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5956564"/>
      </p:ext>
    </p:extLst>
  </p:cSld>
  <p:clrMapOvr>
    <a:masterClrMapping/>
  </p:clrMapOvr>
  <p:transition>
    <p:cut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A5FCB5-85B4-4779-9C33-637EBFF5C7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E23A0C-7BF8-4C09-BA29-BF178D3D3D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7C6CF-EEAF-4DA8-B68B-15CF7829122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43569641"/>
      </p:ext>
    </p:extLst>
  </p:cSld>
  <p:clrMapOvr>
    <a:masterClrMapping/>
  </p:clrMapOvr>
  <p:transition>
    <p:cut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96DAB7-0089-43D1-A4C0-D01A60D588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EC3DD6-FE72-46C5-805B-8C69C0BC06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C991A-D49C-444D-B0FE-C0E4677B54E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84148156"/>
      </p:ext>
    </p:extLst>
  </p:cSld>
  <p:clrMapOvr>
    <a:masterClrMapping/>
  </p:clrMapOvr>
  <p:transition>
    <p:cut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467A34-F41C-4D6D-A9B6-4A25A02008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AC2B5E-835F-4FC2-8B26-8B478DB03D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1589-FFBC-491C-B660-EA8E2106845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13366264"/>
      </p:ext>
    </p:extLst>
  </p:cSld>
  <p:clrMapOvr>
    <a:masterClrMapping/>
  </p:clrMapOvr>
  <p:transition>
    <p:cut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31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31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684BA8-9E1F-4D86-9802-F22C530F87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BD4F9-F52E-4306-86D7-4455A3F50F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47526-C2D1-4074-8E33-29E8A425689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47736422"/>
      </p:ext>
    </p:extLst>
  </p:cSld>
  <p:clrMapOvr>
    <a:masterClrMapping/>
  </p:clrMapOvr>
  <p:transition>
    <p:cut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037DBC7-0735-4631-A09A-667629A20A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5736510-155F-4377-A908-6B8D8BA7D5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EBFFF-6D4F-47F1-AFA4-403AA9ACD8A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32338659"/>
      </p:ext>
    </p:extLst>
  </p:cSld>
  <p:clrMapOvr>
    <a:masterClrMapping/>
  </p:clrMapOvr>
  <p:transition>
    <p:cut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1EE634-2EC2-4DED-B758-5C8DDFE862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BD2988-0220-4CDC-B86D-0E8C6C507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B5DAF-8A24-4C1A-B6C3-966BD3AE17F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18438096"/>
      </p:ext>
    </p:extLst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55F83-35BB-4828-81A9-957552F18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96AF7-AF8F-4A26-BC27-1FAEA3672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27367-6D36-4AEB-9503-6CED25F83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E1416-35AF-4FC3-A261-6103267F8A1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98139358"/>
      </p:ext>
    </p:extLst>
  </p:cSld>
  <p:clrMapOvr>
    <a:masterClrMapping/>
  </p:clrMapOvr>
  <p:transition>
    <p:cut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6D65474-634C-46CA-9368-CA7D682F3D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9B58CC3-79FB-4471-86B2-D9376BD3B0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0EFC0-D5D3-4D4E-AF49-15E45F978BD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33857797"/>
      </p:ext>
    </p:extLst>
  </p:cSld>
  <p:clrMapOvr>
    <a:masterClrMapping/>
  </p:clrMapOvr>
  <p:transition>
    <p:cut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844AD6-9AC7-430E-BC3D-A33325BF2E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95E9E0-26EC-402B-AC32-E86596FC3D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E8706-4F7B-4784-AA3C-410409D9EAA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96305302"/>
      </p:ext>
    </p:extLst>
  </p:cSld>
  <p:clrMapOvr>
    <a:masterClrMapping/>
  </p:clrMapOvr>
  <p:transition>
    <p:cut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B3BA0C-4F2E-4FF3-870C-C7117F17BF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2F5038-D77D-430A-AFF0-E0FD3AE7EB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4FEB8-8452-42D9-A254-00D8A04FE65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68924107"/>
      </p:ext>
    </p:extLst>
  </p:cSld>
  <p:clrMapOvr>
    <a:masterClrMapping/>
  </p:clrMapOvr>
  <p:transition>
    <p:cut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6DA05F-3B13-4F6C-9864-D2D3B8E64B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915A17-4608-4017-8A60-986F88BDD9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66798-F12F-4707-814F-0E539102807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89313669"/>
      </p:ext>
    </p:extLst>
  </p:cSld>
  <p:clrMapOvr>
    <a:masterClrMapping/>
  </p:clrMapOvr>
  <p:transition>
    <p:cut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5625"/>
            <a:ext cx="2057400" cy="236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55625"/>
            <a:ext cx="6019800" cy="236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6CFB37-9890-4B05-B3F8-FB880D913F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DCD511-14ED-4CF9-B7B4-551C83D6E1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C021C-43B2-453E-B77F-C8FBE70EA45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24619449"/>
      </p:ext>
    </p:extLst>
  </p:cSld>
  <p:clrMapOvr>
    <a:masterClrMapping/>
  </p:clrMapOvr>
  <p:transition>
    <p:cut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317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1317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3899B4-17AB-4E2C-A52C-847CF02647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CB4D80-C556-406B-9F1E-FDE68AB79A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D44D4-DD51-4D6E-A5F7-D48CC1A047C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99759760"/>
      </p:ext>
    </p:extLst>
  </p:cSld>
  <p:clrMapOvr>
    <a:masterClrMapping/>
  </p:clrMapOvr>
  <p:transition>
    <p:cut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82296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8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5213"/>
            <a:ext cx="8229600" cy="58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F20D28-F99C-4ECA-87F6-E100FE1EEB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176BE9-FA93-4D63-A328-1536B7CA5F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90CEC-F6DF-4D97-A29F-2D45BF14706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18266728"/>
      </p:ext>
    </p:extLst>
  </p:cSld>
  <p:clrMapOvr>
    <a:masterClrMapping/>
  </p:clrMapOvr>
  <p:transition>
    <p:cut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F445FC9-A942-4FEF-B42E-6990FB859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4612C61-7C32-4B34-AA20-3F18490CE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18D021D-4C29-4B38-8370-93CCEFCD6D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ED4F4-AED1-4CD6-9C0B-A6CC04126EE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14149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0309F9-7859-4704-9CE2-591B7CF93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2A2D85-E79E-473C-8CB6-709F8B7444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2689F-1546-4C98-8249-B39E84EDF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DB70D-DA39-4BFD-96FD-2F6EE426C43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23398368"/>
      </p:ext>
    </p:extLst>
  </p:cSld>
  <p:clrMapOvr>
    <a:masterClrMapping/>
  </p:clrMapOvr>
  <p:transition>
    <p:cut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3EFEE1-B9B2-401D-94D9-93B76C4E0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259D4C-C387-443A-B343-654EC55E2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7BFBCB-8C15-4DA9-8815-174C8FA563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69D11-5D69-4005-91DC-11E8CD30AA9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38526238"/>
      </p:ext>
    </p:extLst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4E07D0-D25F-4605-A46A-7D3676DCD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1DF2F4-C131-4622-8FA0-C348756953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F93480-0A15-4896-B067-1AB2CA552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B4924-D40B-4C13-957D-B8E7FBD25C2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1388482"/>
      </p:ext>
    </p:extLst>
  </p:cSld>
  <p:clrMapOvr>
    <a:masterClrMapping/>
  </p:clrMapOvr>
  <p:transition>
    <p:cut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BEF248-5F86-4A5D-A7C4-1846FD5AB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1A2253-E866-4EE9-B092-1BC68A09E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0A981-4027-4423-807C-07A1C7A18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7ACEB-3D64-4DDB-8F99-6D1E74EC799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95609152"/>
      </p:ext>
    </p:extLst>
  </p:cSld>
  <p:clrMapOvr>
    <a:masterClrMapping/>
  </p:clrMapOvr>
  <p:transition>
    <p:cut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94B350-FDE4-4CF4-BA06-96015AE13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4AEBA-9E99-4B54-A94B-D5BA7B770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37E03-7735-45B6-BC79-69D9720E2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E4395-E490-4125-9B4D-6B7911295D3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64642694"/>
      </p:ext>
    </p:extLst>
  </p:cSld>
  <p:clrMapOvr>
    <a:masterClrMapping/>
  </p:clrMapOvr>
  <p:transition>
    <p:cut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42C484-CB86-40B7-B2C4-354468CB5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0A3E04-8883-430B-9C39-05A3F7577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7BE83B-16C0-4732-858E-67B37E48A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14A3E-76F3-4120-8D4E-51FC506C2F3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08803591"/>
      </p:ext>
    </p:extLst>
  </p:cSld>
  <p:clrMapOvr>
    <a:masterClrMapping/>
  </p:clrMapOvr>
  <p:transition>
    <p:cut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02B657-DE30-4ED5-8F53-525EF03AB2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82531E-369F-4BC1-80EF-C91AD8870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9C7D57-D32B-4FAE-987C-0FD65E5D1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1D368-53FE-4280-BBD9-FB9E5328E3E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74260785"/>
      </p:ext>
    </p:extLst>
  </p:cSld>
  <p:clrMapOvr>
    <a:masterClrMapping/>
  </p:clrMapOvr>
  <p:transition>
    <p:cut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39C5D2-A044-4029-984C-79702D1D7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BC4C86-A813-4A3F-9555-826E2E7CC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66952B-5AD6-4F7C-84D9-EEA8869E0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44DAC-6282-4576-8223-A4C7ABA2A85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54298717"/>
      </p:ext>
    </p:extLst>
  </p:cSld>
  <p:clrMapOvr>
    <a:masterClrMapping/>
  </p:clrMapOvr>
  <p:transition>
    <p:cut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B7098-F9CE-4710-98D5-949417123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1DDAA9-26C5-45A0-A88A-789D01FF60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2DE60-7BC0-47D5-884B-05F206C12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169BB-73D5-4202-8368-28F3B43ED17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04231426"/>
      </p:ext>
    </p:extLst>
  </p:cSld>
  <p:clrMapOvr>
    <a:masterClrMapping/>
  </p:clrMapOvr>
  <p:transition>
    <p:cut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EB188-44C0-4E6D-BEDF-5191786A00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3CC31-0241-4602-B1A3-8F0C648AD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EFCF1-46D9-486A-8BCE-9E04E2B00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70339-DF13-4C5B-B772-BBE1236490C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38265315"/>
      </p:ext>
    </p:extLst>
  </p:cSld>
  <p:clrMapOvr>
    <a:masterClrMapping/>
  </p:clrMapOvr>
  <p:transition>
    <p:cut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A77D84-1574-43D4-9D40-CDC61BD1A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0C3B02-119E-4EC8-88DD-371BC5727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1BEFF0-0838-445E-BE16-C34465547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BC8BD-39B0-40F6-9A11-85E71E59EEA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5192588"/>
      </p:ext>
    </p:extLst>
  </p:cSld>
  <p:clrMapOvr>
    <a:masterClrMapping/>
  </p:clrMapOvr>
  <p:transition>
    <p:cut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1006F-CCC0-4834-BE2C-B165C9952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B50F29-E98B-4862-B1BF-1B646E19B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0CE38F-0379-4ABC-B711-441FD8346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29003-09BE-44FD-B938-21BDE961C11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76468323"/>
      </p:ext>
    </p:extLst>
  </p:cSld>
  <p:clrMapOvr>
    <a:masterClrMapping/>
  </p:clrMapOvr>
  <p:transition>
    <p:cut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C84FFB-DDB1-42F6-A725-959A9586B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213F9A-F0FC-4900-A14F-E2CE1F2D6F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119AF8-F02D-415E-8CBD-A9A485D98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8E2EA-D950-4679-ABF0-EBF372947D2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49160077"/>
      </p:ext>
    </p:extLst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3E2822-F830-4FB5-9245-11B57A91E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C9124B-D72C-4B03-AA79-167469511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D2A007-F393-4B76-B38A-41160A88AE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67164-A949-4538-B250-0725E6585C9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32396316"/>
      </p:ext>
    </p:extLst>
  </p:cSld>
  <p:clrMapOvr>
    <a:masterClrMapping/>
  </p:clrMapOvr>
  <p:transition>
    <p:cut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C37701-238A-44E2-B880-EE08089C5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A1926A-D446-434D-B877-F14A5DE02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45B8ED-E05C-4693-8C29-D2F166190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D8412-849C-4950-B4D9-AB40B453579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61589007"/>
      </p:ext>
    </p:extLst>
  </p:cSld>
  <p:clrMapOvr>
    <a:masterClrMapping/>
  </p:clrMapOvr>
  <p:transition>
    <p:cut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5413D9-E1F3-4A7C-AAE8-DBEB1A264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234D1-28CA-4D4E-A9EE-629BF296E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AF8040-6DF1-4E6B-B7A0-7A74BBA47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D3393-1A8B-4087-BDA7-784393055D2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53062795"/>
      </p:ext>
    </p:extLst>
  </p:cSld>
  <p:clrMapOvr>
    <a:masterClrMapping/>
  </p:clrMapOvr>
  <p:transition>
    <p:cut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511C42-24A7-4E60-AB28-14A3D8323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B5D9CE-C0E6-4F1D-B861-B4C7EAAD4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48CCB-1094-4788-B086-6815CC096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68F46-9D81-4E0A-AB5C-DAEB6037F92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92738710"/>
      </p:ext>
    </p:extLst>
  </p:cSld>
  <p:clrMapOvr>
    <a:masterClrMapping/>
  </p:clrMapOvr>
  <p:transition>
    <p:cut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EAFF65-CC3A-47FD-A678-2AD37747E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36C1A5-0E9B-42C7-A520-277A866A1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A69B19-7DEB-4AC4-9992-D30F9C2E9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20A2F-99F1-45AE-900C-59900AFEF3C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48913960"/>
      </p:ext>
    </p:extLst>
  </p:cSld>
  <p:clrMapOvr>
    <a:masterClrMapping/>
  </p:clrMapOvr>
  <p:transition>
    <p:cut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2CE2BDE-C3AE-4197-8D0C-B37645923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5E67D3-9252-46C4-964A-1798A50BC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9B7D18-CF4B-4BB0-84B7-0E6DE865D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261BB-8859-42F8-9193-04B1F899E08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63326597"/>
      </p:ext>
    </p:extLst>
  </p:cSld>
  <p:clrMapOvr>
    <a:masterClrMapping/>
  </p:clrMapOvr>
  <p:transition>
    <p:cut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6EA84A-AA8D-484D-B340-1E3DF3B33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00C0F4-A340-4E28-AE8F-4E3892BA1F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27D7F0-1660-4365-BEDE-78307E6A1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3DF86-8CB1-45D3-871B-9F5879C1CF8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18556050"/>
      </p:ext>
    </p:extLst>
  </p:cSld>
  <p:clrMapOvr>
    <a:masterClrMapping/>
  </p:clrMapOvr>
  <p:transition>
    <p:cut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315EF-FCA9-4F67-A344-BB10CA996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0BF75-0C1A-4153-9111-F3F1EDEF9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54759D-633D-4DA9-8205-C75F9A038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68746-ED36-4DA2-86D3-FBF4F9FD37F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61429041"/>
      </p:ext>
    </p:extLst>
  </p:cSld>
  <p:clrMapOvr>
    <a:masterClrMapping/>
  </p:clrMapOvr>
  <p:transition>
    <p:cut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7BAFFD-200C-4F18-8404-81FAF9E47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8FAC1B-8210-4CAD-A8B2-C2B870061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C0F99A-F8F5-44D2-9D18-87BD965CF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2E3D7-6C55-4678-AA51-8829549C446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65459255"/>
      </p:ext>
    </p:extLst>
  </p:cSld>
  <p:clrMapOvr>
    <a:masterClrMapping/>
  </p:clrMapOvr>
  <p:transition>
    <p:cut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F762B0-39A4-484F-A713-AC15E7465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554D23-C96F-4984-B2A7-0402A2261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DF16AA-138F-4A24-BC62-1CCD1A876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C3BEE-0734-4F05-9135-C15670A82AD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51887539"/>
      </p:ext>
    </p:extLst>
  </p:cSld>
  <p:clrMapOvr>
    <a:masterClrMapping/>
  </p:clrMapOvr>
  <p:transition>
    <p:cut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BF09C4-E493-448F-89E1-F47803852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3B417-5019-4EA0-83EA-E5C478F57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F1E35F-7A5F-4E03-805E-CB294DCE1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EA291-2555-4D6C-9560-526C9ED22B5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69144517"/>
      </p:ext>
    </p:extLst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1FD192-4001-4724-9564-2522913EC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1FF46D-ABE1-427A-9DEC-603CA2FF8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5E57AC-951C-4602-A3F4-955F4080E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67C49-4C8E-4D2F-9B95-AFA693B1C3D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59849015"/>
      </p:ext>
    </p:extLst>
  </p:cSld>
  <p:clrMapOvr>
    <a:masterClrMapping/>
  </p:clrMapOvr>
  <p:transition>
    <p:cut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F2D75E-ABCC-4B66-AE56-D97355D12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2CB895-A882-4EE6-B0C9-4061353EB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F35CBF-969A-4739-9D4A-AD06D5763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1DF5D-8FE7-4082-A83C-96E56F868F7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05360709"/>
      </p:ext>
    </p:extLst>
  </p:cSld>
  <p:clrMapOvr>
    <a:masterClrMapping/>
  </p:clrMapOvr>
  <p:transition>
    <p:cut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8BCAE8-2007-4117-B8AA-7FF78D654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39DE0D-94C8-4FA2-8B4F-A9DB51760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0073E-FA93-4EE4-BBCE-591BD3290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9D2CE-6623-445B-A906-EEB377BBB08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52176185"/>
      </p:ext>
    </p:extLst>
  </p:cSld>
  <p:clrMapOvr>
    <a:masterClrMapping/>
  </p:clrMapOvr>
  <p:transition>
    <p:cut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4E8528-7612-4E3C-A651-5320E05CF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473B9A-B993-428C-ADCD-007767A35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B9CBA3-72E0-49B9-9315-5A56247FC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12DF9-9E9B-4A21-AE18-01611FE5BA2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77482733"/>
      </p:ext>
    </p:extLst>
  </p:cSld>
  <p:clrMapOvr>
    <a:masterClrMapping/>
  </p:clrMapOvr>
  <p:transition>
    <p:cut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086959-3929-4942-BE2F-8914D9303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2A521-8469-437B-95F6-F9A6AE9D5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62AAD-825B-48E9-98C0-F937E0A08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EE1E6-722C-4090-92E7-01A9A04405A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192521"/>
      </p:ext>
    </p:extLst>
  </p:cSld>
  <p:clrMapOvr>
    <a:masterClrMapping/>
  </p:clrMapOvr>
  <p:transition>
    <p:cut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222855-7765-4A52-8DC6-AC0B9C5B0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0CC159-B074-4A48-A611-D1196B8C3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D35736-33BD-4689-A6C3-C74AE2DCD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6C468-6589-45C2-BC72-828F4DC489F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39281962"/>
      </p:ext>
    </p:extLst>
  </p:cSld>
  <p:clrMapOvr>
    <a:masterClrMapping/>
  </p:clrMapOvr>
  <p:transition>
    <p:cut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831D4D-B332-40D2-BF14-C5E8AEBDDF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B139FE-D169-40CA-8066-3817CE170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B27310-70FB-41A0-83E1-9D4C76FCF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501D8-21B7-4733-B80F-7CFD965DA94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03901717"/>
      </p:ext>
    </p:extLst>
  </p:cSld>
  <p:clrMapOvr>
    <a:masterClrMapping/>
  </p:clrMapOvr>
  <p:transition>
    <p:cut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1A0C8A-F777-47D3-8CB5-B4625F833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6865A8-0CC6-4A2A-907D-81544BB9A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020EC2-DC5D-4799-8423-8F9B1B106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987B-B24F-46EB-A719-C1D169BFE05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3844824"/>
      </p:ext>
    </p:extLst>
  </p:cSld>
  <p:clrMapOvr>
    <a:masterClrMapping/>
  </p:clrMapOvr>
  <p:transition>
    <p:cut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B8439-F13E-47BB-8A55-25081CE2B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1F98EC-D91A-4B29-BF04-CEF823257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5C49F1-898F-4B1F-B896-D826311EF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A7479-F565-4868-A350-1A61A687AC5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60015180"/>
      </p:ext>
    </p:extLst>
  </p:cSld>
  <p:clrMapOvr>
    <a:masterClrMapping/>
  </p:clrMapOvr>
  <p:transition>
    <p:cut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185CA-33E1-42EE-8C98-50FBACF91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80D82-0976-4CB8-9A05-0C80B8066C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3E4E1-A2B0-483C-B9C0-2C5507FE1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443-ABBE-4854-9C08-EE52D8A2D4F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97491977"/>
      </p:ext>
    </p:extLst>
  </p:cSld>
  <p:clrMapOvr>
    <a:masterClrMapping/>
  </p:clrMapOvr>
  <p:transition>
    <p:cut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33EBED-2651-4C85-B91F-1746C9036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A17A6-B96A-4DD7-9B10-4B3EC8E1F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A68D77-FCA9-432D-BD32-9EB27FE06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F074E-F0E7-4FC9-94AC-AF13D91087D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10842290"/>
      </p:ext>
    </p:extLst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BD311-A787-4B45-9E2E-C80499727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EA2E1-D789-4DDA-AD6A-233024B45D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06562-091E-4205-B044-C7CEF3F70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F538E-C804-4A35-96CA-8A40D270648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30615864"/>
      </p:ext>
    </p:extLst>
  </p:cSld>
  <p:clrMapOvr>
    <a:masterClrMapping/>
  </p:clrMapOvr>
  <p:transition>
    <p:cut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F70C08-5119-4DB9-9225-4A00815D4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8E79F-78B8-495C-B491-41C0098E2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8D6DB6-C8F3-4F7A-B4C4-F83718569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EB80B-B9E9-4D59-B50E-24EDE79EB3F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31475601"/>
      </p:ext>
    </p:extLst>
  </p:cSld>
  <p:clrMapOvr>
    <a:masterClrMapping/>
  </p:clrMapOvr>
  <p:transition>
    <p:cut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E9A9E1-5FE3-4CFF-B486-AE8D97C76C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990BF2-F4BF-4460-8875-AA07E5860F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67A3BB-8A5A-45CD-8526-1F4688B4F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C5D73-7788-4991-8DB4-DA94D10B974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00934683"/>
      </p:ext>
    </p:extLst>
  </p:cSld>
  <p:clrMapOvr>
    <a:masterClrMapping/>
  </p:clrMapOvr>
  <p:transition>
    <p:cut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305593-4299-4E2B-8867-0ED90DFDD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043C36-6576-4E42-BF53-534C88565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23B9D2-59CD-406C-9EE9-3A24B101B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9F2D7-8537-4EF0-B2BC-DB3E4BCEF42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82700875"/>
      </p:ext>
    </p:extLst>
  </p:cSld>
  <p:clrMapOvr>
    <a:masterClrMapping/>
  </p:clrMapOvr>
  <p:transition>
    <p:cut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2891A7-720B-466C-91F2-12127C017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A65AED-31FA-4D93-93FF-161FA9B6E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5D38C4-8D77-41DB-8618-5A4990B0C7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6FE10-7C28-473D-ABEA-5D8F5479A7D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3773449"/>
      </p:ext>
    </p:extLst>
  </p:cSld>
  <p:clrMapOvr>
    <a:masterClrMapping/>
  </p:clrMapOvr>
  <p:transition>
    <p:cut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6EC1C-BBA6-40BA-A97D-A1A42B895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63140-6253-4C70-9C7C-97073BCAB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0B4A8-A9DF-4527-8095-8CFBD751D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62B32-DEEC-4380-AB31-7470B3209F7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01131856"/>
      </p:ext>
    </p:extLst>
  </p:cSld>
  <p:clrMapOvr>
    <a:masterClrMapping/>
  </p:clrMapOvr>
  <p:transition>
    <p:cut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F07805-79DD-47A4-B089-5F24D1141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FF32DF-44D1-4B5D-AC19-CFF2CCA3E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FEB453-2EB3-4692-B8A5-DB76DD727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A4A99-9ADA-472C-BE60-AFB6B4A7B0B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19851488"/>
      </p:ext>
    </p:extLst>
  </p:cSld>
  <p:clrMapOvr>
    <a:masterClrMapping/>
  </p:clrMapOvr>
  <p:transition>
    <p:cut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4A0389-812D-44AE-99A7-BD61F0750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18BF70-EF67-4578-B008-6E8D5EB5C3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C2BAC4-7ED0-40D5-BBD8-6FCCDA52C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D6DC1-7770-408E-A085-84AF9FAD502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21151904"/>
      </p:ext>
    </p:extLst>
  </p:cSld>
  <p:clrMapOvr>
    <a:masterClrMapping/>
  </p:clrMapOvr>
  <p:transition>
    <p:cut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603279-A41B-4AEA-B030-093727AC6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1E307D-3D9B-418D-B674-04BD9EF84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77D3CF-5C7F-4D5A-A54C-578DD47F8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7EE5D-A726-4F05-9D5F-2EB1E9D6651D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87622445"/>
      </p:ext>
    </p:extLst>
  </p:cSld>
  <p:clrMapOvr>
    <a:masterClrMapping/>
  </p:clrMapOvr>
  <p:transition>
    <p:cut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6800B-2FDF-4CE6-A7DE-82E941786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3C663-1F0F-4B81-9E20-A025A16F0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A292B1-F275-4062-86A8-B42F57140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41E94-756E-4072-A07E-A82BE1DCAD6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45427699"/>
      </p:ext>
    </p:extLst>
  </p:cSld>
  <p:clrMapOvr>
    <a:masterClrMapping/>
  </p:clrMapOvr>
  <p:transition>
    <p:cut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A6D9E-ABCC-4562-A2A5-1AF35CD55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71A4D-047B-4B6A-8D8C-415EAB3D5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377F4-F7B6-47A6-80AC-542121CC3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902BD-37F4-4FB6-A0A2-8BBFD516445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79097510"/>
      </p:ext>
    </p:extLst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4543-19A1-4753-950B-FE7DBDA4D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48ED0A-2BBE-41B9-AAC7-27C4E7540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B7024C-15D1-4234-8709-BCD0B1928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4A34E-E338-46E3-B7A3-F10B52EE42E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01887924"/>
      </p:ext>
    </p:extLst>
  </p:cSld>
  <p:clrMapOvr>
    <a:masterClrMapping/>
  </p:clrMapOvr>
  <p:transition>
    <p:cut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4F7320-2B22-4411-9162-442CF3BF2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EF46C4-227B-444D-A8F5-3581200E5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0FC0A9-803A-4246-88F3-15221845F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34C03-2E90-45C6-AFC1-ADF20D8DCF7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57866555"/>
      </p:ext>
    </p:extLst>
  </p:cSld>
  <p:clrMapOvr>
    <a:masterClrMapping/>
  </p:clrMapOvr>
  <p:transition>
    <p:cut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6499A7-AD6B-439A-A1DB-1D65FD11B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5A141D-9A5E-4879-A028-7C6782E9D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437430-5BA2-484B-AC94-C1BCC7659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FAAB-468B-4EB8-A59C-AA30FB7ED46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31274602"/>
      </p:ext>
    </p:extLst>
  </p:cSld>
  <p:clrMapOvr>
    <a:masterClrMapping/>
  </p:clrMapOvr>
  <p:transition>
    <p:cut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DF417D-3D12-4C6D-B4B2-B3F2AEA2D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F44366-FB3D-481F-BD21-5A78100D2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880B90-56E4-4604-88D5-05930AF04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6FD94-7EC9-4EFC-A70B-57A91DB768E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30376106"/>
      </p:ext>
    </p:extLst>
  </p:cSld>
  <p:clrMapOvr>
    <a:masterClrMapping/>
  </p:clrMapOvr>
  <p:transition>
    <p:cut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4B5001-873A-4CCC-81F3-C6D7DCDE0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10D9BE-F444-42F0-83F6-007A6867C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7BE804-3FCB-4AF0-BCD3-A4719013D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3B7B0-837C-4B13-9B07-56E85547D40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64809749"/>
      </p:ext>
    </p:extLst>
  </p:cSld>
  <p:clrMapOvr>
    <a:masterClrMapping/>
  </p:clrMapOvr>
  <p:transition>
    <p:cut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502E0-5DDC-4C8B-BD9C-B9A00F164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C407EA-EF56-44DD-AAAD-118B86344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BFC713-4E05-4091-9CEA-5AADD4D53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A39EE-59DC-47E8-B331-C3646EA5BF6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63198822"/>
      </p:ext>
    </p:extLst>
  </p:cSld>
  <p:clrMapOvr>
    <a:masterClrMapping/>
  </p:clrMapOvr>
  <p:transition>
    <p:cut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63D72-F523-466D-9637-B3C65E3990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CD606-7E37-4795-AAA9-00ECEB25C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A5FA7-306E-4B08-B525-A50F9825D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A7A00-30E1-4CF2-AF53-DFB2E189ADD5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85189555"/>
      </p:ext>
    </p:extLst>
  </p:cSld>
  <p:clrMapOvr>
    <a:masterClrMapping/>
  </p:clrMapOvr>
  <p:transition>
    <p:cut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D644EE-F2E2-4DEA-AC96-126392C81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9E5C3C-E04B-4F51-8945-529294219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B2BF2D-965B-4EAF-99B4-944955BC7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8D50B-C513-4996-93BB-64607B086FA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53757100"/>
      </p:ext>
    </p:extLst>
  </p:cSld>
  <p:clrMapOvr>
    <a:masterClrMapping/>
  </p:clrMapOvr>
  <p:transition>
    <p:cut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A1BE7B-2F7D-4598-9343-E94F3AC1A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297A8E-5042-4762-A5F7-15ACA24C0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457F06-70DD-405C-A407-857712CBB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EC861-0FD3-4793-BE89-B7F705BD821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86266433"/>
      </p:ext>
    </p:extLst>
  </p:cSld>
  <p:clrMapOvr>
    <a:masterClrMapping/>
  </p:clrMapOvr>
  <p:transition>
    <p:cut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93B27F9-59AD-4702-933D-B558655DE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F4F68C-31E8-4CB6-9A4B-93EA6833F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1AF624-A1A1-45F9-87C1-3C9D0E3E7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236FA-A7A0-4DFA-9E8B-D14D34CA4458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71974362"/>
      </p:ext>
    </p:extLst>
  </p:cSld>
  <p:clrMapOvr>
    <a:masterClrMapping/>
  </p:clrMapOvr>
  <p:transition>
    <p:cut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B78D0-4DB1-4D24-9176-B8F054647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39639-E8F8-4959-B883-89B0CB7E4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63706-DFA3-4108-AB05-CAAFA84098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A1775-54F5-4105-90AD-DFE70C6EFA3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63762306"/>
      </p:ext>
    </p:extLst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953A31-5C22-4AC2-AF96-30AB2A973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C95E06-EA95-4945-B9FB-B91AF2F88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D230EC0-D6DA-4CC6-91C3-BEC56152DE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70BD5FB-5E1F-458F-858F-D39B031D0C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7118F75-E757-4742-9712-7DAC220D19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DD5D77-994A-4F61-AE50-A55322F29909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05" r:id="rId1"/>
    <p:sldLayoutId id="2147488706" r:id="rId2"/>
    <p:sldLayoutId id="2147488707" r:id="rId3"/>
    <p:sldLayoutId id="2147488708" r:id="rId4"/>
    <p:sldLayoutId id="2147488709" r:id="rId5"/>
    <p:sldLayoutId id="2147488710" r:id="rId6"/>
    <p:sldLayoutId id="2147488711" r:id="rId7"/>
    <p:sldLayoutId id="2147488712" r:id="rId8"/>
    <p:sldLayoutId id="2147488713" r:id="rId9"/>
    <p:sldLayoutId id="2147488714" r:id="rId10"/>
    <p:sldLayoutId id="2147488715" r:id="rId11"/>
  </p:sldLayoutIdLst>
  <p:transition>
    <p:cut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0664E4B-0125-4FD2-8DB9-CA9D51D0E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107DE67-EEE8-4BA4-87B0-FE7987E21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1E4A6DA-041C-4CCF-898B-6BD196334A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C9E30DC-E97A-4873-9D61-D0DF2F7AB5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D7A865D-CAB1-439D-9D64-C1658AACDE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F9F76E-CB10-449E-BF6B-32DE9BC60F5F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6" r:id="rId1"/>
    <p:sldLayoutId id="2147488717" r:id="rId2"/>
    <p:sldLayoutId id="2147488718" r:id="rId3"/>
    <p:sldLayoutId id="2147488719" r:id="rId4"/>
    <p:sldLayoutId id="2147488720" r:id="rId5"/>
    <p:sldLayoutId id="2147488721" r:id="rId6"/>
    <p:sldLayoutId id="2147488722" r:id="rId7"/>
    <p:sldLayoutId id="2147488723" r:id="rId8"/>
    <p:sldLayoutId id="2147488724" r:id="rId9"/>
    <p:sldLayoutId id="2147488725" r:id="rId10"/>
    <p:sldLayoutId id="2147488726" r:id="rId11"/>
  </p:sldLayoutIdLst>
  <p:transition>
    <p:cut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D83A83C-DEC1-4C1C-B21B-535980217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82510EB-9A6B-44EF-A02D-2B3786CDE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1F1CAA7-44AA-4311-BA05-38044B4705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BFD1CB-9E81-4E79-9961-055D321DB7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EE48C98-1DB9-4E10-9D84-AFBBB31D86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C19663-5A5C-4963-AE94-F7635D81D3C6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7" r:id="rId1"/>
    <p:sldLayoutId id="2147488728" r:id="rId2"/>
    <p:sldLayoutId id="2147488729" r:id="rId3"/>
    <p:sldLayoutId id="2147488730" r:id="rId4"/>
    <p:sldLayoutId id="2147488731" r:id="rId5"/>
    <p:sldLayoutId id="2147488732" r:id="rId6"/>
    <p:sldLayoutId id="2147488733" r:id="rId7"/>
    <p:sldLayoutId id="2147488734" r:id="rId8"/>
    <p:sldLayoutId id="2147488735" r:id="rId9"/>
    <p:sldLayoutId id="2147488736" r:id="rId10"/>
    <p:sldLayoutId id="2147488737" r:id="rId11"/>
  </p:sldLayoutIdLst>
  <p:transition>
    <p:cut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A6883FE-09E5-4F01-899C-2FCDE333B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55625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16E0EF0-2DDA-4199-B45E-A143EFC4B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6C366F9-66C2-46AC-9DFA-D1B7C941E5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9688"/>
            <a:ext cx="1727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lb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5371D3C-29D9-4FE0-983A-3839AFA8E6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7388" y="6389688"/>
            <a:ext cx="585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lba" pitchFamily="2" charset="0"/>
              </a:defRPr>
            </a:lvl1pPr>
          </a:lstStyle>
          <a:p>
            <a:fld id="{7E62A83F-48A9-4E8D-9D41-4E01FADAFF6B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38" r:id="rId1"/>
    <p:sldLayoutId id="2147488739" r:id="rId2"/>
    <p:sldLayoutId id="2147488740" r:id="rId3"/>
    <p:sldLayoutId id="2147488741" r:id="rId4"/>
    <p:sldLayoutId id="2147488742" r:id="rId5"/>
    <p:sldLayoutId id="2147488743" r:id="rId6"/>
    <p:sldLayoutId id="2147488744" r:id="rId7"/>
    <p:sldLayoutId id="2147488745" r:id="rId8"/>
    <p:sldLayoutId id="2147488746" r:id="rId9"/>
    <p:sldLayoutId id="2147488747" r:id="rId10"/>
    <p:sldLayoutId id="2147488748" r:id="rId11"/>
    <p:sldLayoutId id="2147488749" r:id="rId12"/>
    <p:sldLayoutId id="2147488750" r:id="rId13"/>
    <p:sldLayoutId id="2147488806" r:id="rId14"/>
  </p:sldLayoutIdLst>
  <p:transition>
    <p:cut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FE2031B-2F03-40D0-A79E-8F658A717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4D2D5CD-676C-45B6-B3ED-62CB55556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FD48603A-5BB7-435A-BFE0-FEA76F1E61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0D5ECE5-B457-4730-8FE0-188292A574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94A7818-CCF3-45DE-8759-9762204061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47381C-0AB4-44C6-A158-A69BE1468B20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51" r:id="rId1"/>
    <p:sldLayoutId id="2147488752" r:id="rId2"/>
    <p:sldLayoutId id="2147488753" r:id="rId3"/>
    <p:sldLayoutId id="2147488754" r:id="rId4"/>
    <p:sldLayoutId id="2147488755" r:id="rId5"/>
    <p:sldLayoutId id="2147488756" r:id="rId6"/>
    <p:sldLayoutId id="2147488757" r:id="rId7"/>
    <p:sldLayoutId id="2147488758" r:id="rId8"/>
    <p:sldLayoutId id="2147488759" r:id="rId9"/>
    <p:sldLayoutId id="2147488760" r:id="rId10"/>
    <p:sldLayoutId id="2147488761" r:id="rId11"/>
  </p:sldLayoutIdLst>
  <p:transition>
    <p:cut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41380FE-52BE-42E0-B8C1-3F3BDA7B9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6D7A41E-C6F1-44CA-ACBA-F9856C10A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6BA075B-0C23-463C-80C0-FD90B3A3A4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ADD0797-1D61-40F5-B23C-21C407C17D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2D88190-F199-4565-AB88-124AD2C9D4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FCB00B-26A4-42A9-97FB-73E307F57243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62" r:id="rId1"/>
    <p:sldLayoutId id="2147488763" r:id="rId2"/>
    <p:sldLayoutId id="2147488764" r:id="rId3"/>
    <p:sldLayoutId id="2147488765" r:id="rId4"/>
    <p:sldLayoutId id="2147488766" r:id="rId5"/>
    <p:sldLayoutId id="2147488767" r:id="rId6"/>
    <p:sldLayoutId id="2147488768" r:id="rId7"/>
    <p:sldLayoutId id="2147488769" r:id="rId8"/>
    <p:sldLayoutId id="2147488770" r:id="rId9"/>
    <p:sldLayoutId id="2147488771" r:id="rId10"/>
    <p:sldLayoutId id="2147488772" r:id="rId11"/>
  </p:sldLayoutIdLst>
  <p:transition>
    <p:cut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D19E435-10D0-46D4-9788-21C4599CE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A39A18B-C7C7-4EAE-9E97-7B7647A2C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2CEB460-4551-44FF-B830-7A8B6376CB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E3FF1236-A6F7-45B1-BAA5-57757506B2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8DD41C66-88D8-4696-A280-511074C1E5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4A8C6F-F616-4841-8374-487FF271C94A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73" r:id="rId1"/>
    <p:sldLayoutId id="2147488774" r:id="rId2"/>
    <p:sldLayoutId id="2147488775" r:id="rId3"/>
    <p:sldLayoutId id="2147488776" r:id="rId4"/>
    <p:sldLayoutId id="2147488777" r:id="rId5"/>
    <p:sldLayoutId id="2147488778" r:id="rId6"/>
    <p:sldLayoutId id="2147488779" r:id="rId7"/>
    <p:sldLayoutId id="2147488780" r:id="rId8"/>
    <p:sldLayoutId id="2147488781" r:id="rId9"/>
    <p:sldLayoutId id="2147488782" r:id="rId10"/>
    <p:sldLayoutId id="2147488783" r:id="rId11"/>
  </p:sldLayoutIdLst>
  <p:transition>
    <p:cut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AA370E4-9725-4BF4-B765-0762EEE59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E1B6C3A-67C7-458B-AFE7-6E5B8EEDA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7F02E5E-4D91-496A-B595-ADCAFF96E2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263F2B5-0434-412B-9B22-5D908C0045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143850A-2246-49A8-941C-36EA3D0DE9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1794D1-2AE5-4AF0-9740-B6E0F53362EB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84" r:id="rId1"/>
    <p:sldLayoutId id="2147488785" r:id="rId2"/>
    <p:sldLayoutId id="2147488786" r:id="rId3"/>
    <p:sldLayoutId id="2147488787" r:id="rId4"/>
    <p:sldLayoutId id="2147488788" r:id="rId5"/>
    <p:sldLayoutId id="2147488789" r:id="rId6"/>
    <p:sldLayoutId id="2147488790" r:id="rId7"/>
    <p:sldLayoutId id="2147488791" r:id="rId8"/>
    <p:sldLayoutId id="2147488792" r:id="rId9"/>
    <p:sldLayoutId id="2147488793" r:id="rId10"/>
    <p:sldLayoutId id="2147488794" r:id="rId11"/>
  </p:sldLayoutIdLst>
  <p:transition>
    <p:cut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65563DB-95D2-4148-B72C-198DC928A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1AA107F-EC8D-4633-AD57-6C458059A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F0C78654-4E8E-47CC-AF4C-CD2ED56A61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DA23E406-5C6C-47B1-8452-D16392DDA3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4852157E-0724-44C1-8720-30D4655390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3A15E5-E6E5-41D7-8E4C-B8FF26FFAD7D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95" r:id="rId1"/>
    <p:sldLayoutId id="2147488796" r:id="rId2"/>
    <p:sldLayoutId id="2147488797" r:id="rId3"/>
    <p:sldLayoutId id="2147488798" r:id="rId4"/>
    <p:sldLayoutId id="2147488799" r:id="rId5"/>
    <p:sldLayoutId id="2147488800" r:id="rId6"/>
    <p:sldLayoutId id="2147488801" r:id="rId7"/>
    <p:sldLayoutId id="2147488802" r:id="rId8"/>
    <p:sldLayoutId id="2147488803" r:id="rId9"/>
    <p:sldLayoutId id="2147488804" r:id="rId10"/>
    <p:sldLayoutId id="2147488805" r:id="rId11"/>
  </p:sldLayoutIdLst>
  <p:transition>
    <p:cut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82NGZv9rPAhUKfxoKHZEQAscQjRwIBw&amp;url=http%3A%2F%2Fphysrev.physiology.org%2Fcontent%2F93%2F4%2F1847&amp;psig=AFQjCNHxPcSzRQ8zSS_QXl6MnethFc3t2Q&amp;ust=1476541289072378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8.jpeg"/><Relationship Id="rId4" Type="http://schemas.openxmlformats.org/officeDocument/2006/relationships/hyperlink" Target="https://www.google.com.sa/url?sa=i&amp;rct=j&amp;q=&amp;esrc=s&amp;source=images&amp;cd=&amp;cad=rja&amp;uact=8&amp;ved=0ahUKEwiVsZrMxtrPAhUCVxoKHfZ2AicQjRwIBw&amp;url=https%3A%2F%2Fmedicine.stonybrookmedicine.edu%2Fpathology%2Fneuropathology%2Fchapter1&amp;psig=AFQjCNEBOXk1Dw5xmd2F87wW7H9y2rNXxQ&amp;ust=147654322798136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2ahUKEwj7jKLr9dvdAhUL0xoKHeOjA6cQjRx6BAgBEAU&amp;url=http%3A%2F%2Fwww.apsubiology.org%2Fanatomy%2F2010%2F2010_Exam_Reviews%2FExam_4_Review%2FCH_12_White_Matter_in_the_Brain.htm&amp;psig=AOvVaw3tdOHFEI9tJFzx9GsQ8Vmh&amp;ust=1538162942244184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vaginated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m.eg/url?sa=i&amp;rct=j&amp;q=&amp;esrc=s&amp;source=images&amp;cd=&amp;cad=rja&amp;uact=8&amp;ved=2ahUKEwjxy5vq_9vdAhVOzBoKHdAOBKcQjRx6BAgBEAU&amp;url=http%3A%2F%2Fwww.brainfacts.org%2FArchives%2F2009%2FBrain-Atlases&amp;psig=AOvVaw2VFx7MmJzaDTUhqBIJAHUQ&amp;ust=1538165443148650" TargetMode="External"/><Relationship Id="rId4" Type="http://schemas.openxmlformats.org/officeDocument/2006/relationships/hyperlink" Target="https://en.wikipedia.org/wiki/Lateral_sulc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MuVhu62psgCFcEIGgodUJAPiA&amp;url=http%3A%2F%2Fd-mis-web.ana.bris.ac.uk%2Fcalnet%2FNeuro%2Fimage%2F&amp;psig=AFQjCNEIqhJRfI59s3WlfMhad9T1UZ-8LA&amp;ust=1443965916739203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sa/url?sa=i&amp;rct=j&amp;q=&amp;esrc=s&amp;source=images&amp;cd=&amp;cad=rja&amp;uact=8&amp;ved=0ahUKEwiCtJv53tzPAhXGuhoKHWs9Da8QjRwIBw&amp;url=https%3A%2F%2Fwww.sonoworld.com%2Fclient%2Ffetus%2Fhtml%2Fchapter-02%2Fchapter-02%2Fcns%2Fcnsfmf.html&amp;psig=AFQjCNGmZkiQdPbiVW_x9lf9ReogiVsnvQ&amp;ust=1476618241895635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2" Type="http://schemas.openxmlformats.org/officeDocument/2006/relationships/hyperlink" Target="https://en.wikipedia.org/wiki/File:Hydrocephalus_CDC.png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google.com.sa/url?sa=i&amp;rct=j&amp;q=&amp;esrc=s&amp;source=images&amp;cd=&amp;cad=rja&amp;uact=8&amp;ved=0ahUKEwjAjoGj2tzPAhWGthoKHVioAAUQjRwIBw&amp;url=http%3A%2F%2Fispn.guide%2Fbook%2Fispn-guide-pediatric-neurosurgery%2Fhydrocephalus&amp;psig=AFQjCNFUEWK5BoyKZLtuZvtbo50r-Yl59g&amp;ust=1476617297117516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s://www.google.com.sa/url?sa=i&amp;rct=j&amp;q=&amp;esrc=s&amp;source=images&amp;cd=&amp;cad=rja&amp;uact=8&amp;ved=0ahUKEwi9zoT31dzPAhXJuRoKHUe-CAYQjRwIBw&amp;url=https%3A%2F%2Fen.wikipedia.org%2Fwiki%2FMicrocephaly&amp;psig=AFQjCNHWL5KCdw7ipHBbEAQwfv_wpXr67g&amp;ust=1476616045132566" TargetMode="External"/><Relationship Id="rId9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en.wikipedia.org/wiki/File:Anencephaly_side.jpg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7.jpeg"/><Relationship Id="rId4" Type="http://schemas.openxmlformats.org/officeDocument/2006/relationships/hyperlink" Target="http://www.google.com.sa/url?sa=i&amp;rct=j&amp;q=&amp;esrc=s&amp;source=images&amp;cd=&amp;cad=rja&amp;uact=8&amp;ved=0ahUKEwjiy4DO2dzPAhWGJhoKHT7-AqMQjRwIBw&amp;url=http%3A%2F%2Fwww.pregmed.org%2Fanencephaly.htm&amp;psig=AFQjCNFAzO1d66Pop9zkIHtYeDKXj-tlmA&amp;ust=1476617008705915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Untitled-1">
            <a:extLst>
              <a:ext uri="{FF2B5EF4-FFF2-40B4-BE49-F238E27FC236}">
                <a16:creationId xmlns:a16="http://schemas.microsoft.com/office/drawing/2014/main" id="{AE320564-13E1-4DA3-B9AF-DE72B235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E1316"/>
              </a:clrFrom>
              <a:clrTo>
                <a:srgbClr val="0E131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1305" r="13211" b="46935"/>
          <a:stretch>
            <a:fillRect/>
          </a:stretch>
        </p:blipFill>
        <p:spPr bwMode="auto">
          <a:xfrm>
            <a:off x="3352800" y="341313"/>
            <a:ext cx="5268913" cy="6142037"/>
          </a:xfrm>
          <a:prstGeom prst="rect">
            <a:avLst/>
          </a:prstGeom>
          <a:solidFill>
            <a:srgbClr val="0066FF"/>
          </a:solidFill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EB3477-A369-4182-91D7-EACF07A92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0" y="304800"/>
            <a:ext cx="27384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DEVELOPMENT </a:t>
            </a:r>
          </a:p>
          <a:p>
            <a:pPr algn="ctr">
              <a:defRPr/>
            </a:pPr>
            <a:endParaRPr lang="en-US" sz="2600" b="1" dirty="0">
              <a:solidFill>
                <a:schemeClr val="bg2">
                  <a:lumMod val="20000"/>
                  <a:lumOff val="80000"/>
                </a:schemeClr>
              </a:solidFill>
              <a:latin typeface="Baskerville Old Face" pitchFamily="18" charset="0"/>
            </a:endParaRPr>
          </a:p>
          <a:p>
            <a:pPr algn="ctr">
              <a:defRPr/>
            </a:pPr>
            <a:endParaRPr lang="en-US" sz="2600" b="1" dirty="0">
              <a:solidFill>
                <a:schemeClr val="bg2">
                  <a:lumMod val="20000"/>
                  <a:lumOff val="80000"/>
                </a:schemeClr>
              </a:solidFill>
              <a:latin typeface="Baskerville Old Face" pitchFamily="18" charset="0"/>
            </a:endParaRPr>
          </a:p>
          <a:p>
            <a:pPr algn="ctr">
              <a:defRPr/>
            </a:pPr>
            <a:endParaRPr lang="en-US" sz="2600" b="1" dirty="0">
              <a:solidFill>
                <a:schemeClr val="bg2">
                  <a:lumMod val="20000"/>
                  <a:lumOff val="80000"/>
                </a:schemeClr>
              </a:solidFill>
              <a:latin typeface="Baskerville Old Face" pitchFamily="18" charset="0"/>
            </a:endParaRPr>
          </a:p>
          <a:p>
            <a:pPr algn="ctr">
              <a:defRPr/>
            </a:pP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of</a:t>
            </a:r>
          </a:p>
          <a:p>
            <a:pPr algn="ctr">
              <a:defRPr/>
            </a:pP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CEREBRUM </a:t>
            </a:r>
            <a:b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&amp;</a:t>
            </a:r>
            <a:b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n-US" sz="2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CEREBELLUM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19F98371-6882-442A-AD53-83EF1CADF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5251450"/>
            <a:ext cx="293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By Dr.Sanaa Alshaarawy</a:t>
            </a:r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DF214F2A-F61B-46E5-947A-A013C423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7493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>
                <a:solidFill>
                  <a:srgbClr val="FFFF00"/>
                </a:solidFill>
              </a:rPr>
              <a:t>Development of the Cerebrum</a:t>
            </a:r>
            <a:endParaRPr lang="en-US" altLang="en-US" sz="36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35ECDB-41FA-49A9-B551-1398BF8C8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638" y="1104900"/>
            <a:ext cx="7942262" cy="479425"/>
          </a:xfr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00FF00"/>
                </a:solidFill>
              </a:rPr>
              <a:t>The cerebrum </a:t>
            </a:r>
            <a:r>
              <a:rPr lang="en-US" dirty="0"/>
              <a:t>develops from the </a:t>
            </a:r>
            <a:r>
              <a:rPr lang="en-US" b="1" dirty="0">
                <a:solidFill>
                  <a:srgbClr val="00FF00"/>
                </a:solidFill>
              </a:rPr>
              <a:t>Telencephalon</a:t>
            </a:r>
            <a:r>
              <a:rPr lang="en-US" dirty="0"/>
              <a:t> </a:t>
            </a:r>
            <a:endParaRPr lang="en-US" dirty="0">
              <a:solidFill>
                <a:srgbClr val="FF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84" name="Picture 4" descr="figure7-12large">
            <a:extLst>
              <a:ext uri="{FF2B5EF4-FFF2-40B4-BE49-F238E27FC236}">
                <a16:creationId xmlns:a16="http://schemas.microsoft.com/office/drawing/2014/main" id="{C1D992E0-74EB-4441-8939-50AAF81364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r="40190"/>
          <a:stretch>
            <a:fillRect/>
          </a:stretch>
        </p:blipFill>
        <p:spPr>
          <a:xfrm>
            <a:off x="1066800" y="1752600"/>
            <a:ext cx="7010400" cy="4732338"/>
          </a:xfr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0485" name="Oval 8">
            <a:extLst>
              <a:ext uri="{FF2B5EF4-FFF2-40B4-BE49-F238E27FC236}">
                <a16:creationId xmlns:a16="http://schemas.microsoft.com/office/drawing/2014/main" id="{04AE3ECF-ED5B-4766-87DB-3DFC1AFD2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1639888"/>
            <a:ext cx="2717800" cy="88265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72971313-9179-4ED2-A08D-2A2FD527F1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13" y="228600"/>
            <a:ext cx="7997825" cy="7620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>
                <a:solidFill>
                  <a:srgbClr val="FFFF00"/>
                </a:solidFill>
              </a:rPr>
              <a:t>Development of the Cerebrum</a:t>
            </a:r>
            <a:endParaRPr lang="en-US" altLang="en-US" sz="36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5455A2-4F3A-4914-B52E-54CCE97259A2}"/>
              </a:ext>
            </a:extLst>
          </p:cNvPr>
          <p:cNvSpPr txBox="1">
            <a:spLocks/>
          </p:cNvSpPr>
          <p:nvPr/>
        </p:nvSpPr>
        <p:spPr bwMode="auto">
          <a:xfrm>
            <a:off x="177800" y="1173163"/>
            <a:ext cx="3384550" cy="5268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The cerebral hemispheres </a:t>
            </a:r>
            <a:r>
              <a:rPr lang="en-US" sz="24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first appear </a:t>
            </a: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on the </a:t>
            </a:r>
            <a:r>
              <a:rPr lang="en-US" sz="2400" u="sng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day</a:t>
            </a: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</a:t>
            </a:r>
            <a:r>
              <a:rPr lang="en-US" sz="2400" u="sng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32</a:t>
            </a: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of pregnancy as a pair of </a:t>
            </a:r>
            <a:r>
              <a:rPr lang="en-US" sz="24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bubble-like outgrowths </a:t>
            </a: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of the Telencephalon.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By 16 weeks</a:t>
            </a: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, the rapidly growing </a:t>
            </a:r>
            <a:r>
              <a:rPr lang="en-US" sz="24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hemispheres</a:t>
            </a: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are </a:t>
            </a:r>
            <a:r>
              <a:rPr lang="en-US" sz="24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oval</a:t>
            </a: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and have </a:t>
            </a:r>
            <a:r>
              <a:rPr lang="en-US" sz="24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expanded back </a:t>
            </a: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to cover the diencephalon.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endParaRPr lang="en-US" sz="2000" kern="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</a:endParaRPr>
          </a:p>
        </p:txBody>
      </p:sp>
      <p:pic>
        <p:nvPicPr>
          <p:cNvPr id="21508" name="Picture 2" descr="C:\Documents and Settings\HP\My Documents\My Pictures\klmn.jpg">
            <a:extLst>
              <a:ext uri="{FF2B5EF4-FFF2-40B4-BE49-F238E27FC236}">
                <a16:creationId xmlns:a16="http://schemas.microsoft.com/office/drawing/2014/main" id="{FE6BFE9F-DF75-4C36-87DD-8DAFD6FC3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8" r="65810" b="7367"/>
          <a:stretch>
            <a:fillRect/>
          </a:stretch>
        </p:blipFill>
        <p:spPr bwMode="auto">
          <a:xfrm>
            <a:off x="3903663" y="1179513"/>
            <a:ext cx="4968875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C:\Documents and Settings\HP\My Documents\My Pictures\klmn.jpg">
            <a:extLst>
              <a:ext uri="{FF2B5EF4-FFF2-40B4-BE49-F238E27FC236}">
                <a16:creationId xmlns:a16="http://schemas.microsoft.com/office/drawing/2014/main" id="{E0AE523C-43DB-410A-BB0D-F65516CD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4" t="7524" b="7210"/>
          <a:stretch>
            <a:fillRect/>
          </a:stretch>
        </p:blipFill>
        <p:spPr bwMode="auto">
          <a:xfrm>
            <a:off x="3889375" y="4152900"/>
            <a:ext cx="4995863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40">
            <a:extLst>
              <a:ext uri="{FF2B5EF4-FFF2-40B4-BE49-F238E27FC236}">
                <a16:creationId xmlns:a16="http://schemas.microsoft.com/office/drawing/2014/main" id="{B243F2FB-A2D5-4D2F-9680-54680A60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158875"/>
            <a:ext cx="5186362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id="{A6FC2EF5-969F-41DB-A899-0751EB5FE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4088"/>
          </a:xfrm>
          <a:solidFill>
            <a:schemeClr val="accent4">
              <a:lumMod val="1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Differentiation of Forebrain Vesicle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prosencephalon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7745B1-9D9A-4211-8E4C-645587A7752D}"/>
              </a:ext>
            </a:extLst>
          </p:cNvPr>
          <p:cNvSpPr txBox="1">
            <a:spLocks noChangeArrowheads="1"/>
          </p:cNvSpPr>
          <p:nvPr/>
        </p:nvSpPr>
        <p:spPr>
          <a:xfrm>
            <a:off x="163513" y="1077913"/>
            <a:ext cx="4378325" cy="33178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The </a:t>
            </a: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(prosencephalon)</a:t>
            </a:r>
            <a:r>
              <a:rPr lang="en-US" sz="2200" u="sng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 or </a:t>
            </a: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rPr>
              <a:t>the </a:t>
            </a: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forebrain vesicle </a:t>
            </a:r>
            <a:r>
              <a:rPr lang="en-US" sz="2200" u="sng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differentiates into </a:t>
            </a: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a: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200" kern="0" dirty="0">
                <a:solidFill>
                  <a:schemeClr val="folHlink"/>
                </a:solidFill>
                <a:latin typeface="+mn-lt"/>
              </a:rPr>
              <a:t>Median</a:t>
            </a: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part, </a:t>
            </a:r>
            <a:r>
              <a:rPr lang="en-US" sz="2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(</a:t>
            </a:r>
            <a:r>
              <a:rPr lang="en-US" sz="2200" kern="0" dirty="0">
                <a:solidFill>
                  <a:srgbClr val="FFFF00"/>
                </a:solidFill>
                <a:latin typeface="+mn-lt"/>
              </a:rPr>
              <a:t>diencephalon)</a:t>
            </a: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200" kern="0" dirty="0">
                <a:solidFill>
                  <a:schemeClr val="folHlink"/>
                </a:solidFill>
                <a:latin typeface="+mn-lt"/>
              </a:rPr>
              <a:t>Two lateral</a:t>
            </a:r>
            <a:r>
              <a:rPr lang="en-US" sz="2200" kern="0" dirty="0">
                <a:latin typeface="+mn-lt"/>
              </a:rPr>
              <a:t> </a:t>
            </a:r>
            <a:r>
              <a:rPr lang="en-US" sz="2200" kern="0" dirty="0">
                <a:solidFill>
                  <a:srgbClr val="FFFF00"/>
                </a:solidFill>
                <a:latin typeface="+mn-lt"/>
              </a:rPr>
              <a:t>cerebral vesicles or  (telencephalic vesicles.)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The lumen gives the </a:t>
            </a:r>
            <a:r>
              <a:rPr lang="en-US" sz="22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2 </a:t>
            </a:r>
            <a:r>
              <a:rPr lang="en-US" sz="2200" kern="0" dirty="0">
                <a:solidFill>
                  <a:schemeClr val="folHlink"/>
                </a:solidFill>
                <a:latin typeface="+mn-lt"/>
              </a:rPr>
              <a:t>lateral ventricles</a:t>
            </a:r>
            <a:r>
              <a:rPr lang="en-US" sz="2200" kern="0" dirty="0">
                <a:latin typeface="+mn-lt"/>
              </a:rPr>
              <a:t> and the </a:t>
            </a:r>
            <a:r>
              <a:rPr lang="en-US" sz="2200" kern="0" dirty="0">
                <a:solidFill>
                  <a:schemeClr val="folHlink"/>
                </a:solidFill>
                <a:latin typeface="+mn-lt"/>
              </a:rPr>
              <a:t>3</a:t>
            </a:r>
            <a:r>
              <a:rPr lang="en-US" sz="2200" kern="0" baseline="30000" dirty="0">
                <a:solidFill>
                  <a:schemeClr val="folHlink"/>
                </a:solidFill>
                <a:latin typeface="+mn-lt"/>
              </a:rPr>
              <a:t>rd</a:t>
            </a:r>
            <a:r>
              <a:rPr lang="en-US" sz="2200" kern="0" dirty="0">
                <a:solidFill>
                  <a:schemeClr val="folHlink"/>
                </a:solidFill>
                <a:latin typeface="+mn-lt"/>
              </a:rPr>
              <a:t> ventricle</a:t>
            </a: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Both cavities communicating with each other through a wide </a:t>
            </a:r>
            <a:r>
              <a:rPr lang="en-US" sz="2200" kern="0" dirty="0">
                <a:solidFill>
                  <a:schemeClr val="folHlink"/>
                </a:solidFill>
                <a:latin typeface="+mn-lt"/>
              </a:rPr>
              <a:t>interventricular foramen.</a:t>
            </a:r>
          </a:p>
        </p:txBody>
      </p:sp>
      <p:pic>
        <p:nvPicPr>
          <p:cNvPr id="22532" name="Picture 6" descr="cns17">
            <a:extLst>
              <a:ext uri="{FF2B5EF4-FFF2-40B4-BE49-F238E27FC236}">
                <a16:creationId xmlns:a16="http://schemas.microsoft.com/office/drawing/2014/main" id="{E879AF35-2BD9-4D2F-AD3E-99288A49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4156" r="28697" b="26320"/>
          <a:stretch>
            <a:fillRect/>
          </a:stretch>
        </p:blipFill>
        <p:spPr bwMode="auto">
          <a:xfrm>
            <a:off x="4640263" y="968375"/>
            <a:ext cx="4351337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8EA130F-CEE9-4CE2-815D-3879FFE3471C}"/>
              </a:ext>
            </a:extLst>
          </p:cNvPr>
          <p:cNvSpPr txBox="1">
            <a:spLocks noChangeArrowheads="1"/>
          </p:cNvSpPr>
          <p:nvPr/>
        </p:nvSpPr>
        <p:spPr>
          <a:xfrm>
            <a:off x="204788" y="4529138"/>
            <a:ext cx="4284662" cy="21494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The </a:t>
            </a:r>
            <a:r>
              <a:rPr lang="en-US" sz="2400" u="sng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cerebral hemispheres  </a:t>
            </a:r>
            <a:r>
              <a:rPr lang="en-US" sz="24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expand in all directions.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</a:t>
            </a:r>
            <a:r>
              <a:rPr lang="en-US" sz="2400" u="sng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Its </a:t>
            </a:r>
            <a:r>
              <a:rPr lang="en-US" sz="2400" u="sng" kern="0" dirty="0">
                <a:solidFill>
                  <a:schemeClr val="folHlink"/>
                </a:solidFill>
                <a:latin typeface="+mn-lt"/>
              </a:rPr>
              <a:t>medial wall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becomes thin, flat and it is </a:t>
            </a:r>
            <a:r>
              <a:rPr lang="en-US" sz="2400" b="1" u="sng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the site of development of</a:t>
            </a:r>
            <a:r>
              <a:rPr lang="en-US" sz="2400" b="1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 </a:t>
            </a:r>
            <a:r>
              <a:rPr lang="en-US" sz="2400" kern="0" dirty="0">
                <a:solidFill>
                  <a:schemeClr val="folHlink"/>
                </a:solidFill>
                <a:latin typeface="+mn-lt"/>
              </a:rPr>
              <a:t>choroid plexus in the lateral ventricle</a:t>
            </a:r>
            <a:r>
              <a:rPr lang="en-US" sz="2400" b="1" kern="0" dirty="0">
                <a:solidFill>
                  <a:schemeClr val="folHlink"/>
                </a:solidFill>
                <a:latin typeface="+mn-lt"/>
              </a:rPr>
              <a:t>.</a:t>
            </a:r>
            <a:r>
              <a:rPr lang="en-US" sz="2400" b="1" kern="0" dirty="0">
                <a:latin typeface="+mn-lt"/>
              </a:rPr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endParaRPr lang="en-US" sz="2400" kern="0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pic>
        <p:nvPicPr>
          <p:cNvPr id="22534" name="Picture 8" descr="نتيجة بحث الصور عن ‪development of the lateral ventricle of the brain‬‏">
            <a:hlinkClick r:id="rId3"/>
            <a:extLst>
              <a:ext uri="{FF2B5EF4-FFF2-40B4-BE49-F238E27FC236}">
                <a16:creationId xmlns:a16="http://schemas.microsoft.com/office/drawing/2014/main" id="{6C1901BD-3E84-4F20-AF78-A44785B49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878263"/>
            <a:ext cx="4310062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CED9AA7-DA09-4157-824B-D3A2F2D9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5048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Development of the Cerebrum</a:t>
            </a:r>
            <a:endParaRPr lang="en-US" altLang="en-US"/>
          </a:p>
        </p:txBody>
      </p:sp>
      <p:sp>
        <p:nvSpPr>
          <p:cNvPr id="23555" name="Content Placeholder 3">
            <a:extLst>
              <a:ext uri="{FF2B5EF4-FFF2-40B4-BE49-F238E27FC236}">
                <a16:creationId xmlns:a16="http://schemas.microsoft.com/office/drawing/2014/main" id="{1CAB9672-FA89-488A-9427-1CD6D44A1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963" y="941388"/>
            <a:ext cx="2909887" cy="3976687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000" b="1">
                <a:solidFill>
                  <a:srgbClr val="00FF00"/>
                </a:solidFill>
              </a:rPr>
              <a:t>The wall of the telencephalon </a:t>
            </a:r>
            <a:r>
              <a:rPr lang="en-US" altLang="en-US" sz="2000" b="1"/>
              <a:t>is formed of </a:t>
            </a:r>
            <a:r>
              <a:rPr lang="en-US" altLang="en-US" sz="2000" b="1" u="sng"/>
              <a:t>3 layers :</a:t>
            </a:r>
            <a:endParaRPr lang="en-US" altLang="en-US" sz="2000" b="1"/>
          </a:p>
          <a:p>
            <a:r>
              <a:rPr lang="en-US" altLang="en-US" sz="2000" b="1" u="sng">
                <a:solidFill>
                  <a:srgbClr val="FFFF00"/>
                </a:solidFill>
              </a:rPr>
              <a:t>Ependyma</a:t>
            </a:r>
            <a:r>
              <a:rPr lang="en-US" altLang="en-US" sz="2000" b="1">
                <a:solidFill>
                  <a:srgbClr val="FFFF00"/>
                </a:solidFill>
              </a:rPr>
              <a:t>l</a:t>
            </a:r>
            <a:r>
              <a:rPr lang="en-US" altLang="en-US" sz="2000" b="1"/>
              <a:t> (lining the cavity of the lateral ventricle).</a:t>
            </a:r>
          </a:p>
          <a:p>
            <a:r>
              <a:rPr lang="en-US" altLang="en-US" sz="2000" b="1" u="sng">
                <a:solidFill>
                  <a:srgbClr val="FFFF00"/>
                </a:solidFill>
              </a:rPr>
              <a:t>Mantel;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00FF00"/>
                </a:solidFill>
              </a:rPr>
              <a:t>nerve cells </a:t>
            </a:r>
            <a:r>
              <a:rPr lang="en-US" altLang="en-US" sz="2000" b="1"/>
              <a:t>forming the</a:t>
            </a:r>
            <a:r>
              <a:rPr lang="en-US" altLang="en-US" sz="2000" b="1">
                <a:solidFill>
                  <a:srgbClr val="00B0F0"/>
                </a:solidFill>
              </a:rPr>
              <a:t> grey matter.</a:t>
            </a:r>
            <a:endParaRPr lang="en-US" altLang="en-US" sz="2000" b="1"/>
          </a:p>
          <a:p>
            <a:r>
              <a:rPr lang="en-US" altLang="en-US" sz="2000" b="1" u="sng">
                <a:solidFill>
                  <a:srgbClr val="FFFF00"/>
                </a:solidFill>
              </a:rPr>
              <a:t>Marginal</a:t>
            </a:r>
            <a:r>
              <a:rPr lang="en-US" altLang="en-US" sz="2000" b="1"/>
              <a:t>; </a:t>
            </a:r>
            <a:r>
              <a:rPr lang="en-US" altLang="en-US" sz="2000" b="1">
                <a:solidFill>
                  <a:srgbClr val="00FF00"/>
                </a:solidFill>
              </a:rPr>
              <a:t>nerve fibers</a:t>
            </a:r>
            <a:r>
              <a:rPr lang="en-US" altLang="en-US" sz="2000" b="1"/>
              <a:t> forming the </a:t>
            </a:r>
            <a:r>
              <a:rPr lang="en-US" altLang="en-US" sz="2000" b="1">
                <a:solidFill>
                  <a:srgbClr val="00B0F0"/>
                </a:solidFill>
              </a:rPr>
              <a:t>white matter.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46BE2F2A-8D87-4FD0-8D76-BCFFECD2FA8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/>
          <a:stretch>
            <a:fillRect/>
          </a:stretch>
        </p:blipFill>
        <p:spPr>
          <a:xfrm>
            <a:off x="3163888" y="1016000"/>
            <a:ext cx="5638800" cy="5384800"/>
          </a:xfrm>
          <a:noFill/>
        </p:spPr>
      </p:pic>
    </p:spTree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DADC3581-FD87-4E06-8570-B161B9F02E2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70588" y="858838"/>
            <a:ext cx="2882900" cy="4597400"/>
          </a:xfrm>
          <a:ln>
            <a:solidFill>
              <a:schemeClr val="tx1"/>
            </a:solidFill>
          </a:ln>
        </p:spPr>
        <p:txBody>
          <a:bodyPr/>
          <a:lstStyle/>
          <a:p>
            <a:pPr marL="357188" indent="-357188" eaLnBrk="1" hangingPunct="1">
              <a:buFontTx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Most of the nerve cells </a:t>
            </a:r>
            <a:r>
              <a:rPr lang="en-US" sz="2400" b="1" dirty="0">
                <a:solidFill>
                  <a:srgbClr val="FF0000"/>
                </a:solidFill>
              </a:rPr>
              <a:t>in mantel layer</a:t>
            </a:r>
            <a:r>
              <a:rPr lang="en-US" sz="2400" b="1" dirty="0">
                <a:solidFill>
                  <a:srgbClr val="FFFF00"/>
                </a:solidFill>
              </a:rPr>
              <a:t>  </a:t>
            </a:r>
            <a:r>
              <a:rPr lang="en-US" sz="2400" b="1" dirty="0"/>
              <a:t>migrate to the 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marginal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layer </a:t>
            </a:r>
            <a:r>
              <a:rPr lang="en-US" sz="2400" b="1" dirty="0">
                <a:solidFill>
                  <a:srgbClr val="FFFF00"/>
                </a:solidFill>
              </a:rPr>
              <a:t>forming the 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cerebral cortex.</a:t>
            </a:r>
          </a:p>
          <a:p>
            <a:pPr marL="357188" indent="-357188" eaLnBrk="1" hangingPunct="1">
              <a:buFontTx/>
              <a:buNone/>
              <a:defRPr/>
            </a:pPr>
            <a:r>
              <a:rPr lang="en-US" sz="2400" b="1" dirty="0">
                <a:solidFill>
                  <a:srgbClr val="00FF00"/>
                </a:solidFill>
              </a:rPr>
              <a:t>Some cells </a:t>
            </a:r>
            <a:r>
              <a:rPr lang="en-US" sz="2400" b="1" dirty="0"/>
              <a:t>do </a:t>
            </a:r>
            <a:r>
              <a:rPr lang="en-US" sz="2400" b="1" dirty="0">
                <a:solidFill>
                  <a:srgbClr val="FFFF00"/>
                </a:solidFill>
              </a:rPr>
              <a:t>not migrate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00FF00"/>
                </a:solidFill>
              </a:rPr>
              <a:t>remains</a:t>
            </a:r>
            <a:r>
              <a:rPr lang="en-US" sz="2400" b="1" dirty="0"/>
              <a:t> to form the</a:t>
            </a:r>
            <a:r>
              <a:rPr lang="en-US" sz="2400" b="1" dirty="0">
                <a:solidFill>
                  <a:srgbClr val="00FF00"/>
                </a:solidFill>
              </a:rPr>
              <a:t> basal ganglia.</a:t>
            </a:r>
          </a:p>
        </p:txBody>
      </p:sp>
      <p:pic>
        <p:nvPicPr>
          <p:cNvPr id="357389" name="Picture 13" descr="F00365-001-f005">
            <a:extLst>
              <a:ext uri="{FF2B5EF4-FFF2-40B4-BE49-F238E27FC236}">
                <a16:creationId xmlns:a16="http://schemas.microsoft.com/office/drawing/2014/main" id="{DCE94D4B-A232-4176-AB24-4861F41C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>
            <a:fillRect/>
          </a:stretch>
        </p:blipFill>
        <p:spPr bwMode="auto">
          <a:xfrm>
            <a:off x="273050" y="1179513"/>
            <a:ext cx="561498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Oval 14">
            <a:extLst>
              <a:ext uri="{FF2B5EF4-FFF2-40B4-BE49-F238E27FC236}">
                <a16:creationId xmlns:a16="http://schemas.microsoft.com/office/drawing/2014/main" id="{33BDA3DD-C775-4CBE-B3A8-5CFDF2A12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2278063"/>
            <a:ext cx="1038225" cy="37782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Oval 15">
            <a:extLst>
              <a:ext uri="{FF2B5EF4-FFF2-40B4-BE49-F238E27FC236}">
                <a16:creationId xmlns:a16="http://schemas.microsoft.com/office/drawing/2014/main" id="{2B633016-20B1-4991-BA9D-9918B5091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3" y="3411538"/>
            <a:ext cx="762000" cy="28733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Oval 16">
            <a:extLst>
              <a:ext uri="{FF2B5EF4-FFF2-40B4-BE49-F238E27FC236}">
                <a16:creationId xmlns:a16="http://schemas.microsoft.com/office/drawing/2014/main" id="{A2FAA56C-F5FB-4BE2-A362-5DC51EB1C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3744913"/>
            <a:ext cx="803275" cy="36988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7393" name="Oval 17">
            <a:extLst>
              <a:ext uri="{FF2B5EF4-FFF2-40B4-BE49-F238E27FC236}">
                <a16:creationId xmlns:a16="http://schemas.microsoft.com/office/drawing/2014/main" id="{B1CD8873-EE8D-4EEE-B295-529F3904C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46175"/>
            <a:ext cx="912812" cy="355600"/>
          </a:xfrm>
          <a:prstGeom prst="ellipse">
            <a:avLst/>
          </a:prstGeom>
          <a:solidFill>
            <a:schemeClr val="bg2">
              <a:alpha val="20000"/>
            </a:schemeClr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4" name="TextBox 9">
            <a:extLst>
              <a:ext uri="{FF2B5EF4-FFF2-40B4-BE49-F238E27FC236}">
                <a16:creationId xmlns:a16="http://schemas.microsoft.com/office/drawing/2014/main" id="{6B7E3FE0-F852-4C17-B0F1-1E298847B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73050"/>
            <a:ext cx="8420100" cy="461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FF00"/>
                </a:solidFill>
              </a:rPr>
              <a:t>As development proceeds, </a:t>
            </a:r>
            <a:r>
              <a:rPr lang="en-US" altLang="en-US" sz="2400" b="1"/>
              <a:t>the following changes occur</a:t>
            </a:r>
            <a:r>
              <a:rPr lang="en-US" altLang="en-US" sz="2400"/>
              <a:t>:</a:t>
            </a:r>
          </a:p>
        </p:txBody>
      </p:sp>
      <p:pic>
        <p:nvPicPr>
          <p:cNvPr id="23562" name="Picture 10" descr="نتيجة بحث الصور عن ‪basal ganglia.‬‏">
            <a:hlinkClick r:id="rId4"/>
            <a:extLst>
              <a:ext uri="{FF2B5EF4-FFF2-40B4-BE49-F238E27FC236}">
                <a16:creationId xmlns:a16="http://schemas.microsoft.com/office/drawing/2014/main" id="{0492B3D2-34ED-4CD5-AE22-FFFF2CF2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5063"/>
            <a:ext cx="57785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cns20">
            <a:extLst>
              <a:ext uri="{FF2B5EF4-FFF2-40B4-BE49-F238E27FC236}">
                <a16:creationId xmlns:a16="http://schemas.microsoft.com/office/drawing/2014/main" id="{9D3F37E2-F9CC-43E2-B294-C8161CC4A75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8" b="49673"/>
          <a:stretch>
            <a:fillRect/>
          </a:stretch>
        </p:blipFill>
        <p:spPr>
          <a:xfrm>
            <a:off x="3248025" y="2665413"/>
            <a:ext cx="2674938" cy="3929062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3" name="Picture 13" descr="cns20">
            <a:extLst>
              <a:ext uri="{FF2B5EF4-FFF2-40B4-BE49-F238E27FC236}">
                <a16:creationId xmlns:a16="http://schemas.microsoft.com/office/drawing/2014/main" id="{C913FF8D-509D-41C0-A150-2DE55A2BE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8" t="50327" b="2066"/>
          <a:stretch>
            <a:fillRect/>
          </a:stretch>
        </p:blipFill>
        <p:spPr bwMode="auto">
          <a:xfrm>
            <a:off x="5991225" y="2698750"/>
            <a:ext cx="2921000" cy="3960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6">
            <a:extLst>
              <a:ext uri="{FF2B5EF4-FFF2-40B4-BE49-F238E27FC236}">
                <a16:creationId xmlns:a16="http://schemas.microsoft.com/office/drawing/2014/main" id="{14E86148-D95B-435E-A416-279A06A3C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190500"/>
            <a:ext cx="8636000" cy="2462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FFFF00"/>
                </a:solidFill>
                <a:latin typeface="Arial" charset="0"/>
              </a:rPr>
              <a:t>By the end of the 3</a:t>
            </a:r>
            <a:r>
              <a:rPr lang="en-US" sz="2200" b="1" baseline="30000" dirty="0">
                <a:solidFill>
                  <a:srgbClr val="FFFF00"/>
                </a:solidFill>
                <a:latin typeface="Arial" charset="0"/>
              </a:rPr>
              <a:t>rd</a:t>
            </a:r>
            <a:r>
              <a:rPr lang="en-US" sz="2200" b="1" dirty="0">
                <a:solidFill>
                  <a:srgbClr val="FFFF00"/>
                </a:solidFill>
                <a:latin typeface="Arial" charset="0"/>
              </a:rPr>
              <a:t> month </a:t>
            </a:r>
            <a:r>
              <a:rPr lang="en-US" sz="2200" dirty="0">
                <a:latin typeface="Arial" charset="0"/>
              </a:rPr>
              <a:t>the </a:t>
            </a:r>
            <a:r>
              <a:rPr lang="en-US" sz="2200" dirty="0">
                <a:solidFill>
                  <a:srgbClr val="00FF00"/>
                </a:solidFill>
                <a:latin typeface="Arial" charset="0"/>
              </a:rPr>
              <a:t>surfaces  of the cerebral hemispheres </a:t>
            </a:r>
            <a:r>
              <a:rPr lang="en-US" sz="2200" dirty="0">
                <a:latin typeface="Arial" charset="0"/>
              </a:rPr>
              <a:t>are  </a:t>
            </a:r>
            <a:r>
              <a:rPr lang="en-US" sz="2200" dirty="0">
                <a:solidFill>
                  <a:schemeClr val="accent5">
                    <a:lumMod val="90000"/>
                  </a:schemeClr>
                </a:solidFill>
                <a:latin typeface="Arial" charset="0"/>
              </a:rPr>
              <a:t>smooth.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FFFF00"/>
                </a:solidFill>
                <a:latin typeface="Arial" charset="0"/>
              </a:rPr>
              <a:t>By the 4</a:t>
            </a:r>
            <a:r>
              <a:rPr lang="en-US" sz="2200" b="1" baseline="30000" dirty="0">
                <a:solidFill>
                  <a:srgbClr val="FFFF00"/>
                </a:solidFill>
                <a:latin typeface="Arial" charset="0"/>
              </a:rPr>
              <a:t>th</a:t>
            </a:r>
            <a:r>
              <a:rPr lang="en-US" sz="2200" b="1" dirty="0">
                <a:solidFill>
                  <a:srgbClr val="FFFF00"/>
                </a:solidFill>
                <a:latin typeface="Arial" charset="0"/>
              </a:rPr>
              <a:t> month </a:t>
            </a:r>
            <a:r>
              <a:rPr lang="en-US" sz="2200" dirty="0">
                <a:latin typeface="Arial" charset="0"/>
              </a:rPr>
              <a:t>the </a:t>
            </a:r>
            <a:r>
              <a:rPr lang="en-US" sz="2200" u="sng" dirty="0">
                <a:latin typeface="Arial" charset="0"/>
              </a:rPr>
              <a:t>grey matter grows faster</a:t>
            </a:r>
            <a:r>
              <a:rPr lang="en-US" sz="2200" dirty="0">
                <a:latin typeface="Arial" charset="0"/>
              </a:rPr>
              <a:t> than the white matter, so, the </a:t>
            </a:r>
            <a:r>
              <a:rPr lang="en-US" sz="2200" b="1" dirty="0">
                <a:solidFill>
                  <a:srgbClr val="00FF00"/>
                </a:solidFill>
                <a:latin typeface="Arial" charset="0"/>
              </a:rPr>
              <a:t>cortex </a:t>
            </a:r>
            <a:r>
              <a:rPr lang="en-US" sz="2200" b="1" dirty="0">
                <a:latin typeface="Arial" charset="0"/>
              </a:rPr>
              <a:t> </a:t>
            </a:r>
            <a:r>
              <a:rPr lang="en-US" sz="2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becomes folded into </a:t>
            </a:r>
            <a:r>
              <a:rPr lang="en-US" sz="22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gyri</a:t>
            </a:r>
            <a:r>
              <a:rPr lang="en-US" sz="2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  separated by </a:t>
            </a:r>
            <a:r>
              <a:rPr lang="en-US" sz="22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sulci</a:t>
            </a:r>
            <a:r>
              <a:rPr lang="en-US" sz="2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 ;</a:t>
            </a:r>
            <a:r>
              <a:rPr lang="en-US" sz="2200" dirty="0">
                <a:latin typeface="Arial" charset="0"/>
              </a:rPr>
              <a:t> The </a:t>
            </a:r>
            <a:r>
              <a:rPr lang="en-US" sz="2200" dirty="0" err="1">
                <a:latin typeface="Arial" charset="0"/>
              </a:rPr>
              <a:t>gyri</a:t>
            </a:r>
            <a:r>
              <a:rPr lang="en-US" sz="2200" dirty="0">
                <a:latin typeface="Arial" charset="0"/>
              </a:rPr>
              <a:t> and </a:t>
            </a:r>
            <a:r>
              <a:rPr lang="en-US" sz="2200" dirty="0" err="1">
                <a:latin typeface="Arial" charset="0"/>
              </a:rPr>
              <a:t>sulci</a:t>
            </a:r>
            <a:r>
              <a:rPr lang="en-US" sz="2200" dirty="0">
                <a:latin typeface="Arial" charset="0"/>
              </a:rPr>
              <a:t> effectively </a:t>
            </a:r>
            <a:r>
              <a:rPr lang="en-US" sz="2200" dirty="0">
                <a:solidFill>
                  <a:srgbClr val="00FF00"/>
                </a:solidFill>
                <a:latin typeface="Arial" charset="0"/>
              </a:rPr>
              <a:t>increase the surface area of the brain.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</a:rPr>
              <a:t>The detailed pattern of </a:t>
            </a:r>
            <a:r>
              <a:rPr lang="en-US" sz="2200" dirty="0" err="1">
                <a:solidFill>
                  <a:srgbClr val="FFFF00"/>
                </a:solidFill>
                <a:latin typeface="Arial" charset="0"/>
              </a:rPr>
              <a:t>gyri</a:t>
            </a:r>
            <a:r>
              <a:rPr lang="en-US" sz="2200" dirty="0">
                <a:solidFill>
                  <a:srgbClr val="FFFF00"/>
                </a:solidFill>
                <a:latin typeface="Arial" charset="0"/>
              </a:rPr>
              <a:t> &amp; </a:t>
            </a:r>
            <a:r>
              <a:rPr lang="en-US" sz="2200" dirty="0" err="1">
                <a:solidFill>
                  <a:srgbClr val="FFFF00"/>
                </a:solidFill>
                <a:latin typeface="Arial" charset="0"/>
              </a:rPr>
              <a:t>sulci</a:t>
            </a:r>
            <a:r>
              <a:rPr lang="en-US" sz="2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200" u="sng" dirty="0">
                <a:solidFill>
                  <a:srgbClr val="FFFF00"/>
                </a:solidFill>
                <a:latin typeface="Arial" charset="0"/>
              </a:rPr>
              <a:t>varies somewhat from individual to individual</a:t>
            </a:r>
            <a:r>
              <a:rPr lang="en-US" sz="2200" dirty="0">
                <a:solidFill>
                  <a:srgbClr val="FFFF00"/>
                </a:solidFill>
                <a:latin typeface="Arial" charset="0"/>
              </a:rPr>
              <a:t>. </a:t>
            </a:r>
          </a:p>
        </p:txBody>
      </p:sp>
      <p:pic>
        <p:nvPicPr>
          <p:cNvPr id="25605" name="Picture 4" descr="44">
            <a:extLst>
              <a:ext uri="{FF2B5EF4-FFF2-40B4-BE49-F238E27FC236}">
                <a16:creationId xmlns:a16="http://schemas.microsoft.com/office/drawing/2014/main" id="{5804F8A4-6938-4E76-B38F-6C3F0386A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617788"/>
            <a:ext cx="29083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5">
            <a:extLst>
              <a:ext uri="{FF2B5EF4-FFF2-40B4-BE49-F238E27FC236}">
                <a16:creationId xmlns:a16="http://schemas.microsoft.com/office/drawing/2014/main" id="{956610FB-266B-4A6C-B119-B57E4A318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6157913"/>
            <a:ext cx="137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3</a:t>
            </a:r>
            <a:r>
              <a:rPr lang="en-US" altLang="en-US" sz="2000" b="1" baseline="30000">
                <a:solidFill>
                  <a:schemeClr val="bg1"/>
                </a:solidFill>
              </a:rPr>
              <a:t>rd</a:t>
            </a:r>
            <a:r>
              <a:rPr lang="en-US" altLang="en-US" sz="2000" b="1">
                <a:solidFill>
                  <a:schemeClr val="bg1"/>
                </a:solidFill>
              </a:rPr>
              <a:t> month</a:t>
            </a:r>
          </a:p>
        </p:txBody>
      </p:sp>
      <p:sp>
        <p:nvSpPr>
          <p:cNvPr id="25607" name="TextBox 5">
            <a:extLst>
              <a:ext uri="{FF2B5EF4-FFF2-40B4-BE49-F238E27FC236}">
                <a16:creationId xmlns:a16="http://schemas.microsoft.com/office/drawing/2014/main" id="{180B6C21-F39B-4C0C-9DF5-1F0676691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6143625"/>
            <a:ext cx="1522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4</a:t>
            </a:r>
            <a:r>
              <a:rPr lang="en-US" altLang="en-US" sz="2000" b="1" baseline="30000">
                <a:solidFill>
                  <a:schemeClr val="bg1"/>
                </a:solidFill>
              </a:rPr>
              <a:t>th</a:t>
            </a:r>
            <a:r>
              <a:rPr lang="en-US" altLang="en-US" sz="2000" b="1">
                <a:solidFill>
                  <a:schemeClr val="bg1"/>
                </a:solidFill>
              </a:rPr>
              <a:t>  month</a:t>
            </a:r>
          </a:p>
        </p:txBody>
      </p:sp>
    </p:spTree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>
            <a:extLst>
              <a:ext uri="{FF2B5EF4-FFF2-40B4-BE49-F238E27FC236}">
                <a16:creationId xmlns:a16="http://schemas.microsoft.com/office/drawing/2014/main" id="{E9113A1D-963A-4B53-BB56-A046033AE6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3675"/>
            <a:ext cx="4225925" cy="70167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00FF00"/>
                </a:solidFill>
              </a:rPr>
              <a:t>    </a:t>
            </a:r>
            <a:r>
              <a:rPr lang="en-US" sz="2400" b="1" u="sng" dirty="0">
                <a:solidFill>
                  <a:srgbClr val="00FF00"/>
                </a:solidFill>
              </a:rPr>
              <a:t>Corpus striatum</a:t>
            </a:r>
            <a:r>
              <a:rPr lang="en-US" sz="2400" b="1" dirty="0">
                <a:solidFill>
                  <a:srgbClr val="00FF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It is the basal ganglia nuclei in the cerebral hemisphere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5">
                    <a:lumMod val="90000"/>
                  </a:schemeClr>
                </a:solidFill>
              </a:rPr>
              <a:t>It</a:t>
            </a: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en-US" sz="2400" dirty="0"/>
              <a:t>appears in</a:t>
            </a:r>
            <a:r>
              <a:rPr lang="en-US" sz="2400" dirty="0">
                <a:solidFill>
                  <a:schemeClr val="folHlink"/>
                </a:solidFill>
              </a:rPr>
              <a:t> 6</a:t>
            </a:r>
            <a:r>
              <a:rPr lang="en-US" sz="2400" baseline="30000" dirty="0">
                <a:solidFill>
                  <a:schemeClr val="folHlink"/>
                </a:solidFill>
              </a:rPr>
              <a:t>th</a:t>
            </a:r>
            <a:r>
              <a:rPr lang="en-US" sz="2400" dirty="0">
                <a:solidFill>
                  <a:schemeClr val="folHlink"/>
                </a:solidFill>
              </a:rPr>
              <a:t> week </a:t>
            </a:r>
            <a:r>
              <a:rPr lang="en-US" sz="2400" dirty="0"/>
              <a:t>in the</a:t>
            </a:r>
            <a:r>
              <a:rPr lang="en-US" sz="2400" dirty="0">
                <a:solidFill>
                  <a:schemeClr val="folHlink"/>
                </a:solidFill>
              </a:rPr>
              <a:t> floor </a:t>
            </a:r>
            <a:r>
              <a:rPr lang="en-US" sz="2400" dirty="0"/>
              <a:t>of each</a:t>
            </a:r>
            <a:r>
              <a:rPr lang="en-US" sz="2400" dirty="0">
                <a:solidFill>
                  <a:schemeClr val="folHlink"/>
                </a:solidFill>
              </a:rPr>
              <a:t> cerebral hemisphere.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accent5">
                    <a:lumMod val="90000"/>
                  </a:schemeClr>
                </a:solidFill>
              </a:rPr>
              <a:t>As</a:t>
            </a:r>
            <a:r>
              <a:rPr lang="en-US" sz="2400" dirty="0"/>
              <a:t> the cerebral cortex differentiates and the fibers </a:t>
            </a:r>
            <a:r>
              <a:rPr lang="en-US" sz="2400" dirty="0">
                <a:solidFill>
                  <a:srgbClr val="FFC000"/>
                </a:solidFill>
              </a:rPr>
              <a:t>passing </a:t>
            </a:r>
            <a:r>
              <a:rPr lang="en-US" sz="2400" dirty="0">
                <a:solidFill>
                  <a:schemeClr val="folHlink"/>
                </a:solidFill>
              </a:rPr>
              <a:t>to and from it</a:t>
            </a:r>
            <a:r>
              <a:rPr lang="en-US" sz="2400" dirty="0"/>
              <a:t>, they pass through the </a:t>
            </a:r>
            <a:r>
              <a:rPr lang="en-US" sz="2400" dirty="0">
                <a:solidFill>
                  <a:schemeClr val="folHlink"/>
                </a:solidFill>
              </a:rPr>
              <a:t>corpus striatum,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B0F0"/>
                </a:solidFill>
              </a:rPr>
              <a:t>The corpus striatum now </a:t>
            </a:r>
            <a:r>
              <a:rPr lang="en-US" sz="2400" b="1" dirty="0"/>
              <a:t>divides into </a:t>
            </a:r>
            <a:r>
              <a:rPr lang="en-US" sz="2400" b="1" dirty="0">
                <a:solidFill>
                  <a:srgbClr val="00FF00"/>
                </a:solidFill>
              </a:rPr>
              <a:t>caudate nucleus </a:t>
            </a:r>
            <a:r>
              <a:rPr lang="en-US" sz="2400" b="1" dirty="0">
                <a:solidFill>
                  <a:schemeClr val="folHlink"/>
                </a:solidFill>
              </a:rPr>
              <a:t>&amp; </a:t>
            </a:r>
            <a:r>
              <a:rPr lang="en-US" sz="2400" b="1" dirty="0">
                <a:solidFill>
                  <a:srgbClr val="00FF00"/>
                </a:solidFill>
              </a:rPr>
              <a:t>lentiform nucleus.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0B0F0"/>
                </a:solidFill>
              </a:rPr>
              <a:t>This</a:t>
            </a:r>
            <a:r>
              <a:rPr lang="en-US" sz="2400" b="1" dirty="0"/>
              <a:t> fiber pathway forms the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internal capsule.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6627" name="Picture 9" descr="Copy of cns19">
            <a:extLst>
              <a:ext uri="{FF2B5EF4-FFF2-40B4-BE49-F238E27FC236}">
                <a16:creationId xmlns:a16="http://schemas.microsoft.com/office/drawing/2014/main" id="{E7595010-6A1E-4A2F-AF21-F1B76A34E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0" t="56163" r="19449" b="11787"/>
          <a:stretch>
            <a:fillRect/>
          </a:stretch>
        </p:blipFill>
        <p:spPr bwMode="auto">
          <a:xfrm>
            <a:off x="4240213" y="3505200"/>
            <a:ext cx="4479925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Copy of cns19">
            <a:extLst>
              <a:ext uri="{FF2B5EF4-FFF2-40B4-BE49-F238E27FC236}">
                <a16:creationId xmlns:a16="http://schemas.microsoft.com/office/drawing/2014/main" id="{A6277CA7-44D4-47A9-AB44-BBA4648276E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4" t="13020" r="2475" b="52466"/>
          <a:stretch>
            <a:fillRect/>
          </a:stretch>
        </p:blipFill>
        <p:spPr>
          <a:xfrm>
            <a:off x="4170363" y="190500"/>
            <a:ext cx="4373562" cy="3198813"/>
          </a:xfrm>
          <a:noFill/>
        </p:spPr>
      </p:pic>
      <p:sp>
        <p:nvSpPr>
          <p:cNvPr id="26629" name="Oval 14">
            <a:extLst>
              <a:ext uri="{FF2B5EF4-FFF2-40B4-BE49-F238E27FC236}">
                <a16:creationId xmlns:a16="http://schemas.microsoft.com/office/drawing/2014/main" id="{D3358F7E-B01E-4B38-9F9E-0BC5026B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3263" y="1712913"/>
            <a:ext cx="1103312" cy="52228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Oval 14">
            <a:extLst>
              <a:ext uri="{FF2B5EF4-FFF2-40B4-BE49-F238E27FC236}">
                <a16:creationId xmlns:a16="http://schemas.microsoft.com/office/drawing/2014/main" id="{70BDBCC7-6CD5-4BF0-9B4D-BCA6685D1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4179888"/>
            <a:ext cx="1117600" cy="31908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1" name="Oval 14">
            <a:extLst>
              <a:ext uri="{FF2B5EF4-FFF2-40B4-BE49-F238E27FC236}">
                <a16:creationId xmlns:a16="http://schemas.microsoft.com/office/drawing/2014/main" id="{BBFA84A2-8339-479C-BBD6-C1B88A92C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663" y="5588000"/>
            <a:ext cx="1263650" cy="42068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3C0135F1-547A-4944-AEA1-0B9BF2F665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98800" y="1925638"/>
            <a:ext cx="2565400" cy="430212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/>
              <a:t>Also the </a:t>
            </a:r>
            <a:r>
              <a:rPr lang="en-US" altLang="en-US" sz="2400" b="1">
                <a:solidFill>
                  <a:schemeClr val="folHlink"/>
                </a:solidFill>
              </a:rPr>
              <a:t>caudate nucleus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99CCFF"/>
                </a:solidFill>
              </a:rPr>
              <a:t>elongates</a:t>
            </a:r>
            <a:r>
              <a:rPr lang="en-US" altLang="en-US" sz="2400" b="1"/>
              <a:t> and </a:t>
            </a:r>
            <a:r>
              <a:rPr lang="en-US" altLang="en-US" sz="2400" b="1">
                <a:solidFill>
                  <a:srgbClr val="99CCFF"/>
                </a:solidFill>
              </a:rPr>
              <a:t>assumes the shape of the lateral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99CCFF"/>
                </a:solidFill>
              </a:rPr>
              <a:t>ventricle</a:t>
            </a:r>
            <a:r>
              <a:rPr lang="en-US" altLang="en-US" sz="2400" b="1"/>
              <a:t> and remains related to it.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132104" name="Picture 8" descr="cns20">
            <a:extLst>
              <a:ext uri="{FF2B5EF4-FFF2-40B4-BE49-F238E27FC236}">
                <a16:creationId xmlns:a16="http://schemas.microsoft.com/office/drawing/2014/main" id="{9CBCA598-4907-49FD-853B-D8ED546994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810" r="51474" b="35887"/>
          <a:stretch>
            <a:fillRect/>
          </a:stretch>
        </p:blipFill>
        <p:spPr>
          <a:xfrm>
            <a:off x="5715000" y="1295400"/>
            <a:ext cx="3178175" cy="5334000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3D2783-DA9B-4D7D-A5B5-19C452DAA342}"/>
              </a:ext>
            </a:extLst>
          </p:cNvPr>
          <p:cNvSpPr/>
          <p:nvPr/>
        </p:nvSpPr>
        <p:spPr>
          <a:xfrm>
            <a:off x="228600" y="228600"/>
            <a:ext cx="5603875" cy="14224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Further expansion of cerebral hemisphere gives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C-shape appearance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the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hemisphere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itself as well as its cavity (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lateral ventricle).</a:t>
            </a:r>
          </a:p>
        </p:txBody>
      </p:sp>
      <p:pic>
        <p:nvPicPr>
          <p:cNvPr id="27653" name="Picture 7" descr="cns17">
            <a:extLst>
              <a:ext uri="{FF2B5EF4-FFF2-40B4-BE49-F238E27FC236}">
                <a16:creationId xmlns:a16="http://schemas.microsoft.com/office/drawing/2014/main" id="{26C64802-50EF-4371-86AA-FC029815E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4" t="3194" r="4454" b="24434"/>
          <a:stretch>
            <a:fillRect/>
          </a:stretch>
        </p:blipFill>
        <p:spPr bwMode="auto">
          <a:xfrm>
            <a:off x="250825" y="1901825"/>
            <a:ext cx="2779713" cy="3554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0D9C47-333B-4D9C-A08A-96145DFC7078}"/>
              </a:ext>
            </a:extLst>
          </p:cNvPr>
          <p:cNvSpPr/>
          <p:nvPr/>
        </p:nvSpPr>
        <p:spPr>
          <a:xfrm>
            <a:off x="457200" y="4114800"/>
            <a:ext cx="381000" cy="304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5" name="Oval 14">
            <a:extLst>
              <a:ext uri="{FF2B5EF4-FFF2-40B4-BE49-F238E27FC236}">
                <a16:creationId xmlns:a16="http://schemas.microsoft.com/office/drawing/2014/main" id="{00EE9AD3-6C9E-4242-96C0-71FD21FF8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5" y="4845050"/>
            <a:ext cx="1117600" cy="31908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Oval 14">
            <a:extLst>
              <a:ext uri="{FF2B5EF4-FFF2-40B4-BE49-F238E27FC236}">
                <a16:creationId xmlns:a16="http://schemas.microsoft.com/office/drawing/2014/main" id="{0FCF3F7C-F8E8-4860-9068-D80C8299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6272213"/>
            <a:ext cx="1117600" cy="31908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7606482-3B04-4559-89BA-596CAF25D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0"/>
            <a:ext cx="8312150" cy="83185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FF00"/>
                </a:solidFill>
              </a:rPr>
              <a:t>Development of the Cerebral Commissures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9AAC2455-12E7-4195-A227-0D9DE821D3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6688" y="844550"/>
            <a:ext cx="3851275" cy="605472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/>
              <a:t>As the cerebral cortex develops, </a:t>
            </a:r>
            <a:r>
              <a:rPr lang="en-US" sz="2200" b="1" dirty="0">
                <a:solidFill>
                  <a:srgbClr val="FFFF00"/>
                </a:solidFill>
              </a:rPr>
              <a:t>group of fibers, (</a:t>
            </a:r>
            <a:r>
              <a:rPr lang="en-US" sz="2200" b="1" dirty="0" err="1">
                <a:solidFill>
                  <a:srgbClr val="FFFF00"/>
                </a:solidFill>
              </a:rPr>
              <a:t>commissures</a:t>
            </a:r>
            <a:r>
              <a:rPr lang="en-US" sz="2200" b="1" dirty="0">
                <a:solidFill>
                  <a:srgbClr val="FFFF00"/>
                </a:solidFill>
              </a:rPr>
              <a:t>), </a:t>
            </a:r>
            <a:r>
              <a:rPr lang="en-US" sz="2200" b="1" u="sng" dirty="0"/>
              <a:t>connect </a:t>
            </a:r>
            <a:r>
              <a:rPr lang="en-US" sz="2200" b="1" dirty="0">
                <a:solidFill>
                  <a:srgbClr val="00FF00"/>
                </a:solidFill>
              </a:rPr>
              <a:t>the corresponding regions of the cortex.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u="sng" dirty="0"/>
              <a:t>These are: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solidFill>
                  <a:schemeClr val="folHlink"/>
                </a:solidFill>
              </a:rPr>
              <a:t>Lamina terminalis.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solidFill>
                  <a:schemeClr val="folHlink"/>
                </a:solidFill>
              </a:rPr>
              <a:t>Optic chiasma.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solidFill>
                  <a:schemeClr val="folHlink"/>
                </a:solidFill>
              </a:rPr>
              <a:t>Anterior commissure.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solidFill>
                  <a:schemeClr val="folHlink"/>
                </a:solidFill>
              </a:rPr>
              <a:t>Posterior commissure.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solidFill>
                  <a:schemeClr val="folHlink"/>
                </a:solidFill>
              </a:rPr>
              <a:t>Hippocampal commissure.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>
                <a:solidFill>
                  <a:schemeClr val="folHlink"/>
                </a:solidFill>
              </a:rPr>
              <a:t>Habenular commissure.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rgbClr val="00FF00"/>
                </a:solidFill>
              </a:rPr>
              <a:t>Corpus </a:t>
            </a:r>
            <a:r>
              <a:rPr lang="en-US" sz="2200" b="1" dirty="0" err="1">
                <a:solidFill>
                  <a:srgbClr val="00FF00"/>
                </a:solidFill>
              </a:rPr>
              <a:t>callosum</a:t>
            </a:r>
            <a:r>
              <a:rPr lang="en-US" sz="2200" b="1" dirty="0">
                <a:solidFill>
                  <a:srgbClr val="00FF00"/>
                </a:solidFill>
              </a:rPr>
              <a:t> </a:t>
            </a:r>
            <a:r>
              <a:rPr lang="en-US" sz="1800" dirty="0"/>
              <a:t>(is a major commissural </a:t>
            </a:r>
            <a:r>
              <a:rPr lang="en-US" sz="1800" dirty="0" err="1"/>
              <a:t>fibres</a:t>
            </a:r>
            <a:r>
              <a:rPr lang="en-US" sz="1800" dirty="0"/>
              <a:t> that connect the two cerebral hemispheres).  </a:t>
            </a:r>
            <a:endParaRPr lang="en-US" sz="18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76" name="Picture 7" descr="cns19">
            <a:extLst>
              <a:ext uri="{FF2B5EF4-FFF2-40B4-BE49-F238E27FC236}">
                <a16:creationId xmlns:a16="http://schemas.microsoft.com/office/drawing/2014/main" id="{B28274E2-9EC2-4A76-9DF1-B837367E643C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1926" r="44342" b="50000"/>
          <a:stretch>
            <a:fillRect/>
          </a:stretch>
        </p:blipFill>
        <p:spPr>
          <a:xfrm>
            <a:off x="4005263" y="1204913"/>
            <a:ext cx="4910137" cy="4789487"/>
          </a:xfrm>
          <a:noFill/>
        </p:spPr>
      </p:pic>
      <p:sp>
        <p:nvSpPr>
          <p:cNvPr id="28677" name="Oval 14">
            <a:extLst>
              <a:ext uri="{FF2B5EF4-FFF2-40B4-BE49-F238E27FC236}">
                <a16:creationId xmlns:a16="http://schemas.microsoft.com/office/drawing/2014/main" id="{583E1FAB-1103-4353-805D-BEC1464F5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4165600"/>
            <a:ext cx="769937" cy="47942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Oval 14">
            <a:extLst>
              <a:ext uri="{FF2B5EF4-FFF2-40B4-BE49-F238E27FC236}">
                <a16:creationId xmlns:a16="http://schemas.microsoft.com/office/drawing/2014/main" id="{5017B56B-1CB0-4940-A69F-080E4688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5661025"/>
            <a:ext cx="985837" cy="27463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Oval 14">
            <a:extLst>
              <a:ext uri="{FF2B5EF4-FFF2-40B4-BE49-F238E27FC236}">
                <a16:creationId xmlns:a16="http://schemas.microsoft.com/office/drawing/2014/main" id="{CC13A25E-5F1E-45AC-AF84-A2AC78C48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2655888"/>
            <a:ext cx="1131887" cy="56673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Oval 14">
            <a:extLst>
              <a:ext uri="{FF2B5EF4-FFF2-40B4-BE49-F238E27FC236}">
                <a16:creationId xmlns:a16="http://schemas.microsoft.com/office/drawing/2014/main" id="{A9E07B4E-FD00-423E-844D-E71248B2C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56000"/>
            <a:ext cx="855663" cy="47942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1" name="Oval 14">
            <a:extLst>
              <a:ext uri="{FF2B5EF4-FFF2-40B4-BE49-F238E27FC236}">
                <a16:creationId xmlns:a16="http://schemas.microsoft.com/office/drawing/2014/main" id="{ABF64CAE-205B-4EBC-841C-7A2FCECF2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5" y="1944688"/>
            <a:ext cx="942975" cy="46513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2" name="Oval 14">
            <a:extLst>
              <a:ext uri="{FF2B5EF4-FFF2-40B4-BE49-F238E27FC236}">
                <a16:creationId xmlns:a16="http://schemas.microsoft.com/office/drawing/2014/main" id="{D7998FAB-AAF8-4B99-9984-7035C0EA0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75" y="3121025"/>
            <a:ext cx="755650" cy="53657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3" name="Oval 14">
            <a:extLst>
              <a:ext uri="{FF2B5EF4-FFF2-40B4-BE49-F238E27FC236}">
                <a16:creationId xmlns:a16="http://schemas.microsoft.com/office/drawing/2014/main" id="{2CDBFFBD-25AC-4229-BB14-94C4048B1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5153025"/>
            <a:ext cx="1465263" cy="36195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8688" name="Picture 16" descr="نتيجة بحث الصور عن ‪commissural fibres of brain‬‏">
            <a:hlinkClick r:id="rId3"/>
            <a:extLst>
              <a:ext uri="{FF2B5EF4-FFF2-40B4-BE49-F238E27FC236}">
                <a16:creationId xmlns:a16="http://schemas.microsoft.com/office/drawing/2014/main" id="{7152D414-2275-4120-A4A3-419F4B8E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0"/>
          <a:stretch>
            <a:fillRect/>
          </a:stretch>
        </p:blipFill>
        <p:spPr bwMode="auto">
          <a:xfrm>
            <a:off x="3906838" y="1136650"/>
            <a:ext cx="5237162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4">
            <a:extLst>
              <a:ext uri="{FF2B5EF4-FFF2-40B4-BE49-F238E27FC236}">
                <a16:creationId xmlns:a16="http://schemas.microsoft.com/office/drawing/2014/main" id="{DB5E188A-BE19-48BE-A545-4311BFD90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600" y="1649413"/>
            <a:ext cx="1117600" cy="650875"/>
          </a:xfrm>
          <a:prstGeom prst="ellipse">
            <a:avLst/>
          </a:prstGeom>
          <a:solidFill>
            <a:srgbClr val="00FF00">
              <a:alpha val="20000"/>
            </a:srgbClr>
          </a:solidFill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ns dev">
            <a:extLst>
              <a:ext uri="{FF2B5EF4-FFF2-40B4-BE49-F238E27FC236}">
                <a16:creationId xmlns:a16="http://schemas.microsoft.com/office/drawing/2014/main" id="{809B877B-8342-4C1B-92F1-BCB47F81E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1161" r="3691" b="1468"/>
          <a:stretch>
            <a:fillRect/>
          </a:stretch>
        </p:blipFill>
        <p:spPr bwMode="auto">
          <a:xfrm>
            <a:off x="2844800" y="203200"/>
            <a:ext cx="59658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E7DA04-10B7-44EE-A914-D12F5777D80B}"/>
              </a:ext>
            </a:extLst>
          </p:cNvPr>
          <p:cNvSpPr/>
          <p:nvPr/>
        </p:nvSpPr>
        <p:spPr>
          <a:xfrm>
            <a:off x="166688" y="222250"/>
            <a:ext cx="2728912" cy="4745038"/>
          </a:xfrm>
          <a:prstGeom prst="rect">
            <a:avLst/>
          </a:prstGeom>
          <a:ln w="28575"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The cortex 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covering</a:t>
            </a:r>
            <a:r>
              <a:rPr lang="en-US" sz="2400" b="1" dirty="0">
                <a:latin typeface="Arial" charset="0"/>
              </a:rPr>
              <a:t> the surface of the 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corpus striatum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</a:rPr>
              <a:t>grows </a:t>
            </a:r>
            <a:r>
              <a:rPr lang="en-US" sz="2400" u="sng" dirty="0">
                <a:solidFill>
                  <a:srgbClr val="FFFF00"/>
                </a:solidFill>
                <a:latin typeface="Arial" charset="0"/>
              </a:rPr>
              <a:t>relatively </a:t>
            </a:r>
            <a:r>
              <a:rPr lang="en-US" sz="2400" b="1" u="sng" dirty="0">
                <a:solidFill>
                  <a:srgbClr val="FFFF00"/>
                </a:solidFill>
                <a:latin typeface="Arial" charset="0"/>
              </a:rPr>
              <a:t>slowe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r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than the other cortices,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so</a:t>
            </a:r>
            <a:r>
              <a:rPr lang="en-US" sz="2400" dirty="0">
                <a:latin typeface="Arial" charset="0"/>
              </a:rPr>
              <a:t> it 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is overgrown by the rest of the hemisphere </a:t>
            </a:r>
            <a:r>
              <a:rPr lang="en-US" sz="2400" dirty="0">
                <a:latin typeface="Arial" charset="0"/>
              </a:rPr>
              <a:t>and  </a:t>
            </a:r>
            <a:r>
              <a:rPr lang="en-US" sz="2400" dirty="0">
                <a:solidFill>
                  <a:srgbClr val="00FF00"/>
                </a:solidFill>
                <a:latin typeface="Arial" charset="0"/>
              </a:rPr>
              <a:t>lies in the depth of the lateral sulcus</a:t>
            </a:r>
            <a:r>
              <a:rPr lang="en-US" sz="2400" dirty="0">
                <a:latin typeface="Arial" charset="0"/>
              </a:rPr>
              <a:t>. This is called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insula.</a:t>
            </a:r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B7B87130-1466-4E1E-96F9-331BEA462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4973638"/>
            <a:ext cx="2673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So, </a:t>
            </a:r>
            <a:r>
              <a:rPr lang="en-US" altLang="en-US" b="1">
                <a:solidFill>
                  <a:srgbClr val="FFC000"/>
                </a:solidFill>
              </a:rPr>
              <a:t>the insular lobe </a:t>
            </a:r>
            <a:r>
              <a:rPr lang="en-US" altLang="en-US" b="1"/>
              <a:t>is a  </a:t>
            </a:r>
            <a:r>
              <a:rPr lang="en-US" altLang="en-US" b="1">
                <a:solidFill>
                  <a:srgbClr val="FFC000"/>
                </a:solidFill>
              </a:rPr>
              <a:t>portion of cerebral cortex </a:t>
            </a:r>
            <a:r>
              <a:rPr lang="en-US" altLang="en-US" b="1"/>
              <a:t>that has </a:t>
            </a:r>
            <a:r>
              <a:rPr lang="en-US" altLang="en-US" b="1">
                <a:solidFill>
                  <a:srgbClr val="00FF00"/>
                </a:solidFill>
                <a:hlinkClick r:id="rId3" tooltip="Invaginated"/>
              </a:rPr>
              <a:t>invaginated</a:t>
            </a:r>
            <a:r>
              <a:rPr lang="en-US" altLang="en-US" b="1">
                <a:solidFill>
                  <a:srgbClr val="00FF00"/>
                </a:solidFill>
              </a:rPr>
              <a:t> </a:t>
            </a:r>
            <a:r>
              <a:rPr lang="en-US" altLang="en-US" b="1"/>
              <a:t>to lie deep within the </a:t>
            </a:r>
            <a:r>
              <a:rPr lang="en-US" altLang="en-US" b="1">
                <a:solidFill>
                  <a:srgbClr val="00FF00"/>
                </a:solidFill>
                <a:hlinkClick r:id="rId4" tooltip="Lateral sulcus"/>
              </a:rPr>
              <a:t>lateral sulcus</a:t>
            </a:r>
            <a:r>
              <a:rPr lang="en-US" altLang="en-US" b="1">
                <a:solidFill>
                  <a:srgbClr val="00FF0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7DF0F-A8EF-4E29-8D4B-403FE743603B}"/>
              </a:ext>
            </a:extLst>
          </p:cNvPr>
          <p:cNvSpPr txBox="1"/>
          <p:nvPr/>
        </p:nvSpPr>
        <p:spPr>
          <a:xfrm>
            <a:off x="2868613" y="0"/>
            <a:ext cx="6275387" cy="40005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Development of </a:t>
            </a:r>
            <a:r>
              <a:rPr lang="en-US" sz="2000" b="1" dirty="0" err="1">
                <a:solidFill>
                  <a:schemeClr val="bg1"/>
                </a:solidFill>
                <a:latin typeface="Arial" charset="0"/>
              </a:rPr>
              <a:t>Insula</a:t>
            </a:r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 &amp; lateral fissure</a:t>
            </a:r>
          </a:p>
        </p:txBody>
      </p:sp>
      <p:pic>
        <p:nvPicPr>
          <p:cNvPr id="29707" name="Picture 11" descr="صورة ذات صلة">
            <a:hlinkClick r:id="rId5"/>
            <a:extLst>
              <a:ext uri="{FF2B5EF4-FFF2-40B4-BE49-F238E27FC236}">
                <a16:creationId xmlns:a16="http://schemas.microsoft.com/office/drawing/2014/main" id="{0291A80B-1D09-4E7E-A2AC-C590EDC0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2913"/>
            <a:ext cx="62484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86403FB7-52FE-430A-87F1-0BA92224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1209675"/>
            <a:ext cx="7756525" cy="48323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OBJECTIVES</a:t>
            </a:r>
          </a:p>
          <a:p>
            <a:pPr algn="ctr" eaLnBrk="1" hangingPunct="1"/>
            <a:endParaRPr lang="en-US" altLang="en-US" sz="3200" b="1"/>
          </a:p>
          <a:p>
            <a:pPr algn="ctr" eaLnBrk="1" hangingPunct="1"/>
            <a:endParaRPr lang="en-US" altLang="en-US" sz="3200" b="1"/>
          </a:p>
          <a:p>
            <a:pPr eaLnBrk="1" hangingPunct="1"/>
            <a:r>
              <a:rPr lang="en-US" altLang="en-US" sz="3200" b="1"/>
              <a:t> </a:t>
            </a:r>
            <a:r>
              <a:rPr lang="en-US" altLang="en-US" sz="2800" b="1">
                <a:solidFill>
                  <a:srgbClr val="FFFF00"/>
                </a:solidFill>
              </a:rPr>
              <a:t>By the end of the lecture the student should be able to:</a:t>
            </a:r>
          </a:p>
          <a:p>
            <a:pPr eaLnBrk="1" hangingPunct="1"/>
            <a:endParaRPr lang="en-US" altLang="en-US" sz="2800" b="1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Describe the </a:t>
            </a:r>
            <a:r>
              <a:rPr lang="en-US" altLang="en-US" sz="2400">
                <a:solidFill>
                  <a:srgbClr val="00FF00"/>
                </a:solidFill>
              </a:rPr>
              <a:t>formation of the neural tube.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List the </a:t>
            </a:r>
            <a:r>
              <a:rPr lang="en-US" altLang="en-US" sz="2400">
                <a:solidFill>
                  <a:srgbClr val="00FF00"/>
                </a:solidFill>
              </a:rPr>
              <a:t>3 brain vesicles </a:t>
            </a:r>
            <a:r>
              <a:rPr lang="en-US" altLang="en-US" sz="2400"/>
              <a:t>and </a:t>
            </a:r>
            <a:r>
              <a:rPr lang="en-US" altLang="en-US" sz="2400">
                <a:solidFill>
                  <a:srgbClr val="00FF00"/>
                </a:solidFill>
              </a:rPr>
              <a:t>their derivatives</a:t>
            </a:r>
            <a:r>
              <a:rPr lang="en-US" altLang="en-US" sz="2400"/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Describe the </a:t>
            </a:r>
            <a:r>
              <a:rPr lang="en-US" altLang="en-US" sz="2400">
                <a:solidFill>
                  <a:srgbClr val="00FF00"/>
                </a:solidFill>
              </a:rPr>
              <a:t>brain flexures.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Describe briefly the development of the </a:t>
            </a:r>
            <a:r>
              <a:rPr lang="en-US" altLang="en-US" sz="2400">
                <a:solidFill>
                  <a:srgbClr val="00FF00"/>
                </a:solidFill>
              </a:rPr>
              <a:t>cerebrum.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Describe briefly the development of the </a:t>
            </a:r>
            <a:r>
              <a:rPr lang="en-US" altLang="en-US" sz="2400">
                <a:solidFill>
                  <a:srgbClr val="00FF00"/>
                </a:solidFill>
              </a:rPr>
              <a:t>cerebellum</a:t>
            </a:r>
            <a:r>
              <a:rPr lang="en-US" altLang="en-US" sz="2800">
                <a:solidFill>
                  <a:srgbClr val="00FF00"/>
                </a:solidFill>
              </a:rPr>
              <a:t>.</a:t>
            </a:r>
            <a:endParaRPr lang="en-US" altLang="en-US" sz="260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>
            <a:extLst>
              <a:ext uri="{FF2B5EF4-FFF2-40B4-BE49-F238E27FC236}">
                <a16:creationId xmlns:a16="http://schemas.microsoft.com/office/drawing/2014/main" id="{D510289C-163B-44E7-810A-4D389963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solidFill>
            <a:schemeClr val="accent4">
              <a:lumMod val="1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</a:rPr>
              <a:t>Development of the Cerebellum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37DE6B-B1E5-4761-8493-0CCDF5319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4738" y="1050925"/>
            <a:ext cx="7053262" cy="923925"/>
          </a:xfr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It develops from the </a:t>
            </a:r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dorsal part </a:t>
            </a:r>
            <a:r>
              <a:rPr lang="en-US" b="1" dirty="0"/>
              <a:t>of the 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</a:rPr>
              <a:t>Metencephalon</a:t>
            </a:r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24" name="Picture 4" descr="figure7-12large">
            <a:extLst>
              <a:ext uri="{FF2B5EF4-FFF2-40B4-BE49-F238E27FC236}">
                <a16:creationId xmlns:a16="http://schemas.microsoft.com/office/drawing/2014/main" id="{99C63036-A2DE-449B-9EB5-B51DDF2A53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r="40190"/>
          <a:stretch>
            <a:fillRect/>
          </a:stretch>
        </p:blipFill>
        <p:spPr>
          <a:xfrm>
            <a:off x="1066800" y="2074863"/>
            <a:ext cx="7010400" cy="4410075"/>
          </a:xfr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A3CD1A-27F8-47D0-999F-5FA837CF1FD9}"/>
              </a:ext>
            </a:extLst>
          </p:cNvPr>
          <p:cNvSpPr/>
          <p:nvPr/>
        </p:nvSpPr>
        <p:spPr>
          <a:xfrm>
            <a:off x="5943600" y="4722813"/>
            <a:ext cx="21304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metencephalon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9FF5E-F626-4D3D-9924-E957DA1CE0EA}"/>
              </a:ext>
            </a:extLst>
          </p:cNvPr>
          <p:cNvSpPr/>
          <p:nvPr/>
        </p:nvSpPr>
        <p:spPr>
          <a:xfrm>
            <a:off x="5867400" y="5181600"/>
            <a:ext cx="1941513" cy="341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myelencephalon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 descr="Untitled-12">
            <a:extLst>
              <a:ext uri="{FF2B5EF4-FFF2-40B4-BE49-F238E27FC236}">
                <a16:creationId xmlns:a16="http://schemas.microsoft.com/office/drawing/2014/main" id="{2C5DDBA3-0FBA-4D0E-8082-B55ED6F3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85738"/>
            <a:ext cx="5543550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F5ED4B08-8054-4776-80C5-AEA791D2E46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73050" y="1965325"/>
            <a:ext cx="3111500" cy="16240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b="1">
                <a:solidFill>
                  <a:srgbClr val="99CCFF"/>
                </a:solidFill>
              </a:rPr>
              <a:t>The metencephalon</a:t>
            </a:r>
            <a:r>
              <a:rPr lang="en-US" altLang="en-US" sz="2400">
                <a:solidFill>
                  <a:srgbClr val="99CCFF"/>
                </a:solidFill>
              </a:rPr>
              <a:t> </a:t>
            </a:r>
            <a:r>
              <a:rPr lang="en-US" altLang="en-US" sz="2400"/>
              <a:t>develops into the</a:t>
            </a:r>
            <a:r>
              <a:rPr lang="en-US" altLang="en-US" sz="2400">
                <a:solidFill>
                  <a:schemeClr val="hlink"/>
                </a:solidFill>
              </a:rPr>
              <a:t> </a:t>
            </a:r>
            <a:r>
              <a:rPr lang="en-US" altLang="en-US" sz="2400" b="1" i="1">
                <a:solidFill>
                  <a:srgbClr val="FFFF00"/>
                </a:solidFill>
              </a:rPr>
              <a:t>pons</a:t>
            </a:r>
            <a:r>
              <a:rPr lang="en-US" altLang="en-US" sz="2400" b="1">
                <a:solidFill>
                  <a:srgbClr val="FFFF00"/>
                </a:solidFill>
              </a:rPr>
              <a:t> </a:t>
            </a:r>
            <a:r>
              <a:rPr lang="en-US" altLang="en-US" sz="2400"/>
              <a:t>and overlying </a:t>
            </a:r>
            <a:r>
              <a:rPr lang="en-US" altLang="en-US" sz="2400" b="1" i="1">
                <a:solidFill>
                  <a:srgbClr val="FFFF00"/>
                </a:solidFill>
              </a:rPr>
              <a:t>cerebellum.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31748" name="Oval 12">
            <a:extLst>
              <a:ext uri="{FF2B5EF4-FFF2-40B4-BE49-F238E27FC236}">
                <a16:creationId xmlns:a16="http://schemas.microsoft.com/office/drawing/2014/main" id="{D90CA44B-7924-4AE1-ABEA-91E553590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88" y="409575"/>
            <a:ext cx="1192212" cy="36512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Oval 13">
            <a:extLst>
              <a:ext uri="{FF2B5EF4-FFF2-40B4-BE49-F238E27FC236}">
                <a16:creationId xmlns:a16="http://schemas.microsoft.com/office/drawing/2014/main" id="{DFC4C99B-43C0-4E3C-917F-F1BA48EE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3429000"/>
            <a:ext cx="1392237" cy="365125"/>
          </a:xfrm>
          <a:prstGeom prst="ellipse">
            <a:avLst/>
          </a:prstGeom>
          <a:solidFill>
            <a:schemeClr val="bg2">
              <a:alpha val="20000"/>
            </a:schemeClr>
          </a:solidFill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Oval 14">
            <a:extLst>
              <a:ext uri="{FF2B5EF4-FFF2-40B4-BE49-F238E27FC236}">
                <a16:creationId xmlns:a16="http://schemas.microsoft.com/office/drawing/2014/main" id="{0DB6F136-19B3-47EB-8528-957BA4757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24363"/>
            <a:ext cx="1225550" cy="365125"/>
          </a:xfrm>
          <a:prstGeom prst="ellipse">
            <a:avLst/>
          </a:prstGeom>
          <a:solidFill>
            <a:schemeClr val="bg2">
              <a:alpha val="20000"/>
            </a:schemeClr>
          </a:solidFill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F883EE29-3BAE-438B-A273-3A5F43712F18}"/>
              </a:ext>
            </a:extLst>
          </p:cNvPr>
          <p:cNvSpPr/>
          <p:nvPr/>
        </p:nvSpPr>
        <p:spPr>
          <a:xfrm>
            <a:off x="7245350" y="1954213"/>
            <a:ext cx="263525" cy="927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A59C4E6F-2FE2-4A64-8610-028CF4627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5800" cy="6365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Development of the Cerebellum</a:t>
            </a:r>
          </a:p>
        </p:txBody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11636C37-9D81-4194-9381-57864D697C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2363"/>
            <a:ext cx="4060825" cy="4445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/>
              <a:t>Pontine flexure results in:</a:t>
            </a:r>
            <a:endParaRPr lang="en-US" sz="2400" b="1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/>
              <a:t>Moving the </a:t>
            </a:r>
            <a:r>
              <a:rPr lang="en-US" sz="2400" b="1" dirty="0" err="1">
                <a:solidFill>
                  <a:schemeClr val="folHlink"/>
                </a:solidFill>
              </a:rPr>
              <a:t>alar</a:t>
            </a:r>
            <a:r>
              <a:rPr lang="en-US" sz="2400" b="1" dirty="0">
                <a:solidFill>
                  <a:schemeClr val="folHlink"/>
                </a:solidFill>
              </a:rPr>
              <a:t> plates </a:t>
            </a:r>
            <a:r>
              <a:rPr lang="en-US" sz="2400" b="1" dirty="0"/>
              <a:t>of the neural tube </a:t>
            </a:r>
            <a:r>
              <a:rPr lang="en-US" sz="2400" b="1" dirty="0">
                <a:solidFill>
                  <a:srgbClr val="FFC000"/>
                </a:solidFill>
              </a:rPr>
              <a:t>laterally</a:t>
            </a:r>
            <a:r>
              <a:rPr lang="en-US" sz="2400" b="1" dirty="0"/>
              <a:t> then pending medially.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>
                <a:solidFill>
                  <a:schemeClr val="folHlink"/>
                </a:solidFill>
              </a:rPr>
              <a:t>Stretching and thinning of the roof plate.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/>
              <a:t>Widening of the cavity to form the </a:t>
            </a:r>
            <a:r>
              <a:rPr lang="en-US" sz="2400" b="1" dirty="0">
                <a:solidFill>
                  <a:schemeClr val="folHlink"/>
                </a:solidFill>
              </a:rPr>
              <a:t>4</a:t>
            </a:r>
            <a:r>
              <a:rPr lang="en-US" sz="2400" b="1" baseline="30000" dirty="0">
                <a:solidFill>
                  <a:schemeClr val="folHlink"/>
                </a:solidFill>
              </a:rPr>
              <a:t>th</a:t>
            </a:r>
            <a:r>
              <a:rPr lang="en-US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folHlink"/>
                </a:solidFill>
              </a:rPr>
              <a:t>ventricle.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pic>
        <p:nvPicPr>
          <p:cNvPr id="32772" name="Picture 4" descr="figure7-16large">
            <a:extLst>
              <a:ext uri="{FF2B5EF4-FFF2-40B4-BE49-F238E27FC236}">
                <a16:creationId xmlns:a16="http://schemas.microsoft.com/office/drawing/2014/main" id="{0529B760-28B8-4A1D-9EA3-6E1EE41D20AF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8325" y="1149350"/>
            <a:ext cx="4386263" cy="3297238"/>
          </a:xfrm>
          <a:noFill/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7CA95A16-89B0-47A8-B0E4-B93884ADA752}"/>
              </a:ext>
            </a:extLst>
          </p:cNvPr>
          <p:cNvSpPr/>
          <p:nvPr/>
        </p:nvSpPr>
        <p:spPr>
          <a:xfrm>
            <a:off x="4903788" y="3282950"/>
            <a:ext cx="82550" cy="347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4" name="TextBox 10">
            <a:extLst>
              <a:ext uri="{FF2B5EF4-FFF2-40B4-BE49-F238E27FC236}">
                <a16:creationId xmlns:a16="http://schemas.microsoft.com/office/drawing/2014/main" id="{9AF5317B-1320-4C55-8F77-4BEDF9C2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3090863"/>
            <a:ext cx="8032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b="1">
                <a:solidFill>
                  <a:schemeClr val="bg1"/>
                </a:solidFill>
              </a:rPr>
              <a:t>Alar plate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FBDC3784-08E7-4319-8BCD-E5A11BC36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75" y="3435350"/>
            <a:ext cx="1452563" cy="108108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>
            <a:extLst>
              <a:ext uri="{FF2B5EF4-FFF2-40B4-BE49-F238E27FC236}">
                <a16:creationId xmlns:a16="http://schemas.microsoft.com/office/drawing/2014/main" id="{B466100F-0FDB-4D4B-9A41-639559D3677F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27025" y="1133475"/>
            <a:ext cx="3808413" cy="52006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342900" lvl="1" indent="-342900">
              <a:buClr>
                <a:schemeClr val="hlink"/>
              </a:buClr>
              <a:defRPr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FFC000"/>
                </a:solidFill>
              </a:rPr>
              <a:t>dorsal parts of </a:t>
            </a:r>
            <a:r>
              <a:rPr lang="en-US" sz="2000" dirty="0" err="1">
                <a:solidFill>
                  <a:srgbClr val="FFC000"/>
                </a:solidFill>
              </a:rPr>
              <a:t>alar</a:t>
            </a:r>
            <a:r>
              <a:rPr lang="en-US" sz="2000" dirty="0">
                <a:solidFill>
                  <a:srgbClr val="FFC000"/>
                </a:solidFill>
              </a:rPr>
              <a:t> plate </a:t>
            </a:r>
            <a:r>
              <a:rPr lang="en-US" sz="2000" dirty="0"/>
              <a:t>thicken to </a:t>
            </a:r>
            <a:r>
              <a:rPr lang="en-US" sz="2000" dirty="0">
                <a:solidFill>
                  <a:srgbClr val="FFFF00"/>
                </a:solidFill>
              </a:rPr>
              <a:t>form Rhombic lips</a:t>
            </a:r>
            <a:r>
              <a:rPr lang="en-US" sz="2000" dirty="0">
                <a:solidFill>
                  <a:srgbClr val="FF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will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rise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2000" dirty="0"/>
              <a:t> the </a:t>
            </a:r>
            <a:r>
              <a:rPr lang="en-US" sz="2000" dirty="0">
                <a:solidFill>
                  <a:srgbClr val="FF99FF"/>
                </a:solidFill>
              </a:rPr>
              <a:t>cerebellum.</a:t>
            </a:r>
          </a:p>
          <a:p>
            <a:pPr marL="342900" lvl="1" indent="-342900">
              <a:buClr>
                <a:schemeClr val="hlink"/>
              </a:buClr>
              <a:defRPr/>
            </a:pPr>
            <a:r>
              <a:rPr lang="en-US" sz="2000" b="1" dirty="0">
                <a:solidFill>
                  <a:srgbClr val="00FF00"/>
                </a:solidFill>
              </a:rPr>
              <a:t>Some neuroblasts </a:t>
            </a:r>
            <a:r>
              <a:rPr lang="en-US" sz="2000" dirty="0"/>
              <a:t>migrate from the </a:t>
            </a:r>
            <a:r>
              <a:rPr lang="en-US" sz="2000" dirty="0">
                <a:solidFill>
                  <a:srgbClr val="99CCFF"/>
                </a:solidFill>
              </a:rPr>
              <a:t>mantle layer </a:t>
            </a:r>
            <a:r>
              <a:rPr lang="en-US" sz="2000" dirty="0"/>
              <a:t>to the </a:t>
            </a:r>
            <a:r>
              <a:rPr lang="en-US" sz="2000" dirty="0">
                <a:solidFill>
                  <a:srgbClr val="99CCFF"/>
                </a:solidFill>
              </a:rPr>
              <a:t>marginal layer </a:t>
            </a:r>
            <a:r>
              <a:rPr lang="en-US" sz="2000" u="sng" dirty="0"/>
              <a:t>to form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99FF"/>
                </a:solidFill>
              </a:rPr>
              <a:t>cerebellar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99FF"/>
                </a:solidFill>
              </a:rPr>
              <a:t>cortex</a:t>
            </a:r>
            <a:r>
              <a:rPr lang="en-US" sz="2000" dirty="0">
                <a:solidFill>
                  <a:srgbClr val="FF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marL="342900" lvl="1" indent="-342900">
              <a:buClr>
                <a:schemeClr val="hlink"/>
              </a:buClr>
              <a:defRPr/>
            </a:pPr>
            <a:r>
              <a:rPr lang="en-US" sz="2000" b="1" dirty="0">
                <a:solidFill>
                  <a:srgbClr val="00FF00"/>
                </a:solidFill>
              </a:rPr>
              <a:t>Others  remains </a:t>
            </a:r>
            <a:r>
              <a:rPr lang="en-US" sz="2000" dirty="0"/>
              <a:t>in the </a:t>
            </a:r>
            <a:r>
              <a:rPr lang="en-US" sz="2000" dirty="0">
                <a:solidFill>
                  <a:srgbClr val="99CCFF"/>
                </a:solidFill>
              </a:rPr>
              <a:t>mantel layer </a:t>
            </a:r>
            <a:r>
              <a:rPr lang="en-US" sz="2000" dirty="0"/>
              <a:t>and </a:t>
            </a:r>
            <a:r>
              <a:rPr lang="en-US" sz="2000" u="sng" dirty="0"/>
              <a:t>give rise </a:t>
            </a:r>
            <a:r>
              <a:rPr lang="en-US" sz="2000" dirty="0"/>
              <a:t>to the </a:t>
            </a:r>
            <a:r>
              <a:rPr lang="en-US" sz="2000" dirty="0">
                <a:solidFill>
                  <a:srgbClr val="FF99FF"/>
                </a:solidFill>
              </a:rPr>
              <a:t>cerebellar nuclei</a:t>
            </a:r>
            <a:r>
              <a:rPr lang="en-US" sz="2000" dirty="0"/>
              <a:t>. </a:t>
            </a:r>
          </a:p>
          <a:p>
            <a:pPr marL="342900" lvl="1" indent="-342900">
              <a:buClr>
                <a:schemeClr val="hlink"/>
              </a:buClr>
              <a:defRPr/>
            </a:pPr>
            <a:r>
              <a:rPr lang="en-US" sz="2000" b="1" dirty="0">
                <a:solidFill>
                  <a:srgbClr val="00FF00"/>
                </a:solidFill>
              </a:rPr>
              <a:t>The cerebellar peduncles develop  later</a:t>
            </a:r>
            <a:r>
              <a:rPr lang="en-US" sz="2000" dirty="0">
                <a:solidFill>
                  <a:srgbClr val="00FF00"/>
                </a:solidFill>
              </a:rPr>
              <a:t> </a:t>
            </a:r>
            <a:r>
              <a:rPr lang="en-US" sz="2000" b="1" dirty="0"/>
              <a:t>as </a:t>
            </a:r>
            <a:r>
              <a:rPr lang="en-US" sz="2000" b="1" u="sng" dirty="0"/>
              <a:t>the axons </a:t>
            </a:r>
            <a:r>
              <a:rPr lang="en-US" sz="2000" b="1" dirty="0"/>
              <a:t>of </a:t>
            </a:r>
            <a:r>
              <a:rPr lang="en-US" sz="2000" b="1" u="sng" dirty="0"/>
              <a:t>these cerebellar nuclei </a:t>
            </a:r>
            <a:r>
              <a:rPr lang="en-US" sz="2000" b="1" dirty="0"/>
              <a:t>and </a:t>
            </a:r>
            <a:r>
              <a:rPr lang="en-US" sz="2000" dirty="0">
                <a:solidFill>
                  <a:srgbClr val="FFFF00"/>
                </a:solidFill>
              </a:rPr>
              <a:t>grow out to reach the brain stem.</a:t>
            </a:r>
          </a:p>
        </p:txBody>
      </p:sp>
      <p:sp>
        <p:nvSpPr>
          <p:cNvPr id="33795" name="Title 8">
            <a:extLst>
              <a:ext uri="{FF2B5EF4-FFF2-40B4-BE49-F238E27FC236}">
                <a16:creationId xmlns:a16="http://schemas.microsoft.com/office/drawing/2014/main" id="{DBF5F929-E3DC-4E80-883B-A6EA884D39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9144000" cy="712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FFFF00"/>
                </a:solidFill>
              </a:rPr>
              <a:t>Metencephalon: Changes in Alar plates </a:t>
            </a:r>
          </a:p>
        </p:txBody>
      </p:sp>
      <p:pic>
        <p:nvPicPr>
          <p:cNvPr id="33796" name="Picture 7" descr="C:\Documents and Settings\HP\My Documents\My Pictures\Copy (2) of cvc.jpg">
            <a:extLst>
              <a:ext uri="{FF2B5EF4-FFF2-40B4-BE49-F238E27FC236}">
                <a16:creationId xmlns:a16="http://schemas.microsoft.com/office/drawing/2014/main" id="{9D061153-EA7A-4BAA-970C-A94F35666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44"/>
          <a:stretch>
            <a:fillRect/>
          </a:stretch>
        </p:blipFill>
        <p:spPr bwMode="auto">
          <a:xfrm>
            <a:off x="4310063" y="1220788"/>
            <a:ext cx="4427537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B975A4-3069-424B-9D49-F096D0CDF1BA}"/>
              </a:ext>
            </a:extLst>
          </p:cNvPr>
          <p:cNvCxnSpPr/>
          <p:nvPr/>
        </p:nvCxnSpPr>
        <p:spPr>
          <a:xfrm rot="5400000">
            <a:off x="4766469" y="2231231"/>
            <a:ext cx="469900" cy="10953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AF991C-0B98-457B-96BE-64C2F9288BAC}"/>
              </a:ext>
            </a:extLst>
          </p:cNvPr>
          <p:cNvSpPr txBox="1"/>
          <p:nvPr/>
        </p:nvSpPr>
        <p:spPr>
          <a:xfrm>
            <a:off x="4752975" y="1828800"/>
            <a:ext cx="762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Alar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plate</a:t>
            </a:r>
          </a:p>
        </p:txBody>
      </p:sp>
      <p:pic>
        <p:nvPicPr>
          <p:cNvPr id="33799" name="Picture 14" descr="http://d-mis-web.ana.bris.ac.uk/calnet/Neuro/image/development%20of%20pons%20&amp;%20cerebellum.jpg">
            <a:hlinkClick r:id="rId3"/>
            <a:extLst>
              <a:ext uri="{FF2B5EF4-FFF2-40B4-BE49-F238E27FC236}">
                <a16:creationId xmlns:a16="http://schemas.microsoft.com/office/drawing/2014/main" id="{167268E4-E4AC-4A63-8131-AABA82F1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3879850"/>
            <a:ext cx="454342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1E4611BB-97C1-4C97-9939-10A7D78DE9B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36538" y="522288"/>
            <a:ext cx="4073525" cy="60753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As the </a:t>
            </a:r>
            <a:r>
              <a:rPr lang="en-US" altLang="en-US" sz="2400" b="1">
                <a:solidFill>
                  <a:srgbClr val="00FF00"/>
                </a:solidFill>
              </a:rPr>
              <a:t>cerebellar hemispheres</a:t>
            </a:r>
            <a:r>
              <a:rPr lang="en-US" altLang="en-US" sz="2400"/>
              <a:t> develops; they </a:t>
            </a:r>
            <a:r>
              <a:rPr lang="en-US" altLang="en-US" sz="2400" b="1">
                <a:solidFill>
                  <a:srgbClr val="FFFF00"/>
                </a:solidFill>
              </a:rPr>
              <a:t>undergo a complicated process of transverse folding </a:t>
            </a:r>
            <a:r>
              <a:rPr lang="en-US" altLang="en-US" sz="2400" b="1" u="sng"/>
              <a:t>to form</a:t>
            </a:r>
            <a:r>
              <a:rPr lang="en-US" altLang="en-US" sz="2400" b="1"/>
              <a:t> </a:t>
            </a:r>
            <a:r>
              <a:rPr lang="en-US" altLang="en-US" sz="2400"/>
              <a:t>closely packed, leaf-like </a:t>
            </a:r>
            <a:r>
              <a:rPr lang="en-US" altLang="en-US" sz="2400" b="1">
                <a:solidFill>
                  <a:srgbClr val="00FF00"/>
                </a:solidFill>
              </a:rPr>
              <a:t>transverse gyri </a:t>
            </a:r>
            <a:r>
              <a:rPr lang="en-US" altLang="en-US" sz="2400" b="1"/>
              <a:t>called</a:t>
            </a:r>
            <a:r>
              <a:rPr lang="en-US" altLang="en-US" sz="2400" b="1">
                <a:solidFill>
                  <a:srgbClr val="00FF00"/>
                </a:solidFill>
              </a:rPr>
              <a:t> folia. </a:t>
            </a:r>
          </a:p>
          <a:p>
            <a:r>
              <a:rPr lang="en-US" altLang="en-US" sz="2400" b="1">
                <a:solidFill>
                  <a:srgbClr val="99CCFF"/>
                </a:solidFill>
              </a:rPr>
              <a:t>These processes of fissure formation</a:t>
            </a:r>
            <a:r>
              <a:rPr lang="en-US" altLang="en-US" sz="2400" b="1"/>
              <a:t> and </a:t>
            </a:r>
            <a:r>
              <a:rPr lang="en-US" altLang="en-US" sz="2400" b="1">
                <a:solidFill>
                  <a:srgbClr val="99CCFF"/>
                </a:solidFill>
              </a:rPr>
              <a:t>foliation </a:t>
            </a:r>
            <a:r>
              <a:rPr lang="en-US" altLang="en-US" sz="2400"/>
              <a:t>continue throughout </a:t>
            </a:r>
            <a:r>
              <a:rPr lang="en-US" altLang="en-US" sz="2400" u="sng"/>
              <a:t>embryonic</a:t>
            </a:r>
            <a:r>
              <a:rPr lang="en-US" altLang="en-US" sz="2400"/>
              <a:t>, </a:t>
            </a:r>
            <a:r>
              <a:rPr lang="en-US" altLang="en-US" sz="2400" u="sng"/>
              <a:t>fetal</a:t>
            </a:r>
            <a:r>
              <a:rPr lang="en-US" altLang="en-US" sz="2400"/>
              <a:t>, and </a:t>
            </a:r>
            <a:r>
              <a:rPr lang="en-US" altLang="en-US" sz="2400" u="sng"/>
              <a:t>postnatal life</a:t>
            </a:r>
            <a:r>
              <a:rPr lang="en-US" altLang="en-US" sz="2400"/>
              <a:t>, and they vastly </a:t>
            </a:r>
            <a:r>
              <a:rPr lang="en-US" altLang="en-US" sz="2400" b="1">
                <a:solidFill>
                  <a:srgbClr val="99CCFF"/>
                </a:solidFill>
              </a:rPr>
              <a:t>increase the surface area of the cerebellar cortex. </a:t>
            </a:r>
          </a:p>
        </p:txBody>
      </p:sp>
      <p:pic>
        <p:nvPicPr>
          <p:cNvPr id="34819" name="Picture 2" descr="C:\Documents and Settings\HP\My Documents\My Pictures\showimage.jpg">
            <a:extLst>
              <a:ext uri="{FF2B5EF4-FFF2-40B4-BE49-F238E27FC236}">
                <a16:creationId xmlns:a16="http://schemas.microsoft.com/office/drawing/2014/main" id="{9DF2079F-57DC-4F61-9432-434205E38D5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0" r="15527" b="83328"/>
          <a:stretch>
            <a:fillRect/>
          </a:stretch>
        </p:blipFill>
        <p:spPr>
          <a:xfrm>
            <a:off x="5399088" y="2971800"/>
            <a:ext cx="3417887" cy="1436688"/>
          </a:xfrm>
          <a:noFill/>
        </p:spPr>
      </p:pic>
      <p:pic>
        <p:nvPicPr>
          <p:cNvPr id="34820" name="Picture 2" descr="C:\Documents and Settings\HP\My Documents\My Pictures\showimage1.jpg">
            <a:extLst>
              <a:ext uri="{FF2B5EF4-FFF2-40B4-BE49-F238E27FC236}">
                <a16:creationId xmlns:a16="http://schemas.microsoft.com/office/drawing/2014/main" id="{9DCCA85D-FD79-4BB0-A343-D2454BBC7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8" t="79298" r="31166" b="8531"/>
          <a:stretch>
            <a:fillRect/>
          </a:stretch>
        </p:blipFill>
        <p:spPr bwMode="auto">
          <a:xfrm>
            <a:off x="5341938" y="1419225"/>
            <a:ext cx="34750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C:\Documents and Settings\HP\My Documents\My Pictures\showimage1.jpg">
            <a:extLst>
              <a:ext uri="{FF2B5EF4-FFF2-40B4-BE49-F238E27FC236}">
                <a16:creationId xmlns:a16="http://schemas.microsoft.com/office/drawing/2014/main" id="{4B27A7D4-359B-44F2-847F-3A4CBF33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2" t="32742" r="3421" b="49545"/>
          <a:stretch>
            <a:fillRect/>
          </a:stretch>
        </p:blipFill>
        <p:spPr bwMode="auto">
          <a:xfrm>
            <a:off x="5326063" y="177800"/>
            <a:ext cx="350361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 descr="C:\Documents and Settings\HP\My Documents\My Pictures\showimage.jpg">
            <a:extLst>
              <a:ext uri="{FF2B5EF4-FFF2-40B4-BE49-F238E27FC236}">
                <a16:creationId xmlns:a16="http://schemas.microsoft.com/office/drawing/2014/main" id="{6993420A-D919-4486-8A20-D0F74D867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3" t="53568" r="6305" b="17589"/>
          <a:stretch>
            <a:fillRect/>
          </a:stretch>
        </p:blipFill>
        <p:spPr bwMode="auto">
          <a:xfrm>
            <a:off x="5427663" y="4476750"/>
            <a:ext cx="34575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10">
            <a:extLst>
              <a:ext uri="{FF2B5EF4-FFF2-40B4-BE49-F238E27FC236}">
                <a16:creationId xmlns:a16="http://schemas.microsoft.com/office/drawing/2014/main" id="{18433F18-6D8D-4384-99C0-C0E2C55EF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190500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50 d</a:t>
            </a:r>
          </a:p>
        </p:txBody>
      </p:sp>
      <p:sp>
        <p:nvSpPr>
          <p:cNvPr id="34824" name="TextBox 11">
            <a:extLst>
              <a:ext uri="{FF2B5EF4-FFF2-40B4-BE49-F238E27FC236}">
                <a16:creationId xmlns:a16="http://schemas.microsoft.com/office/drawing/2014/main" id="{8946E66E-8624-45CA-BA0F-8AA2C6F82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09600"/>
            <a:ext cx="145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35 d</a:t>
            </a:r>
          </a:p>
        </p:txBody>
      </p:sp>
      <p:sp>
        <p:nvSpPr>
          <p:cNvPr id="34825" name="TextBox 12">
            <a:extLst>
              <a:ext uri="{FF2B5EF4-FFF2-40B4-BE49-F238E27FC236}">
                <a16:creationId xmlns:a16="http://schemas.microsoft.com/office/drawing/2014/main" id="{F5045CA6-D68F-4005-A260-9BB050A40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52578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150 d</a:t>
            </a:r>
          </a:p>
        </p:txBody>
      </p:sp>
      <p:sp>
        <p:nvSpPr>
          <p:cNvPr id="34826" name="TextBox 13">
            <a:extLst>
              <a:ext uri="{FF2B5EF4-FFF2-40B4-BE49-F238E27FC236}">
                <a16:creationId xmlns:a16="http://schemas.microsoft.com/office/drawing/2014/main" id="{3FDAB6A4-78F5-4D89-89D4-94E761F03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3429000"/>
            <a:ext cx="1436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90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5DE80-5EF0-4ECE-BCE1-60654461EC58}"/>
              </a:ext>
            </a:extLst>
          </p:cNvPr>
          <p:cNvSpPr txBox="1"/>
          <p:nvPr/>
        </p:nvSpPr>
        <p:spPr>
          <a:xfrm>
            <a:off x="0" y="0"/>
            <a:ext cx="5264150" cy="523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The surface of the cerebellum</a:t>
            </a:r>
            <a:endParaRPr lang="en-US" sz="2800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656AE0C-AF80-4D7D-B11B-7A006288B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5749925" cy="885825"/>
          </a:xfrm>
          <a:solidFill>
            <a:srgbClr val="00B05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Congenital Anomalies of The Brain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4CC29BB-EAF5-4D06-AF9E-18E19B47E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675" y="1122363"/>
            <a:ext cx="4973638" cy="62230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Mental retardation.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Seizures </a:t>
            </a:r>
            <a:r>
              <a:rPr lang="en-US" altLang="en-US" sz="1800"/>
              <a:t>(changes in electrical activity).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Cerebral palsy.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Cranium bifidum with or without meningocele &amp; meningoencephalocele.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Agenesis of corpus callosum.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Microcephaly </a:t>
            </a:r>
            <a:r>
              <a:rPr lang="en-US" altLang="en-US" sz="1800">
                <a:solidFill>
                  <a:srgbClr val="FFFF00"/>
                </a:solidFill>
              </a:rPr>
              <a:t>(</a:t>
            </a:r>
            <a:r>
              <a:rPr lang="en-US" altLang="en-US" sz="1800"/>
              <a:t>abnormal smallness of the head, a congenital condition associated with incomplete brain development).</a:t>
            </a:r>
            <a:endParaRPr lang="en-US" altLang="en-US" sz="180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Hydrocephalus :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00FF00"/>
                </a:solidFill>
              </a:rPr>
              <a:t>Arnold-Chiari malformation </a:t>
            </a:r>
            <a:r>
              <a:rPr lang="en-US" altLang="en-US" sz="1800"/>
              <a:t>(herniated part of cerebellum through the foramen magnum leading to CSF obstruction ,so hydrocephalus results), also in </a:t>
            </a:r>
            <a:r>
              <a:rPr lang="en-US" altLang="en-US" sz="1800" b="1">
                <a:solidFill>
                  <a:srgbClr val="FFC000"/>
                </a:solidFill>
              </a:rPr>
              <a:t>aqueductal stenosis   </a:t>
            </a:r>
            <a:r>
              <a:rPr lang="en-US" altLang="en-US" sz="1800"/>
              <a:t>and in </a:t>
            </a:r>
            <a:r>
              <a:rPr lang="en-US" altLang="en-US" sz="1800" b="1">
                <a:solidFill>
                  <a:srgbClr val="99CCFF"/>
                </a:solidFill>
              </a:rPr>
              <a:t>brain tumours.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Anencephaly.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pic>
        <p:nvPicPr>
          <p:cNvPr id="35844" name="Picture 6" descr="https://upload.wikimedia.org/wikipedia/commons/thumb/9/95/Hydrocephalus_CDC.png/400px-Hydrocephalus_CDC.png">
            <a:hlinkClick r:id="rId2"/>
            <a:extLst>
              <a:ext uri="{FF2B5EF4-FFF2-40B4-BE49-F238E27FC236}">
                <a16:creationId xmlns:a16="http://schemas.microsoft.com/office/drawing/2014/main" id="{29808BD7-5412-4011-9549-8B1717474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02150"/>
            <a:ext cx="36306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7" descr="نتيجة بحث الصور عن ‪microcephaly‬‏">
            <a:extLst>
              <a:ext uri="{FF2B5EF4-FFF2-40B4-BE49-F238E27FC236}">
                <a16:creationId xmlns:a16="http://schemas.microsoft.com/office/drawing/2014/main" id="{C3ABE0D8-41E5-4A28-9FC1-A2C5505608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AutoShape 9" descr="نتيجة بحث الصور عن ‪microcephaly‬‏">
            <a:extLst>
              <a:ext uri="{FF2B5EF4-FFF2-40B4-BE49-F238E27FC236}">
                <a16:creationId xmlns:a16="http://schemas.microsoft.com/office/drawing/2014/main" id="{2FC294F6-1F87-4753-AE00-0DD9660AB9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7" name="AutoShape 11" descr="نتيجة بحث الصور عن ‪microcephaly‬‏">
            <a:extLst>
              <a:ext uri="{FF2B5EF4-FFF2-40B4-BE49-F238E27FC236}">
                <a16:creationId xmlns:a16="http://schemas.microsoft.com/office/drawing/2014/main" id="{A6E9FB45-8AB0-4DB0-BED3-B27C99D1AA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5848" name="Picture 13" descr="نتيجة بحث الصور عن ‪microcephaly‬‏">
            <a:hlinkClick r:id="rId4"/>
            <a:extLst>
              <a:ext uri="{FF2B5EF4-FFF2-40B4-BE49-F238E27FC236}">
                <a16:creationId xmlns:a16="http://schemas.microsoft.com/office/drawing/2014/main" id="{D1EBBA40-F305-4D26-B5E6-9D520459B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919163"/>
            <a:ext cx="2857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5" descr="نتيجة بحث الصور عن ‪Hydrocephalus.‬‏">
            <a:hlinkClick r:id="rId6"/>
            <a:extLst>
              <a:ext uri="{FF2B5EF4-FFF2-40B4-BE49-F238E27FC236}">
                <a16:creationId xmlns:a16="http://schemas.microsoft.com/office/drawing/2014/main" id="{9B404826-BD3A-4783-8F62-C0CFF6A1F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0650"/>
            <a:ext cx="353218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1">
            <a:extLst>
              <a:ext uri="{FF2B5EF4-FFF2-40B4-BE49-F238E27FC236}">
                <a16:creationId xmlns:a16="http://schemas.microsoft.com/office/drawing/2014/main" id="{36592CB8-BD38-4329-BEF8-CBFC5CAFA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3" y="2147888"/>
            <a:ext cx="1649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Microcephaly</a:t>
            </a:r>
          </a:p>
        </p:txBody>
      </p:sp>
      <p:sp>
        <p:nvSpPr>
          <p:cNvPr id="35851" name="TextBox 12">
            <a:extLst>
              <a:ext uri="{FF2B5EF4-FFF2-40B4-BE49-F238E27FC236}">
                <a16:creationId xmlns:a16="http://schemas.microsoft.com/office/drawing/2014/main" id="{BB960C50-5A52-41F7-A52B-7727F3A5B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888" y="221615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Normal</a:t>
            </a:r>
          </a:p>
        </p:txBody>
      </p:sp>
      <p:sp>
        <p:nvSpPr>
          <p:cNvPr id="35852" name="TextBox 13">
            <a:extLst>
              <a:ext uri="{FF2B5EF4-FFF2-40B4-BE49-F238E27FC236}">
                <a16:creationId xmlns:a16="http://schemas.microsoft.com/office/drawing/2014/main" id="{2A4E78DD-D16E-4BD0-A832-C907C7957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2687638"/>
            <a:ext cx="1717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FFFF00"/>
                </a:solidFill>
              </a:rPr>
              <a:t>Hydrocephalus</a:t>
            </a:r>
            <a:endParaRPr lang="en-US" altLang="en-US" sz="1200" b="1"/>
          </a:p>
        </p:txBody>
      </p:sp>
      <p:pic>
        <p:nvPicPr>
          <p:cNvPr id="35857" name="Picture 17" descr="نتيجة بحث الصور عن ‪Arnold-Chiari malformation‬‏">
            <a:hlinkClick r:id="rId8"/>
            <a:extLst>
              <a:ext uri="{FF2B5EF4-FFF2-40B4-BE49-F238E27FC236}">
                <a16:creationId xmlns:a16="http://schemas.microsoft.com/office/drawing/2014/main" id="{BE9AD813-E5B8-45D8-97EB-CC1D7FA2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738688"/>
            <a:ext cx="36020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67466673-45ED-405A-941C-DB352F49C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3" y="314325"/>
            <a:ext cx="3957637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</a:rPr>
              <a:t>ANENCEPHALY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437C49DC-2494-4AF4-9771-79052C75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2279650"/>
            <a:ext cx="3275013" cy="1938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In </a:t>
            </a:r>
            <a:r>
              <a:rPr lang="en-US" altLang="en-US" sz="2400" b="1">
                <a:solidFill>
                  <a:srgbClr val="FFFF00"/>
                </a:solidFill>
              </a:rPr>
              <a:t>anencephaly, </a:t>
            </a:r>
            <a:r>
              <a:rPr lang="en-US" altLang="en-US" sz="2400" b="1"/>
              <a:t>the </a:t>
            </a:r>
            <a:r>
              <a:rPr lang="en-US" altLang="en-US" sz="2400" b="1" u="sng"/>
              <a:t>brain and skul</a:t>
            </a:r>
            <a:r>
              <a:rPr lang="en-US" altLang="en-US" sz="2400" b="1"/>
              <a:t>l are </a:t>
            </a:r>
            <a:r>
              <a:rPr lang="en-US" altLang="en-US" sz="2400" b="1" u="sng"/>
              <a:t>minute</a:t>
            </a:r>
            <a:r>
              <a:rPr lang="en-US" altLang="en-US" sz="2400" b="1"/>
              <a:t> and the infant </a:t>
            </a:r>
            <a:r>
              <a:rPr lang="en-US" altLang="en-US" sz="2400" b="1" u="sng"/>
              <a:t>does not </a:t>
            </a:r>
            <a:r>
              <a:rPr lang="en-US" altLang="en-US" sz="2400" b="1"/>
              <a:t>usually survive. </a:t>
            </a:r>
          </a:p>
        </p:txBody>
      </p:sp>
      <p:pic>
        <p:nvPicPr>
          <p:cNvPr id="36868" name="Picture 6" descr="Anencephaly side.jpg">
            <a:hlinkClick r:id="rId2"/>
            <a:extLst>
              <a:ext uri="{FF2B5EF4-FFF2-40B4-BE49-F238E27FC236}">
                <a16:creationId xmlns:a16="http://schemas.microsoft.com/office/drawing/2014/main" id="{AC7490B4-8478-4311-B62B-0D2191D73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773238"/>
            <a:ext cx="238125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نتيجة بحث الصور عن ‪ANENCEPHALY‬‏">
            <a:hlinkClick r:id="rId4"/>
            <a:extLst>
              <a:ext uri="{FF2B5EF4-FFF2-40B4-BE49-F238E27FC236}">
                <a16:creationId xmlns:a16="http://schemas.microsoft.com/office/drawing/2014/main" id="{6A95142B-F0B5-4E8B-8E37-8ED3FE7C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779588"/>
            <a:ext cx="24384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8">
            <a:extLst>
              <a:ext uri="{FF2B5EF4-FFF2-40B4-BE49-F238E27FC236}">
                <a16:creationId xmlns:a16="http://schemas.microsoft.com/office/drawing/2014/main" id="{AD9CC29C-0A74-47A9-ACFD-762EBBFA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" name="Picture 2" descr="C:\Program Files\Microsoft Office\MEDIA\CAGCAT10\j0281904.wmf">
            <a:extLst>
              <a:ext uri="{FF2B5EF4-FFF2-40B4-BE49-F238E27FC236}">
                <a16:creationId xmlns:a16="http://schemas.microsoft.com/office/drawing/2014/main" id="{D88BD587-CAB8-4F25-8C3B-DD3CDDDF52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8229600" cy="6172200"/>
          </a:xfrm>
          <a:ln w="190500" cap="sq">
            <a:solidFill>
              <a:schemeClr val="accent6">
                <a:lumMod val="75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C89F49-FED6-4908-9572-7F1E44936932}"/>
              </a:ext>
            </a:extLst>
          </p:cNvPr>
          <p:cNvSpPr/>
          <p:nvPr/>
        </p:nvSpPr>
        <p:spPr>
          <a:xfrm>
            <a:off x="1447800" y="2514600"/>
            <a:ext cx="6477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BCDD0CC5-AEE0-4AB7-947D-94D830792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875" y="333375"/>
            <a:ext cx="5594350" cy="5794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INTRODUCTION</a:t>
            </a:r>
          </a:p>
        </p:txBody>
      </p:sp>
      <p:pic>
        <p:nvPicPr>
          <p:cNvPr id="13315" name="Picture 8" descr="File0024">
            <a:extLst>
              <a:ext uri="{FF2B5EF4-FFF2-40B4-BE49-F238E27FC236}">
                <a16:creationId xmlns:a16="http://schemas.microsoft.com/office/drawing/2014/main" id="{DD3E33C1-6C01-4780-9CD5-FB512AF1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7623" r="4150" b="14178"/>
          <a:stretch>
            <a:fillRect/>
          </a:stretch>
        </p:blipFill>
        <p:spPr bwMode="auto">
          <a:xfrm>
            <a:off x="304800" y="1146175"/>
            <a:ext cx="6096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Oval 9">
            <a:extLst>
              <a:ext uri="{FF2B5EF4-FFF2-40B4-BE49-F238E27FC236}">
                <a16:creationId xmlns:a16="http://schemas.microsoft.com/office/drawing/2014/main" id="{0CD8C40A-C94F-437B-B052-E82B23C6C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088" y="4224338"/>
            <a:ext cx="1495425" cy="95726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Oval 10">
            <a:extLst>
              <a:ext uri="{FF2B5EF4-FFF2-40B4-BE49-F238E27FC236}">
                <a16:creationId xmlns:a16="http://schemas.microsoft.com/office/drawing/2014/main" id="{95863D2E-EFFC-42F9-910E-34D6440C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4449763"/>
            <a:ext cx="1900237" cy="96837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Oval 11">
            <a:extLst>
              <a:ext uri="{FF2B5EF4-FFF2-40B4-BE49-F238E27FC236}">
                <a16:creationId xmlns:a16="http://schemas.microsoft.com/office/drawing/2014/main" id="{BB541AA4-32CF-403A-A1D1-89EF8B54B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1044575"/>
            <a:ext cx="1450975" cy="97313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Rectangle 10">
            <a:extLst>
              <a:ext uri="{FF2B5EF4-FFF2-40B4-BE49-F238E27FC236}">
                <a16:creationId xmlns:a16="http://schemas.microsoft.com/office/drawing/2014/main" id="{C8B3DE35-2EA8-4985-9E97-9782C3987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1204913"/>
            <a:ext cx="2511425" cy="3786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00"/>
                </a:solidFill>
              </a:rPr>
              <a:t>By the beginning of the 3</a:t>
            </a:r>
            <a:r>
              <a:rPr lang="en-US" altLang="en-US" sz="2400" b="1" baseline="30000">
                <a:solidFill>
                  <a:srgbClr val="FFFF00"/>
                </a:solidFill>
              </a:rPr>
              <a:t>rd</a:t>
            </a:r>
            <a:r>
              <a:rPr lang="en-US" altLang="en-US" sz="2400" b="1">
                <a:solidFill>
                  <a:srgbClr val="FFFF00"/>
                </a:solidFill>
              </a:rPr>
              <a:t>  week </a:t>
            </a:r>
            <a:r>
              <a:rPr lang="en-US" altLang="en-US" sz="2400">
                <a:solidFill>
                  <a:srgbClr val="FFFF00"/>
                </a:solidFill>
              </a:rPr>
              <a:t>of development,</a:t>
            </a:r>
            <a:r>
              <a:rPr lang="en-US" altLang="en-US" sz="2400"/>
              <a:t> three germ cell layers become established, </a:t>
            </a:r>
            <a:r>
              <a:rPr lang="en-US" altLang="en-US" sz="2400" b="1">
                <a:solidFill>
                  <a:schemeClr val="hlink"/>
                </a:solidFill>
              </a:rPr>
              <a:t>Ectoderm, Mesoderm</a:t>
            </a:r>
            <a:r>
              <a:rPr lang="en-US" altLang="en-US" sz="2400"/>
              <a:t> and </a:t>
            </a:r>
            <a:r>
              <a:rPr lang="en-US" altLang="en-US" sz="2400" b="1">
                <a:solidFill>
                  <a:schemeClr val="hlink"/>
                </a:solidFill>
              </a:rPr>
              <a:t>Endoderm. </a:t>
            </a:r>
          </a:p>
        </p:txBody>
      </p:sp>
    </p:spTree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41AC766-4ABC-45A7-9110-003867CCD48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75200" y="1262063"/>
            <a:ext cx="3948113" cy="4894262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000" u="sng"/>
              <a:t>During</a:t>
            </a:r>
            <a:r>
              <a:rPr lang="en-US" altLang="en-US" sz="2000"/>
              <a:t> the </a:t>
            </a:r>
            <a:r>
              <a:rPr lang="en-US" altLang="en-US" sz="2000" u="sng"/>
              <a:t>middle</a:t>
            </a:r>
            <a:r>
              <a:rPr lang="en-US" altLang="en-US" sz="2000"/>
              <a:t> of </a:t>
            </a:r>
            <a:r>
              <a:rPr lang="en-US" altLang="en-US" sz="2000" u="sng"/>
              <a:t>the 3rd week, </a:t>
            </a:r>
            <a:r>
              <a:rPr lang="en-US" altLang="en-US" sz="2000" b="1" i="1">
                <a:solidFill>
                  <a:srgbClr val="FFFF00"/>
                </a:solidFill>
              </a:rPr>
              <a:t>the dorsal midline ectoderm</a:t>
            </a:r>
            <a:r>
              <a:rPr lang="en-US" altLang="en-US" sz="2000"/>
              <a:t> undergoes </a:t>
            </a:r>
            <a:r>
              <a:rPr lang="en-US" altLang="en-US" sz="2000">
                <a:solidFill>
                  <a:srgbClr val="FFFF00"/>
                </a:solidFill>
              </a:rPr>
              <a:t>thickening</a:t>
            </a:r>
            <a:r>
              <a:rPr lang="en-US" altLang="en-US" sz="2000"/>
              <a:t> to form the </a:t>
            </a:r>
            <a:r>
              <a:rPr lang="en-US" altLang="en-US" sz="2000" b="1">
                <a:solidFill>
                  <a:srgbClr val="00FF00"/>
                </a:solidFill>
              </a:rPr>
              <a:t>neural plate (neuroectoderm).</a:t>
            </a:r>
          </a:p>
          <a:p>
            <a:pPr eaLnBrk="1" hangingPunct="1"/>
            <a:r>
              <a:rPr lang="en-US" altLang="en-US" sz="2000"/>
              <a:t>The margins of the plate become elevated, forming </a:t>
            </a:r>
            <a:r>
              <a:rPr lang="en-US" altLang="en-US" sz="2000" b="1">
                <a:solidFill>
                  <a:schemeClr val="hlink"/>
                </a:solidFill>
              </a:rPr>
              <a:t>neural folds.</a:t>
            </a:r>
            <a:endParaRPr lang="en-US" altLang="en-US" sz="2000"/>
          </a:p>
          <a:p>
            <a:pPr eaLnBrk="1" hangingPunct="1"/>
            <a:r>
              <a:rPr lang="en-US" altLang="en-US" sz="2000" b="1">
                <a:solidFill>
                  <a:srgbClr val="FF9933"/>
                </a:solidFill>
              </a:rPr>
              <a:t>So</a:t>
            </a:r>
            <a:r>
              <a:rPr lang="en-US" altLang="en-US" sz="2000"/>
              <a:t> a longitudinal, midline depression, called the</a:t>
            </a:r>
            <a:r>
              <a:rPr lang="en-US" altLang="en-US" sz="2000">
                <a:solidFill>
                  <a:srgbClr val="FF00FF"/>
                </a:solidFill>
              </a:rPr>
              <a:t> </a:t>
            </a:r>
            <a:r>
              <a:rPr lang="en-US" altLang="en-US" sz="2000" b="1">
                <a:solidFill>
                  <a:srgbClr val="FF00FF"/>
                </a:solidFill>
              </a:rPr>
              <a:t>neural groove </a:t>
            </a:r>
            <a:r>
              <a:rPr lang="en-US" altLang="en-US" sz="2000" b="1">
                <a:solidFill>
                  <a:srgbClr val="FF9933"/>
                </a:solidFill>
              </a:rPr>
              <a:t>is formed. </a:t>
            </a:r>
          </a:p>
          <a:p>
            <a:pPr eaLnBrk="1" hangingPunct="1"/>
            <a:r>
              <a:rPr lang="en-US" altLang="en-US" sz="2000" b="1">
                <a:solidFill>
                  <a:srgbClr val="FF9933"/>
                </a:solidFill>
              </a:rPr>
              <a:t>The 2 neural folds then fuse together, </a:t>
            </a:r>
            <a:r>
              <a:rPr lang="en-US" altLang="en-US" sz="2000"/>
              <a:t>thus sealing the neural groove and creating the </a:t>
            </a:r>
            <a:r>
              <a:rPr lang="en-US" altLang="en-US" sz="2000" b="1">
                <a:solidFill>
                  <a:schemeClr val="hlink"/>
                </a:solidFill>
              </a:rPr>
              <a:t>neural tube.</a:t>
            </a:r>
            <a:r>
              <a:rPr lang="en-US" altLang="en-US" sz="2000" b="1"/>
              <a:t> </a:t>
            </a:r>
            <a:endParaRPr lang="en-US" altLang="en-US" sz="2000" b="1">
              <a:solidFill>
                <a:schemeClr val="hlink"/>
              </a:solidFill>
            </a:endParaRPr>
          </a:p>
        </p:txBody>
      </p:sp>
      <p:pic>
        <p:nvPicPr>
          <p:cNvPr id="14339" name="Picture 12" descr="31">
            <a:extLst>
              <a:ext uri="{FF2B5EF4-FFF2-40B4-BE49-F238E27FC236}">
                <a16:creationId xmlns:a16="http://schemas.microsoft.com/office/drawing/2014/main" id="{6FA48ECE-7BCF-474E-AC64-CB9FE015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7625" r="8296" b="7680"/>
          <a:stretch>
            <a:fillRect/>
          </a:stretch>
        </p:blipFill>
        <p:spPr bwMode="auto">
          <a:xfrm>
            <a:off x="261938" y="174625"/>
            <a:ext cx="4397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val 13">
            <a:extLst>
              <a:ext uri="{FF2B5EF4-FFF2-40B4-BE49-F238E27FC236}">
                <a16:creationId xmlns:a16="http://schemas.microsoft.com/office/drawing/2014/main" id="{307C5CCB-BDEE-4D5C-809B-EF43DFA5F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1775"/>
            <a:ext cx="769938" cy="49371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1" name="Picture 15" descr="33">
            <a:extLst>
              <a:ext uri="{FF2B5EF4-FFF2-40B4-BE49-F238E27FC236}">
                <a16:creationId xmlns:a16="http://schemas.microsoft.com/office/drawing/2014/main" id="{6E88B931-759E-4FD0-BE33-5E8FD72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2103" r="7176" b="9267"/>
          <a:stretch>
            <a:fillRect/>
          </a:stretch>
        </p:blipFill>
        <p:spPr bwMode="auto">
          <a:xfrm>
            <a:off x="317500" y="2190750"/>
            <a:ext cx="435451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6" descr="32">
            <a:extLst>
              <a:ext uri="{FF2B5EF4-FFF2-40B4-BE49-F238E27FC236}">
                <a16:creationId xmlns:a16="http://schemas.microsoft.com/office/drawing/2014/main" id="{EBEDB9FD-2E2F-4DF6-8EAE-192A2CCB0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8339" b="11349"/>
          <a:stretch>
            <a:fillRect/>
          </a:stretch>
        </p:blipFill>
        <p:spPr bwMode="auto">
          <a:xfrm>
            <a:off x="276225" y="4310063"/>
            <a:ext cx="43386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Oval 18">
            <a:extLst>
              <a:ext uri="{FF2B5EF4-FFF2-40B4-BE49-F238E27FC236}">
                <a16:creationId xmlns:a16="http://schemas.microsoft.com/office/drawing/2014/main" id="{C1BB6ABA-E786-4B32-9AAC-BD3D59035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308225"/>
            <a:ext cx="784225" cy="47783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Oval 19">
            <a:extLst>
              <a:ext uri="{FF2B5EF4-FFF2-40B4-BE49-F238E27FC236}">
                <a16:creationId xmlns:a16="http://schemas.microsoft.com/office/drawing/2014/main" id="{9E11D918-45DB-4AED-B9DC-EF9B76D84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2830513"/>
            <a:ext cx="782638" cy="508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Oval 20">
            <a:extLst>
              <a:ext uri="{FF2B5EF4-FFF2-40B4-BE49-F238E27FC236}">
                <a16:creationId xmlns:a16="http://schemas.microsoft.com/office/drawing/2014/main" id="{D35C67C6-6966-4A9B-95FF-D722071E2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5362575"/>
            <a:ext cx="782637" cy="47148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Line 21">
            <a:extLst>
              <a:ext uri="{FF2B5EF4-FFF2-40B4-BE49-F238E27FC236}">
                <a16:creationId xmlns:a16="http://schemas.microsoft.com/office/drawing/2014/main" id="{5604C51D-C9BA-480E-8615-96D12B2CE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8825" y="2163763"/>
            <a:ext cx="0" cy="3905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347" name="Line 22">
            <a:extLst>
              <a:ext uri="{FF2B5EF4-FFF2-40B4-BE49-F238E27FC236}">
                <a16:creationId xmlns:a16="http://schemas.microsoft.com/office/drawing/2014/main" id="{AF01782A-DD53-43CD-96DC-EDDC8FDA9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3588" y="4357688"/>
            <a:ext cx="0" cy="3905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348" name="Rectangle 13">
            <a:extLst>
              <a:ext uri="{FF2B5EF4-FFF2-40B4-BE49-F238E27FC236}">
                <a16:creationId xmlns:a16="http://schemas.microsoft.com/office/drawing/2014/main" id="{0B64AAF9-FB79-400B-ABF6-0FA1D5887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775" y="203200"/>
            <a:ext cx="3905250" cy="954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EARLY DEVELOPMENT </a:t>
            </a:r>
          </a:p>
        </p:txBody>
      </p:sp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E018C69-7225-47E7-83CE-A3B16A1945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341313"/>
            <a:ext cx="7615238" cy="960437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Neural Tube Development</a:t>
            </a:r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>
                <a:solidFill>
                  <a:srgbClr val="FFFF00"/>
                </a:solidFill>
              </a:rPr>
              <a:t>Three-vesicles stage (End of 4</a:t>
            </a:r>
            <a:r>
              <a:rPr lang="en-US" altLang="en-US" baseline="30000">
                <a:solidFill>
                  <a:srgbClr val="FFFF00"/>
                </a:solidFill>
              </a:rPr>
              <a:t>th</a:t>
            </a:r>
            <a:r>
              <a:rPr lang="en-US" altLang="en-US">
                <a:solidFill>
                  <a:srgbClr val="FFFF00"/>
                </a:solidFill>
              </a:rPr>
              <a:t> Week)</a:t>
            </a:r>
          </a:p>
        </p:txBody>
      </p:sp>
      <p:pic>
        <p:nvPicPr>
          <p:cNvPr id="15363" name="Picture 4" descr="ns3">
            <a:extLst>
              <a:ext uri="{FF2B5EF4-FFF2-40B4-BE49-F238E27FC236}">
                <a16:creationId xmlns:a16="http://schemas.microsoft.com/office/drawing/2014/main" id="{9F37D33D-0AA1-4509-B433-81E853A9CAB5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0776" r="5263" b="11551"/>
          <a:stretch>
            <a:fillRect/>
          </a:stretch>
        </p:blipFill>
        <p:spPr>
          <a:xfrm>
            <a:off x="304800" y="1408113"/>
            <a:ext cx="5329238" cy="5153025"/>
          </a:xfrm>
          <a:noFill/>
        </p:spPr>
      </p:pic>
      <p:sp>
        <p:nvSpPr>
          <p:cNvPr id="15364" name="Rectangle 3">
            <a:extLst>
              <a:ext uri="{FF2B5EF4-FFF2-40B4-BE49-F238E27FC236}">
                <a16:creationId xmlns:a16="http://schemas.microsoft.com/office/drawing/2014/main" id="{E64679C4-F7DF-4D68-9536-D7AF96ADE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1582738"/>
            <a:ext cx="3187700" cy="4894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FF9933"/>
                </a:solidFill>
              </a:rPr>
              <a:t>Formation of the neural tube </a:t>
            </a:r>
            <a:r>
              <a:rPr lang="en-US" altLang="en-US" sz="2400"/>
              <a:t>is </a:t>
            </a:r>
            <a:r>
              <a:rPr lang="en-US" altLang="en-US" sz="2400" u="sng">
                <a:solidFill>
                  <a:srgbClr val="00FF00"/>
                </a:solidFill>
              </a:rPr>
              <a:t>completed</a:t>
            </a:r>
            <a:r>
              <a:rPr lang="en-US" altLang="en-US" sz="2400"/>
              <a:t> by the </a:t>
            </a:r>
            <a:r>
              <a:rPr lang="en-US" altLang="en-US" sz="2400" u="sng">
                <a:solidFill>
                  <a:srgbClr val="00FF00"/>
                </a:solidFill>
              </a:rPr>
              <a:t>middle</a:t>
            </a:r>
            <a:r>
              <a:rPr lang="en-US" altLang="en-US" sz="2400">
                <a:solidFill>
                  <a:srgbClr val="00FF00"/>
                </a:solidFill>
              </a:rPr>
              <a:t> of the </a:t>
            </a:r>
            <a:r>
              <a:rPr lang="en-US" altLang="en-US" sz="2400" u="sng">
                <a:solidFill>
                  <a:srgbClr val="00FF00"/>
                </a:solidFill>
              </a:rPr>
              <a:t>fourth week</a:t>
            </a:r>
            <a:r>
              <a:rPr lang="en-US" altLang="en-US" sz="2400" u="sng"/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 u="sng">
                <a:solidFill>
                  <a:srgbClr val="00B0F0"/>
                </a:solidFill>
              </a:rPr>
              <a:t>By the end of the 4</a:t>
            </a:r>
            <a:r>
              <a:rPr lang="en-US" altLang="en-US" sz="2400" b="1" u="sng" baseline="30000">
                <a:solidFill>
                  <a:srgbClr val="00B0F0"/>
                </a:solidFill>
              </a:rPr>
              <a:t>th</a:t>
            </a:r>
            <a:r>
              <a:rPr lang="en-US" altLang="en-US" sz="2400" b="1" u="sng">
                <a:solidFill>
                  <a:srgbClr val="00B0F0"/>
                </a:solidFill>
              </a:rPr>
              <a:t> week</a:t>
            </a:r>
            <a:r>
              <a:rPr lang="en-US" altLang="en-US" sz="2400"/>
              <a:t>,</a:t>
            </a:r>
          </a:p>
          <a:p>
            <a:pPr eaLnBrk="1" hangingPunct="1"/>
            <a:r>
              <a:rPr lang="en-US" altLang="en-US" sz="2400"/>
              <a:t>Its upper end dilates &amp; </a:t>
            </a:r>
            <a:r>
              <a:rPr lang="en-US" altLang="en-US" sz="2400" u="sng"/>
              <a:t>shows  3 primary vesicles</a:t>
            </a:r>
            <a:r>
              <a:rPr lang="en-US" altLang="en-US" sz="2400"/>
              <a:t>:</a:t>
            </a:r>
          </a:p>
          <a:p>
            <a:pPr eaLnBrk="1" hangingPunct="1"/>
            <a:r>
              <a:rPr lang="en-US" altLang="en-US" sz="2400" b="1">
                <a:solidFill>
                  <a:srgbClr val="FFFF00"/>
                </a:solidFill>
              </a:rPr>
              <a:t>Prosencephalon,</a:t>
            </a:r>
          </a:p>
          <a:p>
            <a:pPr eaLnBrk="1" hangingPunct="1"/>
            <a:r>
              <a:rPr lang="en-US" altLang="en-US" sz="2400" b="1">
                <a:solidFill>
                  <a:srgbClr val="FFFF00"/>
                </a:solidFill>
              </a:rPr>
              <a:t>Mesencephalon, </a:t>
            </a:r>
            <a:r>
              <a:rPr lang="en-US" altLang="en-US" sz="2400">
                <a:solidFill>
                  <a:srgbClr val="FFFF00"/>
                </a:solidFill>
              </a:rPr>
              <a:t>&amp;  </a:t>
            </a:r>
          </a:p>
          <a:p>
            <a:pPr eaLnBrk="1" hangingPunct="1"/>
            <a:r>
              <a:rPr lang="en-US" altLang="en-US" sz="2400" b="1">
                <a:solidFill>
                  <a:srgbClr val="FFFF00"/>
                </a:solidFill>
              </a:rPr>
              <a:t>Rhombencephalon.</a:t>
            </a:r>
            <a:endParaRPr lang="en-US" altLang="en-US" sz="2400">
              <a:solidFill>
                <a:srgbClr val="FFFF00"/>
              </a:solidFill>
            </a:endParaRP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8D0560F1-6C94-40CD-9623-A9D7BCE65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6081713"/>
            <a:ext cx="260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>
                <a:solidFill>
                  <a:schemeClr val="bg1"/>
                </a:solidFill>
              </a:rPr>
              <a:t>By the end of 4</a:t>
            </a:r>
            <a:r>
              <a:rPr lang="en-US" altLang="ar-SA" baseline="30000">
                <a:solidFill>
                  <a:schemeClr val="bg1"/>
                </a:solidFill>
              </a:rPr>
              <a:t>th</a:t>
            </a:r>
            <a:r>
              <a:rPr lang="en-US" altLang="ar-SA">
                <a:solidFill>
                  <a:schemeClr val="bg1"/>
                </a:solidFill>
              </a:rPr>
              <a:t> week</a:t>
            </a:r>
          </a:p>
        </p:txBody>
      </p:sp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4">
            <a:extLst>
              <a:ext uri="{FF2B5EF4-FFF2-40B4-BE49-F238E27FC236}">
                <a16:creationId xmlns:a16="http://schemas.microsoft.com/office/drawing/2014/main" id="{09D365C0-C524-430F-A7F4-EA4B0C5A9F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87338" y="4230688"/>
            <a:ext cx="8556625" cy="2300287"/>
          </a:xfr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/>
              <a:t>	</a:t>
            </a:r>
            <a:r>
              <a:rPr lang="en-US" sz="2200" dirty="0"/>
              <a:t>By the </a:t>
            </a:r>
            <a:r>
              <a:rPr lang="en-US" sz="2200" b="1" u="sng" dirty="0">
                <a:solidFill>
                  <a:srgbClr val="FFFF00"/>
                </a:solidFill>
              </a:rPr>
              <a:t>5</a:t>
            </a:r>
            <a:r>
              <a:rPr lang="en-US" sz="2200" b="1" u="sng" baseline="30000" dirty="0">
                <a:solidFill>
                  <a:srgbClr val="FFFF00"/>
                </a:solidFill>
              </a:rPr>
              <a:t>th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i="1" dirty="0"/>
              <a:t> week</a:t>
            </a:r>
            <a:r>
              <a:rPr lang="en-US" sz="2200" b="1" dirty="0"/>
              <a:t>  </a:t>
            </a:r>
            <a:r>
              <a:rPr lang="en-US" sz="2200" dirty="0"/>
              <a:t>further differentiation distinguishes</a:t>
            </a:r>
            <a:r>
              <a:rPr lang="en-US" sz="2200" dirty="0">
                <a:solidFill>
                  <a:srgbClr val="00FF00"/>
                </a:solidFill>
              </a:rPr>
              <a:t> </a:t>
            </a:r>
            <a:r>
              <a:rPr lang="en-US" sz="2200" b="1" u="sng" dirty="0">
                <a:solidFill>
                  <a:srgbClr val="00FF00"/>
                </a:solidFill>
              </a:rPr>
              <a:t>five</a:t>
            </a:r>
            <a:r>
              <a:rPr lang="en-US" sz="2200" b="1" dirty="0">
                <a:solidFill>
                  <a:srgbClr val="00FF00"/>
                </a:solidFill>
              </a:rPr>
              <a:t>  2ry  brain vesicles from the primary vesicles :</a:t>
            </a:r>
            <a:r>
              <a:rPr lang="en-US" sz="2200" dirty="0"/>
              <a:t> </a:t>
            </a:r>
          </a:p>
          <a:p>
            <a:pPr eaLnBrk="1" hangingPunct="1">
              <a:defRPr/>
            </a:pPr>
            <a:r>
              <a:rPr lang="en-US" sz="2200" b="1" i="1" dirty="0">
                <a:solidFill>
                  <a:srgbClr val="00FF00"/>
                </a:solidFill>
              </a:rPr>
              <a:t>The prosencephalon</a:t>
            </a:r>
            <a:r>
              <a:rPr lang="en-US" sz="2200" dirty="0">
                <a:solidFill>
                  <a:srgbClr val="00FF00"/>
                </a:solidFill>
              </a:rPr>
              <a:t>  </a:t>
            </a:r>
            <a:r>
              <a:rPr lang="en-US" sz="2200" dirty="0"/>
              <a:t>divides into the two</a:t>
            </a:r>
            <a:r>
              <a:rPr lang="en-US" sz="2200" dirty="0">
                <a:solidFill>
                  <a:srgbClr val="00FF00"/>
                </a:solidFill>
              </a:rPr>
              <a:t> </a:t>
            </a:r>
            <a:r>
              <a:rPr lang="en-US" sz="2200" b="1" dirty="0">
                <a:solidFill>
                  <a:schemeClr val="hlink"/>
                </a:solidFill>
              </a:rPr>
              <a:t>telencephalon</a:t>
            </a:r>
            <a:r>
              <a:rPr lang="en-US" sz="2200" b="1" dirty="0"/>
              <a:t> </a:t>
            </a:r>
            <a:r>
              <a:rPr lang="en-US" sz="2200" dirty="0"/>
              <a:t>and one 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chemeClr val="hlink"/>
                </a:solidFill>
              </a:rPr>
              <a:t>diencephalon</a:t>
            </a:r>
            <a:r>
              <a:rPr lang="en-US" sz="2200" b="1" dirty="0"/>
              <a:t> </a:t>
            </a:r>
            <a:r>
              <a:rPr lang="en-US" sz="2200" dirty="0"/>
              <a:t>and </a:t>
            </a:r>
          </a:p>
          <a:p>
            <a:pPr eaLnBrk="1" hangingPunct="1">
              <a:defRPr/>
            </a:pPr>
            <a:r>
              <a:rPr lang="en-US" sz="2200" b="1" i="1" dirty="0">
                <a:solidFill>
                  <a:srgbClr val="00FF00"/>
                </a:solidFill>
              </a:rPr>
              <a:t>The Rhombencephalon </a:t>
            </a:r>
            <a:r>
              <a:rPr lang="en-US" sz="2200" dirty="0">
                <a:solidFill>
                  <a:srgbClr val="00FF00"/>
                </a:solidFill>
              </a:rPr>
              <a:t> </a:t>
            </a:r>
            <a:r>
              <a:rPr lang="en-US" sz="2200" dirty="0"/>
              <a:t>divides into </a:t>
            </a:r>
            <a:r>
              <a:rPr lang="en-US" sz="2200" b="1" dirty="0">
                <a:solidFill>
                  <a:schemeClr val="hlink"/>
                </a:solidFill>
              </a:rPr>
              <a:t>metencephalon </a:t>
            </a:r>
            <a:r>
              <a:rPr lang="en-US" sz="2200" dirty="0"/>
              <a:t>and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chemeClr val="hlink"/>
                </a:solidFill>
              </a:rPr>
              <a:t>myelencephalon.</a:t>
            </a:r>
            <a:r>
              <a:rPr lang="en-US" sz="2200" b="1" dirty="0"/>
              <a:t> </a:t>
            </a:r>
          </a:p>
        </p:txBody>
      </p:sp>
      <p:pic>
        <p:nvPicPr>
          <p:cNvPr id="245767" name="Picture 7" descr="38">
            <a:extLst>
              <a:ext uri="{FF2B5EF4-FFF2-40B4-BE49-F238E27FC236}">
                <a16:creationId xmlns:a16="http://schemas.microsoft.com/office/drawing/2014/main" id="{389661DB-DD17-4C43-997E-A12CA8BF0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4801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Oval 8">
            <a:extLst>
              <a:ext uri="{FF2B5EF4-FFF2-40B4-BE49-F238E27FC236}">
                <a16:creationId xmlns:a16="http://schemas.microsoft.com/office/drawing/2014/main" id="{440561D3-64A5-4AFF-A327-C1EC4D4A6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644900"/>
            <a:ext cx="1366838" cy="3603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Oval 9">
            <a:extLst>
              <a:ext uri="{FF2B5EF4-FFF2-40B4-BE49-F238E27FC236}">
                <a16:creationId xmlns:a16="http://schemas.microsoft.com/office/drawing/2014/main" id="{56502C44-B5A3-49E3-97E2-0C73FECA8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852738"/>
            <a:ext cx="1368425" cy="36036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val 10">
            <a:extLst>
              <a:ext uri="{FF2B5EF4-FFF2-40B4-BE49-F238E27FC236}">
                <a16:creationId xmlns:a16="http://schemas.microsoft.com/office/drawing/2014/main" id="{125ABBBC-7730-4803-A6A9-9ABCB8CC9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76250"/>
            <a:ext cx="1512887" cy="3603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Oval 11">
            <a:extLst>
              <a:ext uri="{FF2B5EF4-FFF2-40B4-BE49-F238E27FC236}">
                <a16:creationId xmlns:a16="http://schemas.microsoft.com/office/drawing/2014/main" id="{CF136944-D129-43FC-B57E-6423807BB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052513"/>
            <a:ext cx="1512887" cy="43338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Oval 9">
            <a:extLst>
              <a:ext uri="{FF2B5EF4-FFF2-40B4-BE49-F238E27FC236}">
                <a16:creationId xmlns:a16="http://schemas.microsoft.com/office/drawing/2014/main" id="{346D18C4-821F-492A-9603-30C2C8349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1898650"/>
            <a:ext cx="1511300" cy="40163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5B07168-D963-4787-8092-6E23D9F4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388"/>
            <a:ext cx="8229600" cy="10779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Neural Tube Development</a:t>
            </a:r>
            <a:br>
              <a:rPr lang="en-US" altLang="en-US" b="1">
                <a:solidFill>
                  <a:srgbClr val="FFFF00"/>
                </a:solidFill>
              </a:rPr>
            </a:br>
            <a:r>
              <a:rPr lang="en-US" altLang="en-US" b="1">
                <a:solidFill>
                  <a:schemeClr val="tx1"/>
                </a:solidFill>
              </a:rPr>
              <a:t>Five</a:t>
            </a:r>
            <a:r>
              <a:rPr lang="en-US" altLang="en-US" b="1">
                <a:solidFill>
                  <a:srgbClr val="FFFF00"/>
                </a:solidFill>
              </a:rPr>
              <a:t>-vesicles stage (</a:t>
            </a:r>
            <a:r>
              <a:rPr lang="en-US" altLang="en-US" b="1">
                <a:solidFill>
                  <a:schemeClr val="tx1"/>
                </a:solidFill>
              </a:rPr>
              <a:t>5</a:t>
            </a:r>
            <a:r>
              <a:rPr lang="en-US" altLang="en-US" b="1" baseline="30000">
                <a:solidFill>
                  <a:schemeClr val="tx1"/>
                </a:solidFill>
              </a:rPr>
              <a:t>th</a:t>
            </a:r>
            <a:r>
              <a:rPr lang="en-US" altLang="en-US" b="1">
                <a:solidFill>
                  <a:srgbClr val="FFFF00"/>
                </a:solidFill>
              </a:rPr>
              <a:t> week)</a:t>
            </a:r>
          </a:p>
        </p:txBody>
      </p:sp>
      <p:pic>
        <p:nvPicPr>
          <p:cNvPr id="17411" name="Picture 4" descr="figure7-12large">
            <a:extLst>
              <a:ext uri="{FF2B5EF4-FFF2-40B4-BE49-F238E27FC236}">
                <a16:creationId xmlns:a16="http://schemas.microsoft.com/office/drawing/2014/main" id="{ECA52833-0823-451E-BD50-AC07E27A4D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r="40190"/>
          <a:stretch>
            <a:fillRect/>
          </a:stretch>
        </p:blipFill>
        <p:spPr>
          <a:xfrm>
            <a:off x="228600" y="1752600"/>
            <a:ext cx="5410200" cy="3651250"/>
          </a:xfrm>
          <a:noFill/>
        </p:spPr>
      </p:pic>
      <p:sp>
        <p:nvSpPr>
          <p:cNvPr id="17412" name="Text Box 5">
            <a:extLst>
              <a:ext uri="{FF2B5EF4-FFF2-40B4-BE49-F238E27FC236}">
                <a16:creationId xmlns:a16="http://schemas.microsoft.com/office/drawing/2014/main" id="{32F61A4A-67D1-429E-B82D-D78599AC4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886200"/>
            <a:ext cx="1995488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Mesencephalon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9E5E848B-14C6-442F-BFB9-F0B4A4551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343400"/>
            <a:ext cx="1865313" cy="3698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Arial" charset="0"/>
              </a:rPr>
              <a:t>Metencephalon</a:t>
            </a: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1AF4EC59-5EF7-4603-9F1E-CFB437E99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1979613" cy="3698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Arial" charset="0"/>
              </a:rPr>
              <a:t>Myelencephalon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952C44-4C51-44C0-BB63-1714D2950C8A}"/>
              </a:ext>
            </a:extLst>
          </p:cNvPr>
          <p:cNvCxnSpPr/>
          <p:nvPr/>
        </p:nvCxnSpPr>
        <p:spPr>
          <a:xfrm rot="16200000" flipV="1">
            <a:off x="4724400" y="44958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EBFBB8-4B34-4199-AB4D-71591C5FBD51}"/>
              </a:ext>
            </a:extLst>
          </p:cNvPr>
          <p:cNvCxnSpPr/>
          <p:nvPr/>
        </p:nvCxnSpPr>
        <p:spPr>
          <a:xfrm rot="16200000" flipV="1">
            <a:off x="4724400" y="40386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3D77C6-68B8-4967-A560-F9A030718336}"/>
              </a:ext>
            </a:extLst>
          </p:cNvPr>
          <p:cNvCxnSpPr/>
          <p:nvPr/>
        </p:nvCxnSpPr>
        <p:spPr>
          <a:xfrm rot="10800000">
            <a:off x="4708525" y="3779838"/>
            <a:ext cx="473075" cy="1825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3" descr="C:\Users\user\Pictures\m,m,.jpg">
            <a:extLst>
              <a:ext uri="{FF2B5EF4-FFF2-40B4-BE49-F238E27FC236}">
                <a16:creationId xmlns:a16="http://schemas.microsoft.com/office/drawing/2014/main" id="{FF4C730D-2ED0-457E-B9E9-B4D2FB594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70038"/>
            <a:ext cx="20193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E58017-0264-48B3-B1E4-EDCB7CE59D89}"/>
              </a:ext>
            </a:extLst>
          </p:cNvPr>
          <p:cNvCxnSpPr/>
          <p:nvPr/>
        </p:nvCxnSpPr>
        <p:spPr>
          <a:xfrm rot="5400000" flipH="1" flipV="1">
            <a:off x="6972300" y="3390900"/>
            <a:ext cx="685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FDD294-B063-4C61-B1CB-54278863CC32}"/>
              </a:ext>
            </a:extLst>
          </p:cNvPr>
          <p:cNvCxnSpPr/>
          <p:nvPr/>
        </p:nvCxnSpPr>
        <p:spPr>
          <a:xfrm rot="5400000" flipH="1" flipV="1">
            <a:off x="7010400" y="3962400"/>
            <a:ext cx="5334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FA73336-A81E-4DE6-8D0B-F5C5AD643029}"/>
              </a:ext>
            </a:extLst>
          </p:cNvPr>
          <p:cNvCxnSpPr/>
          <p:nvPr/>
        </p:nvCxnSpPr>
        <p:spPr>
          <a:xfrm rot="5400000" flipH="1" flipV="1">
            <a:off x="7048500" y="4533900"/>
            <a:ext cx="5334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Text Box 5">
            <a:extLst>
              <a:ext uri="{FF2B5EF4-FFF2-40B4-BE49-F238E27FC236}">
                <a16:creationId xmlns:a16="http://schemas.microsoft.com/office/drawing/2014/main" id="{2B3BF5A7-2655-4EFA-93A6-BFCE09983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913" y="2805113"/>
            <a:ext cx="1698625" cy="369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2060"/>
                </a:solidFill>
              </a:rPr>
              <a:t>Diencephalon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8052FF-0A84-4155-84D0-5E285612DBDC}"/>
              </a:ext>
            </a:extLst>
          </p:cNvPr>
          <p:cNvCxnSpPr/>
          <p:nvPr/>
        </p:nvCxnSpPr>
        <p:spPr>
          <a:xfrm rot="10800000" flipV="1">
            <a:off x="5029200" y="2438400"/>
            <a:ext cx="457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AB9EA1-0F55-4162-99E8-CDE275687CED}"/>
              </a:ext>
            </a:extLst>
          </p:cNvPr>
          <p:cNvCxnSpPr/>
          <p:nvPr/>
        </p:nvCxnSpPr>
        <p:spPr>
          <a:xfrm rot="10800000" flipV="1">
            <a:off x="4724400" y="3048000"/>
            <a:ext cx="914400" cy="349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97A226D-DD7D-477B-B83F-9EE1AC5E0B11}"/>
              </a:ext>
            </a:extLst>
          </p:cNvPr>
          <p:cNvCxnSpPr/>
          <p:nvPr/>
        </p:nvCxnSpPr>
        <p:spPr>
          <a:xfrm flipV="1">
            <a:off x="6934200" y="1981200"/>
            <a:ext cx="381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47E70D-6711-4C4C-AEA9-6AC2FAEE6EAD}"/>
              </a:ext>
            </a:extLst>
          </p:cNvPr>
          <p:cNvCxnSpPr/>
          <p:nvPr/>
        </p:nvCxnSpPr>
        <p:spPr>
          <a:xfrm flipV="1">
            <a:off x="7315200" y="2743200"/>
            <a:ext cx="381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Text Box 5">
            <a:extLst>
              <a:ext uri="{FF2B5EF4-FFF2-40B4-BE49-F238E27FC236}">
                <a16:creationId xmlns:a16="http://schemas.microsoft.com/office/drawing/2014/main" id="{AF401F34-24AA-4948-8ACA-F4957578A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09800"/>
            <a:ext cx="1782763" cy="3698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2060"/>
                </a:solidFill>
              </a:rPr>
              <a:t>Telencephalon</a:t>
            </a:r>
          </a:p>
        </p:txBody>
      </p:sp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57C10F-1012-42FF-AEA6-1A4838189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1538" y="303213"/>
            <a:ext cx="3384550" cy="585787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Brain Flexures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09781C9-BB82-438C-B1C7-A3BB961093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4308475"/>
            <a:ext cx="3394075" cy="2243138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Later </a:t>
            </a:r>
            <a:r>
              <a:rPr lang="en-US" altLang="en-US" sz="2400" u="sng">
                <a:solidFill>
                  <a:schemeClr val="folHlink"/>
                </a:solidFill>
              </a:rPr>
              <a:t>Pontine flexure</a:t>
            </a:r>
            <a:r>
              <a:rPr lang="en-US" altLang="en-US" sz="2400" u="sng"/>
              <a:t> </a:t>
            </a:r>
            <a:r>
              <a:rPr lang="en-US" altLang="en-US" sz="2400"/>
              <a:t>appears </a:t>
            </a:r>
            <a:r>
              <a:rPr lang="en-US" altLang="en-US" sz="2400">
                <a:solidFill>
                  <a:srgbClr val="00FF00"/>
                </a:solidFill>
              </a:rPr>
              <a:t>in the hindbrain</a:t>
            </a:r>
            <a:r>
              <a:rPr lang="en-US" altLang="en-US" sz="2400"/>
              <a:t>, in the </a:t>
            </a:r>
            <a:r>
              <a:rPr lang="en-US" altLang="en-US" sz="2400">
                <a:solidFill>
                  <a:srgbClr val="FFFF00"/>
                </a:solidFill>
              </a:rPr>
              <a:t>opposite direction</a:t>
            </a:r>
            <a:r>
              <a:rPr lang="en-US" altLang="en-US" sz="2400"/>
              <a:t>, resulting in thinning of the roof of the hindbrain.</a:t>
            </a:r>
            <a:r>
              <a:rPr lang="en-US" altLang="en-US" sz="2400" b="1"/>
              <a:t> </a:t>
            </a:r>
          </a:p>
        </p:txBody>
      </p:sp>
      <p:pic>
        <p:nvPicPr>
          <p:cNvPr id="18436" name="Picture 6" descr="Copy of cns12">
            <a:extLst>
              <a:ext uri="{FF2B5EF4-FFF2-40B4-BE49-F238E27FC236}">
                <a16:creationId xmlns:a16="http://schemas.microsoft.com/office/drawing/2014/main" id="{0AB88360-5B59-49A1-8D3B-909371B2583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5016" r="58238" b="32651"/>
          <a:stretch>
            <a:fillRect/>
          </a:stretch>
        </p:blipFill>
        <p:spPr>
          <a:xfrm>
            <a:off x="3848100" y="1023938"/>
            <a:ext cx="4913313" cy="2960687"/>
          </a:xfrm>
          <a:noFill/>
        </p:spPr>
      </p:pic>
      <p:pic>
        <p:nvPicPr>
          <p:cNvPr id="18437" name="Picture 16" descr="embryo_5to6weeks">
            <a:extLst>
              <a:ext uri="{FF2B5EF4-FFF2-40B4-BE49-F238E27FC236}">
                <a16:creationId xmlns:a16="http://schemas.microsoft.com/office/drawing/2014/main" id="{AEB97C7E-4447-4854-B39A-657C5078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r="6995"/>
          <a:stretch>
            <a:fillRect/>
          </a:stretch>
        </p:blipFill>
        <p:spPr bwMode="auto">
          <a:xfrm>
            <a:off x="5383213" y="4156075"/>
            <a:ext cx="2070100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C3FCC29-E051-428E-BD66-A90049B19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3863975" cy="3898900"/>
          </a:xfrm>
          <a:prstGeom prst="rect">
            <a:avLst/>
          </a:prstGeom>
          <a:solidFill>
            <a:schemeClr val="accent4">
              <a:lumMod val="1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u="sng" kern="0" dirty="0">
                <a:latin typeface="+mn-lt"/>
              </a:rPr>
              <a:t>By the 4th week</a:t>
            </a:r>
            <a:r>
              <a:rPr lang="en-US" sz="20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The neural tube grows rapidly and 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bends ventrally</a:t>
            </a: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, producing two flexures:</a:t>
            </a:r>
            <a:endParaRPr lang="en-US" sz="2800" kern="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b="1" u="sng" kern="0" dirty="0">
                <a:solidFill>
                  <a:schemeClr val="folHlink"/>
                </a:solidFill>
                <a:latin typeface="+mn-lt"/>
              </a:rPr>
              <a:t>Midbrain </a:t>
            </a:r>
            <a:r>
              <a:rPr lang="en-US" sz="2400" u="sng" kern="0" dirty="0">
                <a:solidFill>
                  <a:schemeClr val="folHlink"/>
                </a:solidFill>
                <a:latin typeface="+mn-lt"/>
              </a:rPr>
              <a:t>flexure: </a:t>
            </a:r>
            <a:r>
              <a:rPr lang="en-US" sz="2200" kern="0" dirty="0">
                <a:latin typeface="+mn-lt"/>
              </a:rPr>
              <a:t>between the </a:t>
            </a:r>
            <a:r>
              <a:rPr lang="en-US" sz="2200" kern="0" dirty="0">
                <a:solidFill>
                  <a:srgbClr val="00FF00"/>
                </a:solidFill>
                <a:latin typeface="+mn-lt"/>
              </a:rPr>
              <a:t>prosencephalon</a:t>
            </a:r>
            <a:r>
              <a:rPr lang="en-US" sz="2200" kern="0" dirty="0">
                <a:latin typeface="+mn-lt"/>
              </a:rPr>
              <a:t> &amp; </a:t>
            </a: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the </a:t>
            </a:r>
            <a:r>
              <a:rPr lang="en-US" sz="2200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mesencephalon</a:t>
            </a:r>
            <a:r>
              <a:rPr lang="en-US" sz="22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 </a:t>
            </a:r>
            <a:r>
              <a:rPr lang="en-US" sz="22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(midbrain)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b="1" u="sng" kern="0" dirty="0">
                <a:solidFill>
                  <a:schemeClr val="folHlink"/>
                </a:solidFill>
                <a:latin typeface="+mn-lt"/>
              </a:rPr>
              <a:t>Cervical</a:t>
            </a:r>
            <a:r>
              <a:rPr lang="en-US" sz="2400" u="sng" kern="0" dirty="0">
                <a:solidFill>
                  <a:schemeClr val="folHlink"/>
                </a:solidFill>
                <a:latin typeface="+mn-lt"/>
              </a:rPr>
              <a:t> flexure: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Between the </a:t>
            </a:r>
            <a:r>
              <a:rPr lang="en-US" sz="24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hind brain </a:t>
            </a:r>
            <a:r>
              <a:rPr lang="en-US" sz="2400" kern="0" dirty="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&amp; the </a:t>
            </a:r>
            <a:r>
              <a:rPr lang="en-US" sz="240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rPr>
              <a:t>spinal cord.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/>
            </a:pPr>
            <a:endParaRPr lang="en-US" sz="2400" b="1" kern="0" dirty="0">
              <a:effectLst>
                <a:outerShdw blurRad="38100" dist="38100" dir="2700000" algn="tl">
                  <a:srgbClr val="010199"/>
                </a:outerShdw>
              </a:effectLst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51D6B6-B6C9-4BD0-B566-8928696CAB84}"/>
              </a:ext>
            </a:extLst>
          </p:cNvPr>
          <p:cNvCxnSpPr/>
          <p:nvPr/>
        </p:nvCxnSpPr>
        <p:spPr>
          <a:xfrm rot="5400000">
            <a:off x="6427788" y="4364038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Oval 8">
            <a:extLst>
              <a:ext uri="{FF2B5EF4-FFF2-40B4-BE49-F238E27FC236}">
                <a16:creationId xmlns:a16="http://schemas.microsoft.com/office/drawing/2014/main" id="{F078D0C3-47B7-4BBD-BE5F-702FC36B2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3062288"/>
            <a:ext cx="928687" cy="49371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Oval 8">
            <a:extLst>
              <a:ext uri="{FF2B5EF4-FFF2-40B4-BE49-F238E27FC236}">
                <a16:creationId xmlns:a16="http://schemas.microsoft.com/office/drawing/2014/main" id="{65C27434-A515-41CB-970F-B0C350921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3644900"/>
            <a:ext cx="1465262" cy="3603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TextBox 16">
            <a:extLst>
              <a:ext uri="{FF2B5EF4-FFF2-40B4-BE49-F238E27FC236}">
                <a16:creationId xmlns:a16="http://schemas.microsoft.com/office/drawing/2014/main" id="{9CFDC8AD-29C3-49EF-9C77-795C141EA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840038"/>
            <a:ext cx="1219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chemeClr val="bg1"/>
                </a:solidFill>
              </a:rPr>
              <a:t>Prosencephalon</a:t>
            </a:r>
          </a:p>
        </p:txBody>
      </p:sp>
      <p:sp>
        <p:nvSpPr>
          <p:cNvPr id="18443" name="TextBox 17">
            <a:extLst>
              <a:ext uri="{FF2B5EF4-FFF2-40B4-BE49-F238E27FC236}">
                <a16:creationId xmlns:a16="http://schemas.microsoft.com/office/drawing/2014/main" id="{D29234E9-A6AE-4D53-9E5F-427D607A8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0" y="1911350"/>
            <a:ext cx="10810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chemeClr val="bg1"/>
                </a:solidFill>
              </a:rPr>
              <a:t>Mesencephalon</a:t>
            </a:r>
          </a:p>
        </p:txBody>
      </p:sp>
      <p:sp>
        <p:nvSpPr>
          <p:cNvPr id="18444" name="TextBox 18">
            <a:extLst>
              <a:ext uri="{FF2B5EF4-FFF2-40B4-BE49-F238E27FC236}">
                <a16:creationId xmlns:a16="http://schemas.microsoft.com/office/drawing/2014/main" id="{DE7B6B52-CF5C-4C69-813A-7291C0A77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5" y="2259013"/>
            <a:ext cx="19256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chemeClr val="bg1"/>
                </a:solidFill>
              </a:rPr>
              <a:t>Rhobencephalon(hindbrain</a:t>
            </a:r>
            <a:r>
              <a:rPr lang="en-US" altLang="en-US" sz="10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445" name="Oval 8">
            <a:extLst>
              <a:ext uri="{FF2B5EF4-FFF2-40B4-BE49-F238E27FC236}">
                <a16:creationId xmlns:a16="http://schemas.microsoft.com/office/drawing/2014/main" id="{FFE53A81-C4BE-4088-87F8-59F1E61D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123950"/>
            <a:ext cx="1465263" cy="3603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39">
            <a:extLst>
              <a:ext uri="{FF2B5EF4-FFF2-40B4-BE49-F238E27FC236}">
                <a16:creationId xmlns:a16="http://schemas.microsoft.com/office/drawing/2014/main" id="{F82C6762-508E-462A-8C09-8969EF4B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"/>
            <a:ext cx="8713788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val 8">
            <a:extLst>
              <a:ext uri="{FF2B5EF4-FFF2-40B4-BE49-F238E27FC236}">
                <a16:creationId xmlns:a16="http://schemas.microsoft.com/office/drawing/2014/main" id="{F3D6924C-F293-4B7D-952C-C61F58082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2003425"/>
            <a:ext cx="2511425" cy="6096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Oval 8">
            <a:extLst>
              <a:ext uri="{FF2B5EF4-FFF2-40B4-BE49-F238E27FC236}">
                <a16:creationId xmlns:a16="http://schemas.microsoft.com/office/drawing/2014/main" id="{6B11B31F-B93F-43F3-8111-F3119641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4252913"/>
            <a:ext cx="2090737" cy="59531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Oval 8">
            <a:extLst>
              <a:ext uri="{FF2B5EF4-FFF2-40B4-BE49-F238E27FC236}">
                <a16:creationId xmlns:a16="http://schemas.microsoft.com/office/drawing/2014/main" id="{AA9C20B7-4F38-46B1-A7F4-22FBF1C4B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2654300"/>
            <a:ext cx="1384300" cy="766763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Oval 8">
            <a:extLst>
              <a:ext uri="{FF2B5EF4-FFF2-40B4-BE49-F238E27FC236}">
                <a16:creationId xmlns:a16="http://schemas.microsoft.com/office/drawing/2014/main" id="{62290BAA-CB20-4ACB-A1AF-637D9DC19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3436938"/>
            <a:ext cx="1250950" cy="633412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Oval 8">
            <a:extLst>
              <a:ext uri="{FF2B5EF4-FFF2-40B4-BE49-F238E27FC236}">
                <a16:creationId xmlns:a16="http://schemas.microsoft.com/office/drawing/2014/main" id="{EFE980EA-F137-42E4-8BFB-235CA890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4956175"/>
            <a:ext cx="2300288" cy="6477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DEVELOPMENT OF THE CNS II">
  <a:themeElements>
    <a:clrScheme name="DEVELOPMENT OF THE CNS II 9">
      <a:dk1>
        <a:srgbClr val="C0C0C0"/>
      </a:dk1>
      <a:lt1>
        <a:srgbClr val="FFFFFF"/>
      </a:lt1>
      <a:dk2>
        <a:srgbClr val="CC9900"/>
      </a:dk2>
      <a:lt2>
        <a:srgbClr val="FFFFCC"/>
      </a:lt2>
      <a:accent1>
        <a:srgbClr val="FF3300"/>
      </a:accent1>
      <a:accent2>
        <a:srgbClr val="FFCC66"/>
      </a:accent2>
      <a:accent3>
        <a:srgbClr val="E2CAAA"/>
      </a:accent3>
      <a:accent4>
        <a:srgbClr val="DADADA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DEVELOPMENT OF THE CNS I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VELOPMENT OF THE CNS II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VELOPMENT OF THE CNS II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VELOPMENT OF THE CNS II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VELOPMENT OF THE CNS II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VELOPMENT OF THE CNS II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VELOPMENT OF THE CNS II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VELOPMENT OF THE CNS II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VELOPMENT OF THE CNS II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VELOPMENT OF THE CNS II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VELOPMENT OF THE CNS II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VELOPMENT OF THE CNS II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VELOPMENT OF THE CNS II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VELOPMENT OF THE CNS II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VELOPMENT OF THE CNS II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VELOPMENT OF THE CNS II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VELOPMENT OF THE CNS II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CC9900"/>
      </a:lt1>
      <a:dk2>
        <a:srgbClr val="6633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CC9900"/>
      </a:lt1>
      <a:dk2>
        <a:srgbClr val="6633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5">
      <a:dk1>
        <a:srgbClr val="C0C0C0"/>
      </a:dk1>
      <a:lt1>
        <a:srgbClr val="FFFFFF"/>
      </a:lt1>
      <a:dk2>
        <a:srgbClr val="008000"/>
      </a:dk2>
      <a:lt2>
        <a:srgbClr val="CCECFF"/>
      </a:lt2>
      <a:accent1>
        <a:srgbClr val="0066FF"/>
      </a:accent1>
      <a:accent2>
        <a:srgbClr val="00FF00"/>
      </a:accent2>
      <a:accent3>
        <a:srgbClr val="AAC0AA"/>
      </a:accent3>
      <a:accent4>
        <a:srgbClr val="DADADA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008000"/>
      </a:lt1>
      <a:dk2>
        <a:srgbClr val="0033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008000"/>
      </a:lt1>
      <a:dk2>
        <a:srgbClr val="003300"/>
      </a:dk2>
      <a:lt2>
        <a:srgbClr val="C0C0C0"/>
      </a:lt2>
      <a:accent1>
        <a:srgbClr val="0066FF"/>
      </a:accent1>
      <a:accent2>
        <a:srgbClr val="00FF00"/>
      </a:accent2>
      <a:accent3>
        <a:srgbClr val="AAC0AA"/>
      </a:accent3>
      <a:accent4>
        <a:srgbClr val="000000"/>
      </a:accent4>
      <a:accent5>
        <a:srgbClr val="AAB8FF"/>
      </a:accent5>
      <a:accent6>
        <a:srgbClr val="00E700"/>
      </a:accent6>
      <a:hlink>
        <a:srgbClr val="A29E00"/>
      </a:hlink>
      <a:folHlink>
        <a:srgbClr val="EA8B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DEVELOPMENT OF THE CNS II</Template>
  <TotalTime>5450</TotalTime>
  <Words>1155</Words>
  <Application>Microsoft Office PowerPoint</Application>
  <PresentationFormat>عرض على الشاشة (4:3)</PresentationFormat>
  <Paragraphs>146</Paragraphs>
  <Slides>27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9</vt:i4>
      </vt:variant>
      <vt:variant>
        <vt:lpstr>عناوين الشرائح</vt:lpstr>
      </vt:variant>
      <vt:variant>
        <vt:i4>27</vt:i4>
      </vt:variant>
    </vt:vector>
  </HeadingPairs>
  <TitlesOfParts>
    <vt:vector size="43" baseType="lpstr">
      <vt:lpstr>Arial</vt:lpstr>
      <vt:lpstr>Alba</vt:lpstr>
      <vt:lpstr>Arial Rounded MT Bold</vt:lpstr>
      <vt:lpstr>Baskerville Old Face</vt:lpstr>
      <vt:lpstr>Wingdings</vt:lpstr>
      <vt:lpstr>Algerian</vt:lpstr>
      <vt:lpstr>Times New Roman</vt:lpstr>
      <vt:lpstr>DEVELOPMENT OF THE CNS II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عرض تقديمي في PowerPoint</vt:lpstr>
      <vt:lpstr>عرض تقديمي في PowerPoint</vt:lpstr>
      <vt:lpstr>INTRODUCTION</vt:lpstr>
      <vt:lpstr>عرض تقديمي في PowerPoint</vt:lpstr>
      <vt:lpstr>Neural Tube Development Three-vesicles stage (End of 4th Week)</vt:lpstr>
      <vt:lpstr>عرض تقديمي في PowerPoint</vt:lpstr>
      <vt:lpstr>Neural Tube Development Five-vesicles stage (5th week)</vt:lpstr>
      <vt:lpstr>Brain Flexures </vt:lpstr>
      <vt:lpstr>عرض تقديمي في PowerPoint</vt:lpstr>
      <vt:lpstr>Development of the Cerebrum</vt:lpstr>
      <vt:lpstr>Development of the Cerebrum</vt:lpstr>
      <vt:lpstr>Differentiation of Forebrain Vesicle (prosencephalon)</vt:lpstr>
      <vt:lpstr>Development of the Cerebrum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Development of the Cerebral Commissures</vt:lpstr>
      <vt:lpstr>عرض تقديمي في PowerPoint</vt:lpstr>
      <vt:lpstr>Development of the Cerebellum</vt:lpstr>
      <vt:lpstr>عرض تقديمي في PowerPoint</vt:lpstr>
      <vt:lpstr>Development of the Cerebellum</vt:lpstr>
      <vt:lpstr>Metencephalon: Changes in Alar plates </vt:lpstr>
      <vt:lpstr>عرض تقديمي في PowerPoint</vt:lpstr>
      <vt:lpstr>Congenital Anomalies of The Brain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CNS</dc:title>
  <dc:creator>prof.Saeed Abuel Makarem</dc:creator>
  <cp:lastModifiedBy>ftomy naje</cp:lastModifiedBy>
  <cp:revision>218</cp:revision>
  <dcterms:created xsi:type="dcterms:W3CDTF">2006-05-05T09:17:52Z</dcterms:created>
  <dcterms:modified xsi:type="dcterms:W3CDTF">2018-10-01T23:22:31Z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erebrum &amp; cerebelum">
    <vt:lpwstr>Prof. saeed aburl Makarem</vt:lpwstr>
  </property>
</Properties>
</file>