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61" r:id="rId4"/>
    <p:sldId id="267" r:id="rId5"/>
    <p:sldId id="266" r:id="rId6"/>
    <p:sldId id="265" r:id="rId7"/>
    <p:sldId id="274" r:id="rId8"/>
    <p:sldId id="273" r:id="rId9"/>
    <p:sldId id="272" r:id="rId10"/>
    <p:sldId id="275" r:id="rId11"/>
    <p:sldId id="263" r:id="rId12"/>
    <p:sldId id="278" r:id="rId13"/>
    <p:sldId id="276" r:id="rId14"/>
    <p:sldId id="279" r:id="rId15"/>
    <p:sldId id="262" r:id="rId16"/>
    <p:sldId id="268" r:id="rId17"/>
    <p:sldId id="284" r:id="rId18"/>
    <p:sldId id="289" r:id="rId19"/>
    <p:sldId id="285" r:id="rId20"/>
    <p:sldId id="291" r:id="rId21"/>
    <p:sldId id="259" r:id="rId22"/>
    <p:sldId id="271" r:id="rId23"/>
    <p:sldId id="283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FB254-EDE5-4BE4-893C-39687FDAE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8D0D1-D9DA-41BA-90FE-1D66D0701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8522B-F7BA-44CF-A97D-934B3A2E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114F-A9ED-4D8C-BB0D-7C27813A254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066B6-8C0D-4C5B-B922-189B7DF9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D33C9-7308-4CF8-B72C-931AB886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A015-4E6D-4ACE-BF3A-B7E4E8E73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4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8CF18-B6BF-455A-8B95-C8003673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FCCFB-5672-4FE9-8DFC-2216816F1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C466F-7B48-4105-9AA3-1A94EF1C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114F-A9ED-4D8C-BB0D-7C27813A254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AF202-C0E4-45A3-8217-7D83262B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338B1-C9FE-42E6-8043-E6A70852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A015-4E6D-4ACE-BF3A-B7E4E8E73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7DE29-F999-4169-A0EC-82767AD18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D0056-0A54-48FD-BBAF-F2F1F329F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2F812-3C58-4033-993E-86907AA8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114F-A9ED-4D8C-BB0D-7C27813A254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91F8F-B569-4E17-9422-497E296C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6870C-2C23-4BC0-A105-9323B2EC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A015-4E6D-4ACE-BF3A-B7E4E8E73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2" y="1368427"/>
            <a:ext cx="3787775" cy="2102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8" y="1368427"/>
            <a:ext cx="3787775" cy="2102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50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332E-1265-4BD5-8B90-202C0833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6AE97-DE97-4CDD-A25A-C70C698D6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7826B-1BE8-4923-8E15-D814CFF5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114F-A9ED-4D8C-BB0D-7C27813A254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3036F-43A5-476F-8693-62ABD065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EF3E1-7BE8-42AD-8E56-F3F9E182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A015-4E6D-4ACE-BF3A-B7E4E8E73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7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DF69-2936-4BD2-ACBC-37B2C1CB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D6DEC-4186-4A9C-A481-06072F04B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A2E89-CE2E-4673-84E2-3E4F8CE9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114F-A9ED-4D8C-BB0D-7C27813A254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0F322-E024-44D9-9A54-FD5480D5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0A727-2BF6-42D9-A210-338044345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A015-4E6D-4ACE-BF3A-B7E4E8E73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2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5910-3D29-4003-8932-72AB27AD0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89DC3-2EC1-4024-B0FF-B354B8B9C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999C0-3AD6-4375-B1ED-9C79877E6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1978B-657B-4C6E-8A48-A59CB67C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114F-A9ED-4D8C-BB0D-7C27813A254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125F9-2177-44D6-B052-726C2440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0320D-BA9C-45CB-835C-B532714C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A015-4E6D-4ACE-BF3A-B7E4E8E73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7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2E5E-EDD7-49EE-95FF-FEDC9DA4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BEF6E-A619-46B0-8817-51CC95F4A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92271-2859-4D9E-AC82-D786BA8A4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045C7-8F07-4AFF-A8FD-2B24A4433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5DEAC-035D-4089-A503-DAC596845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3F27D-A5B9-4A7D-A7E0-A10873C0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114F-A9ED-4D8C-BB0D-7C27813A254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28562-0083-4E07-BE5E-5B14D03D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53CF7-CDBC-4FD4-97A8-7AB96DFB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A015-4E6D-4ACE-BF3A-B7E4E8E73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5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C5E4-D995-4B83-AEA2-E903F709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9FA02-D40F-4E69-80F0-1CA83F10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114F-A9ED-4D8C-BB0D-7C27813A254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5E7DB-86BD-4F88-8D9C-AF6E52A8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C36E0-EC97-49CB-B57B-EC59D30B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A015-4E6D-4ACE-BF3A-B7E4E8E73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8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392B3-A703-4F66-9C13-8483F52B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114F-A9ED-4D8C-BB0D-7C27813A254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551FF-56F5-41D1-8894-9177B550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76240-D67C-4BAC-934A-82AC5E81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A015-4E6D-4ACE-BF3A-B7E4E8E73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1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444F-0095-4D42-AF89-3AF11C97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4AA24-BF41-4679-BEEE-79A113CC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66545-A3D5-4805-AAE3-1CB76D1CC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0F840-5855-4D73-8136-4C63841C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114F-A9ED-4D8C-BB0D-7C27813A254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8EE39-ED85-45E8-98A0-F451FECAA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D6FF8-0A82-4491-8738-1064FBB1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A015-4E6D-4ACE-BF3A-B7E4E8E73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85CB-58BF-496D-A220-5B039ADE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197086-2507-4B1B-AA00-1A569F05D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F3A17-EF5E-43BD-8FFF-2725EC80E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13C93-26EC-4B5C-99C3-4D8A2295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114F-A9ED-4D8C-BB0D-7C27813A254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F7A83-3544-4166-B530-CFA8778F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AE818-EE33-46F4-87A4-24824BDD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A015-4E6D-4ACE-BF3A-B7E4E8E73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7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BF2AD-D5EE-4186-9987-797D6DA7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7107A-B290-40DE-8934-9964B7E6A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EA21-E007-43F9-9914-993594764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114F-A9ED-4D8C-BB0D-7C27813A2546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6E738-C787-4875-9B14-18892F49C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2D6AA-3319-4C99-A35F-66C733C9E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8A015-4E6D-4ACE-BF3A-B7E4E8E73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9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Histology of the Eye</a:t>
            </a:r>
          </a:p>
        </p:txBody>
      </p:sp>
    </p:spTree>
    <p:extLst>
      <p:ext uri="{BB962C8B-B14F-4D97-AF65-F5344CB8AC3E}">
        <p14:creationId xmlns:p14="http://schemas.microsoft.com/office/powerpoint/2010/main" val="6412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1368427"/>
            <a:ext cx="4546464" cy="3266022"/>
          </a:xfrm>
        </p:spPr>
        <p:txBody>
          <a:bodyPr/>
          <a:lstStyle/>
          <a:p>
            <a:r>
              <a:rPr lang="en-US" dirty="0"/>
              <a:t>It is the vascular, pigmented posterior portion of the middle vascular tunic.</a:t>
            </a:r>
          </a:p>
          <a:p>
            <a:r>
              <a:rPr lang="en-US" b="1" dirty="0">
                <a:solidFill>
                  <a:schemeClr val="tx2"/>
                </a:solidFill>
              </a:rPr>
              <a:t>Structure:</a:t>
            </a:r>
          </a:p>
          <a:p>
            <a:pPr>
              <a:buNone/>
            </a:pPr>
            <a:r>
              <a:rPr lang="en-US" dirty="0"/>
              <a:t>   It is composed mainly of  loose C.T. with </a:t>
            </a:r>
            <a:r>
              <a:rPr lang="en-US" dirty="0" err="1"/>
              <a:t>melanocytes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sz="2400" dirty="0"/>
              <a:t>   It is separated from the retina by its Bruch’s membrane.</a:t>
            </a:r>
          </a:p>
        </p:txBody>
      </p:sp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1186" y="1593694"/>
            <a:ext cx="4035972" cy="40345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61" y="4627597"/>
            <a:ext cx="271303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94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CILIARY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69" y="1078142"/>
            <a:ext cx="4752305" cy="519885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It is the anterior continuation of the choroid. It surrounds the lens.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Structure:</a:t>
            </a:r>
          </a:p>
          <a:p>
            <a:pPr lvl="1"/>
            <a:r>
              <a:rPr lang="en-US" sz="2000" dirty="0"/>
              <a:t>It is formed of loose vascular and pigmented C.T. that contains 3 bundles of smooth muscle cells (</a:t>
            </a:r>
            <a:r>
              <a:rPr lang="en-US" sz="2000" dirty="0" err="1"/>
              <a:t>ciliary</a:t>
            </a:r>
            <a:r>
              <a:rPr lang="en-US" sz="2000" dirty="0"/>
              <a:t> muscle).</a:t>
            </a:r>
          </a:p>
          <a:p>
            <a:pPr lvl="1"/>
            <a:r>
              <a:rPr lang="en-US" sz="2000" dirty="0"/>
              <a:t>Its inner surface is lined by pars </a:t>
            </a:r>
            <a:r>
              <a:rPr lang="en-US" sz="2000" dirty="0" err="1"/>
              <a:t>ciliaris</a:t>
            </a:r>
            <a:r>
              <a:rPr lang="en-US" sz="2000" dirty="0"/>
              <a:t> </a:t>
            </a:r>
            <a:r>
              <a:rPr lang="en-US" sz="2000" dirty="0" err="1"/>
              <a:t>retinae</a:t>
            </a:r>
            <a:r>
              <a:rPr lang="en-US" sz="2000" dirty="0"/>
              <a:t> ( 2 rows of columnar cells; outer pigmented and inner non- pigmented layers) . </a:t>
            </a:r>
          </a:p>
          <a:p>
            <a:pPr lvl="1"/>
            <a:r>
              <a:rPr lang="en-US" sz="2000" dirty="0"/>
              <a:t>Its inner surface is highly folded forming the </a:t>
            </a:r>
            <a:r>
              <a:rPr lang="en-US" sz="2000" dirty="0" err="1"/>
              <a:t>ciliary</a:t>
            </a:r>
            <a:r>
              <a:rPr lang="en-US" sz="2000" dirty="0"/>
              <a:t> processes.</a:t>
            </a:r>
          </a:p>
          <a:p>
            <a:endParaRPr lang="en-US" sz="2000" dirty="0"/>
          </a:p>
        </p:txBody>
      </p:sp>
      <p:pic>
        <p:nvPicPr>
          <p:cNvPr id="4" name="Picture 3" descr="https://encrypted-tbn0.gstatic.com/images?q=tbn:ANd9GcRtVYCcz_AyhxTBvaBNMPahgb2tgxkKQ70PKTnKManZYGdWtzk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122" y="1529746"/>
            <a:ext cx="364045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87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CILIARY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16" y="1382943"/>
            <a:ext cx="3892705" cy="2453492"/>
          </a:xfrm>
        </p:spPr>
        <p:txBody>
          <a:bodyPr>
            <a:normAutofit fontScale="92500"/>
          </a:bodyPr>
          <a:lstStyle/>
          <a:p>
            <a:r>
              <a:rPr lang="en-US" dirty="0"/>
              <a:t>Processes project  from the inner surface of the anterior  1/3 of the </a:t>
            </a:r>
            <a:r>
              <a:rPr lang="en-US" dirty="0" err="1"/>
              <a:t>ciliary</a:t>
            </a:r>
            <a:r>
              <a:rPr lang="en-US" dirty="0"/>
              <a:t> body towards the lens.</a:t>
            </a:r>
          </a:p>
          <a:p>
            <a:r>
              <a:rPr lang="en-US" dirty="0"/>
              <a:t>Are covered by pars </a:t>
            </a:r>
            <a:r>
              <a:rPr lang="en-US" dirty="0" err="1"/>
              <a:t>ciliaris</a:t>
            </a:r>
            <a:r>
              <a:rPr lang="en-US" dirty="0"/>
              <a:t> </a:t>
            </a:r>
            <a:r>
              <a:rPr lang="en-US" dirty="0" err="1"/>
              <a:t>retinae</a:t>
            </a:r>
            <a:r>
              <a:rPr lang="en-US" dirty="0"/>
              <a:t> (2 rows of columnar cells).</a:t>
            </a:r>
          </a:p>
          <a:p>
            <a:r>
              <a:rPr lang="en-US" dirty="0"/>
              <a:t>They give attachment  to the lens </a:t>
            </a:r>
            <a:r>
              <a:rPr lang="en-US" dirty="0" err="1"/>
              <a:t>suspensory</a:t>
            </a:r>
            <a:r>
              <a:rPr lang="en-US" dirty="0"/>
              <a:t> ligaments (</a:t>
            </a:r>
            <a:r>
              <a:rPr lang="en-US" dirty="0" err="1"/>
              <a:t>zonule</a:t>
            </a:r>
            <a:r>
              <a:rPr lang="en-US" dirty="0"/>
              <a:t>  fibers).</a:t>
            </a:r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6715" y="1150450"/>
            <a:ext cx="4735107" cy="3533118"/>
          </a:xfrm>
          <a:prstGeom prst="rect">
            <a:avLst/>
          </a:prstGeom>
        </p:spPr>
      </p:pic>
      <p:pic>
        <p:nvPicPr>
          <p:cNvPr id="5" name="Picture 4" descr="https://encrypted-tbn0.gstatic.com/images?q=tbn:ANd9GcRtVYCcz_AyhxTBvaBNMPahgb2tgxkKQ70PKTnKManZYGdWtzk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122" y="4726753"/>
            <a:ext cx="2014401" cy="202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43" y="1163414"/>
            <a:ext cx="4669971" cy="5038815"/>
          </a:xfrm>
        </p:spPr>
        <p:txBody>
          <a:bodyPr/>
          <a:lstStyle/>
          <a:p>
            <a:pPr>
              <a:buNone/>
            </a:pPr>
            <a:r>
              <a:rPr lang="en-US" b="1" dirty="0"/>
              <a:t>It is formed of 5 layers:</a:t>
            </a:r>
          </a:p>
          <a:p>
            <a:r>
              <a:rPr lang="en-US" dirty="0"/>
              <a:t>1- Anterior border layer:</a:t>
            </a:r>
          </a:p>
          <a:p>
            <a:pPr>
              <a:buNone/>
            </a:pPr>
            <a:r>
              <a:rPr lang="en-US" dirty="0"/>
              <a:t>    Incomplete layer of fibroblasts    and </a:t>
            </a:r>
            <a:r>
              <a:rPr lang="en-US" dirty="0" err="1"/>
              <a:t>melanocytes</a:t>
            </a:r>
            <a:r>
              <a:rPr lang="en-US" dirty="0"/>
              <a:t>.</a:t>
            </a:r>
          </a:p>
          <a:p>
            <a:r>
              <a:rPr lang="en-US" dirty="0"/>
              <a:t>2- Stroma:</a:t>
            </a:r>
          </a:p>
          <a:p>
            <a:pPr>
              <a:buNone/>
            </a:pPr>
            <a:r>
              <a:rPr lang="en-US" dirty="0"/>
              <a:t>   Poorly </a:t>
            </a:r>
            <a:r>
              <a:rPr lang="en-US" dirty="0" err="1"/>
              <a:t>vascularized</a:t>
            </a:r>
            <a:r>
              <a:rPr lang="en-US" dirty="0"/>
              <a:t> C.T. with fibroblasts and </a:t>
            </a:r>
            <a:r>
              <a:rPr lang="en-US" dirty="0" err="1"/>
              <a:t>melanocytes</a:t>
            </a:r>
            <a:r>
              <a:rPr lang="en-US" dirty="0"/>
              <a:t>.</a:t>
            </a:r>
          </a:p>
          <a:p>
            <a:r>
              <a:rPr lang="en-US" dirty="0"/>
              <a:t>3- Vessel layer:</a:t>
            </a:r>
          </a:p>
          <a:p>
            <a:pPr>
              <a:buNone/>
            </a:pPr>
            <a:r>
              <a:rPr lang="en-US" dirty="0"/>
              <a:t>    Well-</a:t>
            </a:r>
            <a:r>
              <a:rPr lang="en-US" dirty="0" err="1"/>
              <a:t>vascularized</a:t>
            </a:r>
            <a:r>
              <a:rPr lang="en-US" dirty="0"/>
              <a:t>  loose C.T.</a:t>
            </a:r>
          </a:p>
          <a:p>
            <a:pPr>
              <a:buNone/>
            </a:pPr>
            <a:r>
              <a:rPr lang="en-US" dirty="0"/>
              <a:t>   Centrally, it contains circularly arranged smooth muscle fibers (sphincter </a:t>
            </a:r>
            <a:r>
              <a:rPr lang="en-US" dirty="0" err="1"/>
              <a:t>pupillae</a:t>
            </a:r>
            <a:r>
              <a:rPr lang="en-US" dirty="0"/>
              <a:t> muscle).  </a:t>
            </a: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0260" y="1196865"/>
            <a:ext cx="4392140" cy="2949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1903" y="201798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Stroma</a:t>
            </a:r>
          </a:p>
        </p:txBody>
      </p:sp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277" y="4178300"/>
            <a:ext cx="2628552" cy="231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773"/>
            <a:ext cx="4322378" cy="373228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4- Dilator pupillae muscle layer:</a:t>
            </a:r>
          </a:p>
          <a:p>
            <a:pPr>
              <a:buNone/>
            </a:pPr>
            <a:r>
              <a:rPr lang="en-US" dirty="0"/>
              <a:t>   Contains </a:t>
            </a:r>
            <a:r>
              <a:rPr lang="en-US" dirty="0" err="1"/>
              <a:t>radially</a:t>
            </a:r>
            <a:r>
              <a:rPr lang="en-US" dirty="0"/>
              <a:t> arranged </a:t>
            </a:r>
            <a:r>
              <a:rPr lang="en-US" dirty="0" err="1"/>
              <a:t>myoepithelial</a:t>
            </a:r>
            <a:r>
              <a:rPr lang="en-US" dirty="0"/>
              <a:t> cells.</a:t>
            </a:r>
          </a:p>
          <a:p>
            <a:r>
              <a:rPr lang="en-US" dirty="0"/>
              <a:t>5-  Posterior surface layer (pigmented epithelium layer):</a:t>
            </a:r>
          </a:p>
          <a:p>
            <a:pPr>
              <a:buNone/>
            </a:pPr>
            <a:r>
              <a:rPr lang="en-US" dirty="0"/>
              <a:t>   It is composed of 2 rows of  </a:t>
            </a:r>
            <a:r>
              <a:rPr lang="en-US" dirty="0">
                <a:solidFill>
                  <a:srgbClr val="FF0000"/>
                </a:solidFill>
              </a:rPr>
              <a:t>pigmented</a:t>
            </a:r>
            <a:r>
              <a:rPr lang="en-US" dirty="0"/>
              <a:t> epithelial cells (pars </a:t>
            </a:r>
            <a:r>
              <a:rPr lang="en-US" dirty="0" err="1"/>
              <a:t>iridis</a:t>
            </a:r>
            <a:r>
              <a:rPr lang="en-US" dirty="0"/>
              <a:t> </a:t>
            </a:r>
            <a:r>
              <a:rPr lang="en-US" dirty="0" err="1"/>
              <a:t>retinae</a:t>
            </a:r>
            <a:r>
              <a:rPr lang="en-US" dirty="0"/>
              <a:t>).</a:t>
            </a:r>
          </a:p>
          <a:p>
            <a:pPr>
              <a:buNone/>
            </a:pPr>
            <a:r>
              <a:rPr lang="en-US" dirty="0"/>
              <a:t>   They are the continuation of  pars </a:t>
            </a:r>
            <a:r>
              <a:rPr lang="en-US" dirty="0" err="1"/>
              <a:t>ciliaris</a:t>
            </a:r>
            <a:r>
              <a:rPr lang="en-US" dirty="0"/>
              <a:t> </a:t>
            </a:r>
            <a:r>
              <a:rPr lang="en-US" dirty="0" err="1"/>
              <a:t>retinae</a:t>
            </a:r>
            <a:r>
              <a:rPr lang="en-US" dirty="0"/>
              <a:t>. 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0566" y="1238543"/>
            <a:ext cx="4746569" cy="3158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4886" y="4117953"/>
            <a:ext cx="79958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====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5158" y="1324303"/>
            <a:ext cx="89863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84" y="4504665"/>
            <a:ext cx="3328416" cy="223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35600"/>
            <a:ext cx="4288221" cy="502064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It is composed of </a:t>
            </a:r>
            <a:r>
              <a:rPr lang="en-US" b="1" dirty="0">
                <a:solidFill>
                  <a:schemeClr val="tx2"/>
                </a:solidFill>
              </a:rPr>
              <a:t>10 distinct layers</a:t>
            </a:r>
            <a:r>
              <a:rPr lang="en-US" dirty="0"/>
              <a:t> </a:t>
            </a:r>
            <a:r>
              <a:rPr lang="en-US" sz="2000" dirty="0"/>
              <a:t>(from outside to inside):</a:t>
            </a:r>
          </a:p>
          <a:p>
            <a:r>
              <a:rPr lang="en-US" sz="2000" dirty="0"/>
              <a:t>1- Pigmented epithelium.</a:t>
            </a:r>
          </a:p>
          <a:p>
            <a:r>
              <a:rPr lang="en-US" sz="2000" dirty="0"/>
              <a:t>2- Rods and cones layer.</a:t>
            </a:r>
          </a:p>
          <a:p>
            <a:r>
              <a:rPr lang="en-US" sz="2000" dirty="0"/>
              <a:t>3- Outer limiting membrane.</a:t>
            </a:r>
          </a:p>
          <a:p>
            <a:r>
              <a:rPr lang="en-US" sz="2000" dirty="0"/>
              <a:t>4- Outer nuclear layer.</a:t>
            </a:r>
          </a:p>
          <a:p>
            <a:r>
              <a:rPr lang="en-US" sz="2000" dirty="0"/>
              <a:t>5- Outer plexiform layer.</a:t>
            </a:r>
          </a:p>
          <a:p>
            <a:r>
              <a:rPr lang="en-US" sz="2000" dirty="0"/>
              <a:t>6- Inner nuclear layer.</a:t>
            </a:r>
          </a:p>
          <a:p>
            <a:r>
              <a:rPr lang="en-US" sz="2000" dirty="0"/>
              <a:t>7- Inner plexiform layer.</a:t>
            </a:r>
          </a:p>
          <a:p>
            <a:r>
              <a:rPr lang="en-US" sz="2000" dirty="0"/>
              <a:t>8- Ganglion cell layer.</a:t>
            </a:r>
          </a:p>
          <a:p>
            <a:r>
              <a:rPr lang="en-US" sz="2000" dirty="0"/>
              <a:t>9- Optic nerve fiber layer.</a:t>
            </a:r>
          </a:p>
          <a:p>
            <a:r>
              <a:rPr lang="en-US" sz="2000" dirty="0"/>
              <a:t>10- Inner limiting layer.</a:t>
            </a:r>
          </a:p>
        </p:txBody>
      </p:sp>
      <p:pic>
        <p:nvPicPr>
          <p:cNvPr id="4" name="Picture 3" descr="http://medcell.med.yale.edu/histology/sensory_systems_lab/images/layers_of_the_retin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64" y="1268249"/>
            <a:ext cx="4749736" cy="51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7051" y="5321300"/>
            <a:ext cx="1587564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632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RETINA (Cont.)</a:t>
            </a:r>
          </a:p>
        </p:txBody>
      </p:sp>
      <p:pic>
        <p:nvPicPr>
          <p:cNvPr id="4" name="Picture 3" descr="http://apbrwww5.apsu.edu/thompsonj/Anatomy%20&amp;%20Physiology/2010/2010%20Exam%20Reviews/Exam%204%20Review/retina_laye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953" y="1215149"/>
            <a:ext cx="4828564" cy="38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yasmin\Desktop\layers_of_retina1327872948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44" y="1195008"/>
            <a:ext cx="3657600" cy="496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600" y="5080438"/>
            <a:ext cx="1886529" cy="17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12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RETINA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9186" y="1368427"/>
            <a:ext cx="6621517" cy="4817216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Pigmented Epithelium:</a:t>
            </a:r>
          </a:p>
          <a:p>
            <a:r>
              <a:rPr lang="en-US" dirty="0"/>
              <a:t>Cuboidal to columnar cells (single layer).</a:t>
            </a:r>
          </a:p>
          <a:p>
            <a:r>
              <a:rPr lang="en-US" dirty="0"/>
              <a:t>Apical microvilli.</a:t>
            </a:r>
          </a:p>
          <a:p>
            <a:r>
              <a:rPr lang="en-US" dirty="0"/>
              <a:t>Abundance of melanin granules.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Functions:</a:t>
            </a:r>
          </a:p>
          <a:p>
            <a:pPr>
              <a:buNone/>
            </a:pPr>
            <a:r>
              <a:rPr lang="en-US" dirty="0"/>
              <a:t>    1- Absorb light.</a:t>
            </a:r>
          </a:p>
          <a:p>
            <a:pPr>
              <a:buNone/>
            </a:pPr>
            <a:r>
              <a:rPr lang="en-US" dirty="0"/>
              <a:t>    2- Phagocytosis of membranous discs from tips of rods.</a:t>
            </a:r>
          </a:p>
          <a:p>
            <a:pPr>
              <a:buNone/>
            </a:pPr>
            <a:r>
              <a:rPr lang="en-US" dirty="0"/>
              <a:t>    3- Esterification of  Vitamin A (in SER).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22-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61441" y="1527451"/>
            <a:ext cx="2285640" cy="43432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3662"/>
            <a:ext cx="7772400" cy="643766"/>
          </a:xfrm>
        </p:spPr>
        <p:txBody>
          <a:bodyPr/>
          <a:lstStyle/>
          <a:p>
            <a:r>
              <a:rPr lang="en-US" sz="3600" dirty="0"/>
              <a:t>RODS AND CONES LAYER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6919" y="1273834"/>
            <a:ext cx="6513784" cy="5574347"/>
          </a:xfrm>
        </p:spPr>
        <p:txBody>
          <a:bodyPr/>
          <a:lstStyle/>
          <a:p>
            <a:r>
              <a:rPr lang="en-US" sz="1800" dirty="0"/>
              <a:t>Are photoreceptor cells.</a:t>
            </a:r>
          </a:p>
          <a:p>
            <a:r>
              <a:rPr lang="en-US" sz="1800" dirty="0"/>
              <a:t>Each has:</a:t>
            </a:r>
          </a:p>
          <a:p>
            <a:pPr>
              <a:buNone/>
            </a:pPr>
            <a:r>
              <a:rPr lang="en-US" sz="1800" dirty="0"/>
              <a:t>1. Dendrite formed of:</a:t>
            </a:r>
          </a:p>
          <a:p>
            <a:pPr>
              <a:buNone/>
            </a:pPr>
            <a:r>
              <a:rPr lang="en-US" sz="1800" dirty="0"/>
              <a:t>     -Outer segment (OS): contains membranous discs  containing rhodopsin (in rods) and iodopsin (in cones).</a:t>
            </a:r>
          </a:p>
          <a:p>
            <a:pPr>
              <a:buNone/>
            </a:pPr>
            <a:r>
              <a:rPr lang="en-US" sz="1800" dirty="0"/>
              <a:t>     - Connecting Stalk: with modified cilium.</a:t>
            </a:r>
          </a:p>
          <a:p>
            <a:pPr>
              <a:buNone/>
            </a:pPr>
            <a:r>
              <a:rPr lang="en-US" sz="1800" dirty="0"/>
              <a:t>     -Inner segment (IS).</a:t>
            </a:r>
          </a:p>
          <a:p>
            <a:pPr>
              <a:buNone/>
            </a:pPr>
            <a:r>
              <a:rPr lang="en-US" sz="1800" dirty="0"/>
              <a:t> 2. Cell body.</a:t>
            </a:r>
          </a:p>
          <a:p>
            <a:pPr>
              <a:buNone/>
            </a:pPr>
            <a:r>
              <a:rPr lang="en-US" sz="1800" dirty="0"/>
              <a:t> 3. Axon: synapses with dendrite of bipolar neuron of inner nuclear layer.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Functions:</a:t>
            </a:r>
          </a:p>
          <a:p>
            <a:pPr>
              <a:buNone/>
            </a:pPr>
            <a:r>
              <a:rPr lang="en-US" sz="1800" dirty="0"/>
              <a:t>    Rods are receptors for dim light ( low intensity light).</a:t>
            </a:r>
          </a:p>
          <a:p>
            <a:pPr>
              <a:buNone/>
            </a:pPr>
            <a:r>
              <a:rPr lang="en-US" sz="1800" dirty="0"/>
              <a:t>    Cones are receptors for bright light and color vision</a:t>
            </a:r>
          </a:p>
          <a:p>
            <a:pPr>
              <a:buNone/>
            </a:pPr>
            <a:r>
              <a:rPr lang="en-US" sz="1800" dirty="0"/>
              <a:t>   (red, green &amp; blue).</a:t>
            </a:r>
          </a:p>
          <a:p>
            <a:pPr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RETINA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717" y="1368428"/>
            <a:ext cx="7961586" cy="5318976"/>
          </a:xfrm>
        </p:spPr>
        <p:txBody>
          <a:bodyPr/>
          <a:lstStyle/>
          <a:p>
            <a:r>
              <a:rPr lang="en-US" sz="1800" b="1" dirty="0">
                <a:solidFill>
                  <a:schemeClr val="tx2"/>
                </a:solidFill>
              </a:rPr>
              <a:t>Outer limiting membrane:</a:t>
            </a:r>
          </a:p>
          <a:p>
            <a:pPr lvl="1"/>
            <a:r>
              <a:rPr lang="en-US" sz="1800" dirty="0"/>
              <a:t>A region of </a:t>
            </a:r>
            <a:r>
              <a:rPr lang="en-US" sz="1800" dirty="0" err="1"/>
              <a:t>zonulae</a:t>
            </a:r>
            <a:r>
              <a:rPr lang="en-US" sz="1800" dirty="0"/>
              <a:t> adherents junctions between Muller cells and the photoreceptors.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Outer nuclear layer:</a:t>
            </a:r>
          </a:p>
          <a:p>
            <a:pPr lvl="1"/>
            <a:r>
              <a:rPr lang="en-US" sz="1800" dirty="0"/>
              <a:t>Contains nuclei of the rods &amp; cones.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Outer plexiform layer:</a:t>
            </a:r>
          </a:p>
          <a:p>
            <a:pPr lvl="1"/>
            <a:r>
              <a:rPr lang="en-US" sz="1800" dirty="0"/>
              <a:t>Contains </a:t>
            </a:r>
            <a:r>
              <a:rPr lang="en-US" sz="1800" dirty="0" err="1"/>
              <a:t>axodendritic</a:t>
            </a:r>
            <a:r>
              <a:rPr lang="en-US" sz="1800" dirty="0"/>
              <a:t> synapses between the </a:t>
            </a:r>
          </a:p>
          <a:p>
            <a:pPr marL="342900" lvl="1" indent="0">
              <a:buNone/>
            </a:pPr>
            <a:r>
              <a:rPr lang="en-US" sz="1800" dirty="0"/>
              <a:t>photoreceptor cells and dendrites of bipolar and </a:t>
            </a:r>
          </a:p>
          <a:p>
            <a:pPr marL="342900" lvl="1" indent="0">
              <a:buNone/>
            </a:pPr>
            <a:r>
              <a:rPr lang="en-US" sz="1800" dirty="0"/>
              <a:t>horizontal cells.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Inner nuclear layer:</a:t>
            </a:r>
          </a:p>
          <a:p>
            <a:pPr lvl="1"/>
            <a:r>
              <a:rPr lang="en-US" sz="1800" b="1" dirty="0"/>
              <a:t>Contains the nuclei of:</a:t>
            </a:r>
          </a:p>
          <a:p>
            <a:pPr>
              <a:buNone/>
            </a:pPr>
            <a:r>
              <a:rPr lang="en-US" sz="1800" dirty="0"/>
              <a:t>        1- Bipolar neurons.</a:t>
            </a:r>
          </a:p>
          <a:p>
            <a:pPr>
              <a:buNone/>
            </a:pPr>
            <a:r>
              <a:rPr lang="en-US" sz="1800" dirty="0"/>
              <a:t>        2- Horizontal neurons.</a:t>
            </a:r>
          </a:p>
          <a:p>
            <a:pPr>
              <a:buNone/>
            </a:pPr>
            <a:r>
              <a:rPr lang="en-US" sz="1800" dirty="0"/>
              <a:t>        3- </a:t>
            </a:r>
            <a:r>
              <a:rPr lang="en-US" sz="1800" dirty="0" err="1"/>
              <a:t>Amacrine</a:t>
            </a:r>
            <a:r>
              <a:rPr lang="en-US" sz="1800" dirty="0"/>
              <a:t> neurons (unipolar neurons):</a:t>
            </a:r>
          </a:p>
          <a:p>
            <a:pPr>
              <a:buNone/>
            </a:pPr>
            <a:r>
              <a:rPr lang="en-US" sz="1800" dirty="0"/>
              <a:t>        4- </a:t>
            </a:r>
            <a:r>
              <a:rPr lang="en-US" sz="1800" dirty="0" err="1"/>
              <a:t>Neuroglial</a:t>
            </a:r>
            <a:r>
              <a:rPr lang="en-US" sz="1800" dirty="0"/>
              <a:t> cells  (Muller cells) that extend </a:t>
            </a:r>
          </a:p>
          <a:p>
            <a:pPr>
              <a:buNone/>
            </a:pPr>
            <a:r>
              <a:rPr lang="en-US" sz="1800" dirty="0"/>
              <a:t>       between the vitreous body and the inner segments of rods and cones.</a:t>
            </a:r>
          </a:p>
          <a:p>
            <a:endParaRPr lang="en-US" sz="1800" dirty="0"/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894" y="2019299"/>
            <a:ext cx="2813470" cy="422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368427"/>
            <a:ext cx="7727951" cy="3438377"/>
          </a:xfrm>
        </p:spPr>
        <p:txBody>
          <a:bodyPr/>
          <a:lstStyle/>
          <a:p>
            <a:r>
              <a:rPr lang="en-US" sz="3200" b="1" dirty="0">
                <a:effectLst/>
              </a:rPr>
              <a:t>By the end of this lecture, the student should be able to describe:</a:t>
            </a:r>
          </a:p>
          <a:p>
            <a:pPr lvl="1"/>
            <a:r>
              <a:rPr lang="en-US" sz="3200" i="1" dirty="0">
                <a:effectLst/>
              </a:rPr>
              <a:t>The general structure of the eye.</a:t>
            </a:r>
          </a:p>
          <a:p>
            <a:pPr lvl="1"/>
            <a:r>
              <a:rPr lang="en-US" sz="3200" i="1" dirty="0">
                <a:effectLst/>
              </a:rPr>
              <a:t>The microscopic structure of:</a:t>
            </a:r>
          </a:p>
          <a:p>
            <a:pPr lvl="2"/>
            <a:r>
              <a:rPr lang="en-US" sz="3200" i="1" dirty="0">
                <a:effectLst/>
              </a:rPr>
              <a:t>Cornea.</a:t>
            </a:r>
          </a:p>
          <a:p>
            <a:pPr lvl="2"/>
            <a:r>
              <a:rPr lang="en-US" sz="3200" i="1" dirty="0">
                <a:effectLst/>
              </a:rPr>
              <a:t>Retina.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626326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RETINA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834" y="1023854"/>
            <a:ext cx="7835462" cy="5728235"/>
          </a:xfrm>
        </p:spPr>
        <p:txBody>
          <a:bodyPr/>
          <a:lstStyle/>
          <a:p>
            <a:r>
              <a:rPr lang="en-US" sz="2000" b="1" dirty="0">
                <a:solidFill>
                  <a:schemeClr val="tx2"/>
                </a:solidFill>
              </a:rPr>
              <a:t>Inner plexiform layer:</a:t>
            </a:r>
          </a:p>
          <a:p>
            <a:pPr>
              <a:buNone/>
            </a:pPr>
            <a:r>
              <a:rPr lang="en-US" sz="2000" dirty="0"/>
              <a:t>   Contains </a:t>
            </a:r>
            <a:r>
              <a:rPr lang="en-US" sz="2000" dirty="0" err="1"/>
              <a:t>axodendritic</a:t>
            </a:r>
            <a:r>
              <a:rPr lang="en-US" sz="2000" dirty="0"/>
              <a:t> synapses between axons of bipolar neurons and dendrites of ganglion cells and </a:t>
            </a:r>
            <a:r>
              <a:rPr lang="en-US" sz="2000" dirty="0" err="1"/>
              <a:t>amacrine</a:t>
            </a:r>
            <a:r>
              <a:rPr lang="en-US" sz="2000" dirty="0"/>
              <a:t> cells.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Ganglion cell layer:</a:t>
            </a:r>
          </a:p>
          <a:p>
            <a:pPr>
              <a:buNone/>
            </a:pPr>
            <a:r>
              <a:rPr lang="en-US" sz="2000" dirty="0"/>
              <a:t>   Contains cell bodies of large multipolar neurons</a:t>
            </a:r>
          </a:p>
          <a:p>
            <a:pPr>
              <a:buNone/>
            </a:pPr>
            <a:r>
              <a:rPr lang="en-US" sz="2000" dirty="0"/>
              <a:t>      of the ganglion cells.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Optic nerve fiber layer:</a:t>
            </a:r>
          </a:p>
          <a:p>
            <a:pPr>
              <a:buNone/>
            </a:pPr>
            <a:r>
              <a:rPr lang="en-US" sz="2000" dirty="0"/>
              <a:t>   Contains </a:t>
            </a:r>
            <a:r>
              <a:rPr lang="en-US" sz="2000" dirty="0" err="1"/>
              <a:t>unmyelinated</a:t>
            </a:r>
            <a:r>
              <a:rPr lang="en-US" sz="2000" dirty="0"/>
              <a:t> axons of the ganglion cells.</a:t>
            </a:r>
          </a:p>
          <a:p>
            <a:pPr>
              <a:buNone/>
            </a:pPr>
            <a:r>
              <a:rPr lang="en-US" sz="2000" dirty="0"/>
              <a:t>   N.B. These axons become myelinated as the nerve</a:t>
            </a:r>
          </a:p>
          <a:p>
            <a:pPr>
              <a:buNone/>
            </a:pPr>
            <a:r>
              <a:rPr lang="en-US" sz="2000" dirty="0"/>
              <a:t>     pierces the sclera.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The inner limiting membrane:</a:t>
            </a:r>
          </a:p>
          <a:p>
            <a:pPr>
              <a:buNone/>
            </a:pPr>
            <a:r>
              <a:rPr lang="en-US" sz="2000" dirty="0"/>
              <a:t>   It is formed by the basal </a:t>
            </a:r>
            <a:r>
              <a:rPr lang="en-US" sz="2000" dirty="0" err="1"/>
              <a:t>laminae</a:t>
            </a:r>
            <a:r>
              <a:rPr lang="en-US" sz="2000" dirty="0"/>
              <a:t> of the Muller cells.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1" y="2222499"/>
            <a:ext cx="2819400" cy="4238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4051"/>
            <a:ext cx="7772400" cy="766877"/>
          </a:xfrm>
        </p:spPr>
        <p:txBody>
          <a:bodyPr/>
          <a:lstStyle/>
          <a:p>
            <a:r>
              <a:rPr lang="en-US" dirty="0"/>
              <a:t>RETINA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3835"/>
            <a:ext cx="4808483" cy="289669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Fovea </a:t>
            </a:r>
            <a:r>
              <a:rPr lang="en-US" b="1" dirty="0" err="1">
                <a:solidFill>
                  <a:schemeClr val="tx2"/>
                </a:solidFill>
              </a:rPr>
              <a:t>centralis</a:t>
            </a:r>
            <a:r>
              <a:rPr lang="en-US" b="1" dirty="0">
                <a:solidFill>
                  <a:schemeClr val="tx2"/>
                </a:solidFill>
              </a:rPr>
              <a:t>:</a:t>
            </a:r>
          </a:p>
          <a:p>
            <a:r>
              <a:rPr lang="en-US" dirty="0"/>
              <a:t>It lies in the center of macula </a:t>
            </a:r>
            <a:r>
              <a:rPr lang="en-US" dirty="0" err="1"/>
              <a:t>lutea</a:t>
            </a:r>
            <a:r>
              <a:rPr lang="en-US" dirty="0"/>
              <a:t>.</a:t>
            </a:r>
          </a:p>
          <a:p>
            <a:r>
              <a:rPr lang="en-US" dirty="0"/>
              <a:t>Cones  are highly concentrated in the fovea.</a:t>
            </a:r>
          </a:p>
          <a:p>
            <a:r>
              <a:rPr lang="en-US" dirty="0"/>
              <a:t>It is responsible for visual acuity.</a:t>
            </a:r>
          </a:p>
        </p:txBody>
      </p:sp>
      <p:pic>
        <p:nvPicPr>
          <p:cNvPr id="6" name="Picture 5" descr="https://encrypted-tbn3.gstatic.com/images?q=tbn:ANd9GcSXHYaUvL676_KtAHOl77Nt9rpHumfahSPIZ_Inh26mPH_kta2Fd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1340069"/>
            <a:ext cx="3430796" cy="132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genom.mefst.hr/HistologyAtlas/20/big/ah2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2751741"/>
            <a:ext cx="3398718" cy="190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971433"/>
            <a:ext cx="26098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0" y="4248150"/>
            <a:ext cx="2296960" cy="233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980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RETINA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8" y="1342671"/>
            <a:ext cx="4932609" cy="4817216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Types of cells in the retina:</a:t>
            </a:r>
          </a:p>
          <a:p>
            <a:pPr marL="0" indent="0">
              <a:buNone/>
            </a:pPr>
            <a:r>
              <a:rPr lang="en-US" dirty="0"/>
              <a:t>1- Pigmented epithelium.</a:t>
            </a:r>
          </a:p>
          <a:p>
            <a:pPr marL="0" indent="0">
              <a:buNone/>
            </a:pPr>
            <a:r>
              <a:rPr lang="en-US" dirty="0"/>
              <a:t>2- Nerve cells: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sz="2000" dirty="0"/>
              <a:t>Photoreceptor cells (rods &amp; cones)</a:t>
            </a:r>
          </a:p>
          <a:p>
            <a:pPr marL="0" indent="0">
              <a:buNone/>
            </a:pPr>
            <a:r>
              <a:rPr lang="en-US" sz="2000" dirty="0"/>
              <a:t>     -  Bipolar neurons.</a:t>
            </a:r>
          </a:p>
          <a:p>
            <a:pPr marL="0" indent="0">
              <a:buNone/>
            </a:pPr>
            <a:r>
              <a:rPr lang="en-US" sz="2000" dirty="0"/>
              <a:t>     - Ganglion cells.</a:t>
            </a:r>
          </a:p>
          <a:p>
            <a:pPr marL="0" indent="0">
              <a:buNone/>
            </a:pPr>
            <a:r>
              <a:rPr lang="en-US" sz="2000" dirty="0"/>
              <a:t>     - Association neurons:</a:t>
            </a:r>
          </a:p>
          <a:p>
            <a:pPr marL="0" indent="0">
              <a:buNone/>
            </a:pPr>
            <a:r>
              <a:rPr lang="en-US" sz="2000" dirty="0"/>
              <a:t>              </a:t>
            </a:r>
            <a:r>
              <a:rPr lang="en-US" sz="2000" dirty="0" err="1"/>
              <a:t>i</a:t>
            </a:r>
            <a:r>
              <a:rPr lang="en-US" sz="2000" dirty="0"/>
              <a:t>. Horizontal cells.</a:t>
            </a:r>
          </a:p>
          <a:p>
            <a:pPr marL="0" indent="0">
              <a:buNone/>
            </a:pPr>
            <a:r>
              <a:rPr lang="en-US" sz="2000" dirty="0"/>
              <a:t>              ii. </a:t>
            </a:r>
            <a:r>
              <a:rPr lang="en-US" sz="2000" dirty="0" err="1"/>
              <a:t>Amacrine</a:t>
            </a:r>
            <a:r>
              <a:rPr lang="en-US" sz="2000" dirty="0"/>
              <a:t> cells.</a:t>
            </a:r>
          </a:p>
          <a:p>
            <a:pPr marL="0" indent="0">
              <a:buNone/>
            </a:pPr>
            <a:r>
              <a:rPr lang="en-US" dirty="0"/>
              <a:t>3- </a:t>
            </a:r>
            <a:r>
              <a:rPr lang="en-US" dirty="0" err="1"/>
              <a:t>Neuroglial</a:t>
            </a:r>
            <a:r>
              <a:rPr lang="en-US" dirty="0"/>
              <a:t> cells:</a:t>
            </a:r>
          </a:p>
          <a:p>
            <a:pPr marL="0" indent="0">
              <a:buNone/>
            </a:pPr>
            <a:r>
              <a:rPr lang="en-US" sz="2000" dirty="0"/>
              <a:t>    - Muller’s cells.</a:t>
            </a:r>
          </a:p>
          <a:p>
            <a:pPr marL="0" indent="0">
              <a:buNone/>
            </a:pPr>
            <a:r>
              <a:rPr lang="en-US" sz="2000" dirty="0"/>
              <a:t>    - Astrocytes. </a:t>
            </a:r>
          </a:p>
        </p:txBody>
      </p:sp>
      <p:pic>
        <p:nvPicPr>
          <p:cNvPr id="5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038" y="1249609"/>
            <a:ext cx="3514725" cy="52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995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3662"/>
            <a:ext cx="7772400" cy="643766"/>
          </a:xfrm>
        </p:spPr>
        <p:txBody>
          <a:bodyPr/>
          <a:lstStyle/>
          <a:p>
            <a:r>
              <a:rPr lang="en-US" sz="3600" dirty="0"/>
              <a:t>CONJUNCTIVA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718" y="1368427"/>
            <a:ext cx="5517930" cy="4964949"/>
          </a:xfrm>
        </p:spPr>
        <p:txBody>
          <a:bodyPr/>
          <a:lstStyle/>
          <a:p>
            <a:r>
              <a:rPr lang="en-US" dirty="0"/>
              <a:t>It is </a:t>
            </a:r>
            <a:r>
              <a:rPr lang="en-US"/>
              <a:t>the transparent mucous </a:t>
            </a:r>
            <a:r>
              <a:rPr lang="en-US" dirty="0"/>
              <a:t>membrane lining the inner surfaces of </a:t>
            </a:r>
            <a:r>
              <a:rPr lang="en-US"/>
              <a:t>the eyelids 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dirty="0" err="1">
                <a:solidFill>
                  <a:schemeClr val="tx2"/>
                </a:solidFill>
              </a:rPr>
              <a:t>palpebral</a:t>
            </a:r>
            <a:r>
              <a:rPr lang="en-US" dirty="0">
                <a:solidFill>
                  <a:schemeClr val="tx2"/>
                </a:solidFill>
              </a:rPr>
              <a:t> conjunctiva)  </a:t>
            </a:r>
            <a:r>
              <a:rPr lang="en-US" dirty="0"/>
              <a:t>and reflecting onto the sclera of the anterior surface of the eye </a:t>
            </a:r>
            <a:r>
              <a:rPr lang="en-US" dirty="0">
                <a:solidFill>
                  <a:schemeClr val="tx2"/>
                </a:solidFill>
              </a:rPr>
              <a:t>(bulbar conjunctiva).</a:t>
            </a:r>
          </a:p>
          <a:p>
            <a:r>
              <a:rPr lang="en-US" b="1" dirty="0">
                <a:solidFill>
                  <a:schemeClr val="tx2"/>
                </a:solidFill>
              </a:rPr>
              <a:t>L/M:</a:t>
            </a:r>
            <a:endParaRPr lang="en-US" dirty="0"/>
          </a:p>
          <a:p>
            <a:r>
              <a:rPr lang="en-US" b="1" dirty="0"/>
              <a:t>1- Epithelium: </a:t>
            </a:r>
          </a:p>
          <a:p>
            <a:pPr>
              <a:buNone/>
            </a:pPr>
            <a:r>
              <a:rPr lang="en-US" b="1" dirty="0"/>
              <a:t>       </a:t>
            </a:r>
            <a:r>
              <a:rPr lang="en-US" dirty="0"/>
              <a:t>Stratified columnar epithelium with</a:t>
            </a:r>
          </a:p>
          <a:p>
            <a:pPr>
              <a:buNone/>
            </a:pPr>
            <a:r>
              <a:rPr lang="en-US" dirty="0"/>
              <a:t>       numerous goblet cells.</a:t>
            </a:r>
          </a:p>
          <a:p>
            <a:r>
              <a:rPr lang="en-US" b="1" dirty="0"/>
              <a:t>2- Lamina </a:t>
            </a:r>
            <a:r>
              <a:rPr lang="en-US" b="1" dirty="0" err="1"/>
              <a:t>propria</a:t>
            </a:r>
            <a:r>
              <a:rPr lang="en-US" b="1" dirty="0"/>
              <a:t>:</a:t>
            </a:r>
          </a:p>
          <a:p>
            <a:pPr>
              <a:buNone/>
            </a:pPr>
            <a:r>
              <a:rPr lang="en-US" dirty="0"/>
              <a:t>        Loose C.T.   </a:t>
            </a:r>
          </a:p>
        </p:txBody>
      </p:sp>
      <p:pic>
        <p:nvPicPr>
          <p:cNvPr id="5" name="Content Placeholder 4" descr="CNJNCT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38648" y="2194211"/>
            <a:ext cx="2985685" cy="355723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552" y="1732770"/>
            <a:ext cx="8392396" cy="144398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GOOD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  <a:t> 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LUCK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BULB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90" y="1432823"/>
            <a:ext cx="7727951" cy="4891083"/>
          </a:xfrm>
        </p:spPr>
        <p:txBody>
          <a:bodyPr/>
          <a:lstStyle/>
          <a:p>
            <a:r>
              <a:rPr lang="en-US" dirty="0"/>
              <a:t>Three coats </a:t>
            </a:r>
          </a:p>
          <a:p>
            <a:pPr>
              <a:buNone/>
            </a:pPr>
            <a:r>
              <a:rPr lang="en-US" dirty="0"/>
              <a:t>   (3 Tunics):</a:t>
            </a:r>
          </a:p>
          <a:p>
            <a:r>
              <a:rPr lang="en-US" b="1" dirty="0">
                <a:solidFill>
                  <a:srgbClr val="FFFF00"/>
                </a:solidFill>
              </a:rPr>
              <a:t>1- Fibrous tunic:</a:t>
            </a:r>
          </a:p>
          <a:p>
            <a:pPr>
              <a:buNone/>
            </a:pPr>
            <a:r>
              <a:rPr lang="en-US" dirty="0"/>
              <a:t>       Cornea.</a:t>
            </a:r>
          </a:p>
          <a:p>
            <a:pPr>
              <a:buNone/>
            </a:pPr>
            <a:r>
              <a:rPr lang="en-US" dirty="0"/>
              <a:t>       Sclera.</a:t>
            </a:r>
          </a:p>
          <a:p>
            <a:r>
              <a:rPr lang="en-US" b="1" dirty="0">
                <a:solidFill>
                  <a:schemeClr val="tx2"/>
                </a:solidFill>
              </a:rPr>
              <a:t>2- Vascular tunic:</a:t>
            </a:r>
          </a:p>
          <a:p>
            <a:pPr>
              <a:buNone/>
            </a:pPr>
            <a:r>
              <a:rPr lang="en-US" dirty="0"/>
              <a:t>       Choroid.</a:t>
            </a:r>
          </a:p>
          <a:p>
            <a:pPr>
              <a:buNone/>
            </a:pPr>
            <a:r>
              <a:rPr lang="en-US" dirty="0"/>
              <a:t>       Ciliary body.</a:t>
            </a:r>
          </a:p>
          <a:p>
            <a:pPr>
              <a:buNone/>
            </a:pPr>
            <a:r>
              <a:rPr lang="en-US" dirty="0"/>
              <a:t>       Iris.</a:t>
            </a:r>
          </a:p>
          <a:p>
            <a:r>
              <a:rPr lang="en-US" b="1" dirty="0">
                <a:solidFill>
                  <a:schemeClr val="tx2"/>
                </a:solidFill>
              </a:rPr>
              <a:t>3- Neural tunic:</a:t>
            </a:r>
          </a:p>
          <a:p>
            <a:pPr>
              <a:buNone/>
            </a:pPr>
            <a:r>
              <a:rPr lang="en-US" b="1" dirty="0">
                <a:solidFill>
                  <a:schemeClr val="tx2"/>
                </a:solidFill>
              </a:rPr>
              <a:t>       </a:t>
            </a:r>
            <a:r>
              <a:rPr lang="en-US" dirty="0"/>
              <a:t>Retina.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024" y="1326096"/>
            <a:ext cx="5204805" cy="502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86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52" y="1407064"/>
            <a:ext cx="4135192" cy="4595617"/>
          </a:xfrm>
        </p:spPr>
        <p:txBody>
          <a:bodyPr/>
          <a:lstStyle/>
          <a:p>
            <a:r>
              <a:rPr lang="en-US" dirty="0"/>
              <a:t>It is the transparent, avascular and highly innervated anterior portion of the fibrous coat. </a:t>
            </a:r>
          </a:p>
          <a:p>
            <a:r>
              <a:rPr lang="en-US" dirty="0"/>
              <a:t>It is composed of 5 distinct layers:</a:t>
            </a:r>
          </a:p>
          <a:p>
            <a:pPr lvl="1">
              <a:buNone/>
            </a:pPr>
            <a:r>
              <a:rPr lang="en-US" sz="2400" dirty="0"/>
              <a:t>1. Corneal epithelium.</a:t>
            </a:r>
          </a:p>
          <a:p>
            <a:pPr lvl="1">
              <a:buNone/>
            </a:pPr>
            <a:r>
              <a:rPr lang="en-US" sz="2400" dirty="0"/>
              <a:t>2. Bowman’s membrane.</a:t>
            </a:r>
          </a:p>
          <a:p>
            <a:pPr lvl="1">
              <a:buNone/>
            </a:pPr>
            <a:r>
              <a:rPr lang="en-US" sz="2400" dirty="0"/>
              <a:t>3. Stroma.</a:t>
            </a:r>
          </a:p>
          <a:p>
            <a:pPr lvl="1">
              <a:buNone/>
            </a:pPr>
            <a:r>
              <a:rPr lang="en-US" sz="2400" dirty="0"/>
              <a:t>4. Descemet’s membrane.</a:t>
            </a:r>
          </a:p>
          <a:p>
            <a:pPr lvl="1">
              <a:buNone/>
            </a:pPr>
            <a:r>
              <a:rPr lang="en-US" sz="2400" dirty="0"/>
              <a:t>5. Corneal endothelium.</a:t>
            </a:r>
          </a:p>
        </p:txBody>
      </p:sp>
      <p:pic>
        <p:nvPicPr>
          <p:cNvPr id="4" name="Picture 3" descr="http://dc166.4shared.com/doc/514FXCNe/preview_html_51290a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923" y="1663428"/>
            <a:ext cx="4299628" cy="42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66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1368428"/>
            <a:ext cx="5022761" cy="4213974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</a:rPr>
              <a:t>Corneal epithelium:</a:t>
            </a:r>
          </a:p>
          <a:p>
            <a:pPr lvl="1"/>
            <a:r>
              <a:rPr lang="en-US" sz="2400" dirty="0"/>
              <a:t>Non-keratinized Stratified squamous epithelium. </a:t>
            </a:r>
          </a:p>
          <a:p>
            <a:pPr lvl="1"/>
            <a:r>
              <a:rPr lang="en-US" sz="2400" dirty="0"/>
              <a:t>Contains numerous free nerve endings.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Bowman’s membrane:</a:t>
            </a:r>
          </a:p>
          <a:p>
            <a:pPr lvl="1"/>
            <a:r>
              <a:rPr lang="en-US" sz="2400" dirty="0"/>
              <a:t>It is homogenous non-cellular layer containing type I collagen fibrils.</a:t>
            </a:r>
          </a:p>
        </p:txBody>
      </p:sp>
      <p:pic>
        <p:nvPicPr>
          <p:cNvPr id="4" name="Picture 3" descr="http://www.nature.com/eye/journal/v27/n2/images/eye2012282f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164" y="1375348"/>
            <a:ext cx="3206115" cy="38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87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27" y="1419943"/>
            <a:ext cx="4556859" cy="4066241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</a:rPr>
              <a:t>Stroma: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400" dirty="0"/>
              <a:t>It is the thickest layer (about 90%).</a:t>
            </a:r>
          </a:p>
          <a:p>
            <a:pPr lvl="1"/>
            <a:r>
              <a:rPr lang="en-US" sz="2400" dirty="0"/>
              <a:t>It is composed of parallel lamellae of dense collagenous C.T.</a:t>
            </a:r>
          </a:p>
          <a:p>
            <a:pPr lvl="1"/>
            <a:r>
              <a:rPr lang="en-US" sz="2400" dirty="0"/>
              <a:t>Each lamella is composed mainly of parallel type I collagen fibers with long fibroblasts.</a:t>
            </a:r>
          </a:p>
        </p:txBody>
      </p:sp>
      <p:pic>
        <p:nvPicPr>
          <p:cNvPr id="4" name="Picture 3" descr="http://www.siumed.edu/~dking2/intro/images/IN022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486" y="1981257"/>
            <a:ext cx="4343514" cy="294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650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83" y="1394186"/>
            <a:ext cx="8235779" cy="4084708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Descemet’s membrane:</a:t>
            </a:r>
          </a:p>
          <a:p>
            <a:pPr lvl="1"/>
            <a:r>
              <a:rPr lang="en-US" sz="2400" dirty="0"/>
              <a:t>It is a thick basement membrane.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Corneal endothelium:</a:t>
            </a:r>
          </a:p>
          <a:p>
            <a:pPr lvl="1"/>
            <a:r>
              <a:rPr lang="en-US" sz="2400" dirty="0"/>
              <a:t>It is s simple squamous epithelium.</a:t>
            </a:r>
          </a:p>
          <a:p>
            <a:pPr lvl="1"/>
            <a:r>
              <a:rPr lang="en-US" sz="2400" b="1" dirty="0"/>
              <a:t>Functions:</a:t>
            </a:r>
          </a:p>
          <a:p>
            <a:pPr>
              <a:buNone/>
            </a:pPr>
            <a:r>
              <a:rPr lang="en-US" dirty="0"/>
              <a:t>     	1- Formation of Descemet’s membrane.</a:t>
            </a:r>
          </a:p>
          <a:p>
            <a:pPr>
              <a:buNone/>
            </a:pPr>
            <a:r>
              <a:rPr lang="en-US" dirty="0"/>
              <a:t>           2- Keeping the stroma relatively dehydrated</a:t>
            </a:r>
          </a:p>
          <a:p>
            <a:pPr>
              <a:buNone/>
            </a:pPr>
            <a:r>
              <a:rPr lang="en-US" dirty="0"/>
              <a:t>           (sod. pump → water withdrawal from the stroma).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9650"/>
            <a:ext cx="7772400" cy="1074653"/>
          </a:xfrm>
        </p:spPr>
        <p:txBody>
          <a:bodyPr/>
          <a:lstStyle/>
          <a:p>
            <a:r>
              <a:rPr lang="en-US" sz="3200" dirty="0"/>
              <a:t>LIMBUS</a:t>
            </a:r>
            <a:br>
              <a:rPr lang="en-US" sz="3200" dirty="0"/>
            </a:br>
            <a:r>
              <a:rPr lang="en-US" sz="3200" dirty="0"/>
              <a:t>(CORNEO SCLERAL JUNCTION)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585"/>
            <a:ext cx="5108028" cy="534023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It is the transition region between the cornea and sclera.</a:t>
            </a:r>
          </a:p>
          <a:p>
            <a:r>
              <a:rPr lang="en-US" dirty="0"/>
              <a:t>It is about 1.5 mm width.</a:t>
            </a:r>
          </a:p>
          <a:p>
            <a:r>
              <a:rPr lang="en-US" dirty="0"/>
              <a:t>It is highly vascular.</a:t>
            </a:r>
          </a:p>
          <a:p>
            <a:r>
              <a:rPr lang="en-US" dirty="0"/>
              <a:t>It contains:</a:t>
            </a:r>
          </a:p>
          <a:p>
            <a:pPr marL="693738" lvl="1" indent="-350838">
              <a:buFont typeface="+mj-lt"/>
              <a:buAutoNum type="arabicPeriod"/>
            </a:pPr>
            <a:r>
              <a:rPr lang="en-US" sz="2400" dirty="0" err="1"/>
              <a:t>Trabecular</a:t>
            </a:r>
            <a:r>
              <a:rPr lang="en-US" sz="2400" dirty="0"/>
              <a:t> meshwork:</a:t>
            </a:r>
            <a:br>
              <a:rPr lang="en-US" sz="2400" dirty="0"/>
            </a:br>
            <a:r>
              <a:rPr lang="en-US" sz="2400" dirty="0"/>
              <a:t>Endothelium-lined spaces. It leads to canal of </a:t>
            </a:r>
            <a:r>
              <a:rPr lang="en-US" sz="2400" dirty="0" err="1"/>
              <a:t>Schlemm</a:t>
            </a:r>
            <a:r>
              <a:rPr lang="en-US" sz="2400" dirty="0"/>
              <a:t>.</a:t>
            </a:r>
          </a:p>
          <a:p>
            <a:pPr marL="693738" lvl="1" indent="-350838">
              <a:buFont typeface="+mj-lt"/>
              <a:buAutoNum type="arabicPeriod"/>
            </a:pPr>
            <a:r>
              <a:rPr lang="en-US" sz="2400" dirty="0"/>
              <a:t>Canal of </a:t>
            </a:r>
            <a:r>
              <a:rPr lang="en-US" sz="2400" dirty="0" err="1"/>
              <a:t>Schlemm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It drains the aqueous humor into the venous system.</a:t>
            </a:r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735" y="1178471"/>
            <a:ext cx="4125365" cy="3090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6024" y="1434661"/>
            <a:ext cx="15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Canal of </a:t>
            </a:r>
            <a:r>
              <a:rPr lang="en-US" sz="1400" b="1" dirty="0" err="1">
                <a:solidFill>
                  <a:srgbClr val="FF0000"/>
                </a:solidFill>
              </a:rPr>
              <a:t>Schlemm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7797362" y="1636547"/>
            <a:ext cx="157655" cy="3941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213833" y="2254469"/>
            <a:ext cx="618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Sclera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25559" y="1213945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Cornea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9820" y="1623849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Iris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1607" y="2900855"/>
            <a:ext cx="67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Ciliary</a:t>
            </a:r>
          </a:p>
          <a:p>
            <a:r>
              <a:rPr lang="en-US" sz="1400" dirty="0">
                <a:solidFill>
                  <a:srgbClr val="FF0000"/>
                </a:solidFill>
              </a:rPr>
              <a:t>body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5259" y="435478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Lens</a:t>
            </a:r>
          </a:p>
        </p:txBody>
      </p:sp>
      <p:pic>
        <p:nvPicPr>
          <p:cNvPr id="12" name="Picture 11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125" y="4486428"/>
            <a:ext cx="2708676" cy="219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SCLERA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15" y="1353913"/>
            <a:ext cx="4495799" cy="4521751"/>
          </a:xfrm>
        </p:spPr>
        <p:txBody>
          <a:bodyPr/>
          <a:lstStyle/>
          <a:p>
            <a:r>
              <a:rPr lang="en-US" dirty="0"/>
              <a:t>It covers the posterior 5/6 of the fibrous tunic.</a:t>
            </a:r>
          </a:p>
          <a:p>
            <a:r>
              <a:rPr lang="en-US" b="1" dirty="0">
                <a:solidFill>
                  <a:schemeClr val="tx2"/>
                </a:solidFill>
              </a:rPr>
              <a:t>Sclera Proper: </a:t>
            </a:r>
            <a:r>
              <a:rPr lang="en-US" dirty="0"/>
              <a:t>consists of interlacing bundles of type I collagen</a:t>
            </a:r>
          </a:p>
          <a:p>
            <a:pPr>
              <a:buNone/>
            </a:pPr>
            <a:r>
              <a:rPr lang="en-US" dirty="0"/>
              <a:t>   (dense collagenous C.T., irregular type).</a:t>
            </a:r>
          </a:p>
          <a:p>
            <a:r>
              <a:rPr lang="en-US" dirty="0"/>
              <a:t>Melanocytes are located in the deeper regions.</a:t>
            </a:r>
            <a:endParaRPr lang="en-US" dirty="0">
              <a:solidFill>
                <a:schemeClr val="tx2"/>
              </a:solidFill>
            </a:endParaRPr>
          </a:p>
          <a:p>
            <a:pPr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8114" y="2190381"/>
            <a:ext cx="4150691" cy="28488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1177</Words>
  <Application>Microsoft Office PowerPoint</Application>
  <PresentationFormat>عرض على الشاشة (4:3)</PresentationFormat>
  <Paragraphs>200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Viner Hand ITC</vt:lpstr>
      <vt:lpstr>Wide Latin</vt:lpstr>
      <vt:lpstr>Office Theme</vt:lpstr>
      <vt:lpstr>Histology of the Eye</vt:lpstr>
      <vt:lpstr>Objectives</vt:lpstr>
      <vt:lpstr>EYE BULB</vt:lpstr>
      <vt:lpstr>CORNEA</vt:lpstr>
      <vt:lpstr>CORNEA (Cont.)</vt:lpstr>
      <vt:lpstr>CORNEA (Cont.)</vt:lpstr>
      <vt:lpstr>CORNEA (Cont.)</vt:lpstr>
      <vt:lpstr>LIMBUS (CORNEO SCLERAL JUNCTION)</vt:lpstr>
      <vt:lpstr>SCLERA</vt:lpstr>
      <vt:lpstr>CHOROID</vt:lpstr>
      <vt:lpstr>CILIARY BODY</vt:lpstr>
      <vt:lpstr>CILIARY PROCESSES</vt:lpstr>
      <vt:lpstr>IRIS</vt:lpstr>
      <vt:lpstr>IRIS</vt:lpstr>
      <vt:lpstr>RETINA</vt:lpstr>
      <vt:lpstr>RETINA (Cont.)</vt:lpstr>
      <vt:lpstr>RETINA (Cont.)</vt:lpstr>
      <vt:lpstr>RODS AND CONES LAYER (Cont.)</vt:lpstr>
      <vt:lpstr>RETINA (Cont.)</vt:lpstr>
      <vt:lpstr>RETINA (Cont.)</vt:lpstr>
      <vt:lpstr>RETINA (Cont.)</vt:lpstr>
      <vt:lpstr>RETINA (Cont.)</vt:lpstr>
      <vt:lpstr>CONJUNCTIVA</vt:lpstr>
      <vt:lpstr>GOOD LUCK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the Eye</dc:title>
  <dc:creator>Muhammad Atteya</dc:creator>
  <cp:lastModifiedBy>ftomy naje</cp:lastModifiedBy>
  <cp:revision>157</cp:revision>
  <dcterms:created xsi:type="dcterms:W3CDTF">2014-09-08T08:56:27Z</dcterms:created>
  <dcterms:modified xsi:type="dcterms:W3CDTF">2018-09-17T23:36:11Z</dcterms:modified>
</cp:coreProperties>
</file>