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0" r:id="rId3"/>
    <p:sldId id="257" r:id="rId4"/>
    <p:sldId id="274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78" r:id="rId13"/>
    <p:sldId id="279" r:id="rId14"/>
    <p:sldId id="266" r:id="rId15"/>
    <p:sldId id="267" r:id="rId16"/>
    <p:sldId id="275" r:id="rId17"/>
    <p:sldId id="268" r:id="rId18"/>
    <p:sldId id="277" r:id="rId19"/>
    <p:sldId id="269" r:id="rId20"/>
    <p:sldId id="276" r:id="rId21"/>
    <p:sldId id="270" r:id="rId22"/>
    <p:sldId id="271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5"/>
  </p:normalViewPr>
  <p:slideViewPr>
    <p:cSldViewPr>
      <p:cViewPr varScale="1">
        <p:scale>
          <a:sx n="89" d="100"/>
          <a:sy n="89" d="100"/>
        </p:scale>
        <p:origin x="14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C2CD9-3A9D-4396-9C89-22329B5D9169}" type="datetimeFigureOut">
              <a:rPr lang="en-US" smtClean="0"/>
              <a:pPr/>
              <a:t>9/17/18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4655F-0EC6-400D-B669-D806852E41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5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40F7C-DC04-4E03-AE85-C57C37087A50}" type="datetimeFigureOut">
              <a:rPr lang="en-US" smtClean="0"/>
              <a:pPr/>
              <a:t>9/17/18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EACF1-4AA6-4D02-9A49-8DB9E8FF61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28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EACF1-4AA6-4D02-9A49-8DB9E8FF61C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12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9/17/18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0782-AD22-4930-AF37-5C5568EA9C5A}" type="datetimeFigureOut">
              <a:rPr lang="en-US" smtClean="0"/>
              <a:pPr/>
              <a:t>9/17/18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E7BB0782-AD22-4930-AF37-5C5568EA9C5A}" type="datetimeFigureOut">
              <a:rPr lang="en-US" smtClean="0"/>
              <a:pPr/>
              <a:t>9/17/18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BB0782-AD22-4930-AF37-5C5568EA9C5A}" type="datetimeFigureOut">
              <a:rPr lang="en-US" smtClean="0"/>
              <a:pPr/>
              <a:t>9/17/18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D0E3763-C689-41E7-B4E4-303E0A9D65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imgurl=http://template.bio.warwick.ac.uk/staff/easton/IMAGES/Diagrams/3dvirus.jpg&amp;imgrefurl=http://www.omaq.org/v3/2010/03/14/respiratory-syncytial-virus-rsv/&amp;usg=__yM2maGn8AS1BKX_880ZRAIZMOFs=&amp;h=304&amp;w=420&amp;sz=95&amp;hl=en&amp;start=2&amp;itbs=1&amp;tbnid=gIH_nUuEjo67FM:&amp;tbnh=90&amp;tbnw=125&amp;prev=/images?q=RESPIRATORY+SYNCYTIAL+VIRUS&amp;hl=en&amp;safe=active&amp;sa=G&amp;gbv=2&amp;tbs=isch:1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vetbact.org/vetbact/include/getvetbaktimage.php?imgid=238&amp;imgtable=vetbact_images&amp;images=0&amp;imgrefurl=http://www.vetbact.org/vetbact/index.php?biochemtest=1&amp;PHPSESSID=e37b94b85dcae93b62cb2cacc2e7fbb8&amp;usg=__c16lkILY8OFC3GD0HbwuO6f2JFo=&amp;h=400&amp;w=600&amp;sz=26&amp;hl=en&amp;start=12&amp;itbs=1&amp;tbnid=mlz6bFjW6h_T-M:&amp;tbnh=90&amp;tbnw=135&amp;prev=/images?q=DNAse+test&amp;hl=en&amp;safe=active&amp;sa=G&amp;gbv=2&amp;tbs=isch:1" TargetMode="External"/><Relationship Id="rId13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12" Type="http://schemas.openxmlformats.org/officeDocument/2006/relationships/hyperlink" Target="http://www.google.com/imgres?imgurl=http://www.msevans.com/cnsinfections/h-influenzae.jpg&amp;imgrefurl=http://www.msevans.com/cnsinfections/h-influenzae.html&amp;usg=__vHUdb3KYEocRjiPlohA9jKGaTVM=&amp;h=576&amp;w=768&amp;sz=89&amp;hl=en&amp;start=1&amp;itbs=1&amp;tbnid=avYNveKQwqRGfM:&amp;tbnh=107&amp;tbnw=142&amp;prev=/images?q=H.INFLUENZAE&amp;hl=en&amp;safe=active&amp;sa=G&amp;gbv=2&amp;tbs=isch:1" TargetMode="External"/><Relationship Id="rId2" Type="http://schemas.openxmlformats.org/officeDocument/2006/relationships/hyperlink" Target="http://www.google.com/imgres?imgurl=http://www.mc.maricopa.edu/~johnson/labtools/Dbiochem/opto4b.jpg&amp;imgrefurl=http://www.mc.maricopa.edu/~johnson/labtools/Dbiochem/quiz6.html&amp;usg=__6l8fk87AKd1-CB11_r09oYA6v_U=&amp;h=480&amp;w=480&amp;sz=69&amp;hl=en&amp;start=18&amp;itbs=1&amp;tbnid=MkzqdnjQrCYNzM:&amp;tbnh=129&amp;tbnw=129&amp;prev=/images?q=STREPTOCOCCUS+PNEUMONIAE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gslabs.com/images/saureus2.jpg&amp;imgrefurl=http://www.gslabs.com/photomicroscopy.html&amp;usg=__px9MFzBFq1UUj9t4jnQvEgja7rM=&amp;h=300&amp;w=400&amp;sz=67&amp;hl=en&amp;start=17&amp;itbs=1&amp;tbnid=Na9KOCmMV9oAwM:&amp;tbnh=93&amp;tbnw=124&amp;prev=/images?q=S.AUREUS&amp;hl=en&amp;safe=active&amp;sa=G&amp;gbv=2&amp;tbs=isch:1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0" Type="http://schemas.openxmlformats.org/officeDocument/2006/relationships/hyperlink" Target="http://www.google.com/imgres?imgurl=http://farm3.static.flickr.com/2240/2402321868_539a568ec7_o.jpg&amp;imgrefurl=http://flickr.com/photos/25395461@N08/2402321868&amp;usg=__gxHv3XPglxfs_100G9mVBpCSKJw=&amp;h=2112&amp;w=2816&amp;sz=1973&amp;hl=en&amp;start=3&amp;itbs=1&amp;tbnid=I37L4EcCa2rF5M:&amp;tbnh=113&amp;tbnw=150&amp;prev=/images?q=x,v+factor+test+for+h.influenzae&amp;hl=en&amp;safe=active&amp;sa=G&amp;gbv=2&amp;tbs=isch:1" TargetMode="External"/><Relationship Id="rId4" Type="http://schemas.openxmlformats.org/officeDocument/2006/relationships/hyperlink" Target="http://www.google.com/imgres?imgurl=http://textbookofbacteriology.net/themicrobialworld/S.pneumoniae1.jpg&amp;imgrefurl=http://textbookofbacteriology.net/themicrobialworld/S.pneumoniae.html&amp;usg=__jYIP1m-WKK1b54mKyMXqfcYwRxI=&amp;h=323&amp;w=475&amp;sz=32&amp;hl=en&amp;start=13&amp;itbs=1&amp;tbnid=MGJUENYImbkqwM:&amp;tbnh=88&amp;tbnw=129&amp;prev=/images?q=STREPTOCOCCUS+PNEUMONIAE&amp;hl=en&amp;safe=active&amp;sa=G&amp;gbv=2&amp;tbs=isch:1" TargetMode="External"/><Relationship Id="rId9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hyperlink" Target="http://rds.yahoo.com/_ylt=A0WTb_5oWDhMlSQAf7uJzbkF;_ylu=X3oDMTByb2dodmF0BHBvcwMxMARzZWMDc3IEdnRpZANJMTI0XzE0Mw--/SIG=1id0vvtl2/EXP=1278847464/**http:/images.search.yahoo.com/images/view?back=http://images.search.yahoo.com/search/images?p=streptococcus+agalactae&amp;ei=utf-8&amp;fr=yfp-t-701&amp;w=787&amp;h=512&amp;imgurl=www.gefor.4t.com/concurso/bacteriologia/agalactiae1.jpg&amp;rurl=http://www.gefor.4t.com/bacteriologia/agalactiae.html&amp;size=59k&amp;name=agalactiae1+jpg&amp;p=streptococcus+agalactae&amp;oid=ad7908d98a360426&amp;fr2=&amp;spell_query=streptococcus+agalactiae&amp;no=10&amp;tt=186&amp;sigr=11lq1uvb1&amp;sigi=11npufgrn&amp;sigb=12sfgll5i" TargetMode="External"/><Relationship Id="rId3" Type="http://schemas.openxmlformats.org/officeDocument/2006/relationships/hyperlink" Target="http://rds.yahoo.com/_ylt=A0WTbx8GVzhMZSsAI8aJzbkF;_ylu=X3oDMTBxNzQwN2ExBHBvcwM0BHNlYwNzcgR2dGlkA0kxMjRfMTQz/SIG=1luk2ftn8/EXP=1278847110/**http:/images.search.yahoo.com/images/view?back=http://images.search.yahoo.com/search/images?p=PSUDOMONAS+AERUGINOSA&amp;ei=utf-8&amp;y=Search&amp;fr=yfp-t-701&amp;w=759&amp;h=725&amp;imgurl=www.microbelibrary.org/microbelibrary/files/ccImages/Articleimages/Atlas-Mac/Pseudomonas%20aeruginosa%20fig21.jpg&amp;rurl=http://bbs.foodmate.net/redirect.php?tid=304245&amp;goto=newpost&amp;size=138k&amp;name=Pseudomonas+aeru...&amp;p=PSUDOMONAS+AERUGINOSA&amp;oid=b818f1eb59f1380a&amp;fr2=&amp;spell_query=PSEUDOMONAS+AERUGINOSA&amp;no=4&amp;tt=5387&amp;sigr=11ss02php&amp;sigi=13hd6eqru&amp;sigb=133ee8ak6" TargetMode="External"/><Relationship Id="rId7" Type="http://schemas.openxmlformats.org/officeDocument/2006/relationships/hyperlink" Target="http://rds.yahoo.com/_ylt=A0WTbx8GVzhMZSsAKMaJzbkF;_ylu=X3oDMTBxNGxhbXVuBHBvcwM4BHNlYwNzcgR2dGlkA0kxMjRfMTQz/SIG=1jhmgq1sh/EXP=1278847110/**http:/images.search.yahoo.com/images/view?back=http://images.search.yahoo.com/search/images?p=PSUDOMONAS+AERUGINOSA&amp;ei=utf-8&amp;y=Search&amp;fr=yfp-t-701&amp;w=236&amp;h=200&amp;imgurl=www.wales.nhs.uk/sites3/documents/379/pseudomonas1.JPG&amp;rurl=http://www.wales.nhs.uk/sites3/page.cfm?orgid=379&amp;pid=13011&amp;size=7k&amp;name=pseudomonas1+JPG&amp;p=PSUDOMONAS+AERUGINOSA&amp;oid=d8d7cb20dadc6b0c&amp;fr2=&amp;spell_query=PSEUDOMONAS+AERUGINOSA&amp;no=8&amp;tt=5387&amp;sigr=11r1qq3g3&amp;sigi=11mfii97f&amp;sigb=133ee8ak6" TargetMode="External"/><Relationship Id="rId12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11" Type="http://schemas.openxmlformats.org/officeDocument/2006/relationships/hyperlink" Target="http://rds.yahoo.com/_ylt=A0WTefTYVzhM9jgAW3mJzbkF;_ylu=X3oDMTByb2dodmF0BHBvcwMxMARzZWMDc3IEdnRpZANJMTI0XzE0Mw--/SIG=1lbvtgvsl/EXP=1278847320/**http:/images.search.yahoo.com/images/view?back=http://images.search.yahoo.com/search/images?p=streptococcus+pyogenes&amp;ei=utf-8&amp;fr=yfp-t-701&amp;w=510&amp;h=450&amp;imgurl=www.microbelibrary.org/microbelibrary/files/ccImages/Articleimages/nchamberlain/images/Streptococcus%20pyogenes%20Streptoccocus%20agalactiae%20fig1an.jpg&amp;rurl=http://www.arabslab.com/vb/showthread.php?t=7184&amp;size=29k&amp;name=Streptococcus+py...&amp;p=streptococcus+pyogenes&amp;oid=7ece2d3088e5fa08&amp;fr2=&amp;no=10&amp;tt=708&amp;sigr=11g35fnen&amp;sigi=14prlskob&amp;sigb=12r58q42p" TargetMode="External"/><Relationship Id="rId5" Type="http://schemas.openxmlformats.org/officeDocument/2006/relationships/hyperlink" Target="http://rds.yahoo.com/_ylt=A0WTbx8GVzhMZSsAK8aJzbkF;_ylu=X3oDMTByc2l1cjBxBHBvcwMxMQRzZWMDc3IEdnRpZANJMTI0XzE0Mw--/SIG=1lo02b1cv/EXP=1278847110/**http:/images.search.yahoo.com/images/view?back=http://images.search.yahoo.com/search/images?p=PSUDOMONAS+AERUGINOSA&amp;ei=utf-8&amp;y=Search&amp;fr=yfp-t-701&amp;w=488&amp;h=450&amp;imgurl=lem.ch.unito.it/didattica/infochimica/2007_Prodigiosina/immagini/Pseudomonas_Aeruginosa.jpg&amp;rurl=http://lem.ch.unito.it/didattica/infochimica/2007_Prodigiosina/MicrobialNaturalProducts.html&amp;size=24k&amp;name=Pseudomonas+Aeru...&amp;p=PSUDOMONAS+AERUGINOSA&amp;oid=b0c6b6435bf1afaa&amp;fr2=&amp;spell_query=PSEUDOMONAS+AERUGINOSA&amp;no=11&amp;tt=5387&amp;sigr=12souars6&amp;sigi=12r3gtrco&amp;sigb=133ee8ak6" TargetMode="External"/><Relationship Id="rId15" Type="http://schemas.openxmlformats.org/officeDocument/2006/relationships/hyperlink" Target="http://rds.yahoo.com/_ylt=A0WTb_uhWDhMe1wAtwWJzbkF;_ylu=X3oDMTBxajh1OGJiBHBvcwMzBHNlYwNzcgR2dGlkA0kxMjRfMTQz/SIG=1krqee0dd/EXP=1278847521/**http:/images.search.yahoo.com/images/view?back=http://images.search.yahoo.com/search/images?p=e.coli&amp;ei=utf-8&amp;y=Search&amp;fr=yfp-t-701&amp;w=635&amp;h=475&amp;imgurl=biology.clc.uc.edu/fankhauser/Labs/Microbiology/Gram_Stain/Gram_stain_images/E_coli_2000_P7201172.jpg&amp;rurl=http://biology.clc.uc.edu/fankhauser/Labs/Microbiology/Gram_Stain/Gram_stain_images/index_gram_stain_images.html&amp;size=20k&amp;name=E+coli+2000+P720...&amp;p=e.coli&amp;oid=7e5caf23d87a2a66&amp;fr2=&amp;no=3&amp;tt=85720&amp;sigr=13gjn3un4&amp;sigi=135vsek14&amp;sigb=12k7ie3sa" TargetMode="External"/><Relationship Id="rId10" Type="http://schemas.openxmlformats.org/officeDocument/2006/relationships/image" Target="../media/image16.jpeg"/><Relationship Id="rId4" Type="http://schemas.openxmlformats.org/officeDocument/2006/relationships/image" Target="../media/image13.jpeg"/><Relationship Id="rId9" Type="http://schemas.openxmlformats.org/officeDocument/2006/relationships/hyperlink" Target="http://rds.yahoo.com/_ylt=A0WTefTYVzhM9jgAUXmJzbkF;_ylu=X3oDMTBxZG5oM2w3BHBvcwMxBHNlYwNzcgR2dGlkA0kxMjRfMTQz/SIG=1i8n7jrhm/EXP=1278847320/**http:/images.search.yahoo.com/images/view?back=http://images.search.yahoo.com/search/images?p=streptococcus+pyogenes&amp;ei=utf-8&amp;fr=yfp-t-701&amp;w=980&amp;h=735&amp;imgurl=img.medscape.com/pi/emed/ckb/infectious_diseases/211212-1641790-225243-1608843.jpg&amp;rurl=http://emedicine.medscape.com/article/225243-media&amp;size=135k&amp;name=211212+1641790+2...&amp;p=streptococcus+pyogenes&amp;oid=353ff097d50c9874&amp;fr2=&amp;no=1&amp;tt=708&amp;sigr=11i3g4saf&amp;sigi=12in55hrv&amp;sigb=12r58q42p" TargetMode="External"/><Relationship Id="rId1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2.jpeg"/><Relationship Id="rId2" Type="http://schemas.openxmlformats.org/officeDocument/2006/relationships/hyperlink" Target="http://www.google.com/imgres?imgurl=http://de.academic.ru/pictures/dewiki/79/Otitis_media_schollig.jpg&amp;imgrefurl=http://de.academic.ru/dic.nsf/dewiki/43247&amp;usg=__xPfv6lyuaQdK9FpBULeYu2vuOeA=&amp;h=1193&amp;w=1512&amp;sz=1005&amp;hl=en&amp;start=9&amp;itbs=1&amp;tbnid=ewRNPlXlpEjGlM:&amp;tbnh=118&amp;tbnw=150&amp;prev=/images?q=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meddean.luc.edu/lumen/MedEd/medicine/pulmonar/pdself/Serous_ottitis_media.jpg&amp;imgrefurl=http://www.meddean.luc.edu/lumen/MedEd/medicine/pulmonar/pd/step18b.htm&amp;usg=__wDFqAuYeSfS89c-iT7W1yr9KKj4=&amp;h=484&amp;w=521&amp;sz=96&amp;hl=en&amp;start=9&amp;itbs=1&amp;tbnid=qDwZNRe8K2SM0M:&amp;tbnh=122&amp;tbnw=131&amp;prev=/images?q=SEROUS+otitis+media&amp;hl=en&amp;safe=active&amp;sa=G&amp;gbv=2&amp;tbs=isch:1" TargetMode="External"/><Relationship Id="rId5" Type="http://schemas.openxmlformats.org/officeDocument/2006/relationships/image" Target="../media/image21.jpeg"/><Relationship Id="rId4" Type="http://schemas.openxmlformats.org/officeDocument/2006/relationships/hyperlink" Target="http://www.google.com/imgres?imgurl=http://upload.wikimedia.org/wikipedia/commons/3/39/Otitis_media_incipient.jpg&amp;imgrefurl=http://commons.wikimedia.org/wiki/File:Otitis_media_incipient.jpg&amp;usg=__V0IbDvaWXZbPYKz-dnvikCVvBhE=&amp;h=987&amp;w=1148&amp;sz=710&amp;hl=en&amp;start=7&amp;itbs=1&amp;tbnid=f0Vfl7IkhnkVjM:&amp;tbnh=129&amp;tbnw=150&amp;prev=/images?q=otitis+media&amp;hl=en&amp;safe=active&amp;sa=G&amp;gbv=2&amp;tbs=isch:1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5.jpeg"/><Relationship Id="rId2" Type="http://schemas.openxmlformats.org/officeDocument/2006/relationships/hyperlink" Target="http://www.google.com/imgres?imgurl=http://www.fpnotebook.com/_media/EntSerousOtitisMedia.jpg&amp;imgrefurl=http://www.fpnotebook.com/ENT/Ear/SrsOtsMd.htm&amp;usg=__AC_y1lpS_zq8-1fN72GLIPGbL28=&amp;h=364&amp;w=368&amp;sz=89&amp;hl=en&amp;start=1&amp;itbs=1&amp;tbnid=VXNqbOkLsY1mmM:&amp;tbnh=121&amp;tbnw=122&amp;prev=/images?q=SEROUS+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texasent.com/userfiles/image//Otitis%20Media%20Fig3.JPG&amp;imgrefurl=http://www.texasent.com/symptomsandtreatments/earinfections.asp&amp;usg=__8uVByDk1autYUtwKPFWHXMulwvI=&amp;h=480&amp;w=640&amp;sz=24&amp;hl=en&amp;start=17&amp;itbs=1&amp;tbnid=-obOj53sdnbekM:&amp;tbnh=103&amp;tbnw=137&amp;prev=/images?q=SEROUS+otitis+media&amp;hl=en&amp;safe=active&amp;sa=G&amp;gbv=2&amp;tbs=isch:1" TargetMode="External"/><Relationship Id="rId5" Type="http://schemas.openxmlformats.org/officeDocument/2006/relationships/image" Target="../media/image24.jpeg"/><Relationship Id="rId4" Type="http://schemas.openxmlformats.org/officeDocument/2006/relationships/hyperlink" Target="http://www.google.com/imgres?imgurl=http://www.rcsullivan.com/www/toml0911.jpg&amp;imgrefurl=http://www.courses.audiospeech.ubc.ca/haplab/a514web.htm&amp;usg=__xMw-4m-Dv_PeNPgaPQlApEsClNg=&amp;h=351&amp;w=351&amp;sz=11&amp;hl=en&amp;start=3&amp;itbs=1&amp;tbnid=1QsfEh0rhFpSaM:&amp;tbnh=120&amp;tbnw=120&amp;prev=/images?q=SEROUS+otitis+media&amp;hl=en&amp;safe=active&amp;sa=G&amp;gbv=2&amp;tbs=isch:1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google.com/imgres?imgurl=http://www.evmsent.org/images/tmperf.jpg&amp;imgrefurl=http://www.evmsent.org/chronic_ear_infections.asp&amp;usg=__LJ-gnXoSiIwKB7zf9vU8QsVtWfA=&amp;h=466&amp;w=450&amp;sz=40&amp;hl=en&amp;start=18&amp;itbs=1&amp;tbnid=Xmx1Gilw3kPdRM:&amp;tbnh=128&amp;tbnw=124&amp;prev=/images?q=chronic+otitis+media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jpeg"/><Relationship Id="rId4" Type="http://schemas.openxmlformats.org/officeDocument/2006/relationships/hyperlink" Target="http://www.google.com/imgres?imgurl=http://www.uthsc.edu/otolaryngology/images/567.jpg&amp;imgrefurl=http://www.uthsc.edu/otolaryngology/otitismedia.php&amp;usg=__m_cQN90AksONB38tsiW_2U8Ov0g=&amp;h=480&amp;w=640&amp;sz=20&amp;hl=en&amp;start=3&amp;itbs=1&amp;tbnid=1SDGBm5dQug-kM:&amp;tbnh=103&amp;tbnw=137&amp;prev=/images?q=chronic+otitis+media&amp;hl=en&amp;safe=active&amp;sa=G&amp;gbv=2&amp;tbs=isch:1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www.google.com/imgres?imgurl=http://www.tchain.com/otoneurology/testing/images/audio5.gif&amp;imgrefurl=http://www.tchain.com/otoneurology/testing/hearing_test.htm&amp;usg=__AXbLQUMTZkFcq6CKCOaVpscVIk8=&amp;h=154&amp;w=268&amp;sz=4&amp;hl=en&amp;start=7&amp;itbs=1&amp;tbnid=9V291FPaYcZ7lM:&amp;tbnh=65&amp;tbnw=113&amp;prev=/images?q=tympanometry&amp;hl=en&amp;safe=active&amp;sa=G&amp;gbv=2&amp;tbs=isch: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www.google.com/imgres?imgurl=http://de.academic.ru/pictures/dewiki/77/Mastoiditis1.jpg&amp;imgrefurl=http://de.academic.ru/dic.nsf/dewiki/43247&amp;usg=__OM_GAm4yGqIQhugQJGVo3Sth1lk=&amp;h=1433&amp;w=1200&amp;sz=784&amp;hl=en&amp;start=6&amp;itbs=1&amp;tbnid=33OTr-ilCLStzM:&amp;tbnh=150&amp;tbnw=126&amp;prev=/images?q=mastoiditis&amp;hl=en&amp;safe=active&amp;gbv=2&amp;tbs=isch:1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2.jpeg"/><Relationship Id="rId4" Type="http://schemas.openxmlformats.org/officeDocument/2006/relationships/hyperlink" Target="http://www.google.com/imgres?imgurl=http://www.ferne.org/Lectures/acep_2005_peds/perron_pic_11.jpg&amp;imgrefurl=http://www.ferne.org/Lectures/acep_2005_peds/perron_ich_acep_2005_peds.htm&amp;usg=__ALN2uIpKpMezBbY7Ll_dPBblhHU=&amp;h=232&amp;w=187&amp;sz=47&amp;hl=en&amp;start=4&amp;itbs=1&amp;tbnid=nwKnADJQFFwfDM:&amp;tbnh=109&amp;tbnw=88&amp;prev=/images?q=brain+abscess&amp;hl=en&amp;safe=active&amp;gbv=2&amp;tbs=isch: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imgurl=http://www.middleearimplants.com/images/fully-implantable-middle-ear-device.jpg&amp;imgrefurl=http://www.middleearimplants.com/&amp;usg=__CS8vYz7dRPHyHiSpU7oVnffvCVI=&amp;h=330&amp;w=300&amp;sz=50&amp;hl=en&amp;start=12&amp;itbs=1&amp;tbnid=1tH2Q7X7lqkCwM:&amp;tbnh=119&amp;tbnw=108&amp;prev=/images?q=MIDDLE+EAR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imgres?imgurl=http://www.biomedcentral.com/content/figures/1471-2350-5-15-1.jpg&amp;imgrefurl=http://www.biomedcentral.com/1471-2350/5/15/figure/F1&amp;usg=__Fy3p0pE8ZrV5DGabV_G15dXBWZQ=&amp;h=450&amp;w=600&amp;sz=76&amp;hl=en&amp;start=3&amp;itbs=1&amp;tbnid=J3ptxBEM_0ul-M:&amp;tbnh=101&amp;tbnw=135&amp;prev=/images?q=CLEFT+PALAT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br>
              <a:rPr lang="en-US" dirty="0"/>
            </a:br>
            <a:r>
              <a:rPr lang="en-US" sz="1600" i="1" dirty="0">
                <a:solidFill>
                  <a:srgbClr val="92D050"/>
                </a:solidFill>
              </a:rPr>
              <a:t>prof. </a:t>
            </a:r>
            <a:r>
              <a:rPr lang="en-US" sz="1600" i="1" dirty="0" err="1">
                <a:solidFill>
                  <a:srgbClr val="92D050"/>
                </a:solidFill>
              </a:rPr>
              <a:t>hanan</a:t>
            </a:r>
            <a:r>
              <a:rPr lang="en-US" sz="1600" i="1" dirty="0">
                <a:solidFill>
                  <a:srgbClr val="92D050"/>
                </a:solidFill>
              </a:rPr>
              <a:t> </a:t>
            </a:r>
            <a:r>
              <a:rPr lang="en-US" sz="1600" i="1" dirty="0" err="1">
                <a:solidFill>
                  <a:srgbClr val="92D050"/>
                </a:solidFill>
              </a:rPr>
              <a:t>habib</a:t>
            </a:r>
            <a:br>
              <a:rPr lang="en-US" sz="1600" i="1" dirty="0">
                <a:solidFill>
                  <a:srgbClr val="92D050"/>
                </a:solidFill>
              </a:rPr>
            </a:br>
            <a:r>
              <a:rPr lang="en-US" sz="1600" i="1" dirty="0">
                <a:solidFill>
                  <a:srgbClr val="92D050"/>
                </a:solidFill>
              </a:rPr>
              <a:t>DEPARTMENT OF pathology &amp; laboratory medicine</a:t>
            </a:r>
            <a:br>
              <a:rPr lang="en-US" sz="1600" i="1" dirty="0">
                <a:solidFill>
                  <a:srgbClr val="92D050"/>
                </a:solidFill>
              </a:rPr>
            </a:br>
            <a:r>
              <a:rPr lang="en-US" sz="1600" i="1" dirty="0">
                <a:solidFill>
                  <a:srgbClr val="92D050"/>
                </a:solidFill>
              </a:rPr>
              <a:t>college of medicine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MICROBIOLOGY OF MIDDLE EAR INFECTION  (OTITIS MEDIA)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533400"/>
            <a:ext cx="2857899" cy="1295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OM: Microbiology-cont.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Chronic OM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Serous 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Mixed flora in 40% of cases</a:t>
            </a:r>
          </a:p>
          <a:p>
            <a:r>
              <a:rPr lang="en-US" i="1" dirty="0" err="1"/>
              <a:t>P.aeruginosa</a:t>
            </a:r>
            <a:r>
              <a:rPr lang="en-US" i="1" dirty="0"/>
              <a:t>, </a:t>
            </a:r>
            <a:r>
              <a:rPr lang="en-US" i="1" dirty="0" err="1"/>
              <a:t>H.influenzae</a:t>
            </a:r>
            <a:r>
              <a:rPr lang="en-US" dirty="0"/>
              <a:t>, </a:t>
            </a:r>
            <a:r>
              <a:rPr lang="en-US" i="1" dirty="0" err="1"/>
              <a:t>S.aureus</a:t>
            </a:r>
            <a:r>
              <a:rPr lang="en-US" i="1" dirty="0"/>
              <a:t>, Proteus</a:t>
            </a:r>
            <a:r>
              <a:rPr lang="en-US" dirty="0"/>
              <a:t> species, </a:t>
            </a:r>
            <a:r>
              <a:rPr lang="en-US" i="1" dirty="0" err="1"/>
              <a:t>K.pneumoniae</a:t>
            </a:r>
            <a:r>
              <a:rPr lang="en-US" i="1" dirty="0"/>
              <a:t>, </a:t>
            </a:r>
            <a:r>
              <a:rPr lang="en-US" i="1" dirty="0" err="1"/>
              <a:t>Moraxella</a:t>
            </a:r>
            <a:r>
              <a:rPr lang="en-US" i="1" dirty="0"/>
              <a:t> </a:t>
            </a:r>
            <a:r>
              <a:rPr lang="en-US" i="1" dirty="0" err="1"/>
              <a:t>catarrhalis</a:t>
            </a:r>
            <a:r>
              <a:rPr lang="en-US" dirty="0"/>
              <a:t>, anaerobic bacteria.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Same as chronic OM, but</a:t>
            </a:r>
          </a:p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most of the effusions are sterile</a:t>
            </a:r>
          </a:p>
          <a:p>
            <a:r>
              <a:rPr lang="en-US" dirty="0"/>
              <a:t>Few acute inflammatory cells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44" y="533400"/>
            <a:ext cx="8229600" cy="914400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OM:Microbiology</a:t>
            </a:r>
            <a:r>
              <a:rPr lang="en-US" dirty="0">
                <a:solidFill>
                  <a:schemeClr val="tx1"/>
                </a:solidFill>
              </a:rPr>
              <a:t> (Viral causes)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RSV( Respiratory Syncytial Virus) -</a:t>
            </a:r>
            <a:r>
              <a:rPr lang="en-US" b="1" dirty="0">
                <a:solidFill>
                  <a:schemeClr val="accent2"/>
                </a:solidFill>
              </a:rPr>
              <a:t>74%</a:t>
            </a:r>
            <a:endParaRPr lang="en-US" dirty="0"/>
          </a:p>
          <a:p>
            <a:r>
              <a:rPr lang="en-US" dirty="0"/>
              <a:t>Rhinovirus</a:t>
            </a:r>
          </a:p>
          <a:p>
            <a:r>
              <a:rPr lang="en-US" dirty="0"/>
              <a:t>Para-influenza virus</a:t>
            </a:r>
          </a:p>
          <a:p>
            <a:r>
              <a:rPr lang="en-US" dirty="0"/>
              <a:t>Influenza virus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http://t3.gstatic.com/images?q=tbn:gIH_nUuEjo67FM:http://template.bio.warwick.ac.uk/staff/easton/IMAGES/Diagrams/3dviru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514600"/>
            <a:ext cx="20574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Microbiology of OM</a:t>
            </a:r>
          </a:p>
        </p:txBody>
      </p:sp>
      <p:pic>
        <p:nvPicPr>
          <p:cNvPr id="35842" name="Picture 2" descr="http://t2.gstatic.com/images?q=tbn:MkzqdnjQrCYNzM:http://www.mc.maricopa.edu/~johnson/labtools/Dbiochem/opto4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191000"/>
            <a:ext cx="2057400" cy="1828800"/>
          </a:xfrm>
          <a:prstGeom prst="rect">
            <a:avLst/>
          </a:prstGeom>
          <a:noFill/>
        </p:spPr>
      </p:pic>
      <p:pic>
        <p:nvPicPr>
          <p:cNvPr id="35844" name="Picture 4" descr="http://t0.gstatic.com/images?q=tbn:MGJUENYImbkqwM:http://textbookofbacteriology.net/themicrobialworld/S.pneumoniae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1905000"/>
            <a:ext cx="2209800" cy="1905000"/>
          </a:xfrm>
          <a:prstGeom prst="rect">
            <a:avLst/>
          </a:prstGeom>
          <a:noFill/>
        </p:spPr>
      </p:pic>
      <p:pic>
        <p:nvPicPr>
          <p:cNvPr id="35854" name="Picture 14" descr="http://t2.gstatic.com/images?q=tbn:Na9KOCmMV9oAwM:http://www.gslabs.com/images/saureus2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1905000"/>
            <a:ext cx="2514600" cy="1752600"/>
          </a:xfrm>
          <a:prstGeom prst="rect">
            <a:avLst/>
          </a:prstGeom>
          <a:noFill/>
        </p:spPr>
      </p:pic>
      <p:pic>
        <p:nvPicPr>
          <p:cNvPr id="35858" name="Picture 18" descr="http://t2.gstatic.com/images?q=tbn:mlz6bFjW6h_T-M:http://www.vetbact.org/vetbact/include/getvetbaktimage.php%3Fimgid%3D238%26imgtable%3Dvetbact_images%26images%3D0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4191000"/>
            <a:ext cx="2133600" cy="1676400"/>
          </a:xfrm>
          <a:prstGeom prst="rect">
            <a:avLst/>
          </a:prstGeom>
          <a:noFill/>
        </p:spPr>
      </p:pic>
      <p:pic>
        <p:nvPicPr>
          <p:cNvPr id="35860" name="Picture 20" descr="http://t3.gstatic.com/images?q=tbn:I37L4EcCa2rF5M:http://farm3.static.flickr.com/2240/2402321868_539a568ec7_o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05200" y="4267200"/>
            <a:ext cx="1981200" cy="1676400"/>
          </a:xfrm>
          <a:prstGeom prst="rect">
            <a:avLst/>
          </a:prstGeom>
          <a:noFill/>
        </p:spPr>
      </p:pic>
      <p:pic>
        <p:nvPicPr>
          <p:cNvPr id="12290" name="Picture 2" descr="http://t1.gstatic.com/images?q=tbn:avYNveKQwqRGfM:http://www.msevans.com/cnsinfections/h-influenzae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52800" y="1905000"/>
            <a:ext cx="21336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Microbiology of OM</a:t>
            </a:r>
          </a:p>
        </p:txBody>
      </p:sp>
      <p:pic>
        <p:nvPicPr>
          <p:cNvPr id="1026" name="Picture 2" descr="Go to full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648200"/>
            <a:ext cx="2057400" cy="1752600"/>
          </a:xfrm>
          <a:prstGeom prst="rect">
            <a:avLst/>
          </a:prstGeom>
          <a:noFill/>
        </p:spPr>
      </p:pic>
      <p:pic>
        <p:nvPicPr>
          <p:cNvPr id="1028" name="Picture 4" descr="Go to full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4648200"/>
            <a:ext cx="2057400" cy="1676400"/>
          </a:xfrm>
          <a:prstGeom prst="rect">
            <a:avLst/>
          </a:prstGeom>
          <a:noFill/>
        </p:spPr>
      </p:pic>
      <p:pic>
        <p:nvPicPr>
          <p:cNvPr id="1032" name="Picture 8" descr="Go to fullsize imag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86400" y="4648200"/>
            <a:ext cx="1981200" cy="1752600"/>
          </a:xfrm>
          <a:prstGeom prst="rect">
            <a:avLst/>
          </a:prstGeom>
          <a:noFill/>
        </p:spPr>
      </p:pic>
      <p:pic>
        <p:nvPicPr>
          <p:cNvPr id="1034" name="Picture 10" descr="Go to fullsize image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62600" y="1905000"/>
            <a:ext cx="2590800" cy="1752600"/>
          </a:xfrm>
          <a:prstGeom prst="rect">
            <a:avLst/>
          </a:prstGeom>
          <a:noFill/>
        </p:spPr>
      </p:pic>
      <p:pic>
        <p:nvPicPr>
          <p:cNvPr id="1036" name="Picture 12" descr="Go to fullsize image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76600" y="1981200"/>
            <a:ext cx="2133600" cy="1676400"/>
          </a:xfrm>
          <a:prstGeom prst="rect">
            <a:avLst/>
          </a:prstGeom>
          <a:noFill/>
        </p:spPr>
      </p:pic>
      <p:pic>
        <p:nvPicPr>
          <p:cNvPr id="1038" name="Picture 14" descr="Go to fullsize image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8200" y="1905000"/>
            <a:ext cx="1704975" cy="1752600"/>
          </a:xfrm>
          <a:prstGeom prst="rect">
            <a:avLst/>
          </a:prstGeom>
          <a:noFill/>
        </p:spPr>
      </p:pic>
      <p:pic>
        <p:nvPicPr>
          <p:cNvPr id="1040" name="Picture 16" descr="Go to fullsize image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43800" y="4648200"/>
            <a:ext cx="1381125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Clinical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Acute OM</a:t>
            </a:r>
          </a:p>
          <a:p>
            <a:pPr>
              <a:buNone/>
            </a:pPr>
            <a:r>
              <a:rPr lang="en-US" dirty="0"/>
              <a:t>Mostly Bacterial ,often a complication of viral URTI. </a:t>
            </a:r>
            <a:r>
              <a:rPr lang="en-US" b="1" dirty="0"/>
              <a:t>Pain often severe and continuous </a:t>
            </a:r>
            <a:r>
              <a:rPr lang="en-US" dirty="0"/>
              <a:t>in bacteria causes.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First 1-2 days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  <a:p>
            <a:pPr>
              <a:buNone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Fever (39 C), irritability, earache </a:t>
            </a:r>
            <a:r>
              <a:rPr lang="en-US" dirty="0"/>
              <a:t>, muffled nose.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Bulging tympanic membrane </a:t>
            </a:r>
            <a:r>
              <a:rPr lang="en-US" dirty="0"/>
              <a:t>,poor mobility and obstruction by fluid or inflammatory cells on </a:t>
            </a:r>
            <a:r>
              <a:rPr lang="en-US" dirty="0" err="1"/>
              <a:t>otoscopic</a:t>
            </a:r>
            <a:r>
              <a:rPr lang="en-US" dirty="0"/>
              <a:t> examination.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3-8 days:</a:t>
            </a:r>
          </a:p>
          <a:p>
            <a:pPr>
              <a:buNone/>
            </a:pPr>
            <a:r>
              <a:rPr lang="en-US" dirty="0"/>
              <a:t>Pus and ear </a:t>
            </a:r>
            <a:r>
              <a:rPr lang="en-US" dirty="0" err="1">
                <a:solidFill>
                  <a:srgbClr val="FFFF00"/>
                </a:solidFill>
              </a:rPr>
              <a:t>exudative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discharge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released </a:t>
            </a:r>
            <a:r>
              <a:rPr lang="en-US" i="1" dirty="0"/>
              <a:t>spontaneously  </a:t>
            </a:r>
            <a:r>
              <a:rPr lang="en-US" dirty="0"/>
              <a:t>then</a:t>
            </a:r>
            <a:r>
              <a:rPr lang="en-US" i="1" dirty="0"/>
              <a:t> </a:t>
            </a:r>
            <a:r>
              <a:rPr lang="en-US" dirty="0"/>
              <a:t>pain and fever begin to decrease.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2-4 weeks :</a:t>
            </a:r>
          </a:p>
          <a:p>
            <a:pPr>
              <a:buNone/>
            </a:pPr>
            <a:r>
              <a:rPr lang="en-US" dirty="0"/>
              <a:t>Healing phase, discharge clears and hearing becomes normal.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 of acute OM</a:t>
            </a:r>
          </a:p>
        </p:txBody>
      </p:sp>
      <p:pic>
        <p:nvPicPr>
          <p:cNvPr id="32770" name="Picture 2" descr="http://t1.gstatic.com/images?q=tbn:ewRNPlXlpEjGlM:http://de.academic.ru/pictures/dewiki/79/Otitis_media_scholl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81200"/>
            <a:ext cx="2209800" cy="2286000"/>
          </a:xfrm>
          <a:prstGeom prst="rect">
            <a:avLst/>
          </a:prstGeom>
          <a:noFill/>
        </p:spPr>
      </p:pic>
      <p:pic>
        <p:nvPicPr>
          <p:cNvPr id="32772" name="Picture 4" descr="http://t3.gstatic.com/images?q=tbn:f0Vfl7IkhnkVjM:http://upload.wikimedia.org/wikipedia/commons/3/39/Otitis_media_incipien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2057400"/>
            <a:ext cx="2438400" cy="2057400"/>
          </a:xfrm>
          <a:prstGeom prst="rect">
            <a:avLst/>
          </a:prstGeom>
          <a:noFill/>
        </p:spPr>
      </p:pic>
      <p:pic>
        <p:nvPicPr>
          <p:cNvPr id="32776" name="Picture 8" descr="http://t1.gstatic.com/images?q=tbn:qDwZNRe8K2SM0M:http://www.meddean.luc.edu/lumen/MedEd/medicine/pulmonar/pdself/Serous_ottitis_medi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20574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Serous OM (OM with effusion)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Collection of fluid within the middle ear as a result of negative pressure produced by altered Eustachian tube function.</a:t>
            </a: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Represents a form of chronic OM or allergy-related inflammation.</a:t>
            </a:r>
          </a:p>
          <a:p>
            <a:r>
              <a:rPr lang="en-US" dirty="0">
                <a:solidFill>
                  <a:srgbClr val="00B050"/>
                </a:solidFill>
              </a:rPr>
              <a:t>Over weeks to months, middle ear fluid become very thick and glue like( </a:t>
            </a:r>
            <a:r>
              <a:rPr lang="en-US" i="1" dirty="0">
                <a:solidFill>
                  <a:srgbClr val="00B050"/>
                </a:solidFill>
              </a:rPr>
              <a:t>glue ear</a:t>
            </a:r>
            <a:r>
              <a:rPr lang="en-US" dirty="0">
                <a:solidFill>
                  <a:srgbClr val="00B050"/>
                </a:solidFill>
              </a:rPr>
              <a:t>)</a:t>
            </a:r>
          </a:p>
          <a:p>
            <a:r>
              <a:rPr lang="en-US" dirty="0"/>
              <a:t>Tends to be chronic , with non –purulent secretions.</a:t>
            </a:r>
          </a:p>
          <a:p>
            <a:r>
              <a:rPr lang="en-US" dirty="0">
                <a:solidFill>
                  <a:srgbClr val="FFC000"/>
                </a:solidFill>
              </a:rPr>
              <a:t>Cause  conductive hearing impairment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 of serous OM</a:t>
            </a:r>
          </a:p>
        </p:txBody>
      </p:sp>
      <p:pic>
        <p:nvPicPr>
          <p:cNvPr id="34820" name="Picture 4" descr="http://t2.gstatic.com/images?q=tbn:VXNqbOkLsY1mmM:http://www.fpnotebook.com/_media/EntSerousOtitisMed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362200"/>
            <a:ext cx="2286000" cy="3048000"/>
          </a:xfrm>
          <a:prstGeom prst="rect">
            <a:avLst/>
          </a:prstGeom>
          <a:noFill/>
        </p:spPr>
      </p:pic>
      <p:pic>
        <p:nvPicPr>
          <p:cNvPr id="34822" name="Picture 6" descr="http://t3.gstatic.com/images?q=tbn:1QsfEh0rhFpSaM:http://www.rcsullivan.com/www/toml091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1981200"/>
            <a:ext cx="2514600" cy="1905000"/>
          </a:xfrm>
          <a:prstGeom prst="rect">
            <a:avLst/>
          </a:prstGeom>
          <a:noFill/>
        </p:spPr>
      </p:pic>
      <p:pic>
        <p:nvPicPr>
          <p:cNvPr id="34824" name="Picture 8" descr="http://t2.gstatic.com/images?q=tbn:-obOj53sdnbekM:http://www.texasent.com/userfiles/image//Otitis%2520Media%2520Fig3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5800" y="4267200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Chronic 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Usually result from unresolved acute infection due to inadequate treatment </a:t>
            </a:r>
            <a:r>
              <a:rPr lang="en-US" dirty="0">
                <a:solidFill>
                  <a:srgbClr val="FFFF00"/>
                </a:solidFill>
              </a:rPr>
              <a:t>or</a:t>
            </a:r>
            <a:r>
              <a:rPr lang="en-US" dirty="0"/>
              <a:t> host factors that perpetuate the inflammatory process.</a:t>
            </a:r>
          </a:p>
          <a:p>
            <a:pPr algn="ct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Involves perforation of tympanic membrane and active  bacterial infection for long period</a:t>
            </a:r>
            <a:r>
              <a:rPr lang="en-US" dirty="0">
                <a:solidFill>
                  <a:srgbClr val="00B0F0"/>
                </a:solidFill>
              </a:rPr>
              <a:t>.</a:t>
            </a:r>
          </a:p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Pus may drain to the outside (</a:t>
            </a:r>
            <a:r>
              <a:rPr lang="en-US" i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otorrhea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).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Results in destruction of middle ear structures and significant risk of permanent hearing loss.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Upon completion of the lecture , students should be able to:</a:t>
            </a:r>
          </a:p>
          <a:p>
            <a:r>
              <a:rPr lang="en-US" sz="2400" dirty="0"/>
              <a:t>Define middle ear infection</a:t>
            </a:r>
          </a:p>
          <a:p>
            <a:r>
              <a:rPr lang="en-US" sz="2400" dirty="0"/>
              <a:t>Know the classification of otitis media (OM).</a:t>
            </a:r>
          </a:p>
          <a:p>
            <a:r>
              <a:rPr lang="en-US" sz="2400" dirty="0"/>
              <a:t>Know the epidemiology of OM</a:t>
            </a:r>
          </a:p>
          <a:p>
            <a:r>
              <a:rPr lang="en-US" sz="2400" dirty="0"/>
              <a:t>Know the pathogenesis &amp; risk factors of OM.</a:t>
            </a:r>
          </a:p>
          <a:p>
            <a:r>
              <a:rPr lang="en-US" sz="2400" dirty="0"/>
              <a:t>List the clinical features  of OM.</a:t>
            </a:r>
          </a:p>
          <a:p>
            <a:r>
              <a:rPr lang="en-US" sz="2400" dirty="0"/>
              <a:t>Know the diagnostic approaches of OM.</a:t>
            </a:r>
          </a:p>
          <a:p>
            <a:r>
              <a:rPr lang="en-US" sz="2400" dirty="0"/>
              <a:t>Know the management of OM.</a:t>
            </a:r>
          </a:p>
          <a:p>
            <a:r>
              <a:rPr lang="en-US" sz="2400" dirty="0"/>
              <a:t>Recall common complications of OM.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 of chronic OM</a:t>
            </a:r>
          </a:p>
        </p:txBody>
      </p:sp>
      <p:pic>
        <p:nvPicPr>
          <p:cNvPr id="33794" name="Picture 2" descr="http://t1.gstatic.com/images?q=tbn:Xmx1Gilw3kPdRM:http://www.evmsent.org/images/tmper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059936"/>
            <a:ext cx="2933700" cy="2438400"/>
          </a:xfrm>
          <a:prstGeom prst="rect">
            <a:avLst/>
          </a:prstGeom>
          <a:noFill/>
        </p:spPr>
      </p:pic>
      <p:pic>
        <p:nvPicPr>
          <p:cNvPr id="33796" name="Picture 4" descr="http://t2.gstatic.com/images?q=tbn:1SDGBm5dQug-kM:http://www.uthsc.edu/otolaryngology/images/56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1828800"/>
            <a:ext cx="3352800" cy="19812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1905000"/>
            <a:ext cx="3124199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approaches of 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Clinical examination</a:t>
            </a:r>
          </a:p>
          <a:p>
            <a:r>
              <a:rPr lang="en-US" dirty="0"/>
              <a:t>Tympanometry ( detect the presence of fluid)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Gram stain and culture of aspirated fluid to determine the etiologic agents.</a:t>
            </a:r>
          </a:p>
        </p:txBody>
      </p:sp>
      <p:pic>
        <p:nvPicPr>
          <p:cNvPr id="4098" name="Picture 2" descr="http://t1.gstatic.com/images?q=tbn:9V291FPaYcZ7lM:http://www.tchain.com/otoneurology/testing/images/audio5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114800"/>
            <a:ext cx="3276600" cy="1981200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4114800"/>
            <a:ext cx="28956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of 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Acute OM  requires antimicrobial therapy &amp; careful follow up.</a:t>
            </a:r>
          </a:p>
          <a:p>
            <a:r>
              <a:rPr lang="en-US" dirty="0">
                <a:solidFill>
                  <a:srgbClr val="FFFF00"/>
                </a:solidFill>
              </a:rPr>
              <a:t>Antimicrobial usually empirical depending on the most likely bacterial pathogens,  usually to cover </a:t>
            </a:r>
            <a:r>
              <a:rPr lang="en-US" i="1" dirty="0" err="1">
                <a:solidFill>
                  <a:srgbClr val="FF0000"/>
                </a:solidFill>
              </a:rPr>
              <a:t>S.pneumoniae</a:t>
            </a:r>
            <a:r>
              <a:rPr lang="en-US" dirty="0">
                <a:solidFill>
                  <a:srgbClr val="FFFF00"/>
                </a:solidFill>
              </a:rPr>
              <a:t> and </a:t>
            </a:r>
            <a:r>
              <a:rPr lang="en-US" i="1" dirty="0" err="1">
                <a:solidFill>
                  <a:srgbClr val="FF0000"/>
                </a:solidFill>
              </a:rPr>
              <a:t>H.influenzae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Drainage of exudates may be required. </a:t>
            </a:r>
          </a:p>
          <a:p>
            <a:r>
              <a:rPr lang="en-US" dirty="0"/>
              <a:t>Chronic or serous OM need complex management, possibly </a:t>
            </a:r>
            <a:r>
              <a:rPr lang="en-US" dirty="0">
                <a:solidFill>
                  <a:srgbClr val="FFFF00"/>
                </a:solidFill>
              </a:rPr>
              <a:t>surgical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 of OM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Extracranial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Intracranial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Hearing loss</a:t>
            </a:r>
          </a:p>
          <a:p>
            <a:r>
              <a:rPr lang="en-US" dirty="0">
                <a:solidFill>
                  <a:srgbClr val="FFFF00"/>
                </a:solidFill>
              </a:rPr>
              <a:t>Tympanic membrane perforation</a:t>
            </a:r>
          </a:p>
          <a:p>
            <a:r>
              <a:rPr lang="en-US" dirty="0" err="1">
                <a:solidFill>
                  <a:srgbClr val="FFFF00"/>
                </a:solidFill>
              </a:rPr>
              <a:t>Mastoiditis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err="1"/>
              <a:t>Cholestatoma</a:t>
            </a:r>
            <a:endParaRPr lang="en-US" dirty="0"/>
          </a:p>
          <a:p>
            <a:r>
              <a:rPr lang="en-US" dirty="0" err="1"/>
              <a:t>Labyrinthitis</a:t>
            </a:r>
            <a:endParaRPr lang="en-US" dirty="0"/>
          </a:p>
          <a:p>
            <a:r>
              <a:rPr lang="en-US" dirty="0"/>
              <a:t>others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Meningitis</a:t>
            </a:r>
          </a:p>
          <a:p>
            <a:r>
              <a:rPr lang="en-US" dirty="0" err="1"/>
              <a:t>Extradural</a:t>
            </a:r>
            <a:r>
              <a:rPr lang="en-US" dirty="0"/>
              <a:t> abscess</a:t>
            </a:r>
          </a:p>
          <a:p>
            <a:r>
              <a:rPr lang="en-US" dirty="0"/>
              <a:t>Subdural </a:t>
            </a:r>
            <a:r>
              <a:rPr lang="en-US" dirty="0" err="1"/>
              <a:t>empyema</a:t>
            </a:r>
            <a:endParaRPr lang="en-US" dirty="0"/>
          </a:p>
          <a:p>
            <a:r>
              <a:rPr lang="en-US" dirty="0"/>
              <a:t>Brain abscess</a:t>
            </a:r>
          </a:p>
          <a:p>
            <a:r>
              <a:rPr lang="en-US" dirty="0"/>
              <a:t>others</a:t>
            </a:r>
          </a:p>
        </p:txBody>
      </p:sp>
      <p:pic>
        <p:nvPicPr>
          <p:cNvPr id="1028" name="Picture 4" descr="http://t3.gstatic.com/images?q=tbn:33OTr-ilCLStzM:http://de.academic.ru/pictures/dewiki/77/Mastoiditis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7463" y="5208714"/>
            <a:ext cx="1809750" cy="1219200"/>
          </a:xfrm>
          <a:prstGeom prst="rect">
            <a:avLst/>
          </a:prstGeom>
          <a:noFill/>
        </p:spPr>
      </p:pic>
      <p:pic>
        <p:nvPicPr>
          <p:cNvPr id="1030" name="Picture 6" descr="http://t3.gstatic.com/images?q=tbn:nwKnADJQFFwfDM:http://www.ferne.org/Lectures/acep_2005_peds/perron_pic_1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4571999"/>
            <a:ext cx="1600200" cy="1846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Middle ear is the area between the tympanic membrane and the inner ear including the Eustachian tube.</a:t>
            </a:r>
          </a:p>
          <a:p>
            <a:r>
              <a:rPr lang="en-US" dirty="0">
                <a:solidFill>
                  <a:srgbClr val="FFFF00"/>
                </a:solidFill>
              </a:rPr>
              <a:t>Otitis media </a:t>
            </a:r>
            <a:r>
              <a:rPr lang="en-US" dirty="0"/>
              <a:t>(</a:t>
            </a:r>
            <a:r>
              <a:rPr lang="en-US" dirty="0">
                <a:solidFill>
                  <a:srgbClr val="FFFF00"/>
                </a:solidFill>
              </a:rPr>
              <a:t>OM</a:t>
            </a:r>
            <a:r>
              <a:rPr lang="en-US" dirty="0"/>
              <a:t>) is inflammation of the middle ear. </a:t>
            </a:r>
            <a:endParaRPr lang="en-US" baseline="30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the Middle Ear</a:t>
            </a:r>
          </a:p>
        </p:txBody>
      </p:sp>
      <p:pic>
        <p:nvPicPr>
          <p:cNvPr id="1026" name="Picture 2" descr="http://www.virtualmedicalcentre.com/uploads/VMC/TreatmentImages/2191_ear_anatomy_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0"/>
            <a:ext cx="58674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OM: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Acute OM</a:t>
            </a:r>
          </a:p>
          <a:p>
            <a:endParaRPr lang="en-US" dirty="0"/>
          </a:p>
          <a:p>
            <a:r>
              <a:rPr lang="en-US" dirty="0" err="1"/>
              <a:t>Secretory</a:t>
            </a:r>
            <a:r>
              <a:rPr lang="en-US" dirty="0"/>
              <a:t> ( </a:t>
            </a:r>
            <a:r>
              <a:rPr lang="en-US" i="1" dirty="0"/>
              <a:t>Serous</a:t>
            </a:r>
            <a:r>
              <a:rPr lang="en-US" dirty="0"/>
              <a:t>) OM</a:t>
            </a:r>
          </a:p>
          <a:p>
            <a:endParaRPr lang="en-US" dirty="0"/>
          </a:p>
          <a:p>
            <a:r>
              <a:rPr lang="en-US" dirty="0"/>
              <a:t>Chronic OM</a:t>
            </a:r>
          </a:p>
        </p:txBody>
      </p:sp>
      <p:pic>
        <p:nvPicPr>
          <p:cNvPr id="19458" name="Picture 2" descr="http://t2.gstatic.com/images?q=tbn:1tH2Q7X7lqkCwM:http://www.middleearimplants.com/images/fully-implantable-middle-ear-dev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057400"/>
            <a:ext cx="19431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OM: Epidemiology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common in infants 6 to 18 months of age (</a:t>
            </a:r>
            <a:r>
              <a:rPr lang="en-US" dirty="0">
                <a:solidFill>
                  <a:srgbClr val="FFC000"/>
                </a:solidFill>
              </a:rPr>
              <a:t>2/3 of cases</a:t>
            </a:r>
            <a:r>
              <a:rPr lang="en-US" dirty="0"/>
              <a:t>). Improves with age, why ?</a:t>
            </a:r>
          </a:p>
          <a:p>
            <a:r>
              <a:rPr lang="en-US" dirty="0">
                <a:solidFill>
                  <a:srgbClr val="92D050"/>
                </a:solidFill>
              </a:rPr>
              <a:t>The Eustachian Tube which vents the middle ear to the </a:t>
            </a:r>
            <a:r>
              <a:rPr lang="en-US" dirty="0" err="1">
                <a:solidFill>
                  <a:srgbClr val="92D050"/>
                </a:solidFill>
              </a:rPr>
              <a:t>Nasopharynx</a:t>
            </a:r>
            <a:r>
              <a:rPr lang="en-US" dirty="0">
                <a:solidFill>
                  <a:srgbClr val="92D050"/>
                </a:solidFill>
              </a:rPr>
              <a:t> is horizontal in infants, difficult to drain naturally, its surface is cartilage ,and the lymphatic tissue lining is an extension of adenoidal tissue from the back of the nose.</a:t>
            </a:r>
          </a:p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Often preceded by viral upper respiratory infection (URTI).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OM: Pathogenesis and 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D6ECFF"/>
              </a:buClr>
            </a:pPr>
            <a:r>
              <a:rPr lang="en-US" dirty="0">
                <a:solidFill>
                  <a:prstClr val="white"/>
                </a:solidFill>
              </a:rPr>
              <a:t>Functions of the tube ( </a:t>
            </a:r>
            <a:r>
              <a:rPr lang="en-US" i="1" dirty="0">
                <a:solidFill>
                  <a:srgbClr val="92D050"/>
                </a:solidFill>
              </a:rPr>
              <a:t>ventilation, protection and clearance </a:t>
            </a:r>
            <a:r>
              <a:rPr lang="en-US" dirty="0">
                <a:solidFill>
                  <a:prstClr val="white"/>
                </a:solidFill>
              </a:rPr>
              <a:t>) disturbed.</a:t>
            </a:r>
          </a:p>
          <a:p>
            <a:r>
              <a:rPr lang="en-US" dirty="0"/>
              <a:t>URTI or allergic condition cause edema or inflammation of the tube.</a:t>
            </a:r>
          </a:p>
          <a:p>
            <a:r>
              <a:rPr lang="en-US" dirty="0"/>
              <a:t>Oxygen lost leading to negative pressure</a:t>
            </a:r>
          </a:p>
          <a:p>
            <a:r>
              <a:rPr lang="en-US" dirty="0"/>
              <a:t>Pathogens enter from </a:t>
            </a:r>
            <a:r>
              <a:rPr lang="en-US" dirty="0" err="1"/>
              <a:t>Nasopharynx</a:t>
            </a:r>
            <a:r>
              <a:rPr lang="en-US" dirty="0"/>
              <a:t> into the middle ear.</a:t>
            </a:r>
          </a:p>
          <a:p>
            <a:r>
              <a:rPr lang="en-US" dirty="0"/>
              <a:t>Colonization and infection result.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OM: Other 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Anatomic abnormalities </a:t>
            </a:r>
          </a:p>
          <a:p>
            <a:r>
              <a:rPr lang="en-US" dirty="0"/>
              <a:t>Medical conditions such as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Cleft palate </a:t>
            </a:r>
            <a:r>
              <a:rPr lang="en-US" dirty="0"/>
              <a:t>,obstruction due to </a:t>
            </a:r>
            <a:r>
              <a:rPr lang="en-US" dirty="0">
                <a:solidFill>
                  <a:srgbClr val="92D050"/>
                </a:solidFill>
              </a:rPr>
              <a:t>adenoid</a:t>
            </a:r>
            <a:r>
              <a:rPr lang="en-US" dirty="0"/>
              <a:t> or </a:t>
            </a:r>
            <a:r>
              <a:rPr lang="en-US" dirty="0">
                <a:solidFill>
                  <a:srgbClr val="92D050"/>
                </a:solidFill>
              </a:rPr>
              <a:t>Nasogastric tube tube </a:t>
            </a:r>
            <a:r>
              <a:rPr lang="en-US" dirty="0"/>
              <a:t>or 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malignancy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immune dysfunction.</a:t>
            </a:r>
          </a:p>
          <a:p>
            <a:r>
              <a:rPr lang="en-US" dirty="0"/>
              <a:t>Exposure to pathogens from day care.</a:t>
            </a:r>
          </a:p>
          <a:p>
            <a:r>
              <a:rPr lang="en-US" dirty="0"/>
              <a:t>Exposure to smoking.</a:t>
            </a:r>
          </a:p>
        </p:txBody>
      </p:sp>
      <p:pic>
        <p:nvPicPr>
          <p:cNvPr id="16386" name="Picture 2" descr="http://t1.gstatic.com/images?q=tbn:J3ptxBEM_0ul-M:http://www.biomedcentral.com/content/figures/1471-2350-5-15-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7617" y="4876800"/>
            <a:ext cx="32766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OM: Microbiology </a:t>
            </a:r>
            <a:r>
              <a:rPr lang="en-US" sz="2200" dirty="0"/>
              <a:t>(Bacterial Causes)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Acute OM </a:t>
            </a:r>
          </a:p>
          <a:p>
            <a:pPr>
              <a:buNone/>
            </a:pPr>
            <a:r>
              <a:rPr lang="en-US" dirty="0"/>
              <a:t>      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&lt; 3months of age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&gt; 3 months of age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>
                <a:solidFill>
                  <a:schemeClr val="tx2">
                    <a:lumMod val="90000"/>
                  </a:schemeClr>
                </a:solidFill>
              </a:rPr>
              <a:t>S.pneumoniae</a:t>
            </a:r>
            <a:r>
              <a:rPr lang="en-US" dirty="0">
                <a:solidFill>
                  <a:srgbClr val="0070C0"/>
                </a:solidFill>
              </a:rPr>
              <a:t>,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40%</a:t>
            </a:r>
            <a:r>
              <a:rPr lang="en-US" dirty="0"/>
              <a:t>) </a:t>
            </a:r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group </a:t>
            </a:r>
            <a:r>
              <a:rPr lang="en-US" i="1" dirty="0">
                <a:solidFill>
                  <a:schemeClr val="tx2">
                    <a:lumMod val="90000"/>
                  </a:schemeClr>
                </a:solidFill>
              </a:rPr>
              <a:t>B Streptococcus</a:t>
            </a:r>
            <a:r>
              <a:rPr lang="en-US" dirty="0"/>
              <a:t>, </a:t>
            </a:r>
            <a:r>
              <a:rPr lang="en-US" i="1" dirty="0" err="1">
                <a:solidFill>
                  <a:schemeClr val="tx2">
                    <a:lumMod val="90000"/>
                  </a:schemeClr>
                </a:solidFill>
              </a:rPr>
              <a:t>H.influenzae</a:t>
            </a:r>
            <a:r>
              <a:rPr lang="en-US" dirty="0"/>
              <a:t>  (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non </a:t>
            </a:r>
            <a:r>
              <a:rPr lang="en-US" i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typable</a:t>
            </a:r>
            <a:r>
              <a:rPr lang="en-US" dirty="0"/>
              <a:t>) ,Gram negative bacteria including </a:t>
            </a:r>
            <a:r>
              <a:rPr lang="en-US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P.aeruginosa</a:t>
            </a:r>
            <a:endParaRPr lang="en-US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  <a:p>
            <a:r>
              <a:rPr lang="en-US" i="1" dirty="0" err="1">
                <a:solidFill>
                  <a:schemeClr val="tx2">
                    <a:lumMod val="90000"/>
                  </a:schemeClr>
                </a:solidFill>
              </a:rPr>
              <a:t>S.pneumoniae</a:t>
            </a:r>
            <a:r>
              <a:rPr lang="en-US" i="1" dirty="0">
                <a:solidFill>
                  <a:schemeClr val="tx2">
                    <a:lumMod val="90000"/>
                  </a:schemeClr>
                </a:solidFill>
              </a:rPr>
              <a:t>,</a:t>
            </a:r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2">
                    <a:lumMod val="90000"/>
                  </a:schemeClr>
                </a:solidFill>
              </a:rPr>
              <a:t>H.influenzae</a:t>
            </a:r>
            <a:r>
              <a:rPr lang="en-US" dirty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dirty="0"/>
              <a:t>,others </a:t>
            </a:r>
            <a:r>
              <a:rPr lang="en-US" dirty="0" err="1"/>
              <a:t>eg</a:t>
            </a:r>
            <a:r>
              <a:rPr lang="en-US" dirty="0"/>
              <a:t>. </a:t>
            </a:r>
            <a:r>
              <a:rPr lang="en-US" i="1" dirty="0" err="1">
                <a:solidFill>
                  <a:srgbClr val="92D050"/>
                </a:solidFill>
              </a:rPr>
              <a:t>S.pyogenes</a:t>
            </a:r>
            <a:r>
              <a:rPr lang="en-US" dirty="0">
                <a:solidFill>
                  <a:srgbClr val="92D050"/>
                </a:solidFill>
              </a:rPr>
              <a:t>, </a:t>
            </a:r>
            <a:r>
              <a:rPr lang="en-US" i="1" dirty="0" err="1">
                <a:solidFill>
                  <a:srgbClr val="92D050"/>
                </a:solidFill>
              </a:rPr>
              <a:t>Moraxella</a:t>
            </a:r>
            <a:r>
              <a:rPr lang="en-US" i="1" dirty="0">
                <a:solidFill>
                  <a:srgbClr val="92D050"/>
                </a:solidFill>
              </a:rPr>
              <a:t> </a:t>
            </a:r>
            <a:r>
              <a:rPr lang="en-US" i="1" dirty="0" err="1">
                <a:solidFill>
                  <a:srgbClr val="92D050"/>
                </a:solidFill>
              </a:rPr>
              <a:t>catarrhalis</a:t>
            </a:r>
            <a:r>
              <a:rPr lang="en-US" i="1" dirty="0">
                <a:solidFill>
                  <a:srgbClr val="92D050"/>
                </a:solidFill>
              </a:rPr>
              <a:t>, </a:t>
            </a:r>
            <a:r>
              <a:rPr lang="en-US" i="1" dirty="0" err="1">
                <a:solidFill>
                  <a:srgbClr val="92D050"/>
                </a:solidFill>
              </a:rPr>
              <a:t>S.aureus</a:t>
            </a:r>
            <a:endParaRPr lang="en-US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621</TotalTime>
  <Words>775</Words>
  <Application>Microsoft Macintosh PowerPoint</Application>
  <PresentationFormat>On-screen Show (4:3)</PresentationFormat>
  <Paragraphs>114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Calibri</vt:lpstr>
      <vt:lpstr>Consolas</vt:lpstr>
      <vt:lpstr>Corbel</vt:lpstr>
      <vt:lpstr>Wingdings</vt:lpstr>
      <vt:lpstr>Wingdings 2</vt:lpstr>
      <vt:lpstr>Wingdings 3</vt:lpstr>
      <vt:lpstr>Metro</vt:lpstr>
      <vt:lpstr>  prof. hanan habib DEPARTMENT OF pathology &amp; laboratory medicine college of medicine</vt:lpstr>
      <vt:lpstr>Objectives</vt:lpstr>
      <vt:lpstr>Definitions</vt:lpstr>
      <vt:lpstr>Anatomy of the Middle Ear</vt:lpstr>
      <vt:lpstr>OM: Classification</vt:lpstr>
      <vt:lpstr>OM: Epidemiology</vt:lpstr>
      <vt:lpstr>OM: Pathogenesis and Risk Factors</vt:lpstr>
      <vt:lpstr>OM: Other risk factors</vt:lpstr>
      <vt:lpstr>OM: Microbiology (Bacterial Causes)</vt:lpstr>
      <vt:lpstr>OM: Microbiology-cont.</vt:lpstr>
      <vt:lpstr>OM:Microbiology (Viral causes)</vt:lpstr>
      <vt:lpstr>Microbiology of OM</vt:lpstr>
      <vt:lpstr>Microbiology of OM</vt:lpstr>
      <vt:lpstr>Clinical presentation</vt:lpstr>
      <vt:lpstr> </vt:lpstr>
      <vt:lpstr>Images of acute OM</vt:lpstr>
      <vt:lpstr>Serous OM (OM with effusion)</vt:lpstr>
      <vt:lpstr>Images of serous OM</vt:lpstr>
      <vt:lpstr>Chronic OM</vt:lpstr>
      <vt:lpstr>Images of chronic OM</vt:lpstr>
      <vt:lpstr>Diagnostic approaches of OM</vt:lpstr>
      <vt:lpstr>Management of OM</vt:lpstr>
      <vt:lpstr>Complications of OM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 of middle ear infections</dc:title>
  <dc:creator>Dr.Hannan</dc:creator>
  <cp:lastModifiedBy>Microsoft Office User</cp:lastModifiedBy>
  <cp:revision>80</cp:revision>
  <dcterms:created xsi:type="dcterms:W3CDTF">2010-06-28T07:10:28Z</dcterms:created>
  <dcterms:modified xsi:type="dcterms:W3CDTF">2018-09-17T11:50:51Z</dcterms:modified>
</cp:coreProperties>
</file>