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78" r:id="rId1"/>
  </p:sldMasterIdLst>
  <p:notesMasterIdLst>
    <p:notesMasterId r:id="rId39"/>
  </p:notesMasterIdLst>
  <p:handoutMasterIdLst>
    <p:handoutMasterId r:id="rId40"/>
  </p:handoutMasterIdLst>
  <p:sldIdLst>
    <p:sldId id="309" r:id="rId2"/>
    <p:sldId id="306" r:id="rId3"/>
    <p:sldId id="312" r:id="rId4"/>
    <p:sldId id="258" r:id="rId5"/>
    <p:sldId id="259" r:id="rId6"/>
    <p:sldId id="262" r:id="rId7"/>
    <p:sldId id="307" r:id="rId8"/>
    <p:sldId id="263" r:id="rId9"/>
    <p:sldId id="264" r:id="rId10"/>
    <p:sldId id="265" r:id="rId11"/>
    <p:sldId id="304" r:id="rId12"/>
    <p:sldId id="270" r:id="rId13"/>
    <p:sldId id="271" r:id="rId14"/>
    <p:sldId id="272" r:id="rId15"/>
    <p:sldId id="273" r:id="rId16"/>
    <p:sldId id="275" r:id="rId17"/>
    <p:sldId id="276" r:id="rId18"/>
    <p:sldId id="277" r:id="rId19"/>
    <p:sldId id="278" r:id="rId20"/>
    <p:sldId id="324" r:id="rId21"/>
    <p:sldId id="308" r:id="rId22"/>
    <p:sldId id="297" r:id="rId23"/>
    <p:sldId id="321" r:id="rId24"/>
    <p:sldId id="285" r:id="rId25"/>
    <p:sldId id="314" r:id="rId26"/>
    <p:sldId id="286" r:id="rId27"/>
    <p:sldId id="287" r:id="rId28"/>
    <p:sldId id="288" r:id="rId29"/>
    <p:sldId id="323" r:id="rId30"/>
    <p:sldId id="315" r:id="rId31"/>
    <p:sldId id="292" r:id="rId32"/>
    <p:sldId id="295" r:id="rId33"/>
    <p:sldId id="293" r:id="rId34"/>
    <p:sldId id="299" r:id="rId35"/>
    <p:sldId id="300" r:id="rId36"/>
    <p:sldId id="317" r:id="rId37"/>
    <p:sldId id="327" r:id="rId38"/>
  </p:sldIdLst>
  <p:sldSz cx="9144000" cy="6858000" type="screen4x3"/>
  <p:notesSz cx="6858000" cy="9926638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 userDrawn="1">
          <p15:clr>
            <a:srgbClr val="A4A3A4"/>
          </p15:clr>
        </p15:guide>
        <p15:guide id="2" pos="2160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00"/>
    <a:srgbClr val="FFFFFF"/>
    <a:srgbClr val="8A2CA4"/>
    <a:srgbClr val="000066"/>
    <a:srgbClr val="A50021"/>
    <a:srgbClr val="FF66CC"/>
    <a:srgbClr val="FF99FF"/>
    <a:srgbClr val="FF9999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743" autoAdjust="0"/>
    <p:restoredTop sz="98997" autoAdjust="0"/>
  </p:normalViewPr>
  <p:slideViewPr>
    <p:cSldViewPr>
      <p:cViewPr varScale="1">
        <p:scale>
          <a:sx n="68" d="100"/>
          <a:sy n="68" d="100"/>
        </p:scale>
        <p:origin x="1236" y="5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708"/>
    </p:cViewPr>
  </p:sorterViewPr>
  <p:notesViewPr>
    <p:cSldViewPr>
      <p:cViewPr varScale="1">
        <p:scale>
          <a:sx n="39" d="100"/>
          <a:sy n="39" d="100"/>
        </p:scale>
        <p:origin x="-1566" y="-102"/>
      </p:cViewPr>
      <p:guideLst>
        <p:guide orient="horz" pos="3127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handoutMaster" Target="handoutMasters/handoutMaster1.xml"/><Relationship Id="rId45" Type="http://schemas.microsoft.com/office/2015/10/relationships/revisionInfo" Target="revisionInfo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EE47218-8EC4-43C5-9468-B21B29C51F18}" type="datetimeFigureOut">
              <a:rPr lang="en-US" smtClean="0"/>
              <a:pPr/>
              <a:t>10/30/2017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71800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9428583"/>
            <a:ext cx="2971800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1B28F8A-8D92-45DA-BD02-0D5910B8A45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709513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06D81A-668A-40B6-BEB2-DF319F1134DA}" type="datetimeFigureOut">
              <a:rPr lang="en-US" smtClean="0"/>
              <a:pPr/>
              <a:t>10/30/2017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47738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715153"/>
            <a:ext cx="5486400" cy="44669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71800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9428583"/>
            <a:ext cx="2971800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D40EE5F-B48F-4261-A09B-4E27CB280F7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800733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40EE5F-B48F-4261-A09B-4E27CB280F73}" type="slidenum">
              <a:rPr lang="en-US" smtClean="0"/>
              <a:pPr/>
              <a:t>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166247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/>
              <a:t>Click to edit Master subtitle style</a:t>
            </a:r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6BB18-AFE4-4B10-B8B0-4DA6CEA847CF}" type="datetimeFigureOut">
              <a:rPr lang="en-US" smtClean="0"/>
              <a:pPr/>
              <a:t>10/30/2017</a:t>
            </a:fld>
            <a:endParaRPr lang="en-US" dirty="0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CA017F-4020-439C-9371-E17A70E66C5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6BB18-AFE4-4B10-B8B0-4DA6CEA847CF}" type="datetimeFigureOut">
              <a:rPr lang="en-US" smtClean="0"/>
              <a:pPr/>
              <a:t>10/30/2017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CA017F-4020-439C-9371-E17A70E66C5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6BB18-AFE4-4B10-B8B0-4DA6CEA847CF}" type="datetimeFigureOut">
              <a:rPr lang="en-US" smtClean="0"/>
              <a:pPr/>
              <a:t>10/30/2017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CA017F-4020-439C-9371-E17A70E66C5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x-none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x-non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x-none"/>
          </a:p>
        </p:txBody>
      </p:sp>
      <p:sp>
        <p:nvSpPr>
          <p:cNvPr id="5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6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7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BD63D5-D3AA-49ED-A128-97C0650205CF}" type="slidenum">
              <a:rPr lang="x-none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57200" y="277813"/>
            <a:ext cx="8229600" cy="585311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4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5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B80A951-3FC8-4325-A7B4-F54C7FC2479C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</p:cSld>
  <p:clrMapOvr>
    <a:masterClrMapping/>
  </p:clrMapOvr>
  <p:transition>
    <p:wedg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30725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DFD0EF9-A7CD-40D8-99D9-D52617A14E5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6BB18-AFE4-4B10-B8B0-4DA6CEA847CF}" type="datetimeFigureOut">
              <a:rPr lang="en-US" smtClean="0"/>
              <a:pPr/>
              <a:t>10/30/2017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CA017F-4020-439C-9371-E17A70E66C5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6BB18-AFE4-4B10-B8B0-4DA6CEA847CF}" type="datetimeFigureOut">
              <a:rPr lang="en-US" smtClean="0"/>
              <a:pPr/>
              <a:t>10/30/2017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CA017F-4020-439C-9371-E17A70E66C5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6BB18-AFE4-4B10-B8B0-4DA6CEA847CF}" type="datetimeFigureOut">
              <a:rPr lang="en-US" smtClean="0"/>
              <a:pPr/>
              <a:t>10/30/2017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CA017F-4020-439C-9371-E17A70E66C5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6BB18-AFE4-4B10-B8B0-4DA6CEA847CF}" type="datetimeFigureOut">
              <a:rPr lang="en-US" smtClean="0"/>
              <a:pPr/>
              <a:t>10/30/2017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CA017F-4020-439C-9371-E17A70E66C5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6BB18-AFE4-4B10-B8B0-4DA6CEA847CF}" type="datetimeFigureOut">
              <a:rPr lang="en-US" smtClean="0"/>
              <a:pPr/>
              <a:t>10/30/2017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CA017F-4020-439C-9371-E17A70E66C5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6BB18-AFE4-4B10-B8B0-4DA6CEA847CF}" type="datetimeFigureOut">
              <a:rPr lang="en-US" smtClean="0"/>
              <a:pPr/>
              <a:t>10/30/2017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CA017F-4020-439C-9371-E17A70E66C5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6BB18-AFE4-4B10-B8B0-4DA6CEA847CF}" type="datetimeFigureOut">
              <a:rPr lang="en-US" smtClean="0"/>
              <a:pPr/>
              <a:t>10/30/2017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CA017F-4020-439C-9371-E17A70E66C5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6BB18-AFE4-4B10-B8B0-4DA6CEA847CF}" type="datetimeFigureOut">
              <a:rPr lang="en-US" smtClean="0"/>
              <a:pPr/>
              <a:t>10/30/2017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91CA017F-4020-439C-9371-E17A70E66C5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/>
              <a:t>Click to edit Master text styles</a:t>
            </a:r>
          </a:p>
          <a:p>
            <a:pPr lvl="1" eaLnBrk="1" latinLnBrk="0" hangingPunct="1"/>
            <a:r>
              <a:rPr kumimoji="0" lang="en-US"/>
              <a:t>Second level</a:t>
            </a:r>
          </a:p>
          <a:p>
            <a:pPr lvl="2" eaLnBrk="1" latinLnBrk="0" hangingPunct="1"/>
            <a:r>
              <a:rPr kumimoji="0" lang="en-US"/>
              <a:t>Third level</a:t>
            </a:r>
          </a:p>
          <a:p>
            <a:pPr lvl="3" eaLnBrk="1" latinLnBrk="0" hangingPunct="1"/>
            <a:r>
              <a:rPr kumimoji="0" lang="en-US"/>
              <a:t>Fourth level</a:t>
            </a:r>
          </a:p>
          <a:p>
            <a:pPr lvl="4" eaLnBrk="1" latinLnBrk="0" hangingPunct="1"/>
            <a:r>
              <a:rPr kumimoji="0" lang="en-US"/>
              <a:t>Fifth level</a:t>
            </a:r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FA86BB18-AFE4-4B10-B8B0-4DA6CEA847CF}" type="datetimeFigureOut">
              <a:rPr lang="en-US" smtClean="0"/>
              <a:pPr/>
              <a:t>10/30/2017</a:t>
            </a:fld>
            <a:endParaRPr lang="en-US" dirty="0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91CA017F-4020-439C-9371-E17A70E66C5D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79" r:id="rId1"/>
    <p:sldLayoutId id="2147483880" r:id="rId2"/>
    <p:sldLayoutId id="2147483881" r:id="rId3"/>
    <p:sldLayoutId id="2147483882" r:id="rId4"/>
    <p:sldLayoutId id="2147483883" r:id="rId5"/>
    <p:sldLayoutId id="2147483884" r:id="rId6"/>
    <p:sldLayoutId id="2147483885" r:id="rId7"/>
    <p:sldLayoutId id="2147483886" r:id="rId8"/>
    <p:sldLayoutId id="2147483887" r:id="rId9"/>
    <p:sldLayoutId id="2147483888" r:id="rId10"/>
    <p:sldLayoutId id="2147483889" r:id="rId11"/>
    <p:sldLayoutId id="2147483890" r:id="rId12"/>
    <p:sldLayoutId id="2147483891" r:id="rId13"/>
    <p:sldLayoutId id="2147483892" r:id="rId14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emf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hyperlink" Target="http://media-files.gather.com/images/d209/d946/d743/d224/d96/f3/full.jpg" TargetMode="External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jpe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 Box 3"/>
          <p:cNvSpPr txBox="1">
            <a:spLocks noChangeArrowheads="1"/>
          </p:cNvSpPr>
          <p:nvPr/>
        </p:nvSpPr>
        <p:spPr bwMode="auto">
          <a:xfrm>
            <a:off x="2339975" y="5300663"/>
            <a:ext cx="51117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US" altLang="en-US" b="0" i="0">
              <a:latin typeface="Tahoma" pitchFamily="34" charset="0"/>
              <a:cs typeface="Arial" charset="0"/>
            </a:endParaRPr>
          </a:p>
        </p:txBody>
      </p:sp>
      <p:sp>
        <p:nvSpPr>
          <p:cNvPr id="339973" name="Text Box 5"/>
          <p:cNvSpPr txBox="1">
            <a:spLocks noChangeArrowheads="1"/>
          </p:cNvSpPr>
          <p:nvPr/>
        </p:nvSpPr>
        <p:spPr bwMode="auto">
          <a:xfrm>
            <a:off x="5105400" y="4495800"/>
            <a:ext cx="350520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sz="2000" b="1" i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By:  Dr.Malak  M. El-Hazmi</a:t>
            </a:r>
          </a:p>
        </p:txBody>
      </p:sp>
      <p:sp>
        <p:nvSpPr>
          <p:cNvPr id="4101" name="WordArt 6"/>
          <p:cNvSpPr>
            <a:spLocks noChangeArrowheads="1" noChangeShapeType="1" noTextEdit="1"/>
          </p:cNvSpPr>
          <p:nvPr/>
        </p:nvSpPr>
        <p:spPr bwMode="auto">
          <a:xfrm>
            <a:off x="539750" y="1844675"/>
            <a:ext cx="8234363" cy="18716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60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Viral infections of CNS</a:t>
            </a:r>
            <a:endParaRPr lang="en-US" sz="6000" kern="10" dirty="0">
              <a:ln w="12700">
                <a:solidFill>
                  <a:srgbClr val="EAEAEA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79999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411216" y="3886200"/>
            <a:ext cx="368844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chemeClr val="bg2">
                    <a:lumMod val="50000"/>
                  </a:schemeClr>
                </a:solidFill>
              </a:rPr>
              <a:t> (CNS Block ,  Microbiology : 2017) 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914400" y="1285875"/>
            <a:ext cx="8229600" cy="4530725"/>
          </a:xfrm>
        </p:spPr>
        <p:txBody>
          <a:bodyPr/>
          <a:lstStyle/>
          <a:p>
            <a:pPr eaLnBrk="1" hangingPunct="1">
              <a:buSzTx/>
              <a:buFont typeface="Wingdings" pitchFamily="2" charset="2"/>
              <a:buNone/>
            </a:pPr>
            <a:r>
              <a:rPr lang="en-US" sz="2000" dirty="0">
                <a:solidFill>
                  <a:srgbClr val="FFFF66"/>
                </a:solidFill>
                <a:effectLst/>
                <a:latin typeface="Times New Roman" pitchFamily="18" charset="0"/>
                <a:cs typeface="Times New Roman" pitchFamily="18" charset="0"/>
              </a:rPr>
              <a:t>	</a:t>
            </a:r>
            <a:endParaRPr lang="en-US" sz="2000" b="1" dirty="0">
              <a:solidFill>
                <a:srgbClr val="FFFF66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44" name="Picture 4" descr="C:\Documents and Settings\G\سطح المكتب\1 images\Fig-50.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288" y="908050"/>
            <a:ext cx="8072437" cy="541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مستطيل 4"/>
          <p:cNvSpPr/>
          <p:nvPr/>
        </p:nvSpPr>
        <p:spPr bwMode="auto">
          <a:xfrm>
            <a:off x="4643438" y="4818063"/>
            <a:ext cx="1081087" cy="287337"/>
          </a:xfrm>
          <a:prstGeom prst="rect">
            <a:avLst/>
          </a:prstGeom>
          <a:solidFill>
            <a:srgbClr val="FFFF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tlCol="1"/>
          <a:lstStyle/>
          <a:p>
            <a:pPr>
              <a:defRPr/>
            </a:pPr>
            <a:r>
              <a:rPr lang="en-US" sz="1200" b="0" dirty="0">
                <a:solidFill>
                  <a:schemeClr val="accent4">
                    <a:lumMod val="25000"/>
                  </a:schemeClr>
                </a:solidFill>
                <a:cs typeface="Arial" pitchFamily="34" charset="0"/>
              </a:rPr>
              <a:t>Echo,cox</a:t>
            </a:r>
            <a:endParaRPr lang="x-none" sz="1200" b="0" dirty="0">
              <a:solidFill>
                <a:schemeClr val="accent4">
                  <a:lumMod val="25000"/>
                </a:schemeClr>
              </a:solidFill>
              <a:cs typeface="Arial" pitchFamily="34" charset="0"/>
            </a:endParaRPr>
          </a:p>
        </p:txBody>
      </p:sp>
      <p:sp>
        <p:nvSpPr>
          <p:cNvPr id="6" name="مستطيل 5"/>
          <p:cNvSpPr/>
          <p:nvPr/>
        </p:nvSpPr>
        <p:spPr bwMode="auto">
          <a:xfrm>
            <a:off x="1333500" y="4876800"/>
            <a:ext cx="647700" cy="304800"/>
          </a:xfrm>
          <a:prstGeom prst="rect">
            <a:avLst/>
          </a:prstGeom>
          <a:solidFill>
            <a:srgbClr val="FFFF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tlCol="1"/>
          <a:lstStyle/>
          <a:p>
            <a:pPr>
              <a:defRPr/>
            </a:pPr>
            <a:r>
              <a:rPr lang="en-US" sz="1400" b="0" dirty="0">
                <a:solidFill>
                  <a:schemeClr val="accent4">
                    <a:lumMod val="25000"/>
                  </a:schemeClr>
                </a:solidFill>
                <a:cs typeface="Arial" pitchFamily="34" charset="0"/>
              </a:rPr>
              <a:t>HFM</a:t>
            </a:r>
            <a:endParaRPr lang="x-none" sz="1400" b="0" dirty="0">
              <a:solidFill>
                <a:schemeClr val="accent4">
                  <a:lumMod val="25000"/>
                </a:schemeClr>
              </a:solidFill>
              <a:cs typeface="Arial" pitchFamily="34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768380" y="1066800"/>
            <a:ext cx="395602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600" b="1" i="1" u="sng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Pathogenesis</a:t>
            </a:r>
            <a:endParaRPr lang="en-US" sz="3600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838200"/>
            <a:ext cx="8229600" cy="609600"/>
          </a:xfrm>
        </p:spPr>
        <p:txBody>
          <a:bodyPr>
            <a:noAutofit/>
          </a:bodyPr>
          <a:lstStyle/>
          <a:p>
            <a:pPr algn="ctr"/>
            <a:r>
              <a:rPr lang="en-US" sz="4000" b="1" i="1" u="sng" dirty="0"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Enteroviral</a:t>
            </a:r>
            <a:r>
              <a:rPr lang="en-US" sz="4800" b="1" i="1" u="sng" dirty="0"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 infections</a:t>
            </a:r>
            <a:endParaRPr lang="en-US" sz="4800" u="sng" dirty="0"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-228600" y="4267200"/>
            <a:ext cx="8686800" cy="2667000"/>
          </a:xfrm>
        </p:spPr>
        <p:txBody>
          <a:bodyPr>
            <a:normAutofit/>
          </a:bodyPr>
          <a:lstStyle/>
          <a:p>
            <a:pPr marL="800100" lvl="2" indent="0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endParaRPr lang="en-US" sz="2800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800100" lvl="2" indent="0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r>
              <a:rPr lang="en-US" sz="20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NON-Neurologic Diseases ;</a:t>
            </a:r>
          </a:p>
          <a:p>
            <a:pPr marL="800100" lvl="2" indent="0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r>
              <a:rPr lang="en-US" sz="2000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      Respiratory tract infections. </a:t>
            </a:r>
          </a:p>
          <a:p>
            <a:pPr marL="800100" lvl="2" indent="0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r>
              <a:rPr lang="en-US" sz="2000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      Skin and mucosa infections; </a:t>
            </a:r>
          </a:p>
          <a:p>
            <a:pPr marL="800100" lvl="2" indent="0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r>
              <a:rPr lang="en-US" sz="2000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      Cardiac infections</a:t>
            </a:r>
          </a:p>
          <a:p>
            <a:pPr marL="800100" lvl="2" indent="0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r>
              <a:rPr lang="en-US" sz="2000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      Acute hemorrhagic conjunctivitis</a:t>
            </a:r>
          </a:p>
          <a:p>
            <a:pPr marL="800100" lvl="2" indent="0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r>
              <a:rPr lang="en-US" sz="2000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      Others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438150" y="2987040"/>
          <a:ext cx="8401050" cy="1584960"/>
        </p:xfrm>
        <a:graphic>
          <a:graphicData uri="http://schemas.openxmlformats.org/drawingml/2006/table">
            <a:tbl>
              <a:tblPr/>
              <a:tblGrid>
                <a:gridCol w="25146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906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668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8585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676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0668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54013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1" u="none" strike="noStrike" cap="none" normalizeH="0" baseline="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Neurologic </a:t>
                      </a:r>
                      <a:r>
                        <a:rPr lang="en-US" sz="2000" b="1" i="1" u="none" dirty="0"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Diseases</a:t>
                      </a:r>
                      <a:endParaRPr kumimoji="0" lang="en-US" sz="2000" b="1" i="1" u="none" strike="noStrike" cap="none" normalizeH="0" baseline="0" dirty="0">
                        <a:ln>
                          <a:noFill/>
                        </a:ln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Poliovirus 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Types 1-3 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GP A  COX.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Types 1-24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GP B COX.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Types 1-6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Echovirus 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  Types 1-34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Enterovirus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Types 68-71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2071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  </a:t>
                      </a: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Aseptic meningitis 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Paralysis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Encephalitis </a:t>
                      </a:r>
                      <a:r>
                        <a:rPr kumimoji="0" lang="en-US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</a:t>
                      </a: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1-3</a:t>
                      </a:r>
                      <a:endParaRPr kumimoji="0" 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1-3</a:t>
                      </a:r>
                      <a:endParaRPr kumimoji="0" 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Many</a:t>
                      </a:r>
                      <a:endParaRPr kumimoji="0" 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7,9</a:t>
                      </a:r>
                      <a:endParaRPr kumimoji="0" 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2,5-7,9</a:t>
                      </a:r>
                      <a:endParaRPr kumimoji="0" 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1-6</a:t>
                      </a:r>
                      <a:endParaRPr kumimoji="0" 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2-5</a:t>
                      </a:r>
                      <a:endParaRPr kumimoji="0" 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1-5</a:t>
                      </a:r>
                      <a:endParaRPr kumimoji="0" 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Many</a:t>
                      </a:r>
                      <a:endParaRPr kumimoji="0" 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2,4,6,9,11,30</a:t>
                      </a:r>
                      <a:endParaRPr kumimoji="0" 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2,6,9,19</a:t>
                      </a:r>
                      <a:endParaRPr kumimoji="0" 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71</a:t>
                      </a:r>
                      <a:endParaRPr kumimoji="0" 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70,71</a:t>
                      </a:r>
                      <a:endParaRPr kumimoji="0" 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70,71</a:t>
                      </a:r>
                      <a:endParaRPr kumimoji="0" 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5" name="Rectangle 4"/>
          <p:cNvSpPr/>
          <p:nvPr/>
        </p:nvSpPr>
        <p:spPr>
          <a:xfrm>
            <a:off x="228600" y="1836003"/>
            <a:ext cx="4572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pPr marL="609600" indent="-609600">
              <a:buClr>
                <a:schemeClr val="tx1"/>
              </a:buClr>
              <a:buFont typeface="Wingdings" pitchFamily="2" charset="2"/>
              <a:buChar char="Ø"/>
            </a:pPr>
            <a:r>
              <a:rPr lang="en-GB" sz="2400" dirty="0">
                <a:solidFill>
                  <a:schemeClr val="tx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Asymptomatic</a:t>
            </a:r>
            <a:r>
              <a:rPr lang="en-US" sz="2400" dirty="0">
                <a:solidFill>
                  <a:schemeClr val="tx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Infections</a:t>
            </a:r>
            <a:r>
              <a:rPr lang="en-US" sz="2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*</a:t>
            </a:r>
          </a:p>
          <a:p>
            <a:pPr marL="609600" indent="-609600">
              <a:buClr>
                <a:schemeClr val="tx1"/>
              </a:buClr>
              <a:buFont typeface="Wingdings" pitchFamily="2" charset="2"/>
              <a:buChar char="Ø"/>
            </a:pPr>
            <a:r>
              <a:rPr lang="en-US" sz="24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Diseases;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idx="1"/>
          </p:nvPr>
        </p:nvSpPr>
        <p:spPr>
          <a:xfrm>
            <a:off x="4191000" y="1162050"/>
            <a:ext cx="4519613" cy="2343150"/>
          </a:xfrm>
        </p:spPr>
        <p:txBody>
          <a:bodyPr>
            <a:normAutofit fontScale="77500" lnSpcReduction="20000"/>
          </a:bodyPr>
          <a:lstStyle/>
          <a:p>
            <a:pPr eaLnBrk="1" hangingPunct="1">
              <a:buClr>
                <a:srgbClr val="FF0000"/>
              </a:buClr>
              <a:buSzTx/>
              <a:buFont typeface="Wingdings" pitchFamily="2" charset="2"/>
              <a:buChar char="Ø"/>
            </a:pPr>
            <a:r>
              <a:rPr lang="en-US" dirty="0">
                <a:solidFill>
                  <a:schemeClr val="accent1">
                    <a:lumMod val="5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Pathway to CNS by:</a:t>
            </a:r>
          </a:p>
          <a:p>
            <a:pPr lvl="1" eaLnBrk="1" hangingPunct="1">
              <a:buFont typeface="Wingdings" pitchFamily="2" charset="2"/>
              <a:buChar char="§"/>
            </a:pPr>
            <a:r>
              <a:rPr lang="en-US" dirty="0">
                <a:solidFill>
                  <a:schemeClr val="accent4">
                    <a:lumMod val="7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Blood</a:t>
            </a:r>
          </a:p>
          <a:p>
            <a:pPr lvl="1" eaLnBrk="1" hangingPunct="1">
              <a:buFont typeface="Wingdings" pitchFamily="2" charset="2"/>
              <a:buChar char="§"/>
            </a:pPr>
            <a:r>
              <a:rPr lang="en-US" dirty="0">
                <a:solidFill>
                  <a:schemeClr val="accent4">
                    <a:lumMod val="7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Peripheral nerves</a:t>
            </a:r>
          </a:p>
          <a:p>
            <a:pPr eaLnBrk="1" hangingPunct="1">
              <a:buClr>
                <a:srgbClr val="FF0000"/>
              </a:buClr>
              <a:buSzTx/>
              <a:buFont typeface="Wingdings" pitchFamily="2" charset="2"/>
              <a:buChar char="Ø"/>
            </a:pPr>
            <a:r>
              <a:rPr lang="en-US" sz="2500" dirty="0">
                <a:solidFill>
                  <a:schemeClr val="accent1">
                    <a:lumMod val="5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Causing destruction of</a:t>
            </a:r>
          </a:p>
          <a:p>
            <a:pPr lvl="1">
              <a:buNone/>
            </a:pPr>
            <a:r>
              <a:rPr lang="en-US" sz="2500" dirty="0">
                <a:solidFill>
                  <a:schemeClr val="accent1">
                    <a:lumMod val="5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   motor neurons of AHCs</a:t>
            </a:r>
          </a:p>
          <a:p>
            <a:pPr>
              <a:buFont typeface="Wingdings" pitchFamily="2" charset="2"/>
              <a:buChar char="Ø"/>
            </a:pPr>
            <a:r>
              <a:rPr lang="en-US" dirty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Rarely affect</a:t>
            </a:r>
            <a:r>
              <a:rPr lang="en-GB" dirty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s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brain stem</a:t>
            </a:r>
          </a:p>
          <a:p>
            <a:pPr lvl="1">
              <a:buNone/>
            </a:pPr>
            <a:r>
              <a:rPr lang="en-US" dirty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(</a:t>
            </a:r>
            <a:r>
              <a:rPr lang="en-US" dirty="0" err="1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bulber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poliomyelitis</a:t>
            </a:r>
            <a:r>
              <a:rPr lang="en-US" sz="3200" dirty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pPr eaLnBrk="1" hangingPunct="1">
              <a:buClr>
                <a:srgbClr val="FF0000"/>
              </a:buClr>
              <a:buSzTx/>
              <a:buFont typeface="Wingdings" pitchFamily="2" charset="2"/>
              <a:buNone/>
            </a:pPr>
            <a:endParaRPr lang="en-US" sz="2500" dirty="0">
              <a:effectLst/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Clr>
                <a:srgbClr val="FF0000"/>
              </a:buClr>
              <a:buSzTx/>
              <a:buFont typeface="Wingdings" pitchFamily="2" charset="2"/>
              <a:buNone/>
            </a:pPr>
            <a:endParaRPr lang="en-US" dirty="0">
              <a:effectLst/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Clr>
                <a:srgbClr val="FF0000"/>
              </a:buClr>
              <a:buSzTx/>
              <a:buFont typeface="Wingdings" pitchFamily="2" charset="2"/>
              <a:buNone/>
            </a:pPr>
            <a:endParaRPr lang="en-US" dirty="0">
              <a:effectLst/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Clr>
                <a:srgbClr val="FF0000"/>
              </a:buClr>
              <a:buSzTx/>
              <a:buFont typeface="Wingdings" pitchFamily="2" charset="2"/>
              <a:buNone/>
            </a:pPr>
            <a:endParaRPr lang="en-US" dirty="0">
              <a:effectLst/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Clr>
                <a:srgbClr val="FF0000"/>
              </a:buClr>
              <a:buSzTx/>
              <a:buFont typeface="Wingdings" pitchFamily="2" charset="2"/>
              <a:buNone/>
            </a:pPr>
            <a:endParaRPr lang="en-US" dirty="0"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363" name="Text Box 3"/>
          <p:cNvSpPr txBox="1">
            <a:spLocks noChangeArrowheads="1"/>
          </p:cNvSpPr>
          <p:nvPr/>
        </p:nvSpPr>
        <p:spPr bwMode="auto">
          <a:xfrm>
            <a:off x="250825" y="71438"/>
            <a:ext cx="5688013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4400" b="1" i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Pathogenesis</a:t>
            </a:r>
            <a:r>
              <a:rPr lang="x-none" sz="4400" b="1" i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i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of polio: </a:t>
            </a:r>
          </a:p>
        </p:txBody>
      </p:sp>
      <p:pic>
        <p:nvPicPr>
          <p:cNvPr id="15364" name="Picture 6" descr="C:\Users\malak\Desktop\1 images\Fig-32-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" y="838200"/>
            <a:ext cx="3200400" cy="585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5" name="Picture 2" descr="http://hopes.stanford.edu/rltdsci/trinuc/f_f06drg&amp;ah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76712" y="3814763"/>
            <a:ext cx="3748088" cy="2357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C:\Documents and Settings\G\سطح المكتب\1 images\Fig-48.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68313" y="765175"/>
            <a:ext cx="7848600" cy="5400675"/>
          </a:xfrm>
          <a:noFill/>
        </p:spPr>
      </p:pic>
      <p:sp>
        <p:nvSpPr>
          <p:cNvPr id="16387" name="Text Box 3"/>
          <p:cNvSpPr txBox="1">
            <a:spLocks noChangeArrowheads="1"/>
          </p:cNvSpPr>
          <p:nvPr/>
        </p:nvSpPr>
        <p:spPr bwMode="auto">
          <a:xfrm>
            <a:off x="539750" y="0"/>
            <a:ext cx="7993063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400" i="1" u="sng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Pathogenesis of Polio : </a:t>
            </a:r>
          </a:p>
        </p:txBody>
      </p:sp>
      <p:sp>
        <p:nvSpPr>
          <p:cNvPr id="16388" name="Rectangle 7"/>
          <p:cNvSpPr>
            <a:spLocks noChangeArrowheads="1"/>
          </p:cNvSpPr>
          <p:nvPr/>
        </p:nvSpPr>
        <p:spPr bwMode="auto">
          <a:xfrm>
            <a:off x="1042988" y="6308725"/>
            <a:ext cx="81010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Immunity</a:t>
            </a:r>
            <a:r>
              <a:rPr lang="en-US" sz="2000" b="0" dirty="0">
                <a:solidFill>
                  <a:srgbClr val="C00000"/>
                </a:solidFill>
              </a:rPr>
              <a:t>: </a:t>
            </a:r>
            <a:r>
              <a:rPr lang="en-US" sz="2000" b="0" dirty="0"/>
              <a:t>IgA &amp; IgG = </a:t>
            </a:r>
            <a:r>
              <a:rPr lang="en-US" sz="2000" b="0" dirty="0">
                <a:solidFill>
                  <a:schemeClr val="accent4">
                    <a:lumMod val="75000"/>
                  </a:schemeClr>
                </a:solidFill>
              </a:rPr>
              <a:t>Lifelong type-specific immunity</a:t>
            </a:r>
            <a:r>
              <a:rPr lang="en-US" sz="2000" dirty="0">
                <a:solidFill>
                  <a:schemeClr val="accent4">
                    <a:lumMod val="75000"/>
                  </a:schemeClr>
                </a:solidFill>
              </a:rPr>
              <a:t> 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ext Box 3"/>
          <p:cNvSpPr txBox="1">
            <a:spLocks noChangeArrowheads="1"/>
          </p:cNvSpPr>
          <p:nvPr/>
        </p:nvSpPr>
        <p:spPr bwMode="auto">
          <a:xfrm>
            <a:off x="1905000" y="625475"/>
            <a:ext cx="4752975" cy="669925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36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Poliovirus Infections </a:t>
            </a:r>
          </a:p>
        </p:txBody>
      </p:sp>
      <p:sp>
        <p:nvSpPr>
          <p:cNvPr id="17411" name="Text Box 5"/>
          <p:cNvSpPr txBox="1">
            <a:spLocks noChangeArrowheads="1"/>
          </p:cNvSpPr>
          <p:nvPr/>
        </p:nvSpPr>
        <p:spPr bwMode="auto">
          <a:xfrm>
            <a:off x="3184525" y="563563"/>
            <a:ext cx="184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x-none" b="0" dirty="0"/>
          </a:p>
        </p:txBody>
      </p:sp>
      <p:sp>
        <p:nvSpPr>
          <p:cNvPr id="17412" name="Text Box 6"/>
          <p:cNvSpPr txBox="1">
            <a:spLocks noChangeArrowheads="1"/>
          </p:cNvSpPr>
          <p:nvPr/>
        </p:nvSpPr>
        <p:spPr bwMode="auto">
          <a:xfrm>
            <a:off x="3133725" y="2997200"/>
            <a:ext cx="2806700" cy="790575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32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Minor Illness</a:t>
            </a:r>
            <a:r>
              <a:rPr lang="en-US" sz="44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17413" name="AutoShape 8"/>
          <p:cNvSpPr>
            <a:spLocks noChangeArrowheads="1"/>
          </p:cNvSpPr>
          <p:nvPr/>
        </p:nvSpPr>
        <p:spPr bwMode="auto">
          <a:xfrm>
            <a:off x="3851275" y="1268413"/>
            <a:ext cx="215900" cy="1728787"/>
          </a:xfrm>
          <a:prstGeom prst="downArrow">
            <a:avLst>
              <a:gd name="adj1" fmla="val 50000"/>
              <a:gd name="adj2" fmla="val 200184"/>
            </a:avLst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/>
          <a:p>
            <a:endParaRPr lang="x-none" b="0" dirty="0"/>
          </a:p>
        </p:txBody>
      </p:sp>
      <p:sp>
        <p:nvSpPr>
          <p:cNvPr id="17414" name="Text Box 9"/>
          <p:cNvSpPr txBox="1">
            <a:spLocks noChangeArrowheads="1"/>
          </p:cNvSpPr>
          <p:nvPr/>
        </p:nvSpPr>
        <p:spPr bwMode="auto">
          <a:xfrm>
            <a:off x="5218113" y="1700213"/>
            <a:ext cx="3241675" cy="461665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4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No illness</a:t>
            </a:r>
            <a:endParaRPr lang="en-US" sz="36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415" name="Text Box 10"/>
          <p:cNvSpPr txBox="1">
            <a:spLocks noChangeArrowheads="1"/>
          </p:cNvSpPr>
          <p:nvPr/>
        </p:nvSpPr>
        <p:spPr bwMode="auto">
          <a:xfrm>
            <a:off x="971550" y="4438650"/>
            <a:ext cx="2806700" cy="790575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32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Major Illness</a:t>
            </a:r>
            <a:r>
              <a:rPr lang="en-US" sz="44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17416" name="AutoShape 11"/>
          <p:cNvSpPr>
            <a:spLocks noChangeArrowheads="1"/>
          </p:cNvSpPr>
          <p:nvPr/>
        </p:nvSpPr>
        <p:spPr bwMode="auto">
          <a:xfrm>
            <a:off x="2124075" y="1268413"/>
            <a:ext cx="215900" cy="3097212"/>
          </a:xfrm>
          <a:prstGeom prst="downArrow">
            <a:avLst>
              <a:gd name="adj1" fmla="val 50000"/>
              <a:gd name="adj2" fmla="val 358640"/>
            </a:avLst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/>
          <a:p>
            <a:endParaRPr lang="x-none" b="0" dirty="0"/>
          </a:p>
        </p:txBody>
      </p:sp>
      <p:sp>
        <p:nvSpPr>
          <p:cNvPr id="17417" name="Text Box 12"/>
          <p:cNvSpPr txBox="1">
            <a:spLocks noChangeArrowheads="1"/>
          </p:cNvSpPr>
          <p:nvPr/>
        </p:nvSpPr>
        <p:spPr bwMode="auto">
          <a:xfrm>
            <a:off x="971550" y="5419725"/>
            <a:ext cx="65532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0" dirty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1- Nonparalytic poliomyelitis </a:t>
            </a:r>
            <a:r>
              <a:rPr lang="en-US" sz="2400" b="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(Aseptic meningitis) </a:t>
            </a:r>
          </a:p>
        </p:txBody>
      </p:sp>
      <p:sp>
        <p:nvSpPr>
          <p:cNvPr id="17418" name="Text Box 13"/>
          <p:cNvSpPr txBox="1">
            <a:spLocks noChangeArrowheads="1"/>
          </p:cNvSpPr>
          <p:nvPr/>
        </p:nvSpPr>
        <p:spPr bwMode="auto">
          <a:xfrm>
            <a:off x="971550" y="5984875"/>
            <a:ext cx="597693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0" dirty="0">
                <a:latin typeface="Times New Roman" pitchFamily="18" charset="0"/>
                <a:cs typeface="Times New Roman" pitchFamily="18" charset="0"/>
              </a:rPr>
              <a:t>2- </a:t>
            </a:r>
            <a:r>
              <a:rPr lang="en-US" sz="2400" b="0" dirty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Paralytic poliomyelitis</a:t>
            </a:r>
            <a:r>
              <a:rPr lang="en-US" sz="2400" b="0" dirty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400" b="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(Flaccid paralysis) </a:t>
            </a:r>
          </a:p>
        </p:txBody>
      </p:sp>
      <p:sp>
        <p:nvSpPr>
          <p:cNvPr id="17419" name="AutoShape 14"/>
          <p:cNvSpPr>
            <a:spLocks noChangeArrowheads="1"/>
          </p:cNvSpPr>
          <p:nvPr/>
        </p:nvSpPr>
        <p:spPr bwMode="auto">
          <a:xfrm>
            <a:off x="5940425" y="1268413"/>
            <a:ext cx="215900" cy="431800"/>
          </a:xfrm>
          <a:prstGeom prst="downArrow">
            <a:avLst>
              <a:gd name="adj1" fmla="val 50000"/>
              <a:gd name="adj2" fmla="val 50000"/>
            </a:avLst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/>
          <a:p>
            <a:endParaRPr lang="x-none" b="0" dirty="0"/>
          </a:p>
        </p:txBody>
      </p:sp>
      <p:sp>
        <p:nvSpPr>
          <p:cNvPr id="17420" name="Text Box 15"/>
          <p:cNvSpPr txBox="1">
            <a:spLocks noChangeArrowheads="1"/>
          </p:cNvSpPr>
          <p:nvPr/>
        </p:nvSpPr>
        <p:spPr bwMode="auto">
          <a:xfrm>
            <a:off x="2914650" y="3860800"/>
            <a:ext cx="60499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0" dirty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Abortive poliomyelitis (No CNS involvement)</a:t>
            </a:r>
          </a:p>
        </p:txBody>
      </p:sp>
      <p:sp>
        <p:nvSpPr>
          <p:cNvPr id="17421" name="Text Box 16"/>
          <p:cNvSpPr txBox="1">
            <a:spLocks noChangeArrowheads="1"/>
          </p:cNvSpPr>
          <p:nvPr/>
        </p:nvSpPr>
        <p:spPr bwMode="auto">
          <a:xfrm>
            <a:off x="6516688" y="1341438"/>
            <a:ext cx="1439862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dirty="0">
                <a:latin typeface="Times New Roman" pitchFamily="18" charset="0"/>
                <a:cs typeface="Times New Roman" pitchFamily="18" charset="0"/>
              </a:rPr>
              <a:t>90-95%</a:t>
            </a:r>
          </a:p>
        </p:txBody>
      </p:sp>
      <p:sp>
        <p:nvSpPr>
          <p:cNvPr id="17422" name="Text Box 17"/>
          <p:cNvSpPr txBox="1">
            <a:spLocks noChangeArrowheads="1"/>
          </p:cNvSpPr>
          <p:nvPr/>
        </p:nvSpPr>
        <p:spPr bwMode="auto">
          <a:xfrm>
            <a:off x="6084888" y="2205038"/>
            <a:ext cx="23749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0" dirty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Asymptomatic </a:t>
            </a:r>
          </a:p>
        </p:txBody>
      </p:sp>
      <p:sp>
        <p:nvSpPr>
          <p:cNvPr id="17423" name="Text Box 18"/>
          <p:cNvSpPr txBox="1">
            <a:spLocks noChangeArrowheads="1"/>
          </p:cNvSpPr>
          <p:nvPr/>
        </p:nvSpPr>
        <p:spPr bwMode="auto">
          <a:xfrm>
            <a:off x="2987675" y="2492375"/>
            <a:ext cx="72072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dirty="0">
                <a:latin typeface="Times New Roman" pitchFamily="18" charset="0"/>
                <a:cs typeface="Times New Roman" pitchFamily="18" charset="0"/>
              </a:rPr>
              <a:t>4-8%</a:t>
            </a:r>
          </a:p>
        </p:txBody>
      </p:sp>
      <p:sp>
        <p:nvSpPr>
          <p:cNvPr id="17424" name="Text Box 19"/>
          <p:cNvSpPr txBox="1">
            <a:spLocks noChangeArrowheads="1"/>
          </p:cNvSpPr>
          <p:nvPr/>
        </p:nvSpPr>
        <p:spPr bwMode="auto">
          <a:xfrm>
            <a:off x="1331913" y="3925888"/>
            <a:ext cx="7207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dirty="0">
                <a:latin typeface="Times New Roman" pitchFamily="18" charset="0"/>
                <a:cs typeface="Times New Roman" pitchFamily="18" charset="0"/>
              </a:rPr>
              <a:t>1-2%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6" name="Picture 4" descr="Fig-1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6375" y="1125538"/>
            <a:ext cx="5832475" cy="4535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800100"/>
            <a:ext cx="8229600" cy="647700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en-US" sz="3600" b="1" u="sng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Lab Diagnosis of Enteroviruses</a:t>
            </a:r>
            <a:endParaRPr lang="en-US" sz="3600" b="1" u="sng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428625" y="1476375"/>
            <a:ext cx="8229600" cy="5991225"/>
          </a:xfrm>
        </p:spPr>
        <p:txBody>
          <a:bodyPr>
            <a:normAutofit/>
          </a:bodyPr>
          <a:lstStyle/>
          <a:p>
            <a:pPr marL="609600" indent="-609600" eaLnBrk="1" hangingPunct="1">
              <a:buSzTx/>
              <a:buFont typeface="Wingdings" pitchFamily="2" charset="2"/>
              <a:buNone/>
            </a:pPr>
            <a:r>
              <a:rPr lang="en-US" sz="2400" dirty="0">
                <a:effectLst/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609600" indent="-609600" eaLnBrk="1" hangingPunct="1">
              <a:buSzTx/>
              <a:buFont typeface="Wingdings" pitchFamily="2" charset="2"/>
              <a:buChar char="Ø"/>
            </a:pPr>
            <a:r>
              <a:rPr lang="en-US" sz="2400" b="1" dirty="0">
                <a:solidFill>
                  <a:srgbClr val="FF99FF"/>
                </a:solidFill>
                <a:effectLst/>
                <a:latin typeface="Times New Roman" pitchFamily="18" charset="0"/>
                <a:cs typeface="Times New Roman" pitchFamily="18" charset="0"/>
              </a:rPr>
              <a:t>Virus isolation*</a:t>
            </a:r>
            <a:r>
              <a:rPr lang="en-US" sz="2400" b="1" dirty="0">
                <a:effectLst/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marL="990600" lvl="1" indent="-533400" eaLnBrk="1" hangingPunct="1"/>
            <a:r>
              <a:rPr lang="en-US" sz="2000" dirty="0">
                <a:solidFill>
                  <a:srgbClr val="7030A0"/>
                </a:solidFill>
                <a:effectLst/>
                <a:latin typeface="Times New Roman" pitchFamily="18" charset="0"/>
                <a:cs typeface="Times New Roman" pitchFamily="18" charset="0"/>
              </a:rPr>
              <a:t>Samples:</a:t>
            </a:r>
            <a:r>
              <a:rPr lang="en-US" sz="2000" dirty="0">
                <a:solidFill>
                  <a:schemeClr val="bg2">
                    <a:lumMod val="7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sz="2000" dirty="0">
                <a:solidFill>
                  <a:schemeClr val="bg2">
                    <a:lumMod val="2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Stool (best) .Rectal, throat swabs </a:t>
            </a:r>
            <a:r>
              <a:rPr lang="en-US" sz="2000" dirty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&amp; </a:t>
            </a:r>
            <a:r>
              <a:rPr lang="en-US" sz="2000" dirty="0">
                <a:solidFill>
                  <a:schemeClr val="bg2">
                    <a:lumMod val="2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CSF</a:t>
            </a:r>
          </a:p>
          <a:p>
            <a:pPr marL="990600" lvl="1" indent="-533400" eaLnBrk="1" hangingPunct="1"/>
            <a:r>
              <a:rPr lang="en-US" sz="2000" dirty="0">
                <a:solidFill>
                  <a:schemeClr val="bg2">
                    <a:lumMod val="2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Inoculate in cell cultures </a:t>
            </a:r>
          </a:p>
          <a:p>
            <a:pPr marL="990600" lvl="1" indent="-533400" eaLnBrk="1" hangingPunct="1">
              <a:buFontTx/>
              <a:buNone/>
            </a:pPr>
            <a:r>
              <a:rPr lang="en-US" sz="2000" dirty="0">
                <a:solidFill>
                  <a:schemeClr val="bg2">
                    <a:lumMod val="2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     All EVs  grown except some strains of Cox A viruses</a:t>
            </a:r>
          </a:p>
          <a:p>
            <a:pPr marL="990600" lvl="1" indent="-533400" eaLnBrk="1" hangingPunct="1"/>
            <a:r>
              <a:rPr lang="en-US" sz="2000" dirty="0">
                <a:solidFill>
                  <a:srgbClr val="7030A0"/>
                </a:solidFill>
                <a:effectLst/>
                <a:latin typeface="Times New Roman" pitchFamily="18" charset="0"/>
                <a:cs typeface="Times New Roman" pitchFamily="18" charset="0"/>
              </a:rPr>
              <a:t>Observe</a:t>
            </a:r>
            <a:r>
              <a:rPr lang="en-US" sz="2000" dirty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>
                <a:solidFill>
                  <a:schemeClr val="bg2">
                    <a:lumMod val="2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for CPE</a:t>
            </a:r>
          </a:p>
          <a:p>
            <a:pPr marL="990600" lvl="1" indent="-533400" eaLnBrk="1" hangingPunct="1"/>
            <a:r>
              <a:rPr lang="en-US" sz="2000" dirty="0">
                <a:solidFill>
                  <a:srgbClr val="7030A0"/>
                </a:solidFill>
                <a:effectLst/>
                <a:latin typeface="Times New Roman" pitchFamily="18" charset="0"/>
                <a:cs typeface="Times New Roman" pitchFamily="18" charset="0"/>
              </a:rPr>
              <a:t>Identify</a:t>
            </a:r>
            <a:r>
              <a:rPr lang="en-US" sz="2000" dirty="0">
                <a:solidFill>
                  <a:srgbClr val="FFFF00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>
                <a:solidFill>
                  <a:schemeClr val="bg2">
                    <a:lumMod val="2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the type </a:t>
            </a:r>
          </a:p>
          <a:p>
            <a:pPr marL="457200" lvl="1" indent="0" eaLnBrk="1" hangingPunct="1">
              <a:buNone/>
            </a:pPr>
            <a:r>
              <a:rPr lang="en-US" sz="2400" dirty="0"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CSF in aseptic meningitis;       </a:t>
            </a:r>
            <a:r>
              <a:rPr lang="en-GB" sz="2000" dirty="0">
                <a:solidFill>
                  <a:schemeClr val="bg2">
                    <a:lumMod val="2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lymphocytosis</a:t>
            </a:r>
            <a:endParaRPr lang="en-US" sz="2000" dirty="0">
              <a:solidFill>
                <a:schemeClr val="bg2">
                  <a:lumMod val="25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990600" lvl="1" indent="-533400" eaLnBrk="1" hangingPunct="1">
              <a:buFontTx/>
              <a:buNone/>
            </a:pPr>
            <a:r>
              <a:rPr lang="en-US" sz="2000" dirty="0">
                <a:solidFill>
                  <a:schemeClr val="bg2">
                    <a:lumMod val="2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    Glucose level N </a:t>
            </a:r>
            <a:r>
              <a:rPr lang="en-GB" sz="2000" dirty="0">
                <a:solidFill>
                  <a:schemeClr val="bg2">
                    <a:lumMod val="2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to</a:t>
            </a:r>
            <a:r>
              <a:rPr lang="en-US" sz="2000" dirty="0">
                <a:solidFill>
                  <a:schemeClr val="bg2">
                    <a:lumMod val="2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 slightly       ,   Protein level N or slightly </a:t>
            </a:r>
          </a:p>
          <a:p>
            <a:pPr marL="990600" lvl="1" indent="-533400" eaLnBrk="1" hangingPunct="1">
              <a:buFontTx/>
              <a:buNone/>
            </a:pPr>
            <a:r>
              <a:rPr lang="en-US" sz="2000" dirty="0">
                <a:solidFill>
                  <a:schemeClr val="bg2">
                    <a:lumMod val="2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     Isolation rate is variable</a:t>
            </a:r>
          </a:p>
          <a:p>
            <a:pPr marL="990600" lvl="1" indent="-533400" eaLnBrk="1" hangingPunct="1">
              <a:buFontTx/>
              <a:buNone/>
            </a:pPr>
            <a:r>
              <a:rPr lang="en-US" sz="2400" i="1" dirty="0">
                <a:solidFill>
                  <a:srgbClr val="7030A0"/>
                </a:solidFill>
                <a:effectLst/>
                <a:latin typeface="Times New Roman" pitchFamily="18" charset="0"/>
                <a:cs typeface="Times New Roman" pitchFamily="18" charset="0"/>
              </a:rPr>
              <a:t>EV RNA </a:t>
            </a:r>
            <a:r>
              <a:rPr lang="en-US" sz="2400" i="1" dirty="0">
                <a:solidFill>
                  <a:schemeClr val="bg2">
                    <a:lumMod val="2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detected in CSF by </a:t>
            </a:r>
            <a:r>
              <a:rPr lang="en-US" sz="2400" i="1" dirty="0">
                <a:solidFill>
                  <a:srgbClr val="FF66CC"/>
                </a:solidFill>
                <a:effectLst/>
                <a:latin typeface="Times New Roman" pitchFamily="18" charset="0"/>
                <a:cs typeface="Times New Roman" pitchFamily="18" charset="0"/>
              </a:rPr>
              <a:t>RT-PCR*</a:t>
            </a:r>
          </a:p>
          <a:p>
            <a:pPr marL="609600" indent="-609600" eaLnBrk="1" hangingPunct="1">
              <a:buClr>
                <a:schemeClr val="tx1"/>
              </a:buClr>
              <a:buSzTx/>
              <a:buFont typeface="Wingdings" pitchFamily="2" charset="2"/>
              <a:buChar char="Ø"/>
            </a:pPr>
            <a:r>
              <a:rPr lang="en-US" sz="2400" b="1" dirty="0">
                <a:solidFill>
                  <a:srgbClr val="FF66CC"/>
                </a:solidFill>
                <a:effectLst/>
                <a:latin typeface="Times New Roman" pitchFamily="18" charset="0"/>
                <a:cs typeface="Times New Roman" pitchFamily="18" charset="0"/>
              </a:rPr>
              <a:t>Serology</a:t>
            </a:r>
            <a:r>
              <a:rPr lang="en-US" sz="2400" b="1" dirty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>
                <a:solidFill>
                  <a:schemeClr val="bg2">
                    <a:lumMod val="7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(limited value)</a:t>
            </a:r>
            <a:endParaRPr lang="en-US" sz="2400" b="1" dirty="0">
              <a:solidFill>
                <a:schemeClr val="bg2">
                  <a:lumMod val="75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990600" lvl="1" indent="-533400" eaLnBrk="1" hangingPunct="1">
              <a:buNone/>
            </a:pPr>
            <a:r>
              <a:rPr lang="en-US" sz="2000" dirty="0">
                <a:effectLst/>
                <a:latin typeface="Times New Roman" pitchFamily="18" charset="0"/>
                <a:cs typeface="Times New Roman" pitchFamily="18" charset="0"/>
              </a:rPr>
              <a:t>	</a:t>
            </a:r>
          </a:p>
        </p:txBody>
      </p:sp>
      <p:sp>
        <p:nvSpPr>
          <p:cNvPr id="20484" name="AutoShape 7"/>
          <p:cNvSpPr>
            <a:spLocks noChangeArrowheads="1"/>
          </p:cNvSpPr>
          <p:nvPr/>
        </p:nvSpPr>
        <p:spPr bwMode="auto">
          <a:xfrm>
            <a:off x="4114800" y="4648200"/>
            <a:ext cx="125413" cy="292100"/>
          </a:xfrm>
          <a:prstGeom prst="downArrow">
            <a:avLst>
              <a:gd name="adj1" fmla="val 50000"/>
              <a:gd name="adj2" fmla="val 58228"/>
            </a:avLst>
          </a:prstGeom>
          <a:solidFill>
            <a:srgbClr val="FF66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/>
          <a:p>
            <a:endParaRPr lang="en-US" dirty="0"/>
          </a:p>
        </p:txBody>
      </p:sp>
      <p:sp>
        <p:nvSpPr>
          <p:cNvPr id="20485" name="AutoShape 8"/>
          <p:cNvSpPr>
            <a:spLocks noChangeArrowheads="1"/>
          </p:cNvSpPr>
          <p:nvPr/>
        </p:nvSpPr>
        <p:spPr bwMode="auto">
          <a:xfrm>
            <a:off x="7315200" y="4572000"/>
            <a:ext cx="119062" cy="292100"/>
          </a:xfrm>
          <a:prstGeom prst="upArrow">
            <a:avLst>
              <a:gd name="adj1" fmla="val 50000"/>
              <a:gd name="adj2" fmla="val 61334"/>
            </a:avLst>
          </a:prstGeom>
          <a:solidFill>
            <a:srgbClr val="FF66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/>
          <a:p>
            <a:endParaRPr lang="en-US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50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688975"/>
            <a:ext cx="3683000" cy="1139825"/>
          </a:xfrm>
        </p:spPr>
        <p:txBody>
          <a:bodyPr/>
          <a:lstStyle/>
          <a:p>
            <a:pPr eaLnBrk="1" hangingPunct="1">
              <a:defRPr/>
            </a:pPr>
            <a:r>
              <a:rPr lang="en-US" b="1" i="1" u="sng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Management</a:t>
            </a:r>
          </a:p>
        </p:txBody>
      </p:sp>
      <p:sp>
        <p:nvSpPr>
          <p:cNvPr id="21507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2251075"/>
            <a:ext cx="8229600" cy="4530725"/>
          </a:xfrm>
        </p:spPr>
        <p:txBody>
          <a:bodyPr>
            <a:normAutofit fontScale="92500" lnSpcReduction="20000"/>
          </a:bodyPr>
          <a:lstStyle/>
          <a:p>
            <a:pPr eaLnBrk="1" hangingPunct="1">
              <a:buClr>
                <a:srgbClr val="FF0000"/>
              </a:buClr>
              <a:buSzTx/>
              <a:buFont typeface="Wingdings" pitchFamily="2" charset="2"/>
              <a:buChar char="Ø"/>
            </a:pPr>
            <a:r>
              <a:rPr lang="en-US" sz="2800" dirty="0">
                <a:solidFill>
                  <a:srgbClr val="FF99FF"/>
                </a:solidFill>
                <a:effectLst/>
                <a:latin typeface="Times New Roman" pitchFamily="18" charset="0"/>
                <a:cs typeface="Times New Roman" pitchFamily="18" charset="0"/>
              </a:rPr>
              <a:t>Rx:</a:t>
            </a:r>
            <a:r>
              <a:rPr lang="en-US" sz="2800" dirty="0">
                <a:effectLst/>
                <a:latin typeface="Times New Roman" pitchFamily="18" charset="0"/>
                <a:cs typeface="Times New Roman" pitchFamily="18" charset="0"/>
              </a:rPr>
              <a:t>  </a:t>
            </a:r>
          </a:p>
          <a:p>
            <a:pPr lvl="1" eaLnBrk="1" hangingPunct="1">
              <a:buClr>
                <a:srgbClr val="FFFF66"/>
              </a:buClr>
              <a:buFont typeface="Wingdings" pitchFamily="2" charset="2"/>
              <a:buChar char="Ø"/>
            </a:pPr>
            <a:r>
              <a:rPr lang="en-US" sz="2400" dirty="0">
                <a:solidFill>
                  <a:srgbClr val="0070C0"/>
                </a:solidFill>
                <a:effectLst/>
                <a:latin typeface="Times New Roman" pitchFamily="18" charset="0"/>
                <a:cs typeface="Times New Roman" pitchFamily="18" charset="0"/>
              </a:rPr>
              <a:t>No antiviral Rx </a:t>
            </a:r>
          </a:p>
          <a:p>
            <a:pPr lvl="1" eaLnBrk="1" hangingPunct="1">
              <a:buFont typeface="Wingdings" pitchFamily="2" charset="2"/>
              <a:buNone/>
            </a:pPr>
            <a:r>
              <a:rPr lang="en-US" sz="2400" dirty="0">
                <a:effectLst/>
                <a:latin typeface="Times New Roman" pitchFamily="18" charset="0"/>
                <a:cs typeface="Times New Roman" pitchFamily="18" charset="0"/>
              </a:rPr>
              <a:t>     </a:t>
            </a:r>
          </a:p>
          <a:p>
            <a:pPr eaLnBrk="1" hangingPunct="1">
              <a:buClr>
                <a:srgbClr val="FF0000"/>
              </a:buClr>
              <a:buSzTx/>
              <a:buFont typeface="Wingdings" pitchFamily="2" charset="2"/>
              <a:buChar char="Ø"/>
            </a:pPr>
            <a:r>
              <a:rPr lang="en-US" sz="2800" dirty="0">
                <a:solidFill>
                  <a:srgbClr val="FF99FF"/>
                </a:solidFill>
                <a:effectLst/>
                <a:latin typeface="Times New Roman" pitchFamily="18" charset="0"/>
                <a:cs typeface="Times New Roman" pitchFamily="18" charset="0"/>
              </a:rPr>
              <a:t>Prevention:</a:t>
            </a:r>
            <a:r>
              <a:rPr lang="en-US" sz="2800" dirty="0">
                <a:effectLst/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1" eaLnBrk="1" hangingPunct="1">
              <a:buClr>
                <a:srgbClr val="FFFF00"/>
              </a:buClr>
              <a:buFont typeface="Wingdings" pitchFamily="2" charset="2"/>
              <a:buChar char="Ø"/>
            </a:pPr>
            <a:r>
              <a:rPr lang="en-US" sz="2400" dirty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>
                <a:solidFill>
                  <a:srgbClr val="0070C0"/>
                </a:solidFill>
                <a:effectLst/>
                <a:latin typeface="Times New Roman" pitchFamily="18" charset="0"/>
                <a:cs typeface="Times New Roman" pitchFamily="18" charset="0"/>
              </a:rPr>
              <a:t>Sanitation &amp; Hygienic measures </a:t>
            </a:r>
          </a:p>
          <a:p>
            <a:pPr lvl="1" eaLnBrk="1" hangingPunct="1">
              <a:buClr>
                <a:srgbClr val="FFFF00"/>
              </a:buClr>
              <a:buFont typeface="Wingdings" pitchFamily="2" charset="2"/>
              <a:buChar char="Ø"/>
            </a:pPr>
            <a:r>
              <a:rPr lang="en-US" sz="2400" dirty="0">
                <a:solidFill>
                  <a:srgbClr val="0070C0"/>
                </a:solidFill>
                <a:effectLst/>
                <a:latin typeface="Times New Roman" pitchFamily="18" charset="0"/>
                <a:cs typeface="Times New Roman" pitchFamily="18" charset="0"/>
              </a:rPr>
              <a:t> Poliovirus vaccines</a:t>
            </a:r>
          </a:p>
          <a:p>
            <a:pPr lvl="1" eaLnBrk="1" hangingPunct="1">
              <a:buFont typeface="Wingdings" pitchFamily="2" charset="2"/>
              <a:buNone/>
            </a:pPr>
            <a:r>
              <a:rPr lang="en-US" sz="2400" dirty="0">
                <a:solidFill>
                  <a:srgbClr val="0070C0"/>
                </a:solidFill>
                <a:effectLst/>
                <a:latin typeface="Times New Roman" pitchFamily="18" charset="0"/>
                <a:cs typeface="Times New Roman" pitchFamily="18" charset="0"/>
              </a:rPr>
              <a:t>	a-  Inactivated polio vaccine </a:t>
            </a:r>
          </a:p>
          <a:p>
            <a:pPr lvl="1" eaLnBrk="1" hangingPunct="1">
              <a:buFont typeface="Wingdings" pitchFamily="2" charset="2"/>
              <a:buNone/>
            </a:pPr>
            <a:r>
              <a:rPr lang="en-US" sz="2400" dirty="0">
                <a:solidFill>
                  <a:srgbClr val="0070C0"/>
                </a:solidFill>
                <a:effectLst/>
                <a:latin typeface="Times New Roman" pitchFamily="18" charset="0"/>
                <a:cs typeface="Times New Roman" pitchFamily="18" charset="0"/>
              </a:rPr>
              <a:t>                 (IPV)</a:t>
            </a:r>
          </a:p>
          <a:p>
            <a:pPr lvl="1" eaLnBrk="1" hangingPunct="1">
              <a:buFont typeface="Wingdings" pitchFamily="2" charset="2"/>
              <a:buNone/>
            </a:pPr>
            <a:r>
              <a:rPr lang="en-US" sz="2400" dirty="0">
                <a:effectLst/>
                <a:latin typeface="Times New Roman" pitchFamily="18" charset="0"/>
                <a:cs typeface="Times New Roman" pitchFamily="18" charset="0"/>
              </a:rPr>
              <a:t>		  </a:t>
            </a:r>
            <a:r>
              <a:rPr lang="en-US" sz="2400" dirty="0">
                <a:solidFill>
                  <a:srgbClr val="7030A0"/>
                </a:solidFill>
                <a:effectLst/>
                <a:latin typeface="Times New Roman" pitchFamily="18" charset="0"/>
                <a:cs typeface="Times New Roman" pitchFamily="18" charset="0"/>
              </a:rPr>
              <a:t>(Salk, Killed) (S/C or IM) </a:t>
            </a:r>
          </a:p>
          <a:p>
            <a:pPr lvl="1" eaLnBrk="1" hangingPunct="1">
              <a:buFont typeface="Wingdings" pitchFamily="2" charset="2"/>
              <a:buNone/>
            </a:pPr>
            <a:r>
              <a:rPr lang="en-US" sz="2400" dirty="0">
                <a:effectLst/>
                <a:latin typeface="Times New Roman" pitchFamily="18" charset="0"/>
                <a:cs typeface="Times New Roman" pitchFamily="18" charset="0"/>
              </a:rPr>
              <a:t>	</a:t>
            </a:r>
            <a:r>
              <a:rPr lang="en-US" sz="2400" dirty="0">
                <a:solidFill>
                  <a:srgbClr val="0070C0"/>
                </a:solidFill>
                <a:effectLst/>
                <a:latin typeface="Times New Roman" pitchFamily="18" charset="0"/>
                <a:cs typeface="Times New Roman" pitchFamily="18" charset="0"/>
              </a:rPr>
              <a:t>b-  Live-attenuated polio vaccine </a:t>
            </a:r>
          </a:p>
          <a:p>
            <a:pPr lvl="1" eaLnBrk="1" hangingPunct="1">
              <a:buFont typeface="Wingdings" pitchFamily="2" charset="2"/>
              <a:buNone/>
            </a:pPr>
            <a:r>
              <a:rPr lang="en-US" sz="2400" dirty="0">
                <a:solidFill>
                  <a:srgbClr val="0070C0"/>
                </a:solidFill>
                <a:effectLst/>
                <a:latin typeface="Times New Roman" pitchFamily="18" charset="0"/>
                <a:cs typeface="Times New Roman" pitchFamily="18" charset="0"/>
              </a:rPr>
              <a:t>                (OPV) </a:t>
            </a:r>
          </a:p>
          <a:p>
            <a:pPr lvl="1" eaLnBrk="1" hangingPunct="1">
              <a:buFont typeface="Wingdings" pitchFamily="2" charset="2"/>
              <a:buNone/>
            </a:pPr>
            <a:r>
              <a:rPr lang="en-US" sz="2400" dirty="0">
                <a:effectLst/>
                <a:latin typeface="Times New Roman" pitchFamily="18" charset="0"/>
                <a:cs typeface="Times New Roman" pitchFamily="18" charset="0"/>
              </a:rPr>
              <a:t>		   </a:t>
            </a:r>
            <a:r>
              <a:rPr lang="en-US" sz="2400" dirty="0">
                <a:solidFill>
                  <a:srgbClr val="7030A0"/>
                </a:solidFill>
                <a:effectLst/>
                <a:latin typeface="Times New Roman" pitchFamily="18" charset="0"/>
                <a:cs typeface="Times New Roman" pitchFamily="18" charset="0"/>
              </a:rPr>
              <a:t>(Sabin, oral) </a:t>
            </a:r>
          </a:p>
          <a:p>
            <a:pPr lvl="1" eaLnBrk="1" hangingPunct="1">
              <a:buFont typeface="Wingdings" pitchFamily="2" charset="2"/>
              <a:buNone/>
            </a:pPr>
            <a:endParaRPr lang="en-US" sz="2400" dirty="0">
              <a:solidFill>
                <a:srgbClr val="FFFF66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1508" name="Picture 2" descr="http://www.clinicsrising.com/storage/Polio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86438" y="3214688"/>
            <a:ext cx="3143250" cy="3500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2" name="Text Box 6"/>
          <p:cNvSpPr txBox="1">
            <a:spLocks noChangeArrowheads="1"/>
          </p:cNvSpPr>
          <p:nvPr/>
        </p:nvSpPr>
        <p:spPr bwMode="auto">
          <a:xfrm>
            <a:off x="755650" y="996951"/>
            <a:ext cx="7920038" cy="2246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b="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3 types	(trivalent)	                    Yes			</a:t>
            </a:r>
            <a:r>
              <a:rPr lang="en-US" sz="2000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Yes</a:t>
            </a:r>
            <a:endParaRPr lang="en-US" sz="2000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spcBef>
                <a:spcPct val="50000"/>
              </a:spcBef>
            </a:pPr>
            <a:r>
              <a:rPr lang="en-US" sz="20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Prevents disease			      Yes			</a:t>
            </a:r>
            <a:r>
              <a:rPr lang="en-US" sz="2000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Yes</a:t>
            </a:r>
            <a:endParaRPr lang="en-US" sz="2000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spcBef>
                <a:spcPct val="50000"/>
              </a:spcBef>
            </a:pPr>
            <a:r>
              <a:rPr lang="en-US" sz="20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Induces </a:t>
            </a:r>
            <a:r>
              <a:rPr lang="en-US" sz="2000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humoral</a:t>
            </a:r>
            <a:r>
              <a:rPr lang="en-US" sz="20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IgG		      Yes			</a:t>
            </a:r>
            <a:r>
              <a:rPr lang="en-US" sz="2000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Yes</a:t>
            </a:r>
            <a:r>
              <a:rPr lang="en-US" sz="20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>
                <a:solidFill>
                  <a:srgbClr val="FF99FF"/>
                </a:solidFill>
                <a:latin typeface="Times New Roman" pitchFamily="18" charset="0"/>
                <a:cs typeface="Times New Roman" pitchFamily="18" charset="0"/>
              </a:rPr>
              <a:t>	</a:t>
            </a:r>
          </a:p>
          <a:p>
            <a:pPr>
              <a:spcBef>
                <a:spcPct val="50000"/>
              </a:spcBef>
            </a:pPr>
            <a:r>
              <a:rPr lang="en-US" sz="2000" b="0" dirty="0">
                <a:solidFill>
                  <a:srgbClr val="FF99FF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>
              <a:spcBef>
                <a:spcPct val="50000"/>
              </a:spcBef>
            </a:pPr>
            <a:r>
              <a:rPr lang="en-US" sz="2000" b="0" dirty="0">
                <a:solidFill>
                  <a:srgbClr val="FF99FF"/>
                </a:solidFill>
                <a:latin typeface="Times New Roman" pitchFamily="18" charset="0"/>
                <a:cs typeface="Times New Roman" pitchFamily="18" charset="0"/>
              </a:rPr>
              <a:t>	</a:t>
            </a:r>
          </a:p>
        </p:txBody>
      </p:sp>
      <p:sp>
        <p:nvSpPr>
          <p:cNvPr id="22534" name="Text Box 8"/>
          <p:cNvSpPr txBox="1">
            <a:spLocks noChangeArrowheads="1"/>
          </p:cNvSpPr>
          <p:nvPr/>
        </p:nvSpPr>
        <p:spPr bwMode="auto">
          <a:xfrm>
            <a:off x="685800" y="2193925"/>
            <a:ext cx="7920038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b="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Route of administration 		    Injection	              Oral  </a:t>
            </a:r>
            <a:r>
              <a:rPr lang="en-US" sz="2000" b="0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	</a:t>
            </a:r>
          </a:p>
        </p:txBody>
      </p:sp>
      <p:sp>
        <p:nvSpPr>
          <p:cNvPr id="22536" name="Text Box 10"/>
          <p:cNvSpPr txBox="1">
            <a:spLocks noChangeArrowheads="1"/>
          </p:cNvSpPr>
          <p:nvPr/>
        </p:nvSpPr>
        <p:spPr bwMode="auto">
          <a:xfrm>
            <a:off x="685800" y="2563813"/>
            <a:ext cx="7920038" cy="20928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b="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Induces intestinal IgA 		       No			</a:t>
            </a:r>
            <a:r>
              <a:rPr lang="en-US" sz="20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Yes</a:t>
            </a:r>
          </a:p>
          <a:p>
            <a:pPr>
              <a:spcBef>
                <a:spcPct val="50000"/>
              </a:spcBef>
            </a:pPr>
            <a:r>
              <a:rPr lang="en-US" sz="20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Interrupts transmission 		       No			Yes</a:t>
            </a:r>
          </a:p>
          <a:p>
            <a:pPr>
              <a:spcBef>
                <a:spcPct val="50000"/>
              </a:spcBef>
            </a:pPr>
            <a:r>
              <a:rPr lang="en-US" sz="20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Affords 2</a:t>
            </a:r>
            <a:r>
              <a:rPr lang="en-US" sz="2000" baseline="300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o</a:t>
            </a:r>
            <a:r>
              <a:rPr lang="en-US" sz="20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protection by                         No                                Yes      spread to others	</a:t>
            </a:r>
          </a:p>
          <a:p>
            <a:pPr>
              <a:spcBef>
                <a:spcPct val="50000"/>
              </a:spcBef>
            </a:pPr>
            <a:r>
              <a:rPr lang="en-US" sz="2000" b="0" dirty="0">
                <a:latin typeface="Times New Roman" pitchFamily="18" charset="0"/>
                <a:cs typeface="Times New Roman" pitchFamily="18" charset="0"/>
              </a:rPr>
              <a:t>	</a:t>
            </a:r>
          </a:p>
        </p:txBody>
      </p:sp>
      <p:sp>
        <p:nvSpPr>
          <p:cNvPr id="22539" name="Text Box 13"/>
          <p:cNvSpPr txBox="1">
            <a:spLocks noChangeArrowheads="1"/>
          </p:cNvSpPr>
          <p:nvPr/>
        </p:nvSpPr>
        <p:spPr bwMode="auto">
          <a:xfrm>
            <a:off x="755650" y="4616450"/>
            <a:ext cx="7920038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b="0" dirty="0">
                <a:solidFill>
                  <a:srgbClr val="FF66CC"/>
                </a:solidFill>
                <a:latin typeface="Times New Roman" pitchFamily="18" charset="0"/>
                <a:cs typeface="Times New Roman" pitchFamily="18" charset="0"/>
              </a:rPr>
              <a:t>Causes disease in the  </a:t>
            </a:r>
            <a:r>
              <a:rPr lang="en-US" sz="2000" b="0" dirty="0" err="1">
                <a:solidFill>
                  <a:srgbClr val="FF66CC"/>
                </a:solidFill>
                <a:latin typeface="Times New Roman" pitchFamily="18" charset="0"/>
                <a:cs typeface="Times New Roman" pitchFamily="18" charset="0"/>
              </a:rPr>
              <a:t>immun</a:t>
            </a:r>
            <a:r>
              <a:rPr lang="en-US" sz="2000" b="0" dirty="0">
                <a:solidFill>
                  <a:srgbClr val="FF66CC"/>
                </a:solidFill>
                <a:latin typeface="Times New Roman" pitchFamily="18" charset="0"/>
                <a:cs typeface="Times New Roman" pitchFamily="18" charset="0"/>
              </a:rPr>
              <a:t>    ed	      No			Yes 	</a:t>
            </a:r>
          </a:p>
        </p:txBody>
      </p:sp>
      <p:sp>
        <p:nvSpPr>
          <p:cNvPr id="22540" name="Text Box 14"/>
          <p:cNvSpPr txBox="1">
            <a:spLocks noChangeArrowheads="1"/>
          </p:cNvSpPr>
          <p:nvPr/>
        </p:nvSpPr>
        <p:spPr bwMode="auto">
          <a:xfrm>
            <a:off x="762000" y="4149725"/>
            <a:ext cx="7920038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b="0" dirty="0">
                <a:solidFill>
                  <a:srgbClr val="FF66CC"/>
                </a:solidFill>
                <a:latin typeface="Times New Roman" pitchFamily="18" charset="0"/>
                <a:cs typeface="Times New Roman" pitchFamily="18" charset="0"/>
              </a:rPr>
              <a:t>Reverts to </a:t>
            </a:r>
            <a:r>
              <a:rPr lang="en-US" sz="2000" b="0" dirty="0" err="1">
                <a:solidFill>
                  <a:srgbClr val="FF66CC"/>
                </a:solidFill>
                <a:latin typeface="Times New Roman" pitchFamily="18" charset="0"/>
                <a:cs typeface="Times New Roman" pitchFamily="18" charset="0"/>
              </a:rPr>
              <a:t>virulance</a:t>
            </a:r>
            <a:r>
              <a:rPr lang="en-US" sz="2000" b="0" dirty="0">
                <a:solidFill>
                  <a:srgbClr val="FF66CC"/>
                </a:solidFill>
                <a:latin typeface="Times New Roman" pitchFamily="18" charset="0"/>
                <a:cs typeface="Times New Roman" pitchFamily="18" charset="0"/>
              </a:rPr>
              <a:t> 		      No		        Yes (rarely)</a:t>
            </a:r>
          </a:p>
        </p:txBody>
      </p:sp>
      <p:sp>
        <p:nvSpPr>
          <p:cNvPr id="22541" name="Text Box 15"/>
          <p:cNvSpPr txBox="1">
            <a:spLocks noChangeArrowheads="1"/>
          </p:cNvSpPr>
          <p:nvPr/>
        </p:nvSpPr>
        <p:spPr bwMode="auto">
          <a:xfrm>
            <a:off x="4427538" y="3500438"/>
            <a:ext cx="40322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b="0" dirty="0">
                <a:latin typeface="Times New Roman" pitchFamily="18" charset="0"/>
                <a:cs typeface="Times New Roman" pitchFamily="18" charset="0"/>
              </a:rPr>
              <a:t>				   </a:t>
            </a:r>
          </a:p>
        </p:txBody>
      </p:sp>
      <p:sp>
        <p:nvSpPr>
          <p:cNvPr id="22542" name="Text Box 16"/>
          <p:cNvSpPr txBox="1">
            <a:spLocks noChangeArrowheads="1"/>
          </p:cNvSpPr>
          <p:nvPr/>
        </p:nvSpPr>
        <p:spPr bwMode="auto">
          <a:xfrm>
            <a:off x="755650" y="4940300"/>
            <a:ext cx="3240088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b="0"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22544" name="Text Box 18"/>
          <p:cNvSpPr txBox="1">
            <a:spLocks noChangeArrowheads="1"/>
          </p:cNvSpPr>
          <p:nvPr/>
        </p:nvSpPr>
        <p:spPr bwMode="auto">
          <a:xfrm>
            <a:off x="685800" y="5013325"/>
            <a:ext cx="770255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b="0" dirty="0">
                <a:solidFill>
                  <a:srgbClr val="FF66CC"/>
                </a:solidFill>
                <a:latin typeface="Times New Roman" pitchFamily="18" charset="0"/>
                <a:cs typeface="Times New Roman" pitchFamily="18" charset="0"/>
              </a:rPr>
              <a:t>Co-infection with other </a:t>
            </a:r>
            <a:r>
              <a:rPr lang="en-US" sz="2000" dirty="0">
                <a:solidFill>
                  <a:srgbClr val="FF66CC"/>
                </a:solidFill>
                <a:latin typeface="Times New Roman" pitchFamily="18" charset="0"/>
                <a:cs typeface="Times New Roman" pitchFamily="18" charset="0"/>
              </a:rPr>
              <a:t>EVs                   No 			  Yes        </a:t>
            </a:r>
            <a:r>
              <a:rPr lang="en-US" sz="2000" b="0" dirty="0">
                <a:solidFill>
                  <a:srgbClr val="FF66CC"/>
                </a:solidFill>
                <a:latin typeface="Times New Roman" pitchFamily="18" charset="0"/>
                <a:cs typeface="Times New Roman" pitchFamily="18" charset="0"/>
              </a:rPr>
              <a:t>may impair immunization</a:t>
            </a:r>
          </a:p>
        </p:txBody>
      </p:sp>
      <p:sp>
        <p:nvSpPr>
          <p:cNvPr id="22545" name="Line 20"/>
          <p:cNvSpPr>
            <a:spLocks noChangeShapeType="1"/>
          </p:cNvSpPr>
          <p:nvPr/>
        </p:nvSpPr>
        <p:spPr bwMode="auto">
          <a:xfrm>
            <a:off x="755650" y="476250"/>
            <a:ext cx="7848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2546" name="Line 21"/>
          <p:cNvSpPr>
            <a:spLocks noChangeShapeType="1"/>
          </p:cNvSpPr>
          <p:nvPr/>
        </p:nvSpPr>
        <p:spPr bwMode="auto">
          <a:xfrm>
            <a:off x="755650" y="981075"/>
            <a:ext cx="7848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2547" name="Text Box 22"/>
          <p:cNvSpPr txBox="1">
            <a:spLocks noChangeArrowheads="1"/>
          </p:cNvSpPr>
          <p:nvPr/>
        </p:nvSpPr>
        <p:spPr bwMode="auto">
          <a:xfrm>
            <a:off x="762000" y="5715000"/>
            <a:ext cx="7920038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b="0" dirty="0">
                <a:solidFill>
                  <a:srgbClr val="FF66CC"/>
                </a:solidFill>
                <a:latin typeface="Times New Roman" pitchFamily="18" charset="0"/>
                <a:cs typeface="Times New Roman" pitchFamily="18" charset="0"/>
              </a:rPr>
              <a:t>Requires refrigeration 		      No			 Yes 	</a:t>
            </a:r>
          </a:p>
        </p:txBody>
      </p:sp>
      <p:sp>
        <p:nvSpPr>
          <p:cNvPr id="22548" name="Text Box 23"/>
          <p:cNvSpPr txBox="1">
            <a:spLocks noChangeArrowheads="1"/>
          </p:cNvSpPr>
          <p:nvPr/>
        </p:nvSpPr>
        <p:spPr bwMode="auto">
          <a:xfrm>
            <a:off x="755650" y="6096000"/>
            <a:ext cx="7920038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b="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Duration of immunity  		     Shorter  	             Longer</a:t>
            </a:r>
          </a:p>
        </p:txBody>
      </p:sp>
      <p:sp>
        <p:nvSpPr>
          <p:cNvPr id="22549" name="AutoShape 29"/>
          <p:cNvSpPr>
            <a:spLocks noChangeArrowheads="1"/>
          </p:cNvSpPr>
          <p:nvPr/>
        </p:nvSpPr>
        <p:spPr bwMode="auto">
          <a:xfrm>
            <a:off x="3941763" y="4721225"/>
            <a:ext cx="125412" cy="292100"/>
          </a:xfrm>
          <a:prstGeom prst="downArrow">
            <a:avLst>
              <a:gd name="adj1" fmla="val 50000"/>
              <a:gd name="adj2" fmla="val 58228"/>
            </a:avLst>
          </a:prstGeom>
          <a:solidFill>
            <a:srgbClr val="FF66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/>
          <a:p>
            <a:endParaRPr lang="en-US"/>
          </a:p>
        </p:txBody>
      </p:sp>
      <p:sp>
        <p:nvSpPr>
          <p:cNvPr id="17" name="Rectangle 16"/>
          <p:cNvSpPr/>
          <p:nvPr/>
        </p:nvSpPr>
        <p:spPr>
          <a:xfrm>
            <a:off x="914400" y="0"/>
            <a:ext cx="7543800" cy="457200"/>
          </a:xfrm>
          <a:prstGeom prst="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i="1" u="sng" dirty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Important Features of Polio Vaccines</a:t>
            </a:r>
            <a:endParaRPr lang="en-US" sz="2800" dirty="0"/>
          </a:p>
        </p:txBody>
      </p:sp>
      <p:sp>
        <p:nvSpPr>
          <p:cNvPr id="18" name="Rectangle 17"/>
          <p:cNvSpPr/>
          <p:nvPr/>
        </p:nvSpPr>
        <p:spPr>
          <a:xfrm>
            <a:off x="762000" y="533400"/>
            <a:ext cx="7772400" cy="457200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spcBef>
                <a:spcPct val="50000"/>
              </a:spcBef>
            </a:pPr>
            <a:r>
              <a:rPr lang="en-US" dirty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Attribute			     Killed (IPV)		Live (OPV)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2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25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225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0" dur="2000"/>
                                        <p:tgtEl>
                                          <p:spTgt spid="225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3" dur="2000"/>
                                        <p:tgtEl>
                                          <p:spTgt spid="2253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25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25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225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225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225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225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2" grpId="0"/>
      <p:bldP spid="22534" grpId="0" build="allAtOnce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69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982662" y="452437"/>
            <a:ext cx="5113338" cy="919163"/>
          </a:xfrm>
        </p:spPr>
        <p:txBody>
          <a:bodyPr>
            <a:normAutofit/>
          </a:bodyPr>
          <a:lstStyle/>
          <a:p>
            <a:pPr algn="l" eaLnBrk="1" hangingPunct="1">
              <a:defRPr/>
            </a:pPr>
            <a:r>
              <a:rPr lang="en-US" sz="3600" b="1" i="1" u="sng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Poliovirus Vaccine </a:t>
            </a:r>
          </a:p>
        </p:txBody>
      </p:sp>
      <p:sp>
        <p:nvSpPr>
          <p:cNvPr id="23555" name="Rectangle 3"/>
          <p:cNvSpPr>
            <a:spLocks noGrp="1" noChangeArrowheads="1"/>
          </p:cNvSpPr>
          <p:nvPr>
            <p:ph idx="4294967295"/>
          </p:nvPr>
        </p:nvSpPr>
        <p:spPr>
          <a:xfrm>
            <a:off x="1131887" y="1565275"/>
            <a:ext cx="9155113" cy="4530725"/>
          </a:xfrm>
          <a:noFill/>
        </p:spPr>
        <p:txBody>
          <a:bodyPr>
            <a:normAutofit/>
          </a:bodyPr>
          <a:lstStyle/>
          <a:p>
            <a:pPr algn="just" eaLnBrk="1" hangingPunct="1">
              <a:buSzTx/>
              <a:buFont typeface="Wingdings" pitchFamily="2" charset="2"/>
              <a:buChar char="Ø"/>
            </a:pPr>
            <a:r>
              <a:rPr lang="en-US" dirty="0">
                <a:effectLst/>
                <a:latin typeface="Times New Roman" pitchFamily="18" charset="0"/>
                <a:cs typeface="Times New Roman" pitchFamily="18" charset="0"/>
              </a:rPr>
              <a:t> Adverse reactions ;</a:t>
            </a:r>
          </a:p>
          <a:p>
            <a:pPr lvl="1" algn="just" eaLnBrk="1" hangingPunct="1">
              <a:buFont typeface="Wingdings" pitchFamily="2" charset="2"/>
              <a:buChar char="§"/>
            </a:pPr>
            <a:r>
              <a:rPr lang="en-US" sz="2400" dirty="0">
                <a:solidFill>
                  <a:schemeClr val="accent1">
                    <a:lumMod val="7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local reactions 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(IPV)</a:t>
            </a:r>
          </a:p>
          <a:p>
            <a:pPr lvl="1" algn="just" eaLnBrk="1" hangingPunct="1">
              <a:buFont typeface="Wingdings" pitchFamily="2" charset="2"/>
              <a:buChar char="§"/>
            </a:pPr>
            <a:r>
              <a:rPr lang="en-US" sz="2400" dirty="0">
                <a:solidFill>
                  <a:schemeClr val="accent1">
                    <a:lumMod val="7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Vaccine -Associated Paralytic Poliomyelitis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 (OPV) </a:t>
            </a:r>
          </a:p>
          <a:p>
            <a:pPr lvl="1" algn="just" eaLnBrk="1" hangingPunct="1">
              <a:buFont typeface="Wingdings" pitchFamily="2" charset="2"/>
              <a:buNone/>
            </a:pPr>
            <a:r>
              <a:rPr lang="en-US" dirty="0">
                <a:solidFill>
                  <a:schemeClr val="accent1">
                    <a:lumMod val="7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         </a:t>
            </a:r>
            <a:r>
              <a:rPr lang="en-US" sz="2400" dirty="0">
                <a:solidFill>
                  <a:schemeClr val="accent1">
                    <a:lumMod val="7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adult , </a:t>
            </a:r>
            <a:r>
              <a:rPr lang="en-US" sz="2400" dirty="0" err="1">
                <a:solidFill>
                  <a:schemeClr val="accent1">
                    <a:lumMod val="7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immuno</a:t>
            </a:r>
            <a:r>
              <a:rPr lang="en-US" sz="2400" dirty="0">
                <a:solidFill>
                  <a:schemeClr val="accent1">
                    <a:lumMod val="7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sz="2400" dirty="0" err="1">
                <a:solidFill>
                  <a:schemeClr val="accent1">
                    <a:lumMod val="7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ed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	 </a:t>
            </a:r>
          </a:p>
          <a:p>
            <a:pPr algn="just" eaLnBrk="1" hangingPunct="1">
              <a:buSzTx/>
              <a:buFont typeface="Wingdings" pitchFamily="2" charset="2"/>
              <a:buChar char="Ø"/>
            </a:pPr>
            <a:r>
              <a:rPr lang="en-US" dirty="0">
                <a:effectLst/>
                <a:latin typeface="Times New Roman" pitchFamily="18" charset="0"/>
                <a:cs typeface="Times New Roman" pitchFamily="18" charset="0"/>
              </a:rPr>
              <a:t>4 doses of PV;    </a:t>
            </a:r>
            <a:r>
              <a:rPr lang="en-US" sz="2400" dirty="0">
                <a:solidFill>
                  <a:schemeClr val="accent1">
                    <a:lumMod val="7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2, 4 , 6-18 ms</a:t>
            </a:r>
          </a:p>
          <a:p>
            <a:pPr algn="just" eaLnBrk="1" hangingPunct="1">
              <a:buSzTx/>
              <a:buFont typeface="Wingdings" pitchFamily="2" charset="2"/>
              <a:buNone/>
            </a:pPr>
            <a:r>
              <a:rPr lang="en-US" sz="2400" dirty="0">
                <a:solidFill>
                  <a:schemeClr val="accent1">
                    <a:lumMod val="7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                                        &amp; 4 - 6 yrs</a:t>
            </a:r>
            <a:endParaRPr lang="en-US" dirty="0">
              <a:solidFill>
                <a:schemeClr val="accent1">
                  <a:lumMod val="75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algn="just" eaLnBrk="1" hangingPunct="1">
              <a:buSzTx/>
              <a:buFont typeface="Wingdings" pitchFamily="2" charset="2"/>
              <a:buChar char="Ø"/>
            </a:pPr>
            <a:r>
              <a:rPr lang="en-US" dirty="0">
                <a:latin typeface="Times New Roman" pitchFamily="18" charset="0"/>
                <a:cs typeface="Times New Roman" pitchFamily="18" charset="0"/>
              </a:rPr>
              <a:t>Combination vaccine ;</a:t>
            </a:r>
            <a:r>
              <a:rPr lang="en-US" dirty="0">
                <a:effectLst/>
                <a:latin typeface="Times New Roman" pitchFamily="18" charset="0"/>
                <a:cs typeface="Times New Roman" pitchFamily="18" charset="0"/>
              </a:rPr>
              <a:t> IPV, </a:t>
            </a:r>
            <a:r>
              <a:rPr lang="en-US" dirty="0" err="1">
                <a:effectLst/>
                <a:latin typeface="Times New Roman" pitchFamily="18" charset="0"/>
                <a:cs typeface="Times New Roman" pitchFamily="18" charset="0"/>
              </a:rPr>
              <a:t>DTaP</a:t>
            </a:r>
            <a:r>
              <a:rPr lang="en-US" dirty="0">
                <a:effectLst/>
                <a:latin typeface="Times New Roman" pitchFamily="18" charset="0"/>
                <a:cs typeface="Times New Roman" pitchFamily="18" charset="0"/>
              </a:rPr>
              <a:t> ,</a:t>
            </a:r>
            <a:r>
              <a:rPr lang="en-US" dirty="0" err="1">
                <a:effectLst/>
                <a:latin typeface="Times New Roman" pitchFamily="18" charset="0"/>
                <a:cs typeface="Times New Roman" pitchFamily="18" charset="0"/>
              </a:rPr>
              <a:t>Hib</a:t>
            </a:r>
            <a:r>
              <a:rPr lang="en-US" dirty="0">
                <a:effectLst/>
                <a:latin typeface="Times New Roman" pitchFamily="18" charset="0"/>
                <a:cs typeface="Times New Roman" pitchFamily="18" charset="0"/>
              </a:rPr>
              <a:t> &amp; HB vaccines</a:t>
            </a:r>
          </a:p>
          <a:p>
            <a:pPr algn="just" eaLnBrk="1" hangingPunct="1">
              <a:buSzTx/>
              <a:buFont typeface="Wingdings" pitchFamily="2" charset="2"/>
              <a:buNone/>
            </a:pPr>
            <a:r>
              <a:rPr lang="en-US" dirty="0">
                <a:effectLst/>
                <a:latin typeface="Times New Roman" pitchFamily="18" charset="0"/>
                <a:cs typeface="Times New Roman" pitchFamily="18" charset="0"/>
              </a:rPr>
              <a:t>          </a:t>
            </a:r>
          </a:p>
        </p:txBody>
      </p:sp>
      <p:sp>
        <p:nvSpPr>
          <p:cNvPr id="23556" name="AutoShape 5"/>
          <p:cNvSpPr>
            <a:spLocks noChangeArrowheads="1"/>
          </p:cNvSpPr>
          <p:nvPr/>
        </p:nvSpPr>
        <p:spPr bwMode="auto">
          <a:xfrm>
            <a:off x="4191000" y="2971800"/>
            <a:ext cx="125413" cy="292100"/>
          </a:xfrm>
          <a:prstGeom prst="downArrow">
            <a:avLst>
              <a:gd name="adj1" fmla="val 50000"/>
              <a:gd name="adj2" fmla="val 58228"/>
            </a:avLst>
          </a:prstGeom>
          <a:solidFill>
            <a:srgbClr val="FF66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/>
          <a:p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338373" y="4796135"/>
            <a:ext cx="364971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i="1" u="sng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Polio Vaccination of Adults</a:t>
            </a:r>
            <a:endParaRPr lang="en-US" sz="2400" dirty="0">
              <a:solidFill>
                <a:srgbClr val="FF0000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2438400" y="5410200"/>
            <a:ext cx="4572000" cy="707886"/>
          </a:xfrm>
          <a:prstGeom prst="rect">
            <a:avLst/>
          </a:prstGeom>
        </p:spPr>
        <p:txBody>
          <a:bodyPr>
            <a:spAutoFit/>
          </a:bodyPr>
          <a:lstStyle/>
          <a:p>
            <a:pPr lvl="1" algn="just">
              <a:buFont typeface="Wingdings" pitchFamily="2" charset="2"/>
              <a:buChar char="§"/>
            </a:pPr>
            <a:r>
              <a:rPr lang="en-US" sz="2000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Travelers to polio-endemic countries</a:t>
            </a:r>
          </a:p>
          <a:p>
            <a:pPr lvl="1" algn="just">
              <a:buFont typeface="Wingdings" pitchFamily="2" charset="2"/>
              <a:buChar char="§"/>
            </a:pPr>
            <a:r>
              <a:rPr lang="en-US" sz="2000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HCW</a:t>
            </a:r>
            <a:endParaRPr lang="en-US" sz="3600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785613" y="5329535"/>
            <a:ext cx="195758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buClr>
                <a:srgbClr val="FF0000"/>
              </a:buClr>
              <a:buFont typeface="Wingdings" pitchFamily="2" charset="2"/>
              <a:buChar char="Ø"/>
            </a:pP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Indications: </a:t>
            </a:r>
          </a:p>
        </p:txBody>
      </p:sp>
      <p:sp>
        <p:nvSpPr>
          <p:cNvPr id="8" name="Rectangle 7"/>
          <p:cNvSpPr/>
          <p:nvPr/>
        </p:nvSpPr>
        <p:spPr>
          <a:xfrm>
            <a:off x="771420" y="5953780"/>
            <a:ext cx="113358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buClr>
                <a:srgbClr val="FF0000"/>
              </a:buClr>
              <a:buFont typeface="Wingdings" pitchFamily="2" charset="2"/>
              <a:buChar char="Ø"/>
            </a:pP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IPV </a:t>
            </a:r>
            <a:endParaRPr lang="x-none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838200" y="228600"/>
            <a:ext cx="8229600" cy="1219200"/>
          </a:xfrm>
        </p:spPr>
        <p:txBody>
          <a:bodyPr>
            <a:normAutofit fontScale="90000"/>
          </a:bodyPr>
          <a:lstStyle/>
          <a:p>
            <a:r>
              <a:rPr lang="en-US" b="1" i="1" u="sng" dirty="0">
                <a:solidFill>
                  <a:srgbClr val="FF0000"/>
                </a:solidFill>
                <a:latin typeface="+mn-lt"/>
              </a:rPr>
              <a:t>Virus neurological diseases</a:t>
            </a:r>
            <a:r>
              <a:rPr lang="en-US" dirty="0"/>
              <a:t>:</a:t>
            </a:r>
          </a:p>
        </p:txBody>
      </p:sp>
      <p:sp>
        <p:nvSpPr>
          <p:cNvPr id="2457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524000"/>
            <a:ext cx="8458200" cy="5105400"/>
          </a:xfrm>
        </p:spPr>
        <p:txBody>
          <a:bodyPr>
            <a:normAutofit/>
          </a:bodyPr>
          <a:lstStyle/>
          <a:p>
            <a:pPr algn="just">
              <a:buFont typeface="Wingdings" pitchFamily="2" charset="2"/>
              <a:buChar char="Ø"/>
            </a:pPr>
            <a:r>
              <a:rPr lang="en-US" sz="3600" b="1" i="1" dirty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Acute viral infections of the CNS.</a:t>
            </a:r>
          </a:p>
          <a:p>
            <a:pPr algn="just">
              <a:buFont typeface="Wingdings" pitchFamily="2" charset="2"/>
              <a:buChar char="Ø"/>
            </a:pPr>
            <a:endParaRPr lang="en-US" sz="3600" b="1" i="1" dirty="0">
              <a:solidFill>
                <a:schemeClr val="bg2">
                  <a:lumMod val="1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just">
              <a:buFont typeface="Wingdings" pitchFamily="2" charset="2"/>
              <a:buChar char="Ø"/>
            </a:pPr>
            <a:r>
              <a:rPr lang="en-US" sz="3600" b="1" i="1" dirty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Chronic </a:t>
            </a:r>
            <a:r>
              <a:rPr lang="en-US" sz="3600" b="1" i="1" dirty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virus neurological diseases</a:t>
            </a:r>
            <a:r>
              <a:rPr lang="en-US" sz="3600" b="1" i="1" dirty="0">
                <a:solidFill>
                  <a:schemeClr val="bg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</a:p>
          <a:p>
            <a:pPr algn="just">
              <a:buNone/>
            </a:pPr>
            <a:r>
              <a:rPr lang="en-US" sz="3600" b="1" i="1" dirty="0">
                <a:solidFill>
                  <a:schemeClr val="bg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	</a:t>
            </a:r>
            <a:endParaRPr lang="en-US" sz="3200" i="1" dirty="0">
              <a:solidFill>
                <a:schemeClr val="accent1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just">
              <a:buFont typeface="Wingdings" pitchFamily="2" charset="2"/>
              <a:buChar char="Ø"/>
            </a:pPr>
            <a:r>
              <a:rPr lang="en-US" sz="3600" b="1" i="1" dirty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Neurological diseases precipitated by viral infections.</a:t>
            </a:r>
          </a:p>
          <a:p>
            <a:pPr algn="just">
              <a:buNone/>
            </a:pPr>
            <a:r>
              <a:rPr lang="en-US" sz="3200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	</a:t>
            </a:r>
            <a:endParaRPr lang="en-US" sz="3600" b="1" i="1" dirty="0">
              <a:solidFill>
                <a:schemeClr val="bg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just">
              <a:buFont typeface="Wingdings" pitchFamily="2" charset="2"/>
              <a:buChar char="Ø"/>
            </a:pPr>
            <a:endParaRPr lang="en-US" sz="3600" b="1" i="1" dirty="0">
              <a:solidFill>
                <a:schemeClr val="bg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just">
              <a:buFont typeface="Wingdings" pitchFamily="2" charset="2"/>
              <a:buNone/>
            </a:pPr>
            <a:endParaRPr lang="en-US" sz="3600" dirty="0">
              <a:solidFill>
                <a:schemeClr val="bg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17984"/>
            <a:ext cx="9144000" cy="48494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423630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5400" b="1" i="1" u="sng" dirty="0">
                <a:solidFill>
                  <a:srgbClr val="FF0000"/>
                </a:solidFill>
                <a:latin typeface="+mn-lt"/>
              </a:rPr>
              <a:t>Viral Encephalitis</a:t>
            </a: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676400"/>
            <a:ext cx="8229600" cy="4572000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  <a:buClr>
                <a:schemeClr val="tx1"/>
              </a:buClr>
              <a:buNone/>
            </a:pPr>
            <a:endParaRPr lang="en-US" sz="2000" dirty="0">
              <a:solidFill>
                <a:schemeClr val="accent1">
                  <a:lumMod val="75000"/>
                </a:schemeClr>
              </a:solidFill>
            </a:endParaRPr>
          </a:p>
          <a:p>
            <a:pPr lvl="1">
              <a:lnSpc>
                <a:spcPct val="90000"/>
              </a:lnSpc>
              <a:buFont typeface="Wingdings" pitchFamily="2" charset="2"/>
              <a:buChar char="Ø"/>
            </a:pPr>
            <a:r>
              <a:rPr lang="en-US" sz="2800" dirty="0">
                <a:solidFill>
                  <a:schemeClr val="accent1">
                    <a:lumMod val="75000"/>
                  </a:schemeClr>
                </a:solidFill>
              </a:rPr>
              <a:t>Enteroviruses </a:t>
            </a:r>
          </a:p>
          <a:p>
            <a:pPr lvl="1">
              <a:lnSpc>
                <a:spcPct val="90000"/>
              </a:lnSpc>
              <a:buFont typeface="Wingdings" pitchFamily="2" charset="2"/>
              <a:buChar char="Ø"/>
            </a:pPr>
            <a:r>
              <a:rPr lang="en-US" sz="2800" dirty="0">
                <a:solidFill>
                  <a:schemeClr val="accent1">
                    <a:lumMod val="75000"/>
                  </a:schemeClr>
                </a:solidFill>
              </a:rPr>
              <a:t>Herpes viruses. </a:t>
            </a:r>
          </a:p>
          <a:p>
            <a:pPr lvl="1">
              <a:lnSpc>
                <a:spcPct val="90000"/>
              </a:lnSpc>
              <a:buFont typeface="Wingdings" pitchFamily="2" charset="2"/>
              <a:buChar char="Ø"/>
            </a:pPr>
            <a:r>
              <a:rPr lang="en-US" sz="2800" dirty="0">
                <a:solidFill>
                  <a:schemeClr val="accent1">
                    <a:lumMod val="75000"/>
                  </a:schemeClr>
                </a:solidFill>
              </a:rPr>
              <a:t>Rabies virus</a:t>
            </a:r>
          </a:p>
          <a:p>
            <a:pPr lvl="1">
              <a:lnSpc>
                <a:spcPct val="90000"/>
              </a:lnSpc>
              <a:buFont typeface="Wingdings" pitchFamily="2" charset="2"/>
              <a:buChar char="Ø"/>
            </a:pPr>
            <a:r>
              <a:rPr lang="en-US" sz="2800" dirty="0">
                <a:solidFill>
                  <a:schemeClr val="accent1">
                    <a:lumMod val="75000"/>
                  </a:schemeClr>
                </a:solidFill>
              </a:rPr>
              <a:t>Arboviruses.</a:t>
            </a:r>
          </a:p>
          <a:p>
            <a:pPr lvl="1">
              <a:lnSpc>
                <a:spcPct val="90000"/>
              </a:lnSpc>
              <a:buNone/>
            </a:pPr>
            <a:endParaRPr lang="en-US" dirty="0">
              <a:solidFill>
                <a:schemeClr val="accent1">
                  <a:lumMod val="75000"/>
                </a:schemeClr>
              </a:solidFill>
            </a:endParaRPr>
          </a:p>
          <a:p>
            <a:pPr lvl="1">
              <a:lnSpc>
                <a:spcPct val="90000"/>
              </a:lnSpc>
              <a:buFont typeface="Wingdings" pitchFamily="2" charset="2"/>
              <a:buChar char="Ø"/>
            </a:pPr>
            <a:r>
              <a:rPr lang="en-US" dirty="0">
                <a:solidFill>
                  <a:schemeClr val="accent1">
                    <a:lumMod val="75000"/>
                  </a:schemeClr>
                </a:solidFill>
              </a:rPr>
              <a:t>Others</a:t>
            </a:r>
          </a:p>
          <a:p>
            <a:endParaRPr lang="en-US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1219200"/>
          </a:xfrm>
        </p:spPr>
        <p:txBody>
          <a:bodyPr>
            <a:normAutofit fontScale="90000"/>
          </a:bodyPr>
          <a:lstStyle/>
          <a:p>
            <a:pPr algn="ctr"/>
            <a:r>
              <a:rPr lang="en-US" b="1" i="1" u="sng" dirty="0">
                <a:solidFill>
                  <a:srgbClr val="FF0000"/>
                </a:solidFill>
                <a:latin typeface="+mn-lt"/>
              </a:rPr>
              <a:t>Herpes Simplex Encephalitis</a:t>
            </a:r>
            <a:endParaRPr lang="en-US" b="1" i="1" u="sng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78280"/>
            <a:ext cx="8229600" cy="4389120"/>
          </a:xfrm>
        </p:spPr>
        <p:txBody>
          <a:bodyPr>
            <a:noAutofit/>
          </a:bodyPr>
          <a:lstStyle/>
          <a:p>
            <a:pPr>
              <a:buFont typeface="Wingdings" pitchFamily="2" charset="2"/>
              <a:buChar char="v"/>
            </a:pPr>
            <a:r>
              <a:rPr lang="en-US" sz="2000" dirty="0">
                <a:solidFill>
                  <a:srgbClr val="FF3300"/>
                </a:solidFill>
              </a:rPr>
              <a:t>Caused by;</a:t>
            </a:r>
          </a:p>
          <a:p>
            <a:pPr lvl="1"/>
            <a:r>
              <a:rPr lang="en-US" sz="2000" dirty="0">
                <a:solidFill>
                  <a:schemeClr val="accent1">
                    <a:lumMod val="75000"/>
                  </a:schemeClr>
                </a:solidFill>
              </a:rPr>
              <a:t>Herpes simplex virus -1(HSV-1)</a:t>
            </a:r>
          </a:p>
          <a:p>
            <a:pPr lvl="1">
              <a:buNone/>
            </a:pPr>
            <a:r>
              <a:rPr lang="en-US" sz="2000" dirty="0">
                <a:solidFill>
                  <a:schemeClr val="accent1">
                    <a:lumMod val="75000"/>
                  </a:schemeClr>
                </a:solidFill>
              </a:rPr>
              <a:t>  </a:t>
            </a:r>
            <a:r>
              <a:rPr lang="en-US" sz="1800" b="1" i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d</a:t>
            </a:r>
            <a:r>
              <a:rPr lang="en-GB" sz="1800" b="1" i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s</a:t>
            </a:r>
            <a:r>
              <a:rPr lang="en-US" sz="1800" b="1" i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DNA , Enveloped , Icosahedral Virus </a:t>
            </a:r>
          </a:p>
          <a:p>
            <a:pPr lvl="1"/>
            <a:endParaRPr lang="en-US" sz="2000" dirty="0">
              <a:solidFill>
                <a:schemeClr val="accent1">
                  <a:lumMod val="75000"/>
                </a:schemeClr>
              </a:solidFill>
            </a:endParaRPr>
          </a:p>
          <a:p>
            <a:pPr marL="0" indent="0">
              <a:buNone/>
            </a:pPr>
            <a:endParaRPr lang="en-US" sz="2000" dirty="0">
              <a:solidFill>
                <a:schemeClr val="accent1">
                  <a:lumMod val="75000"/>
                </a:schemeClr>
              </a:solidFill>
            </a:endParaRPr>
          </a:p>
          <a:p>
            <a:pPr>
              <a:buNone/>
            </a:pPr>
            <a:endParaRPr lang="en-US" sz="2000" dirty="0">
              <a:solidFill>
                <a:schemeClr val="accent1">
                  <a:lumMod val="75000"/>
                </a:schemeClr>
              </a:solidFill>
            </a:endParaRPr>
          </a:p>
          <a:p>
            <a:endParaRPr lang="en-US" sz="24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1" name="Up Arrow 10"/>
          <p:cNvSpPr/>
          <p:nvPr/>
        </p:nvSpPr>
        <p:spPr>
          <a:xfrm>
            <a:off x="5181600" y="4876800"/>
            <a:ext cx="76200" cy="304800"/>
          </a:xfrm>
          <a:prstGeom prst="upArrow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6386" name="Picture 2" descr="http://virology-online.com/viruses/hsv2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91200" y="1295401"/>
            <a:ext cx="2362200" cy="1219200"/>
          </a:xfrm>
          <a:prstGeom prst="rect">
            <a:avLst/>
          </a:prstGeom>
          <a:noFill/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" y="2595562"/>
            <a:ext cx="7543799" cy="4562475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1219200"/>
          </a:xfrm>
        </p:spPr>
        <p:txBody>
          <a:bodyPr>
            <a:normAutofit fontScale="90000"/>
          </a:bodyPr>
          <a:lstStyle/>
          <a:p>
            <a:pPr algn="ctr"/>
            <a:r>
              <a:rPr lang="en-US" b="1" i="1" u="sng" dirty="0">
                <a:solidFill>
                  <a:srgbClr val="FF0000"/>
                </a:solidFill>
                <a:latin typeface="+mn-lt"/>
              </a:rPr>
              <a:t>Herpes Simplex Encephalitis</a:t>
            </a:r>
            <a:endParaRPr lang="en-US" b="1" i="1" u="sng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78280"/>
            <a:ext cx="8229600" cy="4389120"/>
          </a:xfrm>
        </p:spPr>
        <p:txBody>
          <a:bodyPr>
            <a:noAutofit/>
          </a:bodyPr>
          <a:lstStyle/>
          <a:p>
            <a:pPr>
              <a:buFont typeface="Wingdings" pitchFamily="2" charset="2"/>
              <a:buChar char="v"/>
            </a:pPr>
            <a:r>
              <a:rPr lang="en-US" sz="2000" dirty="0">
                <a:solidFill>
                  <a:srgbClr val="FF3300"/>
                </a:solidFill>
              </a:rPr>
              <a:t>Caused by;</a:t>
            </a:r>
          </a:p>
          <a:p>
            <a:pPr lvl="1"/>
            <a:r>
              <a:rPr lang="en-US" sz="2000" dirty="0">
                <a:solidFill>
                  <a:schemeClr val="accent1">
                    <a:lumMod val="75000"/>
                  </a:schemeClr>
                </a:solidFill>
              </a:rPr>
              <a:t>Herpes simplex virus -1(HSV-1)</a:t>
            </a:r>
          </a:p>
          <a:p>
            <a:pPr lvl="1">
              <a:buNone/>
            </a:pPr>
            <a:r>
              <a:rPr lang="en-US" sz="2000" dirty="0">
                <a:solidFill>
                  <a:schemeClr val="accent1">
                    <a:lumMod val="75000"/>
                  </a:schemeClr>
                </a:solidFill>
              </a:rPr>
              <a:t>  </a:t>
            </a:r>
            <a:r>
              <a:rPr lang="en-US" sz="1800" b="1" i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d</a:t>
            </a:r>
            <a:r>
              <a:rPr lang="en-GB" sz="1800" b="1" i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s</a:t>
            </a:r>
            <a:r>
              <a:rPr lang="en-US" sz="1800" b="1" i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DNA , Enveloped , Icosahedral Virus </a:t>
            </a:r>
          </a:p>
          <a:p>
            <a:pPr lvl="1"/>
            <a:endParaRPr lang="en-US" sz="2000" dirty="0">
              <a:solidFill>
                <a:schemeClr val="accent1">
                  <a:lumMod val="75000"/>
                </a:schemeClr>
              </a:solidFill>
            </a:endParaRPr>
          </a:p>
          <a:p>
            <a:pPr>
              <a:buFont typeface="Wingdings" pitchFamily="2" charset="2"/>
              <a:buChar char="v"/>
            </a:pPr>
            <a:r>
              <a:rPr lang="en-US" sz="2000" dirty="0">
                <a:solidFill>
                  <a:srgbClr val="FF3300"/>
                </a:solidFill>
              </a:rPr>
              <a:t>C/F;</a:t>
            </a:r>
          </a:p>
          <a:p>
            <a:pPr lvl="1">
              <a:buFont typeface="Wingdings" pitchFamily="2" charset="2"/>
              <a:buChar char="Ø"/>
            </a:pPr>
            <a:r>
              <a:rPr lang="en-US" sz="2000" dirty="0">
                <a:solidFill>
                  <a:schemeClr val="accent1">
                    <a:lumMod val="75000"/>
                  </a:schemeClr>
                </a:solidFill>
              </a:rPr>
              <a:t>F,H,V ,Seizures &amp; altered mental status.</a:t>
            </a:r>
          </a:p>
          <a:p>
            <a:pPr lvl="1">
              <a:buFont typeface="Wingdings" pitchFamily="2" charset="2"/>
              <a:buChar char="Ø"/>
            </a:pPr>
            <a:r>
              <a:rPr lang="en-US" sz="2000" dirty="0">
                <a:solidFill>
                  <a:schemeClr val="accent1">
                    <a:lumMod val="75000"/>
                  </a:schemeClr>
                </a:solidFill>
              </a:rPr>
              <a:t>High mortality rate</a:t>
            </a:r>
          </a:p>
          <a:p>
            <a:pPr>
              <a:buFont typeface="Wingdings" pitchFamily="2" charset="2"/>
              <a:buChar char="v"/>
            </a:pPr>
            <a:r>
              <a:rPr lang="en-US" sz="2400" dirty="0">
                <a:solidFill>
                  <a:srgbClr val="FF3300"/>
                </a:solidFill>
              </a:rPr>
              <a:t>Dx;</a:t>
            </a:r>
          </a:p>
          <a:p>
            <a:pPr lvl="1">
              <a:buFont typeface="Wingdings" pitchFamily="2" charset="2"/>
              <a:buChar char="Ø"/>
            </a:pPr>
            <a:r>
              <a:rPr lang="en-US" sz="2000" dirty="0">
                <a:solidFill>
                  <a:schemeClr val="accent1">
                    <a:lumMod val="75000"/>
                  </a:schemeClr>
                </a:solidFill>
              </a:rPr>
              <a:t>MRI</a:t>
            </a:r>
          </a:p>
          <a:p>
            <a:pPr lvl="1">
              <a:buFont typeface="Wingdings" pitchFamily="2" charset="2"/>
              <a:buChar char="Ø"/>
            </a:pPr>
            <a:r>
              <a:rPr lang="en-US" sz="2000" dirty="0">
                <a:solidFill>
                  <a:schemeClr val="accent1">
                    <a:lumMod val="75000"/>
                  </a:schemeClr>
                </a:solidFill>
              </a:rPr>
              <a:t>CSF---Lymph, glucose-N &amp; </a:t>
            </a:r>
            <a:r>
              <a:rPr lang="en-US" sz="2000" dirty="0" err="1">
                <a:solidFill>
                  <a:schemeClr val="accent1">
                    <a:lumMod val="75000"/>
                  </a:schemeClr>
                </a:solidFill>
              </a:rPr>
              <a:t>Protain</a:t>
            </a:r>
            <a:r>
              <a:rPr lang="en-US" sz="2000" dirty="0">
                <a:solidFill>
                  <a:schemeClr val="accent1">
                    <a:lumMod val="75000"/>
                  </a:schemeClr>
                </a:solidFill>
              </a:rPr>
              <a:t>-</a:t>
            </a:r>
          </a:p>
          <a:p>
            <a:pPr lvl="1">
              <a:buNone/>
            </a:pPr>
            <a:r>
              <a:rPr lang="en-US" sz="2000" dirty="0">
                <a:solidFill>
                  <a:schemeClr val="accent1">
                    <a:lumMod val="75000"/>
                  </a:schemeClr>
                </a:solidFill>
              </a:rPr>
              <a:t>          ---detection of HSV-1 DNA by PCR.</a:t>
            </a:r>
          </a:p>
          <a:p>
            <a:pPr>
              <a:buFont typeface="Wingdings" pitchFamily="2" charset="2"/>
              <a:buChar char="v"/>
            </a:pPr>
            <a:r>
              <a:rPr lang="en-US" sz="2400" dirty="0">
                <a:solidFill>
                  <a:srgbClr val="FF3300"/>
                </a:solidFill>
              </a:rPr>
              <a:t>Rx;</a:t>
            </a:r>
          </a:p>
          <a:p>
            <a:pPr lvl="1">
              <a:buNone/>
            </a:pPr>
            <a:r>
              <a:rPr lang="en-US" sz="2000" dirty="0">
                <a:solidFill>
                  <a:schemeClr val="accent1">
                    <a:lumMod val="75000"/>
                  </a:schemeClr>
                </a:solidFill>
              </a:rPr>
              <a:t>Acyclovir.</a:t>
            </a:r>
          </a:p>
          <a:p>
            <a:pPr>
              <a:buNone/>
            </a:pPr>
            <a:endParaRPr lang="en-US" sz="2000" dirty="0">
              <a:solidFill>
                <a:schemeClr val="accent1">
                  <a:lumMod val="75000"/>
                </a:schemeClr>
              </a:solidFill>
            </a:endParaRPr>
          </a:p>
          <a:p>
            <a:endParaRPr lang="en-US" sz="24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1" name="Up Arrow 10"/>
          <p:cNvSpPr/>
          <p:nvPr/>
        </p:nvSpPr>
        <p:spPr>
          <a:xfrm>
            <a:off x="5181600" y="4876800"/>
            <a:ext cx="76200" cy="304800"/>
          </a:xfrm>
          <a:prstGeom prst="upArrow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6386" name="Picture 2" descr="http://virology-online.com/viruses/hsv2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91200" y="1514475"/>
            <a:ext cx="2895600" cy="206692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25410143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ext Box 2"/>
          <p:cNvSpPr txBox="1">
            <a:spLocks noChangeArrowheads="1"/>
          </p:cNvSpPr>
          <p:nvPr/>
        </p:nvSpPr>
        <p:spPr bwMode="auto">
          <a:xfrm>
            <a:off x="3200400" y="2026384"/>
            <a:ext cx="4267200" cy="1631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4000" b="1" i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Rabies virus ; </a:t>
            </a:r>
          </a:p>
          <a:p>
            <a:pPr algn="ctr">
              <a:spcBef>
                <a:spcPct val="50000"/>
              </a:spcBef>
            </a:pPr>
            <a:r>
              <a:rPr lang="en-US" sz="4000" b="1" i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Rhabdoviridae.</a:t>
            </a:r>
          </a:p>
        </p:txBody>
      </p:sp>
      <p:sp>
        <p:nvSpPr>
          <p:cNvPr id="17412" name="Rectangle 3"/>
          <p:cNvSpPr>
            <a:spLocks noChangeArrowheads="1"/>
          </p:cNvSpPr>
          <p:nvPr/>
        </p:nvSpPr>
        <p:spPr bwMode="auto">
          <a:xfrm>
            <a:off x="3810000" y="3746718"/>
            <a:ext cx="3929063" cy="31085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b="1" i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s.s (-)RNA genome,</a:t>
            </a:r>
          </a:p>
          <a:p>
            <a:pPr>
              <a:spcBef>
                <a:spcPct val="50000"/>
              </a:spcBef>
            </a:pPr>
            <a:r>
              <a:rPr lang="en-US" sz="2800" b="1" i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Helical  nucleocapsid,</a:t>
            </a:r>
          </a:p>
          <a:p>
            <a:pPr>
              <a:spcBef>
                <a:spcPct val="50000"/>
              </a:spcBef>
            </a:pPr>
            <a:r>
              <a:rPr lang="en-US" sz="2800" b="1" i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Enveloped virus.</a:t>
            </a:r>
          </a:p>
          <a:p>
            <a:pPr>
              <a:spcBef>
                <a:spcPct val="50000"/>
              </a:spcBef>
            </a:pPr>
            <a:endParaRPr lang="en-US" sz="2800" b="1" i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spcBef>
                <a:spcPct val="50000"/>
              </a:spcBef>
            </a:pPr>
            <a:r>
              <a:rPr lang="en-US" sz="2800" b="1" i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17413" name="Rectangle 4"/>
          <p:cNvSpPr>
            <a:spLocks noChangeArrowheads="1"/>
          </p:cNvSpPr>
          <p:nvPr/>
        </p:nvSpPr>
        <p:spPr bwMode="auto">
          <a:xfrm>
            <a:off x="76200" y="6044625"/>
            <a:ext cx="392906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 b="1" i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3200" b="1" i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Bullet shaped virus  </a:t>
            </a:r>
          </a:p>
        </p:txBody>
      </p:sp>
      <p:pic>
        <p:nvPicPr>
          <p:cNvPr id="6" name="Picture 4" descr="19_15"/>
          <p:cNvPicPr>
            <a:picLocks noChangeAspect="1" noChangeArrowheads="1"/>
          </p:cNvPicPr>
          <p:nvPr/>
        </p:nvPicPr>
        <p:blipFill>
          <a:blip r:embed="rId2" cstate="print"/>
          <a:srcRect l="63120" t="10802" r="17519" b="3510"/>
          <a:stretch>
            <a:fillRect/>
          </a:stretch>
        </p:blipFill>
        <p:spPr bwMode="auto">
          <a:xfrm>
            <a:off x="7239000" y="1524000"/>
            <a:ext cx="1600200" cy="449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itle 1"/>
          <p:cNvSpPr txBox="1">
            <a:spLocks/>
          </p:cNvSpPr>
          <p:nvPr/>
        </p:nvSpPr>
        <p:spPr>
          <a:xfrm>
            <a:off x="457200" y="609600"/>
            <a:ext cx="8153400" cy="1143000"/>
          </a:xfrm>
          <a:prstGeom prst="rect">
            <a:avLst/>
          </a:prstGeom>
          <a:ln w="3175">
            <a:noFill/>
          </a:ln>
        </p:spPr>
        <p:txBody>
          <a:bodyPr vert="horz">
            <a:normAutofit/>
          </a:bodyPr>
          <a:lstStyle/>
          <a:p>
            <a:pPr marL="548640" marR="0" lvl="0" indent="-41148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tx1">
                  <a:shade val="95000"/>
                </a:schemeClr>
              </a:buClr>
              <a:buSzPct val="65000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   </a:t>
            </a:r>
            <a:r>
              <a:rPr kumimoji="0" lang="en-US" sz="5400" b="1" i="1" u="sng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Rabies encephalitis</a:t>
            </a:r>
          </a:p>
        </p:txBody>
      </p:sp>
      <p:pic>
        <p:nvPicPr>
          <p:cNvPr id="30722" name="Picture 2"/>
          <p:cNvPicPr>
            <a:picLocks noGrp="1" noChangeAspect="1" noChangeArrowheads="1"/>
          </p:cNvPicPr>
          <p:nvPr>
            <p:ph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800" y="2209800"/>
            <a:ext cx="3238500" cy="327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edge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Dr.Malak\Desktop\MALAK (E)\virology picture folders\ZOONSES\rabies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3429000" y="1066800"/>
            <a:ext cx="5715000" cy="5768340"/>
          </a:xfrm>
          <a:prstGeom prst="rect">
            <a:avLst/>
          </a:prstGeom>
          <a:noFill/>
        </p:spPr>
      </p:pic>
      <p:sp>
        <p:nvSpPr>
          <p:cNvPr id="7" name="Rectangle 6"/>
          <p:cNvSpPr/>
          <p:nvPr/>
        </p:nvSpPr>
        <p:spPr>
          <a:xfrm>
            <a:off x="152400" y="914400"/>
            <a:ext cx="3962400" cy="70627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000" b="1" i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Epidemiology;</a:t>
            </a:r>
          </a:p>
          <a:p>
            <a:r>
              <a:rPr lang="en-US" sz="32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Reservoir;</a:t>
            </a:r>
          </a:p>
          <a:p>
            <a:pPr>
              <a:buFont typeface="Wingdings" pitchFamily="2" charset="2"/>
              <a:buChar char="Ø"/>
            </a:pPr>
            <a:r>
              <a:rPr lang="en-US" sz="40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2400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Major;</a:t>
            </a:r>
          </a:p>
          <a:p>
            <a:r>
              <a:rPr lang="en-US" sz="2400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en-US" sz="24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Raccoons , Foxes,</a:t>
            </a:r>
          </a:p>
          <a:p>
            <a:r>
              <a:rPr lang="en-US" sz="24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     Wolves &amp; bats.</a:t>
            </a:r>
          </a:p>
          <a:p>
            <a:pPr>
              <a:buFont typeface="Wingdings" pitchFamily="2" charset="2"/>
              <a:buChar char="Ø"/>
            </a:pPr>
            <a:r>
              <a:rPr lang="en-US" sz="2400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Imp ;  </a:t>
            </a:r>
            <a:r>
              <a:rPr lang="en-US" sz="24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cats &amp; dogs</a:t>
            </a:r>
          </a:p>
          <a:p>
            <a:endParaRPr lang="en-US" sz="2800" dirty="0">
              <a:solidFill>
                <a:schemeClr val="bg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sz="4000" i="1" dirty="0">
              <a:solidFill>
                <a:srgbClr val="C0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endParaRPr lang="en-US" sz="4000" i="1" dirty="0">
              <a:solidFill>
                <a:srgbClr val="C0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endParaRPr lang="en-US" sz="4000" i="1" dirty="0">
              <a:solidFill>
                <a:srgbClr val="C0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r>
              <a:rPr lang="en-US" sz="4000" i="1" u="sng" dirty="0">
                <a:solidFill>
                  <a:srgbClr val="FFFF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endParaRPr lang="en-US" sz="4000" i="1" u="sng" dirty="0">
              <a:solidFill>
                <a:srgbClr val="FFFF66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endParaRPr lang="en-US" sz="3600" dirty="0"/>
          </a:p>
        </p:txBody>
      </p:sp>
      <p:sp>
        <p:nvSpPr>
          <p:cNvPr id="6" name="Rectangle 5"/>
          <p:cNvSpPr/>
          <p:nvPr/>
        </p:nvSpPr>
        <p:spPr>
          <a:xfrm>
            <a:off x="4953000" y="457200"/>
            <a:ext cx="2971800" cy="4572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600" b="1" i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Pathogenesis;</a:t>
            </a:r>
            <a:endParaRPr lang="en-US" sz="3600" dirty="0">
              <a:solidFill>
                <a:srgbClr val="FF0000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52400" y="3962400"/>
            <a:ext cx="5181600" cy="26161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Transmission;</a:t>
            </a:r>
          </a:p>
          <a:p>
            <a:pPr>
              <a:buFont typeface="Wingdings" pitchFamily="2" charset="2"/>
              <a:buChar char="v"/>
            </a:pPr>
            <a:r>
              <a:rPr lang="en-US" sz="2400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Common route</a:t>
            </a:r>
          </a:p>
          <a:p>
            <a:pPr>
              <a:buFont typeface="Wingdings" pitchFamily="2" charset="2"/>
              <a:buChar char="Ø"/>
            </a:pPr>
            <a:r>
              <a:rPr lang="en-US" sz="2400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Bite of a rabid animal</a:t>
            </a:r>
          </a:p>
          <a:p>
            <a:pPr>
              <a:buFont typeface="Wingdings" pitchFamily="2" charset="2"/>
              <a:buChar char="v"/>
            </a:pPr>
            <a:r>
              <a:rPr lang="en-US" sz="2400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Uncommon route</a:t>
            </a:r>
          </a:p>
          <a:p>
            <a:pPr>
              <a:buFont typeface="Wingdings" pitchFamily="2" charset="2"/>
              <a:buChar char="Ø"/>
            </a:pPr>
            <a:r>
              <a:rPr lang="en-US" sz="20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Inhalation </a:t>
            </a:r>
          </a:p>
          <a:p>
            <a:r>
              <a:rPr lang="en-US" sz="20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while in a bat infested cave.</a:t>
            </a:r>
          </a:p>
          <a:p>
            <a:pPr>
              <a:buFont typeface="Wingdings" pitchFamily="2" charset="2"/>
              <a:buChar char="Ø"/>
            </a:pPr>
            <a:r>
              <a:rPr lang="en-US" sz="20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Corneal transplant</a:t>
            </a:r>
            <a:endParaRPr lang="en-US" sz="2000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152400"/>
            <a:ext cx="8229600" cy="1143000"/>
          </a:xfrm>
        </p:spPr>
        <p:txBody>
          <a:bodyPr>
            <a:normAutofit/>
          </a:bodyPr>
          <a:lstStyle/>
          <a:p>
            <a:pPr algn="l"/>
            <a:r>
              <a:rPr lang="en-US" sz="3600" i="1" u="sng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Rabies;</a:t>
            </a:r>
            <a:r>
              <a:rPr lang="en-US" sz="3600" dirty="0"/>
              <a:t> </a:t>
            </a:r>
            <a:r>
              <a:rPr lang="en-US" sz="3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A fatal acute encephalitis </a:t>
            </a:r>
            <a:endParaRPr lang="en-US" sz="3600" i="1" u="sng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6172200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rgbClr val="7030A0"/>
                </a:solidFill>
              </a:rPr>
              <a:t>zoonotic disease .</a:t>
            </a:r>
          </a:p>
          <a:p>
            <a:pPr>
              <a:buNone/>
            </a:pPr>
            <a:r>
              <a:rPr lang="en-US" dirty="0">
                <a:solidFill>
                  <a:srgbClr val="7030A0"/>
                </a:solidFill>
              </a:rPr>
              <a:t>1-The incubation period: 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</a:rPr>
              <a:t>1-3 m &gt; longer</a:t>
            </a:r>
          </a:p>
          <a:p>
            <a:pPr>
              <a:buNone/>
            </a:pPr>
            <a:r>
              <a:rPr lang="en-US" dirty="0">
                <a:solidFill>
                  <a:srgbClr val="7030A0"/>
                </a:solidFill>
              </a:rPr>
              <a:t>2-The prodromal phase:</a:t>
            </a:r>
          </a:p>
          <a:p>
            <a:pPr lvl="3">
              <a:buNone/>
            </a:pPr>
            <a:r>
              <a:rPr lang="en-US" sz="2400" dirty="0">
                <a:solidFill>
                  <a:schemeClr val="accent1">
                    <a:lumMod val="75000"/>
                  </a:schemeClr>
                </a:solidFill>
              </a:rPr>
              <a:t>F, H , M , A, N &amp;V.</a:t>
            </a:r>
          </a:p>
          <a:p>
            <a:pPr lvl="3">
              <a:buNone/>
            </a:pPr>
            <a:r>
              <a:rPr lang="en-US" dirty="0">
                <a:solidFill>
                  <a:schemeClr val="accent1">
                    <a:lumMod val="75000"/>
                  </a:schemeClr>
                </a:solidFill>
              </a:rPr>
              <a:t>Abnormal sensation around the wound</a:t>
            </a:r>
            <a:r>
              <a:rPr lang="en-US" sz="1800" dirty="0">
                <a:solidFill>
                  <a:schemeClr val="accent1">
                    <a:lumMod val="75000"/>
                  </a:schemeClr>
                </a:solidFill>
              </a:rPr>
              <a:t>.</a:t>
            </a:r>
          </a:p>
          <a:p>
            <a:pPr>
              <a:buNone/>
            </a:pPr>
            <a:r>
              <a:rPr lang="en-US" dirty="0">
                <a:solidFill>
                  <a:srgbClr val="7030A0"/>
                </a:solidFill>
              </a:rPr>
              <a:t>3-Neurological phase ;</a:t>
            </a:r>
          </a:p>
          <a:p>
            <a:pPr>
              <a:buNone/>
            </a:pPr>
            <a:r>
              <a:rPr lang="en-US" dirty="0">
                <a:solidFill>
                  <a:srgbClr val="7030A0"/>
                </a:solidFill>
              </a:rPr>
              <a:t>     1-</a:t>
            </a:r>
            <a:r>
              <a:rPr lang="en-US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encephalitis</a:t>
            </a:r>
          </a:p>
          <a:p>
            <a:pPr lvl="2">
              <a:buNone/>
            </a:pPr>
            <a:r>
              <a:rPr lang="en-US" sz="2000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Nervous , Lacrimation , salivation,</a:t>
            </a:r>
          </a:p>
          <a:p>
            <a:pPr lvl="2">
              <a:buNone/>
            </a:pPr>
            <a:r>
              <a:rPr lang="en-US" sz="2000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Hydrophobia ,</a:t>
            </a:r>
          </a:p>
          <a:p>
            <a:pPr lvl="2">
              <a:buNone/>
            </a:pPr>
            <a:r>
              <a:rPr lang="en-US" sz="2000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Convulsion  ,coma &amp; death .</a:t>
            </a:r>
          </a:p>
          <a:p>
            <a:pPr>
              <a:buNone/>
            </a:pPr>
            <a:r>
              <a:rPr lang="en-US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    2-Paralytic illness ; 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Ascending , Death , Bat.</a:t>
            </a:r>
          </a:p>
          <a:p>
            <a:pPr>
              <a:buNone/>
            </a:pPr>
            <a:r>
              <a:rPr lang="en-US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4- Recovery; Extremely rare  </a:t>
            </a:r>
            <a:endParaRPr lang="en-US" dirty="0">
              <a:solidFill>
                <a:srgbClr val="7030A0"/>
              </a:solidFill>
            </a:endParaRP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28600"/>
            <a:ext cx="8229600" cy="1143000"/>
          </a:xfrm>
        </p:spPr>
        <p:txBody>
          <a:bodyPr/>
          <a:lstStyle/>
          <a:p>
            <a:r>
              <a:rPr lang="en-US" b="1" i="1" u="sng" dirty="0">
                <a:solidFill>
                  <a:srgbClr val="FF3300"/>
                </a:solidFill>
                <a:latin typeface="+mn-lt"/>
              </a:rPr>
              <a:t>Laboratory Diagnosis</a:t>
            </a:r>
            <a:endParaRPr lang="en-US" b="1" i="1" u="sng" dirty="0"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600200"/>
            <a:ext cx="8229600" cy="5257800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Char char="v"/>
            </a:pPr>
            <a:r>
              <a:rPr lang="en-US" dirty="0">
                <a:solidFill>
                  <a:srgbClr val="7030A0"/>
                </a:solidFill>
              </a:rPr>
              <a:t>PCR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</a:rPr>
              <a:t>;  </a:t>
            </a:r>
            <a:r>
              <a:rPr lang="en-US" dirty="0">
                <a:solidFill>
                  <a:srgbClr val="0070C0"/>
                </a:solidFill>
              </a:rPr>
              <a:t>R. RNA in saliva</a:t>
            </a:r>
          </a:p>
          <a:p>
            <a:pPr>
              <a:buFont typeface="Wingdings" pitchFamily="2" charset="2"/>
              <a:buChar char="v"/>
            </a:pPr>
            <a:r>
              <a:rPr lang="en-US" dirty="0">
                <a:solidFill>
                  <a:srgbClr val="7030A0"/>
                </a:solidFill>
              </a:rPr>
              <a:t>Rapid virus antigen detection </a:t>
            </a:r>
            <a:r>
              <a:rPr lang="en-US" dirty="0"/>
              <a:t>( IF )</a:t>
            </a:r>
          </a:p>
          <a:p>
            <a:pPr>
              <a:lnSpc>
                <a:spcPct val="80000"/>
              </a:lnSpc>
              <a:buNone/>
            </a:pPr>
            <a:r>
              <a:rPr lang="en-US" dirty="0"/>
              <a:t> </a:t>
            </a:r>
            <a:r>
              <a:rPr lang="en-US" dirty="0">
                <a:solidFill>
                  <a:schemeClr val="bg1">
                    <a:lumMod val="95000"/>
                    <a:lumOff val="5000"/>
                  </a:schemeClr>
                </a:solidFill>
              </a:rPr>
              <a:t>	</a:t>
            </a:r>
            <a:r>
              <a:rPr lang="en-US" dirty="0">
                <a:solidFill>
                  <a:srgbClr val="0070C0"/>
                </a:solidFill>
              </a:rPr>
              <a:t>Neck skin biopsy </a:t>
            </a:r>
          </a:p>
          <a:p>
            <a:pPr>
              <a:lnSpc>
                <a:spcPct val="80000"/>
              </a:lnSpc>
              <a:buNone/>
            </a:pPr>
            <a:r>
              <a:rPr lang="en-US" dirty="0">
                <a:solidFill>
                  <a:srgbClr val="0070C0"/>
                </a:solidFill>
              </a:rPr>
              <a:t>    Corneal impressions</a:t>
            </a:r>
          </a:p>
          <a:p>
            <a:pPr>
              <a:lnSpc>
                <a:spcPct val="80000"/>
              </a:lnSpc>
              <a:buNone/>
            </a:pPr>
            <a:r>
              <a:rPr lang="en-US" dirty="0">
                <a:solidFill>
                  <a:srgbClr val="0070C0"/>
                </a:solidFill>
              </a:rPr>
              <a:t>    Brain tissue</a:t>
            </a:r>
          </a:p>
          <a:p>
            <a:pPr>
              <a:lnSpc>
                <a:spcPct val="80000"/>
              </a:lnSpc>
              <a:buFont typeface="Wingdings" pitchFamily="2" charset="2"/>
              <a:buChar char="v"/>
            </a:pPr>
            <a:r>
              <a:rPr lang="en-US" dirty="0">
                <a:solidFill>
                  <a:srgbClr val="7030A0"/>
                </a:solidFill>
              </a:rPr>
              <a:t>Histopathology  </a:t>
            </a:r>
          </a:p>
          <a:p>
            <a:pPr>
              <a:buNone/>
            </a:pPr>
            <a:endParaRPr lang="en-US" dirty="0">
              <a:solidFill>
                <a:srgbClr val="FF0000"/>
              </a:solidFill>
            </a:endParaRPr>
          </a:p>
          <a:p>
            <a:pPr>
              <a:buNone/>
            </a:pPr>
            <a:endParaRPr lang="en-US" dirty="0">
              <a:solidFill>
                <a:srgbClr val="FF0000"/>
              </a:solidFill>
            </a:endParaRPr>
          </a:p>
          <a:p>
            <a:pPr>
              <a:buNone/>
            </a:pPr>
            <a:endParaRPr lang="en-US" dirty="0">
              <a:solidFill>
                <a:srgbClr val="FF0000"/>
              </a:solidFill>
            </a:endParaRPr>
          </a:p>
          <a:p>
            <a:pPr>
              <a:buFont typeface="Wingdings" pitchFamily="2" charset="2"/>
              <a:buChar char="v"/>
            </a:pPr>
            <a:r>
              <a:rPr lang="en-US" dirty="0">
                <a:solidFill>
                  <a:srgbClr val="7030A0"/>
                </a:solidFill>
              </a:rPr>
              <a:t>Virus cultivation </a:t>
            </a:r>
          </a:p>
          <a:p>
            <a:pPr>
              <a:buFont typeface="Wingdings" pitchFamily="2" charset="2"/>
              <a:buChar char="v"/>
            </a:pPr>
            <a:r>
              <a:rPr lang="en-US" dirty="0">
                <a:solidFill>
                  <a:srgbClr val="7030A0"/>
                </a:solidFill>
              </a:rPr>
              <a:t>serology</a:t>
            </a:r>
          </a:p>
          <a:p>
            <a:pPr>
              <a:buNone/>
            </a:pPr>
            <a:endParaRPr lang="en-US" dirty="0"/>
          </a:p>
        </p:txBody>
      </p:sp>
      <p:pic>
        <p:nvPicPr>
          <p:cNvPr id="4" name="Picture 6" descr="positive dFA"/>
          <p:cNvPicPr>
            <a:picLocks noChangeAspect="1" noChangeArrowheads="1"/>
          </p:cNvPicPr>
          <p:nvPr/>
        </p:nvPicPr>
        <p:blipFill>
          <a:blip r:embed="rId2" cstate="print"/>
          <a:srcRect l="1070" t="42760"/>
          <a:stretch>
            <a:fillRect/>
          </a:stretch>
        </p:blipFill>
        <p:spPr bwMode="auto">
          <a:xfrm>
            <a:off x="6248400" y="1600200"/>
            <a:ext cx="2590800" cy="1204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 descr="C:\Documents and Settings\Dr.Malak\Desktop\MALAK (E)\virology picture folders\ZOONSES\IN rabie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91200" y="3657600"/>
            <a:ext cx="3048000" cy="1890712"/>
          </a:xfrm>
          <a:prstGeom prst="rect">
            <a:avLst/>
          </a:prstGeom>
          <a:noFill/>
        </p:spPr>
      </p:pic>
      <p:sp>
        <p:nvSpPr>
          <p:cNvPr id="6" name="Rectangle 5"/>
          <p:cNvSpPr/>
          <p:nvPr/>
        </p:nvSpPr>
        <p:spPr>
          <a:xfrm>
            <a:off x="381000" y="3200400"/>
            <a:ext cx="7086600" cy="24375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spcBef>
                <a:spcPct val="20000"/>
              </a:spcBef>
            </a:pPr>
            <a:endParaRPr lang="en-US" dirty="0"/>
          </a:p>
          <a:p>
            <a:pPr marL="342900" indent="-342900">
              <a:spcBef>
                <a:spcPct val="20000"/>
              </a:spcBef>
            </a:pPr>
            <a:endParaRPr lang="en-US" sz="2800" dirty="0">
              <a:solidFill>
                <a:schemeClr val="bg1">
                  <a:lumMod val="95000"/>
                  <a:lumOff val="5000"/>
                </a:schemeClr>
              </a:solidFill>
            </a:endParaRPr>
          </a:p>
          <a:p>
            <a:pPr marL="342900" indent="-342900">
              <a:spcBef>
                <a:spcPct val="20000"/>
              </a:spcBef>
            </a:pPr>
            <a:r>
              <a:rPr lang="en-US" sz="2800" dirty="0">
                <a:solidFill>
                  <a:srgbClr val="0070C0"/>
                </a:solidFill>
              </a:rPr>
              <a:t>    neuronal brain cells</a:t>
            </a:r>
          </a:p>
          <a:p>
            <a:pPr marL="342900" indent="-342900">
              <a:spcBef>
                <a:spcPct val="20000"/>
              </a:spcBef>
            </a:pPr>
            <a:r>
              <a:rPr lang="en-US" sz="2800" dirty="0">
                <a:solidFill>
                  <a:srgbClr val="0070C0"/>
                </a:solidFill>
              </a:rPr>
              <a:t>    intracytoplasmic inclusions</a:t>
            </a:r>
          </a:p>
          <a:p>
            <a:pPr marL="342900" indent="-342900">
              <a:spcBef>
                <a:spcPct val="20000"/>
              </a:spcBef>
            </a:pPr>
            <a:r>
              <a:rPr lang="en-US" sz="2800" dirty="0">
                <a:solidFill>
                  <a:srgbClr val="0070C0"/>
                </a:solidFill>
              </a:rPr>
              <a:t>    (Negri bodies)</a:t>
            </a:r>
          </a:p>
        </p:txBody>
      </p:sp>
      <p:sp>
        <p:nvSpPr>
          <p:cNvPr id="7" name="Rectangle 6"/>
          <p:cNvSpPr/>
          <p:nvPr/>
        </p:nvSpPr>
        <p:spPr>
          <a:xfrm>
            <a:off x="5258115" y="5574268"/>
            <a:ext cx="403828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Negri bodies are diagnostic of rabies. </a:t>
            </a:r>
          </a:p>
        </p:txBody>
      </p:sp>
      <p:sp>
        <p:nvSpPr>
          <p:cNvPr id="8" name="Rectangle 7"/>
          <p:cNvSpPr/>
          <p:nvPr/>
        </p:nvSpPr>
        <p:spPr>
          <a:xfrm>
            <a:off x="5715000" y="2935069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>
                <a:solidFill>
                  <a:srgbClr val="002060"/>
                </a:solidFill>
              </a:rPr>
              <a:t>Rabid brain stained with </a:t>
            </a:r>
          </a:p>
          <a:p>
            <a:r>
              <a:rPr lang="en-US" dirty="0">
                <a:solidFill>
                  <a:srgbClr val="002060"/>
                </a:solidFill>
              </a:rPr>
              <a:t>Fluorescent anti-rabies antibody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52600" y="76200"/>
            <a:ext cx="8229600" cy="1143000"/>
          </a:xfrm>
        </p:spPr>
        <p:txBody>
          <a:bodyPr/>
          <a:lstStyle/>
          <a:p>
            <a:r>
              <a:rPr lang="en-US" u="sng" dirty="0">
                <a:solidFill>
                  <a:srgbClr val="FF0000"/>
                </a:solidFill>
                <a:latin typeface="+mn-lt"/>
              </a:rPr>
              <a:t>Prevention</a:t>
            </a:r>
            <a:r>
              <a:rPr lang="en-US" dirty="0"/>
              <a:t>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514600"/>
            <a:ext cx="8229600" cy="4343400"/>
          </a:xfrm>
        </p:spPr>
        <p:txBody>
          <a:bodyPr>
            <a:normAutofit/>
          </a:bodyPr>
          <a:lstStyle/>
          <a:p>
            <a:r>
              <a:rPr lang="en-US" b="1" i="1" dirty="0">
                <a:solidFill>
                  <a:srgbClr val="7030A0"/>
                </a:solidFill>
              </a:rPr>
              <a:t>Pre-exposure prophylaxis </a:t>
            </a:r>
            <a:r>
              <a:rPr lang="en-US" dirty="0">
                <a:solidFill>
                  <a:srgbClr val="FF66CC"/>
                </a:solidFill>
              </a:rPr>
              <a:t>(Vaccine)</a:t>
            </a:r>
          </a:p>
          <a:p>
            <a:pPr lvl="1">
              <a:buNone/>
            </a:pPr>
            <a:r>
              <a:rPr lang="en-US" sz="2000" dirty="0"/>
              <a:t>     </a:t>
            </a:r>
            <a:r>
              <a:rPr lang="en-US" sz="2000" dirty="0">
                <a:solidFill>
                  <a:srgbClr val="0070C0"/>
                </a:solidFill>
              </a:rPr>
              <a:t>Persons at increased risk of  rabies </a:t>
            </a:r>
          </a:p>
          <a:p>
            <a:pPr lvl="1">
              <a:buNone/>
            </a:pPr>
            <a:r>
              <a:rPr lang="en-US" sz="2000" dirty="0">
                <a:solidFill>
                  <a:srgbClr val="0070C0"/>
                </a:solidFill>
              </a:rPr>
              <a:t>       e.g. vets, animal handlers  etc. </a:t>
            </a:r>
          </a:p>
          <a:p>
            <a:r>
              <a:rPr lang="en-US" b="1" i="1" dirty="0">
                <a:solidFill>
                  <a:srgbClr val="7030A0"/>
                </a:solidFill>
              </a:rPr>
              <a:t>Post-exposure prophylaxis</a:t>
            </a:r>
          </a:p>
          <a:p>
            <a:pPr lvl="1">
              <a:lnSpc>
                <a:spcPct val="90000"/>
              </a:lnSpc>
            </a:pPr>
            <a:r>
              <a:rPr lang="en-US" sz="2000" dirty="0">
                <a:solidFill>
                  <a:srgbClr val="FF66CC"/>
                </a:solidFill>
              </a:rPr>
              <a:t>Wound treatment </a:t>
            </a:r>
          </a:p>
          <a:p>
            <a:pPr lvl="1">
              <a:lnSpc>
                <a:spcPct val="90000"/>
              </a:lnSpc>
            </a:pPr>
            <a:r>
              <a:rPr lang="en-US" sz="2000" dirty="0">
                <a:solidFill>
                  <a:srgbClr val="FF66CC"/>
                </a:solidFill>
              </a:rPr>
              <a:t>Passive immunization</a:t>
            </a:r>
            <a:r>
              <a:rPr lang="en-US" sz="2000" dirty="0">
                <a:solidFill>
                  <a:srgbClr val="FFFF00"/>
                </a:solidFill>
              </a:rPr>
              <a:t>;</a:t>
            </a:r>
            <a:r>
              <a:rPr lang="en-US" sz="2000" dirty="0"/>
              <a:t> </a:t>
            </a:r>
          </a:p>
          <a:p>
            <a:pPr lvl="1">
              <a:lnSpc>
                <a:spcPct val="90000"/>
              </a:lnSpc>
              <a:buNone/>
            </a:pPr>
            <a:r>
              <a:rPr lang="en-US" sz="2000" dirty="0">
                <a:solidFill>
                  <a:srgbClr val="0070C0"/>
                </a:solidFill>
              </a:rPr>
              <a:t>     human  anti-rabies immunoglobulin</a:t>
            </a:r>
          </a:p>
          <a:p>
            <a:pPr lvl="1">
              <a:lnSpc>
                <a:spcPct val="90000"/>
              </a:lnSpc>
              <a:buNone/>
            </a:pPr>
            <a:r>
              <a:rPr lang="en-US" sz="2000" dirty="0">
                <a:solidFill>
                  <a:srgbClr val="0070C0"/>
                </a:solidFill>
              </a:rPr>
              <a:t>     around the wound &amp; I M.</a:t>
            </a:r>
          </a:p>
          <a:p>
            <a:pPr lvl="1">
              <a:lnSpc>
                <a:spcPct val="90000"/>
              </a:lnSpc>
            </a:pPr>
            <a:r>
              <a:rPr lang="en-US" sz="2000" dirty="0">
                <a:solidFill>
                  <a:srgbClr val="FF66CC"/>
                </a:solidFill>
              </a:rPr>
              <a:t>Active immunization;</a:t>
            </a:r>
          </a:p>
          <a:p>
            <a:pPr marL="640080" lvl="2">
              <a:lnSpc>
                <a:spcPct val="90000"/>
              </a:lnSpc>
              <a:spcBef>
                <a:spcPts val="600"/>
              </a:spcBef>
              <a:buClr>
                <a:schemeClr val="accent2"/>
              </a:buClr>
              <a:buNone/>
            </a:pPr>
            <a:r>
              <a:rPr lang="en-US" sz="2000" dirty="0">
                <a:solidFill>
                  <a:schemeClr val="bg2">
                    <a:lumMod val="75000"/>
                  </a:schemeClr>
                </a:solidFill>
              </a:rPr>
              <a:t>    </a:t>
            </a:r>
            <a:r>
              <a:rPr lang="en-US" sz="2000" dirty="0">
                <a:solidFill>
                  <a:srgbClr val="0070C0"/>
                </a:solidFill>
              </a:rPr>
              <a:t>Human Diploid Cell Vaccine (HDCV)**</a:t>
            </a:r>
          </a:p>
          <a:p>
            <a:pPr lvl="1">
              <a:lnSpc>
                <a:spcPct val="90000"/>
              </a:lnSpc>
              <a:buNone/>
            </a:pPr>
            <a:r>
              <a:rPr lang="en-US" sz="2000" dirty="0">
                <a:solidFill>
                  <a:srgbClr val="0070C0"/>
                </a:solidFill>
              </a:rPr>
              <a:t>     5 - 6  doses </a:t>
            </a:r>
          </a:p>
          <a:p>
            <a:endParaRPr lang="en-US" sz="2000" dirty="0">
              <a:solidFill>
                <a:schemeClr val="tx1">
                  <a:lumMod val="95000"/>
                </a:schemeClr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762000" y="1314271"/>
            <a:ext cx="8382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v"/>
            </a:pPr>
            <a:r>
              <a:rPr lang="en-US" sz="2400" b="1" i="1" dirty="0">
                <a:solidFill>
                  <a:srgbClr val="7030A0"/>
                </a:solidFill>
              </a:rPr>
              <a:t>Control measures  </a:t>
            </a:r>
            <a:r>
              <a:rPr lang="en-US" sz="2400" dirty="0">
                <a:solidFill>
                  <a:schemeClr val="bg2">
                    <a:lumMod val="75000"/>
                  </a:schemeClr>
                </a:solidFill>
              </a:rPr>
              <a:t>against canine rabies include;</a:t>
            </a:r>
          </a:p>
          <a:p>
            <a:pPr lvl="1">
              <a:buFont typeface="Wingdings" pitchFamily="2" charset="2"/>
              <a:buChar char="§"/>
            </a:pPr>
            <a:r>
              <a:rPr lang="en-US" sz="2400" dirty="0">
                <a:solidFill>
                  <a:schemeClr val="bg2">
                    <a:lumMod val="75000"/>
                  </a:schemeClr>
                </a:solidFill>
              </a:rPr>
              <a:t> </a:t>
            </a:r>
            <a:r>
              <a:rPr lang="en-US" sz="2400" dirty="0">
                <a:solidFill>
                  <a:srgbClr val="0070C0"/>
                </a:solidFill>
              </a:rPr>
              <a:t>Stray animals control.</a:t>
            </a:r>
          </a:p>
          <a:p>
            <a:pPr lvl="1">
              <a:buFont typeface="Wingdings" pitchFamily="2" charset="2"/>
              <a:buChar char="§"/>
            </a:pPr>
            <a:r>
              <a:rPr lang="en-US" sz="2400" dirty="0">
                <a:solidFill>
                  <a:srgbClr val="0070C0"/>
                </a:solidFill>
              </a:rPr>
              <a:t> Vaccination of domestic animals</a:t>
            </a:r>
            <a:r>
              <a:rPr lang="en-US" sz="2400" dirty="0">
                <a:solidFill>
                  <a:schemeClr val="bg2">
                    <a:lumMod val="75000"/>
                  </a:schemeClr>
                </a:solidFill>
              </a:rPr>
              <a:t>.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1448" y="1739900"/>
            <a:ext cx="2300118" cy="2222500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267098"/>
            <a:ext cx="8382000" cy="44038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60539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noFill/>
        </p:spPr>
        <p:txBody>
          <a:bodyPr>
            <a:noAutofit/>
          </a:bodyPr>
          <a:lstStyle/>
          <a:p>
            <a:pPr lvl="0" eaLnBrk="0" fontAlgn="base" hangingPunct="0">
              <a:spcAft>
                <a:spcPct val="0"/>
              </a:spcAft>
            </a:pPr>
            <a:r>
              <a:rPr lang="en-US" sz="4400" b="1" i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OBJECTIVES;</a:t>
            </a:r>
            <a:endParaRPr lang="en-US" sz="4400" dirty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745995" y="1154669"/>
            <a:ext cx="6797805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justLow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0000"/>
              </a:buClr>
            </a:pPr>
            <a:endParaRPr kumimoji="0" lang="en-US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algn="justLow" eaLnBrk="0" fontAlgn="base" hangingPunct="0">
              <a:spcBef>
                <a:spcPct val="0"/>
              </a:spcBef>
              <a:spcAft>
                <a:spcPct val="0"/>
              </a:spcAft>
            </a:pPr>
            <a:endParaRPr kumimoji="0" lang="en-US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algn="justLow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en-US" sz="24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Acute viral infections of the CNS.</a:t>
            </a:r>
          </a:p>
          <a:p>
            <a:pPr marL="0" marR="0" lvl="0" indent="0" algn="justLow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en-US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lvl="0" algn="justLow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Ø"/>
            </a:pPr>
            <a:r>
              <a:rPr kumimoji="0" lang="en-US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en-US" sz="2400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A</a:t>
            </a:r>
            <a:r>
              <a:rPr kumimoji="0" lang="en-US" sz="2400" b="0" i="0" u="none" strike="noStrike" cap="none" normalizeH="0" baseline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septic </a:t>
            </a:r>
            <a:r>
              <a:rPr lang="en-US" sz="2400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meningitis , Paralysis &amp;Encephalitis </a:t>
            </a:r>
          </a:p>
          <a:p>
            <a:pPr lvl="0" algn="justLow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Ø"/>
            </a:pPr>
            <a:endParaRPr lang="en-US" sz="2400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lvl="0" algn="justLow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Ø"/>
            </a:pPr>
            <a:endParaRPr lang="en-US" sz="2400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lvl="0" algn="justLow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Ø"/>
            </a:pPr>
            <a:r>
              <a:rPr lang="en-US" sz="24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;</a:t>
            </a:r>
          </a:p>
          <a:p>
            <a:pPr marL="342900" lvl="0" indent="-342900" algn="justLow" eaLnBrk="0" fontAlgn="base" hangingPunct="0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ü"/>
            </a:pPr>
            <a:r>
              <a:rPr lang="en-US" sz="2400" b="1" dirty="0" err="1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E</a:t>
            </a:r>
            <a:r>
              <a:rPr kumimoji="0" lang="en-US" sz="2400" b="1" i="0" u="none" strike="noStrike" cap="none" normalizeH="0" baseline="0" dirty="0" err="1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nteroviruses</a:t>
            </a:r>
            <a:r>
              <a:rPr kumimoji="0" lang="en-US" sz="2400" b="1" i="0" u="none" strike="noStrike" cap="none" normalizeH="0" baseline="0" dirty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&amp; polioviruses</a:t>
            </a:r>
            <a:r>
              <a:rPr lang="en-US" sz="24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</a:t>
            </a:r>
            <a:endParaRPr kumimoji="0" lang="en-US" sz="2400" b="1" i="0" u="none" strike="noStrike" cap="none" normalizeH="0" baseline="0" dirty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342900" marR="0" lvl="0" indent="-342900" algn="justLow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tx1"/>
              </a:buClr>
              <a:buSzTx/>
              <a:buFont typeface="Wingdings" panose="05000000000000000000" pitchFamily="2" charset="2"/>
              <a:buChar char="ü"/>
              <a:tabLst/>
            </a:pPr>
            <a:r>
              <a:rPr lang="en-US" sz="2400" b="1" dirty="0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H</a:t>
            </a:r>
            <a:r>
              <a:rPr kumimoji="0" lang="en-US" sz="2400" b="1" i="0" u="none" strike="noStrike" cap="none" normalizeH="0" baseline="0" dirty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erpes simplex virus 1. </a:t>
            </a:r>
            <a:endParaRPr lang="en-US" sz="2000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  <a:p>
            <a:pPr marL="342900" marR="0" lvl="0" indent="-342900" algn="justLow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tx1"/>
              </a:buClr>
              <a:buSzTx/>
              <a:buFont typeface="Wingdings" panose="05000000000000000000" pitchFamily="2" charset="2"/>
              <a:buChar char="ü"/>
              <a:tabLst/>
            </a:pPr>
            <a:r>
              <a:rPr lang="en-US" sz="2400" b="1" dirty="0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R</a:t>
            </a:r>
            <a:r>
              <a:rPr kumimoji="0" lang="en-US" sz="2400" b="1" i="0" u="none" strike="noStrike" cap="none" normalizeH="0" baseline="0" dirty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abies virus.</a:t>
            </a:r>
            <a:endParaRPr lang="en-US" sz="2000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  <a:p>
            <a:pPr marL="342900" marR="0" lvl="0" indent="-342900" algn="justLow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tx1"/>
              </a:buClr>
              <a:buSzTx/>
              <a:buFont typeface="Wingdings" panose="05000000000000000000" pitchFamily="2" charset="2"/>
              <a:buChar char="ü"/>
              <a:tabLst/>
            </a:pPr>
            <a:r>
              <a:rPr lang="en-US" sz="2400" b="1" dirty="0" err="1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A</a:t>
            </a:r>
            <a:r>
              <a:rPr kumimoji="0" lang="en-US" sz="2400" b="1" i="0" u="none" strike="noStrike" cap="none" normalizeH="0" baseline="0" dirty="0" err="1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rboviruses</a:t>
            </a:r>
            <a:r>
              <a:rPr kumimoji="0" lang="en-US" sz="2400" b="1" i="0" u="none" strike="noStrike" cap="none" normalizeH="0" baseline="0" dirty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(</a:t>
            </a:r>
            <a:r>
              <a:rPr lang="en-GB" sz="2400" b="1" dirty="0">
                <a:solidFill>
                  <a:srgbClr val="C00000"/>
                </a:solidFill>
                <a:latin typeface="Times New Roman" pitchFamily="18" charset="0"/>
              </a:rPr>
              <a:t>West Nile virus)</a:t>
            </a:r>
            <a:r>
              <a:rPr lang="en-US" b="1" dirty="0">
                <a:solidFill>
                  <a:srgbClr val="C00000"/>
                </a:solidFill>
                <a:latin typeface="Times New Roman" pitchFamily="18" charset="0"/>
              </a:rPr>
              <a:t>.</a:t>
            </a:r>
            <a:r>
              <a:rPr kumimoji="0" lang="en-US" sz="2400" b="0" i="0" u="none" strike="noStrike" cap="none" normalizeH="0" baseline="0" dirty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endParaRPr kumimoji="0" lang="en-US" sz="3600" b="0" i="0" u="none" strike="noStrike" cap="none" normalizeH="0" baseline="0" dirty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5638800" y="4189274"/>
            <a:ext cx="34290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533400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Ø"/>
              <a:tabLst>
                <a:tab pos="269875" algn="r"/>
                <a:tab pos="1260475" algn="r"/>
              </a:tabLst>
            </a:pPr>
            <a:r>
              <a:rPr lang="en-US" dirty="0">
                <a:solidFill>
                  <a:schemeClr val="accent4">
                    <a:lumMod val="50000"/>
                  </a:schemeClr>
                </a:solidFill>
                <a:latin typeface="Bookman Old Style" pitchFamily="18" charset="0"/>
                <a:ea typeface="Calibri" pitchFamily="34" charset="0"/>
                <a:cs typeface="Arial" pitchFamily="34" charset="0"/>
              </a:rPr>
              <a:t>structure</a:t>
            </a:r>
            <a:endParaRPr lang="en-US" sz="1600" dirty="0">
              <a:solidFill>
                <a:schemeClr val="accent4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lvl="0" indent="533400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Ø"/>
              <a:tabLst>
                <a:tab pos="269875" algn="r"/>
                <a:tab pos="1260475" algn="r"/>
              </a:tabLst>
            </a:pPr>
            <a:r>
              <a:rPr lang="en-US" dirty="0">
                <a:solidFill>
                  <a:schemeClr val="accent4">
                    <a:lumMod val="50000"/>
                  </a:schemeClr>
                </a:solidFill>
                <a:latin typeface="Bookman Old Style" pitchFamily="18" charset="0"/>
                <a:ea typeface="Calibri" pitchFamily="34" charset="0"/>
                <a:cs typeface="Arial" pitchFamily="34" charset="0"/>
              </a:rPr>
              <a:t>Epidemiology</a:t>
            </a:r>
            <a:endParaRPr lang="en-US" sz="1600" dirty="0">
              <a:solidFill>
                <a:schemeClr val="accent4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lvl="0" indent="533400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Ø"/>
              <a:tabLst>
                <a:tab pos="269875" algn="r"/>
                <a:tab pos="1260475" algn="r"/>
              </a:tabLst>
            </a:pPr>
            <a:r>
              <a:rPr lang="en-US" dirty="0">
                <a:solidFill>
                  <a:schemeClr val="accent4">
                    <a:lumMod val="50000"/>
                  </a:schemeClr>
                </a:solidFill>
                <a:latin typeface="Bookman Old Style" pitchFamily="18" charset="0"/>
                <a:ea typeface="Calibri" pitchFamily="34" charset="0"/>
                <a:cs typeface="Arial" pitchFamily="34" charset="0"/>
              </a:rPr>
              <a:t>Pathogenesis</a:t>
            </a:r>
            <a:endParaRPr lang="en-US" sz="1600" dirty="0">
              <a:solidFill>
                <a:schemeClr val="accent4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lvl="0" indent="533400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Ø"/>
              <a:tabLst>
                <a:tab pos="269875" algn="r"/>
                <a:tab pos="1260475" algn="r"/>
              </a:tabLst>
            </a:pPr>
            <a:r>
              <a:rPr lang="en-US" dirty="0">
                <a:solidFill>
                  <a:schemeClr val="accent4">
                    <a:lumMod val="50000"/>
                  </a:schemeClr>
                </a:solidFill>
                <a:latin typeface="Bookman Old Style" pitchFamily="18" charset="0"/>
                <a:ea typeface="Calibri" pitchFamily="34" charset="0"/>
                <a:cs typeface="Arial" pitchFamily="34" charset="0"/>
              </a:rPr>
              <a:t>clinical presentations</a:t>
            </a:r>
            <a:endParaRPr lang="en-US" sz="1600" dirty="0">
              <a:solidFill>
                <a:schemeClr val="accent4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lvl="0" indent="533400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Ø"/>
              <a:tabLst>
                <a:tab pos="269875" algn="r"/>
                <a:tab pos="1260475" algn="r"/>
              </a:tabLst>
            </a:pPr>
            <a:r>
              <a:rPr lang="en-US" dirty="0">
                <a:solidFill>
                  <a:schemeClr val="accent4">
                    <a:lumMod val="50000"/>
                  </a:schemeClr>
                </a:solidFill>
                <a:latin typeface="Bookman Old Style" pitchFamily="18" charset="0"/>
                <a:ea typeface="Calibri" pitchFamily="34" charset="0"/>
                <a:cs typeface="Arial" pitchFamily="34" charset="0"/>
              </a:rPr>
              <a:t>Lab diagnosis</a:t>
            </a:r>
            <a:endParaRPr lang="en-US" sz="1600" dirty="0">
              <a:solidFill>
                <a:schemeClr val="accent4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lvl="0" indent="533400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Ø"/>
              <a:tabLst>
                <a:tab pos="269875" algn="r"/>
                <a:tab pos="1260475" algn="r"/>
              </a:tabLst>
            </a:pPr>
            <a:r>
              <a:rPr lang="en-US" dirty="0">
                <a:solidFill>
                  <a:schemeClr val="accent4">
                    <a:lumMod val="50000"/>
                  </a:schemeClr>
                </a:solidFill>
                <a:latin typeface="Bookman Old Style" pitchFamily="18" charset="0"/>
                <a:ea typeface="Calibri" pitchFamily="34" charset="0"/>
                <a:cs typeface="Arial" pitchFamily="34" charset="0"/>
              </a:rPr>
              <a:t>Treatment &amp; prevention</a:t>
            </a:r>
            <a:endParaRPr lang="en-US" sz="1600" dirty="0">
              <a:solidFill>
                <a:schemeClr val="accent4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Right Brace 4"/>
          <p:cNvSpPr/>
          <p:nvPr/>
        </p:nvSpPr>
        <p:spPr>
          <a:xfrm>
            <a:off x="5105400" y="4267200"/>
            <a:ext cx="533400" cy="1524000"/>
          </a:xfrm>
          <a:prstGeom prst="rightBrace">
            <a:avLst/>
          </a:prstGeom>
          <a:ln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010" name="Rectangle 2"/>
          <p:cNvSpPr>
            <a:spLocks noGrp="1" noChangeArrowheads="1"/>
          </p:cNvSpPr>
          <p:nvPr>
            <p:ph type="title"/>
          </p:nvPr>
        </p:nvSpPr>
        <p:spPr>
          <a:xfrm>
            <a:off x="609600" y="304800"/>
            <a:ext cx="7924800" cy="1436687"/>
          </a:xfrm>
          <a:solidFill>
            <a:schemeClr val="bg1"/>
          </a:solidFill>
        </p:spPr>
        <p:txBody>
          <a:bodyPr>
            <a:noAutofit/>
          </a:bodyPr>
          <a:lstStyle/>
          <a:p>
            <a:pPr>
              <a:lnSpc>
                <a:spcPct val="90000"/>
              </a:lnSpc>
            </a:pPr>
            <a:r>
              <a:rPr lang="en-US" sz="4800" i="1" u="sng" dirty="0">
                <a:solidFill>
                  <a:srgbClr val="000066"/>
                </a:solidFill>
                <a:effectLst/>
                <a:latin typeface="Times New Roman" pitchFamily="18" charset="0"/>
                <a:cs typeface="Times New Roman" pitchFamily="18" charset="0"/>
              </a:rPr>
              <a:t>Ar</a:t>
            </a:r>
            <a:r>
              <a:rPr lang="en-US" sz="4800" i="1" u="sng" dirty="0"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thropod –</a:t>
            </a:r>
            <a:r>
              <a:rPr lang="en-US" sz="4800" i="1" u="sng" dirty="0">
                <a:solidFill>
                  <a:srgbClr val="000066"/>
                </a:solidFill>
                <a:effectLst/>
                <a:latin typeface="Times New Roman" pitchFamily="18" charset="0"/>
                <a:cs typeface="Times New Roman" pitchFamily="18" charset="0"/>
              </a:rPr>
              <a:t>bo</a:t>
            </a:r>
            <a:r>
              <a:rPr lang="en-US" sz="4800" i="1" u="sng" dirty="0"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rne Viruses</a:t>
            </a:r>
            <a:r>
              <a:rPr lang="en-US" sz="3600" u="sng" dirty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en-US" sz="3600" dirty="0"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en-US" sz="3600" u="sng" dirty="0">
                <a:solidFill>
                  <a:srgbClr val="000066"/>
                </a:solidFill>
                <a:effectLst/>
                <a:latin typeface="Times New Roman" pitchFamily="18" charset="0"/>
                <a:cs typeface="Times New Roman" pitchFamily="18" charset="0"/>
              </a:rPr>
              <a:t>Arbo</a:t>
            </a:r>
            <a:r>
              <a:rPr lang="en-US" sz="3600" dirty="0">
                <a:solidFill>
                  <a:srgbClr val="7030A0"/>
                </a:solidFill>
                <a:effectLst/>
                <a:latin typeface="Times New Roman" pitchFamily="18" charset="0"/>
                <a:cs typeface="Times New Roman" pitchFamily="18" charset="0"/>
              </a:rPr>
              <a:t>viruses &gt; 500 Vs </a:t>
            </a:r>
            <a:br>
              <a:rPr lang="en-US" sz="3600" dirty="0">
                <a:solidFill>
                  <a:srgbClr val="FF99CC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endParaRPr lang="en-US" sz="3600" b="1" i="1" u="sng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228600" y="1600200"/>
            <a:ext cx="8229600" cy="5715000"/>
          </a:xfrm>
        </p:spPr>
        <p:txBody>
          <a:bodyPr>
            <a:normAutofit fontScale="92500" lnSpcReduction="20000"/>
          </a:bodyPr>
          <a:lstStyle/>
          <a:p>
            <a:pPr marL="609600" indent="-609600">
              <a:lnSpc>
                <a:spcPct val="90000"/>
              </a:lnSpc>
              <a:buClr>
                <a:srgbClr val="FF3300"/>
              </a:buClr>
              <a:buSzTx/>
              <a:buFont typeface="Wingdings" pitchFamily="2" charset="2"/>
              <a:buChar char="v"/>
            </a:pPr>
            <a:r>
              <a:rPr lang="en-US" sz="3900" b="1" i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Epidemiology: </a:t>
            </a:r>
          </a:p>
          <a:p>
            <a:pPr marL="975360" lvl="1" indent="-609600">
              <a:lnSpc>
                <a:spcPct val="90000"/>
              </a:lnSpc>
              <a:buClr>
                <a:schemeClr val="tx1"/>
              </a:buClr>
              <a:buSzTx/>
              <a:buNone/>
            </a:pPr>
            <a:r>
              <a:rPr lang="en-US" dirty="0">
                <a:solidFill>
                  <a:srgbClr val="FF6600"/>
                </a:solidFill>
                <a:effectLst/>
                <a:latin typeface="Times New Roman" pitchFamily="18" charset="0"/>
                <a:cs typeface="Times New Roman" pitchFamily="18" charset="0"/>
              </a:rPr>
              <a:t>Reservoir</a:t>
            </a:r>
            <a:r>
              <a:rPr lang="en-US" dirty="0">
                <a:effectLst/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dirty="0">
                <a:solidFill>
                  <a:srgbClr val="0070C0"/>
                </a:solidFill>
                <a:effectLst/>
                <a:latin typeface="Times New Roman" pitchFamily="18" charset="0"/>
                <a:cs typeface="Times New Roman" pitchFamily="18" charset="0"/>
              </a:rPr>
              <a:t>Wild birds </a:t>
            </a:r>
            <a:r>
              <a:rPr lang="x-none" dirty="0">
                <a:solidFill>
                  <a:srgbClr val="0070C0"/>
                </a:solidFill>
                <a:effectLst/>
                <a:latin typeface="Times New Roman" pitchFamily="18" charset="0"/>
                <a:cs typeface="Times New Roman" pitchFamily="18" charset="0"/>
              </a:rPr>
              <a:t>&amp;</a:t>
            </a:r>
            <a:r>
              <a:rPr lang="en-US" dirty="0">
                <a:solidFill>
                  <a:srgbClr val="0070C0"/>
                </a:solidFill>
                <a:effectLst/>
                <a:latin typeface="Times New Roman" pitchFamily="18" charset="0"/>
                <a:cs typeface="Times New Roman" pitchFamily="18" charset="0"/>
              </a:rPr>
              <a:t> Mammals </a:t>
            </a:r>
          </a:p>
          <a:p>
            <a:pPr marL="975360" lvl="1" indent="-609600">
              <a:lnSpc>
                <a:spcPct val="90000"/>
              </a:lnSpc>
              <a:buClr>
                <a:schemeClr val="tx1"/>
              </a:buClr>
              <a:buSzTx/>
              <a:buNone/>
            </a:pPr>
            <a:r>
              <a:rPr lang="en-US" dirty="0">
                <a:solidFill>
                  <a:srgbClr val="FF6600"/>
                </a:solidFill>
                <a:effectLst/>
                <a:latin typeface="Times New Roman" pitchFamily="18" charset="0"/>
                <a:cs typeface="Times New Roman" pitchFamily="18" charset="0"/>
              </a:rPr>
              <a:t>Vector</a:t>
            </a:r>
            <a:r>
              <a:rPr lang="en-US" dirty="0">
                <a:effectLst/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dirty="0">
                <a:solidFill>
                  <a:srgbClr val="0070C0"/>
                </a:solidFill>
                <a:effectLst/>
                <a:latin typeface="Times New Roman" pitchFamily="18" charset="0"/>
                <a:cs typeface="Times New Roman" pitchFamily="18" charset="0"/>
              </a:rPr>
              <a:t>Mosquito, ticks&amp; Sandfly </a:t>
            </a:r>
          </a:p>
          <a:p>
            <a:pPr marL="975360" lvl="1" indent="-609600">
              <a:lnSpc>
                <a:spcPct val="90000"/>
              </a:lnSpc>
              <a:buClr>
                <a:schemeClr val="tx1"/>
              </a:buClr>
              <a:buSzTx/>
              <a:buNone/>
            </a:pPr>
            <a:endParaRPr lang="en-US" dirty="0">
              <a:effectLst/>
              <a:latin typeface="Times New Roman" pitchFamily="18" charset="0"/>
              <a:cs typeface="Times New Roman" pitchFamily="18" charset="0"/>
            </a:endParaRPr>
          </a:p>
          <a:p>
            <a:pPr marL="975360" lvl="1" indent="-609600">
              <a:lnSpc>
                <a:spcPct val="90000"/>
              </a:lnSpc>
              <a:buClr>
                <a:schemeClr val="tx1"/>
              </a:buClr>
              <a:buSzTx/>
              <a:buNone/>
            </a:pPr>
            <a:endParaRPr lang="en-US" dirty="0">
              <a:effectLst/>
              <a:latin typeface="Times New Roman" pitchFamily="18" charset="0"/>
              <a:cs typeface="Times New Roman" pitchFamily="18" charset="0"/>
            </a:endParaRPr>
          </a:p>
          <a:p>
            <a:pPr marL="975360" lvl="1" indent="-609600">
              <a:lnSpc>
                <a:spcPct val="90000"/>
              </a:lnSpc>
              <a:buClr>
                <a:schemeClr val="tx1"/>
              </a:buClr>
              <a:buSzTx/>
              <a:buNone/>
            </a:pPr>
            <a:endParaRPr lang="en-US" dirty="0">
              <a:solidFill>
                <a:srgbClr val="FF66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975360" lvl="1" indent="-609600">
              <a:lnSpc>
                <a:spcPct val="90000"/>
              </a:lnSpc>
              <a:buClr>
                <a:schemeClr val="tx1"/>
              </a:buClr>
              <a:buSzTx/>
              <a:buNone/>
            </a:pPr>
            <a:r>
              <a:rPr lang="en-US" dirty="0">
                <a:solidFill>
                  <a:srgbClr val="FF6600"/>
                </a:solidFill>
                <a:effectLst/>
                <a:latin typeface="Times New Roman" pitchFamily="18" charset="0"/>
                <a:cs typeface="Times New Roman" pitchFamily="18" charset="0"/>
              </a:rPr>
              <a:t>Transmission</a:t>
            </a:r>
            <a:r>
              <a:rPr lang="en-US" dirty="0">
                <a:solidFill>
                  <a:srgbClr val="0070C0"/>
                </a:solidFill>
                <a:effectLst/>
                <a:latin typeface="Times New Roman" pitchFamily="18" charset="0"/>
                <a:cs typeface="Times New Roman" pitchFamily="18" charset="0"/>
              </a:rPr>
              <a:t>: bite of infected vector</a:t>
            </a:r>
          </a:p>
          <a:p>
            <a:pPr marL="609600" indent="-609600">
              <a:lnSpc>
                <a:spcPct val="90000"/>
              </a:lnSpc>
              <a:buClr>
                <a:srgbClr val="FF0000"/>
              </a:buClr>
              <a:buSzTx/>
              <a:buFont typeface="Wingdings" pitchFamily="2" charset="2"/>
              <a:buChar char="v"/>
            </a:pPr>
            <a:r>
              <a:rPr lang="en-US" sz="3900" b="1" i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Infections</a:t>
            </a:r>
          </a:p>
          <a:p>
            <a:pPr marL="975360" lvl="1" indent="-609600">
              <a:lnSpc>
                <a:spcPct val="90000"/>
              </a:lnSpc>
              <a:buClr>
                <a:schemeClr val="tx1"/>
              </a:buClr>
              <a:buSzTx/>
              <a:buFont typeface="Wingdings" pitchFamily="2" charset="2"/>
              <a:buChar char="Ø"/>
            </a:pPr>
            <a:r>
              <a:rPr lang="en-US" sz="17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24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Asymptomatic</a:t>
            </a:r>
            <a:r>
              <a:rPr lang="en-US" sz="24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Infections</a:t>
            </a:r>
            <a:r>
              <a:rPr lang="en-US" sz="2400" dirty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*</a:t>
            </a:r>
          </a:p>
          <a:p>
            <a:pPr marL="975360" lvl="1" indent="-609600">
              <a:buClr>
                <a:schemeClr val="tx1"/>
              </a:buClr>
              <a:buSzTx/>
              <a:buFont typeface="Wingdings" pitchFamily="2" charset="2"/>
              <a:buChar char="Ø"/>
            </a:pPr>
            <a:r>
              <a:rPr lang="en-US" sz="24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Diseases</a:t>
            </a:r>
          </a:p>
          <a:p>
            <a:pPr marL="990600" lvl="1" indent="-533400">
              <a:buClr>
                <a:srgbClr val="FF0000"/>
              </a:buClr>
              <a:buFont typeface="Wingdings" pitchFamily="2" charset="2"/>
              <a:buAutoNum type="arabicParenR"/>
            </a:pPr>
            <a:r>
              <a:rPr lang="en-US" sz="26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Fever, Rash &amp; arthralgia</a:t>
            </a:r>
          </a:p>
          <a:p>
            <a:pPr marL="990600" lvl="1" indent="-533400">
              <a:buClr>
                <a:srgbClr val="FF0000"/>
              </a:buClr>
              <a:buFont typeface="Wingdings" pitchFamily="2" charset="2"/>
              <a:buAutoNum type="arabicParenR"/>
            </a:pPr>
            <a:r>
              <a:rPr lang="en-US" sz="26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Hemorrhagic fever  ± hepatitis </a:t>
            </a:r>
          </a:p>
          <a:p>
            <a:pPr marL="990600" lvl="1" indent="-533400">
              <a:buClr>
                <a:srgbClr val="FF0000"/>
              </a:buClr>
              <a:buFont typeface="Wingdings" pitchFamily="2" charset="2"/>
              <a:buAutoNum type="arabicParenR"/>
            </a:pPr>
            <a:r>
              <a:rPr lang="en-US" sz="26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CNS disease </a:t>
            </a:r>
          </a:p>
          <a:p>
            <a:pPr marL="990600" lvl="1" indent="-533400">
              <a:buClr>
                <a:srgbClr val="FF0000"/>
              </a:buClr>
              <a:buNone/>
            </a:pPr>
            <a:r>
              <a:rPr lang="en-US" sz="26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  (meningitis &amp; encephalitis)</a:t>
            </a:r>
          </a:p>
          <a:p>
            <a:pPr marL="609600" lvl="1" indent="-609600">
              <a:lnSpc>
                <a:spcPct val="90000"/>
              </a:lnSpc>
              <a:spcBef>
                <a:spcPts val="600"/>
              </a:spcBef>
              <a:buClr>
                <a:schemeClr val="tx1"/>
              </a:buClr>
              <a:buSzTx/>
              <a:buNone/>
            </a:pPr>
            <a:r>
              <a:rPr lang="en-US" sz="2600" dirty="0">
                <a:solidFill>
                  <a:srgbClr val="FFFF66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endParaRPr lang="en-US" sz="19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45" name="Picture 4" descr="http://www.interhomeopathy.org/images/gallery/235-nm_ticks_070614_m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" y="2667000"/>
            <a:ext cx="20193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6" name="Picture 2" descr="See full size image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774950" y="2667000"/>
            <a:ext cx="225425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674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76200"/>
            <a:ext cx="6553200" cy="515938"/>
          </a:xfrm>
          <a:solidFill>
            <a:schemeClr val="bg1"/>
          </a:solidFill>
        </p:spPr>
        <p:txBody>
          <a:bodyPr>
            <a:normAutofit fontScale="90000"/>
          </a:bodyPr>
          <a:lstStyle/>
          <a:p>
            <a:pPr algn="l" eaLnBrk="1" hangingPunct="1">
              <a:defRPr/>
            </a:pPr>
            <a:r>
              <a:rPr lang="en-US" sz="3600" b="1" u="sng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ArboVs</a:t>
            </a:r>
            <a:r>
              <a:rPr lang="en-US" sz="3600" b="1" u="sng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associated with CNS disease:</a:t>
            </a:r>
          </a:p>
        </p:txBody>
      </p:sp>
      <p:graphicFrame>
        <p:nvGraphicFramePr>
          <p:cNvPr id="18469" name="Group 37"/>
          <p:cNvGraphicFramePr>
            <a:graphicFrameLocks noGrp="1"/>
          </p:cNvGraphicFramePr>
          <p:nvPr>
            <p:ph type="tbl" idx="1"/>
          </p:nvPr>
        </p:nvGraphicFramePr>
        <p:xfrm>
          <a:off x="7937" y="685800"/>
          <a:ext cx="9136063" cy="6316358"/>
        </p:xfrm>
        <a:graphic>
          <a:graphicData uri="http://schemas.openxmlformats.org/drawingml/2006/table">
            <a:tbl>
              <a:tblPr/>
              <a:tblGrid>
                <a:gridCol w="408788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6471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0198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98148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3675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        Virus  </a:t>
                      </a:r>
                      <a:endParaRPr kumimoji="0" lang="en-US" sz="2400" b="1" i="0" u="none" strike="noStrike" cap="none" normalizeH="0" baseline="0" dirty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635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Vector </a:t>
                      </a:r>
                      <a:endParaRPr kumimoji="0" lang="en-US" sz="2400" b="1" i="0" u="none" strike="noStrike" cap="none" normalizeH="0" baseline="0" dirty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635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Reservoir</a:t>
                      </a:r>
                      <a:r>
                        <a:rPr kumimoji="0" lang="en-US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kumimoji="0" lang="en-US" sz="2400" b="1" i="0" u="none" strike="noStrike" cap="none" normalizeH="0" baseline="0" dirty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635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Distribution</a:t>
                      </a:r>
                      <a:r>
                        <a:rPr kumimoji="0" lang="en-US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kumimoji="0" lang="en-US" sz="2400" b="1" i="0" u="none" strike="noStrike" cap="none" normalizeH="0" baseline="0" dirty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635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649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Eastern equine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  encephalitis</a:t>
                      </a:r>
                      <a:r>
                        <a:rPr kumimoji="0" lang="en-US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</a:t>
                      </a:r>
                      <a:r>
                        <a:rPr kumimoji="0" lang="en-US" sz="2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EEEV</a:t>
                      </a:r>
                      <a:endParaRPr kumimoji="0" lang="en-US" sz="2800" b="0" i="0" u="none" strike="noStrike" cap="none" normalizeH="0" baseline="0" dirty="0">
                        <a:ln>
                          <a:noFill/>
                        </a:ln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635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Mosquito</a:t>
                      </a: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635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Birds</a:t>
                      </a: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635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America </a:t>
                      </a: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635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5649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Western equine  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  encephalitis  WEEV</a:t>
                      </a:r>
                      <a:endParaRPr kumimoji="0" lang="en-US" sz="2800" b="0" i="0" u="none" strike="noStrike" cap="none" normalizeH="0" baseline="0" dirty="0">
                        <a:ln>
                          <a:noFill/>
                        </a:ln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Mosquito</a:t>
                      </a: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</a:t>
                      </a:r>
                      <a:r>
                        <a:rPr kumimoji="0" lang="en-US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Birds</a:t>
                      </a: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America </a:t>
                      </a: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1089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3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Venezuelan equine 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3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   encephalitis VEEV</a:t>
                      </a:r>
                      <a:endParaRPr kumimoji="0" lang="en-US" sz="2800" b="0" i="0" u="none" strike="noStrike" cap="none" normalizeH="0" baseline="0" dirty="0">
                        <a:ln>
                          <a:noFill/>
                        </a:ln>
                        <a:solidFill>
                          <a:schemeClr val="accent3">
                            <a:lumMod val="75000"/>
                          </a:schemeClr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3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Mosquito </a:t>
                      </a: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accent3">
                            <a:lumMod val="75000"/>
                          </a:schemeClr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CCCC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</a:t>
                      </a:r>
                      <a:r>
                        <a:rPr kumimoji="0" lang="en-US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3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Rodent</a:t>
                      </a: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accent3">
                            <a:lumMod val="75000"/>
                          </a:schemeClr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3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America 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9100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66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Japanese encephalitis V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66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Mosquito</a:t>
                      </a: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rgbClr val="FF66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66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Birds Pigs</a:t>
                      </a: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rgbClr val="FF66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66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Orient</a:t>
                      </a: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rgbClr val="FF66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85649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Murray Valley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   encephalitis V</a:t>
                      </a:r>
                      <a:endParaRPr kumimoji="0" lang="en-US" sz="2800" b="0" i="0" u="none" strike="noStrike" cap="none" normalizeH="0" baseline="0" dirty="0">
                        <a:ln>
                          <a:noFill/>
                        </a:ln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Mosquito </a:t>
                      </a:r>
                      <a:r>
                        <a:rPr kumimoji="0" lang="en-US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</a:t>
                      </a: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folHlink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</a:t>
                      </a:r>
                      <a:r>
                        <a:rPr kumimoji="0" lang="en-US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Birds </a:t>
                      </a: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Australia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40907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West  Nile  V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Mosquito </a:t>
                      </a: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Birds </a:t>
                      </a: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Europe, Africa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Middle East Asia, America 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>
          <a:xfrm>
            <a:off x="1066800" y="-228600"/>
            <a:ext cx="9906000" cy="1143000"/>
          </a:xfrm>
        </p:spPr>
        <p:txBody>
          <a:bodyPr>
            <a:normAutofit/>
          </a:bodyPr>
          <a:lstStyle/>
          <a:p>
            <a:pPr algn="l" eaLnBrk="1" hangingPunct="1"/>
            <a:endParaRPr lang="en-US" sz="2000" dirty="0">
              <a:solidFill>
                <a:schemeClr val="bg2">
                  <a:lumMod val="75000"/>
                </a:schemeClr>
              </a:solidFill>
            </a:endParaRPr>
          </a:p>
        </p:txBody>
      </p:sp>
      <p:pic>
        <p:nvPicPr>
          <p:cNvPr id="16387" name="Picture 3" descr="19_12"/>
          <p:cNvPicPr>
            <a:picLocks noChangeAspect="1" noChangeArrowheads="1"/>
          </p:cNvPicPr>
          <p:nvPr/>
        </p:nvPicPr>
        <p:blipFill>
          <a:blip r:embed="rId2" cstate="print"/>
          <a:srcRect l="323" t="8354" b="21843"/>
          <a:stretch>
            <a:fillRect/>
          </a:stretch>
        </p:blipFill>
        <p:spPr bwMode="auto">
          <a:xfrm>
            <a:off x="838200" y="1143000"/>
            <a:ext cx="7339013" cy="419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8" name="Picture 4" descr="19_12"/>
          <p:cNvPicPr>
            <a:picLocks noChangeAspect="1" noChangeArrowheads="1"/>
          </p:cNvPicPr>
          <p:nvPr/>
        </p:nvPicPr>
        <p:blipFill>
          <a:blip r:embed="rId2" cstate="print"/>
          <a:srcRect l="15547" t="80000" r="22269" b="8888"/>
          <a:stretch>
            <a:fillRect/>
          </a:stretch>
        </p:blipFill>
        <p:spPr bwMode="auto">
          <a:xfrm>
            <a:off x="381000" y="5449887"/>
            <a:ext cx="8153400" cy="1103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4" descr="http://www.mosquito.org/images/v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2636838"/>
            <a:ext cx="4800600" cy="4119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7110" name="Rectangle 6"/>
          <p:cNvSpPr>
            <a:spLocks noChangeArrowheads="1"/>
          </p:cNvSpPr>
          <p:nvPr/>
        </p:nvSpPr>
        <p:spPr bwMode="auto">
          <a:xfrm>
            <a:off x="1066800" y="471487"/>
            <a:ext cx="4324350" cy="82391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 rtl="1">
              <a:defRPr/>
            </a:pPr>
            <a:r>
              <a:rPr lang="en-GB" sz="4800" b="1" i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West Nile virus</a:t>
            </a:r>
            <a:r>
              <a:rPr lang="en-US" sz="4000" b="1" i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 </a:t>
            </a:r>
          </a:p>
        </p:txBody>
      </p:sp>
      <p:sp>
        <p:nvSpPr>
          <p:cNvPr id="3" name="Content Placeholder 2"/>
          <p:cNvSpPr>
            <a:spLocks/>
          </p:cNvSpPr>
          <p:nvPr/>
        </p:nvSpPr>
        <p:spPr bwMode="auto">
          <a:xfrm>
            <a:off x="0" y="1219201"/>
            <a:ext cx="9144000" cy="1142999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rgbClr val="FF0000"/>
              </a:buClr>
              <a:buSzPct val="60000"/>
              <a:buFont typeface="Wingdings" pitchFamily="2" charset="2"/>
              <a:buChar char="Ø"/>
              <a:defRPr/>
            </a:pPr>
            <a:r>
              <a:rPr lang="en-US" sz="3200" dirty="0">
                <a:solidFill>
                  <a:srgbClr val="00206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Flaviviridae</a:t>
            </a:r>
          </a:p>
          <a:p>
            <a:pPr marL="342900" indent="-342900">
              <a:spcBef>
                <a:spcPct val="20000"/>
              </a:spcBef>
              <a:buClr>
                <a:srgbClr val="FF0000"/>
              </a:buClr>
              <a:buSzPct val="60000"/>
              <a:buFont typeface="Wingdings" pitchFamily="2" charset="2"/>
              <a:buChar char="Ø"/>
              <a:defRPr/>
            </a:pPr>
            <a:r>
              <a:rPr lang="en-US" sz="3200" dirty="0">
                <a:solidFill>
                  <a:srgbClr val="00206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 Febrile illness               </a:t>
            </a:r>
            <a:r>
              <a:rPr lang="en-US" sz="3200" dirty="0">
                <a:solidFill>
                  <a:srgbClr val="002060"/>
                </a:solidFill>
              </a:rPr>
              <a:t> </a:t>
            </a:r>
            <a:r>
              <a:rPr lang="en-US" sz="3200" b="1" i="1" dirty="0">
                <a:solidFill>
                  <a:srgbClr val="002060"/>
                </a:solidFill>
              </a:rPr>
              <a:t>meningitis</a:t>
            </a:r>
            <a:r>
              <a:rPr lang="en-US" sz="3200" dirty="0">
                <a:solidFill>
                  <a:srgbClr val="002060"/>
                </a:solidFill>
              </a:rPr>
              <a:t> ,</a:t>
            </a:r>
            <a:r>
              <a:rPr lang="en-US" sz="3200" dirty="0">
                <a:solidFill>
                  <a:srgbClr val="00206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  encephalitis </a:t>
            </a:r>
          </a:p>
        </p:txBody>
      </p:sp>
      <p:sp>
        <p:nvSpPr>
          <p:cNvPr id="18437" name="AutoShape 9"/>
          <p:cNvSpPr>
            <a:spLocks noChangeArrowheads="1"/>
          </p:cNvSpPr>
          <p:nvPr/>
        </p:nvSpPr>
        <p:spPr bwMode="auto">
          <a:xfrm>
            <a:off x="3048000" y="2057400"/>
            <a:ext cx="1223962" cy="142875"/>
          </a:xfrm>
          <a:prstGeom prst="rightArrow">
            <a:avLst>
              <a:gd name="adj1" fmla="val 50000"/>
              <a:gd name="adj2" fmla="val 21416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05400" y="2667000"/>
            <a:ext cx="4038600" cy="419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3"/>
          <p:cNvSpPr>
            <a:spLocks noGrp="1" noChangeArrowheads="1"/>
          </p:cNvSpPr>
          <p:nvPr>
            <p:ph idx="1"/>
          </p:nvPr>
        </p:nvSpPr>
        <p:spPr>
          <a:xfrm>
            <a:off x="533400" y="1962150"/>
            <a:ext cx="8435975" cy="4895850"/>
          </a:xfrm>
        </p:spPr>
        <p:txBody>
          <a:bodyPr>
            <a:normAutofit/>
          </a:bodyPr>
          <a:lstStyle/>
          <a:p>
            <a:pPr marL="990600" lvl="1" indent="-533400">
              <a:buFont typeface="Wingdings" pitchFamily="2" charset="2"/>
              <a:buAutoNum type="alphaUcPeriod"/>
            </a:pPr>
            <a:r>
              <a:rPr lang="en-US" sz="2800" dirty="0">
                <a:solidFill>
                  <a:srgbClr val="7030A0"/>
                </a:solidFill>
                <a:effectLst/>
                <a:latin typeface="Times New Roman" pitchFamily="18" charset="0"/>
                <a:cs typeface="Times New Roman" pitchFamily="18" charset="0"/>
              </a:rPr>
              <a:t>Isolation</a:t>
            </a:r>
            <a:r>
              <a:rPr lang="en-US" sz="2800" dirty="0">
                <a:solidFill>
                  <a:srgbClr val="FFFF00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(Gold standard </a:t>
            </a:r>
            <a:r>
              <a:rPr lang="en-US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) (Reference Lab)</a:t>
            </a:r>
          </a:p>
          <a:p>
            <a:pPr marL="990600" lvl="1" indent="-533400" eaLnBrk="1" hangingPunct="1">
              <a:buFont typeface="Wingdings" pitchFamily="2" charset="2"/>
              <a:buNone/>
            </a:pPr>
            <a:r>
              <a:rPr lang="en-US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en-US" sz="2800" dirty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Samples: blood, CSF, Viscera .</a:t>
            </a:r>
          </a:p>
          <a:p>
            <a:pPr marL="1371600" lvl="2" indent="-457200" eaLnBrk="1" hangingPunct="1">
              <a:buClr>
                <a:schemeClr val="tx1"/>
              </a:buClr>
              <a:buSzTx/>
              <a:buFont typeface="Wingdings" pitchFamily="2" charset="2"/>
              <a:buNone/>
            </a:pPr>
            <a:r>
              <a:rPr lang="en-US" sz="2800" dirty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   Cell culture 	            CPE </a:t>
            </a:r>
          </a:p>
          <a:p>
            <a:pPr marL="2209800" lvl="4" indent="-381000" eaLnBrk="1" hangingPunct="1">
              <a:buFont typeface="Wingdings" pitchFamily="2" charset="2"/>
              <a:buNone/>
            </a:pPr>
            <a:r>
              <a:rPr lang="en-US" sz="2800" dirty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			       Identify</a:t>
            </a:r>
          </a:p>
          <a:p>
            <a:pPr marL="990600" lvl="1" indent="-533400" eaLnBrk="1" hangingPunct="1">
              <a:buFont typeface="Wingdings" pitchFamily="2" charset="2"/>
              <a:buNone/>
            </a:pPr>
            <a:r>
              <a:rPr lang="en-US" sz="2800" dirty="0">
                <a:solidFill>
                  <a:schemeClr val="bg2">
                    <a:lumMod val="7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B -	</a:t>
            </a:r>
            <a:r>
              <a:rPr lang="en-US" sz="2800" dirty="0">
                <a:solidFill>
                  <a:srgbClr val="7030A0"/>
                </a:solidFill>
                <a:effectLst/>
                <a:latin typeface="Times New Roman" pitchFamily="18" charset="0"/>
                <a:cs typeface="Times New Roman" pitchFamily="18" charset="0"/>
              </a:rPr>
              <a:t>IgM -AB</a:t>
            </a:r>
            <a:r>
              <a:rPr lang="en-US" sz="2800" baseline="30000" dirty="0">
                <a:solidFill>
                  <a:srgbClr val="7030A0"/>
                </a:solidFill>
                <a:effectLst/>
                <a:latin typeface="Times New Roman" pitchFamily="18" charset="0"/>
                <a:cs typeface="Times New Roman" pitchFamily="18" charset="0"/>
              </a:rPr>
              <a:t>*</a:t>
            </a:r>
            <a:r>
              <a:rPr lang="en-US" sz="2800" dirty="0">
                <a:solidFill>
                  <a:srgbClr val="7030A0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- ELISA, IF: (most used) </a:t>
            </a:r>
          </a:p>
          <a:p>
            <a:pPr marL="990600" lvl="1" indent="-533400" eaLnBrk="1" hangingPunct="1">
              <a:buFont typeface="Wingdings" pitchFamily="2" charset="2"/>
              <a:buNone/>
            </a:pPr>
            <a:r>
              <a:rPr lang="en-US" sz="2800" dirty="0">
                <a:solidFill>
                  <a:schemeClr val="bg2">
                    <a:lumMod val="7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C - </a:t>
            </a:r>
            <a:r>
              <a:rPr lang="en-US" sz="2800" dirty="0">
                <a:solidFill>
                  <a:srgbClr val="7030A0"/>
                </a:solidFill>
                <a:effectLst/>
                <a:latin typeface="Times New Roman" pitchFamily="18" charset="0"/>
                <a:cs typeface="Times New Roman" pitchFamily="18" charset="0"/>
              </a:rPr>
              <a:t>Arbovirus RNA </a:t>
            </a:r>
            <a:r>
              <a:rPr lang="en-US" sz="2800" dirty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by RT-PCR  </a:t>
            </a:r>
          </a:p>
        </p:txBody>
      </p:sp>
      <p:sp>
        <p:nvSpPr>
          <p:cNvPr id="29699" name="AutoShape 5"/>
          <p:cNvSpPr>
            <a:spLocks noChangeArrowheads="1"/>
          </p:cNvSpPr>
          <p:nvPr/>
        </p:nvSpPr>
        <p:spPr bwMode="auto">
          <a:xfrm>
            <a:off x="4071938" y="3733800"/>
            <a:ext cx="576262" cy="144462"/>
          </a:xfrm>
          <a:prstGeom prst="rightArrow">
            <a:avLst>
              <a:gd name="adj1" fmla="val 50000"/>
              <a:gd name="adj2" fmla="val 99726"/>
            </a:avLst>
          </a:prstGeom>
          <a:solidFill>
            <a:srgbClr val="FF000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GB"/>
          </a:p>
        </p:txBody>
      </p:sp>
      <p:sp>
        <p:nvSpPr>
          <p:cNvPr id="29700" name="AutoShape 6"/>
          <p:cNvSpPr>
            <a:spLocks noChangeArrowheads="1"/>
          </p:cNvSpPr>
          <p:nvPr/>
        </p:nvSpPr>
        <p:spPr bwMode="auto">
          <a:xfrm>
            <a:off x="4038600" y="3200400"/>
            <a:ext cx="576262" cy="144462"/>
          </a:xfrm>
          <a:prstGeom prst="rightArrow">
            <a:avLst>
              <a:gd name="adj1" fmla="val 50000"/>
              <a:gd name="adj2" fmla="val 99726"/>
            </a:avLst>
          </a:prstGeom>
          <a:solidFill>
            <a:srgbClr val="FF000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GB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i="1" u="sng" dirty="0">
                <a:solidFill>
                  <a:srgbClr val="FF3300"/>
                </a:solidFill>
              </a:rPr>
              <a:t>Laboratory Diagnosis</a:t>
            </a:r>
            <a:endParaRPr lang="en-US" dirty="0"/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86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60337" y="68262"/>
            <a:ext cx="3268663" cy="769938"/>
          </a:xfrm>
          <a:solidFill>
            <a:schemeClr val="bg2">
              <a:lumMod val="90000"/>
            </a:schemeClr>
          </a:solidFill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en-US" sz="6000" b="1" i="1" u="sng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Prevention</a:t>
            </a:r>
            <a:r>
              <a:rPr lang="en-US" sz="6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</a:t>
            </a:r>
          </a:p>
        </p:txBody>
      </p:sp>
      <p:sp>
        <p:nvSpPr>
          <p:cNvPr id="30723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0" y="404813"/>
            <a:ext cx="8435975" cy="6453187"/>
          </a:xfrm>
          <a:noFill/>
        </p:spPr>
        <p:txBody>
          <a:bodyPr>
            <a:normAutofit/>
          </a:bodyPr>
          <a:lstStyle/>
          <a:p>
            <a:pPr marL="609600" indent="-609600" eaLnBrk="1" hangingPunct="1">
              <a:buClr>
                <a:schemeClr val="tx1"/>
              </a:buClr>
              <a:buSzTx/>
              <a:buFont typeface="Wingdings" pitchFamily="2" charset="2"/>
              <a:buNone/>
            </a:pPr>
            <a:endParaRPr lang="en-US" dirty="0"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990600" lvl="1" indent="-533400" eaLnBrk="1" hangingPunct="1">
              <a:buFont typeface="Wingdings" pitchFamily="2" charset="2"/>
              <a:buAutoNum type="arabicPeriod"/>
            </a:pPr>
            <a:r>
              <a:rPr lang="en-US" sz="3200" b="1" i="1" dirty="0">
                <a:solidFill>
                  <a:srgbClr val="8A2CA4"/>
                </a:solidFill>
                <a:effectLst/>
                <a:latin typeface="Times New Roman" pitchFamily="18" charset="0"/>
                <a:cs typeface="Times New Roman" pitchFamily="18" charset="0"/>
              </a:rPr>
              <a:t>Vector Control:</a:t>
            </a:r>
            <a:r>
              <a:rPr lang="en-US" dirty="0">
                <a:solidFill>
                  <a:srgbClr val="8A2CA4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1371600" lvl="2" indent="-457200" eaLnBrk="1" hangingPunct="1">
              <a:buClr>
                <a:schemeClr val="tx1"/>
              </a:buClr>
              <a:buSzTx/>
              <a:buFont typeface="Wingdings" pitchFamily="2" charset="2"/>
              <a:buChar char="§"/>
            </a:pPr>
            <a:r>
              <a:rPr lang="en-US" sz="2800" dirty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Elimination of </a:t>
            </a:r>
          </a:p>
          <a:p>
            <a:pPr marL="1371600" lvl="2" indent="-457200" eaLnBrk="1" hangingPunct="1">
              <a:buClr>
                <a:schemeClr val="tx1"/>
              </a:buClr>
              <a:buSzTx/>
              <a:buFont typeface="Wingdings" pitchFamily="2" charset="2"/>
              <a:buNone/>
            </a:pPr>
            <a:r>
              <a:rPr lang="en-US" sz="2800" dirty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  vector breading sites</a:t>
            </a:r>
          </a:p>
          <a:p>
            <a:pPr marL="1371600" lvl="2" indent="-457200" eaLnBrk="1" hangingPunct="1">
              <a:buClr>
                <a:schemeClr val="tx1"/>
              </a:buClr>
              <a:buSzTx/>
              <a:buFont typeface="Wingdings" pitchFamily="2" charset="2"/>
              <a:buChar char="§"/>
            </a:pPr>
            <a:r>
              <a:rPr lang="en-US" sz="2800" dirty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using insecticides</a:t>
            </a:r>
          </a:p>
          <a:p>
            <a:pPr marL="1371600" lvl="2" indent="-457200" eaLnBrk="1" hangingPunct="1">
              <a:buClr>
                <a:schemeClr val="tx1"/>
              </a:buClr>
              <a:buSzTx/>
              <a:buFont typeface="Wingdings" pitchFamily="2" charset="2"/>
              <a:buChar char="§"/>
            </a:pPr>
            <a:r>
              <a:rPr lang="en-US" sz="2800" dirty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Avoidance contact</a:t>
            </a:r>
          </a:p>
          <a:p>
            <a:pPr marL="1371600" lvl="2" indent="-457200" eaLnBrk="1" hangingPunct="1">
              <a:buClr>
                <a:schemeClr val="tx1"/>
              </a:buClr>
              <a:buSzTx/>
              <a:buFont typeface="Wingdings" pitchFamily="2" charset="2"/>
              <a:buNone/>
            </a:pPr>
            <a:r>
              <a:rPr lang="en-US" sz="2800" dirty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    with vectors </a:t>
            </a:r>
          </a:p>
          <a:p>
            <a:pPr marL="1371600" lvl="2" indent="-457200" eaLnBrk="1" hangingPunct="1">
              <a:buClr>
                <a:schemeClr val="tx1"/>
              </a:buClr>
              <a:buSzTx/>
              <a:buFont typeface="Wingdings" pitchFamily="2" charset="2"/>
              <a:buNone/>
            </a:pPr>
            <a:r>
              <a:rPr lang="en-US" sz="2800" dirty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 ( repellants , net )</a:t>
            </a:r>
          </a:p>
          <a:p>
            <a:pPr marL="990600" lvl="1" indent="-533400">
              <a:buFont typeface="Wingdings" pitchFamily="2" charset="2"/>
              <a:buAutoNum type="arabicPeriod"/>
            </a:pPr>
            <a:r>
              <a:rPr lang="en-US" sz="3200" b="1" i="1" dirty="0">
                <a:solidFill>
                  <a:srgbClr val="7030A0"/>
                </a:solidFill>
                <a:effectLst/>
                <a:latin typeface="Times New Roman" pitchFamily="18" charset="0"/>
                <a:cs typeface="Times New Roman" pitchFamily="18" charset="0"/>
              </a:rPr>
              <a:t>Vaccines:</a:t>
            </a:r>
          </a:p>
          <a:p>
            <a:pPr marL="990600" lvl="1" indent="-533400">
              <a:buNone/>
            </a:pPr>
            <a:r>
              <a:rPr lang="en-U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Tick-borne encephalitis vaccine</a:t>
            </a:r>
          </a:p>
          <a:p>
            <a:pPr marL="990600" lvl="1" indent="-533400">
              <a:buNone/>
            </a:pPr>
            <a:r>
              <a:rPr lang="en-U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Japanese encephalitis vaccine</a:t>
            </a:r>
          </a:p>
          <a:p>
            <a:pPr marL="990600" lvl="1" indent="-533400" eaLnBrk="1" hangingPunct="1">
              <a:buFont typeface="Wingdings" pitchFamily="2" charset="2"/>
              <a:buAutoNum type="arabicPeriod"/>
            </a:pPr>
            <a:endParaRPr lang="en-US" sz="3600" dirty="0"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1371600" lvl="2" indent="-457200" eaLnBrk="1" hangingPunct="1">
              <a:buClr>
                <a:schemeClr val="tx1"/>
              </a:buClr>
              <a:buSzTx/>
              <a:buFont typeface="Wingdings" pitchFamily="2" charset="2"/>
              <a:buChar char="§"/>
            </a:pPr>
            <a:endParaRPr lang="en-US" sz="2800" dirty="0"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24" name="Picture 9" descr="mosq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33950" y="4000500"/>
            <a:ext cx="4210050" cy="2884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5" name="Picture 6" descr="مياه داخل المنازل"/>
          <p:cNvPicPr>
            <a:picLocks noChangeAspect="1" noChangeArrowheads="1"/>
          </p:cNvPicPr>
          <p:nvPr/>
        </p:nvPicPr>
        <p:blipFill>
          <a:blip r:embed="rId3" cstate="print">
            <a:lum bright="-6000" contrast="12000"/>
          </a:blip>
          <a:srcRect/>
          <a:stretch>
            <a:fillRect/>
          </a:stretch>
        </p:blipFill>
        <p:spPr bwMode="auto">
          <a:xfrm>
            <a:off x="4932363" y="549275"/>
            <a:ext cx="4211637" cy="3024188"/>
          </a:xfrm>
          <a:prstGeom prst="rect">
            <a:avLst/>
          </a:prstGeom>
          <a:noFill/>
          <a:ln w="22225">
            <a:solidFill>
              <a:schemeClr val="bg2"/>
            </a:solidFill>
            <a:miter lim="800000"/>
            <a:headEnd/>
            <a:tailEnd/>
          </a:ln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http://www.asso7ba.com/image/card/card503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91200" y="304800"/>
            <a:ext cx="2971800" cy="4343400"/>
          </a:xfrm>
          <a:prstGeom prst="rect">
            <a:avLst/>
          </a:prstGeom>
          <a:noFill/>
        </p:spPr>
      </p:pic>
      <p:pic>
        <p:nvPicPr>
          <p:cNvPr id="28676" name="Picture 4" descr="http://files.mothhelah.com/img/grg71074.bmp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2400" y="304800"/>
            <a:ext cx="5562600" cy="4343400"/>
          </a:xfrm>
          <a:prstGeom prst="rect">
            <a:avLst/>
          </a:prstGeom>
          <a:noFill/>
        </p:spPr>
      </p:pic>
      <p:pic>
        <p:nvPicPr>
          <p:cNvPr id="28678" name="Picture 6" descr="http://dc07.arabsh.com/i/03636/l5layxgnkv8k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2400" y="4724400"/>
            <a:ext cx="8686801" cy="1924050"/>
          </a:xfrm>
          <a:prstGeom prst="rect">
            <a:avLst/>
          </a:prstGeom>
          <a:noFill/>
        </p:spPr>
      </p:pic>
      <p:sp>
        <p:nvSpPr>
          <p:cNvPr id="8" name="Oval 7"/>
          <p:cNvSpPr/>
          <p:nvPr/>
        </p:nvSpPr>
        <p:spPr>
          <a:xfrm>
            <a:off x="4572000" y="4876800"/>
            <a:ext cx="1905000" cy="38100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200" spc="-100" dirty="0">
                <a:ln w="3200">
                  <a:solidFill>
                    <a:srgbClr val="DBF5F9">
                      <a:shade val="75000"/>
                      <a:alpha val="25000"/>
                    </a:srgbClr>
                  </a:solidFill>
                  <a:prstDash val="solid"/>
                  <a:round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/>
                <a:ea typeface="+mn-ea"/>
                <a:cs typeface="Century Gothic"/>
              </a:rPr>
              <a:t>Reference books</a:t>
            </a:r>
            <a:endParaRPr lang="en-US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209753" y="2105992"/>
            <a:ext cx="3477047" cy="44958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3000" y="2105992"/>
            <a:ext cx="3200400" cy="46807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899681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735013"/>
            <a:ext cx="8229600" cy="712787"/>
          </a:xfrm>
        </p:spPr>
        <p:txBody>
          <a:bodyPr>
            <a:noAutofit/>
          </a:bodyPr>
          <a:lstStyle/>
          <a:p>
            <a:pPr algn="ctr"/>
            <a:r>
              <a:rPr lang="en-US" sz="66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Mening</a:t>
            </a:r>
            <a:r>
              <a:rPr lang="en-US" sz="6600" u="sng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itis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609600" y="1600200"/>
            <a:ext cx="4191000" cy="4419600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  <a:buClrTx/>
              <a:buSzTx/>
              <a:buFontTx/>
              <a:buNone/>
            </a:pPr>
            <a:endParaRPr lang="en-US" sz="2000" dirty="0">
              <a:effectLst/>
            </a:endParaRPr>
          </a:p>
          <a:p>
            <a:pPr>
              <a:lnSpc>
                <a:spcPct val="9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en-US" sz="3200" dirty="0">
                <a:solidFill>
                  <a:srgbClr val="FF0000"/>
                </a:solidFill>
                <a:effectLst/>
              </a:rPr>
              <a:t>    </a:t>
            </a:r>
            <a:r>
              <a:rPr lang="en-US" sz="3200" dirty="0">
                <a:solidFill>
                  <a:schemeClr val="accent4">
                    <a:lumMod val="50000"/>
                  </a:schemeClr>
                </a:solidFill>
                <a:effectLst/>
              </a:rPr>
              <a:t>Caused by:</a:t>
            </a:r>
          </a:p>
          <a:p>
            <a:pPr>
              <a:lnSpc>
                <a:spcPct val="90000"/>
              </a:lnSpc>
              <a:spcBef>
                <a:spcPct val="0"/>
              </a:spcBef>
              <a:buClrTx/>
              <a:buSzTx/>
              <a:buFontTx/>
              <a:buNone/>
            </a:pPr>
            <a:endParaRPr lang="en-US" sz="3200" dirty="0">
              <a:solidFill>
                <a:schemeClr val="bg2">
                  <a:lumMod val="40000"/>
                  <a:lumOff val="60000"/>
                </a:schemeClr>
              </a:solidFill>
              <a:effectLst/>
            </a:endParaRPr>
          </a:p>
          <a:p>
            <a:pPr>
              <a:lnSpc>
                <a:spcPct val="9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en-US" sz="3200" dirty="0">
                <a:solidFill>
                  <a:schemeClr val="bg2">
                    <a:lumMod val="40000"/>
                    <a:lumOff val="60000"/>
                  </a:schemeClr>
                </a:solidFill>
              </a:rPr>
              <a:t>   </a:t>
            </a:r>
            <a:r>
              <a:rPr lang="en-US" sz="3200" dirty="0">
                <a:solidFill>
                  <a:srgbClr val="FF0000"/>
                </a:solidFill>
              </a:rPr>
              <a:t>I</a:t>
            </a:r>
            <a:r>
              <a:rPr lang="en-US" sz="3200" dirty="0">
                <a:solidFill>
                  <a:srgbClr val="FF0000"/>
                </a:solidFill>
                <a:effectLst/>
              </a:rPr>
              <a:t>nfectious </a:t>
            </a:r>
            <a:r>
              <a:rPr lang="en-US" sz="3200" dirty="0">
                <a:solidFill>
                  <a:srgbClr val="FF0000"/>
                </a:solidFill>
              </a:rPr>
              <a:t>agents ;</a:t>
            </a:r>
          </a:p>
          <a:p>
            <a:pPr lvl="2">
              <a:lnSpc>
                <a:spcPct val="9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en-US" sz="3000" dirty="0"/>
              <a:t> </a:t>
            </a:r>
            <a:r>
              <a:rPr lang="en-US" sz="3000" dirty="0">
                <a:solidFill>
                  <a:schemeClr val="accent2">
                    <a:lumMod val="75000"/>
                  </a:schemeClr>
                </a:solidFill>
              </a:rPr>
              <a:t>bacteria</a:t>
            </a:r>
          </a:p>
          <a:p>
            <a:pPr lvl="2">
              <a:lnSpc>
                <a:spcPct val="9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en-US" sz="3000" dirty="0">
                <a:solidFill>
                  <a:schemeClr val="accent2">
                    <a:lumMod val="75000"/>
                  </a:schemeClr>
                </a:solidFill>
              </a:rPr>
              <a:t> viruses</a:t>
            </a:r>
          </a:p>
          <a:p>
            <a:pPr lvl="2">
              <a:lnSpc>
                <a:spcPct val="9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en-US" sz="3000" dirty="0">
                <a:solidFill>
                  <a:schemeClr val="accent2">
                    <a:lumMod val="75000"/>
                  </a:schemeClr>
                </a:solidFill>
              </a:rPr>
              <a:t> fungi</a:t>
            </a:r>
          </a:p>
          <a:p>
            <a:pPr lvl="2">
              <a:lnSpc>
                <a:spcPct val="9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en-US" sz="3200" dirty="0">
                <a:solidFill>
                  <a:schemeClr val="accent2">
                    <a:lumMod val="75000"/>
                  </a:schemeClr>
                </a:solidFill>
              </a:rPr>
              <a:t> protozoa</a:t>
            </a:r>
            <a:endParaRPr lang="en-US" dirty="0">
              <a:solidFill>
                <a:schemeClr val="accent2">
                  <a:lumMod val="75000"/>
                </a:schemeClr>
              </a:solidFill>
            </a:endParaRPr>
          </a:p>
          <a:p>
            <a:pPr>
              <a:lnSpc>
                <a:spcPct val="90000"/>
              </a:lnSpc>
              <a:spcBef>
                <a:spcPct val="0"/>
              </a:spcBef>
              <a:buClrTx/>
              <a:buSzTx/>
              <a:buFontTx/>
              <a:buNone/>
            </a:pPr>
            <a:endParaRPr lang="en-US" dirty="0">
              <a:effectLst/>
            </a:endParaRPr>
          </a:p>
          <a:p>
            <a:pPr>
              <a:lnSpc>
                <a:spcPct val="9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en-US" dirty="0">
                <a:solidFill>
                  <a:srgbClr val="FFFF00"/>
                </a:solidFill>
              </a:rPr>
              <a:t>  </a:t>
            </a:r>
            <a:r>
              <a:rPr lang="en-US" dirty="0">
                <a:solidFill>
                  <a:srgbClr val="FFFF00"/>
                </a:solidFill>
                <a:effectLst/>
              </a:rPr>
              <a:t> </a:t>
            </a:r>
            <a:r>
              <a:rPr lang="en-US" dirty="0">
                <a:solidFill>
                  <a:srgbClr val="FF0000"/>
                </a:solidFill>
              </a:rPr>
              <a:t>N</a:t>
            </a:r>
            <a:r>
              <a:rPr lang="en-US" dirty="0">
                <a:solidFill>
                  <a:srgbClr val="FF0000"/>
                </a:solidFill>
                <a:effectLst/>
              </a:rPr>
              <a:t>on-infectious agents.</a:t>
            </a:r>
          </a:p>
          <a:p>
            <a:pPr>
              <a:lnSpc>
                <a:spcPct val="90000"/>
              </a:lnSpc>
              <a:spcBef>
                <a:spcPct val="0"/>
              </a:spcBef>
              <a:buClrTx/>
              <a:buSzTx/>
              <a:buFontTx/>
              <a:buNone/>
            </a:pPr>
            <a:endParaRPr lang="en-US" sz="2000" dirty="0">
              <a:solidFill>
                <a:srgbClr val="FF0000"/>
              </a:solidFill>
              <a:effectLst/>
            </a:endParaRPr>
          </a:p>
          <a:p>
            <a:pPr>
              <a:lnSpc>
                <a:spcPct val="90000"/>
              </a:lnSpc>
              <a:spcBef>
                <a:spcPct val="0"/>
              </a:spcBef>
              <a:buClrTx/>
              <a:buSzTx/>
              <a:buFontTx/>
              <a:buNone/>
            </a:pPr>
            <a:endParaRPr lang="en-US" sz="3200" dirty="0">
              <a:effectLst/>
            </a:endParaRPr>
          </a:p>
        </p:txBody>
      </p:sp>
      <p:pic>
        <p:nvPicPr>
          <p:cNvPr id="18437" name="Picture 5" descr="meninges_40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57800" y="1676400"/>
            <a:ext cx="3124200" cy="4495800"/>
          </a:xfrm>
          <a:prstGeom prst="rect">
            <a:avLst/>
          </a:prstGeom>
          <a:noFill/>
        </p:spPr>
      </p:pic>
      <p:sp>
        <p:nvSpPr>
          <p:cNvPr id="10" name="Rectangle 9"/>
          <p:cNvSpPr/>
          <p:nvPr/>
        </p:nvSpPr>
        <p:spPr>
          <a:xfrm>
            <a:off x="4006268" y="3244334"/>
            <a:ext cx="2423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i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endParaRPr 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51" name="Rectangle 11"/>
          <p:cNvSpPr>
            <a:spLocks noChangeArrowheads="1"/>
          </p:cNvSpPr>
          <p:nvPr/>
        </p:nvSpPr>
        <p:spPr bwMode="auto">
          <a:xfrm>
            <a:off x="4876800" y="3581400"/>
            <a:ext cx="4038600" cy="3101898"/>
          </a:xfrm>
          <a:prstGeom prst="rect">
            <a:avLst/>
          </a:prstGeom>
          <a:gradFill rotWithShape="1">
            <a:gsLst>
              <a:gs pos="0">
                <a:srgbClr val="FF0000"/>
              </a:gs>
              <a:gs pos="100000">
                <a:schemeClr val="bg1"/>
              </a:gs>
            </a:gsLst>
            <a:lin ang="5400000" scaled="1"/>
          </a:gradFill>
          <a:ln w="19050">
            <a:solidFill>
              <a:schemeClr val="tx1"/>
            </a:solidFill>
            <a:prstDash val="sysDot"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35844" name="WordArt 4"/>
          <p:cNvSpPr>
            <a:spLocks noChangeArrowheads="1" noChangeShapeType="1" noTextEdit="1"/>
          </p:cNvSpPr>
          <p:nvPr/>
        </p:nvSpPr>
        <p:spPr bwMode="auto">
          <a:xfrm>
            <a:off x="2057400" y="-685800"/>
            <a:ext cx="5295900" cy="874713"/>
          </a:xfrm>
          <a:prstGeom prst="rect">
            <a:avLst/>
          </a:prstGeom>
        </p:spPr>
        <p:txBody>
          <a:bodyPr wrap="none" fromWordArt="1">
            <a:prstTxWarp prst="textWave1">
              <a:avLst>
                <a:gd name="adj1" fmla="val 13005"/>
                <a:gd name="adj2" fmla="val 0"/>
              </a:avLst>
            </a:prstTxWarp>
          </a:bodyPr>
          <a:lstStyle/>
          <a:p>
            <a:r>
              <a:rPr lang="en-US" sz="4400" kern="10" dirty="0">
                <a:ln w="9525">
                  <a:noFill/>
                  <a:round/>
                  <a:headEnd/>
                  <a:tailEnd/>
                </a:ln>
                <a:solidFill>
                  <a:srgbClr val="FFFF00"/>
                </a:solidFill>
                <a:effectLst>
                  <a:outerShdw dist="53882" dir="2700000" algn="ctr" rotWithShape="0">
                    <a:srgbClr val="C0C0C0">
                      <a:alpha val="80000"/>
                    </a:srgbClr>
                  </a:outerShdw>
                </a:effectLst>
                <a:latin typeface="Lucida Sans"/>
              </a:rPr>
              <a:t> </a:t>
            </a:r>
          </a:p>
        </p:txBody>
      </p:sp>
      <p:grpSp>
        <p:nvGrpSpPr>
          <p:cNvPr id="2" name="Group 13"/>
          <p:cNvGrpSpPr>
            <a:grpSpLocks/>
          </p:cNvGrpSpPr>
          <p:nvPr/>
        </p:nvGrpSpPr>
        <p:grpSpPr bwMode="auto">
          <a:xfrm>
            <a:off x="228600" y="3581400"/>
            <a:ext cx="4114800" cy="3124200"/>
            <a:chOff x="144" y="1104"/>
            <a:chExt cx="2544" cy="1920"/>
          </a:xfrm>
        </p:grpSpPr>
        <p:sp>
          <p:nvSpPr>
            <p:cNvPr id="35850" name="Rectangle 10"/>
            <p:cNvSpPr>
              <a:spLocks noChangeArrowheads="1"/>
            </p:cNvSpPr>
            <p:nvPr/>
          </p:nvSpPr>
          <p:spPr bwMode="auto">
            <a:xfrm>
              <a:off x="144" y="1104"/>
              <a:ext cx="2544" cy="1920"/>
            </a:xfrm>
            <a:prstGeom prst="rect">
              <a:avLst/>
            </a:prstGeom>
            <a:gradFill rotWithShape="1">
              <a:gsLst>
                <a:gs pos="0">
                  <a:srgbClr val="FF0000"/>
                </a:gs>
                <a:gs pos="100000">
                  <a:schemeClr val="bg1"/>
                </a:gs>
              </a:gsLst>
              <a:lin ang="5400000" scaled="1"/>
            </a:gradFill>
            <a:ln w="19050">
              <a:solidFill>
                <a:schemeClr val="tx1"/>
              </a:solidFill>
              <a:prstDash val="sysDot"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35845" name="WordArt 5"/>
            <p:cNvSpPr>
              <a:spLocks noChangeArrowheads="1" noChangeShapeType="1" noTextEdit="1"/>
            </p:cNvSpPr>
            <p:nvPr/>
          </p:nvSpPr>
          <p:spPr bwMode="auto">
            <a:xfrm>
              <a:off x="384" y="1314"/>
              <a:ext cx="1710" cy="270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0"/>
                </a:avLst>
              </a:prstTxWarp>
            </a:bodyPr>
            <a:lstStyle/>
            <a:p>
              <a:r>
                <a:rPr lang="en-US" sz="2800" kern="10" dirty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FFFF"/>
                  </a:solidFill>
                  <a:latin typeface="Bookman Old Style"/>
                </a:rPr>
                <a:t>Viral Meningitis</a:t>
              </a:r>
            </a:p>
          </p:txBody>
        </p:sp>
      </p:grpSp>
      <p:sp>
        <p:nvSpPr>
          <p:cNvPr id="35846" name="WordArt 6"/>
          <p:cNvSpPr>
            <a:spLocks noChangeArrowheads="1" noChangeShapeType="1" noTextEdit="1"/>
          </p:cNvSpPr>
          <p:nvPr/>
        </p:nvSpPr>
        <p:spPr bwMode="auto">
          <a:xfrm>
            <a:off x="5257800" y="3914775"/>
            <a:ext cx="3429000" cy="428625"/>
          </a:xfrm>
          <a:prstGeom prst="rect">
            <a:avLst/>
          </a:prstGeom>
        </p:spPr>
        <p:txBody>
          <a:bodyPr spcFirstLastPara="1" wrap="none" fromWordArt="1">
            <a:prstTxWarp prst="textArchUp">
              <a:avLst>
                <a:gd name="adj" fmla="val 10800000"/>
              </a:avLst>
            </a:prstTxWarp>
          </a:bodyPr>
          <a:lstStyle/>
          <a:p>
            <a:r>
              <a:rPr lang="en-US" sz="28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FFFF"/>
                </a:solidFill>
                <a:latin typeface="Bookman Old Style"/>
              </a:rPr>
              <a:t>Bacterial Meningitis</a:t>
            </a:r>
          </a:p>
        </p:txBody>
      </p:sp>
      <p:sp>
        <p:nvSpPr>
          <p:cNvPr id="35848" name="Text Box 8"/>
          <p:cNvSpPr txBox="1">
            <a:spLocks noChangeArrowheads="1"/>
          </p:cNvSpPr>
          <p:nvPr/>
        </p:nvSpPr>
        <p:spPr bwMode="auto">
          <a:xfrm>
            <a:off x="304800" y="4501277"/>
            <a:ext cx="4038600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buFontTx/>
              <a:buChar char="•"/>
            </a:pPr>
            <a:r>
              <a:rPr lang="en-US" sz="1800" dirty="0">
                <a:solidFill>
                  <a:schemeClr val="tx1"/>
                </a:solidFill>
                <a:latin typeface="Garamond" pitchFamily="18" charset="0"/>
              </a:rPr>
              <a:t>  </a:t>
            </a:r>
            <a:r>
              <a:rPr lang="en-US" dirty="0">
                <a:latin typeface="Garamond" pitchFamily="18" charset="0"/>
              </a:rPr>
              <a:t>Aseptic meningitis </a:t>
            </a:r>
          </a:p>
          <a:p>
            <a:pPr>
              <a:buFontTx/>
              <a:buChar char="•"/>
            </a:pPr>
            <a:r>
              <a:rPr lang="en-US" dirty="0">
                <a:latin typeface="Garamond" pitchFamily="18" charset="0"/>
              </a:rPr>
              <a:t>  Caused </a:t>
            </a:r>
            <a:r>
              <a:rPr lang="en-US" dirty="0">
                <a:solidFill>
                  <a:schemeClr val="tx1"/>
                </a:solidFill>
                <a:latin typeface="Garamond" pitchFamily="18" charset="0"/>
              </a:rPr>
              <a:t>by virus.</a:t>
            </a:r>
          </a:p>
          <a:p>
            <a:pPr algn="l">
              <a:buFontTx/>
              <a:buChar char="•"/>
            </a:pPr>
            <a:r>
              <a:rPr lang="en-US" dirty="0">
                <a:solidFill>
                  <a:schemeClr val="tx1"/>
                </a:solidFill>
                <a:latin typeface="Garamond" pitchFamily="18" charset="0"/>
              </a:rPr>
              <a:t>  Less severe</a:t>
            </a:r>
          </a:p>
          <a:p>
            <a:pPr algn="l">
              <a:buFontTx/>
              <a:buChar char="•"/>
            </a:pPr>
            <a:r>
              <a:rPr lang="en-US" dirty="0">
                <a:solidFill>
                  <a:schemeClr val="tx1"/>
                </a:solidFill>
                <a:latin typeface="Garamond" pitchFamily="18" charset="0"/>
              </a:rPr>
              <a:t>  Resolves without specific </a:t>
            </a:r>
          </a:p>
          <a:p>
            <a:pPr algn="l"/>
            <a:r>
              <a:rPr lang="en-US" dirty="0">
                <a:solidFill>
                  <a:schemeClr val="tx1"/>
                </a:solidFill>
                <a:latin typeface="Garamond" pitchFamily="18" charset="0"/>
              </a:rPr>
              <a:t>   treatment within a week or two</a:t>
            </a:r>
          </a:p>
          <a:p>
            <a:pPr algn="l"/>
            <a:endParaRPr lang="en-US" b="1" i="1" dirty="0">
              <a:solidFill>
                <a:schemeClr val="tx1"/>
              </a:solidFill>
              <a:latin typeface="Garamond" pitchFamily="18" charset="0"/>
            </a:endParaRPr>
          </a:p>
          <a:p>
            <a:pPr algn="l"/>
            <a:r>
              <a:rPr lang="en-US" b="1" dirty="0">
                <a:solidFill>
                  <a:schemeClr val="tx1"/>
                </a:solidFill>
                <a:latin typeface="Garamond" pitchFamily="18" charset="0"/>
              </a:rPr>
              <a:t>    </a:t>
            </a:r>
            <a:endParaRPr lang="en-US" dirty="0">
              <a:solidFill>
                <a:schemeClr val="tx1"/>
              </a:solidFill>
              <a:latin typeface="Garamond" pitchFamily="18" charset="0"/>
            </a:endParaRPr>
          </a:p>
          <a:p>
            <a:pPr algn="l"/>
            <a:r>
              <a:rPr lang="en-US" sz="1800" dirty="0">
                <a:solidFill>
                  <a:schemeClr val="tx1"/>
                </a:solidFill>
                <a:latin typeface="Arial" charset="0"/>
              </a:rPr>
              <a:t>  </a:t>
            </a:r>
          </a:p>
        </p:txBody>
      </p:sp>
      <p:sp>
        <p:nvSpPr>
          <p:cNvPr id="35849" name="Text Box 9"/>
          <p:cNvSpPr txBox="1">
            <a:spLocks noChangeArrowheads="1"/>
          </p:cNvSpPr>
          <p:nvPr/>
        </p:nvSpPr>
        <p:spPr bwMode="auto">
          <a:xfrm>
            <a:off x="5181600" y="4281487"/>
            <a:ext cx="3505200" cy="2195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buFontTx/>
              <a:buChar char="•"/>
            </a:pPr>
            <a:r>
              <a:rPr lang="en-US" dirty="0">
                <a:solidFill>
                  <a:schemeClr val="tx1"/>
                </a:solidFill>
                <a:latin typeface="Garamond" pitchFamily="18" charset="0"/>
              </a:rPr>
              <a:t>  Caused by bacteria</a:t>
            </a:r>
          </a:p>
          <a:p>
            <a:pPr algn="l">
              <a:buFontTx/>
              <a:buChar char="•"/>
            </a:pPr>
            <a:r>
              <a:rPr lang="en-US" dirty="0">
                <a:solidFill>
                  <a:schemeClr val="tx1"/>
                </a:solidFill>
                <a:latin typeface="Garamond" pitchFamily="18" charset="0"/>
              </a:rPr>
              <a:t>  Quite severe and may result in</a:t>
            </a:r>
          </a:p>
          <a:p>
            <a:pPr algn="l"/>
            <a:r>
              <a:rPr lang="en-US" dirty="0">
                <a:solidFill>
                  <a:schemeClr val="tx1"/>
                </a:solidFill>
                <a:latin typeface="Garamond" pitchFamily="18" charset="0"/>
              </a:rPr>
              <a:t>    a) brain damage</a:t>
            </a:r>
          </a:p>
          <a:p>
            <a:pPr algn="l"/>
            <a:r>
              <a:rPr lang="en-US" dirty="0">
                <a:solidFill>
                  <a:schemeClr val="tx1"/>
                </a:solidFill>
                <a:latin typeface="Garamond" pitchFamily="18" charset="0"/>
              </a:rPr>
              <a:t>    b) hearing loss</a:t>
            </a:r>
          </a:p>
          <a:p>
            <a:pPr algn="l"/>
            <a:r>
              <a:rPr lang="en-US" dirty="0">
                <a:solidFill>
                  <a:schemeClr val="tx1"/>
                </a:solidFill>
                <a:latin typeface="Garamond" pitchFamily="18" charset="0"/>
              </a:rPr>
              <a:t>    c) learning disability</a:t>
            </a:r>
          </a:p>
          <a:p>
            <a:pPr algn="l">
              <a:buFontTx/>
              <a:buChar char="•"/>
            </a:pPr>
            <a:r>
              <a:rPr lang="en-US" dirty="0">
                <a:solidFill>
                  <a:schemeClr val="tx1"/>
                </a:solidFill>
                <a:latin typeface="Garamond" pitchFamily="18" charset="0"/>
              </a:rPr>
              <a:t> It would also causes death!</a:t>
            </a:r>
          </a:p>
          <a:p>
            <a:pPr algn="l"/>
            <a:endParaRPr lang="en-US" sz="1800" dirty="0">
              <a:solidFill>
                <a:schemeClr val="tx1"/>
              </a:solidFill>
              <a:latin typeface="Garamond" pitchFamily="18" charset="0"/>
            </a:endParaRPr>
          </a:p>
        </p:txBody>
      </p:sp>
      <p:pic>
        <p:nvPicPr>
          <p:cNvPr id="13" name="Picture 24" descr="meningiti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152400" y="1"/>
            <a:ext cx="9144000" cy="3124199"/>
          </a:xfrm>
          <a:prstGeom prst="rect">
            <a:avLst/>
          </a:prstGeom>
          <a:noFill/>
          <a:ln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58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58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58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58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58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58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58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58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58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58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58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58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51" grpId="0" animBg="1"/>
      <p:bldP spid="35846" grpId="0" animBg="1"/>
      <p:bldP spid="35848" grpId="0"/>
      <p:bldP spid="3584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2" name="Rectangle 4"/>
          <p:cNvSpPr>
            <a:spLocks noGrp="1" noChangeArrowheads="1"/>
          </p:cNvSpPr>
          <p:nvPr>
            <p:ph type="title"/>
          </p:nvPr>
        </p:nvSpPr>
        <p:spPr>
          <a:xfrm>
            <a:off x="0" y="152400"/>
            <a:ext cx="9144000" cy="1143000"/>
          </a:xfrm>
        </p:spPr>
        <p:txBody>
          <a:bodyPr>
            <a:noAutofit/>
          </a:bodyPr>
          <a:lstStyle/>
          <a:p>
            <a:pPr algn="ctr"/>
            <a:r>
              <a:rPr lang="en-GB" sz="4800" i="1" u="sng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Cerebrospinal fluid (CSF) analysis ;</a:t>
            </a:r>
          </a:p>
        </p:txBody>
      </p:sp>
      <p:sp>
        <p:nvSpPr>
          <p:cNvPr id="37893" name="Rectangle 5"/>
          <p:cNvSpPr>
            <a:spLocks noChangeArrowheads="1"/>
          </p:cNvSpPr>
          <p:nvPr/>
        </p:nvSpPr>
        <p:spPr bwMode="auto">
          <a:xfrm>
            <a:off x="152400" y="1600200"/>
            <a:ext cx="5486400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GB" sz="2400" dirty="0"/>
              <a:t> </a:t>
            </a:r>
          </a:p>
          <a:p>
            <a:endParaRPr lang="en-GB" sz="2400" dirty="0"/>
          </a:p>
          <a:p>
            <a:r>
              <a:rPr lang="en-GB" sz="2400" dirty="0"/>
              <a:t> </a:t>
            </a:r>
            <a:endParaRPr lang="en-US" sz="2400" dirty="0"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endParaRPr lang="en-US" sz="2400" dirty="0"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r>
              <a:rPr lang="en-US" sz="24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endParaRPr lang="en-GB" sz="2800" dirty="0"/>
          </a:p>
        </p:txBody>
      </p:sp>
      <p:pic>
        <p:nvPicPr>
          <p:cNvPr id="37897" name="Picture 9" descr="CSF lumbar punc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" y="1676400"/>
            <a:ext cx="3886200" cy="4343400"/>
          </a:xfrm>
          <a:prstGeom prst="rect">
            <a:avLst/>
          </a:prstGeom>
          <a:noFill/>
        </p:spPr>
      </p:pic>
      <p:graphicFrame>
        <p:nvGraphicFramePr>
          <p:cNvPr id="5" name="Group 67"/>
          <p:cNvGraphicFramePr>
            <a:graphicFrameLocks/>
          </p:cNvGraphicFramePr>
          <p:nvPr/>
        </p:nvGraphicFramePr>
        <p:xfrm>
          <a:off x="3962400" y="1356994"/>
          <a:ext cx="5029200" cy="5127308"/>
        </p:xfrm>
        <a:graphic>
          <a:graphicData uri="http://schemas.openxmlformats.org/drawingml/2006/table">
            <a:tbl>
              <a:tblPr/>
              <a:tblGrid>
                <a:gridCol w="12573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811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335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573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905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16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</a:rPr>
                        <a:t>Normal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</a:rPr>
                        <a:t>Aseptic meningitis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</a:rPr>
                        <a:t>Septic meningitis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429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2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</a:rPr>
                        <a:t>Colour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GB" sz="2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Clear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2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16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Clear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16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Cloudy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461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2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Cells/mm</a:t>
                      </a:r>
                      <a:r>
                        <a:rPr kumimoji="0" lang="en-GB" sz="2000" b="0" i="0" u="none" strike="noStrike" cap="none" normalizeH="0" baseline="3000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2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&lt; 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 increase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100-1000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Lymphocytes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High/v. high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200-20,000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Neutrophils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16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239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Glucose mg/dl</a:t>
                      </a:r>
                      <a:endParaRPr kumimoji="0" lang="en-GB" sz="16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2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45-85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16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Normal*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en-GB" sz="16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GB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Low&lt;45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810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Protein   mg/dl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2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15-45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GB" sz="16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Normal/high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50-100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16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High&gt;100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828675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GB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 Causes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en-GB" sz="2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GB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Viruses* , </a:t>
                      </a: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GB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others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GB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Bacteria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4400" b="1" i="1" u="sng" dirty="0">
                <a:solidFill>
                  <a:srgbClr val="FF3300"/>
                </a:solidFill>
                <a:latin typeface="Times New Roman" pitchFamily="18" charset="0"/>
              </a:rPr>
              <a:t>Viral Meningitis (Aseptic meningitis)</a:t>
            </a:r>
            <a:endParaRPr lang="en-US" b="1" i="1" u="sng" dirty="0"/>
          </a:p>
        </p:txBody>
      </p:sp>
      <p:sp>
        <p:nvSpPr>
          <p:cNvPr id="3" name="Rectangle 2"/>
          <p:cNvSpPr/>
          <p:nvPr/>
        </p:nvSpPr>
        <p:spPr>
          <a:xfrm>
            <a:off x="609600" y="2247138"/>
            <a:ext cx="7010400" cy="55769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buClr>
                <a:schemeClr val="tx1"/>
              </a:buClr>
              <a:buFont typeface="Wingdings" pitchFamily="2" charset="2"/>
              <a:buChar char="v"/>
            </a:pPr>
            <a:r>
              <a:rPr lang="en-US" sz="3200" dirty="0">
                <a:solidFill>
                  <a:srgbClr val="7030A0"/>
                </a:solidFill>
              </a:rPr>
              <a:t>Etiological Agents:</a:t>
            </a:r>
            <a:r>
              <a:rPr lang="en-US" sz="2800" dirty="0">
                <a:solidFill>
                  <a:srgbClr val="7030A0"/>
                </a:solidFill>
              </a:rPr>
              <a:t> </a:t>
            </a:r>
          </a:p>
          <a:p>
            <a:pPr>
              <a:lnSpc>
                <a:spcPct val="90000"/>
              </a:lnSpc>
              <a:buClr>
                <a:schemeClr val="tx1"/>
              </a:buClr>
            </a:pPr>
            <a:endParaRPr lang="en-US" sz="2000" dirty="0">
              <a:solidFill>
                <a:schemeClr val="accent2">
                  <a:lumMod val="75000"/>
                </a:schemeClr>
              </a:solidFill>
            </a:endParaRPr>
          </a:p>
          <a:p>
            <a:pPr lvl="1">
              <a:lnSpc>
                <a:spcPct val="90000"/>
              </a:lnSpc>
              <a:buFont typeface="Wingdings" pitchFamily="2" charset="2"/>
              <a:buChar char="Ø"/>
            </a:pPr>
            <a:r>
              <a:rPr lang="en-US" sz="3200" b="1" i="1" dirty="0">
                <a:solidFill>
                  <a:schemeClr val="accent4">
                    <a:lumMod val="50000"/>
                  </a:schemeClr>
                </a:solidFill>
              </a:rPr>
              <a:t>Enteroviruses</a:t>
            </a:r>
            <a:r>
              <a:rPr lang="en-US" sz="3200" dirty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en-US" sz="2400" dirty="0">
                <a:solidFill>
                  <a:schemeClr val="bg2">
                    <a:lumMod val="50000"/>
                  </a:schemeClr>
                </a:solidFill>
              </a:rPr>
              <a:t>.**</a:t>
            </a:r>
          </a:p>
          <a:p>
            <a:pPr lvl="1">
              <a:lnSpc>
                <a:spcPct val="90000"/>
              </a:lnSpc>
            </a:pPr>
            <a:endParaRPr lang="en-US" sz="2400" dirty="0">
              <a:solidFill>
                <a:schemeClr val="bg2">
                  <a:lumMod val="50000"/>
                </a:schemeClr>
              </a:solidFill>
            </a:endParaRPr>
          </a:p>
          <a:p>
            <a:pPr lvl="1">
              <a:lnSpc>
                <a:spcPct val="90000"/>
              </a:lnSpc>
              <a:buFont typeface="Wingdings" pitchFamily="2" charset="2"/>
              <a:buChar char="Ø"/>
            </a:pPr>
            <a:r>
              <a:rPr lang="en-US" sz="2400" dirty="0">
                <a:solidFill>
                  <a:schemeClr val="tx2">
                    <a:lumMod val="75000"/>
                  </a:schemeClr>
                </a:solidFill>
              </a:rPr>
              <a:t>Other :</a:t>
            </a:r>
          </a:p>
          <a:p>
            <a:pPr lvl="2">
              <a:lnSpc>
                <a:spcPct val="90000"/>
              </a:lnSpc>
              <a:buFont typeface="Wingdings" pitchFamily="2" charset="2"/>
              <a:buChar char="Ø"/>
            </a:pPr>
            <a:r>
              <a:rPr lang="en-US" sz="2400" dirty="0">
                <a:solidFill>
                  <a:schemeClr val="tx2">
                    <a:lumMod val="75000"/>
                  </a:schemeClr>
                </a:solidFill>
              </a:rPr>
              <a:t>Mumps virus .</a:t>
            </a:r>
          </a:p>
          <a:p>
            <a:pPr lvl="2">
              <a:lnSpc>
                <a:spcPct val="90000"/>
              </a:lnSpc>
              <a:buFont typeface="Wingdings" pitchFamily="2" charset="2"/>
              <a:buChar char="Ø"/>
            </a:pPr>
            <a:r>
              <a:rPr lang="en-US" sz="2400" dirty="0">
                <a:solidFill>
                  <a:schemeClr val="tx2">
                    <a:lumMod val="75000"/>
                  </a:schemeClr>
                </a:solidFill>
              </a:rPr>
              <a:t>Arboviruses.</a:t>
            </a:r>
          </a:p>
          <a:p>
            <a:pPr lvl="2">
              <a:lnSpc>
                <a:spcPct val="90000"/>
              </a:lnSpc>
              <a:buFont typeface="Wingdings" pitchFamily="2" charset="2"/>
              <a:buChar char="Ø"/>
            </a:pPr>
            <a:r>
              <a:rPr lang="en-US" sz="2400" dirty="0">
                <a:solidFill>
                  <a:schemeClr val="tx2">
                    <a:lumMod val="75000"/>
                  </a:schemeClr>
                </a:solidFill>
              </a:rPr>
              <a:t>Herpes viruses.</a:t>
            </a:r>
          </a:p>
          <a:p>
            <a:pPr lvl="2">
              <a:lnSpc>
                <a:spcPct val="90000"/>
              </a:lnSpc>
              <a:buFont typeface="Wingdings" pitchFamily="2" charset="2"/>
              <a:buChar char="Ø"/>
            </a:pPr>
            <a:r>
              <a:rPr lang="en-US" sz="2400" dirty="0">
                <a:solidFill>
                  <a:schemeClr val="tx2">
                    <a:lumMod val="75000"/>
                  </a:schemeClr>
                </a:solidFill>
              </a:rPr>
              <a:t>Human Immunodeficiency Virus.</a:t>
            </a:r>
          </a:p>
          <a:p>
            <a:pPr lvl="2">
              <a:lnSpc>
                <a:spcPct val="90000"/>
              </a:lnSpc>
              <a:buFont typeface="Wingdings" pitchFamily="2" charset="2"/>
              <a:buChar char="Ø"/>
            </a:pPr>
            <a:r>
              <a:rPr lang="en-US" sz="2400" dirty="0">
                <a:solidFill>
                  <a:schemeClr val="tx2">
                    <a:lumMod val="75000"/>
                  </a:schemeClr>
                </a:solidFill>
              </a:rPr>
              <a:t>….</a:t>
            </a:r>
            <a:r>
              <a:rPr lang="en-US" sz="2400" dirty="0">
                <a:solidFill>
                  <a:schemeClr val="bg2">
                    <a:lumMod val="50000"/>
                  </a:schemeClr>
                </a:solidFill>
              </a:rPr>
              <a:t>.</a:t>
            </a:r>
          </a:p>
          <a:p>
            <a:pPr lvl="1">
              <a:lnSpc>
                <a:spcPct val="90000"/>
              </a:lnSpc>
            </a:pPr>
            <a:endParaRPr lang="en-US" sz="2400" dirty="0"/>
          </a:p>
          <a:p>
            <a:pPr lvl="1">
              <a:lnSpc>
                <a:spcPct val="90000"/>
              </a:lnSpc>
              <a:buFont typeface="Wingdings" pitchFamily="2" charset="2"/>
              <a:buChar char="Ø"/>
            </a:pPr>
            <a:endParaRPr lang="en-US" sz="2000" dirty="0"/>
          </a:p>
          <a:p>
            <a:pPr lvl="1">
              <a:lnSpc>
                <a:spcPct val="90000"/>
              </a:lnSpc>
              <a:buFont typeface="Wingdings" pitchFamily="2" charset="2"/>
              <a:buChar char="Ø"/>
            </a:pPr>
            <a:endParaRPr lang="en-US" sz="2000" dirty="0"/>
          </a:p>
          <a:p>
            <a:pPr lvl="1">
              <a:lnSpc>
                <a:spcPct val="90000"/>
              </a:lnSpc>
              <a:buFont typeface="Wingdings" pitchFamily="2" charset="2"/>
              <a:buChar char="Ø"/>
            </a:pPr>
            <a:endParaRPr lang="en-US" sz="2000" dirty="0"/>
          </a:p>
          <a:p>
            <a:pPr lvl="1">
              <a:lnSpc>
                <a:spcPct val="90000"/>
              </a:lnSpc>
              <a:buFont typeface="Wingdings" pitchFamily="2" charset="2"/>
              <a:buChar char="Ø"/>
            </a:pPr>
            <a:endParaRPr lang="en-US" sz="2000" dirty="0"/>
          </a:p>
          <a:p>
            <a:pPr lvl="1">
              <a:lnSpc>
                <a:spcPct val="90000"/>
              </a:lnSpc>
              <a:buFont typeface="Wingdings" pitchFamily="2" charset="2"/>
              <a:buChar char="Ø"/>
            </a:pPr>
            <a:endParaRPr lang="en-US" sz="2000" dirty="0"/>
          </a:p>
          <a:p>
            <a:pPr lvl="1">
              <a:lnSpc>
                <a:spcPct val="90000"/>
              </a:lnSpc>
              <a:buFont typeface="Wingdings" pitchFamily="2" charset="2"/>
              <a:buChar char="Ø"/>
            </a:pPr>
            <a:endParaRPr lang="en-US" sz="20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38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685800"/>
            <a:ext cx="8229600" cy="1143000"/>
          </a:xfrm>
        </p:spPr>
        <p:txBody>
          <a:bodyPr>
            <a:normAutofit fontScale="90000"/>
          </a:bodyPr>
          <a:lstStyle/>
          <a:p>
            <a:pPr>
              <a:defRPr/>
            </a:pPr>
            <a:br>
              <a:rPr lang="en-US" b="1" i="1" dirty="0">
                <a:latin typeface="Garamond" pitchFamily="18" charset="0"/>
              </a:rPr>
            </a:br>
            <a:r>
              <a:rPr lang="en-US" sz="8000" b="1" i="1" u="sng" dirty="0">
                <a:solidFill>
                  <a:srgbClr val="FF0000"/>
                </a:solidFill>
                <a:latin typeface="Garamond" pitchFamily="18" charset="0"/>
              </a:rPr>
              <a:t>Enteroviruses</a:t>
            </a:r>
            <a:r>
              <a:rPr lang="en-US" b="1" i="1" u="sng" dirty="0">
                <a:solidFill>
                  <a:srgbClr val="FF0000"/>
                </a:solidFill>
                <a:latin typeface="Garamond" pitchFamily="18" charset="0"/>
              </a:rPr>
              <a:t> </a:t>
            </a:r>
            <a:endParaRPr lang="en-US" b="1" i="1" u="sng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123" name="Text Box 8"/>
          <p:cNvSpPr txBox="1">
            <a:spLocks noChangeArrowheads="1"/>
          </p:cNvSpPr>
          <p:nvPr/>
        </p:nvSpPr>
        <p:spPr bwMode="auto">
          <a:xfrm>
            <a:off x="900113" y="1844675"/>
            <a:ext cx="74168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x-none" b="0" dirty="0"/>
          </a:p>
        </p:txBody>
      </p:sp>
      <p:sp>
        <p:nvSpPr>
          <p:cNvPr id="5124" name="Rectangle 4"/>
          <p:cNvSpPr>
            <a:spLocks noChangeArrowheads="1"/>
          </p:cNvSpPr>
          <p:nvPr/>
        </p:nvSpPr>
        <p:spPr bwMode="auto">
          <a:xfrm>
            <a:off x="1752600" y="5819775"/>
            <a:ext cx="6337300" cy="428625"/>
          </a:xfrm>
          <a:prstGeom prst="rect">
            <a:avLst/>
          </a:prstGeom>
          <a:solidFill>
            <a:schemeClr val="bg2"/>
          </a:solidFill>
          <a:ln w="9525" algn="ctr">
            <a:solidFill>
              <a:schemeClr val="accent1"/>
            </a:solidFill>
            <a:round/>
            <a:headEnd/>
            <a:tailEnd/>
          </a:ln>
        </p:spPr>
        <p:txBody>
          <a:bodyPr/>
          <a:lstStyle/>
          <a:p>
            <a:pPr algn="ctr"/>
            <a:r>
              <a:rPr lang="en-US" sz="2800" b="0" dirty="0">
                <a:latin typeface="Times New Roman" pitchFamily="18" charset="0"/>
                <a:cs typeface="Times New Roman" pitchFamily="18" charset="0"/>
              </a:rPr>
              <a:t>Nonenveloped , icosahedral , ss (+) RNA</a:t>
            </a:r>
            <a:endParaRPr lang="x-none" sz="2800" b="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5" name="Picture 6" descr="picorn EM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76800" y="1573212"/>
            <a:ext cx="4191000" cy="345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ctangle 6"/>
          <p:cNvSpPr/>
          <p:nvPr/>
        </p:nvSpPr>
        <p:spPr>
          <a:xfrm>
            <a:off x="228600" y="1718370"/>
            <a:ext cx="5638800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None/>
            </a:pPr>
            <a:r>
              <a:rPr lang="en-US" sz="3200" b="1" i="1" dirty="0">
                <a:latin typeface="Garamond" pitchFamily="18" charset="0"/>
              </a:rPr>
              <a:t>- </a:t>
            </a:r>
            <a:r>
              <a:rPr lang="en-US" sz="3200" b="1" i="1" u="sng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Picornaviridae</a:t>
            </a:r>
          </a:p>
          <a:p>
            <a:pPr marL="342900" indent="-34290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None/>
            </a:pP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Include ;</a:t>
            </a:r>
          </a:p>
          <a:p>
            <a:pPr marL="342900" indent="-34290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Ø"/>
            </a:pP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Poliovirus(1, 2&amp;3 types)</a:t>
            </a:r>
          </a:p>
          <a:p>
            <a:pPr marL="342900" indent="-34290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Ø"/>
            </a:pP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Coxsackieviruses (A&amp;B)</a:t>
            </a:r>
          </a:p>
          <a:p>
            <a:pPr marL="342900" indent="-34290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Ø"/>
            </a:pP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Echoviruses</a:t>
            </a:r>
          </a:p>
          <a:p>
            <a:pPr marL="342900" indent="-34290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Ø"/>
            </a:pP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Enteroviruses (68-71)                               </a:t>
            </a:r>
          </a:p>
        </p:txBody>
      </p:sp>
      <p:sp>
        <p:nvSpPr>
          <p:cNvPr id="8" name="Rectangle 7"/>
          <p:cNvSpPr/>
          <p:nvPr/>
        </p:nvSpPr>
        <p:spPr>
          <a:xfrm>
            <a:off x="4953000" y="4419600"/>
            <a:ext cx="381000" cy="533400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body" sz="half" idx="1"/>
          </p:nvPr>
        </p:nvSpPr>
        <p:spPr>
          <a:xfrm>
            <a:off x="838200" y="1590675"/>
            <a:ext cx="6096000" cy="5114925"/>
          </a:xfrm>
        </p:spPr>
        <p:txBody>
          <a:bodyPr/>
          <a:lstStyle/>
          <a:p>
            <a:pPr eaLnBrk="1" hangingPunct="1">
              <a:buClr>
                <a:schemeClr val="tx1"/>
              </a:buClr>
              <a:buSzTx/>
              <a:buFont typeface="Wingdings" pitchFamily="2" charset="2"/>
              <a:buChar char="Ø"/>
            </a:pPr>
            <a:r>
              <a:rPr lang="en-US" sz="2800" dirty="0">
                <a:solidFill>
                  <a:srgbClr val="7030A0"/>
                </a:solidFill>
                <a:effectLst/>
                <a:latin typeface="Times New Roman" pitchFamily="18" charset="0"/>
                <a:cs typeface="Times New Roman" pitchFamily="18" charset="0"/>
              </a:rPr>
              <a:t>Reservoir</a:t>
            </a:r>
            <a:r>
              <a:rPr lang="en-US" sz="2800" dirty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>
                <a:solidFill>
                  <a:schemeClr val="bg2">
                    <a:lumMod val="7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:  </a:t>
            </a:r>
            <a:r>
              <a:rPr lang="en-US" sz="2800" dirty="0">
                <a:solidFill>
                  <a:srgbClr val="0070C0"/>
                </a:solidFill>
                <a:effectLst/>
                <a:latin typeface="Times New Roman" pitchFamily="18" charset="0"/>
                <a:cs typeface="Times New Roman" pitchFamily="18" charset="0"/>
              </a:rPr>
              <a:t>Human </a:t>
            </a:r>
          </a:p>
          <a:p>
            <a:pPr eaLnBrk="1" hangingPunct="1">
              <a:buClr>
                <a:schemeClr val="tx1"/>
              </a:buClr>
              <a:buSzTx/>
              <a:buFont typeface="Wingdings" pitchFamily="2" charset="2"/>
              <a:buChar char="Ø"/>
            </a:pPr>
            <a:r>
              <a:rPr lang="en-US" dirty="0">
                <a:solidFill>
                  <a:srgbClr val="7030A0"/>
                </a:solidFill>
                <a:effectLst/>
                <a:latin typeface="Times New Roman" pitchFamily="18" charset="0"/>
                <a:cs typeface="Times New Roman" pitchFamily="18" charset="0"/>
              </a:rPr>
              <a:t>Spread </a:t>
            </a:r>
            <a:r>
              <a:rPr lang="en-US" sz="2800" dirty="0">
                <a:solidFill>
                  <a:srgbClr val="FFFF66"/>
                </a:solidFill>
                <a:effectLst/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lvl="1" eaLnBrk="1" hangingPunct="1">
              <a:buFont typeface="Wingdings" pitchFamily="2" charset="2"/>
              <a:buChar char="§"/>
            </a:pPr>
            <a:r>
              <a:rPr lang="en-US" sz="2400" dirty="0">
                <a:solidFill>
                  <a:srgbClr val="0070C0"/>
                </a:solidFill>
                <a:effectLst/>
                <a:latin typeface="Times New Roman" pitchFamily="18" charset="0"/>
                <a:cs typeface="Times New Roman" pitchFamily="18" charset="0"/>
              </a:rPr>
              <a:t>Fecal - oral route (mainly)</a:t>
            </a:r>
          </a:p>
          <a:p>
            <a:pPr lvl="1" eaLnBrk="1" hangingPunct="1">
              <a:buFont typeface="Wingdings" pitchFamily="2" charset="2"/>
              <a:buChar char="§"/>
            </a:pPr>
            <a:r>
              <a:rPr lang="en-US" sz="2400" dirty="0">
                <a:solidFill>
                  <a:srgbClr val="0070C0"/>
                </a:solidFill>
                <a:effectLst/>
                <a:latin typeface="Times New Roman" pitchFamily="18" charset="0"/>
                <a:cs typeface="Times New Roman" pitchFamily="18" charset="0"/>
              </a:rPr>
              <a:t>Inhalation of Infectious aerosols</a:t>
            </a:r>
          </a:p>
          <a:p>
            <a:pPr lvl="1" eaLnBrk="1" hangingPunct="1">
              <a:buFontTx/>
              <a:buNone/>
            </a:pPr>
            <a:r>
              <a:rPr lang="en-US" sz="2800" dirty="0">
                <a:solidFill>
                  <a:srgbClr val="0070C0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>
                <a:solidFill>
                  <a:srgbClr val="0070C0"/>
                </a:solidFill>
                <a:effectLst/>
                <a:latin typeface="Times New Roman" pitchFamily="18" charset="0"/>
                <a:cs typeface="Times New Roman" pitchFamily="18" charset="0"/>
              </a:rPr>
              <a:t>(Crowded, Poor hygiene &amp; Sanitation)</a:t>
            </a:r>
          </a:p>
          <a:p>
            <a:pPr lvl="1" eaLnBrk="1" hangingPunct="1">
              <a:buFontTx/>
              <a:buNone/>
            </a:pPr>
            <a:endParaRPr lang="en-US" sz="2400" dirty="0">
              <a:effectLst/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SzTx/>
              <a:buFont typeface="Wingdings" pitchFamily="2" charset="2"/>
              <a:buChar char="Ø"/>
            </a:pPr>
            <a:r>
              <a:rPr lang="en-US" sz="2800" dirty="0">
                <a:solidFill>
                  <a:srgbClr val="7030A0"/>
                </a:solidFill>
                <a:effectLst/>
                <a:latin typeface="Times New Roman" pitchFamily="18" charset="0"/>
                <a:cs typeface="Times New Roman" pitchFamily="18" charset="0"/>
              </a:rPr>
              <a:t>Age </a:t>
            </a:r>
            <a:r>
              <a:rPr lang="en-US" sz="2800" dirty="0">
                <a:solidFill>
                  <a:schemeClr val="bg2">
                    <a:lumMod val="7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800" dirty="0">
                <a:solidFill>
                  <a:srgbClr val="0070C0"/>
                </a:solidFill>
                <a:effectLst/>
                <a:latin typeface="Times New Roman" pitchFamily="18" charset="0"/>
                <a:cs typeface="Times New Roman" pitchFamily="18" charset="0"/>
              </a:rPr>
              <a:t>children &gt; adults</a:t>
            </a:r>
          </a:p>
          <a:p>
            <a:pPr eaLnBrk="1" hangingPunct="1">
              <a:buSzTx/>
              <a:buFont typeface="Wingdings" pitchFamily="2" charset="2"/>
              <a:buChar char="Ø"/>
            </a:pPr>
            <a:r>
              <a:rPr lang="en-US" sz="2800" dirty="0">
                <a:solidFill>
                  <a:srgbClr val="7030A0"/>
                </a:solidFill>
                <a:effectLst/>
                <a:latin typeface="Times New Roman" pitchFamily="18" charset="0"/>
                <a:cs typeface="Times New Roman" pitchFamily="18" charset="0"/>
              </a:rPr>
              <a:t>Seasonal distribution</a:t>
            </a:r>
            <a:r>
              <a:rPr lang="en-US" sz="2800" dirty="0">
                <a:effectLst/>
                <a:latin typeface="Times New Roman" pitchFamily="18" charset="0"/>
                <a:cs typeface="Times New Roman" pitchFamily="18" charset="0"/>
              </a:rPr>
              <a:t>: </a:t>
            </a:r>
          </a:p>
          <a:p>
            <a:pPr eaLnBrk="1" hangingPunct="1">
              <a:buSzTx/>
              <a:buFont typeface="Wingdings" pitchFamily="2" charset="2"/>
              <a:buNone/>
            </a:pPr>
            <a:r>
              <a:rPr lang="en-US" sz="2800" dirty="0">
                <a:solidFill>
                  <a:schemeClr val="bg2">
                    <a:lumMod val="7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            </a:t>
            </a:r>
            <a:r>
              <a:rPr lang="en-US" sz="2800" dirty="0">
                <a:solidFill>
                  <a:srgbClr val="0070C0"/>
                </a:solidFill>
                <a:effectLst/>
                <a:latin typeface="Times New Roman" pitchFamily="18" charset="0"/>
                <a:cs typeface="Times New Roman" pitchFamily="18" charset="0"/>
              </a:rPr>
              <a:t>summer &amp; fall</a:t>
            </a:r>
          </a:p>
        </p:txBody>
      </p:sp>
      <p:sp>
        <p:nvSpPr>
          <p:cNvPr id="126979" name="Text Box 3"/>
          <p:cNvSpPr txBox="1">
            <a:spLocks noChangeArrowheads="1"/>
          </p:cNvSpPr>
          <p:nvPr/>
        </p:nvSpPr>
        <p:spPr bwMode="auto">
          <a:xfrm>
            <a:off x="2471738" y="547688"/>
            <a:ext cx="5886450" cy="823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sz="4800" i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Epidemiology </a:t>
            </a: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9319</TotalTime>
  <Words>1201</Words>
  <Application>Microsoft Office PowerPoint</Application>
  <PresentationFormat>On-screen Show (4:3)</PresentationFormat>
  <Paragraphs>443</Paragraphs>
  <Slides>37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11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37</vt:i4>
      </vt:variant>
    </vt:vector>
  </HeadingPairs>
  <TitlesOfParts>
    <vt:vector size="49" baseType="lpstr">
      <vt:lpstr>Arial</vt:lpstr>
      <vt:lpstr>Bookman Old Style</vt:lpstr>
      <vt:lpstr>Calibri</vt:lpstr>
      <vt:lpstr>Century Gothic</vt:lpstr>
      <vt:lpstr>Constantia</vt:lpstr>
      <vt:lpstr>Garamond</vt:lpstr>
      <vt:lpstr>Lucida Sans</vt:lpstr>
      <vt:lpstr>Tahoma</vt:lpstr>
      <vt:lpstr>Times New Roman</vt:lpstr>
      <vt:lpstr>Wingdings</vt:lpstr>
      <vt:lpstr>Wingdings 2</vt:lpstr>
      <vt:lpstr>Flow</vt:lpstr>
      <vt:lpstr>PowerPoint Presentation</vt:lpstr>
      <vt:lpstr>Virus neurological diseases:</vt:lpstr>
      <vt:lpstr>OBJECTIVES;</vt:lpstr>
      <vt:lpstr>Meningitis</vt:lpstr>
      <vt:lpstr>PowerPoint Presentation</vt:lpstr>
      <vt:lpstr>Cerebrospinal fluid (CSF) analysis ;</vt:lpstr>
      <vt:lpstr>Viral Meningitis (Aseptic meningitis)</vt:lpstr>
      <vt:lpstr> Enteroviruses </vt:lpstr>
      <vt:lpstr>PowerPoint Presentation</vt:lpstr>
      <vt:lpstr>PowerPoint Presentation</vt:lpstr>
      <vt:lpstr>Enteroviral infections</vt:lpstr>
      <vt:lpstr>PowerPoint Presentation</vt:lpstr>
      <vt:lpstr>PowerPoint Presentation</vt:lpstr>
      <vt:lpstr>PowerPoint Presentation</vt:lpstr>
      <vt:lpstr>PowerPoint Presentation</vt:lpstr>
      <vt:lpstr>Lab Diagnosis of Enteroviruses</vt:lpstr>
      <vt:lpstr>Management</vt:lpstr>
      <vt:lpstr>PowerPoint Presentation</vt:lpstr>
      <vt:lpstr>Poliovirus Vaccine </vt:lpstr>
      <vt:lpstr>PowerPoint Presentation</vt:lpstr>
      <vt:lpstr>Viral Encephalitis</vt:lpstr>
      <vt:lpstr>Herpes Simplex Encephalitis</vt:lpstr>
      <vt:lpstr>Herpes Simplex Encephalitis</vt:lpstr>
      <vt:lpstr>PowerPoint Presentation</vt:lpstr>
      <vt:lpstr>PowerPoint Presentation</vt:lpstr>
      <vt:lpstr>Rabies; A fatal acute encephalitis </vt:lpstr>
      <vt:lpstr>Laboratory Diagnosis</vt:lpstr>
      <vt:lpstr>Prevention </vt:lpstr>
      <vt:lpstr>PowerPoint Presentation</vt:lpstr>
      <vt:lpstr>Arthropod –borne Viruses   Arboviruses &gt; 500 Vs  </vt:lpstr>
      <vt:lpstr>ArboVs associated with CNS disease:</vt:lpstr>
      <vt:lpstr>PowerPoint Presentation</vt:lpstr>
      <vt:lpstr>PowerPoint Presentation</vt:lpstr>
      <vt:lpstr>Laboratory Diagnosis</vt:lpstr>
      <vt:lpstr>Prevention  </vt:lpstr>
      <vt:lpstr>PowerPoint Presentation</vt:lpstr>
      <vt:lpstr>Reference books</vt:lpstr>
    </vt:vector>
  </TitlesOfParts>
  <Company> 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Dr.Malak</dc:creator>
  <cp:lastModifiedBy>Atikah kadi</cp:lastModifiedBy>
  <cp:revision>108</cp:revision>
  <cp:lastPrinted>2017-10-29T14:39:38Z</cp:lastPrinted>
  <dcterms:created xsi:type="dcterms:W3CDTF">2011-07-01T21:56:14Z</dcterms:created>
  <dcterms:modified xsi:type="dcterms:W3CDTF">2017-10-30T16:29:56Z</dcterms:modified>
</cp:coreProperties>
</file>