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92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3" r:id="rId12"/>
    <p:sldId id="264" r:id="rId13"/>
    <p:sldId id="271" r:id="rId14"/>
    <p:sldId id="272" r:id="rId15"/>
    <p:sldId id="275" r:id="rId16"/>
    <p:sldId id="276" r:id="rId17"/>
    <p:sldId id="277" r:id="rId18"/>
    <p:sldId id="278" r:id="rId19"/>
    <p:sldId id="279" r:id="rId20"/>
    <p:sldId id="281" r:id="rId21"/>
    <p:sldId id="280" r:id="rId22"/>
    <p:sldId id="282" r:id="rId23"/>
    <p:sldId id="274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57" r:id="rId34"/>
    <p:sldId id="258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yjvrc464y7MCVQeJLo0Rg==" hashData="DddL4k8+AwAbymvU6vwzm4vACZ4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6624" autoAdjust="0"/>
  </p:normalViewPr>
  <p:slideViewPr>
    <p:cSldViewPr snapToGrid="0">
      <p:cViewPr>
        <p:scale>
          <a:sx n="108" d="100"/>
          <a:sy n="108" d="100"/>
        </p:scale>
        <p:origin x="-192" y="-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6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3347B-2D09-5F48-9AB2-06E814607205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BD82F-C09D-DF4E-B79B-ADB49A485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40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6961-98D9-734E-8313-8C70E843B8DE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CD1C-3885-334E-92AD-2BF65F035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24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5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Negri</a:t>
            </a:r>
            <a:r>
              <a:rPr lang="en-US" dirty="0" smtClean="0"/>
              <a:t> bodies are </a:t>
            </a:r>
            <a:r>
              <a:rPr lang="en-US" dirty="0" err="1" smtClean="0"/>
              <a:t>eosinophilic</a:t>
            </a:r>
            <a:r>
              <a:rPr lang="en-US" dirty="0" smtClean="0"/>
              <a:t> sharply outlined pathognomonic inclusion bodies found in the cytoplasm of certain nerve cells</a:t>
            </a:r>
            <a:r>
              <a:rPr lang="en-US" baseline="0" dirty="0" smtClean="0"/>
              <a:t> containing the virus of rabies, especially in pyramidal cells.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Lewy</a:t>
            </a:r>
            <a:r>
              <a:rPr lang="en-US" baseline="0" dirty="0" smtClean="0"/>
              <a:t> bodies are aggregates of abnormal proteins that develop inside nerve cells.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36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44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PML is a rare and usually fatal viral disease characterized</a:t>
            </a:r>
            <a:r>
              <a:rPr lang="en-US" baseline="0" dirty="0" smtClean="0"/>
              <a:t> by progressive damage or/and inflammation of the brain’s white matter at multiple location. It is an </a:t>
            </a:r>
            <a:r>
              <a:rPr lang="en-US" baseline="0" dirty="0" err="1" smtClean="0"/>
              <a:t>opportunistive</a:t>
            </a:r>
            <a:r>
              <a:rPr lang="en-US" baseline="0" dirty="0" smtClean="0"/>
              <a:t> infection caused by the </a:t>
            </a:r>
            <a:r>
              <a:rPr lang="en-US" baseline="0" dirty="0" err="1" smtClean="0"/>
              <a:t>polyomavirus</a:t>
            </a:r>
            <a:r>
              <a:rPr lang="en-US" baseline="0" dirty="0" smtClean="0"/>
              <a:t> JC virus.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89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CELLULAR INJURY IN THE NERVOUS SYSTEM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Dr. Maria A. Arafah</a:t>
            </a:r>
          </a:p>
          <a:p>
            <a:pPr algn="ctr"/>
            <a:r>
              <a:rPr lang="en-US" dirty="0"/>
              <a:t>Assistant Professor – Department of Pathology</a:t>
            </a:r>
          </a:p>
          <a:p>
            <a:pPr algn="ctr"/>
            <a:r>
              <a:rPr lang="en-US" sz="1200" dirty="0"/>
              <a:t>http://</a:t>
            </a:r>
            <a:r>
              <a:rPr lang="en-US" sz="1200" dirty="0" err="1"/>
              <a:t>fac.ksu.edu.sa</a:t>
            </a:r>
            <a:r>
              <a:rPr lang="en-US" sz="1200" dirty="0"/>
              <a:t>/</a:t>
            </a:r>
            <a:r>
              <a:rPr lang="en-US" sz="1200" dirty="0" err="1"/>
              <a:t>mariaarafah</a:t>
            </a:r>
            <a:r>
              <a:rPr lang="en-US" sz="1200" dirty="0"/>
              <a:t>/courses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Dystrophic </a:t>
            </a:r>
            <a:r>
              <a:rPr lang="en-US" dirty="0" err="1"/>
              <a:t>N</a:t>
            </a:r>
            <a:r>
              <a:rPr lang="en-US" dirty="0" err="1" smtClean="0"/>
              <a:t>eurites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9457" r="945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82571" y="163285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3" descr="dystrophicNeuron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0" r="11110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471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Axonal Injury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/>
            <a:r>
              <a:rPr lang="en-US" sz="1800" dirty="0"/>
              <a:t>Injured axons undergo swelling (called </a:t>
            </a:r>
            <a:r>
              <a:rPr lang="en-US" sz="1800" b="1" i="1" dirty="0">
                <a:solidFill>
                  <a:srgbClr val="800000"/>
                </a:solidFill>
              </a:rPr>
              <a:t>spheroids</a:t>
            </a:r>
            <a:r>
              <a:rPr lang="en-US" sz="1800" dirty="0"/>
              <a:t>) and show disruption of axonal transport</a:t>
            </a:r>
            <a:r>
              <a:rPr lang="en-US" sz="1800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Axonal </a:t>
            </a:r>
            <a:r>
              <a:rPr lang="en-US" dirty="0"/>
              <a:t>injury also leads to </a:t>
            </a:r>
            <a:r>
              <a:rPr lang="en-US" dirty="0" smtClean="0"/>
              <a:t>the following features: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Cellular body </a:t>
            </a:r>
            <a:r>
              <a:rPr lang="en-US" dirty="0"/>
              <a:t>enlargement and </a:t>
            </a:r>
            <a:r>
              <a:rPr lang="en-US" dirty="0" smtClean="0"/>
              <a:t>rounding</a:t>
            </a:r>
            <a:endParaRPr lang="en-US" dirty="0"/>
          </a:p>
          <a:p>
            <a:pPr lvl="1"/>
            <a:r>
              <a:rPr lang="en-US" dirty="0" smtClean="0"/>
              <a:t>Peripheral </a:t>
            </a:r>
            <a:r>
              <a:rPr lang="en-US" dirty="0"/>
              <a:t>displacement of </a:t>
            </a:r>
            <a:r>
              <a:rPr lang="en-US" dirty="0" smtClean="0"/>
              <a:t>the nucleus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nlargement </a:t>
            </a:r>
            <a:r>
              <a:rPr lang="en-US" dirty="0"/>
              <a:t>of the </a:t>
            </a:r>
            <a:r>
              <a:rPr lang="en-US" dirty="0" smtClean="0"/>
              <a:t>nucleolus</a:t>
            </a:r>
            <a:endParaRPr lang="en-US" dirty="0"/>
          </a:p>
          <a:p>
            <a:pPr lvl="1"/>
            <a:r>
              <a:rPr lang="en-US" dirty="0" smtClean="0"/>
              <a:t>Peripheral dispersion of </a:t>
            </a:r>
            <a:r>
              <a:rPr lang="en-US" dirty="0" err="1"/>
              <a:t>Nissl</a:t>
            </a:r>
            <a:r>
              <a:rPr lang="en-US" dirty="0"/>
              <a:t> substance (</a:t>
            </a:r>
            <a:r>
              <a:rPr lang="en-US" b="1" i="1" dirty="0">
                <a:solidFill>
                  <a:srgbClr val="800000"/>
                </a:solidFill>
              </a:rPr>
              <a:t>central </a:t>
            </a:r>
            <a:r>
              <a:rPr lang="en-US" b="1" i="1" dirty="0" err="1">
                <a:solidFill>
                  <a:srgbClr val="800000"/>
                </a:solidFill>
              </a:rPr>
              <a:t>chromatolysis</a:t>
            </a:r>
            <a:r>
              <a:rPr lang="en-US" dirty="0"/>
              <a:t>).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3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Central </a:t>
            </a:r>
            <a:r>
              <a:rPr lang="en-US" dirty="0" err="1" smtClean="0"/>
              <a:t>chromatolysis</a:t>
            </a:r>
            <a:endParaRPr lang="en-US" dirty="0"/>
          </a:p>
        </p:txBody>
      </p:sp>
      <p:pic>
        <p:nvPicPr>
          <p:cNvPr id="13" name="Content Placeholder 12" descr="1-Chromatolysis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" r="704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10-storag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r="5820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7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Axonal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/>
            <a:r>
              <a:rPr lang="en-US" sz="1800" dirty="0"/>
              <a:t>Evidence of injury can be highlighted by silver staining or immunohistochemistry for </a:t>
            </a:r>
            <a:r>
              <a:rPr lang="en-US" sz="1800" dirty="0" err="1"/>
              <a:t>axonally</a:t>
            </a:r>
            <a:r>
              <a:rPr lang="en-US" sz="1800" dirty="0"/>
              <a:t> transported proteins such as amyloid precursor protein.</a:t>
            </a:r>
          </a:p>
          <a:p>
            <a:endParaRPr lang="en-US" dirty="0"/>
          </a:p>
          <a:p>
            <a:r>
              <a:rPr lang="en-US" dirty="0" err="1" smtClean="0"/>
              <a:t>Immunostains</a:t>
            </a:r>
            <a:r>
              <a:rPr lang="en-US" dirty="0" smtClean="0"/>
              <a:t> </a:t>
            </a:r>
            <a:r>
              <a:rPr lang="en-US" dirty="0"/>
              <a:t>with antibodies </a:t>
            </a:r>
            <a:r>
              <a:rPr lang="en-US" dirty="0" smtClean="0"/>
              <a:t>to Beta </a:t>
            </a:r>
            <a:r>
              <a:rPr lang="en-US" dirty="0"/>
              <a:t>Amyloid Precursor Protein (BAPP) can detect the axonal lesions in 2-3 hours after the injury (diffuse axonal injury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366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 Amyloid Precursor Protein </a:t>
            </a:r>
          </a:p>
        </p:txBody>
      </p:sp>
      <p:pic>
        <p:nvPicPr>
          <p:cNvPr id="13" name="Content Placeholder 12" descr="4-BAPPl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" r="7190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B9781416053163003294_f325-001-x5316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4" r="710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15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Diffuse Axonal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034389"/>
          </a:xfrm>
        </p:spPr>
        <p:txBody>
          <a:bodyPr>
            <a:normAutofit lnSpcReduction="10000"/>
          </a:bodyPr>
          <a:lstStyle/>
          <a:p>
            <a:pPr marL="342900" lvl="1" indent="-342900"/>
            <a:r>
              <a:rPr lang="en-US" dirty="0"/>
              <a:t>As many as 50% of patients who develop coma shortly after </a:t>
            </a:r>
            <a:r>
              <a:rPr lang="en-US" dirty="0" smtClean="0"/>
              <a:t>a trauma</a:t>
            </a:r>
            <a:r>
              <a:rPr lang="en-US" dirty="0"/>
              <a:t>, even without cerebral contusions, are believed to have white matter damage and diffuse axonal </a:t>
            </a:r>
            <a:r>
              <a:rPr lang="en-US" dirty="0" smtClean="0"/>
              <a:t>injury.</a:t>
            </a:r>
            <a:endParaRPr lang="en-US" dirty="0"/>
          </a:p>
          <a:p>
            <a:endParaRPr lang="en-US" dirty="0" smtClean="0"/>
          </a:p>
          <a:p>
            <a:pPr marL="342900" lvl="1" indent="-342900"/>
            <a:r>
              <a:rPr lang="en-US" dirty="0"/>
              <a:t>The movement of one region </a:t>
            </a:r>
            <a:r>
              <a:rPr lang="en-US" dirty="0" smtClean="0"/>
              <a:t>of the </a:t>
            </a:r>
            <a:r>
              <a:rPr lang="en-US" dirty="0"/>
              <a:t>brain relative to another is thought to lead to the disruption of axonal integrity and </a:t>
            </a:r>
            <a:r>
              <a:rPr lang="en-US" dirty="0" smtClean="0"/>
              <a:t>function.</a:t>
            </a:r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smtClean="0"/>
              <a:t>Diffuse </a:t>
            </a:r>
            <a:r>
              <a:rPr lang="en-US" dirty="0"/>
              <a:t>axonal injury is characterized by the wide but often asymmetric distribution of axonal swellings that appears within hours of the injury and may </a:t>
            </a:r>
            <a:r>
              <a:rPr lang="en-US" dirty="0" smtClean="0"/>
              <a:t>persists </a:t>
            </a:r>
            <a:r>
              <a:rPr lang="en-US" dirty="0"/>
              <a:t>for much </a:t>
            </a:r>
            <a:r>
              <a:rPr lang="en-US" dirty="0" smtClean="0"/>
              <a:t>longer.</a:t>
            </a:r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smtClean="0"/>
              <a:t>These </a:t>
            </a:r>
            <a:r>
              <a:rPr lang="en-US" dirty="0"/>
              <a:t>are best demonstrated with silver stains or by immunohistochemistry for proteins within </a:t>
            </a:r>
            <a:r>
              <a:rPr lang="en-US" dirty="0" smtClean="0"/>
              <a:t>axons.</a:t>
            </a:r>
            <a:endParaRPr lang="en-US" dirty="0"/>
          </a:p>
          <a:p>
            <a:pPr marL="342900" lvl="1" indent="-342900"/>
            <a:endParaRPr lang="en-US" dirty="0"/>
          </a:p>
          <a:p>
            <a:pPr marL="342900" lvl="1" indent="-342900"/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71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Edema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Cerebral edema is the accumulation of excess fluid </a:t>
            </a:r>
            <a:r>
              <a:rPr lang="en-US" dirty="0" smtClean="0"/>
              <a:t>within the </a:t>
            </a:r>
            <a:r>
              <a:rPr lang="en-US" dirty="0"/>
              <a:t>brain </a:t>
            </a:r>
            <a:r>
              <a:rPr lang="en-US" dirty="0" smtClean="0"/>
              <a:t>parenchyma.</a:t>
            </a:r>
          </a:p>
          <a:p>
            <a:endParaRPr lang="en-US" dirty="0"/>
          </a:p>
          <a:p>
            <a:r>
              <a:rPr lang="en-US" dirty="0" smtClean="0"/>
              <a:t>There </a:t>
            </a:r>
            <a:r>
              <a:rPr lang="en-US" dirty="0"/>
              <a:t>are two types, which </a:t>
            </a:r>
            <a:r>
              <a:rPr lang="en-US" dirty="0" smtClean="0"/>
              <a:t>often occur </a:t>
            </a:r>
            <a:r>
              <a:rPr lang="en-US" dirty="0"/>
              <a:t>together, particularly after generalized </a:t>
            </a:r>
            <a:r>
              <a:rPr lang="en-US" dirty="0" smtClean="0"/>
              <a:t>injury:</a:t>
            </a:r>
          </a:p>
          <a:p>
            <a:endParaRPr lang="en-US" dirty="0"/>
          </a:p>
          <a:p>
            <a:pPr lvl="1"/>
            <a:r>
              <a:rPr lang="en-US" dirty="0" err="1"/>
              <a:t>Vasogenic</a:t>
            </a:r>
            <a:r>
              <a:rPr lang="en-US" dirty="0"/>
              <a:t> </a:t>
            </a:r>
            <a:r>
              <a:rPr lang="en-US" dirty="0" smtClean="0"/>
              <a:t>edema</a:t>
            </a:r>
          </a:p>
          <a:p>
            <a:pPr lvl="1"/>
            <a:r>
              <a:rPr lang="en-US" dirty="0"/>
              <a:t>Cytotoxic edema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503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Vasogenic</a:t>
            </a:r>
            <a:r>
              <a:rPr lang="en-US" dirty="0"/>
              <a:t> </a:t>
            </a:r>
            <a:r>
              <a:rPr lang="en-US" dirty="0" smtClean="0"/>
              <a:t>Edema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</a:t>
            </a:r>
            <a:r>
              <a:rPr lang="en-US" dirty="0"/>
              <a:t>occurs when the integrity of the </a:t>
            </a:r>
            <a:r>
              <a:rPr lang="en-US" dirty="0" smtClean="0"/>
              <a:t>normal blood</a:t>
            </a:r>
            <a:r>
              <a:rPr lang="en-US" dirty="0"/>
              <a:t>-brain barrier is disrupted, allowing fluid to </a:t>
            </a:r>
            <a:r>
              <a:rPr lang="en-US" dirty="0" smtClean="0"/>
              <a:t>shift from </a:t>
            </a:r>
            <a:r>
              <a:rPr lang="en-US" dirty="0"/>
              <a:t>the vascular compartment into the </a:t>
            </a:r>
            <a:r>
              <a:rPr lang="en-US" dirty="0" smtClean="0"/>
              <a:t>extracellular spaces </a:t>
            </a:r>
            <a:r>
              <a:rPr lang="en-US" dirty="0"/>
              <a:t>of the </a:t>
            </a:r>
            <a:r>
              <a:rPr lang="en-US" dirty="0" smtClean="0"/>
              <a:t>brain. </a:t>
            </a:r>
          </a:p>
          <a:p>
            <a:endParaRPr lang="en-US" dirty="0"/>
          </a:p>
          <a:p>
            <a:r>
              <a:rPr lang="en-US" dirty="0" err="1" smtClean="0"/>
              <a:t>Vasogenic</a:t>
            </a:r>
            <a:r>
              <a:rPr lang="en-US" dirty="0" smtClean="0"/>
              <a:t> </a:t>
            </a:r>
            <a:r>
              <a:rPr lang="en-US" dirty="0"/>
              <a:t>edema can be </a:t>
            </a:r>
            <a:r>
              <a:rPr lang="en-US" dirty="0" smtClean="0"/>
              <a:t>localized (</a:t>
            </a:r>
            <a:r>
              <a:rPr lang="en-US" dirty="0"/>
              <a:t>e.g., the result of increased vascular permeability </a:t>
            </a:r>
            <a:r>
              <a:rPr lang="en-US" dirty="0" smtClean="0"/>
              <a:t>due to </a:t>
            </a:r>
            <a:r>
              <a:rPr lang="en-US" dirty="0"/>
              <a:t>inflammation or in tumors) or generalized.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Cytotoxic </a:t>
            </a:r>
            <a:r>
              <a:rPr lang="en-US" dirty="0" smtClean="0"/>
              <a:t>Edema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</a:t>
            </a:r>
            <a:r>
              <a:rPr lang="en-US" dirty="0"/>
              <a:t>is an increase in intracellular fluid </a:t>
            </a:r>
            <a:r>
              <a:rPr lang="en-US" dirty="0" smtClean="0"/>
              <a:t>secondary to </a:t>
            </a:r>
            <a:r>
              <a:rPr lang="en-US" dirty="0"/>
              <a:t>neuronal and glial cell injury, as might </a:t>
            </a:r>
            <a:r>
              <a:rPr lang="en-US" dirty="0" smtClean="0"/>
              <a:t>follow generalized </a:t>
            </a:r>
            <a:r>
              <a:rPr lang="en-US" dirty="0"/>
              <a:t>hypoxic or ischemic insult or exposure </a:t>
            </a:r>
            <a:r>
              <a:rPr lang="en-US" dirty="0" smtClean="0"/>
              <a:t>to certain </a:t>
            </a:r>
            <a:r>
              <a:rPr lang="en-US" dirty="0"/>
              <a:t>toxins.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5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Glial Cells in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Astrocytes are the </a:t>
            </a:r>
            <a:r>
              <a:rPr lang="en-US" dirty="0" smtClean="0"/>
              <a:t>principal cells </a:t>
            </a:r>
            <a:r>
              <a:rPr lang="en-US" dirty="0"/>
              <a:t>responsible for repair and scar formation in the brain</a:t>
            </a:r>
            <a:r>
              <a:rPr lang="en-US" dirty="0" smtClean="0"/>
              <a:t>, a </a:t>
            </a:r>
            <a:r>
              <a:rPr lang="en-US" dirty="0"/>
              <a:t>process termed </a:t>
            </a:r>
            <a:r>
              <a:rPr lang="en-US" b="1" i="1" dirty="0">
                <a:solidFill>
                  <a:srgbClr val="800000"/>
                </a:solidFill>
              </a:rPr>
              <a:t>gliosis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In response to </a:t>
            </a:r>
            <a:r>
              <a:rPr lang="en-US" dirty="0" smtClean="0"/>
              <a:t>injury:</a:t>
            </a:r>
          </a:p>
          <a:p>
            <a:pPr lvl="1"/>
            <a:r>
              <a:rPr lang="en-US" dirty="0" smtClean="0"/>
              <a:t>Astrocytes</a:t>
            </a:r>
            <a:r>
              <a:rPr lang="en-US" dirty="0"/>
              <a:t> </a:t>
            </a:r>
            <a:r>
              <a:rPr lang="en-US" dirty="0" smtClean="0"/>
              <a:t>undergo </a:t>
            </a:r>
            <a:r>
              <a:rPr lang="en-US" dirty="0"/>
              <a:t>both hypertrophy and </a:t>
            </a:r>
            <a:r>
              <a:rPr lang="en-US" dirty="0" smtClean="0"/>
              <a:t>hyperplasia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nucleus </a:t>
            </a:r>
            <a:r>
              <a:rPr lang="en-US" dirty="0" smtClean="0"/>
              <a:t>enlarges and </a:t>
            </a:r>
            <a:r>
              <a:rPr lang="en-US" dirty="0"/>
              <a:t>becomes </a:t>
            </a:r>
            <a:r>
              <a:rPr lang="en-US" dirty="0" smtClean="0"/>
              <a:t>vesicular</a:t>
            </a:r>
            <a:endParaRPr lang="en-US" dirty="0"/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nucleolus becomes </a:t>
            </a:r>
            <a:r>
              <a:rPr lang="en-US" dirty="0" smtClean="0"/>
              <a:t>prominent</a:t>
            </a:r>
            <a:endParaRPr lang="en-US" dirty="0"/>
          </a:p>
          <a:p>
            <a:pPr lvl="1"/>
            <a:r>
              <a:rPr lang="en-US" dirty="0"/>
              <a:t>The cytoplasm expands and takes on a bright pink hue, and </a:t>
            </a:r>
            <a:r>
              <a:rPr lang="en-US" dirty="0" smtClean="0"/>
              <a:t>the cell </a:t>
            </a:r>
            <a:r>
              <a:rPr lang="en-US" dirty="0"/>
              <a:t>extends multiple stout, ramifying processes (called </a:t>
            </a:r>
            <a:r>
              <a:rPr lang="en-US" b="1" i="1" dirty="0" err="1" smtClean="0">
                <a:solidFill>
                  <a:srgbClr val="800000"/>
                </a:solidFill>
              </a:rPr>
              <a:t>gemistocytic</a:t>
            </a:r>
            <a:r>
              <a:rPr lang="en-US" b="1" i="1" dirty="0">
                <a:solidFill>
                  <a:srgbClr val="800000"/>
                </a:solidFill>
              </a:rPr>
              <a:t> </a:t>
            </a:r>
            <a:r>
              <a:rPr lang="en-US" b="1" i="1" dirty="0" smtClean="0">
                <a:solidFill>
                  <a:srgbClr val="800000"/>
                </a:solidFill>
              </a:rPr>
              <a:t>astrocytes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In long-standing gliosis, the cytoplasm of </a:t>
            </a:r>
            <a:r>
              <a:rPr lang="en-US" dirty="0" smtClean="0"/>
              <a:t>reactive astrocytes </a:t>
            </a:r>
            <a:r>
              <a:rPr lang="en-US" dirty="0"/>
              <a:t>shrinks in size, and the cellular processes </a:t>
            </a:r>
            <a:r>
              <a:rPr lang="en-US" dirty="0" smtClean="0"/>
              <a:t>become more </a:t>
            </a:r>
            <a:r>
              <a:rPr lang="en-US" dirty="0"/>
              <a:t>tightly interwoven (</a:t>
            </a:r>
            <a:r>
              <a:rPr lang="en-US" b="1" i="1" dirty="0" err="1">
                <a:solidFill>
                  <a:srgbClr val="800000"/>
                </a:solidFill>
              </a:rPr>
              <a:t>fibrillary</a:t>
            </a:r>
            <a:r>
              <a:rPr lang="en-US" b="1" i="1" dirty="0">
                <a:solidFill>
                  <a:srgbClr val="800000"/>
                </a:solidFill>
              </a:rPr>
              <a:t> astrocytes</a:t>
            </a:r>
            <a:r>
              <a:rPr lang="en-US" dirty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36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0982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student should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Understand </a:t>
            </a:r>
            <a:r>
              <a:rPr lang="en-US" dirty="0"/>
              <a:t>the role of the different constituents of Central nervous system (CNS) cells in the disease status.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“injury” concept.</a:t>
            </a:r>
          </a:p>
          <a:p>
            <a:r>
              <a:rPr lang="en-US" dirty="0" smtClean="0"/>
              <a:t>Explain </a:t>
            </a:r>
            <a:r>
              <a:rPr lang="en-US" dirty="0"/>
              <a:t>the basic pathological descriptive terms used in CNS cellular injury.</a:t>
            </a:r>
          </a:p>
          <a:p>
            <a:r>
              <a:rPr lang="en-US" dirty="0" smtClean="0"/>
              <a:t>Correlate </a:t>
            </a:r>
            <a:r>
              <a:rPr lang="en-US" dirty="0"/>
              <a:t>the different patterns of cellular injury with some important clinical examples.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concept of reaction of neurons, astrocytes and other glial cells to injury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Recognize </a:t>
            </a:r>
            <a:r>
              <a:rPr lang="en-US" dirty="0"/>
              <a:t>the axonal injury in both CNS and Peripheral nervous system as well as the consequences and the pathological findings.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48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Gemistocytic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astrocytes</a:t>
            </a:r>
          </a:p>
        </p:txBody>
      </p:sp>
      <p:pic>
        <p:nvPicPr>
          <p:cNvPr id="11" name="Content Placeholder 10" descr="minDSCN2215+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" r="148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Fibrillary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astrocytes</a:t>
            </a:r>
          </a:p>
        </p:txBody>
      </p:sp>
      <p:pic>
        <p:nvPicPr>
          <p:cNvPr id="12" name="Content Placeholder 11" descr="CP040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" r="147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29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/>
            <a:r>
              <a:rPr lang="en-US" sz="1800" dirty="0"/>
              <a:t>There is minimal extracellular matrix </a:t>
            </a:r>
            <a:r>
              <a:rPr lang="en-US" sz="1800" dirty="0" smtClean="0"/>
              <a:t>deposition</a:t>
            </a:r>
            <a:r>
              <a:rPr lang="en-US" sz="1800" dirty="0"/>
              <a:t> </a:t>
            </a:r>
            <a:r>
              <a:rPr lang="en-US" sz="1800" dirty="0" smtClean="0"/>
              <a:t>in CNS injury.</a:t>
            </a:r>
          </a:p>
          <a:p>
            <a:pPr marL="342900" lvl="1" indent="-342900"/>
            <a:endParaRPr lang="en-US" sz="1800" dirty="0"/>
          </a:p>
          <a:p>
            <a:pPr marL="342900" lvl="1" indent="-342900"/>
            <a:r>
              <a:rPr lang="en-US" sz="1800" dirty="0" smtClean="0"/>
              <a:t>Unlike repair </a:t>
            </a:r>
            <a:r>
              <a:rPr lang="en-US" sz="1800" dirty="0"/>
              <a:t>after injury elsewhere in the body, fibroblasts participate in healing after brain injury only to a limited extent (usually after penetrating brain trauma or around abscesses</a:t>
            </a:r>
            <a:r>
              <a:rPr lang="en-US" sz="1800" dirty="0" smtClean="0"/>
              <a:t>).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75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Rosenthal fibers </a:t>
            </a:r>
            <a:r>
              <a:rPr lang="en-US" dirty="0"/>
              <a:t>are thick, elongated, brightly </a:t>
            </a:r>
            <a:r>
              <a:rPr lang="en-US" dirty="0" err="1"/>
              <a:t>eosinophilic</a:t>
            </a:r>
            <a:r>
              <a:rPr lang="en-US" dirty="0"/>
              <a:t> protein </a:t>
            </a:r>
            <a:r>
              <a:rPr lang="en-US" dirty="0" smtClean="0"/>
              <a:t>aggregates found </a:t>
            </a:r>
            <a:r>
              <a:rPr lang="en-US" dirty="0"/>
              <a:t>in </a:t>
            </a:r>
            <a:r>
              <a:rPr lang="en-US" dirty="0" err="1"/>
              <a:t>astrocytic</a:t>
            </a:r>
            <a:r>
              <a:rPr lang="en-US" dirty="0"/>
              <a:t> processes in chronic gliosis and in </a:t>
            </a:r>
            <a:r>
              <a:rPr lang="en-US" dirty="0" smtClean="0"/>
              <a:t>some low</a:t>
            </a:r>
            <a:r>
              <a:rPr lang="en-US" dirty="0"/>
              <a:t>-grade </a:t>
            </a:r>
            <a:r>
              <a:rPr lang="en-US" dirty="0" err="1"/>
              <a:t>gliomas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708" y="2866726"/>
            <a:ext cx="4806792" cy="3459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980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Oligodendrocytes</a:t>
            </a:r>
            <a:r>
              <a:rPr lang="en-US" dirty="0"/>
              <a:t>, which produce myelin, exhibit a </a:t>
            </a:r>
            <a:r>
              <a:rPr lang="en-US" dirty="0" smtClean="0"/>
              <a:t>limited spectrum </a:t>
            </a:r>
            <a:r>
              <a:rPr lang="en-US" dirty="0"/>
              <a:t>of specific morphologic changes in response </a:t>
            </a:r>
            <a:r>
              <a:rPr lang="en-US" dirty="0" smtClean="0"/>
              <a:t>to various injuries.</a:t>
            </a:r>
          </a:p>
          <a:p>
            <a:endParaRPr lang="en-US" dirty="0"/>
          </a:p>
          <a:p>
            <a:r>
              <a:rPr lang="en-US" dirty="0" smtClean="0"/>
              <a:t>In progressive multifocal </a:t>
            </a:r>
            <a:r>
              <a:rPr lang="en-US" dirty="0" err="1" smtClean="0"/>
              <a:t>leukoencephalopathy</a:t>
            </a:r>
            <a:r>
              <a:rPr lang="en-US" dirty="0" smtClean="0"/>
              <a:t>, viral </a:t>
            </a:r>
            <a:r>
              <a:rPr lang="en-US" dirty="0"/>
              <a:t>inclusions can be seen in </a:t>
            </a:r>
            <a:r>
              <a:rPr lang="en-US" dirty="0" err="1"/>
              <a:t>oligodendrocytes</a:t>
            </a:r>
            <a:r>
              <a:rPr lang="en-US" dirty="0"/>
              <a:t>, with a smudgy</a:t>
            </a:r>
            <a:r>
              <a:rPr lang="en-US" dirty="0" smtClean="0"/>
              <a:t>, homogeneous</a:t>
            </a:r>
            <a:r>
              <a:rPr lang="en-US" dirty="0"/>
              <a:t>-appearing enlarged nucleus.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28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Progressive Multifocal </a:t>
            </a:r>
            <a:r>
              <a:rPr lang="en-US" sz="3000" dirty="0" err="1" smtClean="0"/>
              <a:t>Leukoencephalopathy</a:t>
            </a:r>
            <a:endParaRPr lang="en-US" sz="3000" dirty="0"/>
          </a:p>
        </p:txBody>
      </p:sp>
      <p:pic>
        <p:nvPicPr>
          <p:cNvPr id="9" name="Content Placeholder 8" descr="PMLHandE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5" r="9115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9" descr="Screen Shot 2018-08-31 at 4.13.37 PM.png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179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Ependymal cells line the ventricular system and the </a:t>
            </a:r>
            <a:r>
              <a:rPr lang="en-US" dirty="0" smtClean="0"/>
              <a:t>central canal </a:t>
            </a:r>
            <a:r>
              <a:rPr lang="en-US" dirty="0"/>
              <a:t>of the spinal </a:t>
            </a:r>
            <a:r>
              <a:rPr lang="en-US" dirty="0" smtClean="0"/>
              <a:t>cord.</a:t>
            </a:r>
          </a:p>
          <a:p>
            <a:endParaRPr lang="en-US" dirty="0"/>
          </a:p>
          <a:p>
            <a:r>
              <a:rPr lang="en-US" dirty="0" smtClean="0"/>
              <a:t>Certain </a:t>
            </a:r>
            <a:r>
              <a:rPr lang="en-US" dirty="0"/>
              <a:t>pathogens, particularly </a:t>
            </a:r>
            <a:r>
              <a:rPr lang="en-US" dirty="0" smtClean="0"/>
              <a:t>cytomegalovirus, </a:t>
            </a:r>
            <a:r>
              <a:rPr lang="en-US" dirty="0"/>
              <a:t>can produce extensive ependymal injury</a:t>
            </a:r>
            <a:r>
              <a:rPr lang="en-US" dirty="0" smtClean="0"/>
              <a:t>, with </a:t>
            </a:r>
            <a:r>
              <a:rPr lang="en-US" dirty="0"/>
              <a:t>typical viral inclusions.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96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7898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Microglial cells are long-lived cells derived from the </a:t>
            </a:r>
            <a:r>
              <a:rPr lang="en-US" dirty="0" smtClean="0"/>
              <a:t>embryonic yolk </a:t>
            </a:r>
            <a:r>
              <a:rPr lang="en-US" dirty="0"/>
              <a:t>sac </a:t>
            </a:r>
            <a:r>
              <a:rPr lang="en-US" dirty="0" smtClean="0"/>
              <a:t>that function </a:t>
            </a:r>
            <a:r>
              <a:rPr lang="en-US" dirty="0"/>
              <a:t>as the resident phagocytes of </a:t>
            </a:r>
            <a:r>
              <a:rPr lang="en-US" dirty="0" smtClean="0"/>
              <a:t>the CNS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activated by tissue injury, infection, or trauma, </a:t>
            </a:r>
            <a:r>
              <a:rPr lang="en-US" dirty="0" smtClean="0"/>
              <a:t>they proliferate </a:t>
            </a:r>
            <a:r>
              <a:rPr lang="en-US" dirty="0"/>
              <a:t>and become more prominent </a:t>
            </a:r>
            <a:r>
              <a:rPr lang="en-US" dirty="0" smtClean="0"/>
              <a:t>histologically.</a:t>
            </a:r>
          </a:p>
          <a:p>
            <a:endParaRPr lang="en-US" dirty="0" smtClean="0"/>
          </a:p>
          <a:p>
            <a:r>
              <a:rPr lang="en-US" dirty="0" smtClean="0"/>
              <a:t>Microglial cells </a:t>
            </a:r>
            <a:r>
              <a:rPr lang="en-US" dirty="0"/>
              <a:t>take on the appearance of activated macrophages in </a:t>
            </a:r>
            <a:r>
              <a:rPr lang="en-US" dirty="0" smtClean="0"/>
              <a:t>areas of </a:t>
            </a:r>
            <a:r>
              <a:rPr lang="en-US" dirty="0"/>
              <a:t>demyelination, organizing infarct, or hemorrhage; in </a:t>
            </a:r>
            <a:r>
              <a:rPr lang="en-US" dirty="0" smtClean="0"/>
              <a:t>other settings </a:t>
            </a:r>
            <a:r>
              <a:rPr lang="en-US" dirty="0"/>
              <a:t>such as infections, they develop elongated nuclei (</a:t>
            </a:r>
            <a:r>
              <a:rPr lang="en-US" b="1" i="1" dirty="0" smtClean="0">
                <a:solidFill>
                  <a:srgbClr val="800000"/>
                </a:solidFill>
              </a:rPr>
              <a:t>rod cells</a:t>
            </a:r>
            <a:r>
              <a:rPr lang="en-US" dirty="0"/>
              <a:t>)</a:t>
            </a:r>
            <a:r>
              <a:rPr lang="en-US" dirty="0" smtClean="0"/>
              <a:t>. Aggregates </a:t>
            </a:r>
            <a:r>
              <a:rPr lang="en-US" dirty="0"/>
              <a:t>of elongated microglial cells at sites of </a:t>
            </a:r>
            <a:r>
              <a:rPr lang="en-US" dirty="0" smtClean="0"/>
              <a:t>tissue injury </a:t>
            </a:r>
            <a:r>
              <a:rPr lang="en-US" dirty="0"/>
              <a:t>are termed </a:t>
            </a:r>
            <a:r>
              <a:rPr lang="en-US" b="1" i="1" dirty="0">
                <a:solidFill>
                  <a:srgbClr val="800000"/>
                </a:solidFill>
              </a:rPr>
              <a:t>microglial </a:t>
            </a:r>
            <a:r>
              <a:rPr lang="en-US" b="1" i="1" dirty="0" smtClean="0">
                <a:solidFill>
                  <a:srgbClr val="800000"/>
                </a:solidFill>
              </a:rPr>
              <a:t>nodules.</a:t>
            </a:r>
          </a:p>
          <a:p>
            <a:endParaRPr lang="en-US" b="1" i="1" dirty="0" smtClean="0">
              <a:solidFill>
                <a:srgbClr val="800000"/>
              </a:solidFill>
            </a:endParaRPr>
          </a:p>
          <a:p>
            <a:r>
              <a:rPr lang="en-US" dirty="0" smtClean="0"/>
              <a:t>Similar collections </a:t>
            </a:r>
            <a:r>
              <a:rPr lang="en-US" dirty="0"/>
              <a:t>can be found congregating around and </a:t>
            </a:r>
            <a:r>
              <a:rPr lang="en-US" dirty="0" err="1" smtClean="0"/>
              <a:t>phagocytosing</a:t>
            </a:r>
            <a:r>
              <a:rPr lang="en-US" dirty="0"/>
              <a:t> </a:t>
            </a:r>
            <a:r>
              <a:rPr lang="en-US" dirty="0" smtClean="0"/>
              <a:t>injured </a:t>
            </a:r>
            <a:r>
              <a:rPr lang="en-US" dirty="0"/>
              <a:t>neurons (</a:t>
            </a:r>
            <a:r>
              <a:rPr lang="en-US" b="1" i="1" dirty="0" err="1">
                <a:solidFill>
                  <a:srgbClr val="800000"/>
                </a:solidFill>
              </a:rPr>
              <a:t>neuronophagia</a:t>
            </a:r>
            <a:r>
              <a:rPr lang="en-US" dirty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00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Microglial nodules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Content Placeholder 14" descr="1-microglialnodule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5" b="11305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Neuronophagia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6" name="Content Placeholder 15" descr="CNS111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" r="763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705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Peripheral Nerve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Most peripheral neuropathies can be </a:t>
            </a:r>
            <a:r>
              <a:rPr lang="en-US" dirty="0" err="1"/>
              <a:t>subclassified</a:t>
            </a:r>
            <a:r>
              <a:rPr lang="en-US" dirty="0"/>
              <a:t> as either axonal or demyelinating, even though some diseases exhibit mixed </a:t>
            </a:r>
            <a:r>
              <a:rPr lang="en-US" dirty="0" smtClean="0"/>
              <a:t>features.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5338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Axonal </a:t>
            </a:r>
            <a:r>
              <a:rPr lang="en-US" dirty="0" smtClean="0">
                <a:latin typeface="Calibri" charset="0"/>
              </a:rPr>
              <a:t>Neuropathies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85354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They are caused by insults that directly injure the axon.</a:t>
            </a:r>
          </a:p>
          <a:p>
            <a:endParaRPr lang="en-US" dirty="0" smtClean="0"/>
          </a:p>
          <a:p>
            <a:r>
              <a:rPr lang="en-US" dirty="0"/>
              <a:t>The entire distal portion of an affected axon </a:t>
            </a:r>
            <a:r>
              <a:rPr lang="en-US" dirty="0" smtClean="0"/>
              <a:t>degenerates.</a:t>
            </a:r>
          </a:p>
          <a:p>
            <a:endParaRPr lang="en-US" dirty="0"/>
          </a:p>
          <a:p>
            <a:r>
              <a:rPr lang="en-US" dirty="0"/>
              <a:t>Axonal degeneration is associated with secondary myelin loss a process sometimes referred to as </a:t>
            </a:r>
            <a:r>
              <a:rPr lang="en-US" dirty="0" err="1"/>
              <a:t>Wallerian</a:t>
            </a:r>
            <a:r>
              <a:rPr lang="en-US" dirty="0"/>
              <a:t> </a:t>
            </a:r>
            <a:r>
              <a:rPr lang="en-US" dirty="0" smtClean="0"/>
              <a:t>degeneration. Regeneration </a:t>
            </a:r>
            <a:r>
              <a:rPr lang="en-US" dirty="0"/>
              <a:t>takes place through axonal regrowth and subsequent </a:t>
            </a:r>
            <a:r>
              <a:rPr lang="en-US" dirty="0" err="1"/>
              <a:t>remyelination</a:t>
            </a:r>
            <a:r>
              <a:rPr lang="en-US" dirty="0"/>
              <a:t> of the distal </a:t>
            </a:r>
            <a:r>
              <a:rPr lang="en-US" dirty="0" smtClean="0"/>
              <a:t>axon.</a:t>
            </a:r>
          </a:p>
          <a:p>
            <a:endParaRPr lang="en-US" dirty="0"/>
          </a:p>
          <a:p>
            <a:r>
              <a:rPr lang="en-US" dirty="0"/>
              <a:t>The morphologic hallmark of axonal neuropathies is a decrease in the density of axons, which in </a:t>
            </a:r>
            <a:r>
              <a:rPr lang="en-US" dirty="0" err="1"/>
              <a:t>electrophysiologic</a:t>
            </a:r>
            <a:r>
              <a:rPr lang="en-US" dirty="0"/>
              <a:t> studies correlates with a decrease in the strength of amplitude of nerve </a:t>
            </a:r>
            <a:r>
              <a:rPr lang="en-US" dirty="0" smtClean="0"/>
              <a:t>impulses.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smtClean="0"/>
              <a:t>principal functional </a:t>
            </a:r>
            <a:r>
              <a:rPr lang="en-US" dirty="0"/>
              <a:t>unit of the CNS is the neuron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 CNS </a:t>
            </a:r>
            <a:r>
              <a:rPr lang="en-US" dirty="0"/>
              <a:t>contains other cells, such as </a:t>
            </a:r>
            <a:r>
              <a:rPr lang="en-US" dirty="0" smtClean="0"/>
              <a:t>astrocytes and </a:t>
            </a:r>
            <a:r>
              <a:rPr lang="en-US" dirty="0" err="1"/>
              <a:t>oligodendrocytes</a:t>
            </a:r>
            <a:r>
              <a:rPr lang="en-US" dirty="0"/>
              <a:t>, which make up the glia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/>
              <a:t>Mature neurons </a:t>
            </a:r>
            <a:r>
              <a:rPr lang="en-US" dirty="0" smtClean="0"/>
              <a:t>are incapable </a:t>
            </a:r>
            <a:r>
              <a:rPr lang="en-US" dirty="0"/>
              <a:t>of cell division, so destruction of even a </a:t>
            </a:r>
            <a:r>
              <a:rPr lang="en-US" dirty="0" smtClean="0"/>
              <a:t>small number </a:t>
            </a:r>
            <a:r>
              <a:rPr lang="en-US" dirty="0"/>
              <a:t>of neurons essential for a specific function </a:t>
            </a:r>
            <a:r>
              <a:rPr lang="en-US" dirty="0" smtClean="0"/>
              <a:t>may leave </a:t>
            </a:r>
            <a:r>
              <a:rPr lang="en-US" dirty="0"/>
              <a:t>the individual with a neurologic deficit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Acute injuries typically result in breakdown of the blood-brain barrier and variable degrees of cerebral edema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125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Segmental </a:t>
            </a:r>
            <a:r>
              <a:rPr lang="en-US" dirty="0" smtClean="0">
                <a:latin typeface="Calibri" charset="0"/>
              </a:rPr>
              <a:t>Demyelination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characterized by damage to Schwan cells or </a:t>
            </a:r>
            <a:r>
              <a:rPr lang="en-US" dirty="0" err="1" smtClean="0"/>
              <a:t>myeline</a:t>
            </a:r>
            <a:r>
              <a:rPr lang="en-US" dirty="0" smtClean="0"/>
              <a:t> with axonal sparing resulting in abnormally show nerve conduction velocities.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Demyelination typically occurs in individual myelin internodes randomly; this process is termed segmental demyelination</a:t>
            </a:r>
          </a:p>
          <a:p>
            <a:endParaRPr lang="en-US" dirty="0"/>
          </a:p>
          <a:p>
            <a:r>
              <a:rPr lang="en-US" dirty="0"/>
              <a:t>Morphologically, demyelinating neuropathies show a relatively normal density of axons and features of segmental demyelination and repair &gt;&gt; recognized by the presence of axons with abnormally thin myelin sheaths and short </a:t>
            </a:r>
            <a:r>
              <a:rPr lang="en-US" dirty="0" smtClean="0"/>
              <a:t>internodes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866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Axonal Neuropathies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7" name="Content Placeholder 3" descr="Nerv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5680" y="1799092"/>
            <a:ext cx="6175375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8144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Define Corpora </a:t>
            </a:r>
            <a:r>
              <a:rPr lang="en-US" dirty="0" err="1" smtClean="0">
                <a:latin typeface="Calibri" charset="0"/>
              </a:rPr>
              <a:t>amylacea</a:t>
            </a:r>
            <a:r>
              <a:rPr lang="en-US" dirty="0" smtClean="0">
                <a:latin typeface="Calibri" charset="0"/>
              </a:rPr>
              <a:t>.</a:t>
            </a:r>
          </a:p>
          <a:p>
            <a:endParaRPr lang="en-US" dirty="0">
              <a:latin typeface="Calibri" charset="0"/>
            </a:endParaRPr>
          </a:p>
          <a:p>
            <a:r>
              <a:rPr lang="en-US" dirty="0" smtClean="0">
                <a:latin typeface="Calibri" charset="0"/>
              </a:rPr>
              <a:t>Where </a:t>
            </a:r>
            <a:r>
              <a:rPr lang="en-US" dirty="0">
                <a:latin typeface="Calibri" charset="0"/>
              </a:rPr>
              <a:t>and when they are deposited in the CNS?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46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Kumar V, Abbas AK, Aster JC. Robbins Basic Pathology. </a:t>
            </a:r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ed. Elsevier</a:t>
            </a:r>
            <a:r>
              <a:rPr lang="en-US"/>
              <a:t>; </a:t>
            </a:r>
            <a:r>
              <a:rPr lang="en-US" smtClean="0"/>
              <a:t>2017. </a:t>
            </a:r>
            <a:r>
              <a:rPr lang="en-US" dirty="0"/>
              <a:t>Philadelphia, PA.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51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 of </a:t>
            </a:r>
            <a:r>
              <a:rPr lang="en-US" dirty="0" smtClean="0"/>
              <a:t>Lecture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7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response to injury, a </a:t>
            </a:r>
            <a:r>
              <a:rPr lang="en-US" dirty="0" smtClean="0"/>
              <a:t>number of </a:t>
            </a:r>
            <a:r>
              <a:rPr lang="en-US" dirty="0"/>
              <a:t>changes occur in neurons and their processes (axons </a:t>
            </a:r>
            <a:r>
              <a:rPr lang="en-US" dirty="0" smtClean="0"/>
              <a:t>and dendrites), examples include:</a:t>
            </a:r>
          </a:p>
          <a:p>
            <a:endParaRPr lang="en-US" dirty="0"/>
          </a:p>
          <a:p>
            <a:pPr lvl="1"/>
            <a:r>
              <a:rPr lang="en-US" dirty="0" smtClean="0"/>
              <a:t>Red neurons</a:t>
            </a:r>
          </a:p>
          <a:p>
            <a:pPr lvl="1"/>
            <a:r>
              <a:rPr lang="en-US" dirty="0" smtClean="0"/>
              <a:t>Intracellular inclusions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ystrophic </a:t>
            </a:r>
            <a:r>
              <a:rPr lang="en-US" dirty="0" err="1"/>
              <a:t>neurites</a:t>
            </a:r>
            <a:endParaRPr lang="en-US" dirty="0"/>
          </a:p>
          <a:p>
            <a:pPr lvl="1"/>
            <a:r>
              <a:rPr lang="en-US" dirty="0" smtClean="0"/>
              <a:t>Spheroids</a:t>
            </a:r>
          </a:p>
          <a:p>
            <a:pPr lvl="1"/>
            <a:r>
              <a:rPr lang="en-US" dirty="0" err="1" smtClean="0"/>
              <a:t>Chromatolysis</a:t>
            </a: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469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Neuronal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Red neurons: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Within </a:t>
            </a:r>
            <a:r>
              <a:rPr lang="en-US" dirty="0"/>
              <a:t>12 hours of an irreversible hypoxic-</a:t>
            </a:r>
            <a:r>
              <a:rPr lang="en-US" dirty="0" smtClean="0"/>
              <a:t>ischemic insult</a:t>
            </a:r>
            <a:r>
              <a:rPr lang="en-US" dirty="0"/>
              <a:t>, neuronal injury becomes evident on routine </a:t>
            </a:r>
            <a:r>
              <a:rPr lang="en-US" dirty="0" smtClean="0"/>
              <a:t>H</a:t>
            </a:r>
            <a:r>
              <a:rPr lang="en-US" dirty="0"/>
              <a:t>&amp;</a:t>
            </a:r>
            <a:r>
              <a:rPr lang="en-US" dirty="0" smtClean="0"/>
              <a:t>E:</a:t>
            </a:r>
          </a:p>
          <a:p>
            <a:endParaRPr lang="en-US" dirty="0"/>
          </a:p>
          <a:p>
            <a:pPr lvl="1"/>
            <a:r>
              <a:rPr lang="en-US" dirty="0" smtClean="0"/>
              <a:t>Shrinkage of </a:t>
            </a:r>
            <a:r>
              <a:rPr lang="en-US" dirty="0"/>
              <a:t>the cell </a:t>
            </a:r>
            <a:r>
              <a:rPr lang="en-US" dirty="0" smtClean="0"/>
              <a:t>body</a:t>
            </a:r>
            <a:endParaRPr lang="en-US" dirty="0"/>
          </a:p>
          <a:p>
            <a:pPr lvl="1"/>
            <a:r>
              <a:rPr lang="en-US" dirty="0" err="1" smtClean="0"/>
              <a:t>Pyknosis</a:t>
            </a:r>
            <a:r>
              <a:rPr lang="en-US" dirty="0" smtClean="0"/>
              <a:t> </a:t>
            </a:r>
            <a:r>
              <a:rPr lang="en-US" dirty="0"/>
              <a:t>of the </a:t>
            </a:r>
            <a:r>
              <a:rPr lang="en-US" dirty="0" smtClean="0"/>
              <a:t>nucleus</a:t>
            </a:r>
            <a:endParaRPr lang="en-US" dirty="0"/>
          </a:p>
          <a:p>
            <a:pPr lvl="1"/>
            <a:r>
              <a:rPr lang="en-US" dirty="0" smtClean="0"/>
              <a:t>Disappearance </a:t>
            </a:r>
            <a:r>
              <a:rPr lang="en-US" dirty="0"/>
              <a:t>of </a:t>
            </a:r>
            <a:r>
              <a:rPr lang="en-US" dirty="0" smtClean="0"/>
              <a:t>the nucleolus</a:t>
            </a:r>
          </a:p>
          <a:p>
            <a:pPr lvl="1"/>
            <a:r>
              <a:rPr lang="en-US" dirty="0" smtClean="0"/>
              <a:t>Loss </a:t>
            </a:r>
            <a:r>
              <a:rPr lang="en-US" dirty="0"/>
              <a:t>of </a:t>
            </a:r>
            <a:r>
              <a:rPr lang="en-US" dirty="0" err="1"/>
              <a:t>Nissl</a:t>
            </a:r>
            <a:r>
              <a:rPr lang="en-US" dirty="0"/>
              <a:t> </a:t>
            </a:r>
            <a:r>
              <a:rPr lang="en-US" dirty="0" smtClean="0"/>
              <a:t>substance</a:t>
            </a:r>
            <a:endParaRPr lang="en-US" dirty="0"/>
          </a:p>
          <a:p>
            <a:pPr lvl="1"/>
            <a:r>
              <a:rPr lang="en-US" dirty="0" smtClean="0"/>
              <a:t>Intense </a:t>
            </a:r>
            <a:r>
              <a:rPr lang="en-US" dirty="0"/>
              <a:t>eosinophilia </a:t>
            </a:r>
            <a:r>
              <a:rPr lang="en-US" dirty="0" smtClean="0"/>
              <a:t>of the </a:t>
            </a:r>
            <a:r>
              <a:rPr lang="en-US" dirty="0"/>
              <a:t>cytoplasm (“</a:t>
            </a:r>
            <a:r>
              <a:rPr lang="en-US" b="1" i="1" dirty="0">
                <a:solidFill>
                  <a:srgbClr val="800000"/>
                </a:solidFill>
              </a:rPr>
              <a:t>red neurons</a:t>
            </a:r>
            <a:r>
              <a:rPr lang="en-US" dirty="0"/>
              <a:t>”)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051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Red Neurons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5646" b="564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Content Placeholder 10" descr="20130801101237-adb96a10-m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r="1194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4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Neuronal Injury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8782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Intracellular inclusions: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 smtClean="0"/>
          </a:p>
          <a:p>
            <a:pPr lvl="1"/>
            <a:r>
              <a:rPr lang="en-US" dirty="0" smtClean="0"/>
              <a:t>Many </a:t>
            </a:r>
            <a:r>
              <a:rPr lang="en-US" dirty="0"/>
              <a:t>neurodegenerative diseases are associated with </a:t>
            </a:r>
            <a:r>
              <a:rPr lang="en-US" dirty="0" smtClean="0"/>
              <a:t>specific </a:t>
            </a:r>
            <a:r>
              <a:rPr lang="en-US" b="1" i="1" dirty="0" smtClean="0">
                <a:solidFill>
                  <a:srgbClr val="800000"/>
                </a:solidFill>
              </a:rPr>
              <a:t>intracellular inclusions</a:t>
            </a:r>
            <a:r>
              <a:rPr lang="en-US" b="1" i="1" dirty="0" smtClean="0">
                <a:solidFill>
                  <a:srgbClr val="000000"/>
                </a:solidFill>
              </a:rPr>
              <a:t>.</a:t>
            </a:r>
          </a:p>
          <a:p>
            <a:pPr lvl="1"/>
            <a:endParaRPr lang="en-US" b="1" i="1" dirty="0">
              <a:solidFill>
                <a:srgbClr val="000000"/>
              </a:solidFill>
            </a:endParaRPr>
          </a:p>
          <a:p>
            <a:pPr lvl="1"/>
            <a:r>
              <a:rPr lang="en-US" dirty="0" smtClean="0"/>
              <a:t>These are nuclear</a:t>
            </a:r>
            <a:r>
              <a:rPr lang="en-US" dirty="0"/>
              <a:t> or cytoplasmic aggregates of stainable substances, usually proteins.</a:t>
            </a:r>
          </a:p>
          <a:p>
            <a:pPr lvl="1"/>
            <a:endParaRPr lang="en-US" b="1" i="1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Examples include:</a:t>
            </a:r>
          </a:p>
          <a:p>
            <a:pPr lvl="2"/>
            <a:r>
              <a:rPr lang="en-US" dirty="0" err="1" smtClean="0">
                <a:latin typeface="Calibri" charset="0"/>
              </a:rPr>
              <a:t>Negri</a:t>
            </a:r>
            <a:r>
              <a:rPr lang="en-US" dirty="0" smtClean="0">
                <a:latin typeface="Calibri" charset="0"/>
              </a:rPr>
              <a:t> </a:t>
            </a:r>
            <a:r>
              <a:rPr lang="en-US" dirty="0">
                <a:latin typeface="Calibri" charset="0"/>
              </a:rPr>
              <a:t>bodies in </a:t>
            </a:r>
            <a:r>
              <a:rPr lang="en-US" dirty="0" smtClean="0">
                <a:latin typeface="Calibri" charset="0"/>
              </a:rPr>
              <a:t>rabies</a:t>
            </a:r>
          </a:p>
          <a:p>
            <a:pPr lvl="2"/>
            <a:r>
              <a:rPr lang="en-US" dirty="0" err="1"/>
              <a:t>Lewy</a:t>
            </a:r>
            <a:r>
              <a:rPr lang="en-US" dirty="0"/>
              <a:t> bodies in Parkinson </a:t>
            </a:r>
            <a:r>
              <a:rPr lang="en-US" dirty="0" smtClean="0"/>
              <a:t>disease</a:t>
            </a:r>
          </a:p>
          <a:p>
            <a:pPr lvl="2"/>
            <a:r>
              <a:rPr lang="en-US" dirty="0" smtClean="0"/>
              <a:t>Tangles </a:t>
            </a:r>
            <a:r>
              <a:rPr lang="en-US" dirty="0"/>
              <a:t>in Alzheimer disease</a:t>
            </a:r>
            <a:endParaRPr lang="en-US" dirty="0">
              <a:latin typeface="Calibri" charset="0"/>
            </a:endParaRPr>
          </a:p>
          <a:p>
            <a:pPr lvl="1"/>
            <a:endParaRPr lang="en-US" b="1" i="1" dirty="0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4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Intracellular </a:t>
            </a:r>
            <a:r>
              <a:rPr lang="en-US" dirty="0" smtClean="0">
                <a:solidFill>
                  <a:schemeClr val="tx1"/>
                </a:solidFill>
              </a:rPr>
              <a:t>Inclusions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Negri</a:t>
            </a:r>
            <a:r>
              <a:rPr lang="en-US" dirty="0" smtClean="0"/>
              <a:t> body</a:t>
            </a:r>
            <a:endParaRPr lang="en-US" dirty="0"/>
          </a:p>
        </p:txBody>
      </p:sp>
      <p:pic>
        <p:nvPicPr>
          <p:cNvPr id="9" name="Content Placeholder 8" descr="negri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r="7471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Lewy</a:t>
            </a:r>
            <a:r>
              <a:rPr lang="en-US" dirty="0" smtClean="0"/>
              <a:t> body</a:t>
            </a:r>
            <a:endParaRPr lang="en-US" dirty="0"/>
          </a:p>
        </p:txBody>
      </p:sp>
      <p:pic>
        <p:nvPicPr>
          <p:cNvPr id="10" name="Content Placeholder 9" descr="DMcbcTmWkAAQOD5.jpg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" b="1419"/>
          <a:stretch>
            <a:fillRect/>
          </a:stretch>
        </p:blipFill>
        <p:spPr/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27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Neuronal Injury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Dystrophic </a:t>
            </a:r>
            <a:r>
              <a:rPr lang="en-US" b="1" dirty="0" err="1" smtClean="0"/>
              <a:t>neurites</a:t>
            </a:r>
            <a:r>
              <a:rPr lang="en-US" b="1" dirty="0" smtClean="0"/>
              <a:t>:</a:t>
            </a:r>
          </a:p>
          <a:p>
            <a:endParaRPr lang="en-US" b="1" dirty="0"/>
          </a:p>
          <a:p>
            <a:pPr lvl="1"/>
            <a:r>
              <a:rPr lang="en-US" dirty="0"/>
              <a:t>A </a:t>
            </a:r>
            <a:r>
              <a:rPr lang="en-US" dirty="0" err="1"/>
              <a:t>neurite</a:t>
            </a:r>
            <a:r>
              <a:rPr lang="en-US" dirty="0"/>
              <a:t> refers to any projection from the cell body of a </a:t>
            </a:r>
            <a:r>
              <a:rPr lang="en-US" dirty="0" smtClean="0"/>
              <a:t>neuron.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In </a:t>
            </a:r>
            <a:r>
              <a:rPr lang="en-US" dirty="0"/>
              <a:t>some neurodegenerative diseases</a:t>
            </a:r>
            <a:r>
              <a:rPr lang="en-US" dirty="0" smtClean="0"/>
              <a:t>, neuronal </a:t>
            </a:r>
            <a:r>
              <a:rPr lang="en-US" dirty="0"/>
              <a:t>processes become thickened and tortuous; </a:t>
            </a:r>
            <a:r>
              <a:rPr lang="en-US" dirty="0" smtClean="0"/>
              <a:t>these are </a:t>
            </a:r>
            <a:r>
              <a:rPr lang="en-US" dirty="0"/>
              <a:t>termed </a:t>
            </a:r>
            <a:r>
              <a:rPr lang="en-US" b="1" i="1" dirty="0">
                <a:solidFill>
                  <a:srgbClr val="800000"/>
                </a:solidFill>
              </a:rPr>
              <a:t>dystrophic </a:t>
            </a:r>
            <a:r>
              <a:rPr lang="en-US" b="1" i="1" dirty="0" err="1">
                <a:solidFill>
                  <a:srgbClr val="800000"/>
                </a:solidFill>
              </a:rPr>
              <a:t>neurites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505914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1705</TotalTime>
  <Words>1528</Words>
  <Application>Microsoft Macintosh PowerPoint</Application>
  <PresentationFormat>Custom</PresentationFormat>
  <Paragraphs>264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Wisp</vt:lpstr>
      <vt:lpstr>CELLULAR INJURY IN THE NERVOUS SYSTEM </vt:lpstr>
      <vt:lpstr>Objectives</vt:lpstr>
      <vt:lpstr>Introduction</vt:lpstr>
      <vt:lpstr>Patterns of Injury</vt:lpstr>
      <vt:lpstr>Neuronal Injury</vt:lpstr>
      <vt:lpstr>Red Neurons</vt:lpstr>
      <vt:lpstr>Neuronal Injury</vt:lpstr>
      <vt:lpstr>Intracellular Inclusions</vt:lpstr>
      <vt:lpstr>Neuronal Injury</vt:lpstr>
      <vt:lpstr>Dystrophic Neurites</vt:lpstr>
      <vt:lpstr>Axonal Injury</vt:lpstr>
      <vt:lpstr>Central chromatolysis</vt:lpstr>
      <vt:lpstr>Axonal Injury</vt:lpstr>
      <vt:lpstr>Beta Amyloid Precursor Protein </vt:lpstr>
      <vt:lpstr>Diffuse Axonal Injury</vt:lpstr>
      <vt:lpstr>Cerebral Edema</vt:lpstr>
      <vt:lpstr>Vasogenic Edema</vt:lpstr>
      <vt:lpstr>Cytotoxic Edema</vt:lpstr>
      <vt:lpstr>Glial Cells in Injury</vt:lpstr>
      <vt:lpstr>Glial Cells in Injury</vt:lpstr>
      <vt:lpstr>Glial Cells in Injury</vt:lpstr>
      <vt:lpstr>Glial Cells in Injury</vt:lpstr>
      <vt:lpstr>Glial Cells in Injury</vt:lpstr>
      <vt:lpstr>Progressive Multifocal Leukoencephalopathy</vt:lpstr>
      <vt:lpstr>Glial Cells in Injury</vt:lpstr>
      <vt:lpstr>Glial Cells in Injury</vt:lpstr>
      <vt:lpstr>Glial Cells in Injury</vt:lpstr>
      <vt:lpstr>Peripheral Nerve Injury</vt:lpstr>
      <vt:lpstr>Axonal Neuropathies</vt:lpstr>
      <vt:lpstr>Segmental Demyelination</vt:lpstr>
      <vt:lpstr>Axonal Neuropathies</vt:lpstr>
      <vt:lpstr>Homework</vt:lpstr>
      <vt:lpstr>Reference</vt:lpstr>
      <vt:lpstr>End of Lecture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MAC</cp:lastModifiedBy>
  <cp:revision>116</cp:revision>
  <dcterms:created xsi:type="dcterms:W3CDTF">2014-09-12T02:13:59Z</dcterms:created>
  <dcterms:modified xsi:type="dcterms:W3CDTF">2018-09-09T18:02:25Z</dcterms:modified>
</cp:coreProperties>
</file>