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73" r:id="rId12"/>
    <p:sldId id="267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57" r:id="rId32"/>
    <p:sldId id="25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+yjvrc464y7MCVQeJLo0Rg==" hashData="DddL4k8+AwAbymvU6vwzm4vACZ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78323" autoAdjust="0"/>
  </p:normalViewPr>
  <p:slideViewPr>
    <p:cSldViewPr snapToGrid="0">
      <p:cViewPr>
        <p:scale>
          <a:sx n="108" d="100"/>
          <a:sy n="108" d="100"/>
        </p:scale>
        <p:origin x="-368" y="-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5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3347B-2D09-5F48-9AB2-06E814607205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BD82F-C09D-DF4E-B79B-ADB49A48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40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B6961-98D9-734E-8313-8C70E843B8D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6CD1C-3885-334E-92AD-2BF65F03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92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NF1 is an autosomal dominant disorder caused by mutations in the tumor suppressor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neurofibromin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encoded on the long arm of chromosome 17. Symptoms include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neurofibromas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malignant peripheral nerve sheath tumors, “optic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,” and other glial tumors. In addition, patients with NF1 exhibit learning disabilities, seizures, skeletal abnormalities, vascular abnormalities with arterial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stenoses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pigmented nodules of the iris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nodules), and pigmented skin lesions (axillary freckling and café-au-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spots) in various degrees.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NF2 is an autosomal dominant disorder and patients are at risk of developing multiple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schwannomas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meningiomas,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ependymomas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presence of bilateral vestibular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schwannomasis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hallmark of NF2; despite the name,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neurofibromas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not found in NF2 patients. Affected patients carry a dominant loss of function mutation of the merlin gene on chromosome 22.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CD1C-3885-334E-92AD-2BF65F0355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CNS Tumors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Dr. Maria A. Arafah</a:t>
            </a:r>
          </a:p>
          <a:p>
            <a:pPr algn="ctr"/>
            <a:r>
              <a:rPr lang="en-US" dirty="0"/>
              <a:t>Assistant Professor – Department of Pathology</a:t>
            </a:r>
          </a:p>
          <a:p>
            <a:pPr algn="ctr"/>
            <a:r>
              <a:rPr lang="en-US" sz="1200" dirty="0"/>
              <a:t>http://</a:t>
            </a:r>
            <a:r>
              <a:rPr lang="en-US" sz="1200" dirty="0" err="1"/>
              <a:t>fac.ksu.edu.sa</a:t>
            </a:r>
            <a:r>
              <a:rPr lang="en-US" sz="1200" dirty="0"/>
              <a:t>/</a:t>
            </a:r>
            <a:r>
              <a:rPr lang="en-US" sz="1200" dirty="0" err="1"/>
              <a:t>mariaarafah</a:t>
            </a:r>
            <a:r>
              <a:rPr lang="en-US" sz="1200" dirty="0"/>
              <a:t>/courses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Pilocytic</a:t>
            </a:r>
            <a:r>
              <a:rPr lang="en-US" dirty="0" smtClean="0"/>
              <a:t> Astrocytoma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Cystic with a mural nodule</a:t>
            </a:r>
          </a:p>
          <a:p>
            <a:r>
              <a:rPr lang="en-US" sz="2000" dirty="0"/>
              <a:t>Well circumscribed</a:t>
            </a:r>
          </a:p>
          <a:p>
            <a:r>
              <a:rPr lang="en-US" sz="2000" dirty="0"/>
              <a:t>"</a:t>
            </a:r>
            <a:r>
              <a:rPr lang="en-US" sz="2000" dirty="0" err="1"/>
              <a:t>hairlike</a:t>
            </a:r>
            <a:r>
              <a:rPr lang="ja-JP" altLang="en-US" sz="2000" dirty="0"/>
              <a:t>“</a:t>
            </a:r>
            <a:r>
              <a:rPr lang="en-US" sz="2000" dirty="0"/>
              <a:t>=</a:t>
            </a:r>
            <a:r>
              <a:rPr lang="en-US" sz="2000" dirty="0" err="1"/>
              <a:t>pilocytic</a:t>
            </a:r>
            <a:r>
              <a:rPr lang="en-US" sz="2000" dirty="0"/>
              <a:t> processes that are GFAP positive</a:t>
            </a:r>
          </a:p>
          <a:p>
            <a:r>
              <a:rPr lang="en-US" sz="2000" dirty="0"/>
              <a:t>Rosenthal fibers &amp; hyaline granular bodies are often present</a:t>
            </a:r>
          </a:p>
          <a:p>
            <a:r>
              <a:rPr lang="en-US" sz="2000" dirty="0"/>
              <a:t>Necrosis and mitoses are typically absent</a:t>
            </a:r>
          </a:p>
          <a:p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5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Pilocytic</a:t>
            </a:r>
            <a:r>
              <a:rPr lang="en-US" dirty="0"/>
              <a:t> Astrocytoma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Radiology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Microscopy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Content Placeholder 13" descr="gliageek_Pilocytic200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1312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Content Placeholder 13" descr="b3163fb25a0dbcf470c0f827b9c468_gallery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09" r="-17809"/>
          <a:stretch>
            <a:fillRect/>
          </a:stretch>
        </p:blipFill>
        <p:spPr>
          <a:xfrm>
            <a:off x="2483373" y="2548966"/>
            <a:ext cx="4342893" cy="3354060"/>
          </a:xfrm>
        </p:spPr>
      </p:pic>
    </p:spTree>
    <p:extLst>
      <p:ext uri="{BB962C8B-B14F-4D97-AF65-F5344CB8AC3E}">
        <p14:creationId xmlns:p14="http://schemas.microsoft.com/office/powerpoint/2010/main" val="904827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Astrocytomas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89212" y="1575606"/>
            <a:ext cx="8915400" cy="467978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Well differentiated </a:t>
            </a:r>
            <a:r>
              <a:rPr lang="ja-JP" altLang="en-US" dirty="0"/>
              <a:t>“</a:t>
            </a:r>
            <a:r>
              <a:rPr lang="en-US" dirty="0"/>
              <a:t>diffuse astrocytoma</a:t>
            </a:r>
            <a:r>
              <a:rPr lang="ja-JP" altLang="en-US" dirty="0"/>
              <a:t>”</a:t>
            </a:r>
            <a:r>
              <a:rPr lang="en-US" dirty="0"/>
              <a:t> (WHO grade II</a:t>
            </a:r>
            <a:r>
              <a:rPr lang="en-US" dirty="0" smtClean="0"/>
              <a:t>):</a:t>
            </a:r>
          </a:p>
          <a:p>
            <a:pPr lvl="1"/>
            <a:r>
              <a:rPr lang="en-US" dirty="0"/>
              <a:t>Static or progress slowly (mean survival of more than 5 years)</a:t>
            </a:r>
          </a:p>
          <a:p>
            <a:pPr lvl="1"/>
            <a:r>
              <a:rPr lang="en-US" dirty="0" smtClean="0"/>
              <a:t>Moderate </a:t>
            </a:r>
            <a:r>
              <a:rPr lang="en-US" dirty="0"/>
              <a:t>cellularity</a:t>
            </a:r>
          </a:p>
          <a:p>
            <a:pPr lvl="1"/>
            <a:r>
              <a:rPr lang="en-US" dirty="0"/>
              <a:t>Variable nuclear </a:t>
            </a:r>
            <a:r>
              <a:rPr lang="en-US" dirty="0" err="1"/>
              <a:t>pleomorphism</a:t>
            </a:r>
            <a:endParaRPr lang="en-US" dirty="0"/>
          </a:p>
          <a:p>
            <a:endParaRPr lang="en-US" dirty="0" smtClean="0"/>
          </a:p>
          <a:p>
            <a:pPr marL="342900" lvl="1" indent="-342900"/>
            <a:r>
              <a:rPr lang="en-US" dirty="0" err="1"/>
              <a:t>Anaplstiac</a:t>
            </a:r>
            <a:r>
              <a:rPr lang="en-US" dirty="0"/>
              <a:t> astrocytoma (WHO grade III</a:t>
            </a:r>
            <a:r>
              <a:rPr lang="en-US" dirty="0" smtClean="0"/>
              <a:t>):</a:t>
            </a:r>
          </a:p>
          <a:p>
            <a:pPr marL="742950" lvl="2" indent="-342900"/>
            <a:r>
              <a:rPr lang="en-US" dirty="0" smtClean="0"/>
              <a:t>More cellular</a:t>
            </a:r>
          </a:p>
          <a:p>
            <a:pPr marL="742950" lvl="2" indent="-342900"/>
            <a:r>
              <a:rPr lang="en-US" sz="1500" dirty="0" smtClean="0"/>
              <a:t>Greater</a:t>
            </a:r>
            <a:r>
              <a:rPr lang="en-US" dirty="0" smtClean="0"/>
              <a:t> </a:t>
            </a:r>
            <a:r>
              <a:rPr lang="en-US" dirty="0"/>
              <a:t>nuclear </a:t>
            </a:r>
            <a:r>
              <a:rPr lang="en-US" dirty="0" err="1" smtClean="0"/>
              <a:t>pelomrophism</a:t>
            </a:r>
            <a:endParaRPr lang="en-US" dirty="0" smtClean="0"/>
          </a:p>
          <a:p>
            <a:pPr marL="742950" lvl="2" indent="-342900"/>
            <a:r>
              <a:rPr lang="en-US" dirty="0" smtClean="0"/>
              <a:t>Mitosis</a:t>
            </a:r>
            <a:endParaRPr lang="en-US" dirty="0"/>
          </a:p>
          <a:p>
            <a:pPr marL="342900" lvl="1" indent="-342900"/>
            <a:endParaRPr lang="en-US" dirty="0"/>
          </a:p>
          <a:p>
            <a:pPr marL="342900" lvl="1" indent="-342900"/>
            <a:r>
              <a:rPr lang="en-US" dirty="0" err="1"/>
              <a:t>Glioblastoma</a:t>
            </a:r>
            <a:r>
              <a:rPr lang="en-US" dirty="0"/>
              <a:t> (WHO grade IV</a:t>
            </a:r>
            <a:r>
              <a:rPr lang="en-US" dirty="0" smtClean="0"/>
              <a:t>):</a:t>
            </a:r>
          </a:p>
          <a:p>
            <a:pPr marL="742950" lvl="2" indent="-342900"/>
            <a:r>
              <a:rPr lang="en-US" dirty="0" smtClean="0"/>
              <a:t>With </a:t>
            </a:r>
            <a:r>
              <a:rPr lang="en-US" dirty="0"/>
              <a:t>treatment, </a:t>
            </a:r>
            <a:r>
              <a:rPr lang="en-US" dirty="0" smtClean="0"/>
              <a:t>the mean </a:t>
            </a:r>
            <a:r>
              <a:rPr lang="en-US" dirty="0"/>
              <a:t>survival </a:t>
            </a:r>
            <a:r>
              <a:rPr lang="en-US" dirty="0" smtClean="0"/>
              <a:t>is of </a:t>
            </a:r>
            <a:r>
              <a:rPr lang="en-US" dirty="0"/>
              <a:t>8-10 </a:t>
            </a:r>
            <a:r>
              <a:rPr lang="en-US" dirty="0" smtClean="0"/>
              <a:t>months</a:t>
            </a:r>
          </a:p>
          <a:p>
            <a:pPr marL="742950" lvl="2" indent="-342900"/>
            <a:r>
              <a:rPr lang="en-US" dirty="0" smtClean="0"/>
              <a:t>All </a:t>
            </a:r>
            <a:r>
              <a:rPr lang="en-US" dirty="0"/>
              <a:t>the features of anaplastic astrocytoma, </a:t>
            </a:r>
            <a:r>
              <a:rPr lang="en-US" dirty="0" smtClean="0"/>
              <a:t>plus</a:t>
            </a:r>
            <a:r>
              <a:rPr lang="en-US" dirty="0"/>
              <a:t> n</a:t>
            </a:r>
            <a:r>
              <a:rPr lang="en-US" dirty="0" smtClean="0"/>
              <a:t>ecrosis</a:t>
            </a:r>
            <a:r>
              <a:rPr lang="en-US" dirty="0"/>
              <a:t> and/or vascular or endothelial cell proliferation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</a:t>
            </a:r>
            <a:r>
              <a:rPr lang="en-US" dirty="0" err="1" smtClean="0"/>
              <a:t>Astrocytomas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Macroscopy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Microscopy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2" descr="http://www.robbinspathology.com/common/showimage.cfm?type=f&amp;ThisFigFile=S01871-028-f042b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82" r="399" b="6742"/>
          <a:stretch/>
        </p:blipFill>
        <p:spPr bwMode="auto">
          <a:xfrm>
            <a:off x="2600972" y="2551541"/>
            <a:ext cx="4290286" cy="335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33638" y="6019282"/>
            <a:ext cx="826365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 that diffuse astrocytoma are poorly demarcated</a:t>
            </a:r>
          </a:p>
        </p:txBody>
      </p:sp>
      <p:pic>
        <p:nvPicPr>
          <p:cNvPr id="17" name="Content Placeholder 14" descr="292A.gi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r="1474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689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Glioblastoma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Macroscopy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Microscopy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2" descr="http://www.robbinspathology.com/common/showimage.cfm?type=f&amp;ThisFigFile=S01871-028-f043b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553" r="-542" b="39583"/>
          <a:stretch/>
        </p:blipFill>
        <p:spPr bwMode="auto">
          <a:xfrm>
            <a:off x="2589213" y="2560638"/>
            <a:ext cx="43434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robbinspathology.com/common/showimage.cfm?type=f&amp;ThisFigFile=S01871-028-f044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" b="6137"/>
          <a:stretch/>
        </p:blipFill>
        <p:spPr bwMode="auto">
          <a:xfrm>
            <a:off x="7167563" y="2551541"/>
            <a:ext cx="4338637" cy="3409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Astrocytomas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Mutations that alter the enzymatic activity of two isoforms of the metabolic enzyme </a:t>
            </a:r>
            <a:r>
              <a:rPr lang="en-US" dirty="0" err="1"/>
              <a:t>isocitrate</a:t>
            </a:r>
            <a:r>
              <a:rPr lang="en-US" dirty="0"/>
              <a:t> dehydrogenase (IDH1 and IDH2) are common in lower-grade </a:t>
            </a:r>
            <a:r>
              <a:rPr lang="en-US" dirty="0" err="1"/>
              <a:t>astrocytomas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Primary </a:t>
            </a:r>
            <a:r>
              <a:rPr lang="en-US" dirty="0" err="1"/>
              <a:t>glioblastomas</a:t>
            </a:r>
            <a:r>
              <a:rPr lang="en-US" dirty="0"/>
              <a:t> are characterized by amplification of the epidermal growth factor receptor (EGFR ) gene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Secondary </a:t>
            </a:r>
            <a:r>
              <a:rPr lang="en-US" dirty="0" err="1"/>
              <a:t>glioblastomas</a:t>
            </a:r>
            <a:r>
              <a:rPr lang="en-US" dirty="0"/>
              <a:t> share p53 mutations that </a:t>
            </a:r>
            <a:r>
              <a:rPr lang="en-US" dirty="0" smtClean="0"/>
              <a:t>characterizes </a:t>
            </a:r>
            <a:r>
              <a:rPr lang="en-US" dirty="0"/>
              <a:t>low-grade </a:t>
            </a:r>
            <a:r>
              <a:rPr lang="en-US" dirty="0" err="1" smtClean="0"/>
              <a:t>gliomas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5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Oligodendroglioma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The most common genetic findings are loss of </a:t>
            </a:r>
            <a:r>
              <a:rPr lang="en-US" dirty="0" err="1"/>
              <a:t>heterozygosity</a:t>
            </a:r>
            <a:r>
              <a:rPr lang="en-US" dirty="0"/>
              <a:t> for chromosomes 1p and </a:t>
            </a:r>
            <a:r>
              <a:rPr lang="en-US" dirty="0" smtClean="0"/>
              <a:t>19q.</a:t>
            </a:r>
          </a:p>
          <a:p>
            <a:endParaRPr lang="en-US" dirty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and 5</a:t>
            </a:r>
            <a:r>
              <a:rPr lang="en-US" baseline="30000" dirty="0" smtClean="0"/>
              <a:t>th</a:t>
            </a:r>
            <a:r>
              <a:rPr lang="en-US" dirty="0" smtClean="0"/>
              <a:t> decades</a:t>
            </a:r>
          </a:p>
          <a:p>
            <a:endParaRPr lang="en-US" dirty="0"/>
          </a:p>
          <a:p>
            <a:r>
              <a:rPr lang="en-US" dirty="0"/>
              <a:t>Cerebral hemispheres, with a predilection for </a:t>
            </a:r>
            <a:r>
              <a:rPr lang="en-US" dirty="0" smtClean="0"/>
              <a:t>the white matter</a:t>
            </a:r>
          </a:p>
          <a:p>
            <a:endParaRPr lang="en-US" dirty="0"/>
          </a:p>
          <a:p>
            <a:r>
              <a:rPr lang="en-US" dirty="0"/>
              <a:t>Better prognosis than </a:t>
            </a:r>
            <a:r>
              <a:rPr lang="en-US" dirty="0" err="1" smtClean="0"/>
              <a:t>astrocytomas</a:t>
            </a:r>
            <a:r>
              <a:rPr lang="en-US" dirty="0" smtClean="0"/>
              <a:t> </a:t>
            </a:r>
            <a:r>
              <a:rPr lang="en-US" dirty="0"/>
              <a:t>(5 to 10 years with </a:t>
            </a:r>
            <a:r>
              <a:rPr lang="en-US" dirty="0" smtClean="0"/>
              <a:t>treatment)</a:t>
            </a:r>
          </a:p>
          <a:p>
            <a:endParaRPr lang="en-US" dirty="0"/>
          </a:p>
          <a:p>
            <a:r>
              <a:rPr lang="en-US" dirty="0" smtClean="0"/>
              <a:t>The prognosis of the anaplastic type is worse than the conventional type.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8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Oligodendroglioma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In oligodendroglioma tumor cells have round nuclei, often with a cytoplasmic halo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Blood vessels in the background are thin and can form an interlacing pattern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None/>
              <a:defRPr/>
            </a:pPr>
            <a:r>
              <a:rPr lang="en-US" i="1" dirty="0" smtClean="0">
                <a:sym typeface="Wingdings" pitchFamily="2" charset="2"/>
              </a:rPr>
              <a:t>  </a:t>
            </a:r>
            <a:r>
              <a:rPr lang="en-US" i="1" dirty="0" smtClean="0"/>
              <a:t>What </a:t>
            </a:r>
            <a:r>
              <a:rPr lang="en-US" i="1" dirty="0"/>
              <a:t>additional features are needed for anaplastic oligodendroglioma?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r="6895"/>
          <a:stretch>
            <a:fillRect/>
          </a:stretch>
        </p:blipFill>
        <p:spPr bwMode="auto"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36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Ependymoma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They occur in the first two decades of life</a:t>
            </a:r>
            <a:r>
              <a:rPr lang="en-US" dirty="0" smtClean="0">
                <a:latin typeface="Calibri" charset="0"/>
              </a:rPr>
              <a:t>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They most </a:t>
            </a:r>
            <a:r>
              <a:rPr lang="en-US" dirty="0">
                <a:latin typeface="Calibri" charset="0"/>
              </a:rPr>
              <a:t>often arise next to the </a:t>
            </a:r>
            <a:r>
              <a:rPr lang="en-US" dirty="0" err="1">
                <a:latin typeface="Calibri" charset="0"/>
              </a:rPr>
              <a:t>ependyma</a:t>
            </a:r>
            <a:r>
              <a:rPr lang="en-US" dirty="0">
                <a:latin typeface="Calibri" charset="0"/>
              </a:rPr>
              <a:t>-lined ventricular system, including the central canal of the spinal </a:t>
            </a:r>
            <a:r>
              <a:rPr lang="en-US" dirty="0" smtClean="0">
                <a:latin typeface="Calibri" charset="0"/>
              </a:rPr>
              <a:t>cord.</a:t>
            </a:r>
          </a:p>
          <a:p>
            <a:endParaRPr lang="en-US" dirty="0" smtClean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They typically occur near the fourth </a:t>
            </a:r>
            <a:r>
              <a:rPr lang="en-US" dirty="0" smtClean="0">
                <a:latin typeface="Calibri" charset="0"/>
              </a:rPr>
              <a:t>ventricle.</a:t>
            </a:r>
          </a:p>
          <a:p>
            <a:endParaRPr lang="en-US" dirty="0" smtClean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In adults, the spinal cord is their most common </a:t>
            </a:r>
            <a:r>
              <a:rPr lang="en-US" dirty="0" smtClean="0">
                <a:latin typeface="Calibri" charset="0"/>
              </a:rPr>
              <a:t>location.</a:t>
            </a:r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6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Ependymoma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Tumor cells may form round or elongated structures (</a:t>
            </a:r>
            <a:r>
              <a:rPr lang="en-US" b="1" dirty="0"/>
              <a:t>rosettes,</a:t>
            </a:r>
            <a:r>
              <a:rPr lang="en-US" dirty="0"/>
              <a:t> </a:t>
            </a:r>
            <a:r>
              <a:rPr lang="en-US" b="1" dirty="0"/>
              <a:t>canals</a:t>
            </a:r>
            <a:r>
              <a:rPr lang="en-US" dirty="0" smtClean="0"/>
              <a:t>) </a:t>
            </a:r>
            <a:r>
              <a:rPr lang="en-US" dirty="0"/>
              <a:t>more frequently present are </a:t>
            </a:r>
            <a:r>
              <a:rPr lang="en-US" b="1" dirty="0" smtClean="0"/>
              <a:t>perivascular </a:t>
            </a:r>
            <a:r>
              <a:rPr lang="en-US" b="1" dirty="0" err="1" smtClean="0"/>
              <a:t>pseudorosettes</a:t>
            </a:r>
            <a:r>
              <a:rPr lang="en-US" b="1" dirty="0" smtClean="0"/>
              <a:t> </a:t>
            </a:r>
            <a:r>
              <a:rPr lang="en-US" dirty="0"/>
              <a:t>in which tumor cells are arranged </a:t>
            </a:r>
            <a:r>
              <a:rPr lang="en-US" dirty="0" smtClean="0"/>
              <a:t>around vessels </a:t>
            </a:r>
            <a:r>
              <a:rPr lang="en-US" dirty="0"/>
              <a:t>with an intervening zone containing thin ependymal </a:t>
            </a:r>
            <a:r>
              <a:rPr lang="en-US" dirty="0" smtClean="0"/>
              <a:t>processes.</a:t>
            </a:r>
          </a:p>
          <a:p>
            <a:endParaRPr lang="en-US" dirty="0"/>
          </a:p>
          <a:p>
            <a:r>
              <a:rPr lang="en-US" dirty="0" smtClean="0"/>
              <a:t>Anaplastic </a:t>
            </a:r>
            <a:r>
              <a:rPr lang="en-US" dirty="0" err="1"/>
              <a:t>ependymomas</a:t>
            </a:r>
            <a:r>
              <a:rPr lang="en-US" dirty="0"/>
              <a:t> show increased cell density, high mitotic rates, necrosis and less evident ependymal differentiation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>
            <a:fillRect/>
          </a:stretch>
        </p:blipFill>
        <p:spPr bwMode="auto"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3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Upon completion of this lecture, students should be able to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Appreciate </a:t>
            </a:r>
            <a:r>
              <a:rPr lang="en-US" dirty="0"/>
              <a:t>how the anatomy of the skull and the spinal column influences the prognosis of both benign and malignant primary CNS tumors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List </a:t>
            </a:r>
            <a:r>
              <a:rPr lang="en-US" dirty="0"/>
              <a:t>the principal </a:t>
            </a:r>
            <a:r>
              <a:rPr lang="en-US" dirty="0" err="1"/>
              <a:t>clinicopathological</a:t>
            </a:r>
            <a:r>
              <a:rPr lang="en-US" dirty="0"/>
              <a:t> features of some of the main types of tumors that can arise within the central and the peripheral nervous systems.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95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Meningioma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often low grade tumors of adults.</a:t>
            </a:r>
          </a:p>
          <a:p>
            <a:endParaRPr lang="en-US" dirty="0"/>
          </a:p>
          <a:p>
            <a:pPr marL="342900" lvl="1" indent="-342900"/>
            <a:r>
              <a:rPr lang="en-US" sz="1800" dirty="0"/>
              <a:t>They originate from the </a:t>
            </a:r>
            <a:r>
              <a:rPr lang="en-US" sz="1800" dirty="0" err="1"/>
              <a:t>meningothelial</a:t>
            </a:r>
            <a:r>
              <a:rPr lang="en-US" sz="1800" dirty="0"/>
              <a:t> cell of the arachnoid</a:t>
            </a:r>
          </a:p>
          <a:p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most meningiomas are easily separable from underlying brain, some tumors infiltrate the brain.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presence of brain invasion is associated with increased risk of recurrence.</a:t>
            </a:r>
            <a:endParaRPr lang="ar-sa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18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1"/>
          <p:cNvSpPr>
            <a:spLocks/>
          </p:cNvSpPr>
          <p:nvPr/>
        </p:nvSpPr>
        <p:spPr bwMode="auto">
          <a:xfrm>
            <a:off x="7479462" y="1686042"/>
            <a:ext cx="3894601" cy="487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A parasagittal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multilobular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 meningioma attached to the dura with compression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of the underlying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brain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LM Typewriter Proportional 10pt" charset="0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LM Typewriter Proportional 10pt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LM Typewriter Proportional 10pt" charset="0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LM Typewriter Proportional 10pt" charset="0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B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, Meningioma with a whorled pattern of cell growth and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psammoma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LM Typewriter Proportional 10pt" charset="0"/>
              </a:rPr>
              <a:t> bodies.</a:t>
            </a:r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732" b="4178"/>
          <a:stretch/>
        </p:blipFill>
        <p:spPr bwMode="auto">
          <a:xfrm>
            <a:off x="1772282" y="217990"/>
            <a:ext cx="4896635" cy="6346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58705" y="170958"/>
            <a:ext cx="6192011" cy="9087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Meningioma</a:t>
            </a:r>
          </a:p>
        </p:txBody>
      </p:sp>
    </p:spTree>
    <p:extLst>
      <p:ext uri="{BB962C8B-B14F-4D97-AF65-F5344CB8AC3E}">
        <p14:creationId xmlns:p14="http://schemas.microsoft.com/office/powerpoint/2010/main" val="209847857"/>
      </p:ext>
    </p:extLst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6368896" presetClass="entr" presetSubtype="1411463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Meningioma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Main </a:t>
            </a:r>
            <a:r>
              <a:rPr lang="en-US" sz="1600" dirty="0" smtClean="0"/>
              <a:t>subtypes (grade I): </a:t>
            </a:r>
            <a:endParaRPr lang="en-US" sz="1600" dirty="0"/>
          </a:p>
          <a:p>
            <a:pPr lvl="1"/>
            <a:r>
              <a:rPr lang="en-US" dirty="0" err="1"/>
              <a:t>Meningothelial</a:t>
            </a:r>
            <a:endParaRPr lang="en-US" dirty="0"/>
          </a:p>
          <a:p>
            <a:pPr lvl="1"/>
            <a:r>
              <a:rPr lang="en-US" dirty="0"/>
              <a:t>Fibroblastic</a:t>
            </a:r>
          </a:p>
          <a:p>
            <a:pPr lvl="1"/>
            <a:r>
              <a:rPr lang="en-US" dirty="0"/>
              <a:t>Transitional</a:t>
            </a:r>
          </a:p>
          <a:p>
            <a:pPr lvl="1"/>
            <a:r>
              <a:rPr lang="en-US" dirty="0" err="1"/>
              <a:t>Psammomatous</a:t>
            </a:r>
            <a:endParaRPr lang="en-US" dirty="0"/>
          </a:p>
          <a:p>
            <a:pPr lvl="1"/>
            <a:r>
              <a:rPr lang="en-US" dirty="0"/>
              <a:t>Secretory</a:t>
            </a:r>
          </a:p>
          <a:p>
            <a:pPr lvl="1"/>
            <a:endParaRPr lang="en-US" dirty="0"/>
          </a:p>
          <a:p>
            <a:r>
              <a:rPr lang="en-US" sz="1600" dirty="0"/>
              <a:t>Also note:</a:t>
            </a:r>
          </a:p>
          <a:p>
            <a:pPr lvl="1"/>
            <a:r>
              <a:rPr lang="en-US" dirty="0"/>
              <a:t>Atypical </a:t>
            </a:r>
            <a:r>
              <a:rPr lang="en-US" dirty="0" smtClean="0"/>
              <a:t>meningiomas (grade II)</a:t>
            </a:r>
            <a:endParaRPr lang="en-US" dirty="0"/>
          </a:p>
          <a:p>
            <a:pPr lvl="1"/>
            <a:r>
              <a:rPr lang="en-US" dirty="0"/>
              <a:t>Anaplastic (malignant) </a:t>
            </a:r>
            <a:r>
              <a:rPr lang="en-US" dirty="0" smtClean="0"/>
              <a:t>meningiomas (grade III)</a:t>
            </a:r>
            <a:endParaRPr lang="en-US" dirty="0"/>
          </a:p>
          <a:p>
            <a:endParaRPr lang="en-US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40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Medulloblastoma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1600" dirty="0" smtClean="0"/>
              <a:t>They occur in children </a:t>
            </a:r>
            <a:r>
              <a:rPr lang="en-US" sz="1600" dirty="0"/>
              <a:t>and exclusively in the </a:t>
            </a:r>
            <a:r>
              <a:rPr lang="en-US" sz="1600" dirty="0" smtClean="0"/>
              <a:t>cerebellum.</a:t>
            </a:r>
          </a:p>
          <a:p>
            <a:endParaRPr lang="en-US" sz="1600" dirty="0"/>
          </a:p>
          <a:p>
            <a:r>
              <a:rPr lang="en-US" sz="1600" dirty="0"/>
              <a:t>Neuronal and glial markers may be expressed, but the tumor is often largely </a:t>
            </a:r>
            <a:r>
              <a:rPr lang="en-US" sz="1600" dirty="0" smtClean="0"/>
              <a:t>undifferentiated.</a:t>
            </a:r>
          </a:p>
          <a:p>
            <a:endParaRPr lang="en-US" sz="1600" dirty="0"/>
          </a:p>
          <a:p>
            <a:r>
              <a:rPr lang="en-US" sz="1600" dirty="0"/>
              <a:t>The tumor is highly malignant, and the prognosis for untreated patients is dismal; however, it is exquisitely </a:t>
            </a:r>
            <a:r>
              <a:rPr lang="en-US" sz="1600" dirty="0" smtClean="0"/>
              <a:t>radiosensitive.</a:t>
            </a:r>
          </a:p>
          <a:p>
            <a:endParaRPr lang="en-US" sz="1600" dirty="0"/>
          </a:p>
          <a:p>
            <a:r>
              <a:rPr lang="en-US" sz="1600" dirty="0"/>
              <a:t>With total excision and radiation, the 5-year survival rate may be as high as 75</a:t>
            </a:r>
            <a:r>
              <a:rPr lang="en-US" sz="1600" dirty="0" smtClean="0"/>
              <a:t>%.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74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Medulloblastoma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Macroscopy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303" b="-5303"/>
          <a:stretch>
            <a:fillRect/>
          </a:stretch>
        </p:blipFill>
        <p:spPr>
          <a:xfrm>
            <a:off x="2589213" y="2549525"/>
            <a:ext cx="43434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Microscopy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9636" b="-9636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10350" y="5949674"/>
            <a:ext cx="7373410" cy="908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tumor is extremely cellular, with sheets of anaplastic ("small blue") cells with little cytoplasm and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hyperchromatic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nuclei; mitoses are abundant</a:t>
            </a:r>
          </a:p>
        </p:txBody>
      </p:sp>
    </p:spTree>
    <p:extLst>
      <p:ext uri="{BB962C8B-B14F-4D97-AF65-F5344CB8AC3E}">
        <p14:creationId xmlns:p14="http://schemas.microsoft.com/office/powerpoint/2010/main" val="1802227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Schwannoma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Benign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In the CNS, they are often encountered within the cranial vault in the </a:t>
            </a:r>
            <a:r>
              <a:rPr lang="en-US" dirty="0" err="1">
                <a:latin typeface="Century Gothic"/>
                <a:cs typeface="Century Gothic"/>
              </a:rPr>
              <a:t>cerebellopontine</a:t>
            </a:r>
            <a:r>
              <a:rPr lang="en-US" dirty="0">
                <a:latin typeface="Century Gothic"/>
                <a:cs typeface="Century Gothic"/>
              </a:rPr>
              <a:t> angle, where they are attached to the vestibular branch of the eighth </a:t>
            </a:r>
            <a:r>
              <a:rPr lang="en-US" dirty="0" smtClean="0">
                <a:latin typeface="Century Gothic"/>
                <a:cs typeface="Century Gothic"/>
              </a:rPr>
              <a:t>nerve, causing tinnitus </a:t>
            </a:r>
            <a:r>
              <a:rPr lang="en-US" dirty="0">
                <a:latin typeface="Century Gothic"/>
                <a:cs typeface="Century Gothic"/>
              </a:rPr>
              <a:t>and hearing </a:t>
            </a:r>
            <a:r>
              <a:rPr lang="en-US" dirty="0" smtClean="0">
                <a:latin typeface="Century Gothic"/>
                <a:cs typeface="Century Gothic"/>
              </a:rPr>
              <a:t>loss.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>
                <a:cs typeface="Century Gothic"/>
              </a:rPr>
              <a:t>They are attached to the nerve but can be separated from it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Sporadic </a:t>
            </a:r>
            <a:r>
              <a:rPr lang="en-US" dirty="0" err="1">
                <a:latin typeface="Century Gothic"/>
                <a:cs typeface="Century Gothic"/>
              </a:rPr>
              <a:t>schwannomas</a:t>
            </a:r>
            <a:r>
              <a:rPr lang="en-US" dirty="0">
                <a:latin typeface="Century Gothic"/>
                <a:cs typeface="Century Gothic"/>
              </a:rPr>
              <a:t> are associated with mutations in the NF2 </a:t>
            </a:r>
            <a:r>
              <a:rPr lang="en-US" dirty="0" smtClean="0">
                <a:latin typeface="Century Gothic"/>
                <a:cs typeface="Century Gothic"/>
              </a:rPr>
              <a:t>gene, however bilateral </a:t>
            </a:r>
            <a:r>
              <a:rPr lang="en-US" dirty="0">
                <a:latin typeface="Century Gothic"/>
                <a:cs typeface="Century Gothic"/>
              </a:rPr>
              <a:t>acoustic </a:t>
            </a:r>
            <a:r>
              <a:rPr lang="en-US" dirty="0" err="1">
                <a:latin typeface="Century Gothic"/>
                <a:cs typeface="Century Gothic"/>
              </a:rPr>
              <a:t>schwannoma</a:t>
            </a:r>
            <a:r>
              <a:rPr lang="en-US" dirty="0">
                <a:latin typeface="Century Gothic"/>
                <a:cs typeface="Century Gothic"/>
              </a:rPr>
              <a:t> is associated with </a:t>
            </a:r>
            <a:r>
              <a:rPr lang="en-US" dirty="0" smtClean="0">
                <a:latin typeface="Century Gothic"/>
                <a:cs typeface="Century Gothic"/>
              </a:rPr>
              <a:t>NF2 syndrome.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33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Schwannoma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Biphasic pattern</a:t>
            </a:r>
            <a:endParaRPr lang="en-US" dirty="0"/>
          </a:p>
        </p:txBody>
      </p:sp>
      <p:pic>
        <p:nvPicPr>
          <p:cNvPr id="11" name="Content Placeholder 10" descr="softtissueschwannomakamel26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r="1460" b="5602"/>
          <a:stretch/>
        </p:blipFill>
        <p:spPr>
          <a:xfrm>
            <a:off x="2331034" y="2549525"/>
            <a:ext cx="4601579" cy="3353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Verocay</a:t>
            </a:r>
            <a:r>
              <a:rPr lang="en-US" dirty="0" smtClean="0"/>
              <a:t> Bodies</a:t>
            </a:r>
            <a:endParaRPr lang="en-US" dirty="0"/>
          </a:p>
        </p:txBody>
      </p:sp>
      <p:pic>
        <p:nvPicPr>
          <p:cNvPr id="12" name="Content Placeholder 11" descr="Schwannoma_AntoniA_VerocayBodies2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6133" r="1424"/>
          <a:stretch/>
        </p:blipFill>
        <p:spPr>
          <a:xfrm>
            <a:off x="7131136" y="2551542"/>
            <a:ext cx="4597932" cy="3336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05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Schwannoma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Microscopically: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Biphasic pattern: cellular </a:t>
            </a:r>
            <a:r>
              <a:rPr lang="en-US" dirty="0" err="1">
                <a:latin typeface="Century Gothic"/>
                <a:cs typeface="Century Gothic"/>
              </a:rPr>
              <a:t>Antoni</a:t>
            </a:r>
            <a:r>
              <a:rPr lang="en-US" dirty="0">
                <a:latin typeface="Century Gothic"/>
                <a:cs typeface="Century Gothic"/>
              </a:rPr>
              <a:t> A pattern </a:t>
            </a:r>
            <a:r>
              <a:rPr lang="en-US" dirty="0" smtClean="0">
                <a:latin typeface="Century Gothic"/>
                <a:cs typeface="Century Gothic"/>
              </a:rPr>
              <a:t>and a </a:t>
            </a:r>
            <a:r>
              <a:rPr lang="en-US" dirty="0">
                <a:latin typeface="Century Gothic"/>
                <a:cs typeface="Century Gothic"/>
              </a:rPr>
              <a:t>less cellular </a:t>
            </a:r>
            <a:r>
              <a:rPr lang="en-US" dirty="0" err="1">
                <a:latin typeface="Century Gothic"/>
                <a:cs typeface="Century Gothic"/>
              </a:rPr>
              <a:t>Antoni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B pattern.</a:t>
            </a:r>
          </a:p>
          <a:p>
            <a:pPr lvl="1"/>
            <a:endParaRPr lang="en-US" dirty="0">
              <a:latin typeface="Century Gothic"/>
              <a:cs typeface="Century Gothic"/>
            </a:endParaRP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Nuclear</a:t>
            </a:r>
            <a:r>
              <a:rPr lang="en-US" dirty="0">
                <a:latin typeface="Century Gothic"/>
                <a:cs typeface="Century Gothic"/>
              </a:rPr>
              <a:t>-free zones of processes that lie between the regions of nuclear palisading </a:t>
            </a:r>
            <a:r>
              <a:rPr lang="en-US" dirty="0" smtClean="0">
                <a:latin typeface="Century Gothic"/>
                <a:cs typeface="Century Gothic"/>
              </a:rPr>
              <a:t>and termed </a:t>
            </a:r>
            <a:r>
              <a:rPr lang="en-US" b="1" i="1" dirty="0" err="1">
                <a:solidFill>
                  <a:srgbClr val="800000"/>
                </a:solidFill>
                <a:latin typeface="Century Gothic"/>
                <a:cs typeface="Century Gothic"/>
              </a:rPr>
              <a:t>Verocay</a:t>
            </a:r>
            <a:r>
              <a:rPr lang="en-US" b="1" i="1" dirty="0">
                <a:solidFill>
                  <a:srgbClr val="800000"/>
                </a:solidFill>
                <a:latin typeface="Century Gothic"/>
                <a:cs typeface="Century Gothic"/>
              </a:rPr>
              <a:t> bodies</a:t>
            </a: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56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Neurofibroma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cs typeface="Century Gothic"/>
              </a:rPr>
              <a:t>Neurofibromas</a:t>
            </a:r>
            <a:r>
              <a:rPr lang="en-US" dirty="0">
                <a:cs typeface="Century Gothic"/>
              </a:rPr>
              <a:t> </a:t>
            </a:r>
            <a:r>
              <a:rPr lang="en-US" dirty="0" smtClean="0">
                <a:cs typeface="Century Gothic"/>
              </a:rPr>
              <a:t>are benign tumors of peripheral nerves and they cannot </a:t>
            </a:r>
            <a:r>
              <a:rPr lang="en-US" dirty="0">
                <a:cs typeface="Century Gothic"/>
              </a:rPr>
              <a:t>be separated from </a:t>
            </a:r>
            <a:r>
              <a:rPr lang="en-US" dirty="0" smtClean="0">
                <a:cs typeface="Century Gothic"/>
              </a:rPr>
              <a:t>the nerve </a:t>
            </a:r>
            <a:r>
              <a:rPr lang="en-US" dirty="0">
                <a:cs typeface="Century Gothic"/>
              </a:rPr>
              <a:t>trunk (in comparison to </a:t>
            </a:r>
            <a:r>
              <a:rPr lang="en-US" dirty="0" err="1" smtClean="0">
                <a:cs typeface="Century Gothic"/>
              </a:rPr>
              <a:t>shcwannomas</a:t>
            </a:r>
            <a:r>
              <a:rPr lang="en-US" dirty="0" smtClean="0">
                <a:cs typeface="Century Gothic"/>
              </a:rPr>
              <a:t>)</a:t>
            </a:r>
          </a:p>
          <a:p>
            <a:endParaRPr lang="en-US" dirty="0"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Examples include: cutaneous </a:t>
            </a:r>
            <a:r>
              <a:rPr lang="en-US" dirty="0" err="1" smtClean="0">
                <a:latin typeface="Century Gothic"/>
                <a:cs typeface="Century Gothic"/>
              </a:rPr>
              <a:t>neurofibroms</a:t>
            </a:r>
            <a:r>
              <a:rPr lang="en-US" dirty="0" smtClean="0">
                <a:latin typeface="Century Gothic"/>
                <a:cs typeface="Century Gothic"/>
              </a:rPr>
              <a:t> or </a:t>
            </a:r>
            <a:r>
              <a:rPr lang="en-US" dirty="0">
                <a:latin typeface="Century Gothic"/>
                <a:cs typeface="Century Gothic"/>
              </a:rPr>
              <a:t>in peripheral nerve </a:t>
            </a:r>
            <a:r>
              <a:rPr lang="en-US" dirty="0" smtClean="0">
                <a:latin typeface="Century Gothic"/>
                <a:cs typeface="Century Gothic"/>
              </a:rPr>
              <a:t>solitary </a:t>
            </a:r>
            <a:r>
              <a:rPr lang="en-US" dirty="0" err="1" smtClean="0">
                <a:latin typeface="Century Gothic"/>
                <a:cs typeface="Century Gothic"/>
              </a:rPr>
              <a:t>neurofibroma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These arise sporadically or in association with type 1 </a:t>
            </a:r>
            <a:r>
              <a:rPr lang="en-US" dirty="0" smtClean="0">
                <a:latin typeface="Century Gothic"/>
                <a:cs typeface="Century Gothic"/>
              </a:rPr>
              <a:t>neurofibromatosis.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err="1">
                <a:latin typeface="Century Gothic"/>
                <a:cs typeface="Century Gothic"/>
              </a:rPr>
              <a:t>P</a:t>
            </a:r>
            <a:r>
              <a:rPr lang="en-US" dirty="0" err="1" smtClean="0">
                <a:latin typeface="Century Gothic"/>
                <a:cs typeface="Century Gothic"/>
              </a:rPr>
              <a:t>lexiform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neurofibromas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>
                <a:latin typeface="Century Gothic"/>
                <a:cs typeface="Century Gothic"/>
              </a:rPr>
              <a:t>mostly </a:t>
            </a:r>
            <a:r>
              <a:rPr lang="en-US" dirty="0" smtClean="0">
                <a:latin typeface="Century Gothic"/>
                <a:cs typeface="Century Gothic"/>
              </a:rPr>
              <a:t>arise </a:t>
            </a:r>
            <a:r>
              <a:rPr lang="en-US" dirty="0">
                <a:latin typeface="Century Gothic"/>
                <a:cs typeface="Century Gothic"/>
              </a:rPr>
              <a:t>in individuals with </a:t>
            </a:r>
            <a:r>
              <a:rPr lang="en-US" dirty="0" smtClean="0">
                <a:latin typeface="Century Gothic"/>
                <a:cs typeface="Century Gothic"/>
              </a:rPr>
              <a:t>NF1 syndrome with a potential malignant transformation.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52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Metastatic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/>
              <a:t>half to </a:t>
            </a:r>
            <a:r>
              <a:rPr lang="en-US" dirty="0"/>
              <a:t>three-quarters of brain tumors are primary tumors, and the rest are </a:t>
            </a:r>
            <a:r>
              <a:rPr lang="en-US" dirty="0" smtClean="0"/>
              <a:t>metastatic.</a:t>
            </a:r>
            <a:endParaRPr lang="en-US" dirty="0"/>
          </a:p>
          <a:p>
            <a:endParaRPr lang="en-US" dirty="0"/>
          </a:p>
          <a:p>
            <a:r>
              <a:rPr lang="en-US" dirty="0"/>
              <a:t>Lung</a:t>
            </a:r>
            <a:r>
              <a:rPr lang="en-US" dirty="0"/>
              <a:t>, breast, skin (melanoma), kidney, and gastrointestinal tract are the </a:t>
            </a:r>
            <a:r>
              <a:rPr lang="en-US" dirty="0" smtClean="0"/>
              <a:t>most common primary sites for metastases.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The metastatic deposits are usually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sharply </a:t>
            </a:r>
            <a:r>
              <a:rPr lang="en-US" dirty="0"/>
              <a:t>demarcated </a:t>
            </a:r>
            <a:r>
              <a:rPr lang="en-US" dirty="0" smtClean="0"/>
              <a:t>with a surrounding edema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3" descr="C:\Users\User\Desktop\m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66" y="4028202"/>
            <a:ext cx="3087763" cy="2112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9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annual incidence of CNS tumors ranges from 10 to </a:t>
            </a:r>
            <a:r>
              <a:rPr lang="en-US" dirty="0" smtClean="0"/>
              <a:t>17 per </a:t>
            </a:r>
            <a:r>
              <a:rPr lang="en-US" dirty="0"/>
              <a:t>100,000 individuals for intracranial tumors and 1 to </a:t>
            </a:r>
            <a:r>
              <a:rPr lang="en-US" dirty="0" smtClean="0"/>
              <a:t>2 per </a:t>
            </a:r>
            <a:r>
              <a:rPr lang="en-US" dirty="0"/>
              <a:t>100,000 individuals for </a:t>
            </a:r>
            <a:r>
              <a:rPr lang="en-US" dirty="0" err="1"/>
              <a:t>intraspinal</a:t>
            </a:r>
            <a:r>
              <a:rPr lang="en-US" dirty="0"/>
              <a:t> </a:t>
            </a:r>
            <a:r>
              <a:rPr lang="en-US" dirty="0" smtClean="0"/>
              <a:t>tumors.</a:t>
            </a:r>
          </a:p>
          <a:p>
            <a:endParaRPr lang="en-US" dirty="0"/>
          </a:p>
          <a:p>
            <a:r>
              <a:rPr lang="en-US" dirty="0" smtClean="0"/>
              <a:t>About one half to </a:t>
            </a:r>
            <a:r>
              <a:rPr lang="en-US" dirty="0"/>
              <a:t>three-fourths are primary tumors, and the rest </a:t>
            </a:r>
            <a:r>
              <a:rPr lang="en-US" dirty="0" smtClean="0"/>
              <a:t>are metastatic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60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Describe </a:t>
            </a:r>
            <a:r>
              <a:rPr lang="en-US" dirty="0"/>
              <a:t>the inheritance pattern and the main features of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Type </a:t>
            </a:r>
            <a:r>
              <a:rPr lang="en-US" dirty="0"/>
              <a:t>1 Neurofibromatosis </a:t>
            </a:r>
            <a:endParaRPr lang="en-US" dirty="0" smtClean="0"/>
          </a:p>
          <a:p>
            <a:pPr lvl="1"/>
            <a:r>
              <a:rPr lang="en-US" dirty="0" smtClean="0"/>
              <a:t>Type </a:t>
            </a:r>
            <a:r>
              <a:rPr lang="en-US" dirty="0"/>
              <a:t>2 Neurofibromatosis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Which one of these two syndromes, has a propensity for the </a:t>
            </a:r>
            <a:r>
              <a:rPr lang="en-US" dirty="0" err="1"/>
              <a:t>neurofibromas</a:t>
            </a:r>
            <a:r>
              <a:rPr lang="en-US" dirty="0"/>
              <a:t> to undergo malignant transformation at a higher rate than that observed for comparable tumors in the general population?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80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Kumar V, Abbas AK, Aster JC. Robbins Basic Pathology.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ed. Elsevier; </a:t>
            </a:r>
            <a:r>
              <a:rPr lang="en-US" dirty="0" smtClean="0"/>
              <a:t>2017. </a:t>
            </a:r>
            <a:r>
              <a:rPr lang="en-US" dirty="0"/>
              <a:t>Philadelphia, PA.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5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</a:t>
            </a:r>
            <a:r>
              <a:rPr lang="en-US" dirty="0" smtClean="0"/>
              <a:t>Lecture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7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Tumors of the CNS make up a larger </a:t>
            </a:r>
            <a:r>
              <a:rPr lang="en-US" dirty="0" smtClean="0"/>
              <a:t>proportion of </a:t>
            </a:r>
            <a:r>
              <a:rPr lang="en-US" dirty="0"/>
              <a:t>childhood cancers, accounting for as many of 20</a:t>
            </a:r>
            <a:r>
              <a:rPr lang="en-US" dirty="0" smtClean="0"/>
              <a:t>% of </a:t>
            </a:r>
            <a:r>
              <a:rPr lang="en-US" dirty="0"/>
              <a:t>all pediatric </a:t>
            </a:r>
            <a:r>
              <a:rPr lang="en-US" dirty="0" smtClean="0"/>
              <a:t>tumors.</a:t>
            </a:r>
          </a:p>
          <a:p>
            <a:endParaRPr lang="en-US" dirty="0"/>
          </a:p>
          <a:p>
            <a:r>
              <a:rPr lang="en-US" dirty="0" smtClean="0"/>
              <a:t>Childhood </a:t>
            </a:r>
            <a:r>
              <a:rPr lang="en-US" dirty="0"/>
              <a:t>CNS tumors differ </a:t>
            </a:r>
            <a:r>
              <a:rPr lang="en-US" dirty="0" smtClean="0"/>
              <a:t>from those </a:t>
            </a:r>
            <a:r>
              <a:rPr lang="en-US" dirty="0"/>
              <a:t>in adults in both histologic subtype and </a:t>
            </a:r>
            <a:r>
              <a:rPr lang="en-US" dirty="0" smtClean="0"/>
              <a:t>location.</a:t>
            </a:r>
          </a:p>
          <a:p>
            <a:endParaRPr lang="en-US" dirty="0"/>
          </a:p>
          <a:p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childhood</a:t>
            </a:r>
            <a:r>
              <a:rPr lang="en-US" dirty="0"/>
              <a:t>, tumors are likely to arise in the posterior fossa</a:t>
            </a:r>
            <a:r>
              <a:rPr lang="en-US" dirty="0" smtClean="0"/>
              <a:t>, whereas </a:t>
            </a:r>
            <a:r>
              <a:rPr lang="en-US" dirty="0"/>
              <a:t>tumors in adults are mostly </a:t>
            </a:r>
            <a:r>
              <a:rPr lang="en-US" dirty="0" err="1" smtClean="0"/>
              <a:t>supratentorial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9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93189"/>
            <a:ext cx="8915400" cy="4703300"/>
          </a:xfrm>
        </p:spPr>
        <p:txBody>
          <a:bodyPr>
            <a:normAutofit/>
          </a:bodyPr>
          <a:lstStyle/>
          <a:p>
            <a:r>
              <a:rPr lang="en-US" dirty="0"/>
              <a:t>Tumors of the nervous system have unique </a:t>
            </a:r>
            <a:r>
              <a:rPr lang="en-US" dirty="0" smtClean="0"/>
              <a:t>characteristics: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tumors do not have morphologically </a:t>
            </a:r>
            <a:r>
              <a:rPr lang="en-US" dirty="0" smtClean="0"/>
              <a:t>evident premalignant </a:t>
            </a:r>
            <a:r>
              <a:rPr lang="en-US" dirty="0"/>
              <a:t>or in situ stages comparable to those </a:t>
            </a:r>
            <a:r>
              <a:rPr lang="en-US" dirty="0" smtClean="0"/>
              <a:t>of carcinomas.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Even </a:t>
            </a:r>
            <a:r>
              <a:rPr lang="en-US" dirty="0"/>
              <a:t>low-grade lesions may infiltrate large regions </a:t>
            </a:r>
            <a:r>
              <a:rPr lang="en-US" dirty="0" smtClean="0"/>
              <a:t>of the </a:t>
            </a:r>
            <a:r>
              <a:rPr lang="en-US" dirty="0"/>
              <a:t>brain, leading to serious clinical deficits, inability </a:t>
            </a:r>
            <a:r>
              <a:rPr lang="en-US" dirty="0" smtClean="0"/>
              <a:t>to be </a:t>
            </a:r>
            <a:r>
              <a:rPr lang="en-US" dirty="0"/>
              <a:t>resected, and poor </a:t>
            </a:r>
            <a:r>
              <a:rPr lang="en-US" dirty="0" smtClean="0"/>
              <a:t>prognosis.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anatomic site of the neoplasm can </a:t>
            </a:r>
            <a:r>
              <a:rPr lang="en-US" dirty="0" smtClean="0"/>
              <a:t>influence outcome </a:t>
            </a:r>
            <a:r>
              <a:rPr lang="en-US" dirty="0"/>
              <a:t>independent of histologic classification due </a:t>
            </a:r>
            <a:r>
              <a:rPr lang="en-US" dirty="0" smtClean="0"/>
              <a:t>to local </a:t>
            </a:r>
            <a:r>
              <a:rPr lang="en-US" dirty="0"/>
              <a:t>effects (e.g., a benign meningioma may cause </a:t>
            </a:r>
            <a:r>
              <a:rPr lang="en-US" dirty="0" smtClean="0"/>
              <a:t>cardiorespiratory arrest </a:t>
            </a:r>
            <a:r>
              <a:rPr lang="en-US" dirty="0"/>
              <a:t>from compression of the medulla)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Even </a:t>
            </a:r>
            <a:r>
              <a:rPr lang="en-US" dirty="0"/>
              <a:t>the most highly malignant </a:t>
            </a:r>
            <a:r>
              <a:rPr lang="en-US" dirty="0" err="1"/>
              <a:t>gliomas</a:t>
            </a:r>
            <a:r>
              <a:rPr lang="en-US" dirty="0"/>
              <a:t> rarely </a:t>
            </a:r>
            <a:r>
              <a:rPr lang="en-US" dirty="0" smtClean="0"/>
              <a:t>spread outside </a:t>
            </a:r>
            <a:r>
              <a:rPr lang="en-US" dirty="0"/>
              <a:t>of the CNS.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1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Symptoms</a:t>
            </a:r>
            <a:r>
              <a:rPr lang="en-US" dirty="0" smtClean="0"/>
              <a:t> of CNS tumors include:</a:t>
            </a:r>
          </a:p>
          <a:p>
            <a:endParaRPr lang="en-US" dirty="0"/>
          </a:p>
          <a:p>
            <a:pPr lvl="1"/>
            <a:r>
              <a:rPr lang="en-US" sz="1800" dirty="0"/>
              <a:t>Seizures, headaches, vague symptoms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Focal neurologic deficits related to the anatomic site of involvement</a:t>
            </a:r>
          </a:p>
          <a:p>
            <a:pPr lvl="1"/>
            <a:endParaRPr lang="en-US" sz="1800" dirty="0"/>
          </a:p>
          <a:p>
            <a:r>
              <a:rPr lang="en-US" dirty="0"/>
              <a:t>The rate of growth may correlate with the history and duration of symptoms.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7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/>
          </a:bodyPr>
          <a:lstStyle/>
          <a:p>
            <a:r>
              <a:rPr lang="en-US" dirty="0"/>
              <a:t>CNS tumors may arise from:</a:t>
            </a:r>
          </a:p>
          <a:p>
            <a:endParaRPr lang="en-US" dirty="0"/>
          </a:p>
          <a:p>
            <a:pPr lvl="1"/>
            <a:r>
              <a:rPr lang="en-US" sz="1800" dirty="0"/>
              <a:t>cells of the coverings (meningiomas)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cells intrinsic to the brain (</a:t>
            </a:r>
            <a:r>
              <a:rPr lang="en-US" sz="1800" dirty="0" err="1"/>
              <a:t>gliomas</a:t>
            </a:r>
            <a:r>
              <a:rPr lang="en-US" sz="1800" dirty="0"/>
              <a:t>, neuronal tumors, choroid plexus tumors)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other cell populations within the skull (primary CNS lymphoma, germ-cell tumors)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Tumor from elsewhere </a:t>
            </a:r>
            <a:r>
              <a:rPr lang="en-US" sz="1800" dirty="0"/>
              <a:t>in the body </a:t>
            </a:r>
            <a:r>
              <a:rPr lang="en-US" sz="1800" dirty="0" smtClean="0"/>
              <a:t>spreading to the CNS (</a:t>
            </a:r>
            <a:r>
              <a:rPr lang="en-US" sz="1800" dirty="0"/>
              <a:t>metastases)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8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Gliomas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Astrocytomas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Oligodendrogliomas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Ependymomas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7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Astrocytomas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Pilocytic</a:t>
            </a:r>
            <a:r>
              <a:rPr lang="en-US" dirty="0"/>
              <a:t> </a:t>
            </a:r>
            <a:r>
              <a:rPr lang="en-US" dirty="0" smtClean="0">
                <a:sym typeface="Wingdings" charset="0"/>
              </a:rPr>
              <a:t>(Grade  I):</a:t>
            </a:r>
          </a:p>
          <a:p>
            <a:endParaRPr lang="en-US" dirty="0"/>
          </a:p>
          <a:p>
            <a:pPr lvl="1"/>
            <a:r>
              <a:rPr lang="en-US" dirty="0"/>
              <a:t>Children and young </a:t>
            </a:r>
            <a:r>
              <a:rPr lang="en-US" dirty="0" smtClean="0"/>
              <a:t>adults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Commonly </a:t>
            </a:r>
            <a:r>
              <a:rPr lang="en-US" dirty="0" smtClean="0"/>
              <a:t>cerebellum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Relatively benign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Fibrillary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4th to 6th </a:t>
            </a:r>
            <a:r>
              <a:rPr lang="en-US" dirty="0" smtClean="0"/>
              <a:t>decade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Commonly cerebral </a:t>
            </a:r>
            <a:r>
              <a:rPr lang="en-US" dirty="0" smtClean="0"/>
              <a:t>hemisphere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Variable grades:</a:t>
            </a:r>
          </a:p>
          <a:p>
            <a:pPr lvl="2"/>
            <a:r>
              <a:rPr lang="en-US" dirty="0"/>
              <a:t>Diffuse astrocytoma </a:t>
            </a:r>
            <a:r>
              <a:rPr lang="en-US" dirty="0">
                <a:sym typeface="Wingdings" charset="0"/>
              </a:rPr>
              <a:t> (Grade </a:t>
            </a:r>
            <a:r>
              <a:rPr lang="en-US" dirty="0" smtClean="0">
                <a:sym typeface="Wingdings" charset="0"/>
              </a:rPr>
              <a:t>II)</a:t>
            </a:r>
            <a:endParaRPr lang="en-US" dirty="0"/>
          </a:p>
          <a:p>
            <a:pPr lvl="2"/>
            <a:r>
              <a:rPr lang="en-US" dirty="0" err="1"/>
              <a:t>Anaplstic</a:t>
            </a:r>
            <a:r>
              <a:rPr lang="en-US" dirty="0"/>
              <a:t> astrocytoma </a:t>
            </a:r>
            <a:r>
              <a:rPr lang="en-US" dirty="0">
                <a:sym typeface="Wingdings" charset="0"/>
              </a:rPr>
              <a:t> (Grade </a:t>
            </a:r>
            <a:r>
              <a:rPr lang="en-US" dirty="0" smtClean="0">
                <a:sym typeface="Wingdings" charset="0"/>
              </a:rPr>
              <a:t>III)</a:t>
            </a:r>
            <a:endParaRPr lang="en-US" dirty="0"/>
          </a:p>
          <a:p>
            <a:pPr lvl="2"/>
            <a:r>
              <a:rPr lang="en-US" dirty="0" err="1"/>
              <a:t>Glioblastoma</a:t>
            </a:r>
            <a:r>
              <a:rPr lang="en-US" dirty="0"/>
              <a:t> </a:t>
            </a:r>
            <a:r>
              <a:rPr lang="en-US" dirty="0">
                <a:sym typeface="Wingdings" charset="0"/>
              </a:rPr>
              <a:t> </a:t>
            </a:r>
            <a:r>
              <a:rPr lang="en-US" dirty="0" smtClean="0">
                <a:sym typeface="Wingdings" charset="0"/>
              </a:rPr>
              <a:t>(Grade IV)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3557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12296</TotalTime>
  <Words>1723</Words>
  <Application>Microsoft Macintosh PowerPoint</Application>
  <PresentationFormat>Custom</PresentationFormat>
  <Paragraphs>311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Wisp</vt:lpstr>
      <vt:lpstr>CNS Tumors</vt:lpstr>
      <vt:lpstr>Objectives</vt:lpstr>
      <vt:lpstr>Introduction</vt:lpstr>
      <vt:lpstr>Introduction</vt:lpstr>
      <vt:lpstr>Introduction</vt:lpstr>
      <vt:lpstr>Introduction</vt:lpstr>
      <vt:lpstr>Introduction</vt:lpstr>
      <vt:lpstr>Gliomas</vt:lpstr>
      <vt:lpstr>Astrocytomas</vt:lpstr>
      <vt:lpstr>Pilocytic Astrocytoma</vt:lpstr>
      <vt:lpstr>Pilocytic Astrocytoma</vt:lpstr>
      <vt:lpstr>Astrocytomas</vt:lpstr>
      <vt:lpstr>Diffuse Astrocytomas</vt:lpstr>
      <vt:lpstr>Glioblastoma Multiforme</vt:lpstr>
      <vt:lpstr>Astrocytomas</vt:lpstr>
      <vt:lpstr>Oligodendroglioma</vt:lpstr>
      <vt:lpstr>Oligodendroglioma</vt:lpstr>
      <vt:lpstr>Ependymoma</vt:lpstr>
      <vt:lpstr>Ependymoma</vt:lpstr>
      <vt:lpstr>Meningioma</vt:lpstr>
      <vt:lpstr>PowerPoint Presentation</vt:lpstr>
      <vt:lpstr>Meningioma</vt:lpstr>
      <vt:lpstr>Medulloblastoma</vt:lpstr>
      <vt:lpstr>Medulloblastoma</vt:lpstr>
      <vt:lpstr>Schwannoma</vt:lpstr>
      <vt:lpstr>Schwannoma</vt:lpstr>
      <vt:lpstr>Schwannoma</vt:lpstr>
      <vt:lpstr>Neurofibroma</vt:lpstr>
      <vt:lpstr>Metastatic Tumors</vt:lpstr>
      <vt:lpstr>Homework !</vt:lpstr>
      <vt:lpstr>Reference</vt:lpstr>
      <vt:lpstr>End of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MAC</cp:lastModifiedBy>
  <cp:revision>172</cp:revision>
  <dcterms:created xsi:type="dcterms:W3CDTF">2014-09-12T02:13:59Z</dcterms:created>
  <dcterms:modified xsi:type="dcterms:W3CDTF">2018-09-11T19:17:26Z</dcterms:modified>
</cp:coreProperties>
</file>