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32"/>
  </p:notesMasterIdLst>
  <p:handoutMasterIdLst>
    <p:handoutMasterId r:id="rId33"/>
  </p:handoutMasterIdLst>
  <p:sldIdLst>
    <p:sldId id="256" r:id="rId2"/>
    <p:sldId id="292" r:id="rId3"/>
    <p:sldId id="293" r:id="rId4"/>
    <p:sldId id="296" r:id="rId5"/>
    <p:sldId id="295" r:id="rId6"/>
    <p:sldId id="294" r:id="rId7"/>
    <p:sldId id="297" r:id="rId8"/>
    <p:sldId id="298" r:id="rId9"/>
    <p:sldId id="299" r:id="rId10"/>
    <p:sldId id="300" r:id="rId11"/>
    <p:sldId id="301" r:id="rId12"/>
    <p:sldId id="302" r:id="rId13"/>
    <p:sldId id="303" r:id="rId14"/>
    <p:sldId id="304" r:id="rId15"/>
    <p:sldId id="305" r:id="rId16"/>
    <p:sldId id="306" r:id="rId17"/>
    <p:sldId id="307" r:id="rId18"/>
    <p:sldId id="308" r:id="rId19"/>
    <p:sldId id="309" r:id="rId20"/>
    <p:sldId id="310" r:id="rId21"/>
    <p:sldId id="315" r:id="rId22"/>
    <p:sldId id="316" r:id="rId23"/>
    <p:sldId id="317" r:id="rId24"/>
    <p:sldId id="311" r:id="rId25"/>
    <p:sldId id="312" r:id="rId26"/>
    <p:sldId id="313" r:id="rId27"/>
    <p:sldId id="318" r:id="rId28"/>
    <p:sldId id="314" r:id="rId29"/>
    <p:sldId id="257" r:id="rId30"/>
    <p:sldId id="25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yjvrc464y7MCVQeJLo0Rg==" hashData="DddL4k8+AwAbymvU6vwzm4vACZ4="/>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5" autoAdjust="0"/>
    <p:restoredTop sz="97407" autoAdjust="0"/>
  </p:normalViewPr>
  <p:slideViewPr>
    <p:cSldViewPr snapToGrid="0">
      <p:cViewPr>
        <p:scale>
          <a:sx n="108" d="100"/>
          <a:sy n="108" d="100"/>
        </p:scale>
        <p:origin x="-88" y="-88"/>
      </p:cViewPr>
      <p:guideLst>
        <p:guide orient="horz" pos="2160"/>
        <p:guide pos="3840"/>
      </p:guideLst>
    </p:cSldViewPr>
  </p:slideViewPr>
  <p:outlineViewPr>
    <p:cViewPr>
      <p:scale>
        <a:sx n="33" d="100"/>
        <a:sy n="33" d="100"/>
      </p:scale>
      <p:origin x="0" y="2658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handoutMaster" Target="handoutMasters/handout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313347B-2D09-5F48-9AB2-06E814607205}" type="datetimeFigureOut">
              <a:rPr lang="en-US" smtClean="0"/>
              <a:t>9/14/18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4DBD82F-C09D-DF4E-B79B-ADB49A4853CD}" type="slidenum">
              <a:rPr lang="en-US" smtClean="0"/>
              <a:t>‹#›</a:t>
            </a:fld>
            <a:endParaRPr lang="en-US"/>
          </a:p>
        </p:txBody>
      </p:sp>
    </p:spTree>
    <p:extLst>
      <p:ext uri="{BB962C8B-B14F-4D97-AF65-F5344CB8AC3E}">
        <p14:creationId xmlns:p14="http://schemas.microsoft.com/office/powerpoint/2010/main" val="27996404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7B6961-98D9-734E-8313-8C70E843B8DE}" type="datetimeFigureOut">
              <a:rPr lang="en-US" smtClean="0"/>
              <a:t>9/14/18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56CD1C-3885-334E-92AD-2BF65F0355A4}" type="slidenum">
              <a:rPr lang="en-US" smtClean="0"/>
              <a:t>‹#›</a:t>
            </a:fld>
            <a:endParaRPr lang="en-US"/>
          </a:p>
        </p:txBody>
      </p:sp>
    </p:spTree>
    <p:extLst>
      <p:ext uri="{BB962C8B-B14F-4D97-AF65-F5344CB8AC3E}">
        <p14:creationId xmlns:p14="http://schemas.microsoft.com/office/powerpoint/2010/main" val="166989240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16/09/2018</a:t>
            </a:r>
            <a:endParaRPr lang="en-US" dirty="0"/>
          </a:p>
        </p:txBody>
      </p:sp>
      <p:sp>
        <p:nvSpPr>
          <p:cNvPr id="6" name="Footer Placeholder 5"/>
          <p:cNvSpPr>
            <a:spLocks noGrp="1"/>
          </p:cNvSpPr>
          <p:nvPr>
            <p:ph type="ftr" sz="quarter" idx="11"/>
          </p:nvPr>
        </p:nvSpPr>
        <p:spPr/>
        <p:txBody>
          <a:bodyPr/>
          <a:lstStyle/>
          <a:p>
            <a:r>
              <a:rPr lang="en-US" smtClean="0"/>
              <a:t>CNS Block</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16/09/2018</a:t>
            </a:r>
            <a:endParaRPr lang="en-US" dirty="0"/>
          </a:p>
        </p:txBody>
      </p:sp>
      <p:sp>
        <p:nvSpPr>
          <p:cNvPr id="6" name="Footer Placeholder 5"/>
          <p:cNvSpPr>
            <a:spLocks noGrp="1"/>
          </p:cNvSpPr>
          <p:nvPr>
            <p:ph type="ftr" sz="quarter" idx="11"/>
          </p:nvPr>
        </p:nvSpPr>
        <p:spPr/>
        <p:txBody>
          <a:bodyPr/>
          <a:lstStyle/>
          <a:p>
            <a:r>
              <a:rPr lang="en-US" smtClean="0"/>
              <a:t>CNS Block</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r>
              <a:rPr lang="en-US" smtClean="0"/>
              <a:t>16/09/2018</a:t>
            </a:r>
            <a:endParaRPr lang="en-US" dirty="0"/>
          </a:p>
        </p:txBody>
      </p:sp>
      <p:sp>
        <p:nvSpPr>
          <p:cNvPr id="6" name="Footer Placeholder 5"/>
          <p:cNvSpPr>
            <a:spLocks noGrp="1"/>
          </p:cNvSpPr>
          <p:nvPr>
            <p:ph type="ftr" sz="quarter" idx="11"/>
          </p:nvPr>
        </p:nvSpPr>
        <p:spPr/>
        <p:txBody>
          <a:bodyPr/>
          <a:lstStyle/>
          <a:p>
            <a:r>
              <a:rPr lang="en-US" smtClean="0"/>
              <a:t>CNS Block</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16/09/2018</a:t>
            </a:r>
            <a:endParaRPr lang="en-US" dirty="0"/>
          </a:p>
        </p:txBody>
      </p:sp>
      <p:sp>
        <p:nvSpPr>
          <p:cNvPr id="6" name="Footer Placeholder 5"/>
          <p:cNvSpPr>
            <a:spLocks noGrp="1"/>
          </p:cNvSpPr>
          <p:nvPr>
            <p:ph type="ftr" sz="quarter" idx="11"/>
          </p:nvPr>
        </p:nvSpPr>
        <p:spPr/>
        <p:txBody>
          <a:bodyPr/>
          <a:lstStyle/>
          <a:p>
            <a:r>
              <a:rPr lang="en-US" smtClean="0"/>
              <a:t>CNS Block</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16/09/2018</a:t>
            </a:r>
            <a:endParaRPr lang="en-US" dirty="0"/>
          </a:p>
        </p:txBody>
      </p:sp>
      <p:sp>
        <p:nvSpPr>
          <p:cNvPr id="8" name="Footer Placeholder 7"/>
          <p:cNvSpPr>
            <a:spLocks noGrp="1"/>
          </p:cNvSpPr>
          <p:nvPr>
            <p:ph type="ftr" sz="quarter" idx="11"/>
          </p:nvPr>
        </p:nvSpPr>
        <p:spPr/>
        <p:txBody>
          <a:bodyPr/>
          <a:lstStyle/>
          <a:p>
            <a:r>
              <a:rPr lang="en-US" smtClean="0"/>
              <a:t>CNS Block</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16/09/2018</a:t>
            </a:r>
            <a:endParaRPr lang="en-US" dirty="0"/>
          </a:p>
        </p:txBody>
      </p:sp>
      <p:sp>
        <p:nvSpPr>
          <p:cNvPr id="4" name="Footer Placeholder 3"/>
          <p:cNvSpPr>
            <a:spLocks noGrp="1"/>
          </p:cNvSpPr>
          <p:nvPr>
            <p:ph type="ftr" sz="quarter" idx="11"/>
          </p:nvPr>
        </p:nvSpPr>
        <p:spPr/>
        <p:txBody>
          <a:bodyPr/>
          <a:lstStyle/>
          <a:p>
            <a:r>
              <a:rPr lang="en-US" smtClean="0"/>
              <a:t>CNS Block</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16/09/2018</a:t>
            </a:r>
            <a:endParaRPr lang="en-US" dirty="0"/>
          </a:p>
        </p:txBody>
      </p:sp>
      <p:sp>
        <p:nvSpPr>
          <p:cNvPr id="3" name="Footer Placeholder 2"/>
          <p:cNvSpPr>
            <a:spLocks noGrp="1"/>
          </p:cNvSpPr>
          <p:nvPr>
            <p:ph type="ftr" sz="quarter" idx="11"/>
          </p:nvPr>
        </p:nvSpPr>
        <p:spPr/>
        <p:txBody>
          <a:bodyPr/>
          <a:lstStyle/>
          <a:p>
            <a:r>
              <a:rPr lang="en-US" smtClean="0"/>
              <a:t>CNS Block</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16/09/2018</a:t>
            </a:r>
            <a:endParaRPr lang="en-US" dirty="0"/>
          </a:p>
        </p:txBody>
      </p:sp>
      <p:sp>
        <p:nvSpPr>
          <p:cNvPr id="6" name="Footer Placeholder 5"/>
          <p:cNvSpPr>
            <a:spLocks noGrp="1"/>
          </p:cNvSpPr>
          <p:nvPr>
            <p:ph type="ftr" sz="quarter" idx="11"/>
          </p:nvPr>
        </p:nvSpPr>
        <p:spPr/>
        <p:txBody>
          <a:bodyPr/>
          <a:lstStyle/>
          <a:p>
            <a:r>
              <a:rPr lang="en-US" smtClean="0"/>
              <a:t>CNS Block</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16/09/2018</a:t>
            </a:r>
            <a:endParaRPr lang="en-US" dirty="0"/>
          </a:p>
        </p:txBody>
      </p:sp>
      <p:sp>
        <p:nvSpPr>
          <p:cNvPr id="6" name="Footer Placeholder 5"/>
          <p:cNvSpPr>
            <a:spLocks noGrp="1"/>
          </p:cNvSpPr>
          <p:nvPr>
            <p:ph type="ftr" sz="quarter" idx="11"/>
          </p:nvPr>
        </p:nvSpPr>
        <p:spPr/>
        <p:txBody>
          <a:bodyPr/>
          <a:lstStyle/>
          <a:p>
            <a:r>
              <a:rPr lang="en-US" smtClean="0"/>
              <a:t>CNS Block</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smtClean="0"/>
              <a:t>16/09/2018</a:t>
            </a:r>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smtClean="0"/>
              <a:t>CNS Block</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hf hdr="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 Id="rId3"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Multiple Sclerosis</a:t>
            </a:r>
            <a:endParaRPr lang="en-US" dirty="0"/>
          </a:p>
        </p:txBody>
      </p:sp>
      <p:sp>
        <p:nvSpPr>
          <p:cNvPr id="3" name="Subtitle 2"/>
          <p:cNvSpPr>
            <a:spLocks noGrp="1"/>
          </p:cNvSpPr>
          <p:nvPr>
            <p:ph type="subTitle" idx="1"/>
          </p:nvPr>
        </p:nvSpPr>
        <p:spPr/>
        <p:txBody>
          <a:bodyPr>
            <a:normAutofit/>
          </a:bodyPr>
          <a:lstStyle/>
          <a:p>
            <a:pPr algn="ctr"/>
            <a:r>
              <a:rPr lang="en-US" dirty="0" smtClean="0"/>
              <a:t>Dr. Maria A. Arafah</a:t>
            </a:r>
          </a:p>
          <a:p>
            <a:pPr algn="ctr"/>
            <a:r>
              <a:rPr lang="en-US" dirty="0"/>
              <a:t>Assistant Professor – Department of Pathology</a:t>
            </a:r>
          </a:p>
          <a:p>
            <a:pPr algn="ctr"/>
            <a:r>
              <a:rPr lang="en-US" sz="1200" dirty="0"/>
              <a:t>http://</a:t>
            </a:r>
            <a:r>
              <a:rPr lang="en-US" sz="1200" dirty="0" err="1"/>
              <a:t>fac.ksu.edu.sa</a:t>
            </a:r>
            <a:r>
              <a:rPr lang="en-US" sz="1200" dirty="0"/>
              <a:t>/</a:t>
            </a:r>
            <a:r>
              <a:rPr lang="en-US" sz="1200" dirty="0" err="1"/>
              <a:t>mariaarafah</a:t>
            </a:r>
            <a:r>
              <a:rPr lang="en-US" sz="1200" dirty="0"/>
              <a:t>/courses</a:t>
            </a:r>
          </a:p>
          <a:p>
            <a:pPr algn="ctr"/>
            <a:endParaRPr lang="en-US" dirty="0"/>
          </a:p>
        </p:txBody>
      </p:sp>
    </p:spTree>
    <p:extLst>
      <p:ext uri="{BB962C8B-B14F-4D97-AF65-F5344CB8AC3E}">
        <p14:creationId xmlns:p14="http://schemas.microsoft.com/office/powerpoint/2010/main" val="36226251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Classification of Demyelinating Diseases</a:t>
            </a:r>
          </a:p>
        </p:txBody>
      </p:sp>
      <p:sp>
        <p:nvSpPr>
          <p:cNvPr id="3" name="Content Placeholder 2"/>
          <p:cNvSpPr>
            <a:spLocks noGrp="1"/>
          </p:cNvSpPr>
          <p:nvPr>
            <p:ph idx="1"/>
          </p:nvPr>
        </p:nvSpPr>
        <p:spPr/>
        <p:txBody>
          <a:bodyPr/>
          <a:lstStyle/>
          <a:p>
            <a:r>
              <a:rPr lang="en-US" dirty="0" smtClean="0"/>
              <a:t>B. </a:t>
            </a:r>
            <a:r>
              <a:rPr lang="en-US" dirty="0" err="1"/>
              <a:t>Dysmyelinating</a:t>
            </a:r>
            <a:r>
              <a:rPr lang="en-US" dirty="0"/>
              <a:t> diseases of the </a:t>
            </a:r>
            <a:r>
              <a:rPr lang="en-US" dirty="0" smtClean="0"/>
              <a:t>CNS (</a:t>
            </a:r>
            <a:r>
              <a:rPr lang="en-US" dirty="0" err="1" smtClean="0"/>
              <a:t>leukodystrophies</a:t>
            </a:r>
            <a:r>
              <a:rPr lang="en-US" dirty="0" smtClean="0"/>
              <a:t>).</a:t>
            </a:r>
          </a:p>
          <a:p>
            <a:endParaRPr lang="en-US" sz="2000" dirty="0">
              <a:latin typeface="Calibri" charset="0"/>
            </a:endParaRPr>
          </a:p>
          <a:p>
            <a:pPr lvl="1"/>
            <a:r>
              <a:rPr lang="en-US" dirty="0">
                <a:latin typeface="Century Gothic"/>
                <a:cs typeface="Century Gothic"/>
              </a:rPr>
              <a:t>Myelin</a:t>
            </a:r>
            <a:r>
              <a:rPr lang="en-US" dirty="0" smtClean="0">
                <a:latin typeface="Calibri" charset="0"/>
              </a:rPr>
              <a:t> </a:t>
            </a:r>
            <a:r>
              <a:rPr lang="en-US" dirty="0">
                <a:latin typeface="Century Gothic"/>
                <a:cs typeface="Century Gothic"/>
              </a:rPr>
              <a:t>is not formed properly or has abnormal turnover </a:t>
            </a:r>
            <a:r>
              <a:rPr lang="en-US" dirty="0">
                <a:latin typeface="Century Gothic"/>
                <a:cs typeface="Century Gothic"/>
              </a:rPr>
              <a:t>kinetics.</a:t>
            </a:r>
          </a:p>
          <a:p>
            <a:pPr lvl="1"/>
            <a:endParaRPr lang="en-US" dirty="0">
              <a:latin typeface="Century Gothic"/>
              <a:cs typeface="Century Gothic"/>
            </a:endParaRPr>
          </a:p>
          <a:p>
            <a:pPr lvl="1"/>
            <a:r>
              <a:rPr lang="en-US" dirty="0">
                <a:latin typeface="Century Gothic"/>
                <a:cs typeface="Century Gothic"/>
              </a:rPr>
              <a:t>They are associated </a:t>
            </a:r>
            <a:r>
              <a:rPr lang="en-US" dirty="0">
                <a:latin typeface="Century Gothic"/>
                <a:cs typeface="Century Gothic"/>
              </a:rPr>
              <a:t>with mutations affecting the proteins required for </a:t>
            </a:r>
            <a:r>
              <a:rPr lang="en-US" dirty="0">
                <a:latin typeface="Century Gothic"/>
                <a:cs typeface="Century Gothic"/>
              </a:rPr>
              <a:t>the formation </a:t>
            </a:r>
            <a:r>
              <a:rPr lang="en-US" dirty="0">
                <a:latin typeface="Century Gothic"/>
                <a:cs typeface="Century Gothic"/>
              </a:rPr>
              <a:t>of normal myelin or </a:t>
            </a:r>
            <a:r>
              <a:rPr lang="en-US" dirty="0">
                <a:latin typeface="Century Gothic"/>
                <a:cs typeface="Century Gothic"/>
              </a:rPr>
              <a:t>mutations </a:t>
            </a:r>
            <a:r>
              <a:rPr lang="en-US" dirty="0">
                <a:latin typeface="Century Gothic"/>
                <a:cs typeface="Century Gothic"/>
              </a:rPr>
              <a:t>that affect the synthesis or degradation of myelin </a:t>
            </a:r>
            <a:r>
              <a:rPr lang="en-US" dirty="0">
                <a:latin typeface="Century Gothic"/>
                <a:cs typeface="Century Gothic"/>
              </a:rPr>
              <a:t>lipids.</a:t>
            </a:r>
            <a:endParaRPr lang="en-US" dirty="0">
              <a:latin typeface="Century Gothic"/>
              <a:cs typeface="Century Gothic"/>
            </a:endParaRPr>
          </a:p>
          <a:p>
            <a:endParaRPr lang="en-US" sz="1600" dirty="0">
              <a:latin typeface="Century Gothic"/>
              <a:cs typeface="Century Gothic"/>
            </a:endParaRPr>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360548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Sclerosis</a:t>
            </a:r>
            <a:endParaRPr lang="en-US" dirty="0"/>
          </a:p>
        </p:txBody>
      </p:sp>
      <p:sp>
        <p:nvSpPr>
          <p:cNvPr id="3" name="Content Placeholder 2"/>
          <p:cNvSpPr>
            <a:spLocks noGrp="1"/>
          </p:cNvSpPr>
          <p:nvPr>
            <p:ph idx="1"/>
          </p:nvPr>
        </p:nvSpPr>
        <p:spPr/>
        <p:txBody>
          <a:bodyPr vert="horz" lIns="91440" tIns="45720" rIns="91440" bIns="45720" rtlCol="0">
            <a:normAutofit/>
          </a:bodyPr>
          <a:lstStyle/>
          <a:p>
            <a:r>
              <a:rPr lang="en-US" dirty="0"/>
              <a:t>MS is an autoimmune demyelinating disorder characterized by distinct episodes of neurologic deficits, separated in time, attributable to white matter lesions that are separated in </a:t>
            </a:r>
            <a:r>
              <a:rPr lang="en-US" dirty="0" smtClean="0"/>
              <a:t>space.</a:t>
            </a:r>
          </a:p>
          <a:p>
            <a:endParaRPr lang="en-US" dirty="0"/>
          </a:p>
          <a:p>
            <a:r>
              <a:rPr lang="en-US" dirty="0"/>
              <a:t>The most common demyelinating disorders (prevalence of 1 per 1000 persons </a:t>
            </a:r>
            <a:r>
              <a:rPr lang="en-US" dirty="0" smtClean="0"/>
              <a:t>in the United </a:t>
            </a:r>
            <a:r>
              <a:rPr lang="en-US" dirty="0"/>
              <a:t>States and Europe</a:t>
            </a:r>
            <a:r>
              <a:rPr lang="en-US" dirty="0" smtClean="0"/>
              <a:t>).</a:t>
            </a:r>
            <a:endParaRPr lang="en-US" dirty="0"/>
          </a:p>
          <a:p>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20548719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Multiple Sclerosis</a:t>
            </a:r>
          </a:p>
        </p:txBody>
      </p:sp>
      <p:sp>
        <p:nvSpPr>
          <p:cNvPr id="3" name="Content Placeholder 2"/>
          <p:cNvSpPr>
            <a:spLocks noGrp="1"/>
          </p:cNvSpPr>
          <p:nvPr>
            <p:ph idx="1"/>
          </p:nvPr>
        </p:nvSpPr>
        <p:spPr/>
        <p:txBody>
          <a:bodyPr vert="horz" lIns="91440" tIns="45720" rIns="91440" bIns="45720" rtlCol="0">
            <a:normAutofit/>
          </a:bodyPr>
          <a:lstStyle/>
          <a:p>
            <a:r>
              <a:rPr lang="en-US" dirty="0"/>
              <a:t>The disease becomes clinically apparent at any age, although </a:t>
            </a:r>
            <a:r>
              <a:rPr lang="en-US" dirty="0" smtClean="0"/>
              <a:t>an onset </a:t>
            </a:r>
            <a:r>
              <a:rPr lang="en-US" dirty="0"/>
              <a:t>in childhood or after </a:t>
            </a:r>
            <a:r>
              <a:rPr lang="en-US" dirty="0" smtClean="0"/>
              <a:t>the age </a:t>
            </a:r>
            <a:r>
              <a:rPr lang="en-US" dirty="0"/>
              <a:t>50 years is relatively </a:t>
            </a:r>
            <a:r>
              <a:rPr lang="en-US" dirty="0" smtClean="0"/>
              <a:t>rare.</a:t>
            </a:r>
          </a:p>
          <a:p>
            <a:endParaRPr lang="en-US" dirty="0"/>
          </a:p>
          <a:p>
            <a:r>
              <a:rPr lang="en-US" dirty="0"/>
              <a:t>Women are affected twice as often as men</a:t>
            </a:r>
          </a:p>
          <a:p>
            <a:endParaRPr lang="en-US" dirty="0" smtClean="0"/>
          </a:p>
          <a:p>
            <a:r>
              <a:rPr lang="en-US" dirty="0" smtClean="0"/>
              <a:t>In </a:t>
            </a:r>
            <a:r>
              <a:rPr lang="en-US" dirty="0"/>
              <a:t>most individuals with MS the illness </a:t>
            </a:r>
            <a:r>
              <a:rPr lang="en-US" dirty="0" smtClean="0"/>
              <a:t>shows a </a:t>
            </a:r>
            <a:r>
              <a:rPr lang="en-US" dirty="0"/>
              <a:t>relapsing and remitting episodes of neurologic </a:t>
            </a:r>
            <a:r>
              <a:rPr lang="en-US" dirty="0" smtClean="0"/>
              <a:t>deficits. </a:t>
            </a:r>
            <a:r>
              <a:rPr lang="en-US" dirty="0"/>
              <a:t>The frequency of relapses tends to decrease during the course of the illness, but there is a steady neurologic deterioration in a subset of </a:t>
            </a:r>
            <a:r>
              <a:rPr lang="en-US" dirty="0" smtClean="0"/>
              <a:t>patients.</a:t>
            </a:r>
            <a:endParaRPr lang="en-US" dirty="0"/>
          </a:p>
          <a:p>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val="42822023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Pathogenesis of MS</a:t>
            </a:r>
            <a:endParaRPr lang="en-US" dirty="0"/>
          </a:p>
        </p:txBody>
      </p:sp>
      <p:sp>
        <p:nvSpPr>
          <p:cNvPr id="3" name="Content Placeholder 2"/>
          <p:cNvSpPr>
            <a:spLocks noGrp="1"/>
          </p:cNvSpPr>
          <p:nvPr>
            <p:ph idx="1"/>
          </p:nvPr>
        </p:nvSpPr>
        <p:spPr/>
        <p:txBody>
          <a:bodyPr vert="horz" lIns="91440" tIns="45720" rIns="91440" bIns="45720" rtlCol="0">
            <a:normAutofit/>
          </a:bodyPr>
          <a:lstStyle/>
          <a:p>
            <a:r>
              <a:rPr lang="en-US" dirty="0" smtClean="0"/>
              <a:t>The </a:t>
            </a:r>
            <a:r>
              <a:rPr lang="en-US" dirty="0"/>
              <a:t>lesions of MS are caused by an </a:t>
            </a:r>
            <a:r>
              <a:rPr lang="en-US" dirty="0" smtClean="0"/>
              <a:t>autoimmune response </a:t>
            </a:r>
            <a:r>
              <a:rPr lang="en-US" dirty="0"/>
              <a:t>directed against components of the </a:t>
            </a:r>
            <a:r>
              <a:rPr lang="en-US" dirty="0" smtClean="0"/>
              <a:t>myelin sheath</a:t>
            </a:r>
            <a:r>
              <a:rPr lang="en-US" dirty="0"/>
              <a:t>. As in other autoimmune </a:t>
            </a:r>
            <a:r>
              <a:rPr lang="en-US" dirty="0" smtClean="0"/>
              <a:t>diseases, the development </a:t>
            </a:r>
            <a:r>
              <a:rPr lang="en-US" dirty="0"/>
              <a:t>of MS is related to genetic susceptibility </a:t>
            </a:r>
            <a:r>
              <a:rPr lang="en-US" dirty="0" smtClean="0"/>
              <a:t>and largely </a:t>
            </a:r>
            <a:r>
              <a:rPr lang="en-US" dirty="0"/>
              <a:t>undefined environmental triggers</a:t>
            </a:r>
            <a:r>
              <a:rPr lang="en-US" dirty="0" smtClean="0"/>
              <a:t>.</a:t>
            </a:r>
          </a:p>
          <a:p>
            <a:endParaRPr lang="en-US" dirty="0"/>
          </a:p>
          <a:p>
            <a:r>
              <a:rPr lang="en-US" dirty="0"/>
              <a:t>The </a:t>
            </a:r>
            <a:r>
              <a:rPr lang="en-US" dirty="0" smtClean="0"/>
              <a:t>incidence of </a:t>
            </a:r>
            <a:r>
              <a:rPr lang="en-US" dirty="0"/>
              <a:t>MS is 15-fold higher when the disease is present in </a:t>
            </a:r>
            <a:r>
              <a:rPr lang="en-US" dirty="0" smtClean="0"/>
              <a:t>a first</a:t>
            </a:r>
            <a:r>
              <a:rPr lang="en-US" dirty="0"/>
              <a:t>-degree relative and roughly 150-fold higher with </a:t>
            </a:r>
            <a:r>
              <a:rPr lang="en-US" dirty="0" smtClean="0"/>
              <a:t>an affected </a:t>
            </a:r>
            <a:r>
              <a:rPr lang="en-US" dirty="0"/>
              <a:t>monozygotic twin.</a:t>
            </a:r>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val="3139973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 of MS</a:t>
            </a:r>
          </a:p>
        </p:txBody>
      </p:sp>
      <p:sp>
        <p:nvSpPr>
          <p:cNvPr id="3" name="Content Placeholder 2"/>
          <p:cNvSpPr>
            <a:spLocks noGrp="1"/>
          </p:cNvSpPr>
          <p:nvPr>
            <p:ph idx="1"/>
          </p:nvPr>
        </p:nvSpPr>
        <p:spPr/>
        <p:txBody>
          <a:bodyPr vert="horz" lIns="91440" tIns="45720" rIns="91440" bIns="45720" rtlCol="0">
            <a:normAutofit/>
          </a:bodyPr>
          <a:lstStyle/>
          <a:p>
            <a:r>
              <a:rPr lang="en-US" dirty="0"/>
              <a:t>A significant fraction of the genetic risk for MS is attributable to HLA-DR variants, the DR2 allele being the one that most significantly increases the risk for developing </a:t>
            </a:r>
            <a:r>
              <a:rPr lang="en-US" dirty="0" smtClean="0"/>
              <a:t>MS.</a:t>
            </a:r>
          </a:p>
          <a:p>
            <a:endParaRPr lang="en-US" dirty="0"/>
          </a:p>
          <a:p>
            <a:r>
              <a:rPr lang="en-US" dirty="0"/>
              <a:t>The </a:t>
            </a:r>
            <a:r>
              <a:rPr lang="en-US" dirty="0" smtClean="0"/>
              <a:t>available evidence </a:t>
            </a:r>
            <a:r>
              <a:rPr lang="en-US" dirty="0"/>
              <a:t>indicates that the disease is initiated by TH1 </a:t>
            </a:r>
            <a:r>
              <a:rPr lang="en-US" dirty="0" smtClean="0"/>
              <a:t>and TH17 </a:t>
            </a:r>
            <a:r>
              <a:rPr lang="en-US" dirty="0"/>
              <a:t>T cells that react against myelin antigens and </a:t>
            </a:r>
            <a:r>
              <a:rPr lang="en-US" dirty="0" smtClean="0"/>
              <a:t>secrete cytokines</a:t>
            </a:r>
            <a:r>
              <a:rPr lang="en-US" dirty="0"/>
              <a:t>.</a:t>
            </a:r>
            <a:endParaRPr lang="en-US" dirty="0"/>
          </a:p>
          <a:p>
            <a:endParaRPr lang="en-US" dirty="0"/>
          </a:p>
          <a:p>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7658362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 of MS</a:t>
            </a:r>
          </a:p>
        </p:txBody>
      </p:sp>
      <p:sp>
        <p:nvSpPr>
          <p:cNvPr id="3" name="Content Placeholder 2"/>
          <p:cNvSpPr>
            <a:spLocks noGrp="1"/>
          </p:cNvSpPr>
          <p:nvPr>
            <p:ph idx="1"/>
          </p:nvPr>
        </p:nvSpPr>
        <p:spPr/>
        <p:txBody>
          <a:bodyPr/>
          <a:lstStyle/>
          <a:p>
            <a:r>
              <a:rPr lang="en-US" dirty="0"/>
              <a:t>Experimental autoimmune </a:t>
            </a:r>
            <a:r>
              <a:rPr lang="en-US" dirty="0" smtClean="0"/>
              <a:t>encephalomyelitis</a:t>
            </a:r>
            <a:r>
              <a:rPr lang="en-US" dirty="0"/>
              <a:t> </a:t>
            </a:r>
            <a:r>
              <a:rPr lang="en-US" dirty="0" smtClean="0"/>
              <a:t>is an animal </a:t>
            </a:r>
            <a:r>
              <a:rPr lang="en-US" dirty="0"/>
              <a:t>model of MS in which demyelination </a:t>
            </a:r>
            <a:r>
              <a:rPr lang="en-US" dirty="0" smtClean="0"/>
              <a:t>and inflammation </a:t>
            </a:r>
            <a:r>
              <a:rPr lang="en-US" dirty="0"/>
              <a:t>occur after immunization of animals </a:t>
            </a:r>
            <a:r>
              <a:rPr lang="en-US" dirty="0" smtClean="0"/>
              <a:t>with myelin proteins.</a:t>
            </a:r>
          </a:p>
          <a:p>
            <a:endParaRPr lang="en-US" dirty="0"/>
          </a:p>
          <a:p>
            <a:r>
              <a:rPr lang="en-US" dirty="0"/>
              <a:t>In this model, the lesions are caused by a T cell-mediated delayed type hypersensitivity reaction to myelin proteins, and the same immune mechanism is thought to be central to the pathogenesis of </a:t>
            </a:r>
            <a:r>
              <a:rPr lang="en-US" dirty="0" smtClean="0"/>
              <a:t>MS.</a:t>
            </a:r>
            <a:endParaRPr lang="en-US" dirty="0"/>
          </a:p>
          <a:p>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4189377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 of MS</a:t>
            </a:r>
          </a:p>
        </p:txBody>
      </p:sp>
      <p:sp>
        <p:nvSpPr>
          <p:cNvPr id="3" name="Content Placeholder 2"/>
          <p:cNvSpPr>
            <a:spLocks noGrp="1"/>
          </p:cNvSpPr>
          <p:nvPr>
            <p:ph idx="1"/>
          </p:nvPr>
        </p:nvSpPr>
        <p:spPr/>
        <p:txBody>
          <a:bodyPr vert="horz" lIns="91440" tIns="45720" rIns="91440" bIns="45720" rtlCol="0">
            <a:normAutofit/>
          </a:bodyPr>
          <a:lstStyle/>
          <a:p>
            <a:r>
              <a:rPr lang="en-US" dirty="0"/>
              <a:t>While MS is characterized by the presence of demyelination out of proportion to axonal loss, some injury to axons does </a:t>
            </a:r>
            <a:r>
              <a:rPr lang="en-US" dirty="0" smtClean="0"/>
              <a:t>occur.</a:t>
            </a:r>
          </a:p>
          <a:p>
            <a:endParaRPr lang="en-US" dirty="0"/>
          </a:p>
          <a:p>
            <a:r>
              <a:rPr lang="en-US" dirty="0"/>
              <a:t>Toxic effects of lymphocytes, macrophages, and their secreted molecules have been implicated in initiating the process of axonal injury, sometimes even leading to neuronal death.</a:t>
            </a:r>
          </a:p>
          <a:p>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2847750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Morphology of MS</a:t>
            </a:r>
            <a:endParaRPr lang="en-US" dirty="0"/>
          </a:p>
        </p:txBody>
      </p:sp>
      <p:sp>
        <p:nvSpPr>
          <p:cNvPr id="3" name="Content Placeholder 2"/>
          <p:cNvSpPr>
            <a:spLocks noGrp="1"/>
          </p:cNvSpPr>
          <p:nvPr>
            <p:ph idx="1"/>
          </p:nvPr>
        </p:nvSpPr>
        <p:spPr/>
        <p:txBody>
          <a:bodyPr vert="horz" lIns="91440" tIns="45720" rIns="91440" bIns="45720" rtlCol="0">
            <a:normAutofit fontScale="92500" lnSpcReduction="20000"/>
          </a:bodyPr>
          <a:lstStyle/>
          <a:p>
            <a:r>
              <a:rPr lang="en-US" dirty="0"/>
              <a:t>MS is a white matter </a:t>
            </a:r>
            <a:r>
              <a:rPr lang="en-US" dirty="0" smtClean="0"/>
              <a:t>disease.</a:t>
            </a:r>
          </a:p>
          <a:p>
            <a:endParaRPr lang="en-US" dirty="0"/>
          </a:p>
          <a:p>
            <a:r>
              <a:rPr lang="en-US" dirty="0" smtClean="0"/>
              <a:t>The affected </a:t>
            </a:r>
            <a:r>
              <a:rPr lang="en-US" dirty="0"/>
              <a:t>areas show multiple</a:t>
            </a:r>
            <a:r>
              <a:rPr lang="en-US" dirty="0" smtClean="0"/>
              <a:t>,</a:t>
            </a:r>
          </a:p>
          <a:p>
            <a:pPr marL="0" indent="0">
              <a:buNone/>
            </a:pPr>
            <a:r>
              <a:rPr lang="en-US" dirty="0" smtClean="0"/>
              <a:t>well</a:t>
            </a:r>
            <a:r>
              <a:rPr lang="en-US" dirty="0"/>
              <a:t>-circumscribed, slightly depressed, glassy</a:t>
            </a:r>
            <a:r>
              <a:rPr lang="en-US" dirty="0" smtClean="0"/>
              <a:t>,</a:t>
            </a:r>
          </a:p>
          <a:p>
            <a:pPr marL="0" indent="0">
              <a:buNone/>
            </a:pPr>
            <a:r>
              <a:rPr lang="en-US" dirty="0" smtClean="0"/>
              <a:t>gray</a:t>
            </a:r>
            <a:r>
              <a:rPr lang="en-US" dirty="0"/>
              <a:t>-tan, irregularly shaped lesions, termed </a:t>
            </a:r>
            <a:endParaRPr lang="en-US" dirty="0" smtClean="0"/>
          </a:p>
          <a:p>
            <a:pPr marL="0" indent="0">
              <a:buNone/>
            </a:pPr>
            <a:r>
              <a:rPr lang="en-US" b="1" i="1" dirty="0" smtClean="0">
                <a:solidFill>
                  <a:srgbClr val="800000"/>
                </a:solidFill>
              </a:rPr>
              <a:t>plaques</a:t>
            </a:r>
            <a:r>
              <a:rPr lang="en-US" dirty="0" smtClean="0"/>
              <a:t>.</a:t>
            </a:r>
          </a:p>
          <a:p>
            <a:endParaRPr lang="en-US" dirty="0"/>
          </a:p>
          <a:p>
            <a:r>
              <a:rPr lang="en-US" dirty="0"/>
              <a:t>They occur beside </a:t>
            </a:r>
            <a:r>
              <a:rPr lang="en-US" dirty="0" smtClean="0"/>
              <a:t>the ventricles </a:t>
            </a:r>
            <a:r>
              <a:rPr lang="en-US" dirty="0"/>
              <a:t>and they </a:t>
            </a:r>
            <a:r>
              <a:rPr lang="en-US" dirty="0" smtClean="0"/>
              <a:t>are</a:t>
            </a:r>
          </a:p>
          <a:p>
            <a:pPr marL="0" indent="0">
              <a:buNone/>
            </a:pPr>
            <a:r>
              <a:rPr lang="en-US" dirty="0" smtClean="0"/>
              <a:t>frequent </a:t>
            </a:r>
            <a:r>
              <a:rPr lang="en-US" dirty="0"/>
              <a:t>in the optic nerves and chiasm, brain </a:t>
            </a:r>
            <a:r>
              <a:rPr lang="en-US" dirty="0" smtClean="0"/>
              <a:t>stem,</a:t>
            </a:r>
          </a:p>
          <a:p>
            <a:pPr marL="0" indent="0">
              <a:buNone/>
            </a:pPr>
            <a:r>
              <a:rPr lang="en-US" dirty="0" smtClean="0"/>
              <a:t>ascending </a:t>
            </a:r>
            <a:r>
              <a:rPr lang="en-US" dirty="0"/>
              <a:t>and descending fiber tracts, cerebellum </a:t>
            </a:r>
            <a:endParaRPr lang="en-US" dirty="0" smtClean="0"/>
          </a:p>
          <a:p>
            <a:pPr marL="0" indent="0">
              <a:buNone/>
            </a:pPr>
            <a:r>
              <a:rPr lang="en-US" dirty="0" smtClean="0"/>
              <a:t>and </a:t>
            </a:r>
            <a:r>
              <a:rPr lang="en-US" dirty="0"/>
              <a:t>spinal </a:t>
            </a:r>
            <a:r>
              <a:rPr lang="en-US" dirty="0" smtClean="0"/>
              <a:t>cord.</a:t>
            </a:r>
            <a:endParaRPr lang="en-US" dirty="0"/>
          </a:p>
          <a:p>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17</a:t>
            </a:fld>
            <a:endParaRPr lang="en-US" dirty="0"/>
          </a:p>
        </p:txBody>
      </p:sp>
      <p:pic>
        <p:nvPicPr>
          <p:cNvPr id="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21" r="2847"/>
          <a:stretch/>
        </p:blipFill>
        <p:spPr bwMode="auto">
          <a:xfrm>
            <a:off x="8537634" y="1882855"/>
            <a:ext cx="2975236"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10550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 of MS</a:t>
            </a:r>
          </a:p>
        </p:txBody>
      </p:sp>
      <p:sp>
        <p:nvSpPr>
          <p:cNvPr id="3" name="Content Placeholder 2"/>
          <p:cNvSpPr>
            <a:spLocks noGrp="1"/>
          </p:cNvSpPr>
          <p:nvPr>
            <p:ph idx="1"/>
          </p:nvPr>
        </p:nvSpPr>
        <p:spPr/>
        <p:txBody>
          <a:bodyPr vert="horz" lIns="91440" tIns="45720" rIns="91440" bIns="45720" rtlCol="0">
            <a:normAutofit/>
          </a:bodyPr>
          <a:lstStyle/>
          <a:p>
            <a:r>
              <a:rPr lang="en-US" dirty="0"/>
              <a:t>The lesions have sharply defined borders at the microscopic </a:t>
            </a:r>
            <a:r>
              <a:rPr lang="en-US" dirty="0" smtClean="0"/>
              <a:t>level.</a:t>
            </a:r>
            <a:endParaRPr lang="en-US" dirty="0"/>
          </a:p>
          <a:p>
            <a:pPr marL="0" indent="0">
              <a:buNone/>
            </a:pPr>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dirty="0"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13201" y="2628361"/>
            <a:ext cx="4181475" cy="38242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973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 of MS</a:t>
            </a:r>
          </a:p>
        </p:txBody>
      </p:sp>
      <p:sp>
        <p:nvSpPr>
          <p:cNvPr id="3" name="Content Placeholder 2"/>
          <p:cNvSpPr>
            <a:spLocks noGrp="1"/>
          </p:cNvSpPr>
          <p:nvPr>
            <p:ph idx="1"/>
          </p:nvPr>
        </p:nvSpPr>
        <p:spPr/>
        <p:txBody>
          <a:bodyPr vert="horz" lIns="91440" tIns="45720" rIns="91440" bIns="45720" rtlCol="0">
            <a:normAutofit/>
          </a:bodyPr>
          <a:lstStyle/>
          <a:p>
            <a:r>
              <a:rPr lang="en-US" dirty="0"/>
              <a:t>In an active </a:t>
            </a:r>
            <a:r>
              <a:rPr lang="en-US" dirty="0" smtClean="0"/>
              <a:t>plaque, </a:t>
            </a:r>
            <a:r>
              <a:rPr lang="en-US" dirty="0"/>
              <a:t>there is evidence of ongoing myelin breakdown with abundant macrophages containing myelin </a:t>
            </a:r>
            <a:r>
              <a:rPr lang="en-US" dirty="0" smtClean="0"/>
              <a:t>debris.</a:t>
            </a:r>
          </a:p>
          <a:p>
            <a:endParaRPr lang="en-US" dirty="0"/>
          </a:p>
          <a:p>
            <a:r>
              <a:rPr lang="en-US" dirty="0" smtClean="0"/>
              <a:t>Loss of myelin and variable loss of </a:t>
            </a:r>
            <a:r>
              <a:rPr lang="en-US" dirty="0" err="1" smtClean="0"/>
              <a:t>oligodendrocytes</a:t>
            </a:r>
            <a:r>
              <a:rPr lang="en-US" dirty="0" smtClean="0"/>
              <a:t>.</a:t>
            </a:r>
          </a:p>
          <a:p>
            <a:endParaRPr lang="en-US" dirty="0"/>
          </a:p>
          <a:p>
            <a:r>
              <a:rPr lang="en-US" dirty="0" smtClean="0"/>
              <a:t>Lymphocytes, plasma cells </a:t>
            </a:r>
            <a:r>
              <a:rPr lang="en-US" dirty="0"/>
              <a:t>and </a:t>
            </a:r>
            <a:r>
              <a:rPr lang="en-US" dirty="0" smtClean="0"/>
              <a:t>macrophages are </a:t>
            </a:r>
            <a:r>
              <a:rPr lang="en-US" dirty="0"/>
              <a:t>present, mostly as </a:t>
            </a:r>
            <a:r>
              <a:rPr lang="en-US" b="1" i="1" dirty="0">
                <a:solidFill>
                  <a:srgbClr val="800000"/>
                </a:solidFill>
              </a:rPr>
              <a:t>perivascular</a:t>
            </a:r>
            <a:r>
              <a:rPr lang="en-US" dirty="0"/>
              <a:t> </a:t>
            </a:r>
            <a:r>
              <a:rPr lang="en-US" dirty="0" smtClean="0"/>
              <a:t>cuffs.</a:t>
            </a:r>
          </a:p>
          <a:p>
            <a:endParaRPr lang="en-US" dirty="0"/>
          </a:p>
          <a:p>
            <a:r>
              <a:rPr lang="en-US" dirty="0"/>
              <a:t>Axons are relatively preserved, although they may be reduced in </a:t>
            </a:r>
            <a:r>
              <a:rPr lang="en-US" dirty="0" smtClean="0"/>
              <a:t>number.</a:t>
            </a:r>
            <a:endParaRPr lang="en-US" dirty="0"/>
          </a:p>
          <a:p>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19</a:t>
            </a:fld>
            <a:endParaRPr lang="en-US" dirty="0"/>
          </a:p>
        </p:txBody>
      </p:sp>
    </p:spTree>
    <p:extLst>
      <p:ext uri="{BB962C8B-B14F-4D97-AF65-F5344CB8AC3E}">
        <p14:creationId xmlns:p14="http://schemas.microsoft.com/office/powerpoint/2010/main" val="31801884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2589212" y="2133599"/>
            <a:ext cx="8915400" cy="4098273"/>
          </a:xfrm>
        </p:spPr>
        <p:txBody>
          <a:bodyPr>
            <a:normAutofit/>
          </a:bodyPr>
          <a:lstStyle/>
          <a:p>
            <a:r>
              <a:rPr lang="en-US" dirty="0"/>
              <a:t>The student should:</a:t>
            </a:r>
          </a:p>
          <a:p>
            <a:endParaRPr lang="en-US" dirty="0"/>
          </a:p>
          <a:p>
            <a:pPr lvl="1"/>
            <a:r>
              <a:rPr lang="en-US" dirty="0" smtClean="0"/>
              <a:t>Appreciate </a:t>
            </a:r>
            <a:r>
              <a:rPr lang="en-US" dirty="0"/>
              <a:t>the critical role of myelin in maintaining the integrity of the CNS system.</a:t>
            </a:r>
          </a:p>
          <a:p>
            <a:pPr lvl="1"/>
            <a:endParaRPr lang="en-US" dirty="0"/>
          </a:p>
          <a:p>
            <a:pPr lvl="1"/>
            <a:r>
              <a:rPr lang="en-US" dirty="0" smtClean="0"/>
              <a:t>Understand </a:t>
            </a:r>
            <a:r>
              <a:rPr lang="en-US" dirty="0"/>
              <a:t>the pathogenesis and the clinic-pathological features of multiple sclerosis as the classical and the commonest example of CNS demyelinating diseases.</a:t>
            </a:r>
          </a:p>
          <a:p>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dirty="0"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6774481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 of MS</a:t>
            </a:r>
          </a:p>
        </p:txBody>
      </p:sp>
      <p:sp>
        <p:nvSpPr>
          <p:cNvPr id="3" name="Content Placeholder 2"/>
          <p:cNvSpPr>
            <a:spLocks noGrp="1"/>
          </p:cNvSpPr>
          <p:nvPr>
            <p:ph idx="1"/>
          </p:nvPr>
        </p:nvSpPr>
        <p:spPr/>
        <p:txBody>
          <a:bodyPr vert="horz" lIns="91440" tIns="45720" rIns="91440" bIns="45720" rtlCol="0">
            <a:normAutofit/>
          </a:bodyPr>
          <a:lstStyle/>
          <a:p>
            <a:r>
              <a:rPr lang="en-US" dirty="0"/>
              <a:t>When plaques become quiescent (inactive plaques), the inflammation mostly disappears, leaving behind little to no myelin</a:t>
            </a:r>
            <a:r>
              <a:rPr lang="en-US" dirty="0" smtClean="0"/>
              <a:t>.</a:t>
            </a:r>
          </a:p>
          <a:p>
            <a:endParaRPr lang="en-US" dirty="0"/>
          </a:p>
          <a:p>
            <a:r>
              <a:rPr lang="en-US" dirty="0" smtClean="0"/>
              <a:t>Loss of </a:t>
            </a:r>
            <a:r>
              <a:rPr lang="en-US" dirty="0" err="1" smtClean="0"/>
              <a:t>oligodendrocytes</a:t>
            </a:r>
            <a:r>
              <a:rPr lang="en-US" dirty="0" smtClean="0"/>
              <a:t> and secondary axonal injuries.</a:t>
            </a:r>
            <a:endParaRPr lang="en-US" dirty="0"/>
          </a:p>
          <a:p>
            <a:endParaRPr lang="en-US" dirty="0"/>
          </a:p>
          <a:p>
            <a:r>
              <a:rPr lang="en-US" dirty="0" err="1" smtClean="0"/>
              <a:t>Astrocytic</a:t>
            </a:r>
            <a:r>
              <a:rPr lang="en-US" dirty="0" smtClean="0"/>
              <a:t> proliferation </a:t>
            </a:r>
            <a:r>
              <a:rPr lang="en-US" dirty="0"/>
              <a:t>and gliosis are </a:t>
            </a:r>
            <a:r>
              <a:rPr lang="en-US" dirty="0" smtClean="0"/>
              <a:t>prominent (</a:t>
            </a:r>
            <a:r>
              <a:rPr lang="en-US" dirty="0" err="1" smtClean="0"/>
              <a:t>astrogliosis</a:t>
            </a:r>
            <a:r>
              <a:rPr lang="en-US" dirty="0" smtClean="0"/>
              <a:t>).</a:t>
            </a:r>
            <a:endParaRPr lang="en-US" dirty="0"/>
          </a:p>
          <a:p>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20</a:t>
            </a:fld>
            <a:endParaRPr lang="en-US" dirty="0"/>
          </a:p>
        </p:txBody>
      </p:sp>
    </p:spTree>
    <p:extLst>
      <p:ext uri="{BB962C8B-B14F-4D97-AF65-F5344CB8AC3E}">
        <p14:creationId xmlns:p14="http://schemas.microsoft.com/office/powerpoint/2010/main" val="643647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Morphology of MS</a:t>
            </a:r>
          </a:p>
        </p:txBody>
      </p:sp>
      <p:pic>
        <p:nvPicPr>
          <p:cNvPr id="10" name="Content Placeholder 9"/>
          <p:cNvPicPr>
            <a:picLocks noGrp="1" noChangeAspect="1"/>
          </p:cNvPicPr>
          <p:nvPr>
            <p:ph sz="half" idx="1"/>
          </p:nvPr>
        </p:nvPicPr>
        <p:blipFill rotWithShape="1">
          <a:blip r:embed="rId2"/>
          <a:srcRect l="-64" r="15206"/>
          <a:stretch/>
        </p:blipFill>
        <p:spPr>
          <a:xfrm>
            <a:off x="2589213" y="2133600"/>
            <a:ext cx="4313237" cy="37782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Content Placeholder 8"/>
          <p:cNvSpPr>
            <a:spLocks noGrp="1"/>
          </p:cNvSpPr>
          <p:nvPr>
            <p:ph sz="half" idx="2"/>
          </p:nvPr>
        </p:nvSpPr>
        <p:spPr/>
        <p:txBody>
          <a:bodyPr/>
          <a:lstStyle/>
          <a:p>
            <a:r>
              <a:rPr lang="en-US" dirty="0" smtClean="0"/>
              <a:t>This is a myelin stain (</a:t>
            </a:r>
            <a:r>
              <a:rPr lang="en-US" dirty="0" err="1" smtClean="0"/>
              <a:t>luxol</a:t>
            </a:r>
            <a:r>
              <a:rPr lang="en-US" dirty="0" smtClean="0"/>
              <a:t> fast blue/PAS) of an early lesion.</a:t>
            </a:r>
          </a:p>
          <a:p>
            <a:endParaRPr lang="en-US" dirty="0"/>
          </a:p>
          <a:p>
            <a:r>
              <a:rPr lang="en-US" dirty="0" smtClean="0"/>
              <a:t>The lesion is centered around a small vein which is surrounded by inflammatory cells.</a:t>
            </a:r>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5067179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 of MS</a:t>
            </a:r>
          </a:p>
        </p:txBody>
      </p:sp>
      <p:sp>
        <p:nvSpPr>
          <p:cNvPr id="3" name="Content Placeholder 2"/>
          <p:cNvSpPr>
            <a:spLocks noGrp="1"/>
          </p:cNvSpPr>
          <p:nvPr>
            <p:ph sz="half" idx="1"/>
          </p:nvPr>
        </p:nvSpPr>
        <p:spPr/>
        <p:txBody>
          <a:bodyPr/>
          <a:lstStyle/>
          <a:p>
            <a:r>
              <a:rPr lang="en-US" dirty="0" smtClean="0"/>
              <a:t>H&amp;E stained section from a patient with a long-standing MS.</a:t>
            </a:r>
          </a:p>
          <a:p>
            <a:endParaRPr lang="en-US" dirty="0"/>
          </a:p>
          <a:p>
            <a:r>
              <a:rPr lang="en-US" dirty="0" smtClean="0"/>
              <a:t>An old (inactive) lesion is centered around a vein with very little inflammation.</a:t>
            </a:r>
          </a:p>
          <a:p>
            <a:endParaRPr lang="en-US" dirty="0"/>
          </a:p>
          <a:p>
            <a:r>
              <a:rPr lang="en-US" dirty="0" smtClean="0"/>
              <a:t>Loss of myelin can be seen even without special stains (it is lighter pink than the normal white matter around it).</a:t>
            </a:r>
            <a:endParaRPr lang="en-US" dirty="0"/>
          </a:p>
        </p:txBody>
      </p:sp>
      <p:pic>
        <p:nvPicPr>
          <p:cNvPr id="8" name="Content Placeholder 7"/>
          <p:cNvPicPr>
            <a:picLocks noGrp="1" noChangeAspect="1"/>
          </p:cNvPicPr>
          <p:nvPr>
            <p:ph sz="half" idx="2"/>
          </p:nvPr>
        </p:nvPicPr>
        <p:blipFill>
          <a:blip r:embed="rId2"/>
          <a:srcRect l="7190" r="7190"/>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Date Placeholder 4"/>
          <p:cNvSpPr>
            <a:spLocks noGrp="1"/>
          </p:cNvSpPr>
          <p:nvPr>
            <p:ph type="dt" sz="half" idx="10"/>
          </p:nvPr>
        </p:nvSpPr>
        <p:spPr/>
        <p:txBody>
          <a:bodyPr/>
          <a:lstStyle/>
          <a:p>
            <a:r>
              <a:rPr lang="en-US" smtClean="0"/>
              <a:t>16/09/2018</a:t>
            </a:r>
            <a:endParaRPr lang="en-US" dirty="0"/>
          </a:p>
        </p:txBody>
      </p:sp>
      <p:sp>
        <p:nvSpPr>
          <p:cNvPr id="6" name="Footer Placeholder 5"/>
          <p:cNvSpPr>
            <a:spLocks noGrp="1"/>
          </p:cNvSpPr>
          <p:nvPr>
            <p:ph type="ftr" sz="quarter" idx="11"/>
          </p:nvPr>
        </p:nvSpPr>
        <p:spPr/>
        <p:txBody>
          <a:bodyPr/>
          <a:lstStyle/>
          <a:p>
            <a:r>
              <a:rPr lang="en-US" smtClean="0"/>
              <a:t>CNS Block</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22</a:t>
            </a:fld>
            <a:endParaRPr lang="en-US" dirty="0"/>
          </a:p>
        </p:txBody>
      </p:sp>
    </p:spTree>
    <p:extLst>
      <p:ext uri="{BB962C8B-B14F-4D97-AF65-F5344CB8AC3E}">
        <p14:creationId xmlns:p14="http://schemas.microsoft.com/office/powerpoint/2010/main" val="4137977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Morphology of MS</a:t>
            </a:r>
          </a:p>
        </p:txBody>
      </p:sp>
      <p:sp>
        <p:nvSpPr>
          <p:cNvPr id="4" name="Content Placeholder 3"/>
          <p:cNvSpPr>
            <a:spLocks noGrp="1"/>
          </p:cNvSpPr>
          <p:nvPr>
            <p:ph sz="half" idx="2"/>
          </p:nvPr>
        </p:nvSpPr>
        <p:spPr/>
        <p:txBody>
          <a:bodyPr/>
          <a:lstStyle/>
          <a:p>
            <a:r>
              <a:rPr lang="en-US" dirty="0" smtClean="0"/>
              <a:t>An MS plaque showing a pale plaque almost devoid of myelin.</a:t>
            </a:r>
          </a:p>
          <a:p>
            <a:endParaRPr lang="en-US" dirty="0"/>
          </a:p>
          <a:p>
            <a:r>
              <a:rPr lang="en-US" dirty="0" smtClean="0"/>
              <a:t>There is a decrease in </a:t>
            </a:r>
            <a:r>
              <a:rPr lang="en-US" dirty="0" err="1" smtClean="0"/>
              <a:t>oligodendrocytes</a:t>
            </a:r>
            <a:r>
              <a:rPr lang="en-US" dirty="0" smtClean="0"/>
              <a:t> and in </a:t>
            </a:r>
            <a:r>
              <a:rPr lang="en-US" dirty="0" err="1" smtClean="0"/>
              <a:t>acrease</a:t>
            </a:r>
            <a:r>
              <a:rPr lang="en-US" dirty="0" smtClean="0"/>
              <a:t> in the </a:t>
            </a:r>
            <a:r>
              <a:rPr lang="en-US" dirty="0" err="1" smtClean="0"/>
              <a:t>astrocytic</a:t>
            </a:r>
            <a:r>
              <a:rPr lang="en-US" dirty="0" smtClean="0"/>
              <a:t> nuclei which is characteristic of old MS lesions.</a:t>
            </a:r>
            <a:endParaRPr lang="en-US" dirty="0"/>
          </a:p>
        </p:txBody>
      </p:sp>
      <p:sp>
        <p:nvSpPr>
          <p:cNvPr id="5" name="Date Placeholder 4"/>
          <p:cNvSpPr>
            <a:spLocks noGrp="1"/>
          </p:cNvSpPr>
          <p:nvPr>
            <p:ph type="dt" sz="half" idx="10"/>
          </p:nvPr>
        </p:nvSpPr>
        <p:spPr/>
        <p:txBody>
          <a:bodyPr/>
          <a:lstStyle/>
          <a:p>
            <a:r>
              <a:rPr lang="en-US" smtClean="0"/>
              <a:t>16/09/2018</a:t>
            </a:r>
            <a:endParaRPr lang="en-US" dirty="0"/>
          </a:p>
        </p:txBody>
      </p:sp>
      <p:sp>
        <p:nvSpPr>
          <p:cNvPr id="6" name="Footer Placeholder 5"/>
          <p:cNvSpPr>
            <a:spLocks noGrp="1"/>
          </p:cNvSpPr>
          <p:nvPr>
            <p:ph type="ftr" sz="quarter" idx="11"/>
          </p:nvPr>
        </p:nvSpPr>
        <p:spPr/>
        <p:txBody>
          <a:bodyPr/>
          <a:lstStyle/>
          <a:p>
            <a:r>
              <a:rPr lang="en-US" smtClean="0"/>
              <a:t>CNS Block</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23</a:t>
            </a:fld>
            <a:endParaRPr lang="en-US" dirty="0"/>
          </a:p>
        </p:txBody>
      </p:sp>
      <p:pic>
        <p:nvPicPr>
          <p:cNvPr id="11" name="Content Placeholder 10"/>
          <p:cNvPicPr>
            <a:picLocks noGrp="1" noChangeAspect="1"/>
          </p:cNvPicPr>
          <p:nvPr>
            <p:ph sz="half" idx="1"/>
          </p:nvPr>
        </p:nvPicPr>
        <p:blipFill>
          <a:blip r:embed="rId2"/>
          <a:srcRect l="7190" r="7190"/>
          <a:stretch>
            <a:fillRect/>
          </a:stretch>
        </p:blipFill>
        <p:spPr>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941397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 Features of MS</a:t>
            </a:r>
            <a:endParaRPr lang="en-US" dirty="0"/>
          </a:p>
        </p:txBody>
      </p:sp>
      <p:sp>
        <p:nvSpPr>
          <p:cNvPr id="3" name="Content Placeholder 2"/>
          <p:cNvSpPr>
            <a:spLocks noGrp="1"/>
          </p:cNvSpPr>
          <p:nvPr>
            <p:ph idx="1"/>
          </p:nvPr>
        </p:nvSpPr>
        <p:spPr>
          <a:xfrm>
            <a:off x="2589212" y="2133599"/>
            <a:ext cx="8915400" cy="4110031"/>
          </a:xfrm>
        </p:spPr>
        <p:txBody>
          <a:bodyPr vert="horz" lIns="91440" tIns="45720" rIns="91440" bIns="45720" rtlCol="0">
            <a:normAutofit/>
          </a:bodyPr>
          <a:lstStyle/>
          <a:p>
            <a:r>
              <a:rPr lang="en-US" dirty="0"/>
              <a:t>The course of MS is </a:t>
            </a:r>
            <a:r>
              <a:rPr lang="en-US" dirty="0" smtClean="0"/>
              <a:t>variable.</a:t>
            </a:r>
          </a:p>
          <a:p>
            <a:endParaRPr lang="en-US" dirty="0"/>
          </a:p>
          <a:p>
            <a:r>
              <a:rPr lang="en-US" dirty="0" smtClean="0"/>
              <a:t>MS </a:t>
            </a:r>
            <a:r>
              <a:rPr lang="en-US" dirty="0"/>
              <a:t>lesions can occur anywhere in the </a:t>
            </a:r>
            <a:r>
              <a:rPr lang="en-US" dirty="0" smtClean="0"/>
              <a:t>CNS inducing a </a:t>
            </a:r>
            <a:r>
              <a:rPr lang="en-US" dirty="0"/>
              <a:t>wide range of clinical </a:t>
            </a:r>
            <a:r>
              <a:rPr lang="en-US" dirty="0" smtClean="0"/>
              <a:t>manifestations.</a:t>
            </a:r>
          </a:p>
          <a:p>
            <a:endParaRPr lang="en-US" dirty="0"/>
          </a:p>
          <a:p>
            <a:r>
              <a:rPr lang="en-US" dirty="0"/>
              <a:t>Commonly there are multiple episodes of new symptoms (relapses) followed by episodes of recovery (remissions</a:t>
            </a:r>
            <a:r>
              <a:rPr lang="en-US" dirty="0" smtClean="0"/>
              <a:t>). Typically</a:t>
            </a:r>
            <a:r>
              <a:rPr lang="en-US" dirty="0"/>
              <a:t>, the recovery is not </a:t>
            </a:r>
            <a:r>
              <a:rPr lang="en-US" dirty="0" smtClean="0"/>
              <a:t>complete.</a:t>
            </a:r>
          </a:p>
          <a:p>
            <a:endParaRPr lang="en-US" dirty="0"/>
          </a:p>
          <a:p>
            <a:r>
              <a:rPr lang="en-US" dirty="0"/>
              <a:t>The consequence of this pattern of relapsing-remitting disease is </a:t>
            </a:r>
            <a:r>
              <a:rPr lang="en-US" dirty="0" smtClean="0"/>
              <a:t>a gradual</a:t>
            </a:r>
            <a:r>
              <a:rPr lang="en-US" dirty="0"/>
              <a:t>, often stepwise, accumulation of increasing neurologic </a:t>
            </a:r>
            <a:r>
              <a:rPr lang="en-US" dirty="0" smtClean="0"/>
              <a:t>deficits.</a:t>
            </a:r>
            <a:endParaRPr lang="en-US" dirty="0"/>
          </a:p>
          <a:p>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24</a:t>
            </a:fld>
            <a:endParaRPr lang="en-US" dirty="0"/>
          </a:p>
        </p:txBody>
      </p:sp>
    </p:spTree>
    <p:extLst>
      <p:ext uri="{BB962C8B-B14F-4D97-AF65-F5344CB8AC3E}">
        <p14:creationId xmlns:p14="http://schemas.microsoft.com/office/powerpoint/2010/main" val="903941302"/>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 of MS</a:t>
            </a:r>
          </a:p>
        </p:txBody>
      </p:sp>
      <p:sp>
        <p:nvSpPr>
          <p:cNvPr id="3" name="Content Placeholder 2"/>
          <p:cNvSpPr>
            <a:spLocks noGrp="1"/>
          </p:cNvSpPr>
          <p:nvPr>
            <p:ph idx="1"/>
          </p:nvPr>
        </p:nvSpPr>
        <p:spPr>
          <a:xfrm>
            <a:off x="2589212" y="2133599"/>
            <a:ext cx="8915400" cy="4098273"/>
          </a:xfrm>
        </p:spPr>
        <p:txBody>
          <a:bodyPr vert="horz" lIns="91440" tIns="45720" rIns="91440" bIns="45720" rtlCol="0">
            <a:normAutofit/>
          </a:bodyPr>
          <a:lstStyle/>
          <a:p>
            <a:r>
              <a:rPr lang="en-US" dirty="0" smtClean="0"/>
              <a:t>Certain </a:t>
            </a:r>
            <a:r>
              <a:rPr lang="en-US" dirty="0"/>
              <a:t>patterns of neurologic symptoms and signs are commonly observed:</a:t>
            </a:r>
          </a:p>
          <a:p>
            <a:pPr lvl="1"/>
            <a:r>
              <a:rPr lang="en-US" dirty="0" smtClean="0"/>
              <a:t>Unilateral </a:t>
            </a:r>
            <a:r>
              <a:rPr lang="en-US" dirty="0"/>
              <a:t>visual impairment occurring over the course of a few days is a frequent initial manifestation of MS (due to involvement of the optic nerve </a:t>
            </a:r>
            <a:r>
              <a:rPr lang="ja-JP" altLang="en-US" dirty="0"/>
              <a:t>“</a:t>
            </a:r>
            <a:r>
              <a:rPr lang="en-US" altLang="ja-JP" dirty="0"/>
              <a:t>optic neuritis</a:t>
            </a:r>
            <a:r>
              <a:rPr lang="ja-JP" altLang="en-US" dirty="0"/>
              <a:t>”</a:t>
            </a:r>
            <a:r>
              <a:rPr lang="en-US" altLang="ja-JP" dirty="0" smtClean="0"/>
              <a:t>). </a:t>
            </a:r>
            <a:r>
              <a:rPr lang="en-US" dirty="0" smtClean="0"/>
              <a:t>When </a:t>
            </a:r>
            <a:r>
              <a:rPr lang="en-US" dirty="0"/>
              <a:t>this occurs as the first event, only a minority (10% to 50%) go on to develop full-blown </a:t>
            </a:r>
            <a:r>
              <a:rPr lang="en-US" dirty="0" smtClean="0"/>
              <a:t>MS.</a:t>
            </a:r>
          </a:p>
          <a:p>
            <a:pPr lvl="1"/>
            <a:endParaRPr lang="en-US" dirty="0"/>
          </a:p>
          <a:p>
            <a:pPr lvl="1"/>
            <a:r>
              <a:rPr lang="en-US" dirty="0"/>
              <a:t>Involvement of the brain stem produces cranial nerve signs and ataxia, and can disrupt conjugate eye </a:t>
            </a:r>
            <a:r>
              <a:rPr lang="en-US" dirty="0" smtClean="0"/>
              <a:t>movements.</a:t>
            </a:r>
          </a:p>
          <a:p>
            <a:pPr lvl="1"/>
            <a:endParaRPr lang="en-US" dirty="0"/>
          </a:p>
          <a:p>
            <a:pPr lvl="1"/>
            <a:r>
              <a:rPr lang="en-US" dirty="0"/>
              <a:t>Spinal cord lesions give rise to motor and sensory impairment of trunk and limbs, spasticity, and difficulties with the voluntary control of </a:t>
            </a:r>
            <a:r>
              <a:rPr lang="en-US" dirty="0" smtClean="0"/>
              <a:t>the bladder function.</a:t>
            </a:r>
            <a:endParaRPr lang="en-US" dirty="0"/>
          </a:p>
          <a:p>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1186686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Features of MS</a:t>
            </a:r>
          </a:p>
        </p:txBody>
      </p:sp>
      <p:sp>
        <p:nvSpPr>
          <p:cNvPr id="3" name="Content Placeholder 2"/>
          <p:cNvSpPr>
            <a:spLocks noGrp="1"/>
          </p:cNvSpPr>
          <p:nvPr>
            <p:ph idx="1"/>
          </p:nvPr>
        </p:nvSpPr>
        <p:spPr/>
        <p:txBody>
          <a:bodyPr/>
          <a:lstStyle/>
          <a:p>
            <a:pPr marL="342900" lvl="1" indent="-342900"/>
            <a:r>
              <a:rPr lang="en-US" dirty="0">
                <a:latin typeface="Century Gothic"/>
                <a:cs typeface="Century Gothic"/>
              </a:rPr>
              <a:t>Changes in </a:t>
            </a:r>
            <a:r>
              <a:rPr lang="en-US" dirty="0" smtClean="0">
                <a:latin typeface="Century Gothic"/>
                <a:cs typeface="Century Gothic"/>
              </a:rPr>
              <a:t>the cognitive </a:t>
            </a:r>
            <a:r>
              <a:rPr lang="en-US" dirty="0">
                <a:latin typeface="Century Gothic"/>
                <a:cs typeface="Century Gothic"/>
              </a:rPr>
              <a:t>function can be present, but are often much milder than the other </a:t>
            </a:r>
            <a:r>
              <a:rPr lang="en-US" dirty="0" smtClean="0">
                <a:latin typeface="Century Gothic"/>
                <a:cs typeface="Century Gothic"/>
              </a:rPr>
              <a:t>findings.</a:t>
            </a:r>
          </a:p>
          <a:p>
            <a:pPr marL="342900" lvl="1" indent="-342900"/>
            <a:endParaRPr lang="en-US" dirty="0">
              <a:latin typeface="Century Gothic"/>
              <a:cs typeface="Century Gothic"/>
            </a:endParaRPr>
          </a:p>
          <a:p>
            <a:pPr marL="342900" lvl="1" indent="-342900"/>
            <a:r>
              <a:rPr lang="en-US" dirty="0">
                <a:latin typeface="Century Gothic"/>
                <a:cs typeface="Century Gothic"/>
              </a:rPr>
              <a:t>In any </a:t>
            </a:r>
            <a:r>
              <a:rPr lang="en-US" dirty="0" smtClean="0">
                <a:latin typeface="Century Gothic"/>
                <a:cs typeface="Century Gothic"/>
              </a:rPr>
              <a:t>given patient, </a:t>
            </a:r>
            <a:r>
              <a:rPr lang="en-US" dirty="0">
                <a:latin typeface="Century Gothic"/>
                <a:cs typeface="Century Gothic"/>
              </a:rPr>
              <a:t>it is hard to predict when the next relapse will occur; most current treatments aim at decreasing the rate and severity of relapses rather than recovering lost </a:t>
            </a:r>
            <a:r>
              <a:rPr lang="en-US" dirty="0" smtClean="0">
                <a:latin typeface="Century Gothic"/>
                <a:cs typeface="Century Gothic"/>
              </a:rPr>
              <a:t>function.</a:t>
            </a:r>
            <a:endParaRPr lang="en-US" dirty="0">
              <a:latin typeface="Century Gothic"/>
              <a:cs typeface="Century Gothic"/>
            </a:endParaRPr>
          </a:p>
          <a:p>
            <a:endParaRPr lang="en-US" dirty="0">
              <a:latin typeface="Century Gothic"/>
              <a:cs typeface="Century Gothic"/>
            </a:endParaRPr>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26</a:t>
            </a:fld>
            <a:endParaRPr lang="en-US" dirty="0"/>
          </a:p>
        </p:txBody>
      </p:sp>
    </p:spTree>
    <p:extLst>
      <p:ext uri="{BB962C8B-B14F-4D97-AF65-F5344CB8AC3E}">
        <p14:creationId xmlns:p14="http://schemas.microsoft.com/office/powerpoint/2010/main" val="2895055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Radiological Findings</a:t>
            </a:r>
            <a:endParaRPr lang="en-US" dirty="0"/>
          </a:p>
        </p:txBody>
      </p:sp>
      <p:sp>
        <p:nvSpPr>
          <p:cNvPr id="7" name="Content Placeholder 6"/>
          <p:cNvSpPr>
            <a:spLocks noGrp="1"/>
          </p:cNvSpPr>
          <p:nvPr>
            <p:ph sz="half" idx="1"/>
          </p:nvPr>
        </p:nvSpPr>
        <p:spPr/>
        <p:txBody>
          <a:bodyPr/>
          <a:lstStyle/>
          <a:p>
            <a:r>
              <a:rPr lang="en-US" dirty="0" smtClean="0"/>
              <a:t>Lesions on MRI appear as bright yellow spots.</a:t>
            </a:r>
            <a:endParaRPr lang="en-US" dirty="0"/>
          </a:p>
        </p:txBody>
      </p:sp>
      <p:pic>
        <p:nvPicPr>
          <p:cNvPr id="9" name="Content Placeholder 8" descr="15534tn.jpg"/>
          <p:cNvPicPr>
            <a:picLocks noGrp="1" noChangeAspect="1"/>
          </p:cNvPicPr>
          <p:nvPr>
            <p:ph sz="half" idx="2"/>
          </p:nvPr>
        </p:nvPicPr>
        <p:blipFill>
          <a:blip r:embed="rId2">
            <a:extLst>
              <a:ext uri="{28A0092B-C50C-407E-A947-70E740481C1C}">
                <a14:useLocalDpi xmlns:a14="http://schemas.microsoft.com/office/drawing/2010/main" val="0"/>
              </a:ext>
            </a:extLst>
          </a:blip>
          <a:srcRect t="3117" b="3117"/>
          <a:stretch>
            <a:fillRect/>
          </a:stretch>
        </p:blipFill>
        <p:spPr/>
      </p:pic>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27</a:t>
            </a:fld>
            <a:endParaRPr lang="en-US" dirty="0"/>
          </a:p>
        </p:txBody>
      </p:sp>
    </p:spTree>
    <p:extLst>
      <p:ext uri="{BB962C8B-B14F-4D97-AF65-F5344CB8AC3E}">
        <p14:creationId xmlns:p14="http://schemas.microsoft.com/office/powerpoint/2010/main" val="325355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8911898" cy="976312"/>
          </a:xfrm>
        </p:spPr>
        <p:txBody>
          <a:bodyPr vert="horz" lIns="91440" tIns="45720" rIns="91440" bIns="45720" rtlCol="0" anchor="t">
            <a:normAutofit/>
          </a:bodyPr>
          <a:lstStyle/>
          <a:p>
            <a:r>
              <a:rPr lang="en-US" sz="3600" dirty="0"/>
              <a:t>Laboratory Findings</a:t>
            </a:r>
          </a:p>
        </p:txBody>
      </p:sp>
      <p:sp>
        <p:nvSpPr>
          <p:cNvPr id="3" name="Content Placeholder 2"/>
          <p:cNvSpPr>
            <a:spLocks noGrp="1"/>
          </p:cNvSpPr>
          <p:nvPr>
            <p:ph idx="1"/>
          </p:nvPr>
        </p:nvSpPr>
        <p:spPr>
          <a:xfrm>
            <a:off x="6323012" y="1422749"/>
            <a:ext cx="5181600" cy="4115388"/>
          </a:xfrm>
        </p:spPr>
        <p:txBody>
          <a:bodyPr vert="horz" lIns="91440" tIns="45720" rIns="91440" bIns="45720" rtlCol="0">
            <a:normAutofit fontScale="92500" lnSpcReduction="10000"/>
          </a:bodyPr>
          <a:lstStyle/>
          <a:p>
            <a:pPr marL="342900" lvl="1" indent="-342900"/>
            <a:r>
              <a:rPr lang="en-US" dirty="0">
                <a:latin typeface="Century Gothic"/>
                <a:cs typeface="Century Gothic"/>
              </a:rPr>
              <a:t>It shows mildly elevated protein </a:t>
            </a:r>
            <a:r>
              <a:rPr lang="en-US" dirty="0" smtClean="0">
                <a:latin typeface="Century Gothic"/>
                <a:cs typeface="Century Gothic"/>
              </a:rPr>
              <a:t>levels </a:t>
            </a:r>
            <a:r>
              <a:rPr lang="en-US" dirty="0">
                <a:latin typeface="Century Gothic"/>
                <a:cs typeface="Century Gothic"/>
              </a:rPr>
              <a:t>with an increased proportion of </a:t>
            </a:r>
            <a:r>
              <a:rPr lang="en-US" dirty="0" err="1" smtClean="0">
                <a:latin typeface="Century Gothic"/>
                <a:cs typeface="Century Gothic"/>
              </a:rPr>
              <a:t>γ</a:t>
            </a:r>
            <a:r>
              <a:rPr lang="en-US" dirty="0">
                <a:latin typeface="Century Gothic"/>
                <a:cs typeface="Century Gothic"/>
              </a:rPr>
              <a:t>-</a:t>
            </a:r>
            <a:r>
              <a:rPr lang="en-US" dirty="0" smtClean="0">
                <a:latin typeface="Century Gothic"/>
                <a:cs typeface="Century Gothic"/>
              </a:rPr>
              <a:t>globulin (</a:t>
            </a:r>
            <a:r>
              <a:rPr lang="en-US" dirty="0" err="1" smtClean="0">
                <a:latin typeface="Century Gothic"/>
                <a:cs typeface="Century Gothic"/>
              </a:rPr>
              <a:t>IgG</a:t>
            </a:r>
            <a:r>
              <a:rPr lang="en-US" dirty="0" smtClean="0">
                <a:latin typeface="Century Gothic"/>
                <a:cs typeface="Century Gothic"/>
              </a:rPr>
              <a:t>) on electrophoresis.</a:t>
            </a:r>
          </a:p>
          <a:p>
            <a:pPr marL="342900" lvl="1" indent="-342900"/>
            <a:endParaRPr lang="en-US" dirty="0">
              <a:latin typeface="Century Gothic"/>
              <a:cs typeface="Century Gothic"/>
            </a:endParaRPr>
          </a:p>
          <a:p>
            <a:pPr marL="342900" lvl="1" indent="-342900"/>
            <a:r>
              <a:rPr lang="en-US" dirty="0">
                <a:latin typeface="Century Gothic"/>
                <a:cs typeface="Century Gothic"/>
              </a:rPr>
              <a:t>In one-third of cases there is moderate </a:t>
            </a:r>
            <a:r>
              <a:rPr lang="en-US" dirty="0" err="1" smtClean="0">
                <a:latin typeface="Century Gothic"/>
                <a:cs typeface="Century Gothic"/>
              </a:rPr>
              <a:t>pleocytosis</a:t>
            </a:r>
            <a:r>
              <a:rPr lang="en-US" dirty="0" smtClean="0">
                <a:latin typeface="Century Gothic"/>
                <a:cs typeface="Century Gothic"/>
              </a:rPr>
              <a:t> (abnormal increase in the amount of lymphocytes in the CSF).</a:t>
            </a:r>
          </a:p>
          <a:p>
            <a:pPr marL="0" lvl="1" indent="0">
              <a:buNone/>
            </a:pPr>
            <a:endParaRPr lang="en-US" dirty="0">
              <a:latin typeface="Century Gothic"/>
              <a:cs typeface="Century Gothic"/>
            </a:endParaRPr>
          </a:p>
          <a:p>
            <a:pPr marL="342900" lvl="1" indent="-342900"/>
            <a:r>
              <a:rPr lang="en-US" dirty="0">
                <a:latin typeface="Century Gothic"/>
                <a:cs typeface="Century Gothic"/>
              </a:rPr>
              <a:t>When the immunoglobulin is examined further, most MS patients show </a:t>
            </a:r>
            <a:r>
              <a:rPr lang="en-US" dirty="0" err="1">
                <a:latin typeface="Century Gothic"/>
                <a:cs typeface="Century Gothic"/>
              </a:rPr>
              <a:t>oligoclonal</a:t>
            </a:r>
            <a:r>
              <a:rPr lang="en-US" dirty="0">
                <a:latin typeface="Century Gothic"/>
                <a:cs typeface="Century Gothic"/>
              </a:rPr>
              <a:t> bands, representing antibodies directed against a variety of antigenic </a:t>
            </a:r>
            <a:r>
              <a:rPr lang="en-US" dirty="0" smtClean="0">
                <a:latin typeface="Century Gothic"/>
                <a:cs typeface="Century Gothic"/>
              </a:rPr>
              <a:t>targets.</a:t>
            </a:r>
          </a:p>
          <a:p>
            <a:pPr marL="342900" lvl="1" indent="-342900"/>
            <a:endParaRPr lang="en-US" dirty="0">
              <a:latin typeface="Century Gothic"/>
              <a:cs typeface="Century Gothic"/>
            </a:endParaRPr>
          </a:p>
          <a:p>
            <a:pPr marL="342900" lvl="1" indent="-342900"/>
            <a:r>
              <a:rPr lang="en-US" dirty="0">
                <a:latin typeface="Century Gothic"/>
                <a:cs typeface="Century Gothic"/>
              </a:rPr>
              <a:t>These antibodies constitute a marker for disease </a:t>
            </a:r>
            <a:r>
              <a:rPr lang="en-US" dirty="0" smtClean="0">
                <a:latin typeface="Century Gothic"/>
                <a:cs typeface="Century Gothic"/>
              </a:rPr>
              <a:t>activity.</a:t>
            </a:r>
            <a:endParaRPr lang="en-US" dirty="0">
              <a:latin typeface="Century Gothic"/>
              <a:cs typeface="Century Gothic"/>
            </a:endParaRPr>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28</a:t>
            </a:fld>
            <a:endParaRPr lang="en-US" dirty="0"/>
          </a:p>
        </p:txBody>
      </p:sp>
      <p:pic>
        <p:nvPicPr>
          <p:cNvPr id="10" name="Picture 9" descr="slide_58.jpg"/>
          <p:cNvPicPr>
            <a:picLocks noChangeAspect="1"/>
          </p:cNvPicPr>
          <p:nvPr/>
        </p:nvPicPr>
        <p:blipFill rotWithShape="1">
          <a:blip r:embed="rId2">
            <a:extLst>
              <a:ext uri="{28A0092B-C50C-407E-A947-70E740481C1C}">
                <a14:useLocalDpi xmlns:a14="http://schemas.microsoft.com/office/drawing/2010/main" val="0"/>
              </a:ext>
            </a:extLst>
          </a:blip>
          <a:srcRect l="14433" t="18091" r="15781" b="12132"/>
          <a:stretch/>
        </p:blipFill>
        <p:spPr>
          <a:xfrm>
            <a:off x="1540538" y="1693189"/>
            <a:ext cx="4609851" cy="34569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32776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Content Placeholder 2"/>
          <p:cNvSpPr>
            <a:spLocks noGrp="1"/>
          </p:cNvSpPr>
          <p:nvPr>
            <p:ph idx="1"/>
          </p:nvPr>
        </p:nvSpPr>
        <p:spPr/>
        <p:txBody>
          <a:bodyPr/>
          <a:lstStyle/>
          <a:p>
            <a:pPr marL="0" indent="0">
              <a:buNone/>
            </a:pPr>
            <a:r>
              <a:rPr lang="en-US" dirty="0"/>
              <a:t>Kumar V, Abbas AK, Aster JC. Robbins Basic Pathology. </a:t>
            </a:r>
            <a:r>
              <a:rPr lang="en-US" dirty="0" smtClean="0"/>
              <a:t>10</a:t>
            </a:r>
            <a:r>
              <a:rPr lang="en-US" baseline="30000" dirty="0" smtClean="0"/>
              <a:t>th</a:t>
            </a:r>
            <a:r>
              <a:rPr lang="en-US" dirty="0" smtClean="0"/>
              <a:t> </a:t>
            </a:r>
            <a:r>
              <a:rPr lang="en-US" dirty="0"/>
              <a:t>ed. Elsevier; </a:t>
            </a:r>
            <a:r>
              <a:rPr lang="en-US" dirty="0" smtClean="0"/>
              <a:t>2017. </a:t>
            </a:r>
            <a:r>
              <a:rPr lang="en-US" dirty="0"/>
              <a:t>Philadelphia, PA.</a:t>
            </a:r>
          </a:p>
          <a:p>
            <a:pPr marL="0" indent="0">
              <a:buNone/>
            </a:pPr>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919251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vert="horz" lIns="91440" tIns="45720" rIns="91440" bIns="45720" rtlCol="0">
            <a:normAutofit/>
          </a:bodyPr>
          <a:lstStyle/>
          <a:p>
            <a:r>
              <a:rPr lang="en-US" dirty="0"/>
              <a:t>Myelin consists of multiple layers of the specialized plasma membrane of </a:t>
            </a:r>
            <a:r>
              <a:rPr lang="en-US" dirty="0" err="1"/>
              <a:t>oligodendrocytes</a:t>
            </a:r>
            <a:r>
              <a:rPr lang="en-US" dirty="0"/>
              <a:t> </a:t>
            </a:r>
            <a:r>
              <a:rPr lang="en-US" dirty="0" smtClean="0"/>
              <a:t>in </a:t>
            </a:r>
            <a:r>
              <a:rPr lang="en-US" dirty="0"/>
              <a:t>the </a:t>
            </a:r>
            <a:r>
              <a:rPr lang="en-US" dirty="0" smtClean="0"/>
              <a:t>CNS </a:t>
            </a:r>
            <a:r>
              <a:rPr lang="en-US" dirty="0"/>
              <a:t>with most of the cytoplasm </a:t>
            </a:r>
            <a:r>
              <a:rPr lang="en-US" dirty="0" smtClean="0"/>
              <a:t>excluded.</a:t>
            </a:r>
          </a:p>
          <a:p>
            <a:endParaRPr lang="en-US" dirty="0" smtClean="0"/>
          </a:p>
          <a:p>
            <a:r>
              <a:rPr lang="en-US" dirty="0" smtClean="0"/>
              <a:t>Myelin is an electrical </a:t>
            </a:r>
            <a:r>
              <a:rPr lang="en-US" dirty="0"/>
              <a:t>insulator that allows rapid propagation </a:t>
            </a:r>
            <a:r>
              <a:rPr lang="en-US" dirty="0" smtClean="0"/>
              <a:t>of neural </a:t>
            </a:r>
            <a:r>
              <a:rPr lang="en-US" dirty="0"/>
              <a:t>impulses.</a:t>
            </a:r>
            <a:endParaRPr lang="en-US" dirty="0"/>
          </a:p>
          <a:p>
            <a:endParaRPr lang="en-US" dirty="0"/>
          </a:p>
          <a:p>
            <a:r>
              <a:rPr lang="en-US" dirty="0"/>
              <a:t>Although </a:t>
            </a:r>
            <a:r>
              <a:rPr lang="en-US" dirty="0" err="1"/>
              <a:t>myelinated</a:t>
            </a:r>
            <a:r>
              <a:rPr lang="en-US" dirty="0"/>
              <a:t> axons are present in all areas of the brain, they are the dominant component in the white matter; therefore, most diseases of myelin are primarily white matter disorders</a:t>
            </a:r>
            <a:r>
              <a:rPr lang="en-US" dirty="0" smtClean="0"/>
              <a:t>.</a:t>
            </a:r>
            <a:endParaRPr lang="en-US" dirty="0"/>
          </a:p>
          <a:p>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32164632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p:txBody>
          <a:bodyPr/>
          <a:lstStyle/>
          <a:p>
            <a:r>
              <a:rPr lang="en-US" dirty="0"/>
              <a:t>End of </a:t>
            </a:r>
            <a:r>
              <a:rPr lang="en-US" dirty="0" smtClean="0"/>
              <a:t>Lecture</a:t>
            </a:r>
            <a:endParaRPr lang="en-US" dirty="0"/>
          </a:p>
        </p:txBody>
      </p:sp>
      <p:sp>
        <p:nvSpPr>
          <p:cNvPr id="8" name="Subtitle 7"/>
          <p:cNvSpPr>
            <a:spLocks noGrp="1"/>
          </p:cNvSpPr>
          <p:nvPr>
            <p:ph type="subTitle" idx="1"/>
          </p:nvPr>
        </p:nvSpPr>
        <p:spPr/>
        <p:txBody>
          <a:bodyPr/>
          <a:lstStyle/>
          <a:p>
            <a:r>
              <a:rPr lang="en-US" dirty="0" smtClean="0"/>
              <a:t>Thank You</a:t>
            </a:r>
            <a:endParaRPr lang="en-US" dirty="0"/>
          </a:p>
        </p:txBody>
      </p:sp>
    </p:spTree>
    <p:extLst>
      <p:ext uri="{BB962C8B-B14F-4D97-AF65-F5344CB8AC3E}">
        <p14:creationId xmlns:p14="http://schemas.microsoft.com/office/powerpoint/2010/main" val="3043571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vert="horz" lIns="91440" tIns="45720" rIns="91440" bIns="45720" rtlCol="0">
            <a:normAutofit/>
          </a:bodyPr>
          <a:lstStyle/>
          <a:p>
            <a:r>
              <a:rPr lang="en-US" dirty="0"/>
              <a:t>An </a:t>
            </a:r>
            <a:r>
              <a:rPr lang="en-US" dirty="0" err="1"/>
              <a:t>oligodendrocyte</a:t>
            </a:r>
            <a:r>
              <a:rPr lang="en-US" dirty="0"/>
              <a:t> extends </a:t>
            </a:r>
            <a:r>
              <a:rPr lang="en-US" dirty="0" smtClean="0"/>
              <a:t>its processes </a:t>
            </a:r>
            <a:r>
              <a:rPr lang="en-US" dirty="0"/>
              <a:t>toward many different axons and wraps a segment of roughly a few hundred microns of </a:t>
            </a:r>
            <a:r>
              <a:rPr lang="en-US" dirty="0" smtClean="0"/>
              <a:t>an axon.</a:t>
            </a:r>
          </a:p>
          <a:p>
            <a:endParaRPr lang="en-US" dirty="0"/>
          </a:p>
          <a:p>
            <a:r>
              <a:rPr lang="en-US" dirty="0"/>
              <a:t>Each of these segments is called an internode, and the gaps between internodes are known as </a:t>
            </a:r>
            <a:r>
              <a:rPr lang="en-US" b="1" i="1" dirty="0">
                <a:solidFill>
                  <a:srgbClr val="800000"/>
                </a:solidFill>
              </a:rPr>
              <a:t>nodes of </a:t>
            </a:r>
            <a:r>
              <a:rPr lang="en-US" b="1" i="1" dirty="0" smtClean="0">
                <a:solidFill>
                  <a:srgbClr val="800000"/>
                </a:solidFill>
              </a:rPr>
              <a:t>Ranvier.</a:t>
            </a:r>
            <a:endParaRPr lang="en-US" b="1" i="1" dirty="0">
              <a:solidFill>
                <a:srgbClr val="800000"/>
              </a:solidFill>
            </a:endParaRPr>
          </a:p>
          <a:p>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4097257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7" name="Picture 6" descr="id6547_phot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04262" y="320010"/>
            <a:ext cx="6337222" cy="31620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descr="1.31.45 Node gaps between the myelin sheath diagram.jpg"/>
          <p:cNvPicPr>
            <a:picLocks noChangeAspect="1"/>
          </p:cNvPicPr>
          <p:nvPr/>
        </p:nvPicPr>
        <p:blipFill rotWithShape="1">
          <a:blip r:embed="rId3">
            <a:extLst>
              <a:ext uri="{28A0092B-C50C-407E-A947-70E740481C1C}">
                <a14:useLocalDpi xmlns:a14="http://schemas.microsoft.com/office/drawing/2010/main" val="0"/>
              </a:ext>
            </a:extLst>
          </a:blip>
          <a:srcRect t="13209" b="17827"/>
          <a:stretch/>
        </p:blipFill>
        <p:spPr>
          <a:xfrm>
            <a:off x="3904262" y="3574509"/>
            <a:ext cx="6338545" cy="2914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941938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a:xfrm>
            <a:off x="2589212" y="2133599"/>
            <a:ext cx="8915400" cy="4098273"/>
          </a:xfrm>
        </p:spPr>
        <p:txBody>
          <a:bodyPr>
            <a:normAutofit/>
          </a:bodyPr>
          <a:lstStyle/>
          <a:p>
            <a:r>
              <a:rPr lang="en-US" sz="1900" dirty="0"/>
              <a:t>The myelin in peripheral nerves is similar to the myelin in the CNS but:</a:t>
            </a:r>
          </a:p>
          <a:p>
            <a:pPr lvl="1"/>
            <a:r>
              <a:rPr lang="en-US" sz="1900" dirty="0"/>
              <a:t>peripheral myelin is made by Schwann cells, not </a:t>
            </a:r>
            <a:r>
              <a:rPr lang="en-US" sz="1900" dirty="0" err="1"/>
              <a:t>oligodendrocytes</a:t>
            </a:r>
            <a:r>
              <a:rPr lang="en-US" sz="1900" dirty="0"/>
              <a:t>.</a:t>
            </a:r>
            <a:endParaRPr lang="en-US" sz="1900" dirty="0"/>
          </a:p>
          <a:p>
            <a:pPr lvl="1"/>
            <a:r>
              <a:rPr lang="en-US" sz="1900" dirty="0"/>
              <a:t>Each </a:t>
            </a:r>
            <a:r>
              <a:rPr lang="en-US" sz="1900" dirty="0"/>
              <a:t>cell in the peripheral nerve contributes to only one internode, while in the CNS, many internodes comes from a single </a:t>
            </a:r>
            <a:r>
              <a:rPr lang="en-US" sz="1900" dirty="0" err="1"/>
              <a:t>oligodendrocyte</a:t>
            </a:r>
            <a:r>
              <a:rPr lang="en-US" sz="1900" dirty="0"/>
              <a:t>.</a:t>
            </a:r>
            <a:endParaRPr lang="en-US" sz="1900" dirty="0"/>
          </a:p>
          <a:p>
            <a:pPr lvl="1"/>
            <a:r>
              <a:rPr lang="en-US" sz="1900" dirty="0"/>
              <a:t>The </a:t>
            </a:r>
            <a:r>
              <a:rPr lang="en-US" sz="1900" dirty="0"/>
              <a:t>specialized proteins and lipids are also different</a:t>
            </a:r>
          </a:p>
          <a:p>
            <a:endParaRPr lang="en-US" sz="1900" dirty="0"/>
          </a:p>
          <a:p>
            <a:r>
              <a:rPr lang="en-US" sz="1900" dirty="0"/>
              <a:t>Most </a:t>
            </a:r>
            <a:r>
              <a:rPr lang="en-US" sz="1900" dirty="0"/>
              <a:t>diseases of CNS myelin do not significantly involve the peripheral nerves, and vice </a:t>
            </a:r>
            <a:r>
              <a:rPr lang="en-US" sz="1900" dirty="0"/>
              <a:t>versa.</a:t>
            </a:r>
            <a:endParaRPr lang="en-US" sz="1900" dirty="0"/>
          </a:p>
          <a:p>
            <a:endParaRPr lang="en-US"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1820960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7</a:t>
            </a:fld>
            <a:endParaRPr lang="en-US" dirty="0"/>
          </a:p>
        </p:txBody>
      </p:sp>
      <p:pic>
        <p:nvPicPr>
          <p:cNvPr id="9" name="Picture 8" descr="main-qimg-be13fc1e11107eea5940bc715aff1b6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627" y="180168"/>
            <a:ext cx="7175500" cy="6489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557601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vert="horz" lIns="91440" tIns="45720" rIns="91440" bIns="45720" rtlCol="0">
            <a:normAutofit/>
          </a:bodyPr>
          <a:lstStyle/>
          <a:p>
            <a:r>
              <a:rPr lang="en-US" sz="1900" dirty="0"/>
              <a:t>The natural history of demyelinating diseases is determined, in part, by the limited capacity of the CNS to regenerate normal myelin and by the degree of secondary damage to axons that occurs as the disease runs its course.</a:t>
            </a:r>
          </a:p>
          <a:p>
            <a:endParaRPr lang="en-US" sz="1900" dirty="0"/>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40420951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Classification of Demyelinating Diseases</a:t>
            </a:r>
            <a:endParaRPr lang="en-US" dirty="0"/>
          </a:p>
        </p:txBody>
      </p:sp>
      <p:sp>
        <p:nvSpPr>
          <p:cNvPr id="3" name="Content Placeholder 2"/>
          <p:cNvSpPr>
            <a:spLocks noGrp="1"/>
          </p:cNvSpPr>
          <p:nvPr>
            <p:ph idx="1"/>
          </p:nvPr>
        </p:nvSpPr>
        <p:spPr/>
        <p:txBody>
          <a:bodyPr>
            <a:normAutofit/>
          </a:bodyPr>
          <a:lstStyle/>
          <a:p>
            <a:r>
              <a:rPr lang="en-US" dirty="0" smtClean="0"/>
              <a:t>A. Demyelinating disease of the CNS:</a:t>
            </a:r>
          </a:p>
          <a:p>
            <a:endParaRPr lang="en-US" dirty="0" smtClean="0"/>
          </a:p>
          <a:p>
            <a:pPr lvl="1"/>
            <a:r>
              <a:rPr lang="en-US" dirty="0">
                <a:latin typeface="Century Gothic"/>
                <a:cs typeface="Century Gothic"/>
              </a:rPr>
              <a:t>They are acquired </a:t>
            </a:r>
            <a:r>
              <a:rPr lang="en-US" dirty="0">
                <a:latin typeface="Century Gothic"/>
                <a:cs typeface="Century Gothic"/>
              </a:rPr>
              <a:t>conditions characterized by </a:t>
            </a:r>
            <a:r>
              <a:rPr lang="en-US" dirty="0" smtClean="0">
                <a:latin typeface="Century Gothic"/>
                <a:cs typeface="Century Gothic"/>
              </a:rPr>
              <a:t>a preferential </a:t>
            </a:r>
            <a:r>
              <a:rPr lang="en-US" dirty="0">
                <a:latin typeface="Century Gothic"/>
                <a:cs typeface="Century Gothic"/>
              </a:rPr>
              <a:t>damage to previously normal </a:t>
            </a:r>
            <a:r>
              <a:rPr lang="en-US" dirty="0">
                <a:latin typeface="Century Gothic"/>
                <a:cs typeface="Century Gothic"/>
              </a:rPr>
              <a:t>myelin</a:t>
            </a:r>
            <a:r>
              <a:rPr lang="en-US" dirty="0" smtClean="0">
                <a:latin typeface="Century Gothic"/>
                <a:cs typeface="Century Gothic"/>
              </a:rPr>
              <a:t>.</a:t>
            </a:r>
          </a:p>
          <a:p>
            <a:pPr lvl="1"/>
            <a:endParaRPr lang="en-US" dirty="0">
              <a:latin typeface="Century Gothic"/>
              <a:cs typeface="Century Gothic"/>
            </a:endParaRPr>
          </a:p>
          <a:p>
            <a:pPr lvl="1"/>
            <a:r>
              <a:rPr lang="en-US" dirty="0" smtClean="0">
                <a:latin typeface="Century Gothic"/>
                <a:cs typeface="Century Gothic"/>
              </a:rPr>
              <a:t>They commonly </a:t>
            </a:r>
            <a:r>
              <a:rPr lang="en-US" dirty="0">
                <a:latin typeface="Century Gothic"/>
                <a:cs typeface="Century Gothic"/>
              </a:rPr>
              <a:t>result from </a:t>
            </a:r>
            <a:r>
              <a:rPr lang="en-US" dirty="0" smtClean="0">
                <a:latin typeface="Century Gothic"/>
                <a:cs typeface="Century Gothic"/>
              </a:rPr>
              <a:t>an immune</a:t>
            </a:r>
            <a:r>
              <a:rPr lang="en-US" dirty="0">
                <a:latin typeface="Century Gothic"/>
                <a:cs typeface="Century Gothic"/>
              </a:rPr>
              <a:t>-mediated </a:t>
            </a:r>
            <a:r>
              <a:rPr lang="en-US" dirty="0" smtClean="0">
                <a:latin typeface="Century Gothic"/>
                <a:cs typeface="Century Gothic"/>
              </a:rPr>
              <a:t>injury, viral infections to </a:t>
            </a:r>
            <a:r>
              <a:rPr lang="en-US" dirty="0" err="1" smtClean="0">
                <a:latin typeface="Century Gothic"/>
                <a:cs typeface="Century Gothic"/>
              </a:rPr>
              <a:t>oligodendrocytes</a:t>
            </a:r>
            <a:r>
              <a:rPr lang="en-US" dirty="0" smtClean="0">
                <a:latin typeface="Century Gothic"/>
                <a:cs typeface="Century Gothic"/>
              </a:rPr>
              <a:t> (as </a:t>
            </a:r>
            <a:r>
              <a:rPr lang="en-US" dirty="0">
                <a:latin typeface="Century Gothic"/>
                <a:cs typeface="Century Gothic"/>
              </a:rPr>
              <a:t>in progressive multifocal </a:t>
            </a:r>
            <a:r>
              <a:rPr lang="en-US" dirty="0" err="1" smtClean="0">
                <a:latin typeface="Century Gothic"/>
                <a:cs typeface="Century Gothic"/>
              </a:rPr>
              <a:t>leukoencephalopathy</a:t>
            </a:r>
            <a:r>
              <a:rPr lang="en-US" dirty="0" smtClean="0">
                <a:latin typeface="Century Gothic"/>
                <a:cs typeface="Century Gothic"/>
              </a:rPr>
              <a:t>), drugs and other toxic agents.</a:t>
            </a:r>
            <a:endParaRPr lang="en-US" dirty="0">
              <a:latin typeface="Century Gothic"/>
              <a:cs typeface="Century Gothic"/>
            </a:endParaRPr>
          </a:p>
        </p:txBody>
      </p:sp>
      <p:sp>
        <p:nvSpPr>
          <p:cNvPr id="4" name="Date Placeholder 3"/>
          <p:cNvSpPr>
            <a:spLocks noGrp="1"/>
          </p:cNvSpPr>
          <p:nvPr>
            <p:ph type="dt" sz="half" idx="10"/>
          </p:nvPr>
        </p:nvSpPr>
        <p:spPr/>
        <p:txBody>
          <a:bodyPr/>
          <a:lstStyle/>
          <a:p>
            <a:r>
              <a:rPr lang="en-US" smtClean="0"/>
              <a:t>16/09/2018</a:t>
            </a:r>
            <a:endParaRPr lang="en-US" dirty="0"/>
          </a:p>
        </p:txBody>
      </p:sp>
      <p:sp>
        <p:nvSpPr>
          <p:cNvPr id="5" name="Footer Placeholder 4"/>
          <p:cNvSpPr>
            <a:spLocks noGrp="1"/>
          </p:cNvSpPr>
          <p:nvPr>
            <p:ph type="ftr" sz="quarter" idx="11"/>
          </p:nvPr>
        </p:nvSpPr>
        <p:spPr/>
        <p:txBody>
          <a:bodyPr/>
          <a:lstStyle/>
          <a:p>
            <a:r>
              <a:rPr lang="en-US" smtClean="0"/>
              <a:t>CNS Block</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val="1097568506"/>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themeOverride>
</file>

<file path=docProps/app.xml><?xml version="1.0" encoding="utf-8"?>
<Properties xmlns="http://schemas.openxmlformats.org/officeDocument/2006/extended-properties" xmlns:vt="http://schemas.openxmlformats.org/officeDocument/2006/docPropsVTypes">
  <Template/>
  <TotalTime>2016</TotalTime>
  <Words>1699</Words>
  <Application>Microsoft Macintosh PowerPoint</Application>
  <PresentationFormat>Custom</PresentationFormat>
  <Paragraphs>226</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Wisp</vt:lpstr>
      <vt:lpstr>Multiple Sclerosis</vt:lpstr>
      <vt:lpstr>Objectives</vt:lpstr>
      <vt:lpstr>Introduction</vt:lpstr>
      <vt:lpstr>Introduction</vt:lpstr>
      <vt:lpstr>PowerPoint Presentation</vt:lpstr>
      <vt:lpstr>Introduction</vt:lpstr>
      <vt:lpstr>PowerPoint Presentation</vt:lpstr>
      <vt:lpstr>Introduction</vt:lpstr>
      <vt:lpstr>Classification of Demyelinating Diseases</vt:lpstr>
      <vt:lpstr>Classification of Demyelinating Diseases</vt:lpstr>
      <vt:lpstr>Multiple Sclerosis</vt:lpstr>
      <vt:lpstr>Multiple Sclerosis</vt:lpstr>
      <vt:lpstr>Pathogenesis of MS</vt:lpstr>
      <vt:lpstr>Pathogenesis of MS</vt:lpstr>
      <vt:lpstr>Pathogenesis of MS</vt:lpstr>
      <vt:lpstr>Pathogenesis of MS</vt:lpstr>
      <vt:lpstr>Morphology of MS</vt:lpstr>
      <vt:lpstr>Morphology of MS</vt:lpstr>
      <vt:lpstr>Morphology of MS</vt:lpstr>
      <vt:lpstr>Morphology of MS</vt:lpstr>
      <vt:lpstr>Morphology of MS</vt:lpstr>
      <vt:lpstr>Morphology of MS</vt:lpstr>
      <vt:lpstr>Morphology of MS</vt:lpstr>
      <vt:lpstr>Clinical Features of MS</vt:lpstr>
      <vt:lpstr>Clinical Features of MS</vt:lpstr>
      <vt:lpstr>Clinical Features of MS</vt:lpstr>
      <vt:lpstr>Radiological Findings</vt:lpstr>
      <vt:lpstr>Laboratory Findings</vt:lpstr>
      <vt:lpstr>Reference</vt:lpstr>
      <vt:lpstr>End of Lecture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MAC</cp:lastModifiedBy>
  <cp:revision>176</cp:revision>
  <dcterms:created xsi:type="dcterms:W3CDTF">2014-09-12T02:13:59Z</dcterms:created>
  <dcterms:modified xsi:type="dcterms:W3CDTF">2018-09-14T12:45:20Z</dcterms:modified>
</cp:coreProperties>
</file>