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6" r:id="rId3"/>
    <p:sldId id="297" r:id="rId4"/>
    <p:sldId id="287" r:id="rId5"/>
    <p:sldId id="295" r:id="rId6"/>
    <p:sldId id="257" r:id="rId7"/>
    <p:sldId id="259" r:id="rId8"/>
    <p:sldId id="281" r:id="rId9"/>
    <p:sldId id="260" r:id="rId10"/>
    <p:sldId id="296" r:id="rId11"/>
    <p:sldId id="261" r:id="rId12"/>
    <p:sldId id="288" r:id="rId13"/>
    <p:sldId id="262" r:id="rId14"/>
    <p:sldId id="263" r:id="rId15"/>
    <p:sldId id="300" r:id="rId16"/>
    <p:sldId id="264" r:id="rId17"/>
    <p:sldId id="265" r:id="rId18"/>
    <p:sldId id="294" r:id="rId19"/>
    <p:sldId id="266" r:id="rId20"/>
    <p:sldId id="282" r:id="rId21"/>
    <p:sldId id="280" r:id="rId22"/>
    <p:sldId id="277" r:id="rId23"/>
    <p:sldId id="279" r:id="rId24"/>
    <p:sldId id="285" r:id="rId25"/>
    <p:sldId id="267" r:id="rId26"/>
    <p:sldId id="268" r:id="rId27"/>
    <p:sldId id="278" r:id="rId28"/>
    <p:sldId id="291" r:id="rId29"/>
    <p:sldId id="269" r:id="rId30"/>
    <p:sldId id="270" r:id="rId31"/>
    <p:sldId id="273" r:id="rId32"/>
    <p:sldId id="290" r:id="rId33"/>
    <p:sldId id="283" r:id="rId34"/>
    <p:sldId id="292" r:id="rId35"/>
    <p:sldId id="293" r:id="rId36"/>
    <p:sldId id="298" r:id="rId37"/>
    <p:sldId id="299" r:id="rId38"/>
    <p:sldId id="275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69BA-ABD4-487A-981A-6D276969BAE7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9E5A-A94A-4FFC-BB48-B60961312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E0A5E8-0F1A-40A2-A7EE-770B2050C1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6F9A7-E2E8-46E5-8CA7-9D114C6F4C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6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8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3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6410A-E709-49A7-8A4A-6ED5046CB6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31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19D4A3-1423-4340-A674-DB1A903AB8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8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463B9-CAE9-4B61-B720-6AD8AC6DC78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F4D94-3ACC-4937-8B19-CE647A8358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3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4497D-E38E-4A8C-B51C-31748CD5EAD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1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4EAD5-46E9-4FA0-B9A4-DE63DE570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06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6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889DF-7A7F-4FEB-B843-F59DD3A5F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21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CB59BB-6DA4-4B18-AF49-629DBA586C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19E5A-A94A-4FFC-BB48-B609613125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4CA3C7-9C25-4F77-8240-BFDC27AA1E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8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9523AD-5224-4550-BCDE-A6B73CDF15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71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3775F0-34C6-4974-9A5B-06C51249CE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1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CA98-4B9B-43CA-A9B1-2C4AAF1A8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0667D-ACB5-4281-A9EC-B2B6370A31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2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9246-BBBD-431B-9541-63B9DBCE24BC}" type="datetimeFigureOut">
              <a:rPr lang="en-US" smtClean="0"/>
              <a:pPr/>
              <a:t>10/14/2018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E0A5-1A0D-4711-8B3E-0D505F053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Meningitis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34798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905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CSF Gram stain - 	 </a:t>
            </a:r>
          </a:p>
          <a:p>
            <a:r>
              <a:rPr lang="en-US" sz="2800" dirty="0" smtClean="0"/>
              <a:t>This gram stain shows multiple gram-positive </a:t>
            </a:r>
            <a:r>
              <a:rPr lang="en-US" sz="2800" dirty="0" smtClean="0"/>
              <a:t>diplococci</a:t>
            </a:r>
            <a:r>
              <a:rPr lang="en-US" sz="2800" dirty="0" smtClean="0"/>
              <a:t>, is characteristic of Streptococcus pneumoniae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143000"/>
          </a:xfrm>
        </p:spPr>
        <p:txBody>
          <a:bodyPr/>
          <a:lstStyle/>
          <a:p>
            <a:r>
              <a:rPr lang="en-US" dirty="0" smtClean="0"/>
              <a:t>Acute meningitis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03350"/>
            <a:ext cx="386452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3508" r="12946"/>
          <a:stretch>
            <a:fillRect/>
          </a:stretch>
        </p:blipFill>
        <p:spPr bwMode="auto">
          <a:xfrm>
            <a:off x="228600" y="1524000"/>
            <a:ext cx="4114800" cy="398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5675293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purulent gray-white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 over the </a:t>
            </a:r>
            <a:r>
              <a:rPr lang="en-US" sz="2800" dirty="0" err="1" smtClean="0"/>
              <a:t>meningeal</a:t>
            </a:r>
            <a:r>
              <a:rPr lang="en-US" sz="2800" dirty="0" smtClean="0"/>
              <a:t> surface of the brain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48600" cy="52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dirty="0" smtClean="0"/>
              <a:t>Acute meningitis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914400"/>
            <a:ext cx="6238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/>
              <a:t>Pia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152811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/>
              <a:t>Arachnoid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8458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/>
              <a:t>The </a:t>
            </a:r>
            <a:r>
              <a:rPr lang="en-US" sz="2000" b="1" dirty="0" err="1" smtClean="0"/>
              <a:t>exudate</a:t>
            </a:r>
            <a:r>
              <a:rPr lang="en-US" sz="2000" b="1" dirty="0" smtClean="0"/>
              <a:t> expands the </a:t>
            </a:r>
            <a:r>
              <a:rPr lang="en-US" sz="2000" b="1" dirty="0" err="1" smtClean="0"/>
              <a:t>meningeal</a:t>
            </a:r>
            <a:r>
              <a:rPr lang="en-US" sz="2000" b="1" dirty="0" smtClean="0"/>
              <a:t> space between the </a:t>
            </a:r>
            <a:r>
              <a:rPr lang="en-US" sz="2000" b="1" dirty="0" err="1" smtClean="0"/>
              <a:t>pia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arachnoid</a:t>
            </a:r>
            <a:r>
              <a:rPr lang="en-US" sz="2000" b="1" dirty="0" smtClean="0"/>
              <a:t> and may extend into the </a:t>
            </a:r>
            <a:r>
              <a:rPr lang="en-US" sz="2000" b="1" dirty="0" err="1" smtClean="0"/>
              <a:t>perivascular</a:t>
            </a:r>
            <a:r>
              <a:rPr lang="en-US" sz="2000" b="1" dirty="0" smtClean="0"/>
              <a:t> Virchow-Robin spaces. However, direct extension into the brain is rare 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Pyogenic</a:t>
            </a:r>
            <a:r>
              <a:rPr lang="en-US" b="1" dirty="0" smtClean="0"/>
              <a:t> Meningitis 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Untreated, </a:t>
            </a:r>
            <a:r>
              <a:rPr lang="en-US" dirty="0" err="1" smtClean="0"/>
              <a:t>pyogenic</a:t>
            </a:r>
            <a:r>
              <a:rPr lang="en-US" dirty="0" smtClean="0"/>
              <a:t> meningitis can be fatal</a:t>
            </a:r>
          </a:p>
          <a:p>
            <a:r>
              <a:rPr lang="en-US" dirty="0" smtClean="0"/>
              <a:t>Effective antimicrobial agents markedly reduce mortality associated with meningitis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Meningitis Complications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Phlebitis may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venous occlusion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underlying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Leptomeningeal</a:t>
            </a:r>
            <a:r>
              <a:rPr lang="en-US" dirty="0" smtClean="0"/>
              <a:t> 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hydrocephalus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Septicemia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hemorrhagic infarction of the adrenal glands and cutaneous </a:t>
            </a:r>
            <a:r>
              <a:rPr lang="en-US" dirty="0" err="1" smtClean="0"/>
              <a:t>petechiae</a:t>
            </a:r>
            <a:r>
              <a:rPr lang="en-US" dirty="0" smtClean="0"/>
              <a:t> (known as Waterhouse-</a:t>
            </a:r>
            <a:r>
              <a:rPr lang="en-US" dirty="0" err="1" smtClean="0"/>
              <a:t>Friderichsen</a:t>
            </a:r>
            <a:r>
              <a:rPr lang="en-US" dirty="0" smtClean="0"/>
              <a:t> syndrome, particularly common with meningococcal and pneumococcal meningitis)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Focal </a:t>
            </a:r>
            <a:r>
              <a:rPr lang="en-US" dirty="0" err="1" smtClean="0"/>
              <a:t>cerebritis</a:t>
            </a:r>
            <a:r>
              <a:rPr lang="en-US" dirty="0" smtClean="0"/>
              <a:t> &amp; seizures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Cerebral abscess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Cognitive deficit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Deafness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24578" name="Picture 2" descr="http://www.neuropathologyweb.org/chapter5/images5/5-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14800"/>
            <a:ext cx="3848100" cy="25166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6172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this complication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9469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sequelae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0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Brain abscess</a:t>
            </a:r>
            <a:endParaRPr lang="ar-SA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Brain abscesses are most often caused by bacterial infections.</a:t>
            </a:r>
          </a:p>
          <a:p>
            <a:r>
              <a:rPr lang="en-US" dirty="0" smtClean="0"/>
              <a:t>These can arise by:</a:t>
            </a:r>
          </a:p>
          <a:p>
            <a:pPr lvl="1"/>
            <a:r>
              <a:rPr lang="en-US" dirty="0" smtClean="0"/>
              <a:t>direct implantation of organisms</a:t>
            </a:r>
          </a:p>
          <a:p>
            <a:pPr lvl="1"/>
            <a:r>
              <a:rPr lang="en-US" dirty="0" smtClean="0"/>
              <a:t> local extension from adjacent foci (</a:t>
            </a:r>
            <a:r>
              <a:rPr lang="en-US" dirty="0" err="1" smtClean="0"/>
              <a:t>mastoiditis</a:t>
            </a:r>
            <a:r>
              <a:rPr lang="en-US" dirty="0" smtClean="0"/>
              <a:t>, </a:t>
            </a:r>
            <a:r>
              <a:rPr lang="en-US" dirty="0" err="1" smtClean="0"/>
              <a:t>paranasal</a:t>
            </a:r>
            <a:r>
              <a:rPr lang="en-US" dirty="0" smtClean="0"/>
              <a:t> sinusitis)</a:t>
            </a:r>
          </a:p>
          <a:p>
            <a:pPr lvl="1"/>
            <a:r>
              <a:rPr lang="en-US" dirty="0" err="1" smtClean="0"/>
              <a:t>hematogenous</a:t>
            </a:r>
            <a:r>
              <a:rPr lang="en-US" dirty="0" smtClean="0"/>
              <a:t> spread (usually from a primary site in the heart, lungs, or distal bones, or after tooth extraction)</a:t>
            </a:r>
            <a:endParaRPr lang="ar-S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815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Predisposing conditions: </a:t>
            </a:r>
          </a:p>
          <a:p>
            <a:pPr lvl="2"/>
            <a:r>
              <a:rPr lang="en-US" sz="2000" dirty="0" smtClean="0"/>
              <a:t>Acute bacterial </a:t>
            </a:r>
            <a:r>
              <a:rPr lang="en-US" sz="2000" dirty="0" err="1" smtClean="0"/>
              <a:t>endocarditis</a:t>
            </a:r>
            <a:r>
              <a:rPr lang="en-US" sz="2000" dirty="0" smtClean="0"/>
              <a:t> (usually give multiple </a:t>
            </a:r>
            <a:r>
              <a:rPr lang="en-US" sz="2000" dirty="0" err="1" smtClean="0"/>
              <a:t>microabscesses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Cyanotic congenital heart disease in which there is a right-to-left shunt </a:t>
            </a:r>
          </a:p>
          <a:p>
            <a:pPr lvl="2"/>
            <a:r>
              <a:rPr lang="en-US" sz="2000" dirty="0" smtClean="0"/>
              <a:t>Loss of pulmonary filtration of organisms ( </a:t>
            </a:r>
            <a:r>
              <a:rPr lang="en-US" sz="2000" dirty="0" err="1" smtClean="0"/>
              <a:t>e.g</a:t>
            </a:r>
            <a:r>
              <a:rPr lang="en-US" sz="2000" dirty="0" smtClean="0"/>
              <a:t>, </a:t>
            </a:r>
            <a:r>
              <a:rPr lang="en-US" sz="2000" dirty="0" err="1" smtClean="0"/>
              <a:t>bronchiectasis</a:t>
            </a:r>
            <a:r>
              <a:rPr lang="en-US" sz="2000" dirty="0" smtClean="0"/>
              <a:t>)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Causative agent:</a:t>
            </a:r>
          </a:p>
          <a:p>
            <a:pPr lvl="1">
              <a:buNone/>
            </a:pPr>
            <a:r>
              <a:rPr lang="en-US" sz="2400" i="1" dirty="0" smtClean="0"/>
              <a:t>Streptococci </a:t>
            </a:r>
            <a:r>
              <a:rPr lang="en-US" sz="2400" dirty="0" smtClean="0"/>
              <a:t>and </a:t>
            </a:r>
            <a:r>
              <a:rPr lang="en-US" sz="2400" i="1" dirty="0" smtClean="0"/>
              <a:t>Staphylococci</a:t>
            </a:r>
            <a:r>
              <a:rPr lang="en-US" sz="2400" dirty="0" smtClean="0"/>
              <a:t> are the most common organisms identified in non-</a:t>
            </a:r>
            <a:r>
              <a:rPr lang="en-US" sz="2400" dirty="0" err="1" smtClean="0"/>
              <a:t>immunosuppressed</a:t>
            </a:r>
            <a:r>
              <a:rPr lang="en-US" sz="2400" dirty="0" smtClean="0"/>
              <a:t> populations</a:t>
            </a:r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CNS Infections: </a:t>
            </a:r>
            <a:r>
              <a:rPr lang="en-US" dirty="0" smtClean="0"/>
              <a:t>Brain abscess</a:t>
            </a:r>
            <a:br>
              <a:rPr lang="en-US" dirty="0" smtClean="0"/>
            </a:br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on cerebral hemispheres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An area of necrosis within a brain abscess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45946" cy="28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4254"/>
            <a:ext cx="4082274" cy="2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5257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err="1" smtClean="0"/>
              <a:t>Liquefactive</a:t>
            </a:r>
            <a:r>
              <a:rPr lang="en-CA" sz="2400" dirty="0" smtClean="0"/>
              <a:t> necrosis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2400" dirty="0" smtClean="0"/>
              <a:t>The surrounding brain is edematous , congested &amp; contains reactive </a:t>
            </a:r>
            <a:r>
              <a:rPr lang="en-CA" sz="2400" dirty="0" err="1" smtClean="0"/>
              <a:t>astrocytes</a:t>
            </a:r>
            <a:r>
              <a:rPr lang="en-CA" sz="2400" dirty="0" smtClean="0"/>
              <a:t> &amp; </a:t>
            </a:r>
            <a:r>
              <a:rPr lang="en-CA" sz="2400" dirty="0" err="1" smtClean="0"/>
              <a:t>perivascular</a:t>
            </a:r>
            <a:r>
              <a:rPr lang="en-CA" sz="2400" dirty="0" smtClean="0"/>
              <a:t> inflammatory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Brain abscess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Present clinically with progressive focal neurologic deficits in addition to the general signs of raised intracranial pressure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The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Contains only scanty cells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↑ protein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Normal level of glucose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3400" dirty="0" smtClean="0"/>
              <a:t>Complications of Brain abscess:	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err="1" smtClean="0"/>
              <a:t>Herniation</a:t>
            </a:r>
            <a:r>
              <a:rPr lang="en-CA" sz="3400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sz="3400" dirty="0" smtClean="0"/>
              <a:t>Rupture of abscess into subarachnoid space or ventricle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638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meningitis, and describe  its location and character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presentation and pathology of acute bacterial meningitis, and its </a:t>
            </a:r>
            <a:r>
              <a:rPr lang="en-US" sz="1800" b="1" dirty="0" err="1">
                <a:latin typeface="Arial" pitchFamily="34" charset="0"/>
                <a:cs typeface="Arial" pitchFamily="34" charset="0"/>
              </a:rPr>
              <a:t>sequelae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meningitis.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CSF findings in various causes of meningitis.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Define the conditions that predispose to the development of a brain abscess, and describe the clinical and pathologic features.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Describe the clinical and pathologic findings in tuberculosis of the central nervous system.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List the common causes of viral encephalitis, and describe the pathologic changes in encephalitis due to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herpes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simplex virus.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Recognize the importance of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lumbar puncture and its role in the diagnostic process of some CNS infections.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Contrast the CSF findings characteristic of bacterial meningitis, aseptic (viral) meningitis, and chronic meningoencephalitis (tuberculous meningitis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 descr="http://www.neuropathologyweb.org/chapter5/images5/5-subdural-abs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1924050" cy="2343151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524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33600"/>
            <a:ext cx="47625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Epidural and Subdural Infections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spaces can be involved with bacterial or fungal infections, usually as a consequence of direct local spread</a:t>
            </a:r>
          </a:p>
          <a:p>
            <a:r>
              <a:rPr lang="en-US" dirty="0" smtClean="0"/>
              <a:t>Epidural abscess, commonly associated </a:t>
            </a:r>
            <a:r>
              <a:rPr lang="en-US" dirty="0" smtClean="0"/>
              <a:t>with: 	osteomyelitis</a:t>
            </a:r>
            <a:r>
              <a:rPr lang="en-US" dirty="0" smtClean="0"/>
              <a:t>, arises from an adjacent focus </a:t>
            </a:r>
            <a:r>
              <a:rPr lang="en-US" dirty="0" smtClean="0"/>
              <a:t>	of </a:t>
            </a:r>
            <a:r>
              <a:rPr lang="en-US" dirty="0" smtClean="0"/>
              <a:t>infection, such as sinusitis or a surgical </a:t>
            </a:r>
            <a:r>
              <a:rPr lang="en-US" dirty="0" smtClean="0"/>
              <a:t>	procedure</a:t>
            </a:r>
            <a:endParaRPr lang="en-US" dirty="0" smtClean="0"/>
          </a:p>
          <a:p>
            <a:r>
              <a:rPr lang="en-US" dirty="0" smtClean="0"/>
              <a:t>When the process occurs in the spinal epidural space, it may cause spinal cord compression and constitute a neurosurgical emergency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Infections of the skull or air sinuses may also spread to the subdural space, producing subdural </a:t>
            </a:r>
            <a:r>
              <a:rPr lang="en-US" dirty="0" err="1" smtClean="0"/>
              <a:t>empyema</a:t>
            </a:r>
            <a:endParaRPr lang="en-US" dirty="0" smtClean="0"/>
          </a:p>
          <a:p>
            <a:pPr lvl="1"/>
            <a:r>
              <a:rPr lang="en-US" dirty="0" smtClean="0"/>
              <a:t>The underlying </a:t>
            </a:r>
            <a:r>
              <a:rPr lang="en-US" dirty="0" err="1" smtClean="0"/>
              <a:t>arachnoid</a:t>
            </a:r>
            <a:r>
              <a:rPr lang="en-US" dirty="0" smtClean="0"/>
              <a:t> and subarachnoid spaces are usually unaffected, but a large subdural </a:t>
            </a:r>
            <a:r>
              <a:rPr lang="en-US" dirty="0" err="1" smtClean="0"/>
              <a:t>empyema</a:t>
            </a:r>
            <a:r>
              <a:rPr lang="en-US" dirty="0" smtClean="0"/>
              <a:t> may produce a mass effect</a:t>
            </a:r>
          </a:p>
          <a:p>
            <a:pPr lvl="1"/>
            <a:r>
              <a:rPr lang="en-US" dirty="0" smtClean="0"/>
              <a:t>In addition, </a:t>
            </a:r>
            <a:r>
              <a:rPr lang="en-US" dirty="0" err="1" smtClean="0"/>
              <a:t>thrombophlebitis</a:t>
            </a:r>
            <a:r>
              <a:rPr lang="en-US" dirty="0" smtClean="0"/>
              <a:t> may develop in the bridging veins that cross the subdural space, resulting in venous occlusion and infarction of the brain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Empyema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141763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Symptoms: </a:t>
            </a:r>
          </a:p>
          <a:p>
            <a:pPr lvl="1"/>
            <a:r>
              <a:rPr lang="en-US" dirty="0" smtClean="0"/>
              <a:t>most patients are febrile, with headache and neck stiffness, and if untreated may develop focal neurologic signs, lethargy, and coma</a:t>
            </a:r>
          </a:p>
          <a:p>
            <a:r>
              <a:rPr lang="en-US" dirty="0" smtClean="0"/>
              <a:t>Prognosis: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treatment, including surgical drainage, resolution of the empyema occurs from the </a:t>
            </a:r>
            <a:r>
              <a:rPr lang="en-US" dirty="0" err="1" smtClean="0"/>
              <a:t>dural</a:t>
            </a:r>
            <a:r>
              <a:rPr lang="en-US" dirty="0" smtClean="0"/>
              <a:t> </a:t>
            </a:r>
            <a:r>
              <a:rPr lang="en-US" dirty="0" smtClean="0"/>
              <a:t>side a</a:t>
            </a:r>
            <a:r>
              <a:rPr lang="en-US" dirty="0" smtClean="0"/>
              <a:t>nd</a:t>
            </a:r>
            <a:r>
              <a:rPr lang="en-US" dirty="0" smtClean="0"/>
              <a:t> </a:t>
            </a:r>
            <a:r>
              <a:rPr lang="en-US" dirty="0" smtClean="0"/>
              <a:t>resolution is complete, a thickened dura may be the only residual finding. </a:t>
            </a:r>
          </a:p>
          <a:p>
            <a:pPr lvl="1"/>
            <a:r>
              <a:rPr lang="en-US" dirty="0" smtClean="0"/>
              <a:t>With prompt treatment, complete recovery is usual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br>
              <a:rPr lang="en-US" b="1" dirty="0" smtClean="0"/>
            </a:br>
            <a:r>
              <a:rPr lang="en-US" b="1" dirty="0" smtClean="0"/>
              <a:t>Tuberculous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The subarachnoid space contains a </a:t>
            </a:r>
            <a:r>
              <a:rPr lang="en-CA" dirty="0" err="1" smtClean="0"/>
              <a:t>fibrinous</a:t>
            </a:r>
            <a:r>
              <a:rPr lang="en-CA" dirty="0" smtClean="0"/>
              <a:t> </a:t>
            </a:r>
            <a:r>
              <a:rPr lang="en-CA" dirty="0" err="1" smtClean="0"/>
              <a:t>exudate</a:t>
            </a:r>
            <a:r>
              <a:rPr lang="en-CA" dirty="0" smtClean="0"/>
              <a:t>, most often at the </a:t>
            </a:r>
            <a:r>
              <a:rPr lang="en-CA" b="1" u="sng" dirty="0" smtClean="0"/>
              <a:t>base</a:t>
            </a:r>
            <a:r>
              <a:rPr lang="en-CA" dirty="0" smtClean="0"/>
              <a:t> of the brain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microscopic examination, there is usually a central core of </a:t>
            </a:r>
            <a:r>
              <a:rPr lang="en-US" dirty="0" err="1" smtClean="0"/>
              <a:t>caseous</a:t>
            </a:r>
            <a:r>
              <a:rPr lang="en-US" dirty="0" smtClean="0"/>
              <a:t> necrosis surrounded by a typical </a:t>
            </a:r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granulomatous</a:t>
            </a:r>
            <a:r>
              <a:rPr lang="en-US" dirty="0" smtClean="0"/>
              <a:t> reaction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TB meningitis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200" dirty="0" err="1" smtClean="0"/>
              <a:t>Exudate</a:t>
            </a:r>
            <a:r>
              <a:rPr lang="en-US" sz="2200" dirty="0" smtClean="0"/>
              <a:t> at the base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neuropathologyweb.org/chapter5/images5/5-11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"/>
            <a:ext cx="3219450" cy="4805149"/>
          </a:xfrm>
          <a:prstGeom prst="rect">
            <a:avLst/>
          </a:prstGeom>
          <a:noFill/>
        </p:spPr>
      </p:pic>
      <p:pic>
        <p:nvPicPr>
          <p:cNvPr id="2052" name="Picture 4" descr="http://pathology.class.kmu.edu.tw/ch16/161-12.jpg"/>
          <p:cNvPicPr>
            <a:picLocks noChangeAspect="1" noChangeArrowheads="1"/>
          </p:cNvPicPr>
          <p:nvPr/>
        </p:nvPicPr>
        <p:blipFill>
          <a:blip r:embed="rId4" cstate="print"/>
          <a:srcRect r="5882" b="5882"/>
          <a:stretch>
            <a:fillRect/>
          </a:stretch>
        </p:blipFill>
        <p:spPr bwMode="auto">
          <a:xfrm>
            <a:off x="4876800" y="3581400"/>
            <a:ext cx="3657600" cy="2743200"/>
          </a:xfrm>
          <a:prstGeom prst="rect">
            <a:avLst/>
          </a:prstGeom>
          <a:noFill/>
        </p:spPr>
      </p:pic>
      <p:pic>
        <p:nvPicPr>
          <p:cNvPr id="2054" name="Picture 6" descr="http://pathology.class.kmu.edu.tw/ch16/161-8.jpg"/>
          <p:cNvPicPr>
            <a:picLocks noChangeAspect="1" noChangeArrowheads="1"/>
          </p:cNvPicPr>
          <p:nvPr/>
        </p:nvPicPr>
        <p:blipFill>
          <a:blip r:embed="rId5" cstate="print"/>
          <a:srcRect r="3497" b="4895"/>
          <a:stretch>
            <a:fillRect/>
          </a:stretch>
        </p:blipFill>
        <p:spPr bwMode="auto">
          <a:xfrm>
            <a:off x="4876800" y="6096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458200" cy="3581400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en-US" sz="3000" b="1" dirty="0" err="1" smtClean="0"/>
              <a:t>Tuberculoma</a:t>
            </a:r>
            <a:r>
              <a:rPr lang="en-US" sz="3000" dirty="0" smtClean="0"/>
              <a:t> </a:t>
            </a:r>
          </a:p>
          <a:p>
            <a:pPr lvl="1">
              <a:defRPr/>
            </a:pPr>
            <a:r>
              <a:rPr lang="en-US" sz="2600" dirty="0" smtClean="0"/>
              <a:t>is well-circumscribed </a:t>
            </a:r>
            <a:r>
              <a:rPr lang="en-US" sz="2600" dirty="0" err="1" smtClean="0"/>
              <a:t>intraparenchymal</a:t>
            </a:r>
            <a:r>
              <a:rPr lang="en-US" sz="2600" dirty="0" smtClean="0"/>
              <a:t> mass </a:t>
            </a:r>
          </a:p>
          <a:p>
            <a:pPr lvl="1">
              <a:defRPr/>
            </a:pPr>
            <a:r>
              <a:rPr lang="en-US" sz="2600" dirty="0" smtClean="0"/>
              <a:t>Rupture of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into subarachnoid space results in </a:t>
            </a:r>
            <a:r>
              <a:rPr lang="en-US" sz="2600" dirty="0" err="1" smtClean="0"/>
              <a:t>tuberculus</a:t>
            </a:r>
            <a:r>
              <a:rPr lang="en-US" sz="2600" dirty="0" smtClean="0"/>
              <a:t> meningitis</a:t>
            </a:r>
          </a:p>
          <a:p>
            <a:pPr lvl="1">
              <a:defRPr/>
            </a:pPr>
            <a:r>
              <a:rPr lang="en-US" sz="2600" dirty="0" smtClean="0"/>
              <a:t>A </a:t>
            </a:r>
            <a:r>
              <a:rPr lang="en-US" sz="2600" dirty="0" err="1" smtClean="0"/>
              <a:t>tuberculoma</a:t>
            </a:r>
            <a:r>
              <a:rPr lang="en-US" sz="2600" dirty="0" smtClean="0"/>
              <a:t> may be up to several centimeters in diameter, causing significant mass effect</a:t>
            </a:r>
          </a:p>
          <a:p>
            <a:pPr lvl="1">
              <a:defRPr/>
            </a:pPr>
            <a:r>
              <a:rPr lang="en-US" sz="2600" dirty="0" smtClean="0"/>
              <a:t>Always occurs after </a:t>
            </a:r>
            <a:r>
              <a:rPr lang="en-US" sz="2600" dirty="0" err="1" smtClean="0"/>
              <a:t>hematogenous</a:t>
            </a:r>
            <a:r>
              <a:rPr lang="en-US" sz="2600" dirty="0" smtClean="0"/>
              <a:t> dissemination of organism from primary pulmonary infection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48025"/>
            <a:ext cx="5457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91200" y="3581400"/>
            <a:ext cx="320040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tuberculoma</a:t>
            </a:r>
            <a:r>
              <a:rPr lang="en-US" dirty="0" smtClean="0"/>
              <a:t> is shown in the temporal lobe. It is seen as a well-circumscribed </a:t>
            </a:r>
            <a:r>
              <a:rPr lang="en-US" dirty="0" err="1" smtClean="0"/>
              <a:t>intraparenchymal</a:t>
            </a:r>
            <a:r>
              <a:rPr lang="en-US" dirty="0" smtClean="0"/>
              <a:t> mass that may have effects similar to those caused by any other intracranial mass, and may therefore mimic a tumor. </a:t>
            </a:r>
          </a:p>
          <a:p>
            <a:r>
              <a:rPr lang="en-US" dirty="0" smtClean="0"/>
              <a:t>It is a destructive lesion.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72000" y="4343400"/>
            <a:ext cx="1219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There is only a moderate increase in cellularity of the CSF (pleiocytosis) made up of mononuclear cells, or a mixture of polymorphonuclear and mononuclear cells</a:t>
            </a:r>
          </a:p>
          <a:p>
            <a:r>
              <a:rPr lang="en-US" sz="2800" smtClean="0"/>
              <a:t>The protein level is elevated, often strikingly so</a:t>
            </a:r>
          </a:p>
          <a:p>
            <a:r>
              <a:rPr lang="en-US" sz="2800" smtClean="0"/>
              <a:t>The glucose content typically is moderately reduced or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Ref:</a:t>
            </a:r>
          </a:p>
          <a:p>
            <a:r>
              <a:rPr lang="en-US" dirty="0" smtClean="0"/>
              <a:t>Meningitis</a:t>
            </a:r>
          </a:p>
          <a:p>
            <a:r>
              <a:rPr lang="en-US" dirty="0" smtClean="0"/>
              <a:t>Page : 862- 866  </a:t>
            </a:r>
            <a:r>
              <a:rPr lang="en-US" b="1" dirty="0" smtClean="0"/>
              <a:t>	</a:t>
            </a:r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213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00100" y="1752600"/>
            <a:ext cx="7543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nervous system is particularly susceptible to certain viruses such as rabies virus and poliovirus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Other viral infections could affect CNS such as HSV, </a:t>
            </a:r>
            <a:r>
              <a:rPr lang="en-US" dirty="0" smtClean="0"/>
              <a:t>Enteroviruses, Measles or Influenza virus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CNS viral infections could lead to meningitis, encephalitis or</a:t>
            </a:r>
            <a:r>
              <a:rPr lang="en-US" dirty="0"/>
              <a:t> </a:t>
            </a:r>
            <a:r>
              <a:rPr lang="en-US" dirty="0" smtClean="0"/>
              <a:t>brain </a:t>
            </a:r>
            <a:r>
              <a:rPr lang="en-US" dirty="0"/>
              <a:t>stem and spinal cord </a:t>
            </a:r>
            <a:r>
              <a:rPr lang="en-US" dirty="0" smtClean="0"/>
              <a:t>syndromes</a:t>
            </a:r>
          </a:p>
          <a:p>
            <a:endParaRPr lang="en-US" dirty="0" smtClean="0"/>
          </a:p>
          <a:p>
            <a:r>
              <a:rPr lang="en-US" dirty="0" smtClean="0"/>
              <a:t>Intrauterine viral infection following </a:t>
            </a:r>
            <a:r>
              <a:rPr lang="en-US" dirty="0" err="1" smtClean="0"/>
              <a:t>transplacental</a:t>
            </a:r>
            <a:r>
              <a:rPr lang="en-US" dirty="0" smtClean="0"/>
              <a:t> spread of rubella and CMV may cause destructive lesions, and </a:t>
            </a:r>
            <a:r>
              <a:rPr lang="en-US" dirty="0" err="1" smtClean="0"/>
              <a:t>Zika</a:t>
            </a:r>
            <a:r>
              <a:rPr lang="en-US" dirty="0" smtClean="0"/>
              <a:t> virus causes developmental abnormalities of the brain.</a:t>
            </a:r>
          </a:p>
          <a:p>
            <a:endParaRPr lang="en-US" dirty="0" smtClean="0"/>
          </a:p>
          <a:p>
            <a:r>
              <a:rPr lang="en-US" dirty="0" smtClean="0"/>
              <a:t>CNS  can be injured by immune mechanisms after systemic viral infections.</a:t>
            </a:r>
            <a:endParaRPr lang="ar-S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39469"/>
            <a:ext cx="838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List the common causes of viral encephalitis, and describe the pathologic changes in encephalitis due to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Herpes Simplex Virus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ar-SA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Aseptic meningitis is a misnomer</a:t>
            </a:r>
          </a:p>
          <a:p>
            <a:r>
              <a:rPr lang="en-US" dirty="0" smtClean="0"/>
              <a:t>It is a clinical term for an illness comprising: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meningeal</a:t>
            </a:r>
            <a:r>
              <a:rPr lang="en-US" dirty="0" smtClean="0"/>
              <a:t> irritation</a:t>
            </a:r>
          </a:p>
          <a:p>
            <a:pPr lvl="1"/>
            <a:r>
              <a:rPr lang="en-US" dirty="0" smtClean="0"/>
              <a:t> fever</a:t>
            </a:r>
          </a:p>
          <a:p>
            <a:pPr lvl="1"/>
            <a:r>
              <a:rPr lang="en-US" dirty="0" smtClean="0"/>
              <a:t> alterations of consciousness </a:t>
            </a:r>
          </a:p>
          <a:p>
            <a:pPr lvl="1"/>
            <a:r>
              <a:rPr lang="en-US" dirty="0" smtClean="0"/>
              <a:t>These are relatively acute onset without recognizable organisms</a:t>
            </a:r>
          </a:p>
          <a:p>
            <a:r>
              <a:rPr lang="en-US" dirty="0" smtClean="0"/>
              <a:t>The clinical course is less </a:t>
            </a:r>
            <a:r>
              <a:rPr lang="en-US" dirty="0" err="1" smtClean="0"/>
              <a:t>fulminant</a:t>
            </a:r>
            <a:r>
              <a:rPr lang="en-US" dirty="0" smtClean="0"/>
              <a:t> than in </a:t>
            </a:r>
            <a:r>
              <a:rPr lang="en-US" dirty="0" err="1" smtClean="0"/>
              <a:t>pyogenic</a:t>
            </a:r>
            <a:r>
              <a:rPr lang="en-US" dirty="0" smtClean="0"/>
              <a:t> meningitis (is usually self-limiting)</a:t>
            </a:r>
          </a:p>
          <a:p>
            <a:r>
              <a:rPr lang="en-US" dirty="0" smtClean="0"/>
              <a:t>It is most often treated symptomatically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67000"/>
            <a:ext cx="52267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viral meningitis, clusters of lymphocytes surround cerebral blood vessels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CSF:</a:t>
            </a:r>
          </a:p>
          <a:p>
            <a:pPr lvl="1"/>
            <a:r>
              <a:rPr lang="en-US" dirty="0" smtClean="0"/>
              <a:t>increased number of lymphocytes (</a:t>
            </a:r>
            <a:r>
              <a:rPr lang="en-US" dirty="0" err="1" smtClean="0"/>
              <a:t>pleiocytosis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protein elevation is only moderate</a:t>
            </a:r>
          </a:p>
          <a:p>
            <a:pPr lvl="1"/>
            <a:r>
              <a:rPr lang="en-US" dirty="0" smtClean="0"/>
              <a:t>glucose content is nearly always normal</a:t>
            </a:r>
          </a:p>
          <a:p>
            <a:r>
              <a:rPr lang="en-US" dirty="0" smtClean="0"/>
              <a:t>In approximately 70% of cases, a pathogen can eventually be identified, most commonly an </a:t>
            </a:r>
            <a:r>
              <a:rPr lang="en-US" dirty="0" err="1" smtClean="0"/>
              <a:t>enterovirus</a:t>
            </a:r>
            <a:endParaRPr lang="en-US" dirty="0" smtClean="0"/>
          </a:p>
          <a:p>
            <a:r>
              <a:rPr lang="en-US" dirty="0" smtClean="0"/>
              <a:t>There are no distinctive macroscopic characteristics except for brain swelling, seen in only some instances</a:t>
            </a:r>
          </a:p>
          <a:p>
            <a:r>
              <a:rPr lang="en-US" dirty="0" smtClean="0"/>
              <a:t>On microscopic examination, there is either no recognizable abnormality or a mild to moderate infiltration of the </a:t>
            </a:r>
            <a:r>
              <a:rPr lang="en-US" dirty="0" err="1" smtClean="0"/>
              <a:t>leptomeninges</a:t>
            </a:r>
            <a:r>
              <a:rPr lang="en-US" dirty="0" smtClean="0"/>
              <a:t> with lymphocytes. </a:t>
            </a:r>
            <a:endParaRPr lang="ar-S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  (HSV)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1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HSV produces a hemorrhagic </a:t>
            </a:r>
            <a:r>
              <a:rPr lang="en-US" sz="3100" dirty="0" err="1" smtClean="0"/>
              <a:t>meningoencephalitis</a:t>
            </a:r>
            <a:r>
              <a:rPr lang="en-US" sz="3100" dirty="0" smtClean="0"/>
              <a:t> with inflammation in both the </a:t>
            </a:r>
            <a:r>
              <a:rPr lang="en-US" sz="3100" dirty="0" err="1" smtClean="0"/>
              <a:t>meninges</a:t>
            </a:r>
            <a:r>
              <a:rPr lang="en-US" sz="3100" dirty="0" smtClean="0"/>
              <a:t> and the brain parenchyma. </a:t>
            </a:r>
          </a:p>
          <a:p>
            <a:r>
              <a:rPr lang="en-US" sz="3100" dirty="0" smtClean="0"/>
              <a:t>The hemorrhage surrounding the </a:t>
            </a:r>
            <a:r>
              <a:rPr lang="en-US" sz="3100" dirty="0" err="1" smtClean="0"/>
              <a:t>perivascular</a:t>
            </a:r>
            <a:r>
              <a:rPr lang="en-US" sz="3100" dirty="0" smtClean="0"/>
              <a:t> lymphocytic infiltrate. </a:t>
            </a:r>
          </a:p>
          <a:p>
            <a:r>
              <a:rPr lang="en-US" sz="3100" dirty="0" smtClean="0"/>
              <a:t>The virus directly infects cells in the cerebral cortex, causing necrosis and a </a:t>
            </a:r>
            <a:r>
              <a:rPr lang="en-US" sz="3100" dirty="0" err="1" smtClean="0"/>
              <a:t>glial</a:t>
            </a:r>
            <a:r>
              <a:rPr lang="en-US" sz="3100" dirty="0" smtClean="0"/>
              <a:t> reaction. </a:t>
            </a:r>
          </a:p>
          <a:p>
            <a:r>
              <a:rPr lang="en-US" sz="3100" dirty="0" smtClean="0"/>
              <a:t>This reaction produces a </a:t>
            </a:r>
            <a:r>
              <a:rPr lang="en-US" sz="3100" dirty="0" err="1" smtClean="0"/>
              <a:t>glial</a:t>
            </a:r>
            <a:r>
              <a:rPr lang="en-US" sz="3100" dirty="0" smtClean="0"/>
              <a:t> nodule.</a:t>
            </a:r>
            <a:endParaRPr lang="en-US" sz="31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126717" cy="300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simplex virus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virus may be identified by H&amp;E stain as viral inclusion, culture or polymerase chain reaction amplification.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267200" cy="28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Varicella</a:t>
            </a:r>
            <a:r>
              <a:rPr lang="en-US" dirty="0" smtClean="0"/>
              <a:t>-zoster virus (VZV) causes chickenpox during primary infection, usually without any evidence of neurologic involvement. </a:t>
            </a:r>
          </a:p>
          <a:p>
            <a:r>
              <a:rPr lang="en-US" dirty="0" smtClean="0"/>
              <a:t>The virus establishes latent infection in neurons of dorsal root ganglia. </a:t>
            </a:r>
          </a:p>
          <a:p>
            <a:r>
              <a:rPr lang="en-US" dirty="0" smtClean="0"/>
              <a:t>Reactivation in adults manifests as a painful, vesicular skin eruption in the distribution of one or a few dermatomes </a:t>
            </a:r>
            <a:r>
              <a:rPr lang="en-US" i="1" dirty="0" smtClean="0"/>
              <a:t>(shingles).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This usually is a self-limited process, but there may be a persistent pain syndrome in the affected region </a:t>
            </a:r>
            <a:r>
              <a:rPr lang="en-US" i="1" dirty="0" smtClean="0"/>
              <a:t>(</a:t>
            </a:r>
            <a:r>
              <a:rPr lang="en-US" i="1" dirty="0" err="1" smtClean="0"/>
              <a:t>postherpetic</a:t>
            </a:r>
            <a:r>
              <a:rPr lang="en-US" i="1" dirty="0" smtClean="0"/>
              <a:t> neuralgia)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Aseptic Meningitis (Viral Meningitis)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Rabies is a fatal encephalitic infection transmitted to humans from rabid animals, usually by a bite. </a:t>
            </a:r>
          </a:p>
          <a:p>
            <a:r>
              <a:rPr lang="en-US" dirty="0" smtClean="0"/>
              <a:t>The virus enters the CNS by ascending along the peripheral nerves</a:t>
            </a:r>
          </a:p>
          <a:p>
            <a:r>
              <a:rPr lang="en-US" dirty="0" smtClean="0"/>
              <a:t>Contracture of the pharyngeal musculature may create an aversion to swallowing even water </a:t>
            </a:r>
            <a:r>
              <a:rPr lang="en-US" i="1" dirty="0" smtClean="0"/>
              <a:t>(hydrophobia)</a:t>
            </a:r>
          </a:p>
          <a:p>
            <a:r>
              <a:rPr lang="en-US" dirty="0" smtClean="0"/>
              <a:t>It progress to coma and eventually death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	</a:t>
            </a:r>
            <a:endParaRPr lang="ar-SA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table of CSF findings in Meningitis, aseptic meningitis, TB meningitis, Brain abscess and multiple sclerosis!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Define meningitis, and describe its location and character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b="1" dirty="0" smtClean="0"/>
              <a:t>Meningitis is an inflammatory process involving the </a:t>
            </a:r>
            <a:r>
              <a:rPr lang="en-US" b="1" dirty="0" err="1" smtClean="0"/>
              <a:t>leptomeninges</a:t>
            </a:r>
            <a:r>
              <a:rPr lang="en-US" b="1" dirty="0" smtClean="0"/>
              <a:t> and CSF within the subarachnoid space</a:t>
            </a:r>
          </a:p>
          <a:p>
            <a:r>
              <a:rPr lang="en-US" b="1" dirty="0" err="1" smtClean="0"/>
              <a:t>Meningoencephalitis</a:t>
            </a:r>
            <a:r>
              <a:rPr lang="en-US" b="1" dirty="0" smtClean="0"/>
              <a:t> is infection spreads into the underlying brain</a:t>
            </a:r>
            <a:endParaRPr lang="en-US" b="1" dirty="0"/>
          </a:p>
        </p:txBody>
      </p:sp>
      <p:pic>
        <p:nvPicPr>
          <p:cNvPr id="4" name="Picture 6" descr="http://www.neuropathologyweb.org/chapter5/images5/5-1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47625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41148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Epidural space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914400" y="4572000"/>
            <a:ext cx="1981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Subdural space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2209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Subarachnoid space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895600" y="4299466"/>
            <a:ext cx="3733800" cy="3487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4768334"/>
            <a:ext cx="3048000" cy="322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124200" y="5029200"/>
            <a:ext cx="2590800" cy="1846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486400"/>
            <a:ext cx="3471463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chemical meningitis</a:t>
            </a:r>
            <a:endParaRPr lang="en-US" sz="2400" b="1" dirty="0" smtClean="0"/>
          </a:p>
          <a:p>
            <a:r>
              <a:rPr lang="en-US" sz="2400" b="1" i="1" dirty="0" err="1" smtClean="0"/>
              <a:t>carcinomatous</a:t>
            </a:r>
            <a:r>
              <a:rPr lang="en-US" sz="2400" b="1" i="1" dirty="0" smtClean="0"/>
              <a:t> meningitis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Infectious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44158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Could </a:t>
            </a:r>
            <a:r>
              <a:rPr lang="en-US" b="1" dirty="0" smtClean="0"/>
              <a:t>be:</a:t>
            </a:r>
          </a:p>
          <a:p>
            <a:r>
              <a:rPr lang="en-US" b="1" dirty="0" smtClean="0"/>
              <a:t>Acute </a:t>
            </a:r>
            <a:r>
              <a:rPr lang="en-US" b="1" dirty="0" err="1" smtClean="0"/>
              <a:t>pyogenic</a:t>
            </a:r>
            <a:endParaRPr lang="en-US" b="1" dirty="0" smtClean="0"/>
          </a:p>
          <a:p>
            <a:r>
              <a:rPr lang="en-US" b="1" dirty="0" smtClean="0"/>
              <a:t>Aseptic (usually viral)</a:t>
            </a:r>
          </a:p>
          <a:p>
            <a:r>
              <a:rPr lang="en-US" b="1" dirty="0" smtClean="0"/>
              <a:t>Chronic (usually tuberculous, spirochetal, or fungal) </a:t>
            </a:r>
            <a:r>
              <a:rPr lang="en-US" b="1" dirty="0" smtClean="0"/>
              <a:t>subtypes</a:t>
            </a:r>
          </a:p>
          <a:p>
            <a:pPr marL="0" indent="0">
              <a:buNone/>
            </a:pPr>
            <a:r>
              <a:rPr lang="en-US" b="1" dirty="0" smtClean="0"/>
              <a:t>Pattern of infection:</a:t>
            </a:r>
            <a:endParaRPr lang="en-US" b="1" dirty="0" smtClean="0"/>
          </a:p>
          <a:p>
            <a:r>
              <a:rPr lang="en-US" dirty="0" smtClean="0"/>
              <a:t>Bacterial </a:t>
            </a:r>
            <a:r>
              <a:rPr lang="en-US" dirty="0"/>
              <a:t>infections may cause meningitis, cerebral abscesses or a chronic meningoencephalitis. </a:t>
            </a:r>
            <a:endParaRPr lang="en-US" dirty="0" smtClean="0"/>
          </a:p>
          <a:p>
            <a:r>
              <a:rPr lang="en-US" dirty="0" smtClean="0"/>
              <a:t>Viral </a:t>
            </a:r>
            <a:r>
              <a:rPr lang="en-US" dirty="0"/>
              <a:t>infections can cause meningitis or meningoencephalitis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CNS Infections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Portals of entry of infection into the </a:t>
            </a:r>
            <a:r>
              <a:rPr lang="en-US" dirty="0" smtClean="0"/>
              <a:t>CNS: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err="1" smtClean="0"/>
              <a:t>Hematogenous</a:t>
            </a:r>
            <a:r>
              <a:rPr lang="en-US" b="1" i="1" dirty="0" smtClean="0"/>
              <a:t> spread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most common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Direct implantation</a:t>
            </a:r>
            <a:r>
              <a:rPr lang="en-US" b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traumatic or in congenital CNS malformation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i="1" dirty="0" smtClean="0"/>
              <a:t>Local extension</a:t>
            </a:r>
            <a:endParaRPr lang="en-US" b="1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occurs secondary to an established infection in a near by organ (air sinus, an infected tooth or middle ear)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r>
              <a:rPr lang="en-US" b="1" i="1" dirty="0" smtClean="0"/>
              <a:t>Through the peripheral nervous system into the CNS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certain viruses, such as rabies and herpes zoster.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7924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List possible routes of access of infectious organisms into the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Infection: </a:t>
            </a: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447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Medical emergency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900" dirty="0" smtClean="0"/>
              <a:t>The causative microorganisms </a:t>
            </a:r>
            <a:endParaRPr lang="en-US" sz="39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400" dirty="0" smtClean="0"/>
              <a:t>(</a:t>
            </a:r>
            <a:r>
              <a:rPr lang="en-US" sz="3400" dirty="0" smtClean="0"/>
              <a:t>10</a:t>
            </a:r>
            <a:r>
              <a:rPr lang="en-US" sz="3400" baseline="30000" dirty="0" smtClean="0"/>
              <a:t>th</a:t>
            </a:r>
            <a:r>
              <a:rPr lang="en-US" sz="3400" dirty="0" smtClean="0"/>
              <a:t> edition, Robbins):</a:t>
            </a:r>
            <a:endParaRPr lang="en-US" sz="4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6858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Define the relationship between patient age and the most common etiologic organisms for bacterial meningitis.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124200"/>
            <a:ext cx="8534400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Neonates </a:t>
            </a:r>
            <a:r>
              <a:rPr lang="en-US" sz="3200" dirty="0" smtClean="0">
                <a:solidFill>
                  <a:schemeClr val="accent3"/>
                </a:solidFill>
              </a:rPr>
              <a:t>: </a:t>
            </a:r>
          </a:p>
          <a:p>
            <a:pPr lvl="2">
              <a:defRPr/>
            </a:pPr>
            <a:r>
              <a:rPr lang="en-US" sz="2800" i="1" dirty="0" smtClean="0"/>
              <a:t>Escherichia coli </a:t>
            </a:r>
            <a:r>
              <a:rPr lang="en-US" sz="2800" dirty="0" smtClean="0">
                <a:solidFill>
                  <a:schemeClr val="accent3"/>
                </a:solidFill>
              </a:rPr>
              <a:t>and </a:t>
            </a:r>
            <a:r>
              <a:rPr lang="en-US" sz="2800" i="1" dirty="0" smtClean="0"/>
              <a:t>group B streptococci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Adolescents and young adults: </a:t>
            </a:r>
          </a:p>
          <a:p>
            <a:pPr marL="1428750" lvl="2" indent="-514350">
              <a:defRPr/>
            </a:pPr>
            <a:r>
              <a:rPr lang="en-US" sz="2800" i="1" dirty="0" err="1" smtClean="0"/>
              <a:t>Neisseria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meningitidis</a:t>
            </a:r>
            <a:r>
              <a:rPr lang="en-US" sz="2800" i="1" dirty="0" smtClean="0"/>
              <a:t> </a:t>
            </a:r>
            <a:r>
              <a:rPr lang="en-US" sz="2800" dirty="0" smtClean="0">
                <a:solidFill>
                  <a:schemeClr val="accent3"/>
                </a:solidFill>
              </a:rPr>
              <a:t>(Meningococcal meningitis)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200" b="1" dirty="0" smtClean="0">
                <a:solidFill>
                  <a:schemeClr val="accent3"/>
                </a:solidFill>
              </a:rPr>
              <a:t>Elderly: </a:t>
            </a:r>
          </a:p>
          <a:p>
            <a:pPr lvl="2">
              <a:defRPr/>
            </a:pPr>
            <a:r>
              <a:rPr lang="en-US" sz="2800" i="1" dirty="0" err="1" smtClean="0"/>
              <a:t>Listeria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monocytogenes</a:t>
            </a:r>
            <a:r>
              <a:rPr lang="en-US" sz="2800" dirty="0" smtClean="0">
                <a:solidFill>
                  <a:schemeClr val="accent3"/>
                </a:solidFill>
              </a:rPr>
              <a:t> and </a:t>
            </a:r>
            <a:r>
              <a:rPr lang="en-US" sz="2800" i="1" dirty="0" smtClean="0"/>
              <a:t>Streptococcus </a:t>
            </a:r>
            <a:r>
              <a:rPr lang="en-US" sz="2800" i="1" dirty="0" err="1" smtClean="0"/>
              <a:t>pneumoniae</a:t>
            </a:r>
            <a:r>
              <a:rPr lang="en-US" sz="2800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Systemic signs of infection along with  </a:t>
            </a:r>
            <a:r>
              <a:rPr lang="en-US" dirty="0" err="1" smtClean="0"/>
              <a:t>meningeal</a:t>
            </a:r>
            <a:r>
              <a:rPr lang="en-US" dirty="0" smtClean="0"/>
              <a:t> irritation and neurologic impairment, including: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 Headache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Photophobia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Irritability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Clouding of consciousness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Neck stiffness.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Lumbar puncture reveals an increased pressure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Describe the clinical presentation and pathology of acute bacterial meningitis, and its sequelae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CNS Infections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Pyogenic</a:t>
            </a:r>
            <a:r>
              <a:rPr lang="en-US" dirty="0" smtClean="0"/>
              <a:t> meningitis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600" b="1" dirty="0" smtClean="0"/>
              <a:t>CSF  Findings in spinal tap: </a:t>
            </a:r>
            <a:endParaRPr lang="en-US" sz="4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cloudy or frankly </a:t>
            </a:r>
            <a:r>
              <a:rPr lang="en-US" sz="5200" u="sng" dirty="0" smtClean="0"/>
              <a:t>purulent</a:t>
            </a:r>
            <a:r>
              <a:rPr lang="en-US" sz="5200" dirty="0" smtClean="0"/>
              <a:t> CSF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as many as 90,000 </a:t>
            </a:r>
            <a:r>
              <a:rPr lang="en-US" sz="5200" u="sng" dirty="0" smtClean="0"/>
              <a:t>neutrophils</a:t>
            </a:r>
            <a:r>
              <a:rPr lang="en-US" sz="5200" dirty="0" smtClean="0"/>
              <a:t> /mm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raised</a:t>
            </a:r>
            <a:r>
              <a:rPr lang="en-US" sz="5200" dirty="0" smtClean="0"/>
              <a:t> protein level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u="sng" dirty="0" smtClean="0"/>
              <a:t>markedly </a:t>
            </a:r>
            <a:r>
              <a:rPr lang="en-US" sz="5200" dirty="0" smtClean="0"/>
              <a:t>reduced glucose content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dirty="0" smtClean="0"/>
              <a:t>bacteria may be seen on a Gram stained smear or can be cultured, sometimes a few hours before the neutrophils appear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1618</Words>
  <Application>Microsoft Office PowerPoint</Application>
  <PresentationFormat>On-screen Show (4:3)</PresentationFormat>
  <Paragraphs>229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Meningitis</vt:lpstr>
      <vt:lpstr>Objectives</vt:lpstr>
      <vt:lpstr>PowerPoint Presentation</vt:lpstr>
      <vt:lpstr> Define meningitis, and describe its location and character </vt:lpstr>
      <vt:lpstr>Infectious meningitis</vt:lpstr>
      <vt:lpstr>CNS Infections</vt:lpstr>
      <vt:lpstr>CNS Infection: Pyogenic meningitis</vt:lpstr>
      <vt:lpstr>Clinical features</vt:lpstr>
      <vt:lpstr>CNS Infections  Pyogenic meningitis</vt:lpstr>
      <vt:lpstr>CNS Infections  Pyogenic meningitis</vt:lpstr>
      <vt:lpstr>Acute meningitis</vt:lpstr>
      <vt:lpstr>Acute meningitis</vt:lpstr>
      <vt:lpstr> Pyogenic Meningitis  </vt:lpstr>
      <vt:lpstr>  Meningitis Complications  </vt:lpstr>
      <vt:lpstr>PowerPoint Presentation</vt:lpstr>
      <vt:lpstr> Brain abscess</vt:lpstr>
      <vt:lpstr>CNS Infections  Brain abscess</vt:lpstr>
      <vt:lpstr>CNS Infections: Brain abscess Morphology</vt:lpstr>
      <vt:lpstr>CNS Infections  Brain abscess</vt:lpstr>
      <vt:lpstr>Epidural and Subdural Infections </vt:lpstr>
      <vt:lpstr>PowerPoint Presentation</vt:lpstr>
      <vt:lpstr>Epidural and Subdural Infections </vt:lpstr>
      <vt:lpstr>Empyema</vt:lpstr>
      <vt:lpstr>Empyema</vt:lpstr>
      <vt:lpstr>PowerPoint Presentation</vt:lpstr>
      <vt:lpstr>CNS Infections  Tuberculous meningitis</vt:lpstr>
      <vt:lpstr>TB meningitis  Exudate at the base of the brain</vt:lpstr>
      <vt:lpstr>PowerPoint Presentation</vt:lpstr>
      <vt:lpstr>CNS Infections  CSF in TB</vt:lpstr>
      <vt:lpstr>Aseptic Meningitis (Viral Meningitis)</vt:lpstr>
      <vt:lpstr>Aseptic Meningitis (Viral Meningitis)</vt:lpstr>
      <vt:lpstr>Aseptic Meningitis (Viral Meningitis)</vt:lpstr>
      <vt:lpstr>Aseptic Meningitis (Viral Meningitis)</vt:lpstr>
      <vt:lpstr>Herpes simplex virus  (HSV) </vt:lpstr>
      <vt:lpstr>Herpes simplex virus </vt:lpstr>
      <vt:lpstr>Aseptic Meningitis (Viral Meningitis)</vt:lpstr>
      <vt:lpstr>Aseptic Meningitis (Viral Meningitis)</vt:lpstr>
      <vt:lpstr>Homework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Maha Mohmad Arafah</cp:lastModifiedBy>
  <cp:revision>50</cp:revision>
  <dcterms:created xsi:type="dcterms:W3CDTF">2010-09-20T15:32:55Z</dcterms:created>
  <dcterms:modified xsi:type="dcterms:W3CDTF">2018-10-14T07:43:30Z</dcterms:modified>
</cp:coreProperties>
</file>