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71" r:id="rId2"/>
    <p:sldId id="283" r:id="rId3"/>
    <p:sldId id="282" r:id="rId4"/>
    <p:sldId id="284" r:id="rId5"/>
    <p:sldId id="259" r:id="rId6"/>
    <p:sldId id="260" r:id="rId7"/>
    <p:sldId id="258" r:id="rId8"/>
    <p:sldId id="257" r:id="rId9"/>
    <p:sldId id="273" r:id="rId10"/>
    <p:sldId id="280" r:id="rId11"/>
    <p:sldId id="281" r:id="rId12"/>
    <p:sldId id="277" r:id="rId13"/>
    <p:sldId id="278" r:id="rId14"/>
    <p:sldId id="279" r:id="rId15"/>
    <p:sldId id="274" r:id="rId16"/>
    <p:sldId id="275" r:id="rId17"/>
    <p:sldId id="276" r:id="rId18"/>
    <p:sldId id="268" r:id="rId19"/>
    <p:sldId id="262" r:id="rId20"/>
    <p:sldId id="266" r:id="rId21"/>
    <p:sldId id="285" r:id="rId22"/>
    <p:sldId id="264" r:id="rId23"/>
    <p:sldId id="265" r:id="rId24"/>
    <p:sldId id="267" r:id="rId25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649" autoAdjust="0"/>
  </p:normalViewPr>
  <p:slideViewPr>
    <p:cSldViewPr>
      <p:cViewPr varScale="1">
        <p:scale>
          <a:sx n="71" d="100"/>
          <a:sy n="71" d="100"/>
        </p:scale>
        <p:origin x="154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295F56-0644-4FC6-8C5C-77C47FE507C7}" type="datetimeFigureOut">
              <a:rPr lang="en-US" smtClean="0"/>
              <a:t>10/14/2018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169149-3BCB-4B64-884D-6DC233180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941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C030E-B4B7-4841-BB5B-5AAAF8399039}" type="datetimeFigureOut">
              <a:rPr lang="en-US" smtClean="0"/>
              <a:pPr/>
              <a:t>10/14/2018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7F151-DDC5-427E-BC4B-00EF92C4C8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07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F151-DDC5-427E-BC4B-00EF92C4C8E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8627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F151-DDC5-427E-BC4B-00EF92C4C8E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3362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F151-DDC5-427E-BC4B-00EF92C4C8E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9760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F151-DDC5-427E-BC4B-00EF92C4C8E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8563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F151-DDC5-427E-BC4B-00EF92C4C8E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6948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F151-DDC5-427E-BC4B-00EF92C4C8E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9252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F151-DDC5-427E-BC4B-00EF92C4C8E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4696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F151-DDC5-427E-BC4B-00EF92C4C8E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984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F151-DDC5-427E-BC4B-00EF92C4C8E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9285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F151-DDC5-427E-BC4B-00EF92C4C8E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0706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F151-DDC5-427E-BC4B-00EF92C4C8E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07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F151-DDC5-427E-BC4B-00EF92C4C8E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7668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F151-DDC5-427E-BC4B-00EF92C4C8E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7597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F151-DDC5-427E-BC4B-00EF92C4C8E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053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F151-DDC5-427E-BC4B-00EF92C4C8E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35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F151-DDC5-427E-BC4B-00EF92C4C8E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62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F151-DDC5-427E-BC4B-00EF92C4C8E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279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F151-DDC5-427E-BC4B-00EF92C4C8E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674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F151-DDC5-427E-BC4B-00EF92C4C8E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7170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F151-DDC5-427E-BC4B-00EF92C4C8E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0430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F151-DDC5-427E-BC4B-00EF92C4C8E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607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409ED-C2F7-4C57-A9AF-FC78D686325A}" type="datetime1">
              <a:rPr lang="en-US" smtClean="0"/>
              <a:t>10/14/2018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5FA1-1268-4207-9876-2423838EF734}" type="datetime1">
              <a:rPr lang="en-US" smtClean="0"/>
              <a:t>10/14/2018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31EDA-3298-452A-BFA5-C75A782B8A48}" type="datetime1">
              <a:rPr lang="en-US" smtClean="0"/>
              <a:t>10/14/2018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58B01-CD91-4883-94E3-D85BF6175A15}" type="datetime1">
              <a:rPr lang="en-US" smtClean="0"/>
              <a:t>10/14/2018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03C0A-5DCE-4764-8361-BB821F226BE9}" type="datetime1">
              <a:rPr lang="en-US" smtClean="0"/>
              <a:t>10/14/2018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773FC-C668-4C0C-A3AB-CAF7F2E8E6E7}" type="datetime1">
              <a:rPr lang="en-US" smtClean="0"/>
              <a:t>10/14/2018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59AD6-8548-4F66-A08D-7D56B436B28D}" type="datetime1">
              <a:rPr lang="en-US" smtClean="0"/>
              <a:t>10/14/2018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BB656-340C-4FEE-A4A7-56B2C11A75D4}" type="datetime1">
              <a:rPr lang="en-US" smtClean="0"/>
              <a:t>10/14/2018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DD022-2B4E-4399-93C8-5C862C7AD32C}" type="datetime1">
              <a:rPr lang="en-US" smtClean="0"/>
              <a:t>10/14/2018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6F8BD-962F-41C0-9675-19DB40EAE313}" type="datetime1">
              <a:rPr lang="en-US" smtClean="0"/>
              <a:t>10/14/2018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0F2C5-20AE-4C84-A138-B3E13C32CCE9}" type="datetime1">
              <a:rPr lang="en-US" smtClean="0"/>
              <a:t>10/14/2018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50D14BB-58BD-4FF2-900C-CA5D5BB8181E}" type="datetime1">
              <a:rPr lang="en-US" smtClean="0"/>
              <a:t>10/14/2018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hyperlink" Target="http://www.google.com.eg/url?sa=i&amp;rct=j&amp;q=&amp;esrc=s&amp;source=images&amp;cd=&amp;cad=rja&amp;uact=8&amp;ved=0CAcQjRxqFQoTCN_r2Zr5ucgCFYG9Ggod5b8CHw&amp;url=http://www.wisegeek.com/what-is-goose-flesh.htm&amp;psig=AFQjCNGstwn7lSvh9G93KA2qZuvbvsBHqA&amp;ust=1444636643096929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hyperlink" Target="http://www.google.com.eg/url?sa=i&amp;rct=j&amp;q=&amp;esrc=s&amp;source=images&amp;cd=&amp;cad=rja&amp;uact=8&amp;ved=0CAcQjRxqFQoTCLWtlNWLq8gCFUcwGgodBnIOjQ&amp;url=http://animals.nationalgeographic.com/animals/photos/lions/&amp;psig=AFQjCNFSB1rvhv4HARYFaIRX6jAZ-aCWOg&amp;ust=1444125827029161" TargetMode="External"/><Relationship Id="rId4" Type="http://schemas.openxmlformats.org/officeDocument/2006/relationships/image" Target="../media/image26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hyperlink" Target="http://www.withdrawal-ease.com/wp-content/uploads/2009/05/receptors_hires.jp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hyperlink" Target="http://www.google.com.eg/url?sa=i&amp;rct=j&amp;q=&amp;esrc=s&amp;source=images&amp;cd=&amp;cad=rja&amp;uact=8&amp;ved=0CAcQjRxqFQoTCOGi4Ojs_ccCFUS6GgodNxUGqg&amp;url=http://www.spinesportshc.com/understanding-neuropathy-finding-solutions-discomforts-causes/&amp;psig=AFQjCNHAwA8NWt6iHq1im_r73GohcumOpA&amp;ust=1442571672587256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hyperlink" Target="https://amsu-health-6r.wikispaces.com/file/view/opium.jpg/33529899/opium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38200" y="2438400"/>
            <a:ext cx="74676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lgerian" pitchFamily="82" charset="0"/>
              </a:rPr>
              <a:t>Drugs Used In Management Of Pain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86000" y="4038600"/>
            <a:ext cx="4953000" cy="1692771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Dr. </a:t>
            </a:r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Aliah</a:t>
            </a:r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Alshanwani</a:t>
            </a:r>
            <a:endParaRPr lang="en-US" sz="3200" dirty="0" smtClean="0">
              <a:solidFill>
                <a:srgbClr val="FF0000"/>
              </a:solidFill>
              <a:latin typeface="Algerian" pitchFamily="82" charset="0"/>
            </a:endParaRPr>
          </a:p>
          <a:p>
            <a:pPr algn="ctr"/>
            <a:endParaRPr lang="en-US" sz="3200" dirty="0" smtClean="0">
              <a:solidFill>
                <a:srgbClr val="FF0000"/>
              </a:solidFill>
              <a:latin typeface="Algerian" pitchFamily="82" charset="0"/>
            </a:endParaRPr>
          </a:p>
          <a:p>
            <a:pPr algn="ctr"/>
            <a:r>
              <a:rPr lang="en-US" sz="2000" cap="small" normalizeH="1" dirty="0" smtClean="0">
                <a:solidFill>
                  <a:srgbClr val="FF0000"/>
                </a:solidFill>
                <a:latin typeface="Algerian" pitchFamily="82" charset="0"/>
              </a:rPr>
              <a:t>Medical Pharmacology</a:t>
            </a:r>
          </a:p>
          <a:p>
            <a:pPr algn="ctr"/>
            <a:r>
              <a:rPr lang="en-US" sz="2000" cap="small" normalizeH="1" dirty="0" smtClean="0">
                <a:solidFill>
                  <a:srgbClr val="FF0000"/>
                </a:solidFill>
                <a:latin typeface="Algerian" pitchFamily="82" charset="0"/>
              </a:rPr>
              <a:t> </a:t>
            </a:r>
            <a:r>
              <a:rPr lang="en-US" cap="small" normalizeH="1" dirty="0" smtClean="0">
                <a:solidFill>
                  <a:srgbClr val="FF0000"/>
                </a:solidFill>
                <a:latin typeface="Algerian" pitchFamily="82" charset="0"/>
              </a:rPr>
              <a:t>October 2018</a:t>
            </a:r>
            <a:endParaRPr lang="en-US" cap="small" normalizeH="1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58200" y="6248400"/>
            <a:ext cx="457200" cy="457200"/>
          </a:xfrm>
        </p:spPr>
        <p:txBody>
          <a:bodyPr/>
          <a:lstStyle/>
          <a:p>
            <a:fld id="{BAA4A77B-8027-4AFF-88A0-06BCA981BA0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62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p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1981200"/>
            <a:ext cx="2362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08747" y="4013479"/>
            <a:ext cx="1743635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Synthetic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3124200"/>
            <a:ext cx="2133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Semisynthetic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7541" y="2377582"/>
            <a:ext cx="1483659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Natural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1651382"/>
            <a:ext cx="4876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According to their source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19200" y="659940"/>
            <a:ext cx="54102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CLASSIFICATION OF 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OPOIDs</a:t>
            </a:r>
            <a:endParaRPr lang="en-US" sz="3200" dirty="0">
              <a:solidFill>
                <a:srgbClr val="FF0000"/>
              </a:solidFill>
              <a:effectLst>
                <a:glow rad="63500">
                  <a:srgbClr val="66FFFF">
                    <a:alpha val="40000"/>
                  </a:srgbClr>
                </a:glow>
                <a:reflection blurRad="6350" stA="55000" endA="300" endPos="45500" dir="5400000" sy="-100000" algn="bl" rotWithShape="0"/>
              </a:effectLst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5314146"/>
            <a:ext cx="5795682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/>
              <a:t>Pure antagonist</a:t>
            </a:r>
            <a:r>
              <a:rPr lang="en-US" sz="2800" dirty="0">
                <a:solidFill>
                  <a:srgbClr val="FF0000"/>
                </a:solidFill>
              </a:rPr>
              <a:t>;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Nalaxone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cs typeface="Times New Roman" pitchFamily="18" charset="0"/>
              </a:rPr>
              <a:t>Naltraxone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4648200"/>
            <a:ext cx="6629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/>
              <a:t>Mixed </a:t>
            </a:r>
            <a:r>
              <a:rPr lang="en-US" sz="2800" b="1" dirty="0" smtClean="0"/>
              <a:t>agonist </a:t>
            </a:r>
            <a:r>
              <a:rPr lang="en-US" sz="2800" b="1" dirty="0"/>
              <a:t>/</a:t>
            </a:r>
            <a:r>
              <a:rPr lang="en-US" sz="2800" b="1" dirty="0" smtClean="0"/>
              <a:t>antagonist</a:t>
            </a:r>
            <a:r>
              <a:rPr lang="en-US" sz="2800" dirty="0" smtClean="0">
                <a:solidFill>
                  <a:srgbClr val="FF0000"/>
                </a:solidFill>
              </a:rPr>
              <a:t>; </a:t>
            </a:r>
            <a:r>
              <a:rPr lang="en-US" sz="2800" dirty="0" err="1" smtClean="0">
                <a:solidFill>
                  <a:srgbClr val="FF0000"/>
                </a:solidFill>
                <a:cs typeface="Times New Roman" pitchFamily="18" charset="0"/>
              </a:rPr>
              <a:t>Pentazocine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8715" y="3421372"/>
            <a:ext cx="4485409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/>
              <a:t>Agonists</a:t>
            </a:r>
            <a:r>
              <a:rPr lang="en-US" sz="2800" dirty="0">
                <a:solidFill>
                  <a:srgbClr val="FF0000"/>
                </a:solidFill>
              </a:rPr>
              <a:t>; Morphine, Codeine, </a:t>
            </a:r>
            <a:r>
              <a:rPr lang="en-US" sz="2800" dirty="0" err="1" smtClean="0">
                <a:solidFill>
                  <a:srgbClr val="FF0000"/>
                </a:solidFill>
              </a:rPr>
              <a:t>Pethidine</a:t>
            </a:r>
            <a:r>
              <a:rPr lang="en-US" sz="2800" dirty="0">
                <a:solidFill>
                  <a:srgbClr val="FF0000"/>
                </a:solidFill>
              </a:rPr>
              <a:t>, Methadone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8577" y="2219281"/>
            <a:ext cx="5719482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According to </a:t>
            </a:r>
            <a:r>
              <a:rPr lang="en-US" sz="2800" b="1" dirty="0" smtClean="0">
                <a:solidFill>
                  <a:srgbClr val="FF0000"/>
                </a:solidFill>
              </a:rPr>
              <a:t>agonistic/antagonistic </a:t>
            </a:r>
            <a:r>
              <a:rPr lang="en-US" sz="2800" b="1" dirty="0">
                <a:solidFill>
                  <a:srgbClr val="FF0000"/>
                </a:solidFill>
              </a:rPr>
              <a:t>actions</a:t>
            </a:r>
            <a:endParaRPr lang="en-US" sz="2800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8747" y="3435460"/>
            <a:ext cx="53340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According to their specificity of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r>
              <a:rPr lang="en-US" sz="2800" b="1" dirty="0" smtClean="0">
                <a:solidFill>
                  <a:srgbClr val="FF0000"/>
                </a:solidFill>
              </a:rPr>
              <a:t>action </a:t>
            </a:r>
            <a:r>
              <a:rPr lang="en-US" sz="2800" b="1" dirty="0">
                <a:solidFill>
                  <a:srgbClr val="FF0000"/>
                </a:solidFill>
              </a:rPr>
              <a:t>on receptors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24200" y="4038600"/>
            <a:ext cx="3083859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Pethidine</a:t>
            </a:r>
            <a:r>
              <a:rPr lang="en-US" sz="2800" dirty="0" smtClean="0">
                <a:solidFill>
                  <a:srgbClr val="FF0000"/>
                </a:solidFill>
              </a:rPr>
              <a:t>, Methadone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24200" y="3124200"/>
            <a:ext cx="1676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Heroin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24200" y="2362200"/>
            <a:ext cx="27432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Morphine, Codeine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7541" y="4683205"/>
            <a:ext cx="6662057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Morphine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, codeine, heroin </a:t>
            </a:r>
            <a:r>
              <a:rPr lang="en-US" sz="2800" dirty="0" smtClean="0">
                <a:solidFill>
                  <a:srgbClr val="FF0000"/>
                </a:solidFill>
                <a:latin typeface="Calibri"/>
                <a:cs typeface="Times New Roman" pitchFamily="18" charset="0"/>
              </a:rPr>
              <a:t>→ </a:t>
            </a:r>
            <a:r>
              <a:rPr lang="en-US" sz="2800" dirty="0" smtClean="0">
                <a:solidFill>
                  <a:srgbClr val="FF0000"/>
                </a:solidFill>
                <a:sym typeface="Symbol" pitchFamily="18" charset="2"/>
              </a:rPr>
              <a:t>-receptor agonists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9783" y="5882045"/>
            <a:ext cx="86106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reflection blurRad="6350" stA="55000" endA="300" endPos="45500" dir="5400000" sy="-100000" algn="bl" rotWithShape="0"/>
                </a:effectLst>
                <a:latin typeface="Aparajita" pitchFamily="34" charset="0"/>
                <a:cs typeface="Aparajita" pitchFamily="34" charset="0"/>
                <a:sym typeface="Wingdings 3"/>
              </a:rPr>
              <a:t>Pentazocine</a:t>
            </a:r>
            <a:r>
              <a:rPr lang="en-US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reflection blurRad="6350" stA="55000" endA="300" endPos="45500" dir="5400000" sy="-100000" algn="bl" rotWithShape="0"/>
                </a:effectLst>
                <a:latin typeface="Aparajita" pitchFamily="34" charset="0"/>
                <a:cs typeface="Aparajita" pitchFamily="34" charset="0"/>
                <a:sym typeface="Wingdings 3"/>
              </a:rPr>
              <a:t> agonist at k –receptors &amp; antagonist at µ-receptors.</a:t>
            </a:r>
            <a:endParaRPr lang="en-US" sz="3200" dirty="0">
              <a:solidFill>
                <a:srgbClr val="FF0000"/>
              </a:solidFill>
              <a:effectLst>
                <a:glow rad="63500">
                  <a:srgbClr val="66FFFF">
                    <a:alpha val="40000"/>
                  </a:srgbClr>
                </a:glow>
                <a:reflection blurRad="6350" stA="55000" endA="300" endPos="45500" dir="5400000" sy="-100000" algn="bl" rotWithShape="0"/>
              </a:effectLst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93183" y="6400800"/>
            <a:ext cx="457200" cy="457200"/>
          </a:xfrm>
        </p:spPr>
        <p:txBody>
          <a:bodyPr/>
          <a:lstStyle/>
          <a:p>
            <a:fld id="{BAA4A77B-8027-4AFF-88A0-06BCA981BA0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00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  <p:bldP spid="16" grpId="0" animBg="1"/>
      <p:bldP spid="17" grpId="0" animBg="1"/>
      <p:bldP spid="14" grpId="0" animBg="1"/>
      <p:bldP spid="14" grpId="1" animBg="1"/>
      <p:bldP spid="18" grpId="0" animBg="1"/>
      <p:bldP spid="18" grpId="1" animBg="1"/>
      <p:bldP spid="19" grpId="0" animBg="1"/>
      <p:bldP spid="19" grpId="1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p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1981200"/>
            <a:ext cx="2362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95300" y="4495800"/>
            <a:ext cx="5943600" cy="203132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sym typeface="Wingdings 3"/>
              </a:rPr>
              <a:t>Binding to </a:t>
            </a:r>
            <a:r>
              <a:rPr lang="en-US" sz="2800" b="1" dirty="0" smtClean="0">
                <a:solidFill>
                  <a:srgbClr val="FF0000"/>
                </a:solidFill>
                <a:sym typeface="Wingdings 3"/>
              </a:rPr>
              <a:t>postsynaptic receptors    opening </a:t>
            </a:r>
            <a:r>
              <a:rPr lang="en-US" sz="2800" b="1" dirty="0">
                <a:solidFill>
                  <a:srgbClr val="FF0000"/>
                </a:solidFill>
                <a:sym typeface="Wingdings 3"/>
              </a:rPr>
              <a:t>of K </a:t>
            </a:r>
            <a:r>
              <a:rPr lang="en-US" sz="2800" b="1" dirty="0" smtClean="0">
                <a:solidFill>
                  <a:srgbClr val="FF0000"/>
                </a:solidFill>
                <a:sym typeface="Wingdings 3"/>
              </a:rPr>
              <a:t>channels                                neuronal excitability.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1651382"/>
            <a:ext cx="5867400" cy="2677656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Binding to presynaptic opioid receptors coupled to </a:t>
            </a:r>
            <a:r>
              <a:rPr lang="en-US" sz="2800" b="1" dirty="0" err="1">
                <a:solidFill>
                  <a:srgbClr val="FF0000"/>
                </a:solidFill>
              </a:rPr>
              <a:t>Gi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sym typeface="Wingdings 3"/>
              </a:rPr>
              <a:t>  </a:t>
            </a:r>
            <a:r>
              <a:rPr lang="en-US" sz="2800" b="1" dirty="0">
                <a:solidFill>
                  <a:srgbClr val="FF0000"/>
                </a:solidFill>
                <a:sym typeface="Wingdings 3"/>
              </a:rPr>
              <a:t>AC &amp; </a:t>
            </a:r>
            <a:r>
              <a:rPr lang="en-US" sz="2800" b="1" dirty="0" err="1">
                <a:solidFill>
                  <a:srgbClr val="FF0000"/>
                </a:solidFill>
                <a:sym typeface="Wingdings 3"/>
              </a:rPr>
              <a:t>cAMP</a:t>
            </a:r>
            <a:r>
              <a:rPr lang="en-US" sz="2800" b="1" dirty="0">
                <a:solidFill>
                  <a:srgbClr val="FF0000"/>
                </a:solidFill>
                <a:sym typeface="Wingdings 3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sym typeface="Wingdings 3"/>
              </a:rPr>
              <a:t>  </a:t>
            </a:r>
            <a:r>
              <a:rPr lang="en-US" sz="2800" b="1" dirty="0">
                <a:solidFill>
                  <a:srgbClr val="FF0000"/>
                </a:solidFill>
                <a:sym typeface="Wingdings 3"/>
              </a:rPr>
              <a:t>voltage-gated  Ca</a:t>
            </a:r>
            <a:r>
              <a:rPr lang="en-US" sz="2800" b="1" baseline="30000" dirty="0">
                <a:solidFill>
                  <a:srgbClr val="FF0000"/>
                </a:solidFill>
                <a:sym typeface="Wingdings 3"/>
              </a:rPr>
              <a:t>2+ </a:t>
            </a:r>
            <a:r>
              <a:rPr lang="en-US" sz="2800" b="1" dirty="0">
                <a:solidFill>
                  <a:srgbClr val="FF0000"/>
                </a:solidFill>
                <a:sym typeface="Wingdings 3"/>
              </a:rPr>
              <a:t> channels </a:t>
            </a:r>
            <a:r>
              <a:rPr lang="en-US" sz="2800" b="1" dirty="0" smtClean="0">
                <a:solidFill>
                  <a:srgbClr val="FF0000"/>
                </a:solidFill>
                <a:sym typeface="Wingdings 3"/>
              </a:rPr>
              <a:t>  </a:t>
            </a:r>
            <a:r>
              <a:rPr lang="en-US" sz="2800" b="1" dirty="0">
                <a:solidFill>
                  <a:srgbClr val="FF0000"/>
                </a:solidFill>
                <a:sym typeface="Wingdings 3"/>
              </a:rPr>
              <a:t>excitatory transmitter.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76400" y="659940"/>
            <a:ext cx="47244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lgerian" pitchFamily="82" charset="0"/>
              </a:rPr>
              <a:t>Mechanism of action</a:t>
            </a:r>
            <a:endParaRPr lang="en-US" sz="3200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9100" y="1596537"/>
            <a:ext cx="6019800" cy="4953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4400" y="6298525"/>
            <a:ext cx="457200" cy="457200"/>
          </a:xfrm>
        </p:spPr>
        <p:txBody>
          <a:bodyPr/>
          <a:lstStyle/>
          <a:p>
            <a:fld id="{BAA4A77B-8027-4AFF-88A0-06BCA981BA0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45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201" y="2895600"/>
            <a:ext cx="4114799" cy="425758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 indent="-342900">
              <a:lnSpc>
                <a:spcPts val="2600"/>
              </a:lnSpc>
              <a:spcBef>
                <a:spcPts val="200"/>
              </a:spcBef>
              <a:defRPr/>
            </a:pPr>
            <a:r>
              <a:rPr lang="en-US" sz="2800" dirty="0">
                <a:solidFill>
                  <a:srgbClr val="FF0000"/>
                </a:solidFill>
              </a:rPr>
              <a:t>Depression of cough reflexes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2286000"/>
            <a:ext cx="3276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Respiratory depression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1676400"/>
            <a:ext cx="31242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Euphoria &amp; sedation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" y="1143000"/>
            <a:ext cx="4800600" cy="425758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 indent="-342900">
              <a:lnSpc>
                <a:spcPts val="2600"/>
              </a:lnSpc>
              <a:spcBef>
                <a:spcPts val="200"/>
              </a:spcBef>
              <a:defRPr/>
            </a:pPr>
            <a:r>
              <a:rPr lang="en-US" sz="2800" dirty="0">
                <a:solidFill>
                  <a:srgbClr val="FF0000"/>
                </a:solidFill>
              </a:rPr>
              <a:t>Analgesia [in acute &amp; chronic pain</a:t>
            </a:r>
            <a:r>
              <a:rPr lang="en-US" sz="2800" b="1" dirty="0">
                <a:solidFill>
                  <a:srgbClr val="FF0000"/>
                </a:solidFill>
              </a:rPr>
              <a:t>]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6888" y="191513"/>
            <a:ext cx="86106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Pharmacodynamic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 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Actions of Morphine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1" y="3429000"/>
            <a:ext cx="4419600" cy="425758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 indent="-342900">
              <a:lnSpc>
                <a:spcPts val="2600"/>
              </a:lnSpc>
              <a:spcBef>
                <a:spcPts val="200"/>
              </a:spcBef>
            </a:pPr>
            <a:r>
              <a:rPr lang="en-US" sz="2800" dirty="0">
                <a:solidFill>
                  <a:srgbClr val="FF0000"/>
                </a:solidFill>
              </a:rPr>
              <a:t>Nausea &amp; vomiting</a:t>
            </a:r>
            <a:r>
              <a:rPr lang="en-US" sz="2800" dirty="0">
                <a:solidFill>
                  <a:srgbClr val="FF0000"/>
                </a:solidFill>
                <a:sym typeface="Symbol" pitchFamily="18" charset="2"/>
              </a:rPr>
              <a:t>  CRTZ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" y="3962400"/>
            <a:ext cx="4800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Pin point </a:t>
            </a:r>
            <a:r>
              <a:rPr lang="en-US" sz="2800" dirty="0" smtClean="0">
                <a:solidFill>
                  <a:srgbClr val="FF0000"/>
                </a:solidFill>
              </a:rPr>
              <a:t>pupil (</a:t>
            </a:r>
            <a:r>
              <a:rPr lang="en-US" sz="2800" dirty="0" err="1" smtClean="0">
                <a:solidFill>
                  <a:srgbClr val="FF0000"/>
                </a:solidFill>
              </a:rPr>
              <a:t>miosis</a:t>
            </a:r>
            <a:r>
              <a:rPr lang="en-US" sz="2800" dirty="0" smtClean="0">
                <a:solidFill>
                  <a:srgbClr val="FF0000"/>
                </a:solidFill>
              </a:rPr>
              <a:t>)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" y="4572000"/>
            <a:ext cx="4724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Releases histamine from mast cells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219200"/>
            <a:ext cx="3429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2514600"/>
            <a:ext cx="2286000" cy="1766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76199" y="5181600"/>
            <a:ext cx="8560961" cy="1477328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 indent="-342900">
              <a:lnSpc>
                <a:spcPts val="2600"/>
              </a:lnSpc>
              <a:spcBef>
                <a:spcPts val="200"/>
              </a:spcBef>
              <a:defRPr/>
            </a:pPr>
            <a:r>
              <a:rPr lang="en-US" sz="2800" dirty="0">
                <a:solidFill>
                  <a:srgbClr val="FF0000"/>
                </a:solidFill>
              </a:rPr>
              <a:t>Effects on GIT:-</a:t>
            </a:r>
            <a:r>
              <a:rPr lang="en-US" sz="2800" dirty="0">
                <a:solidFill>
                  <a:srgbClr val="FF0000"/>
                </a:solidFill>
                <a:sym typeface="Symbol" pitchFamily="18" charset="2"/>
              </a:rPr>
              <a:t>in tone </a:t>
            </a:r>
            <a:r>
              <a:rPr lang="en-US" sz="2800" dirty="0" smtClean="0">
                <a:solidFill>
                  <a:srgbClr val="FF0000"/>
                </a:solidFill>
                <a:sym typeface="Symbol" pitchFamily="18" charset="2"/>
              </a:rPr>
              <a:t> motility  severe constipation. </a:t>
            </a:r>
            <a:endParaRPr lang="en-US" sz="2800" dirty="0">
              <a:solidFill>
                <a:srgbClr val="FF0000"/>
              </a:solidFill>
              <a:sym typeface="Symbol" pitchFamily="18" charset="2"/>
            </a:endParaRPr>
          </a:p>
          <a:p>
            <a:pPr lvl="0" indent="-342900">
              <a:lnSpc>
                <a:spcPts val="2600"/>
              </a:lnSpc>
              <a:spcBef>
                <a:spcPts val="200"/>
              </a:spcBef>
              <a:defRPr/>
            </a:pPr>
            <a:r>
              <a:rPr lang="en-US" sz="2800" dirty="0" smtClean="0">
                <a:solidFill>
                  <a:srgbClr val="FF0000"/>
                </a:solidFill>
                <a:sym typeface="Symbol" pitchFamily="18" charset="2"/>
              </a:rPr>
              <a:t>Constriction </a:t>
            </a:r>
            <a:r>
              <a:rPr lang="en-US" sz="2800" dirty="0">
                <a:solidFill>
                  <a:srgbClr val="FF0000"/>
                </a:solidFill>
                <a:sym typeface="Symbol" pitchFamily="18" charset="2"/>
              </a:rPr>
              <a:t>of biliary sphincter </a:t>
            </a:r>
            <a:r>
              <a:rPr lang="en-US" sz="2800" dirty="0" smtClean="0">
                <a:solidFill>
                  <a:srgbClr val="FF0000"/>
                </a:solidFill>
                <a:sym typeface="Symbol" pitchFamily="18" charset="2"/>
              </a:rPr>
              <a:t> </a:t>
            </a:r>
            <a:r>
              <a:rPr lang="en-US" sz="2800" dirty="0">
                <a:solidFill>
                  <a:srgbClr val="FF0000"/>
                </a:solidFill>
                <a:sym typeface="Symbol" pitchFamily="18" charset="2"/>
              </a:rPr>
              <a:t>pressure in the biliary tract </a:t>
            </a:r>
            <a:r>
              <a:rPr lang="en-US" sz="2800" dirty="0" smtClean="0">
                <a:solidFill>
                  <a:srgbClr val="FF0000"/>
                </a:solidFill>
                <a:sym typeface="Symbol" pitchFamily="18" charset="2"/>
              </a:rPr>
              <a:t>&amp; biliary colic.</a:t>
            </a:r>
          </a:p>
          <a:p>
            <a:pPr lvl="0" indent="-342900">
              <a:lnSpc>
                <a:spcPts val="2600"/>
              </a:lnSpc>
              <a:spcBef>
                <a:spcPts val="200"/>
              </a:spcBef>
              <a:defRPr/>
            </a:pPr>
            <a:r>
              <a:rPr lang="en-US" sz="2800" dirty="0" smtClean="0">
                <a:solidFill>
                  <a:srgbClr val="FF0000"/>
                </a:solidFill>
                <a:sym typeface="Symbol" pitchFamily="18" charset="2"/>
              </a:rPr>
              <a:t>Depress renal function &amp; contract </a:t>
            </a:r>
            <a:r>
              <a:rPr lang="en-US" sz="2800" dirty="0">
                <a:solidFill>
                  <a:srgbClr val="FF0000"/>
                </a:solidFill>
                <a:sym typeface="Symbol" pitchFamily="18" charset="2"/>
              </a:rPr>
              <a:t>gall bladder </a:t>
            </a:r>
            <a:r>
              <a:rPr lang="en-US" sz="2800" dirty="0" smtClean="0">
                <a:solidFill>
                  <a:srgbClr val="FF0000"/>
                </a:solidFill>
                <a:sym typeface="Symbol" pitchFamily="18" charset="2"/>
              </a:rPr>
              <a:t>.</a:t>
            </a:r>
            <a:endParaRPr lang="en-US" sz="2800" dirty="0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37161" y="6277928"/>
            <a:ext cx="457200" cy="457200"/>
          </a:xfrm>
        </p:spPr>
        <p:txBody>
          <a:bodyPr/>
          <a:lstStyle/>
          <a:p>
            <a:fld id="{BAA4A77B-8027-4AFF-88A0-06BCA981BA0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69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4" grpId="0" animBg="1"/>
      <p:bldP spid="12" grpId="0" animBg="1"/>
      <p:bldP spid="16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2400" y="6096000"/>
            <a:ext cx="87630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/>
            <a:r>
              <a:rPr lang="en-US" sz="280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Psychological dependence </a:t>
            </a:r>
            <a:r>
              <a:rPr lang="en-US" sz="2800" dirty="0">
                <a:solidFill>
                  <a:srgbClr val="FF0000"/>
                </a:solidFill>
              </a:rPr>
              <a:t>lasting for months / years</a:t>
            </a:r>
            <a:r>
              <a:rPr lang="en-US" sz="2800" dirty="0">
                <a:solidFill>
                  <a:srgbClr val="FF0000"/>
                </a:solidFill>
                <a:sym typeface="Symbol" pitchFamily="18" charset="2"/>
              </a:rPr>
              <a:t> </a:t>
            </a:r>
            <a:r>
              <a:rPr lang="en-US" sz="2800" dirty="0">
                <a:solidFill>
                  <a:srgbClr val="FF0000"/>
                </a:solidFill>
              </a:rPr>
              <a:t> craving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3349" y="4595952"/>
            <a:ext cx="5867401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Lasting </a:t>
            </a:r>
            <a:r>
              <a:rPr lang="en-US" sz="2800" b="1" dirty="0">
                <a:solidFill>
                  <a:srgbClr val="FF0000"/>
                </a:solidFill>
              </a:rPr>
              <a:t>for a few </a:t>
            </a:r>
            <a:r>
              <a:rPr lang="en-US" sz="2800" b="1" dirty="0" smtClean="0">
                <a:solidFill>
                  <a:srgbClr val="FF0000"/>
                </a:solidFill>
              </a:rPr>
              <a:t>days (8-10 days) </a:t>
            </a:r>
            <a:r>
              <a:rPr lang="en-US" sz="2800" b="1" dirty="0">
                <a:solidFill>
                  <a:srgbClr val="FF0000"/>
                </a:solidFill>
              </a:rPr>
              <a:t>in form of </a:t>
            </a:r>
            <a:r>
              <a:rPr lang="en-US" sz="2800" b="1" dirty="0">
                <a:solidFill>
                  <a:srgbClr val="FF0000"/>
                </a:solidFill>
                <a:sym typeface="Symbol" pitchFamily="18" charset="2"/>
              </a:rPr>
              <a:t> </a:t>
            </a:r>
            <a:r>
              <a:rPr lang="en-US" sz="2800" b="1" dirty="0">
                <a:solidFill>
                  <a:srgbClr val="FF0000"/>
                </a:solidFill>
              </a:rPr>
              <a:t>body ache, insomnia, diarrhea, </a:t>
            </a:r>
            <a:r>
              <a:rPr lang="en-US" sz="2800" b="1" dirty="0" smtClean="0">
                <a:solidFill>
                  <a:srgbClr val="FF0000"/>
                </a:solidFill>
              </a:rPr>
              <a:t>gooseflesh</a:t>
            </a:r>
            <a:r>
              <a:rPr lang="en-US" sz="2800" b="1" dirty="0">
                <a:solidFill>
                  <a:srgbClr val="FF0000"/>
                </a:solidFill>
              </a:rPr>
              <a:t>, lacrimation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" y="3049051"/>
            <a:ext cx="5791200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Physical </a:t>
            </a:r>
            <a:r>
              <a:rPr lang="en-US" sz="2800" b="1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dependence (abstinence) </a:t>
            </a:r>
          </a:p>
          <a:p>
            <a:pPr lvl="0"/>
            <a:r>
              <a:rPr lang="en-US" sz="2800" b="1" spc="-40" dirty="0">
                <a:solidFill>
                  <a:srgbClr val="FF0000"/>
                </a:solidFill>
              </a:rPr>
              <a:t>Withdrawal manifes</a:t>
            </a:r>
            <a:r>
              <a:rPr lang="en-US" sz="2800" b="1" dirty="0">
                <a:solidFill>
                  <a:srgbClr val="FF0000"/>
                </a:solidFill>
              </a:rPr>
              <a:t>tations develops upon stoppage</a:t>
            </a:r>
            <a:r>
              <a:rPr lang="en-US" sz="2800" b="1" dirty="0" smtClean="0">
                <a:solidFill>
                  <a:srgbClr val="FF0000"/>
                </a:solidFill>
              </a:rPr>
              <a:t>.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76400" y="659940"/>
            <a:ext cx="54864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spc="-40" dirty="0">
                <a:solidFill>
                  <a:srgbClr val="FF0000"/>
                </a:solidFill>
                <a:latin typeface="Algerian" panose="04020705040A02060702" pitchFamily="82" charset="0"/>
              </a:rPr>
              <a:t>TOLERANCE &amp; DEPENDENCE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14" name="Picture 5" descr="bxp271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1" y="1818620"/>
            <a:ext cx="29718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60041" y="3741548"/>
            <a:ext cx="5840709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Tolerance develops to respiratory depression, analgesia, euphoria &amp; sedation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2400" y="2362200"/>
            <a:ext cx="57912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Tolerance occurs rapidly with </a:t>
            </a:r>
            <a:r>
              <a:rPr lang="en-GB" sz="2800" b="1" dirty="0" err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opioids</a:t>
            </a:r>
            <a:r>
              <a:rPr lang="en-GB" sz="28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 (with morphine 12–24 hours)</a:t>
            </a:r>
            <a:endParaRPr lang="en-US" sz="2800" b="1" dirty="0">
              <a:solidFill>
                <a:srgbClr val="FF0000"/>
              </a:solidFill>
              <a:uFill>
                <a:solidFill>
                  <a:srgbClr val="FF0000"/>
                </a:solidFill>
              </a:u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1000" y="2362200"/>
            <a:ext cx="28194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spc="-4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DEPENDENCE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" y="1600200"/>
            <a:ext cx="25146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spc="-4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TOLERANCE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29698" name="AutoShape 2" descr="Image result for goose flesh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0" name="AutoShape 4" descr="Image result for goose flesh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9702" name="Picture 6" descr="http://images.wisegeek.com/close-view-of-goosebumps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5200" y="457200"/>
            <a:ext cx="1657350" cy="114300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86800" y="6248400"/>
            <a:ext cx="457200" cy="457200"/>
          </a:xfrm>
        </p:spPr>
        <p:txBody>
          <a:bodyPr/>
          <a:lstStyle/>
          <a:p>
            <a:fld id="{BAA4A77B-8027-4AFF-88A0-06BCA981BA0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81535" y="212129"/>
            <a:ext cx="2590800" cy="47032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>
              <a:lnSpc>
                <a:spcPts val="2900"/>
              </a:lnSpc>
              <a:defRPr/>
            </a:pP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Symbol" pitchFamily="18" charset="2"/>
              </a:rPr>
              <a:t>Morphine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Algerian" panose="04020705040A02060702" pitchFamily="82" charset="0"/>
              <a:sym typeface="Wingdings 3"/>
            </a:endParaRPr>
          </a:p>
        </p:txBody>
      </p:sp>
    </p:spTree>
    <p:extLst>
      <p:ext uri="{BB962C8B-B14F-4D97-AF65-F5344CB8AC3E}">
        <p14:creationId xmlns:p14="http://schemas.microsoft.com/office/powerpoint/2010/main" val="196950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p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1981200"/>
            <a:ext cx="2362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28600" y="2260658"/>
            <a:ext cx="4953000" cy="1981953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>
              <a:lnSpc>
                <a:spcPts val="2900"/>
              </a:lnSpc>
              <a:defRPr/>
            </a:pPr>
            <a:r>
              <a:rPr lang="en-US" sz="3200" dirty="0">
                <a:solidFill>
                  <a:srgbClr val="FF0000"/>
                </a:solidFill>
              </a:rPr>
              <a:t>It is slowly &amp; erratically absorbed </a:t>
            </a:r>
            <a:r>
              <a:rPr lang="en-US" sz="3200" dirty="0" smtClean="0">
                <a:solidFill>
                  <a:srgbClr val="FF0000"/>
                </a:solidFill>
              </a:rPr>
              <a:t>orally (bioavailability 20-40%). </a:t>
            </a:r>
            <a:endParaRPr lang="en-US" sz="3200" dirty="0">
              <a:solidFill>
                <a:srgbClr val="FF0000"/>
              </a:solidFill>
            </a:endParaRPr>
          </a:p>
          <a:p>
            <a:pPr lvl="0" indent="-342900">
              <a:lnSpc>
                <a:spcPts val="2900"/>
              </a:lnSpc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-Medically </a:t>
            </a:r>
            <a:r>
              <a:rPr lang="en-US" sz="3200" dirty="0">
                <a:solidFill>
                  <a:srgbClr val="FF0000"/>
                </a:solidFill>
              </a:rPr>
              <a:t>given by </a:t>
            </a:r>
            <a:r>
              <a:rPr lang="en-US" sz="3200" dirty="0" smtClean="0">
                <a:solidFill>
                  <a:srgbClr val="FF0000"/>
                </a:solidFill>
              </a:rPr>
              <a:t>SC, IM </a:t>
            </a:r>
            <a:r>
              <a:rPr lang="en-US" sz="3200" dirty="0">
                <a:solidFill>
                  <a:srgbClr val="FF0000"/>
                </a:solidFill>
              </a:rPr>
              <a:t>or IV injection</a:t>
            </a:r>
            <a:r>
              <a:rPr lang="en-US" sz="3200" dirty="0" smtClean="0">
                <a:solidFill>
                  <a:srgbClr val="FF0000"/>
                </a:solidFill>
              </a:rPr>
              <a:t>.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1651382"/>
            <a:ext cx="1676400" cy="47897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>
              <a:lnSpc>
                <a:spcPts val="2900"/>
              </a:lnSpc>
              <a:defRPr/>
            </a:pPr>
            <a:r>
              <a:rPr lang="en-US" sz="2800" dirty="0">
                <a:solidFill>
                  <a:srgbClr val="FF0000"/>
                </a:solidFill>
              </a:rPr>
              <a:t>t ½ is 2-3h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09800" y="659940"/>
            <a:ext cx="41910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Pharmacokinetics</a:t>
            </a:r>
            <a:endParaRPr lang="en-US" sz="3200" dirty="0">
              <a:solidFill>
                <a:srgbClr val="FF0000"/>
              </a:solidFill>
              <a:effectLst>
                <a:glow rad="63500">
                  <a:srgbClr val="66FFFF">
                    <a:alpha val="40000"/>
                  </a:srgbClr>
                </a:glow>
                <a:reflection blurRad="6350" stA="55000" endA="300" endPos="45500" dir="5400000" sy="-100000" algn="bl" rotWithShape="0"/>
              </a:effectLst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9635" y="5358889"/>
            <a:ext cx="5638800" cy="1238159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>
              <a:lnSpc>
                <a:spcPts val="2900"/>
              </a:lnSpc>
              <a:defRPr/>
            </a:pPr>
            <a:r>
              <a:rPr lang="en-US" sz="3200" dirty="0">
                <a:solidFill>
                  <a:srgbClr val="FF0000"/>
                </a:solidFill>
              </a:rPr>
              <a:t>Undergoes </a:t>
            </a:r>
            <a:r>
              <a:rPr lang="en-US" sz="3200" dirty="0" err="1">
                <a:solidFill>
                  <a:srgbClr val="FF0000"/>
                </a:solidFill>
              </a:rPr>
              <a:t>enterohepatic</a:t>
            </a:r>
            <a:r>
              <a:rPr lang="en-US" sz="3200" dirty="0">
                <a:solidFill>
                  <a:srgbClr val="FF0000"/>
                </a:solidFill>
              </a:rPr>
              <a:t> recycling, </a:t>
            </a:r>
            <a:endParaRPr lang="en-US" sz="3200" dirty="0" smtClean="0">
              <a:solidFill>
                <a:srgbClr val="FF0000"/>
              </a:solidFill>
            </a:endParaRPr>
          </a:p>
          <a:p>
            <a:pPr lvl="0">
              <a:lnSpc>
                <a:spcPts val="2900"/>
              </a:lnSpc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-crosses BBB</a:t>
            </a:r>
          </a:p>
          <a:p>
            <a:pPr lvl="0">
              <a:lnSpc>
                <a:spcPts val="2900"/>
              </a:lnSpc>
              <a:defRPr/>
            </a:pPr>
            <a:r>
              <a:rPr lang="en-US" sz="3200" dirty="0">
                <a:solidFill>
                  <a:srgbClr val="FF0000"/>
                </a:solidFill>
              </a:rPr>
              <a:t>-</a:t>
            </a:r>
            <a:r>
              <a:rPr lang="en-US" sz="3200" dirty="0" smtClean="0">
                <a:solidFill>
                  <a:srgbClr val="FF0000"/>
                </a:solidFill>
              </a:rPr>
              <a:t>crosses </a:t>
            </a:r>
            <a:r>
              <a:rPr lang="en-US" sz="3200" dirty="0">
                <a:solidFill>
                  <a:srgbClr val="FF0000"/>
                </a:solidFill>
              </a:rPr>
              <a:t>placenta.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4372910"/>
            <a:ext cx="4572000" cy="850874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>
              <a:lnSpc>
                <a:spcPts val="2900"/>
              </a:lnSpc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Metabolized by conjugation with </a:t>
            </a:r>
            <a:r>
              <a:rPr lang="en-US" sz="3200" dirty="0" err="1" smtClean="0">
                <a:solidFill>
                  <a:srgbClr val="FF0000"/>
                </a:solidFill>
              </a:rPr>
              <a:t>glucuronic</a:t>
            </a:r>
            <a:r>
              <a:rPr lang="en-US" sz="3200" dirty="0" smtClean="0">
                <a:solidFill>
                  <a:srgbClr val="FF0000"/>
                </a:solidFill>
              </a:rPr>
              <a:t> acid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 cstate="print"/>
          <a:srcRect l="8994" t="5680" r="4660" b="69704"/>
          <a:stretch>
            <a:fillRect/>
          </a:stretch>
        </p:blipFill>
        <p:spPr bwMode="auto">
          <a:xfrm>
            <a:off x="2286000" y="1524000"/>
            <a:ext cx="6858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1371600"/>
            <a:ext cx="3962400" cy="508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24098" y="6340929"/>
            <a:ext cx="457200" cy="457200"/>
          </a:xfrm>
        </p:spPr>
        <p:txBody>
          <a:bodyPr/>
          <a:lstStyle/>
          <a:p>
            <a:fld id="{BAA4A77B-8027-4AFF-88A0-06BCA981BA0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8600" y="198081"/>
            <a:ext cx="2590800" cy="47032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>
              <a:lnSpc>
                <a:spcPts val="2900"/>
              </a:lnSpc>
              <a:defRPr/>
            </a:pP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Symbol" pitchFamily="18" charset="2"/>
              </a:rPr>
              <a:t>Morphine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Algerian" panose="04020705040A02060702" pitchFamily="82" charset="0"/>
              <a:sym typeface="Wingdings 3"/>
            </a:endParaRPr>
          </a:p>
        </p:txBody>
      </p:sp>
    </p:spTree>
    <p:extLst>
      <p:ext uri="{BB962C8B-B14F-4D97-AF65-F5344CB8AC3E}">
        <p14:creationId xmlns:p14="http://schemas.microsoft.com/office/powerpoint/2010/main" val="149451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9565" y="1858428"/>
            <a:ext cx="3107751" cy="4918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61798" y="4511731"/>
            <a:ext cx="5772838" cy="1477328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 smtClean="0">
                <a:solidFill>
                  <a:srgbClr val="FF0000"/>
                </a:solidFill>
                <a:latin typeface="Arial Narrow" pitchFamily="34" charset="0"/>
              </a:rPr>
              <a:t>Non painful conditions e.g. heart failure (to relieve distress)</a:t>
            </a:r>
            <a:endParaRPr lang="en-US" sz="30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1334" y="3759420"/>
            <a:ext cx="5100918" cy="697499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 smtClean="0">
                <a:solidFill>
                  <a:srgbClr val="FF0000"/>
                </a:solidFill>
                <a:latin typeface="Arial Narrow" pitchFamily="34" charset="0"/>
              </a:rPr>
              <a:t>Myocardial ischemia</a:t>
            </a:r>
            <a:endParaRPr lang="en-US" sz="30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816" y="3020263"/>
            <a:ext cx="5105400" cy="697499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 smtClean="0">
                <a:solidFill>
                  <a:srgbClr val="FF0000"/>
                </a:solidFill>
                <a:latin typeface="Arial Narrow" pitchFamily="34" charset="0"/>
              </a:rPr>
              <a:t>Acute pulmonary edema</a:t>
            </a:r>
            <a:endParaRPr lang="en-US" sz="30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816" y="896112"/>
            <a:ext cx="6086602" cy="2082493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solidFill>
                  <a:srgbClr val="FF0000"/>
                </a:solidFill>
                <a:latin typeface="Arial Narrow" pitchFamily="34" charset="0"/>
              </a:rPr>
              <a:t>CONTROL PAIN; cancer pain, severe burns, </a:t>
            </a:r>
            <a:r>
              <a:rPr lang="en-US" sz="3000" dirty="0" smtClean="0">
                <a:solidFill>
                  <a:srgbClr val="FF0000"/>
                </a:solidFill>
                <a:latin typeface="Arial Narrow" pitchFamily="34" charset="0"/>
              </a:rPr>
              <a:t>trauma, Severe </a:t>
            </a:r>
            <a:r>
              <a:rPr lang="en-US" sz="3000" dirty="0">
                <a:solidFill>
                  <a:srgbClr val="FF0000"/>
                </a:solidFill>
                <a:latin typeface="Arial Narrow" pitchFamily="34" charset="0"/>
              </a:rPr>
              <a:t>visceral pain (not renal/biliary </a:t>
            </a:r>
            <a:r>
              <a:rPr lang="en-US" sz="3000" dirty="0" err="1">
                <a:solidFill>
                  <a:srgbClr val="FF0000"/>
                </a:solidFill>
                <a:latin typeface="Arial Narrow" pitchFamily="34" charset="0"/>
              </a:rPr>
              <a:t>colics</a:t>
            </a:r>
            <a:r>
              <a:rPr lang="en-US" sz="3000" dirty="0">
                <a:solidFill>
                  <a:srgbClr val="FF0000"/>
                </a:solidFill>
                <a:latin typeface="Arial Narrow" pitchFamily="34" charset="0"/>
              </a:rPr>
              <a:t>, acute </a:t>
            </a:r>
            <a:r>
              <a:rPr lang="en-US" sz="3000" dirty="0" smtClean="0">
                <a:solidFill>
                  <a:srgbClr val="FF0000"/>
                </a:solidFill>
                <a:latin typeface="Arial Narrow" pitchFamily="34" charset="0"/>
              </a:rPr>
              <a:t>pancreatitis)</a:t>
            </a:r>
            <a:endParaRPr lang="en-US" sz="30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9000" y="190347"/>
            <a:ext cx="4486836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Clinical Indications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334" y="6043871"/>
            <a:ext cx="5220133" cy="697499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 smtClean="0">
                <a:solidFill>
                  <a:srgbClr val="FF0000"/>
                </a:solidFill>
                <a:latin typeface="Arial Narrow" pitchFamily="34" charset="0"/>
              </a:rPr>
              <a:t>Pre-anesthetic medication.</a:t>
            </a:r>
            <a:endParaRPr lang="en-US" sz="30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4400" y="6324600"/>
            <a:ext cx="457200" cy="457200"/>
          </a:xfrm>
        </p:spPr>
        <p:txBody>
          <a:bodyPr/>
          <a:lstStyle/>
          <a:p>
            <a:fld id="{BAA4A77B-8027-4AFF-88A0-06BCA981BA0C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43203" y="102143"/>
            <a:ext cx="2590800" cy="47032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>
              <a:lnSpc>
                <a:spcPts val="2900"/>
              </a:lnSpc>
              <a:defRPr/>
            </a:pP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Symbol" pitchFamily="18" charset="2"/>
              </a:rPr>
              <a:t>Morphine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Algerian" panose="04020705040A02060702" pitchFamily="82" charset="0"/>
              <a:sym typeface="Wingdings 3"/>
            </a:endParaRPr>
          </a:p>
        </p:txBody>
      </p:sp>
    </p:spTree>
    <p:extLst>
      <p:ext uri="{BB962C8B-B14F-4D97-AF65-F5344CB8AC3E}">
        <p14:creationId xmlns:p14="http://schemas.microsoft.com/office/powerpoint/2010/main" val="284294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p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828800"/>
            <a:ext cx="2362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88577" y="3850594"/>
            <a:ext cx="4769223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N</a:t>
            </a:r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auseia</a:t>
            </a:r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, vomiting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8576" y="3104535"/>
            <a:ext cx="4796118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i</a:t>
            </a:r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tching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2362200"/>
            <a:ext cx="4800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R</a:t>
            </a:r>
            <a:r>
              <a:rPr lang="en-US" sz="2800" dirty="0" smtClean="0">
                <a:solidFill>
                  <a:srgbClr val="FF0000"/>
                </a:solidFill>
                <a:latin typeface="Algerian" pitchFamily="82" charset="0"/>
              </a:rPr>
              <a:t>espiratory depression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1600200"/>
            <a:ext cx="4724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c</a:t>
            </a:r>
            <a:r>
              <a:rPr lang="en-US" sz="2800" dirty="0" smtClean="0">
                <a:solidFill>
                  <a:srgbClr val="FF0000"/>
                </a:solidFill>
                <a:latin typeface="Algerian" pitchFamily="82" charset="0"/>
              </a:rPr>
              <a:t>onstipation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0" y="242352"/>
            <a:ext cx="25908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adrs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9953" y="5450768"/>
            <a:ext cx="48006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S</a:t>
            </a:r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edation.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9953" y="4650681"/>
            <a:ext cx="48006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C</a:t>
            </a:r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onstricted pupil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5400000">
            <a:off x="3911887" y="3555713"/>
            <a:ext cx="4343401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Antique Olive Compact" pitchFamily="34" charset="0"/>
              </a:rPr>
              <a:t>   C  r  I  n  c  s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Antique Olive Compact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8754" y="6248400"/>
            <a:ext cx="457200" cy="457200"/>
          </a:xfrm>
        </p:spPr>
        <p:txBody>
          <a:bodyPr/>
          <a:lstStyle/>
          <a:p>
            <a:fld id="{BAA4A77B-8027-4AFF-88A0-06BCA981BA0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43203" y="102143"/>
            <a:ext cx="2590800" cy="47032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>
              <a:lnSpc>
                <a:spcPts val="2900"/>
              </a:lnSpc>
              <a:defRPr/>
            </a:pP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Symbol" pitchFamily="18" charset="2"/>
              </a:rPr>
              <a:t>Morphine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Algerian" panose="04020705040A02060702" pitchFamily="82" charset="0"/>
              <a:sym typeface="Wingdings 3"/>
            </a:endParaRPr>
          </a:p>
        </p:txBody>
      </p:sp>
    </p:spTree>
    <p:extLst>
      <p:ext uri="{BB962C8B-B14F-4D97-AF65-F5344CB8AC3E}">
        <p14:creationId xmlns:p14="http://schemas.microsoft.com/office/powerpoint/2010/main" val="404349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4" grpId="0" animBg="1"/>
      <p:bldP spid="13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p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1545548"/>
            <a:ext cx="2362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43203" y="3880627"/>
            <a:ext cx="6934433" cy="810478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3200" dirty="0">
                <a:solidFill>
                  <a:srgbClr val="FF0000"/>
                </a:solidFill>
              </a:rPr>
              <a:t>Elderly are </a:t>
            </a:r>
            <a:r>
              <a:rPr lang="en-US" sz="3200" dirty="0" smtClean="0">
                <a:solidFill>
                  <a:srgbClr val="FF0000"/>
                </a:solidFill>
              </a:rPr>
              <a:t>more sensitive; </a:t>
            </a:r>
            <a:r>
              <a:rPr lang="en-US" sz="3200" dirty="0" smtClean="0">
                <a:solidFill>
                  <a:srgbClr val="FF0000"/>
                </a:solidFill>
                <a:sym typeface="Wingdings 3"/>
              </a:rPr>
              <a:t></a:t>
            </a:r>
            <a:r>
              <a:rPr lang="en-US" sz="3200" dirty="0">
                <a:solidFill>
                  <a:srgbClr val="FF0000"/>
                </a:solidFill>
              </a:rPr>
              <a:t>metabolism, lean </a:t>
            </a:r>
            <a:r>
              <a:rPr lang="en-US" sz="3200" dirty="0" smtClean="0">
                <a:solidFill>
                  <a:srgbClr val="FF0000"/>
                </a:solidFill>
              </a:rPr>
              <a:t>body </a:t>
            </a:r>
            <a:r>
              <a:rPr lang="en-US" sz="3200" dirty="0">
                <a:solidFill>
                  <a:srgbClr val="FF0000"/>
                </a:solidFill>
              </a:rPr>
              <a:t>mass &amp; renal function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3203" y="3200400"/>
            <a:ext cx="5571797" cy="469359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3200" dirty="0" smtClean="0">
                <a:solidFill>
                  <a:srgbClr val="FF0000"/>
                </a:solidFill>
              </a:rPr>
              <a:t>Biliary colic &amp; pancreatic pain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3203" y="2251142"/>
            <a:ext cx="5190797" cy="810478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3200" dirty="0">
                <a:solidFill>
                  <a:srgbClr val="FF0000"/>
                </a:solidFill>
              </a:rPr>
              <a:t>BRONCHIAL ASTHMA or impaired pulmonary function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3203" y="1651382"/>
            <a:ext cx="5266997" cy="484748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3200" dirty="0">
                <a:solidFill>
                  <a:srgbClr val="FF0000"/>
                </a:solidFill>
              </a:rPr>
              <a:t>HEAD INJURY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20556" y="465889"/>
            <a:ext cx="49530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Contraindications</a:t>
            </a:r>
            <a:endParaRPr lang="en-US" sz="3200" dirty="0">
              <a:solidFill>
                <a:srgbClr val="FF0000"/>
              </a:solidFill>
              <a:effectLst>
                <a:glow rad="63500">
                  <a:srgbClr val="66FFFF">
                    <a:alpha val="40000"/>
                  </a:srgbClr>
                </a:glow>
                <a:reflection blurRad="6350" stA="55000" endA="300" endPos="45500" dir="5400000" sy="-100000" algn="bl" rotWithShape="0"/>
              </a:effectLst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5157" y="4799680"/>
            <a:ext cx="5190797" cy="469359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3200" dirty="0">
                <a:solidFill>
                  <a:srgbClr val="FF0000"/>
                </a:solidFill>
              </a:rPr>
              <a:t>With MAOIs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3203" y="5396699"/>
            <a:ext cx="8314997" cy="1169551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>
              <a:lnSpc>
                <a:spcPts val="2800"/>
              </a:lnSpc>
            </a:pPr>
            <a:r>
              <a:rPr lang="en-US" sz="3200" dirty="0">
                <a:solidFill>
                  <a:srgbClr val="FF0000"/>
                </a:solidFill>
              </a:rPr>
              <a:t>Not given infants, neonates or during child </a:t>
            </a:r>
            <a:r>
              <a:rPr lang="en-US" sz="3200" dirty="0" smtClean="0">
                <a:solidFill>
                  <a:srgbClr val="FF0000"/>
                </a:solidFill>
              </a:rPr>
              <a:t>birth  </a:t>
            </a:r>
            <a:r>
              <a:rPr lang="en-US" sz="3200" dirty="0" smtClean="0">
                <a:solidFill>
                  <a:srgbClr val="FF0000"/>
                </a:solidFill>
                <a:sym typeface="Wingdings 3"/>
              </a:rPr>
              <a:t> </a:t>
            </a:r>
            <a:r>
              <a:rPr lang="en-US" sz="3200" dirty="0" smtClean="0">
                <a:solidFill>
                  <a:srgbClr val="FF0000"/>
                </a:solidFill>
              </a:rPr>
              <a:t>conjugating </a:t>
            </a:r>
            <a:r>
              <a:rPr lang="en-US" sz="3200" dirty="0">
                <a:solidFill>
                  <a:srgbClr val="FF0000"/>
                </a:solidFill>
              </a:rPr>
              <a:t>capacity </a:t>
            </a:r>
            <a:r>
              <a:rPr lang="en-US" sz="3200" dirty="0">
                <a:solidFill>
                  <a:srgbClr val="FF0000"/>
                </a:solidFill>
                <a:sym typeface="Wingdings 3"/>
              </a:rPr>
              <a:t> </a:t>
            </a:r>
            <a:r>
              <a:rPr lang="en-US" sz="3200" dirty="0">
                <a:solidFill>
                  <a:srgbClr val="FF0000"/>
                </a:solidFill>
                <a:sym typeface="Symbol" pitchFamily="18" charset="2"/>
              </a:rPr>
              <a:t>accumulate </a:t>
            </a:r>
            <a:r>
              <a:rPr lang="en-US" sz="3200" dirty="0">
                <a:solidFill>
                  <a:srgbClr val="FF0000"/>
                </a:solidFill>
                <a:sym typeface="Wingdings 3"/>
              </a:rPr>
              <a:t>  </a:t>
            </a:r>
            <a:r>
              <a:rPr lang="en-US" sz="3200" dirty="0">
                <a:solidFill>
                  <a:srgbClr val="FF0000"/>
                </a:solidFill>
                <a:sym typeface="Symbol" pitchFamily="18" charset="2"/>
              </a:rPr>
              <a:t>respiratory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58200" y="6380117"/>
            <a:ext cx="457200" cy="457200"/>
          </a:xfrm>
        </p:spPr>
        <p:txBody>
          <a:bodyPr/>
          <a:lstStyle/>
          <a:p>
            <a:fld id="{BAA4A77B-8027-4AFF-88A0-06BCA981BA0C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43203" y="102143"/>
            <a:ext cx="2590800" cy="47032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>
              <a:lnSpc>
                <a:spcPts val="2900"/>
              </a:lnSpc>
              <a:defRPr/>
            </a:pP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Symbol" pitchFamily="18" charset="2"/>
              </a:rPr>
              <a:t>Morphine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Algerian" panose="04020705040A02060702" pitchFamily="82" charset="0"/>
              <a:sym typeface="Wingdings 3"/>
            </a:endParaRPr>
          </a:p>
        </p:txBody>
      </p:sp>
    </p:spTree>
    <p:extLst>
      <p:ext uri="{BB962C8B-B14F-4D97-AF65-F5344CB8AC3E}">
        <p14:creationId xmlns:p14="http://schemas.microsoft.com/office/powerpoint/2010/main" val="333499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4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3400" y="3733800"/>
            <a:ext cx="5181600" cy="156966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Arial Narrow" pitchFamily="34" charset="0"/>
              </a:rPr>
              <a:t>Used in </a:t>
            </a:r>
            <a:r>
              <a:rPr lang="en-US" sz="3200" b="1" dirty="0" smtClean="0">
                <a:solidFill>
                  <a:srgbClr val="FF0000"/>
                </a:solidFill>
                <a:latin typeface="Arial Narrow" pitchFamily="34" charset="0"/>
              </a:rPr>
              <a:t>mild &amp; </a:t>
            </a:r>
            <a:r>
              <a:rPr lang="en-US" sz="3200" b="1" dirty="0">
                <a:solidFill>
                  <a:srgbClr val="FF0000"/>
                </a:solidFill>
                <a:latin typeface="Arial Narrow" pitchFamily="34" charset="0"/>
              </a:rPr>
              <a:t>moderate pain, cough, </a:t>
            </a:r>
            <a:r>
              <a:rPr lang="en-US" sz="3200" b="1" dirty="0" smtClean="0">
                <a:solidFill>
                  <a:srgbClr val="FF0000"/>
                </a:solidFill>
                <a:latin typeface="Arial Narrow" pitchFamily="34" charset="0"/>
              </a:rPr>
              <a:t>diarrhea.</a:t>
            </a:r>
            <a:endParaRPr lang="en-US" sz="32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2810406"/>
            <a:ext cx="4800600" cy="73699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Arial Narrow" pitchFamily="34" charset="0"/>
              </a:rPr>
              <a:t>Dependence &lt; morphine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0" y="1651382"/>
            <a:ext cx="4876800" cy="73879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 opioid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smtClean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en-US" sz="3200" b="1" dirty="0" smtClean="0">
                <a:solidFill>
                  <a:srgbClr val="FF0000"/>
                </a:solidFill>
                <a:latin typeface="Arial Narrow" pitchFamily="34" charset="0"/>
              </a:rPr>
              <a:t> agonist</a:t>
            </a:r>
            <a:endParaRPr lang="en-US" sz="32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1200" y="333367"/>
            <a:ext cx="25908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codeine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12" name="Picture 6" descr="http://www.opioids.com/afghanistan/opium-poppy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3027" y="4518630"/>
            <a:ext cx="1981200" cy="231495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62851" y="6319804"/>
            <a:ext cx="457200" cy="457200"/>
          </a:xfrm>
        </p:spPr>
        <p:txBody>
          <a:bodyPr/>
          <a:lstStyle/>
          <a:p>
            <a:fld id="{BAA4A77B-8027-4AFF-88A0-06BCA981BA0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3976" y="444830"/>
            <a:ext cx="288607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1738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p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402864"/>
            <a:ext cx="2362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33400" y="1752600"/>
            <a:ext cx="1828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Indications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3556337"/>
            <a:ext cx="4796118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Can be given orally;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more oral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bioavail</a:t>
            </a:r>
            <a:r>
              <a:rPr lang="en-US" sz="3200" b="1" dirty="0">
                <a:solidFill>
                  <a:srgbClr val="FF0000"/>
                </a:solidFill>
                <a:latin typeface="Arial Narrow" pitchFamily="34" charset="0"/>
              </a:rPr>
              <a:t>ability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2828897"/>
            <a:ext cx="4800600" cy="66229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Inhibits also NE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&amp;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5HT reuptake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1447800"/>
            <a:ext cx="4876800" cy="1308628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Synthetic, </a:t>
            </a:r>
            <a:r>
              <a:rPr lang="en-US" sz="2800" b="1" dirty="0" smtClean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agonist ,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less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potent than morphine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35306" y="184503"/>
            <a:ext cx="25908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TRAMADOL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5812" y="3768153"/>
            <a:ext cx="6400800" cy="203132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-Seizures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(not in epileptics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), Nausea,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Dry mouth</a:t>
            </a:r>
            <a:r>
              <a:rPr lang="en-US" sz="2800" dirty="0">
                <a:solidFill>
                  <a:srgbClr val="FF0000"/>
                </a:solidFill>
                <a:latin typeface="Arial Narrow" pitchFamily="34" charset="0"/>
              </a:rPr>
              <a:t>,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Dizziness,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Sedation</a:t>
            </a:r>
            <a:r>
              <a:rPr lang="en-US" sz="2800" dirty="0">
                <a:solidFill>
                  <a:srgbClr val="FF0000"/>
                </a:solidFill>
                <a:latin typeface="Arial Narrow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-Less adverse effects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on respiratory &amp;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C.V.S.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2590800"/>
            <a:ext cx="1828800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</a:rPr>
              <a:t>ADRs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4094" y="3352800"/>
            <a:ext cx="6786282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-Mild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- moderate acute &amp; chronic visceral pain </a:t>
            </a:r>
            <a:endParaRPr lang="en-US" sz="28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-During labor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4400" y="6172200"/>
            <a:ext cx="457200" cy="457200"/>
          </a:xfrm>
        </p:spPr>
        <p:txBody>
          <a:bodyPr/>
          <a:lstStyle/>
          <a:p>
            <a:fld id="{BAA4A77B-8027-4AFF-88A0-06BCA981BA0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49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 animBg="1"/>
      <p:bldP spid="13" grpId="0" animBg="1"/>
      <p:bldP spid="14" grpId="0" animBg="1"/>
      <p:bldP spid="1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" y="4419600"/>
            <a:ext cx="7001435" cy="144655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His doctor administered increasing doses </a:t>
            </a:r>
            <a:r>
              <a:rPr lang="en-US" sz="2800" dirty="0">
                <a:solidFill>
                  <a:srgbClr val="FF0000"/>
                </a:solidFill>
              </a:rPr>
              <a:t>of </a:t>
            </a:r>
            <a:r>
              <a:rPr lang="en-US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MORPHINE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that resulted in Freud's death on 23 September 1939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2971800"/>
            <a:ext cx="54102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He begged his friend and doctor, Max </a:t>
            </a:r>
            <a:r>
              <a:rPr lang="en-US" sz="2800" dirty="0" err="1" smtClean="0">
                <a:solidFill>
                  <a:srgbClr val="FF0000"/>
                </a:solidFill>
              </a:rPr>
              <a:t>Schur</a:t>
            </a:r>
            <a:r>
              <a:rPr lang="en-US" sz="2800" dirty="0" smtClean="0">
                <a:solidFill>
                  <a:srgbClr val="FF0000"/>
                </a:solidFill>
              </a:rPr>
              <a:t> to relieve him. 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1292184"/>
            <a:ext cx="5105400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His cancer </a:t>
            </a:r>
            <a:r>
              <a:rPr lang="en-US" sz="2800" dirty="0">
                <a:solidFill>
                  <a:srgbClr val="FF0000"/>
                </a:solidFill>
              </a:rPr>
              <a:t>of the jaw was causing him increasingly severe </a:t>
            </a:r>
            <a:r>
              <a:rPr lang="en-US" sz="32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PAIN</a:t>
            </a:r>
            <a:r>
              <a:rPr lang="en-US" sz="2800" dirty="0" smtClean="0">
                <a:solidFill>
                  <a:srgbClr val="FF0000"/>
                </a:solidFill>
              </a:rPr>
              <a:t> &amp; agony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1651382"/>
            <a:ext cx="48768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Sigmund </a:t>
            </a:r>
            <a:r>
              <a:rPr lang="en-US" sz="2800" b="1" dirty="0" smtClean="0">
                <a:solidFill>
                  <a:srgbClr val="FF0000"/>
                </a:solidFill>
              </a:rPr>
              <a:t>Freud,</a:t>
            </a:r>
            <a:r>
              <a:rPr lang="en-US" sz="2800" dirty="0" smtClean="0">
                <a:solidFill>
                  <a:srgbClr val="FF0000"/>
                </a:solidFill>
              </a:rPr>
              <a:t> the </a:t>
            </a:r>
            <a:r>
              <a:rPr lang="en-US" sz="2800" dirty="0">
                <a:solidFill>
                  <a:srgbClr val="FF0000"/>
                </a:solidFill>
              </a:rPr>
              <a:t>father </a:t>
            </a:r>
            <a:r>
              <a:rPr lang="en-US" sz="2800" dirty="0" smtClean="0">
                <a:solidFill>
                  <a:srgbClr val="FF0000"/>
                </a:solidFill>
              </a:rPr>
              <a:t>of psychoanalysis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341098"/>
            <a:ext cx="74676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lgerian" pitchFamily="82" charset="0"/>
              </a:rPr>
              <a:t>Drugs Used In Management Of Pain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524001"/>
            <a:ext cx="2381250" cy="2667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1000" y="2438400"/>
            <a:ext cx="5867400" cy="156966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TT" sz="3200" dirty="0" smtClean="0">
                <a:solidFill>
                  <a:srgbClr val="FF0000"/>
                </a:solidFill>
                <a:latin typeface="Algerian" pitchFamily="82" charset="0"/>
              </a:rPr>
              <a:t>What effect of morphine caused the death of</a:t>
            </a:r>
            <a:r>
              <a:rPr lang="en-US" sz="3200" b="1" dirty="0">
                <a:solidFill>
                  <a:srgbClr val="FF0000"/>
                </a:solidFill>
                <a:latin typeface="Algerian" panose="04020705040A02060702" pitchFamily="82" charset="0"/>
              </a:rPr>
              <a:t> Sigmund </a:t>
            </a:r>
            <a:r>
              <a:rPr lang="en-US" sz="32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Freud?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" y="304800"/>
            <a:ext cx="51054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TT" sz="3200" dirty="0" smtClean="0">
                <a:solidFill>
                  <a:srgbClr val="FF0000"/>
                </a:solidFill>
                <a:latin typeface="Algerian" pitchFamily="82" charset="0"/>
              </a:rPr>
              <a:t>A CASE OF OVERDOSE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2667000"/>
            <a:ext cx="38862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Euthenasia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82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3765" y="4796630"/>
            <a:ext cx="7611035" cy="425758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 indent="-514350">
              <a:lnSpc>
                <a:spcPts val="2600"/>
              </a:lnSpc>
              <a:defRPr/>
            </a:pP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Has atropine –like action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(Smooth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muscle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relaxant)</a:t>
            </a:r>
            <a:endParaRPr lang="en-US" sz="28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2374320"/>
            <a:ext cx="8534400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 indent="-514350"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LESS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analgesic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,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constipating, depressant on </a:t>
            </a:r>
            <a:r>
              <a:rPr lang="en-US" sz="2800" b="1" dirty="0" err="1">
                <a:solidFill>
                  <a:srgbClr val="FF0000"/>
                </a:solidFill>
                <a:latin typeface="Arial Narrow" pitchFamily="34" charset="0"/>
              </a:rPr>
              <a:t>faetal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 respiration than morphine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1981200"/>
            <a:ext cx="1949824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lgerian" pitchFamily="82" charset="0"/>
              </a:rPr>
              <a:t>actions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1457980"/>
            <a:ext cx="5105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indent="-342900"/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Synthetic, more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effective </a:t>
            </a:r>
            <a:r>
              <a:rPr lang="en-US" sz="2800" b="1" dirty="0">
                <a:solidFill>
                  <a:srgbClr val="FF0000"/>
                </a:solidFill>
                <a:latin typeface="Symbol" pitchFamily="18" charset="2"/>
              </a:rPr>
              <a:t>k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agonist</a:t>
            </a:r>
            <a:endParaRPr lang="en-US" sz="28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81100" y="321580"/>
            <a:ext cx="49149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Pethidine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 (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mepridine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)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Algerian" panose="04020705040A02060702" pitchFamily="82" charset="0"/>
              <a:sym typeface="Wingdings 3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95867" y="5361916"/>
            <a:ext cx="6248400" cy="43306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Tolerance &amp; Addiction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5836" y="3932795"/>
            <a:ext cx="6324600" cy="425758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As in morphine but not in cough &amp; diarrhea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4800" y="3200400"/>
            <a:ext cx="2895601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indications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" y="4177042"/>
            <a:ext cx="4495800" cy="425758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 indent="-514350">
              <a:lnSpc>
                <a:spcPts val="2600"/>
              </a:lnSpc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No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cough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suppressant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effect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9292" y="5251634"/>
            <a:ext cx="7315200" cy="425758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Used in obstetric analgesia (No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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resp.)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6880" y="5795724"/>
            <a:ext cx="9220200" cy="738664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Used in severe visceral pain; renal &amp;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biliary </a:t>
            </a:r>
            <a:r>
              <a:rPr lang="en-US" sz="2800" b="1" u="sng" dirty="0" err="1" smtClean="0">
                <a:solidFill>
                  <a:srgbClr val="FF0000"/>
                </a:solidFill>
                <a:latin typeface="Arial Narrow" pitchFamily="34" charset="0"/>
              </a:rPr>
              <a:t>colics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 (sm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. relaxant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). </a:t>
            </a:r>
            <a:endParaRPr lang="en-US" sz="28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52600" y="4402426"/>
            <a:ext cx="73152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Tremors, Convulsions, Hyperthermia, Hypotension</a:t>
            </a:r>
            <a:endParaRPr lang="en-US" sz="2800" dirty="0">
              <a:solidFill>
                <a:schemeClr val="accent3">
                  <a:lumMod val="75000"/>
                </a:schemeClr>
              </a:solidFill>
              <a:latin typeface="Algerian" pitchFamily="8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13796" y="3859348"/>
            <a:ext cx="1649507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adrs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9292" y="4642547"/>
            <a:ext cx="7086600" cy="425758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800" b="1" dirty="0" err="1">
                <a:solidFill>
                  <a:srgbClr val="FF0000"/>
                </a:solidFill>
                <a:latin typeface="Arial Narrow" pitchFamily="34" charset="0"/>
              </a:rPr>
              <a:t>Preanaesthetic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medication (better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828365" y="4904790"/>
            <a:ext cx="6248400" cy="425758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Blurred vision, Dry mouth, Urine retention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58200" y="6305788"/>
            <a:ext cx="457200" cy="457200"/>
          </a:xfrm>
        </p:spPr>
        <p:txBody>
          <a:bodyPr/>
          <a:lstStyle/>
          <a:p>
            <a:fld id="{BAA4A77B-8027-4AFF-88A0-06BCA981BA0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73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14" grpId="0" animBg="1"/>
      <p:bldP spid="12" grpId="0" animBg="1"/>
      <p:bldP spid="12" grpId="1" animBg="1"/>
      <p:bldP spid="13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8" grpId="0" animBg="1"/>
      <p:bldP spid="19" grpId="0" animBg="1"/>
      <p:bldP spid="20" grpId="0" animBg="1"/>
      <p:bldP spid="20" grpId="1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143000"/>
            <a:ext cx="350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2400" y="4724400"/>
            <a:ext cx="4876800" cy="744243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In combination with </a:t>
            </a:r>
            <a:r>
              <a:rPr lang="en-US" sz="2800" b="1" dirty="0" err="1">
                <a:solidFill>
                  <a:srgbClr val="FF0000"/>
                </a:solidFill>
                <a:latin typeface="Arial Narrow" pitchFamily="34" charset="0"/>
              </a:rPr>
              <a:t>droperidol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 as NEUROLEPTANALGESIA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3810000"/>
            <a:ext cx="5235389" cy="733534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To induce &amp; maintain anesthesia in poor-risk patients [stabilizing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heart]</a:t>
            </a:r>
            <a:endParaRPr lang="en-US" sz="28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2819400"/>
            <a:ext cx="46482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Analgesic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supplement during anesthesia, (IV or </a:t>
            </a:r>
            <a:r>
              <a:rPr lang="en-US" sz="2800" b="1" dirty="0" err="1">
                <a:solidFill>
                  <a:srgbClr val="FF0000"/>
                </a:solidFill>
                <a:latin typeface="Arial Narrow" pitchFamily="34" charset="0"/>
              </a:rPr>
              <a:t>intrathecal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)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1676400"/>
            <a:ext cx="51054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indent="-342900"/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Synthetic, </a:t>
            </a:r>
            <a:r>
              <a:rPr lang="en-US" sz="2800" b="1" dirty="0">
                <a:solidFill>
                  <a:srgbClr val="FF0000"/>
                </a:solidFill>
                <a:latin typeface="Symbol" pitchFamily="18" charset="2"/>
              </a:rPr>
              <a:t>m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agonist,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more potent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than </a:t>
            </a:r>
            <a:r>
              <a:rPr lang="en-US" sz="2800" b="1" dirty="0" err="1" smtClean="0">
                <a:solidFill>
                  <a:srgbClr val="FF0000"/>
                </a:solidFill>
                <a:latin typeface="Arial Narrow" pitchFamily="34" charset="0"/>
              </a:rPr>
              <a:t>pethidine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&amp; morphine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67000" y="228600"/>
            <a:ext cx="25908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Fentanyl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2400" y="2743200"/>
            <a:ext cx="15240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lgerian" pitchFamily="82" charset="0"/>
              </a:rPr>
              <a:t>ADRS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1669" y="3404175"/>
            <a:ext cx="5686425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 Narrow" pitchFamily="34" charset="0"/>
              </a:rPr>
              <a:t>Respiratory depression (most serious) </a:t>
            </a:r>
          </a:p>
          <a:p>
            <a:r>
              <a:rPr lang="en-US" sz="2800" b="1" dirty="0">
                <a:latin typeface="Arial Narrow" pitchFamily="34" charset="0"/>
              </a:rPr>
              <a:t>CV effects are less</a:t>
            </a:r>
          </a:p>
          <a:p>
            <a:r>
              <a:rPr lang="en-US" sz="2800" b="1" dirty="0">
                <a:latin typeface="Arial Narrow" pitchFamily="34" charset="0"/>
              </a:rPr>
              <a:t>Bradycardia may still occur.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2400" y="5562600"/>
            <a:ext cx="4876800" cy="105413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In cancer pain &amp; severe postoperative pain; (transdermal patch changed every 72 </a:t>
            </a:r>
            <a:r>
              <a:rPr lang="en-US" sz="2800" b="1" dirty="0" err="1">
                <a:solidFill>
                  <a:srgbClr val="FF0000"/>
                </a:solidFill>
                <a:latin typeface="Arial Narrow" pitchFamily="34" charset="0"/>
              </a:rPr>
              <a:t>hrs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).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52400" y="1905000"/>
            <a:ext cx="33528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Clinical uses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1676400"/>
            <a:ext cx="3095625" cy="413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4" name="Picture 2" descr="http://images.nationalgeographic.com/wpf/media-live/photos/000/004/cache/asian-lion-sleeping_452_600x450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2057400"/>
            <a:ext cx="3121025" cy="3733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7892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4" grpId="0" animBg="1"/>
      <p:bldP spid="15" grpId="0" animBg="1"/>
      <p:bldP spid="16" grpId="0" animBg="1"/>
      <p:bldP spid="2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3400" y="1676400"/>
            <a:ext cx="4796118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Used to treat opioid withdrawal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3276600"/>
            <a:ext cx="38100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t½ 55 h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1676400"/>
            <a:ext cx="4114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Weaker synth</a:t>
            </a:r>
            <a:r>
              <a:rPr lang="en-US" sz="2800" dirty="0" smtClean="0">
                <a:solidFill>
                  <a:srgbClr val="FF0000"/>
                </a:solidFill>
                <a:latin typeface="Arial Narrow" pitchFamily="34" charset="0"/>
              </a:rPr>
              <a:t>eti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c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  <a:sym typeface="Symbol" pitchFamily="18" charset="2"/>
              </a:rPr>
              <a:t>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  <a:sym typeface="Symbol" pitchFamily="18" charset="2"/>
              </a:rPr>
              <a:t>-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  <a:sym typeface="Symbol" pitchFamily="18" charset="2"/>
              </a:rPr>
              <a:t>agonist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53553" y="430446"/>
            <a:ext cx="25908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METHADONE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2362200"/>
            <a:ext cx="7587166" cy="836126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>
              <a:lnSpc>
                <a:spcPts val="2900"/>
              </a:lnSpc>
            </a:pPr>
            <a:r>
              <a:rPr lang="en-US" sz="2800" b="1" dirty="0">
                <a:solidFill>
                  <a:srgbClr val="FF0000"/>
                </a:solidFill>
                <a:latin typeface="Calibri"/>
                <a:sym typeface="Wingdings 3"/>
              </a:rPr>
              <a:t>In non addicts, it causes tolerance &amp; dependence but not as severe as that of morphine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066800" y="3200400"/>
            <a:ext cx="3352800" cy="2438400"/>
            <a:chOff x="870352" y="2057401"/>
            <a:chExt cx="3352800" cy="2438400"/>
          </a:xfrm>
        </p:grpSpPr>
        <p:pic>
          <p:nvPicPr>
            <p:cNvPr id="13" name="Picture 2" descr="C:\Users\Administrator\Pictures\Picture3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70352" y="2057401"/>
              <a:ext cx="3352800" cy="2438400"/>
            </a:xfrm>
            <a:prstGeom prst="rect">
              <a:avLst/>
            </a:prstGeom>
            <a:noFill/>
          </p:spPr>
        </p:pic>
        <p:sp>
          <p:nvSpPr>
            <p:cNvPr id="15" name="TextBox 14"/>
            <p:cNvSpPr txBox="1"/>
            <p:nvPr/>
          </p:nvSpPr>
          <p:spPr>
            <a:xfrm>
              <a:off x="990600" y="2286000"/>
              <a:ext cx="1371600" cy="369332"/>
            </a:xfrm>
            <a:prstGeom prst="rect">
              <a:avLst/>
            </a:prstGeom>
            <a:solidFill>
              <a:srgbClr val="C0504D">
                <a:lumMod val="75000"/>
              </a:srgbClr>
            </a:solidFill>
            <a:ln>
              <a:solidFill>
                <a:srgbClr val="FFCC66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An ADDICT</a:t>
              </a:r>
            </a:p>
          </p:txBody>
        </p:sp>
      </p:grpSp>
      <p:pic>
        <p:nvPicPr>
          <p:cNvPr id="16" name="Picture 15" descr="Suboxone Mechanism of Action">
            <a:hlinkClick r:id="rId4" tooltip="How Suboxone Works"/>
          </p:cNvPr>
          <p:cNvPicPr>
            <a:picLocks noChangeAspect="1" noChangeArrowheads="1"/>
          </p:cNvPicPr>
          <p:nvPr/>
        </p:nvPicPr>
        <p:blipFill>
          <a:blip r:embed="rId5" cstate="print"/>
          <a:srcRect l="52243" t="11628" r="7636" b="66307"/>
          <a:stretch>
            <a:fillRect/>
          </a:stretch>
        </p:blipFill>
        <p:spPr bwMode="auto">
          <a:xfrm>
            <a:off x="4953000" y="3200400"/>
            <a:ext cx="3452388" cy="2438400"/>
          </a:xfrm>
          <a:prstGeom prst="rect">
            <a:avLst/>
          </a:prstGeom>
          <a:noFill/>
        </p:spPr>
      </p:pic>
      <p:pic>
        <p:nvPicPr>
          <p:cNvPr id="21" name="Picture 3" descr="C:\Users\Administrator\Pictures\Picture4.bmp"/>
          <p:cNvPicPr>
            <a:picLocks noChangeAspect="1" noChangeArrowheads="1"/>
          </p:cNvPicPr>
          <p:nvPr/>
        </p:nvPicPr>
        <p:blipFill>
          <a:blip r:embed="rId6" cstate="print"/>
          <a:srcRect r="3068" b="2847"/>
          <a:stretch>
            <a:fillRect/>
          </a:stretch>
        </p:blipFill>
        <p:spPr bwMode="auto">
          <a:xfrm>
            <a:off x="533400" y="3962400"/>
            <a:ext cx="7913076" cy="2895600"/>
          </a:xfrm>
          <a:prstGeom prst="rect">
            <a:avLst/>
          </a:prstGeom>
          <a:noFill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90600" y="3200400"/>
            <a:ext cx="351472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29200" y="3200400"/>
            <a:ext cx="34956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1035" y="6248400"/>
            <a:ext cx="457200" cy="457200"/>
          </a:xfrm>
        </p:spPr>
        <p:txBody>
          <a:bodyPr/>
          <a:lstStyle/>
          <a:p>
            <a:fld id="{BAA4A77B-8027-4AFF-88A0-06BCA981BA0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04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  <p:bldP spid="14" grpId="0" animBg="1"/>
      <p:bldP spid="14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524000" y="488138"/>
            <a:ext cx="52578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Opioid antagonists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6200" y="1600200"/>
            <a:ext cx="5867400" cy="4419600"/>
            <a:chOff x="990600" y="838200"/>
            <a:chExt cx="6324600" cy="4876800"/>
          </a:xfrm>
        </p:grpSpPr>
        <p:pic>
          <p:nvPicPr>
            <p:cNvPr id="13" name="Picture 4" descr="http://issues05.emcdda.europa.eu/en/images/bupfig01-en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90600" y="838200"/>
              <a:ext cx="6324600" cy="4876800"/>
            </a:xfrm>
            <a:prstGeom prst="rect">
              <a:avLst/>
            </a:prstGeom>
            <a:noFill/>
          </p:spPr>
        </p:pic>
        <p:sp>
          <p:nvSpPr>
            <p:cNvPr id="15" name="Rectangle 14"/>
            <p:cNvSpPr/>
            <p:nvPr/>
          </p:nvSpPr>
          <p:spPr>
            <a:xfrm>
              <a:off x="3487660" y="987085"/>
              <a:ext cx="1694695" cy="464230"/>
            </a:xfrm>
            <a:prstGeom prst="rect">
              <a:avLst/>
            </a:prstGeom>
            <a:solidFill>
              <a:srgbClr val="FF66FF"/>
            </a:solidFill>
            <a:ln>
              <a:solidFill>
                <a:srgbClr val="FF33CC"/>
              </a:solidFill>
            </a:ln>
          </p:spPr>
          <p:txBody>
            <a:bodyPr wrap="none">
              <a:spAutoFit/>
            </a:bodyPr>
            <a:lstStyle/>
            <a:p>
              <a:pPr>
                <a:lnSpc>
                  <a:spcPts val="2900"/>
                </a:lnSpc>
                <a:defRPr/>
              </a:pPr>
              <a:r>
                <a:rPr lang="en-US" sz="2800" b="1" dirty="0" err="1" smtClean="0">
                  <a:ln w="12700">
                    <a:solidFill>
                      <a:srgbClr val="EEECE1">
                        <a:satMod val="155000"/>
                      </a:srgbClr>
                    </a:solidFill>
                    <a:prstDash val="solid"/>
                  </a:ln>
                  <a:solidFill>
                    <a:prstClr val="black"/>
                  </a:solidFill>
                  <a:effectLst>
                    <a:glow rad="63500">
                      <a:srgbClr val="66FFFF">
                        <a:alpha val="40000"/>
                      </a:srgb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Bernard MT Condensed" pitchFamily="18" charset="0"/>
                  <a:sym typeface="Wingdings 3"/>
                </a:rPr>
                <a:t>Nalorphine</a:t>
              </a:r>
              <a:endParaRPr lang="en-US" sz="2800" b="1" dirty="0" smtClean="0">
                <a:ln w="12700">
                  <a:solidFill>
                    <a:srgbClr val="EEECE1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579253" y="987085"/>
              <a:ext cx="1447832" cy="464230"/>
            </a:xfrm>
            <a:prstGeom prst="rect">
              <a:avLst/>
            </a:prstGeom>
            <a:solidFill>
              <a:srgbClr val="FF66FF"/>
            </a:solidFill>
            <a:ln>
              <a:solidFill>
                <a:srgbClr val="FF33CC"/>
              </a:solidFill>
            </a:ln>
          </p:spPr>
          <p:txBody>
            <a:bodyPr wrap="none">
              <a:spAutoFit/>
            </a:bodyPr>
            <a:lstStyle/>
            <a:p>
              <a:pPr>
                <a:lnSpc>
                  <a:spcPts val="2900"/>
                </a:lnSpc>
                <a:defRPr/>
              </a:pPr>
              <a:r>
                <a:rPr lang="en-US" sz="2800" b="1" dirty="0" err="1" smtClean="0">
                  <a:ln w="12700">
                    <a:solidFill>
                      <a:srgbClr val="EEECE1">
                        <a:satMod val="155000"/>
                      </a:srgbClr>
                    </a:solidFill>
                    <a:prstDash val="solid"/>
                  </a:ln>
                  <a:solidFill>
                    <a:prstClr val="black"/>
                  </a:solidFill>
                  <a:effectLst>
                    <a:glow rad="63500">
                      <a:srgbClr val="66FFFF">
                        <a:alpha val="40000"/>
                      </a:srgb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Bernard MT Condensed" pitchFamily="18" charset="0"/>
                  <a:sym typeface="Symbol" pitchFamily="18" charset="2"/>
                </a:rPr>
                <a:t>Naloxone</a:t>
              </a:r>
              <a:endParaRPr lang="en-US" sz="2800" b="1" dirty="0" smtClean="0">
                <a:ln w="12700">
                  <a:solidFill>
                    <a:srgbClr val="EEECE1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638090" y="928095"/>
              <a:ext cx="1475084" cy="523220"/>
            </a:xfrm>
            <a:prstGeom prst="rect">
              <a:avLst/>
            </a:prstGeom>
            <a:solidFill>
              <a:srgbClr val="A3FFFF"/>
            </a:solidFill>
            <a:ln>
              <a:solidFill>
                <a:srgbClr val="FF33CC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ln w="12700">
                    <a:solidFill>
                      <a:srgbClr val="EEECE1">
                        <a:satMod val="155000"/>
                      </a:srgbClr>
                    </a:solidFill>
                    <a:prstDash val="solid"/>
                  </a:ln>
                  <a:solidFill>
                    <a:prstClr val="black"/>
                  </a:solidFill>
                  <a:effectLst>
                    <a:glow rad="63500">
                      <a:srgbClr val="66FFFF">
                        <a:alpha val="40000"/>
                      </a:srgb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Bernard MT Condensed" pitchFamily="18" charset="0"/>
                  <a:sym typeface="Wingdings 3"/>
                </a:rPr>
                <a:t>Morphine</a:t>
              </a:r>
              <a:endParaRPr lang="en-US" sz="2800" b="1" dirty="0">
                <a:ln w="12700">
                  <a:solidFill>
                    <a:srgbClr val="EEECE1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457200" cy="457200"/>
          </a:xfrm>
        </p:spPr>
        <p:txBody>
          <a:bodyPr/>
          <a:lstStyle/>
          <a:p>
            <a:fld id="{BAA4A77B-8027-4AFF-88A0-06BCA981BA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460" y="1219199"/>
            <a:ext cx="3134139" cy="502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0451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" y="3810000"/>
            <a:ext cx="46482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sym typeface="Symbol" pitchFamily="18" charset="2"/>
              </a:rPr>
              <a:t>Effect lasts only for 2-4 hours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2743200"/>
            <a:ext cx="5939118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 indent="-342900">
              <a:defRPr/>
            </a:pPr>
            <a:r>
              <a:rPr lang="en-US" sz="2800" dirty="0" smtClean="0">
                <a:solidFill>
                  <a:srgbClr val="FF0000"/>
                </a:solidFill>
                <a:sym typeface="Symbol" pitchFamily="18" charset="2"/>
              </a:rPr>
              <a:t>To </a:t>
            </a:r>
            <a:r>
              <a:rPr lang="en-US" sz="2800" dirty="0">
                <a:solidFill>
                  <a:srgbClr val="FF0000"/>
                </a:solidFill>
                <a:sym typeface="Symbol" pitchFamily="18" charset="2"/>
              </a:rPr>
              <a:t>reverse the effect of analgesia on the respiration of the new born baby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1600200"/>
            <a:ext cx="58674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sym typeface="Symbol" pitchFamily="18" charset="2"/>
              </a:rPr>
              <a:t>Used to treat respiratory depression caused by opioid overdose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838200"/>
            <a:ext cx="4876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sym typeface="Symbol" pitchFamily="18" charset="2"/>
              </a:rPr>
              <a:t>Pure opioid antagonist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228600"/>
            <a:ext cx="2590800" cy="46423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>
              <a:lnSpc>
                <a:spcPts val="2900"/>
              </a:lnSpc>
              <a:defRPr/>
            </a:pP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Symbol" pitchFamily="18" charset="2"/>
              </a:rPr>
              <a:t>Naloxone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Algerian" panose="04020705040A02060702" pitchFamily="82" charset="0"/>
              <a:sym typeface="Wingdings 3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5715000"/>
            <a:ext cx="76962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 indent="-342900">
              <a:defRPr/>
            </a:pPr>
            <a:r>
              <a:rPr lang="en-US" sz="2800" dirty="0">
                <a:solidFill>
                  <a:srgbClr val="FF0000"/>
                </a:solidFill>
                <a:sym typeface="Symbol" pitchFamily="18" charset="2"/>
              </a:rPr>
              <a:t>Very similar to naloxone but with longer duration of action [t½=</a:t>
            </a:r>
            <a:r>
              <a:rPr lang="en-US" sz="2800" b="1">
                <a:solidFill>
                  <a:srgbClr val="FF0000"/>
                </a:solidFill>
                <a:sym typeface="Symbol" pitchFamily="18" charset="2"/>
              </a:rPr>
              <a:t>10h</a:t>
            </a:r>
            <a:r>
              <a:rPr lang="en-US" sz="2800" smtClean="0">
                <a:solidFill>
                  <a:srgbClr val="FF0000"/>
                </a:solidFill>
                <a:sym typeface="Symbol" pitchFamily="18" charset="2"/>
              </a:rPr>
              <a:t>]</a:t>
            </a:r>
            <a:r>
              <a:rPr lang="en-US" sz="2800" b="1" dirty="0">
                <a:solidFill>
                  <a:srgbClr val="FF0000"/>
                </a:solidFill>
                <a:sym typeface="Symbol" pitchFamily="18" charset="2"/>
              </a:rPr>
              <a:t>.</a:t>
            </a:r>
            <a:r>
              <a:rPr lang="en-US" sz="2800" b="1" smtClean="0">
                <a:solidFill>
                  <a:srgbClr val="FF0000"/>
                </a:solidFill>
                <a:sym typeface="Symbol" pitchFamily="18" charset="2"/>
              </a:rPr>
              <a:t> </a:t>
            </a:r>
            <a:endParaRPr lang="en-US" sz="2800" b="1" dirty="0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4419600"/>
            <a:ext cx="7086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indent="-342900">
              <a:defRPr/>
            </a:pPr>
            <a:r>
              <a:rPr lang="en-US" sz="2800" dirty="0">
                <a:solidFill>
                  <a:srgbClr val="FF0000"/>
                </a:solidFill>
                <a:sym typeface="Symbol" pitchFamily="18" charset="2"/>
              </a:rPr>
              <a:t>Precipitates withdrawal syndrome in addicts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000" y="5105400"/>
            <a:ext cx="2971800" cy="47032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>
              <a:lnSpc>
                <a:spcPts val="2900"/>
              </a:lnSpc>
              <a:defRPr/>
            </a:pP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Symbol" pitchFamily="18" charset="2"/>
              </a:rPr>
              <a:t>Naltrexone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01743" y="6125910"/>
            <a:ext cx="457200" cy="457200"/>
          </a:xfrm>
        </p:spPr>
        <p:txBody>
          <a:bodyPr/>
          <a:lstStyle/>
          <a:p>
            <a:fld id="{BAA4A77B-8027-4AFF-88A0-06BCA981BA0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56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4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p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1981200"/>
            <a:ext cx="2362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28600" y="3581400"/>
            <a:ext cx="6239435" cy="181588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TT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Detail on the mechanism of action, pharmacokinetics &amp; </a:t>
            </a:r>
            <a:r>
              <a:rPr lang="en-TT" sz="2800" dirty="0" err="1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pharmacodynamic</a:t>
            </a:r>
            <a:r>
              <a:rPr lang="en-TT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effects of </a:t>
            </a:r>
            <a:r>
              <a:rPr lang="en-TT" sz="2800" u="sng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morphine</a:t>
            </a:r>
            <a:r>
              <a:rPr lang="en-TT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&amp; its synthetic derivatives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2370811"/>
            <a:ext cx="6248399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TT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Categorize the different </a:t>
            </a:r>
            <a:r>
              <a:rPr lang="en-TT" sz="2800" u="sng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classes</a:t>
            </a:r>
            <a:r>
              <a:rPr lang="en-TT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of drugs used to relieve pain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1524000"/>
            <a:ext cx="1295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TT" sz="2800" dirty="0" err="1" smtClean="0">
                <a:solidFill>
                  <a:srgbClr val="FF0000"/>
                </a:solidFill>
                <a:latin typeface="Algerian" pitchFamily="82" charset="0"/>
              </a:rPr>
              <a:t>ilos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2718" y="451836"/>
            <a:ext cx="7611035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Algerian" pitchFamily="82" charset="0"/>
              </a:rPr>
              <a:t>Drugs Used In Management Of Pain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5638800"/>
            <a:ext cx="6252881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TT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Hints on the properties &amp; clinical uses of </a:t>
            </a:r>
            <a:r>
              <a:rPr lang="en-TT" sz="2800" u="sng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morphine antagonists</a:t>
            </a:r>
            <a:r>
              <a:rPr lang="en-TT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457200" cy="457200"/>
          </a:xfrm>
        </p:spPr>
        <p:txBody>
          <a:bodyPr/>
          <a:lstStyle/>
          <a:p>
            <a:fld id="{BAA4A77B-8027-4AFF-88A0-06BCA981BA0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152400"/>
            <a:ext cx="75438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Drugs Used In Management Of Pain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914400"/>
            <a:ext cx="60198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lgerian" pitchFamily="82" charset="0"/>
              </a:rPr>
              <a:t>Why should we treat pain</a:t>
            </a:r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?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057400"/>
            <a:ext cx="34290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lgerian" pitchFamily="82" charset="0"/>
              </a:rPr>
              <a:t>What is pain?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4191000"/>
            <a:ext cx="6019800" cy="1266501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Pain increases sympathetic output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-Increases myocardial oxygen demand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-Increases BP, HR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1600200"/>
            <a:ext cx="6019800" cy="490904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Pain is a miserable experience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5715000"/>
            <a:ext cx="6019800" cy="87870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Pain limits mobility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-Increases risk for DVT/PE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3200400"/>
            <a:ext cx="6019800" cy="87870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Impairs the patient functional ability &amp; psychological well being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" y="2133600"/>
            <a:ext cx="6019800" cy="86793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Pain is the most common reason patient seek medical advice</a:t>
            </a:r>
          </a:p>
        </p:txBody>
      </p:sp>
      <p:pic>
        <p:nvPicPr>
          <p:cNvPr id="13" name="Picture 4" descr="C:\Documents and Settings\ppartownavid\My Documents\My Pictures\funny pain.jpg"/>
          <p:cNvPicPr>
            <a:picLocks noChangeAspect="1" noChangeArrowheads="1"/>
          </p:cNvPicPr>
          <p:nvPr/>
        </p:nvPicPr>
        <p:blipFill>
          <a:blip r:embed="rId3" cstate="print"/>
          <a:srcRect b="16267"/>
          <a:stretch>
            <a:fillRect/>
          </a:stretch>
        </p:blipFill>
        <p:spPr bwMode="auto">
          <a:xfrm>
            <a:off x="6553200" y="2057400"/>
            <a:ext cx="2438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PAIN&#10;Is an unpleasant sensory and&#10;emotional experience associated with&#10;actual and potential tissue damage, or&#10;described in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73388" y="2187711"/>
            <a:ext cx="4648200" cy="3810000"/>
          </a:xfrm>
          <a:prstGeom prst="rect">
            <a:avLst/>
          </a:prstGeom>
          <a:noFill/>
        </p:spPr>
      </p:pic>
      <p:pic>
        <p:nvPicPr>
          <p:cNvPr id="12" name="Picture 2" descr=" “The fifth vital sign” –  American Pain Society 2003 Identifying pain as the fifth  vital sign suggests that the  asses..."/>
          <p:cNvPicPr>
            <a:picLocks noChangeAspect="1" noChangeArrowheads="1"/>
          </p:cNvPicPr>
          <p:nvPr/>
        </p:nvPicPr>
        <p:blipFill rotWithShape="1">
          <a:blip r:embed="rId5" cstate="print"/>
          <a:srcRect l="4856"/>
          <a:stretch/>
        </p:blipFill>
        <p:spPr bwMode="auto">
          <a:xfrm>
            <a:off x="4513729" y="2212202"/>
            <a:ext cx="4567518" cy="3733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5068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5" descr="http://www.spinesportshc.com/wp-content/uploads/2014/06/neuropathyfee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3352800"/>
            <a:ext cx="2552700" cy="2133600"/>
          </a:xfrm>
          <a:prstGeom prst="rect">
            <a:avLst/>
          </a:prstGeom>
          <a:noFill/>
        </p:spPr>
      </p:pic>
      <p:pic>
        <p:nvPicPr>
          <p:cNvPr id="3" name="Picture 3" descr="who_ladd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57600" y="2819400"/>
            <a:ext cx="5341938" cy="3886200"/>
          </a:xfrm>
          <a:prstGeom prst="rect">
            <a:avLst/>
          </a:prstGeom>
          <a:noFill/>
          <a:ln w="3175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8600" y="4114800"/>
            <a:ext cx="3276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WHO Pain Ladder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09600" y="1505494"/>
            <a:ext cx="7848600" cy="3200400"/>
            <a:chOff x="1622425" y="3048000"/>
            <a:chExt cx="7008813" cy="2667000"/>
          </a:xfrm>
        </p:grpSpPr>
        <p:graphicFrame>
          <p:nvGraphicFramePr>
            <p:cNvPr id="13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57131628"/>
                </p:ext>
              </p:extLst>
            </p:nvPr>
          </p:nvGraphicFramePr>
          <p:xfrm>
            <a:off x="3460770" y="3345597"/>
            <a:ext cx="2743200" cy="1981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09" name="Clip" r:id="rId7" imgW="4762500" imgH="3505200" progId="">
                    <p:embed/>
                  </p:oleObj>
                </mc:Choice>
                <mc:Fallback>
                  <p:oleObj name="Clip" r:id="rId7" imgW="4762500" imgH="3505200" progId="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60770" y="3345597"/>
                          <a:ext cx="2743200" cy="1981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Text Box 5"/>
            <p:cNvSpPr txBox="1">
              <a:spLocks noChangeArrowheads="1"/>
            </p:cNvSpPr>
            <p:nvPr/>
          </p:nvSpPr>
          <p:spPr bwMode="auto">
            <a:xfrm>
              <a:off x="1622425" y="4495800"/>
              <a:ext cx="1665288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rPr>
                <a:t>Analgesia</a:t>
              </a:r>
            </a:p>
          </p:txBody>
        </p:sp>
        <p:sp>
          <p:nvSpPr>
            <p:cNvPr id="15" name="Text Box 6"/>
            <p:cNvSpPr txBox="1">
              <a:spLocks noChangeArrowheads="1"/>
            </p:cNvSpPr>
            <p:nvPr/>
          </p:nvSpPr>
          <p:spPr bwMode="auto">
            <a:xfrm>
              <a:off x="6480175" y="3048000"/>
              <a:ext cx="2151063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rPr>
                <a:t>Side-effects</a:t>
              </a:r>
            </a:p>
          </p:txBody>
        </p:sp>
        <p:sp>
          <p:nvSpPr>
            <p:cNvPr id="16" name="Line 7"/>
            <p:cNvSpPr>
              <a:spLocks noChangeShapeType="1"/>
            </p:cNvSpPr>
            <p:nvPr/>
          </p:nvSpPr>
          <p:spPr bwMode="auto">
            <a:xfrm flipV="1">
              <a:off x="7467600" y="3733800"/>
              <a:ext cx="0" cy="1981200"/>
            </a:xfrm>
            <a:prstGeom prst="line">
              <a:avLst/>
            </a:prstGeom>
            <a:noFill/>
            <a:ln w="76200">
              <a:solidFill>
                <a:sysClr val="windowText" lastClr="00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" name="Line 8"/>
            <p:cNvSpPr>
              <a:spLocks noChangeShapeType="1"/>
            </p:cNvSpPr>
            <p:nvPr/>
          </p:nvSpPr>
          <p:spPr bwMode="auto">
            <a:xfrm>
              <a:off x="2514600" y="3429000"/>
              <a:ext cx="0" cy="1143000"/>
            </a:xfrm>
            <a:prstGeom prst="line">
              <a:avLst/>
            </a:prstGeom>
            <a:noFill/>
            <a:ln w="76200">
              <a:solidFill>
                <a:sysClr val="windowText" lastClr="00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371600" y="320189"/>
            <a:ext cx="5998029" cy="1077218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Classes of Drugs Used In Management Of Pain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" y="5105400"/>
            <a:ext cx="3276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Adjuvant drugs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600" y="4343400"/>
            <a:ext cx="3276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Opioids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9600" y="3581400"/>
            <a:ext cx="3276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NSAIDs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4400" y="6315891"/>
            <a:ext cx="457200" cy="457200"/>
          </a:xfrm>
        </p:spPr>
        <p:txBody>
          <a:bodyPr/>
          <a:lstStyle/>
          <a:p>
            <a:fld id="{BAA4A77B-8027-4AFF-88A0-06BCA981BA0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71800" y="685800"/>
            <a:ext cx="19050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NSAIDS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222871"/>
            <a:ext cx="8610600" cy="1477328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 smtClean="0">
                <a:solidFill>
                  <a:srgbClr val="FF0000"/>
                </a:solidFill>
              </a:rPr>
              <a:t>Work at site of tissue injury to prevent the formation of the </a:t>
            </a:r>
            <a:r>
              <a:rPr lang="en-US" sz="3000" dirty="0" err="1" smtClean="0">
                <a:solidFill>
                  <a:srgbClr val="FF0000"/>
                </a:solidFill>
              </a:rPr>
              <a:t>nociceptive</a:t>
            </a:r>
            <a:r>
              <a:rPr lang="en-US" sz="3000" dirty="0" smtClean="0">
                <a:solidFill>
                  <a:srgbClr val="FF0000"/>
                </a:solidFill>
              </a:rPr>
              <a:t> mediators</a:t>
            </a:r>
            <a:endParaRPr lang="en-US" sz="30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3709267"/>
            <a:ext cx="8610600" cy="1419619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3000" dirty="0" smtClean="0">
                <a:solidFill>
                  <a:srgbClr val="FF0000"/>
                </a:solidFill>
              </a:rPr>
              <a:t>Can decrease opioid use by ~30% therefore decreasing opioid-related side effects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5943600"/>
            <a:ext cx="8229600" cy="72712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 smtClean="0">
                <a:solidFill>
                  <a:srgbClr val="FF0000"/>
                </a:solidFill>
                <a:latin typeface="Perpetua Titling MT" pitchFamily="18" charset="0"/>
              </a:rPr>
              <a:t>H</a:t>
            </a:r>
            <a:r>
              <a:rPr lang="en-US" sz="3000" dirty="0" smtClean="0">
                <a:solidFill>
                  <a:srgbClr val="FF0000"/>
                </a:solidFill>
                <a:latin typeface="Perpetua" pitchFamily="18" charset="0"/>
              </a:rPr>
              <a:t>as a ceiling effect to analgesia.</a:t>
            </a:r>
            <a:endParaRPr lang="en-US" sz="3000" dirty="0">
              <a:solidFill>
                <a:srgbClr val="FF0000"/>
              </a:solidFill>
              <a:latin typeface="Perpetua Titling MT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1417683"/>
            <a:ext cx="8534400" cy="738664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 smtClean="0">
                <a:solidFill>
                  <a:srgbClr val="FF0000"/>
                </a:solidFill>
                <a:latin typeface="Perpetua" pitchFamily="18" charset="0"/>
              </a:rPr>
              <a:t>Generally the 1</a:t>
            </a:r>
            <a:r>
              <a:rPr lang="en-US" sz="3000" baseline="30000" dirty="0" smtClean="0">
                <a:solidFill>
                  <a:srgbClr val="FF0000"/>
                </a:solidFill>
                <a:latin typeface="Perpetua" pitchFamily="18" charset="0"/>
              </a:rPr>
              <a:t>st</a:t>
            </a:r>
            <a:r>
              <a:rPr lang="en-US" sz="3000" dirty="0" smtClean="0">
                <a:solidFill>
                  <a:srgbClr val="FF0000"/>
                </a:solidFill>
                <a:latin typeface="Perpetua" pitchFamily="18" charset="0"/>
              </a:rPr>
              <a:t> class of drugs used for controlling pain</a:t>
            </a:r>
            <a:endParaRPr lang="en-US" sz="3000" dirty="0">
              <a:solidFill>
                <a:srgbClr val="FF0000"/>
              </a:solidFill>
              <a:latin typeface="Perpet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5140634"/>
            <a:ext cx="8534400" cy="78483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 smtClean="0">
                <a:solidFill>
                  <a:srgbClr val="FF0000"/>
                </a:solidFill>
              </a:rPr>
              <a:t>They neither cause tolerance or dependence</a:t>
            </a:r>
            <a:endParaRPr lang="en-US" sz="30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4400" y="6299775"/>
            <a:ext cx="457200" cy="457200"/>
          </a:xfrm>
        </p:spPr>
        <p:txBody>
          <a:bodyPr/>
          <a:lstStyle/>
          <a:p>
            <a:fld id="{BAA4A77B-8027-4AFF-88A0-06BCA981BA0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838200"/>
            <a:ext cx="41148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3300"/>
                </a:solidFill>
                <a:latin typeface="Algerian" pitchFamily="82" charset="0"/>
                <a:cs typeface="Times New Roman" pitchFamily="18" charset="0"/>
              </a:rPr>
              <a:t>Adjuvant drugs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905000"/>
            <a:ext cx="2590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81000" y="1900518"/>
            <a:ext cx="4114800" cy="2062103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e.g. </a:t>
            </a:r>
            <a:r>
              <a:rPr lang="en-US" sz="3200" dirty="0" err="1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Anxiolytics</a:t>
            </a:r>
            <a:r>
              <a:rPr lang="en-US" sz="3200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Neuroleptics</a:t>
            </a:r>
            <a:r>
              <a:rPr lang="en-US" sz="3200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, 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Antidepressants</a:t>
            </a:r>
          </a:p>
          <a:p>
            <a:r>
              <a:rPr lang="en-US" sz="3200" dirty="0" err="1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Antiepileptics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4440164"/>
            <a:ext cx="5029200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May modify the perception of pain &amp; remove the concomitants of pain such as anxiety, fear, depression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393180"/>
            <a:ext cx="457200" cy="457200"/>
          </a:xfrm>
        </p:spPr>
        <p:txBody>
          <a:bodyPr/>
          <a:lstStyle/>
          <a:p>
            <a:fld id="{BAA4A77B-8027-4AFF-88A0-06BCA981BA0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52600" y="307451"/>
            <a:ext cx="18288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OPioids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3" name="Picture 2" descr="pop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410200" y="1663148"/>
            <a:ext cx="3581400" cy="4432852"/>
          </a:xfrm>
          <a:prstGeom prst="rect">
            <a:avLst/>
          </a:prstGeom>
          <a:noFill/>
          <a:ln/>
        </p:spPr>
      </p:pic>
      <p:pic>
        <p:nvPicPr>
          <p:cNvPr id="4" name="Picture 2" descr="http://images.google.com/images?q=tbn:Lj6SQW6XHdzONM::https://amsu-health-6r.wikispaces.com/file/view/opium.jpg/33529899/opium.jpg">
            <a:hlinkClick r:id="rId4" tooltip="amsu-health-6R - Narcotics. Poppy Plant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685800"/>
            <a:ext cx="1981200" cy="251777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52400" y="5042118"/>
            <a:ext cx="5181600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E</a:t>
            </a:r>
            <a:r>
              <a:rPr lang="en-US" sz="2800" dirty="0" smtClean="0">
                <a:solidFill>
                  <a:srgbClr val="FF0000"/>
                </a:solidFill>
              </a:rPr>
              <a:t>ndogenous opioid peptides,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e.g. Endorphins, </a:t>
            </a:r>
            <a:r>
              <a:rPr lang="en-US" sz="2800" dirty="0" err="1" smtClean="0">
                <a:solidFill>
                  <a:srgbClr val="FF0000"/>
                </a:solidFill>
              </a:rPr>
              <a:t>enkephalins</a:t>
            </a:r>
            <a:r>
              <a:rPr lang="en-US" sz="2800" dirty="0" smtClean="0">
                <a:solidFill>
                  <a:srgbClr val="FF0000"/>
                </a:solidFill>
              </a:rPr>
              <a:t> &amp; </a:t>
            </a:r>
            <a:r>
              <a:rPr lang="en-US" sz="2800" dirty="0" err="1" smtClean="0">
                <a:solidFill>
                  <a:srgbClr val="FF0000"/>
                </a:solidFill>
              </a:rPr>
              <a:t>dynorphins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3581400"/>
            <a:ext cx="5181600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Opiates</a:t>
            </a:r>
            <a:r>
              <a:rPr lang="en-US" sz="2800" dirty="0">
                <a:solidFill>
                  <a:srgbClr val="FF0000"/>
                </a:solidFill>
              </a:rPr>
              <a:t> are drugs derived from </a:t>
            </a:r>
            <a:r>
              <a:rPr lang="en-US" sz="2800" dirty="0" smtClean="0">
                <a:solidFill>
                  <a:srgbClr val="FF0000"/>
                </a:solidFill>
              </a:rPr>
              <a:t>opium &amp; semisynthetic &amp; synthetic derivatives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2438400"/>
            <a:ext cx="5188324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The </a:t>
            </a:r>
            <a:r>
              <a:rPr lang="en-US" sz="2800" b="1" dirty="0">
                <a:solidFill>
                  <a:srgbClr val="FF0000"/>
                </a:solidFill>
              </a:rPr>
              <a:t>natural</a:t>
            </a:r>
            <a:r>
              <a:rPr lang="en-US" sz="2800" dirty="0">
                <a:solidFill>
                  <a:srgbClr val="FF0000"/>
                </a:solidFill>
              </a:rPr>
              <a:t> products </a:t>
            </a:r>
            <a:r>
              <a:rPr lang="en-US" sz="2800" dirty="0" smtClean="0">
                <a:solidFill>
                  <a:srgbClr val="FF0000"/>
                </a:solidFill>
              </a:rPr>
              <a:t>include </a:t>
            </a:r>
            <a:r>
              <a:rPr lang="en-US" sz="2800" i="1" dirty="0" smtClean="0">
                <a:solidFill>
                  <a:srgbClr val="FF0000"/>
                </a:solidFill>
              </a:rPr>
              <a:t>morphine</a:t>
            </a:r>
            <a:r>
              <a:rPr lang="en-US" sz="2800" i="1" dirty="0">
                <a:solidFill>
                  <a:srgbClr val="FF0000"/>
                </a:solidFill>
              </a:rPr>
              <a:t>, </a:t>
            </a:r>
            <a:r>
              <a:rPr lang="en-US" sz="2800" i="1" dirty="0" smtClean="0">
                <a:solidFill>
                  <a:srgbClr val="FF0000"/>
                </a:solidFill>
              </a:rPr>
              <a:t>codeine, </a:t>
            </a:r>
            <a:r>
              <a:rPr lang="en-US" sz="2800" i="1" dirty="0" err="1" smtClean="0">
                <a:solidFill>
                  <a:srgbClr val="FF0000"/>
                </a:solidFill>
              </a:rPr>
              <a:t>papaverine</a:t>
            </a:r>
            <a:r>
              <a:rPr lang="en-US" sz="2800" dirty="0" smtClean="0">
                <a:solidFill>
                  <a:srgbClr val="FF0000"/>
                </a:solidFill>
              </a:rPr>
              <a:t> &amp; </a:t>
            </a:r>
            <a:r>
              <a:rPr lang="en-US" sz="2800" i="1" dirty="0" err="1" smtClean="0">
                <a:solidFill>
                  <a:srgbClr val="FF0000"/>
                </a:solidFill>
              </a:rPr>
              <a:t>thebaine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1219200"/>
            <a:ext cx="4941796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Opium is derived from the </a:t>
            </a:r>
            <a:r>
              <a:rPr lang="en-US" sz="2800" dirty="0">
                <a:solidFill>
                  <a:srgbClr val="FF0000"/>
                </a:solidFill>
              </a:rPr>
              <a:t>juice of the opium poppy, </a:t>
            </a:r>
            <a:r>
              <a:rPr lang="en-US" sz="2800" i="1" dirty="0" err="1">
                <a:solidFill>
                  <a:srgbClr val="FF0000"/>
                </a:solidFill>
              </a:rPr>
              <a:t>Papaver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somniferum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4400" y="6309547"/>
            <a:ext cx="457200" cy="457200"/>
          </a:xfrm>
        </p:spPr>
        <p:txBody>
          <a:bodyPr/>
          <a:lstStyle/>
          <a:p>
            <a:fld id="{BAA4A77B-8027-4AFF-88A0-06BCA981BA0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043953" y="281423"/>
            <a:ext cx="43434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OPIOID  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RECEPTORS</a:t>
            </a:r>
            <a:endParaRPr lang="en-US" sz="3200" b="1" dirty="0">
              <a:solidFill>
                <a:srgbClr val="FF0000"/>
              </a:solidFill>
              <a:effectLst>
                <a:glow rad="63500">
                  <a:srgbClr val="66FFFF">
                    <a:alpha val="40000"/>
                  </a:srgbClr>
                </a:glow>
                <a:reflection blurRad="6350" stA="55000" endA="300" endPos="45500" dir="5400000" sy="-100000" algn="bl" rotWithShape="0"/>
              </a:effectLst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0" y="5202938"/>
            <a:ext cx="30480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Nociceptin</a:t>
            </a:r>
            <a:r>
              <a:rPr lang="en-US" sz="2800" b="1" dirty="0" smtClean="0">
                <a:solidFill>
                  <a:srgbClr val="FF0000"/>
                </a:solidFill>
              </a:rPr>
              <a:t> ligand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" y="5043284"/>
            <a:ext cx="15240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ORL-1 </a:t>
            </a:r>
            <a:r>
              <a:rPr lang="en-US" sz="2800" b="1" dirty="0">
                <a:solidFill>
                  <a:srgbClr val="FF0000"/>
                </a:solidFill>
              </a:rPr>
              <a:t>receptor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43000" y="5997391"/>
            <a:ext cx="7346578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sym typeface="Symbol" pitchFamily="18" charset="2"/>
              </a:rPr>
              <a:t>All of them </a:t>
            </a:r>
            <a:r>
              <a:rPr lang="en-US" sz="2800" b="1" i="1" dirty="0" smtClean="0">
                <a:solidFill>
                  <a:srgbClr val="FF0000"/>
                </a:solidFill>
                <a:sym typeface="Symbol" pitchFamily="18" charset="2"/>
              </a:rPr>
              <a:t>are typical </a:t>
            </a:r>
            <a:r>
              <a:rPr lang="en-US" sz="2800" b="1" i="1" dirty="0">
                <a:solidFill>
                  <a:srgbClr val="FF0000"/>
                </a:solidFill>
                <a:sym typeface="Symbol" pitchFamily="18" charset="2"/>
              </a:rPr>
              <a:t>G-protein coupled receptors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4373" y="967024"/>
            <a:ext cx="8525691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Anatomical distribution in brain, spinal cord, &amp; the periphery</a:t>
            </a:r>
            <a:r>
              <a:rPr lang="en-US" sz="3200" dirty="0" smtClean="0"/>
              <a:t> 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78091" y="6292011"/>
            <a:ext cx="457200" cy="457200"/>
          </a:xfrm>
        </p:spPr>
        <p:txBody>
          <a:bodyPr/>
          <a:lstStyle/>
          <a:p>
            <a:fld id="{BAA4A77B-8027-4AFF-88A0-06BCA981BA0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386" y="1588810"/>
            <a:ext cx="6881614" cy="3380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575112" y="2725416"/>
            <a:ext cx="3810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Symbol" pitchFamily="18" charset="2"/>
              </a:rPr>
              <a:t>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75112" y="3753545"/>
            <a:ext cx="3810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Symbol" pitchFamily="18" charset="2"/>
              </a:rPr>
              <a:t>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7000" y="4422044"/>
            <a:ext cx="34506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k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27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0" grpId="0" animBg="1"/>
      <p:bldP spid="9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6760</TotalTime>
  <Words>1168</Words>
  <Application>Microsoft Office PowerPoint</Application>
  <PresentationFormat>On-screen Show (4:3)</PresentationFormat>
  <Paragraphs>234</Paragraphs>
  <Slides>24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41" baseType="lpstr">
      <vt:lpstr>Algerian</vt:lpstr>
      <vt:lpstr>Andalus</vt:lpstr>
      <vt:lpstr>Antique Olive Compact</vt:lpstr>
      <vt:lpstr>Aparajita</vt:lpstr>
      <vt:lpstr>Arial</vt:lpstr>
      <vt:lpstr>Arial Narrow</vt:lpstr>
      <vt:lpstr>Bernard MT Condensed</vt:lpstr>
      <vt:lpstr>Calibri</vt:lpstr>
      <vt:lpstr>Franklin Gothic Book</vt:lpstr>
      <vt:lpstr>Perpetua</vt:lpstr>
      <vt:lpstr>Perpetua Titling MT</vt:lpstr>
      <vt:lpstr>Symbol</vt:lpstr>
      <vt:lpstr>Times New Roman</vt:lpstr>
      <vt:lpstr>Wingdings 2</vt:lpstr>
      <vt:lpstr>Wingdings 3</vt:lpstr>
      <vt:lpstr>Equity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Osama</dc:creator>
  <cp:lastModifiedBy>kk28697</cp:lastModifiedBy>
  <cp:revision>324</cp:revision>
  <cp:lastPrinted>2017-10-22T09:21:01Z</cp:lastPrinted>
  <dcterms:created xsi:type="dcterms:W3CDTF">2015-09-17T06:43:38Z</dcterms:created>
  <dcterms:modified xsi:type="dcterms:W3CDTF">2018-10-14T07:28:19Z</dcterms:modified>
</cp:coreProperties>
</file>