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2" r:id="rId2"/>
    <p:sldId id="323" r:id="rId3"/>
    <p:sldId id="324" r:id="rId4"/>
    <p:sldId id="326" r:id="rId5"/>
    <p:sldId id="327" r:id="rId6"/>
    <p:sldId id="329" r:id="rId7"/>
    <p:sldId id="330" r:id="rId8"/>
    <p:sldId id="331" r:id="rId9"/>
    <p:sldId id="342" r:id="rId10"/>
    <p:sldId id="286" r:id="rId11"/>
    <p:sldId id="338" r:id="rId12"/>
    <p:sldId id="341" r:id="rId13"/>
    <p:sldId id="340" r:id="rId14"/>
    <p:sldId id="309" r:id="rId15"/>
    <p:sldId id="310" r:id="rId16"/>
    <p:sldId id="312" r:id="rId17"/>
    <p:sldId id="315" r:id="rId18"/>
    <p:sldId id="317" r:id="rId19"/>
    <p:sldId id="345" r:id="rId20"/>
    <p:sldId id="319" r:id="rId21"/>
    <p:sldId id="34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1F4FF"/>
    <a:srgbClr val="0064A8"/>
    <a:srgbClr val="0092F6"/>
    <a:srgbClr val="66FFFF"/>
    <a:srgbClr val="006699"/>
    <a:srgbClr val="FF0066"/>
    <a:srgbClr val="FF5D5D"/>
    <a:srgbClr val="00517A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213" autoAdjust="0"/>
  </p:normalViewPr>
  <p:slideViewPr>
    <p:cSldViewPr>
      <p:cViewPr varScale="1">
        <p:scale>
          <a:sx n="71" d="100"/>
          <a:sy n="71" d="100"/>
        </p:scale>
        <p:origin x="154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8805E55-BFFF-4432-98A6-B386CA03266A}" type="datetimeFigureOut">
              <a:rPr lang="en-US"/>
              <a:pPr>
                <a:defRPr/>
              </a:pPr>
              <a:t>10/14/2018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02764A1-73CF-4866-B682-374234F67BB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96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545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577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628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891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320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979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788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95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9589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207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4060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1657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14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7404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02764A1-73CF-4866-B682-374234F67BB7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441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0B7DD-26D6-4BA7-9F75-5B23E2E03055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27F614-5756-4D1B-84E9-9D37782E7DA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4D0A1-14C8-4E7D-97E5-9D82EC47A73B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9311-4254-408A-8EBC-E5301384DE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D932F-8211-4687-8DD5-7AD356982206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76190-5742-44EB-AEA2-E1D9590CA96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E51EC-260E-4F94-BF90-8773DECE549B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A4D6D-A1EA-4EFD-9F1A-657D34988A6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7106B-F009-40AD-8585-43DED85FBD20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3DB3F-008E-4EDD-A6DF-FD011069661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4F04F-6798-4433-A0A1-9325CC074F52}" type="datetime1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4B0BC-EDC0-454C-BA03-83A92ADE03B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4591B-1ECB-429F-AB7C-41E8167ED96A}" type="datetime1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D7A60-A1FE-4BBA-AB6B-0478354E85E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0759B-B8B8-4677-8C7A-519DCE8DDB26}" type="datetime1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64937-A3A2-43CF-BBCE-E7FC33737C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B6A71-C4AF-41CC-A85D-F1176FACC77E}" type="datetime1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B7F39-C915-4F94-90D1-9718EC9F2F2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E1230-3BCA-4211-8FCE-D555CF9690FC}" type="datetime1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F79C7-628A-48FD-ADAD-2E9799D6F60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5C1C7-7DB6-4B75-A00A-FFD1A8348B4C}" type="datetime1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A8D9A-20FE-4E51-BAEF-D678465EFFE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71EAFE1-BAC9-46BE-A8F5-FBFE93C05416}" type="datetime1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A1D0E47-8DDD-424F-A31E-13FFE042735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todate.com/contents/ergotamine-drug-information?source=see_link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33724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57224" y="2857496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3496" name="Subtitle 2"/>
          <p:cNvSpPr>
            <a:spLocks noGrp="1"/>
          </p:cNvSpPr>
          <p:nvPr>
            <p:ph type="subTitle" idx="4294967295"/>
          </p:nvPr>
        </p:nvSpPr>
        <p:spPr>
          <a:xfrm>
            <a:off x="4571999" y="3729044"/>
            <a:ext cx="4267201" cy="14716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Aliah</a:t>
            </a:r>
            <a:r>
              <a:rPr lang="en-US" dirty="0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Alshanwani</a:t>
            </a: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Dr. </a:t>
            </a:r>
            <a:r>
              <a:rPr lang="en-US" dirty="0" err="1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Ishfaq</a:t>
            </a:r>
            <a:r>
              <a:rPr lang="en-US" dirty="0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003366"/>
                </a:solidFill>
                <a:latin typeface="Bernard MT Condensed" pitchFamily="18" charset="0"/>
                <a:cs typeface="Times New Roman" pitchFamily="18" charset="0"/>
              </a:rPr>
              <a:t>Bukhari</a:t>
            </a:r>
            <a:endParaRPr lang="en-US" dirty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3366"/>
              </a:solidFill>
              <a:latin typeface="Bernard MT Condensed" pitchFamily="18" charset="0"/>
              <a:cs typeface="Times New Roman" pitchFamily="18" charset="0"/>
            </a:endParaRPr>
          </a:p>
          <a:p>
            <a:pPr marL="0" indent="0">
              <a:buFont typeface="Arial" charset="0"/>
              <a:buNone/>
            </a:pPr>
            <a:endParaRPr lang="en-US" sz="2000" dirty="0" smtClean="0">
              <a:solidFill>
                <a:srgbClr val="003366"/>
              </a:solidFill>
              <a:latin typeface="Bernard MT Condensed" pitchFamily="18" charset="0"/>
            </a:endParaRPr>
          </a:p>
          <a:p>
            <a:pPr marL="0" indent="0">
              <a:buFont typeface="Arial" charset="0"/>
              <a:buNone/>
            </a:pPr>
            <a:r>
              <a:rPr lang="en-US" sz="2000" dirty="0">
                <a:solidFill>
                  <a:srgbClr val="003366"/>
                </a:solidFill>
                <a:latin typeface="Bernard MT Condensed" pitchFamily="18" charset="0"/>
              </a:rPr>
              <a:t>	</a:t>
            </a:r>
            <a:r>
              <a:rPr lang="en-US" sz="2000" dirty="0" smtClean="0">
                <a:solidFill>
                  <a:srgbClr val="003366"/>
                </a:solidFill>
                <a:latin typeface="Bernard MT Condensed" pitchFamily="18" charset="0"/>
              </a:rPr>
              <a:t>		Oct 2018</a:t>
            </a:r>
          </a:p>
        </p:txBody>
      </p:sp>
      <p:sp>
        <p:nvSpPr>
          <p:cNvPr id="5" name="Rectangle 4"/>
          <p:cNvSpPr/>
          <p:nvPr/>
        </p:nvSpPr>
        <p:spPr>
          <a:xfrm>
            <a:off x="651913" y="642918"/>
            <a:ext cx="7487948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DRUGS USED IN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HEADACHE </a:t>
            </a:r>
            <a:r>
              <a:rPr lang="ar-SA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4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MIGRAINE</a:t>
            </a:r>
            <a:endParaRPr lang="en-US" sz="4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  <a:cs typeface="+mn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57158" y="3286124"/>
            <a:ext cx="3714776" cy="3214710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8" name="Picture 10" descr="memory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2126" t="2232" r="2223" b="4018"/>
          <a:stretch>
            <a:fillRect/>
          </a:stretch>
        </p:blipFill>
        <p:spPr bwMode="auto">
          <a:xfrm>
            <a:off x="-71470" y="3857628"/>
            <a:ext cx="3071834" cy="3000372"/>
          </a:xfrm>
          <a:prstGeom prst="rect">
            <a:avLst/>
          </a:prstGeom>
          <a:gradFill flip="none" rotWithShape="1">
            <a:gsLst>
              <a:gs pos="44000">
                <a:schemeClr val="accent1">
                  <a:shade val="30000"/>
                  <a:satMod val="115000"/>
                  <a:alpha val="39000"/>
                </a:scheme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274" name="TextBox 16"/>
          <p:cNvSpPr txBox="1">
            <a:spLocks noChangeArrowheads="1"/>
          </p:cNvSpPr>
          <p:nvPr/>
        </p:nvSpPr>
        <p:spPr bwMode="auto">
          <a:xfrm>
            <a:off x="3124200" y="3810000"/>
            <a:ext cx="6019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They specifically target pathways of migraine by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 err="1">
                <a:latin typeface="Arial Narrow" pitchFamily="34" charset="0"/>
              </a:rPr>
              <a:t>meningeal</a:t>
            </a:r>
            <a:r>
              <a:rPr lang="en-US" sz="2400" b="1" dirty="0">
                <a:latin typeface="Arial Narrow" pitchFamily="34" charset="0"/>
              </a:rPr>
              <a:t> dilatation &amp;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 </a:t>
            </a:r>
            <a:r>
              <a:rPr lang="en-US" sz="2400" b="1" dirty="0">
                <a:latin typeface="Arial Narrow" pitchFamily="34" charset="0"/>
              </a:rPr>
              <a:t>neural activation via 5HT</a:t>
            </a:r>
            <a:r>
              <a:rPr lang="en-US" sz="2400" b="1" baseline="-25000" dirty="0">
                <a:latin typeface="Arial Narrow" pitchFamily="34" charset="0"/>
              </a:rPr>
              <a:t>1 </a:t>
            </a:r>
            <a:r>
              <a:rPr lang="en-US" sz="2400" b="1" dirty="0" err="1">
                <a:latin typeface="Arial Narrow" pitchFamily="34" charset="0"/>
              </a:rPr>
              <a:t>agonism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i.e. </a:t>
            </a:r>
            <a:r>
              <a:rPr lang="en-US" sz="2400" b="1" dirty="0">
                <a:latin typeface="Arial Narrow" pitchFamily="34" charset="0"/>
              </a:rPr>
              <a:t>stopping headache as it is evolving.  </a:t>
            </a:r>
          </a:p>
        </p:txBody>
      </p:sp>
      <p:sp>
        <p:nvSpPr>
          <p:cNvPr id="11275" name="TextBox 17"/>
          <p:cNvSpPr txBox="1">
            <a:spLocks noChangeArrowheads="1"/>
          </p:cNvSpPr>
          <p:nvPr/>
        </p:nvSpPr>
        <p:spPr bwMode="auto">
          <a:xfrm>
            <a:off x="4724400" y="1524000"/>
            <a:ext cx="4419600" cy="1006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</a:t>
            </a:r>
            <a:r>
              <a:rPr lang="en-US" sz="2200" b="1" dirty="0" smtClean="0">
                <a:latin typeface="Arial Narrow" pitchFamily="34" charset="0"/>
              </a:rPr>
              <a:t>recurrence </a:t>
            </a:r>
            <a:r>
              <a:rPr lang="en-US" sz="2200" b="1" dirty="0">
                <a:latin typeface="Arial Narrow" pitchFamily="34" charset="0"/>
              </a:rPr>
              <a:t>frequency, severity, </a:t>
            </a:r>
            <a:br>
              <a:rPr lang="en-US" sz="2200" b="1" dirty="0">
                <a:latin typeface="Arial Narrow" pitchFamily="34" charset="0"/>
              </a:rPr>
            </a:br>
            <a:r>
              <a:rPr lang="en-US" sz="2200" b="1" dirty="0">
                <a:latin typeface="Arial Narrow" pitchFamily="34" charset="0"/>
              </a:rPr>
              <a:t>   </a:t>
            </a:r>
            <a:r>
              <a:rPr lang="en-US" sz="2200" b="1" dirty="0" smtClean="0">
                <a:latin typeface="Arial Narrow" pitchFamily="34" charset="0"/>
              </a:rPr>
              <a:t>duration &amp; / or disability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 smtClean="0">
                <a:latin typeface="Arial Narrow" pitchFamily="34" charset="0"/>
              </a:rPr>
              <a:t>responsiveness </a:t>
            </a:r>
            <a:r>
              <a:rPr lang="en-US" sz="2200" b="1" dirty="0">
                <a:latin typeface="Arial Narrow" pitchFamily="34" charset="0"/>
              </a:rPr>
              <a:t>to abortive </a:t>
            </a:r>
            <a:r>
              <a:rPr lang="en-US" sz="2200" b="1" dirty="0" smtClean="0">
                <a:latin typeface="Arial Narrow" pitchFamily="34" charset="0"/>
              </a:rPr>
              <a:t>therapy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1276" name="TextBox 12"/>
          <p:cNvSpPr txBox="1">
            <a:spLocks noChangeArrowheads="1"/>
          </p:cNvSpPr>
          <p:nvPr/>
        </p:nvSpPr>
        <p:spPr bwMode="auto">
          <a:xfrm>
            <a:off x="3035300" y="5273216"/>
            <a:ext cx="6096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Abortive medications &gt; effective if taken </a:t>
            </a:r>
            <a:r>
              <a:rPr lang="en-US" sz="2400" b="1" dirty="0" smtClean="0">
                <a:latin typeface="Arial Narrow" pitchFamily="34" charset="0"/>
              </a:rPr>
              <a:t>early, just before the pain starts, </a:t>
            </a:r>
            <a:r>
              <a:rPr lang="en-US" sz="2400" b="1" dirty="0">
                <a:latin typeface="Arial Narrow" pitchFamily="34" charset="0"/>
              </a:rPr>
              <a:t>losing effectiveness once the attack has begun</a:t>
            </a:r>
          </a:p>
          <a:p>
            <a:r>
              <a:rPr lang="en-US" sz="2400" dirty="0">
                <a:solidFill>
                  <a:srgbClr val="0070C0"/>
                </a:solidFill>
                <a:latin typeface="Bernard MT Condensed" pitchFamily="18" charset="0"/>
              </a:rPr>
              <a:t>So they must be rapidly acting</a:t>
            </a:r>
          </a:p>
        </p:txBody>
      </p:sp>
      <p:sp>
        <p:nvSpPr>
          <p:cNvPr id="11277" name="TextBox 15"/>
          <p:cNvSpPr txBox="1">
            <a:spLocks noChangeArrowheads="1"/>
          </p:cNvSpPr>
          <p:nvPr/>
        </p:nvSpPr>
        <p:spPr bwMode="auto">
          <a:xfrm>
            <a:off x="0" y="3810000"/>
            <a:ext cx="30226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Non-specifically  target individual symptoms                i.e. alleviating</a:t>
            </a:r>
          </a:p>
          <a:p>
            <a:r>
              <a:rPr lang="en-US" sz="2400" b="1" dirty="0">
                <a:latin typeface="Arial Narrow" pitchFamily="34" charset="0"/>
              </a:rPr>
              <a:t>pain, emesis </a:t>
            </a:r>
            <a:r>
              <a:rPr lang="en-US" sz="2400" b="1" dirty="0" smtClean="0">
                <a:latin typeface="Arial Narrow" pitchFamily="34" charset="0"/>
              </a:rPr>
              <a:t>&amp; associated </a:t>
            </a:r>
            <a:r>
              <a:rPr lang="en-US" sz="2400" b="1" dirty="0">
                <a:latin typeface="Arial Narrow" pitchFamily="34" charset="0"/>
              </a:rPr>
              <a:t>symptoms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6096000"/>
            <a:ext cx="19812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Mild-Moderate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38182" y="6468731"/>
            <a:ext cx="24384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solidFill>
                  <a:srgbClr val="006699"/>
                </a:solidFill>
                <a:latin typeface="Bernard MT Condensed" pitchFamily="18" charset="0"/>
              </a:rPr>
              <a:t>Severe/ Disabling</a:t>
            </a:r>
          </a:p>
        </p:txBody>
      </p: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19" name="Straight Connector 18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589" name="Straight Connector 21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23" name="TextBox 22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27" name="Group 26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17" name="TextBox 16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24" name="Down Arrow 23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16" name="TextBox 15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048000" y="2057400"/>
            <a:ext cx="16002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2057400"/>
            <a:ext cx="1524000" cy="9906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30" name="TextBox 17"/>
          <p:cNvSpPr txBox="1">
            <a:spLocks noChangeArrowheads="1"/>
          </p:cNvSpPr>
          <p:nvPr/>
        </p:nvSpPr>
        <p:spPr bwMode="auto">
          <a:xfrm>
            <a:off x="457200" y="1524000"/>
            <a:ext cx="23622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Controls attack. </a:t>
            </a:r>
          </a:p>
        </p:txBody>
      </p:sp>
      <p:grpSp>
        <p:nvGrpSpPr>
          <p:cNvPr id="37" name="Group 36"/>
          <p:cNvGrpSpPr>
            <a:grpSpLocks/>
          </p:cNvGrpSpPr>
          <p:nvPr/>
        </p:nvGrpSpPr>
        <p:grpSpPr bwMode="auto">
          <a:xfrm>
            <a:off x="2743200" y="1511300"/>
            <a:ext cx="279400" cy="990600"/>
            <a:chOff x="2743201" y="1511656"/>
            <a:chExt cx="279041" cy="990066"/>
          </a:xfrm>
        </p:grpSpPr>
        <p:sp>
          <p:nvSpPr>
            <p:cNvPr id="32" name="Down Arrow 31"/>
            <p:cNvSpPr/>
            <p:nvPr/>
          </p:nvSpPr>
          <p:spPr>
            <a:xfrm rot="16200000">
              <a:off x="2793850" y="2273330"/>
              <a:ext cx="228477" cy="228306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2268001" y="1986856"/>
              <a:ext cx="951987" cy="1586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>
            <a:grpSpLocks/>
          </p:cNvGrpSpPr>
          <p:nvPr/>
        </p:nvGrpSpPr>
        <p:grpSpPr bwMode="auto">
          <a:xfrm>
            <a:off x="1981200" y="1511300"/>
            <a:ext cx="230188" cy="990600"/>
            <a:chOff x="1981200" y="1524000"/>
            <a:chExt cx="230189" cy="990600"/>
          </a:xfrm>
        </p:grpSpPr>
        <p:sp>
          <p:nvSpPr>
            <p:cNvPr id="31" name="Down Arrow 30"/>
            <p:cNvSpPr/>
            <p:nvPr/>
          </p:nvSpPr>
          <p:spPr>
            <a:xfrm rot="5400000">
              <a:off x="1981200" y="2286000"/>
              <a:ext cx="228600" cy="22860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734345" y="1999456"/>
              <a:ext cx="952500" cy="1588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Down Arrow 37"/>
          <p:cNvSpPr/>
          <p:nvPr/>
        </p:nvSpPr>
        <p:spPr>
          <a:xfrm>
            <a:off x="228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28956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Down Arrow 39"/>
          <p:cNvSpPr/>
          <p:nvPr/>
        </p:nvSpPr>
        <p:spPr>
          <a:xfrm>
            <a:off x="1066800" y="3048000"/>
            <a:ext cx="2057400" cy="533400"/>
          </a:xfrm>
          <a:prstGeom prst="downArrow">
            <a:avLst>
              <a:gd name="adj1" fmla="val 58764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Text Box 33"/>
          <p:cNvSpPr txBox="1">
            <a:spLocks noChangeArrowheads="1"/>
          </p:cNvSpPr>
          <p:nvPr/>
        </p:nvSpPr>
        <p:spPr bwMode="auto">
          <a:xfrm>
            <a:off x="5105400" y="2514600"/>
            <a:ext cx="4038600" cy="1220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</a:pPr>
            <a:r>
              <a:rPr lang="en-US" sz="22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ernard MT Condensed" pitchFamily="18" charset="0"/>
              </a:rPr>
              <a:t>N.B.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 Full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effect of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therapy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needs several weeks to manifest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should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continue for </a:t>
            </a: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6 m. </a:t>
            </a:r>
          </a:p>
          <a:p>
            <a:pPr>
              <a:lnSpc>
                <a:spcPts val="2200"/>
              </a:lnSpc>
            </a:pPr>
            <a:r>
              <a:rPr lang="en-US" sz="2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&amp; can </a:t>
            </a:r>
            <a:r>
              <a:rPr lang="en-US" sz="2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be repeated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1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6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8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78353E-6 L 0.20416 0.32747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164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0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02  E" pathEditMode="relative" ptsTypes="">
                                      <p:cBhvr>
                                        <p:cTn id="105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4"/>
                                            </p:cond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000"/>
                            </p:stCondLst>
                            <p:childTnLst>
                              <p:par>
                                <p:cTn id="10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4" grpId="0"/>
      <p:bldP spid="11275" grpId="0"/>
      <p:bldP spid="11275" grpId="1"/>
      <p:bldP spid="11276" grpId="0"/>
      <p:bldP spid="11277" grpId="0"/>
      <p:bldP spid="20" grpId="0" animBg="1"/>
      <p:bldP spid="21" grpId="0" animBg="1"/>
      <p:bldP spid="28" grpId="0" animBg="1"/>
      <p:bldP spid="29" grpId="0" animBg="1"/>
      <p:bldP spid="30" grpId="0"/>
      <p:bldP spid="30" grpId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2" grpId="0"/>
      <p:bldP spid="4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01" name="TextBox 15"/>
          <p:cNvSpPr txBox="1">
            <a:spLocks noChangeArrowheads="1"/>
          </p:cNvSpPr>
          <p:nvPr/>
        </p:nvSpPr>
        <p:spPr bwMode="auto">
          <a:xfrm>
            <a:off x="228600" y="892630"/>
            <a:ext cx="2057400" cy="461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>
                <a:latin typeface="Arial Narrow" pitchFamily="34" charset="0"/>
              </a:rPr>
              <a:t>Analgesics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" y="2565400"/>
            <a:ext cx="2057400" cy="4603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 </a:t>
            </a:r>
            <a:r>
              <a:rPr lang="en-US" sz="2400" b="1" dirty="0" err="1">
                <a:latin typeface="Arial Narrow" pitchFamily="34" charset="0"/>
              </a:rPr>
              <a:t>Antiemetics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5146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70C0"/>
                </a:solidFill>
                <a:latin typeface="Arial Narrow" pitchFamily="34" charset="0"/>
              </a:rPr>
              <a:t>RESCUE THERAPY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7" name="Group 12"/>
          <p:cNvGrpSpPr>
            <a:grpSpLocks/>
          </p:cNvGrpSpPr>
          <p:nvPr/>
        </p:nvGrpSpPr>
        <p:grpSpPr bwMode="auto">
          <a:xfrm>
            <a:off x="77881" y="4628049"/>
            <a:ext cx="2398619" cy="2307601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36" name="TextBox 15"/>
          <p:cNvSpPr txBox="1">
            <a:spLocks noChangeArrowheads="1"/>
          </p:cNvSpPr>
          <p:nvPr/>
        </p:nvSpPr>
        <p:spPr bwMode="auto">
          <a:xfrm>
            <a:off x="2362200" y="892630"/>
            <a:ext cx="67818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>
                <a:latin typeface="Arial Narrow" pitchFamily="34" charset="0"/>
              </a:rPr>
              <a:t>NSAIDs / </a:t>
            </a:r>
            <a:r>
              <a:rPr lang="en-US" sz="2400" b="1" dirty="0" smtClean="0">
                <a:latin typeface="Arial Narrow" pitchFamily="34" charset="0"/>
              </a:rPr>
              <a:t>Aspirin&lt; Acetaminophen</a:t>
            </a:r>
          </a:p>
          <a:p>
            <a:pPr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(ibuprofen, naproxen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mild to moderate attack with no nausea &amp; vomiting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>
              <a:buClr>
                <a:srgbClr val="0092F6"/>
              </a:buClr>
              <a:buFont typeface="Wingdings" pitchFamily="2" charset="2"/>
              <a:buChar char="Ø"/>
            </a:pPr>
            <a:r>
              <a:rPr lang="en-US" sz="2400" b="1" dirty="0" smtClean="0">
                <a:latin typeface="Arial Narrow" pitchFamily="34" charset="0"/>
              </a:rPr>
              <a:t>Opioid-like drugs: </a:t>
            </a:r>
            <a:r>
              <a:rPr lang="en-US" sz="2400" b="1" dirty="0">
                <a:latin typeface="Symbol" pitchFamily="18" charset="2"/>
              </a:rPr>
              <a:t>m</a:t>
            </a:r>
            <a:r>
              <a:rPr lang="en-US" sz="2400" b="1" dirty="0">
                <a:latin typeface="Arial Narrow" pitchFamily="34" charset="0"/>
              </a:rPr>
              <a:t> agonist;  </a:t>
            </a:r>
            <a:r>
              <a:rPr lang="en-US" sz="2400" b="1" dirty="0" smtClean="0">
                <a:latin typeface="Arial Narrow" pitchFamily="34" charset="0"/>
              </a:rPr>
              <a:t>e.g. Tramadol.                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40" name="TextBox 39"/>
          <p:cNvSpPr txBox="1"/>
          <p:nvPr/>
        </p:nvSpPr>
        <p:spPr bwMode="auto">
          <a:xfrm>
            <a:off x="2667000" y="5344541"/>
            <a:ext cx="269875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 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H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1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</a:t>
            </a:r>
          </a:p>
        </p:txBody>
      </p:sp>
      <p:sp>
        <p:nvSpPr>
          <p:cNvPr id="41" name="Text Box 14"/>
          <p:cNvSpPr txBox="1">
            <a:spLocks noChangeArrowheads="1"/>
          </p:cNvSpPr>
          <p:nvPr/>
        </p:nvSpPr>
        <p:spPr bwMode="auto">
          <a:xfrm>
            <a:off x="3092450" y="5734050"/>
            <a:ext cx="247015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Meclizine, diphenhydramine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 bwMode="auto">
          <a:xfrm>
            <a:off x="2667000" y="3563480"/>
            <a:ext cx="2895600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i="1" dirty="0" err="1" smtClean="0">
                <a:solidFill>
                  <a:srgbClr val="2E31B8"/>
                </a:solidFill>
                <a:latin typeface="Arial Narrow" pitchFamily="34" charset="0"/>
              </a:rPr>
              <a:t>Phenothiazines</a:t>
            </a:r>
            <a:endParaRPr lang="en-US" sz="2400" b="1" i="1" dirty="0">
              <a:solidFill>
                <a:srgbClr val="2E31B8"/>
              </a:solidFill>
              <a:latin typeface="Arial Narrow" pitchFamily="34" charset="0"/>
            </a:endParaRPr>
          </a:p>
        </p:txBody>
      </p:sp>
      <p:sp>
        <p:nvSpPr>
          <p:cNvPr id="43" name="Rectangle 19"/>
          <p:cNvSpPr>
            <a:spLocks noChangeArrowheads="1"/>
          </p:cNvSpPr>
          <p:nvPr/>
        </p:nvSpPr>
        <p:spPr bwMode="auto">
          <a:xfrm>
            <a:off x="3092450" y="3952988"/>
            <a:ext cx="1911101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Promethazine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45" name="Rectangle 44"/>
          <p:cNvSpPr>
            <a:spLocks noChangeArrowheads="1"/>
          </p:cNvSpPr>
          <p:nvPr/>
        </p:nvSpPr>
        <p:spPr bwMode="auto">
          <a:xfrm>
            <a:off x="3092450" y="2932386"/>
            <a:ext cx="2851150" cy="412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Domperidone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47" name="TextBox 46"/>
          <p:cNvSpPr txBox="1"/>
          <p:nvPr/>
        </p:nvSpPr>
        <p:spPr bwMode="auto">
          <a:xfrm>
            <a:off x="2667000" y="2514600"/>
            <a:ext cx="330993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Dopamine </a:t>
            </a:r>
            <a:r>
              <a:rPr lang="en-US" sz="2400" b="1" dirty="0">
                <a:solidFill>
                  <a:srgbClr val="2E31B8"/>
                </a:solidFill>
                <a:latin typeface="Arial Narrow" pitchFamily="34" charset="0"/>
              </a:rPr>
              <a:t>Antagonists</a:t>
            </a:r>
          </a:p>
        </p:txBody>
      </p:sp>
      <p:sp>
        <p:nvSpPr>
          <p:cNvPr id="48" name="TextBox 16"/>
          <p:cNvSpPr txBox="1"/>
          <p:nvPr/>
        </p:nvSpPr>
        <p:spPr bwMode="auto">
          <a:xfrm>
            <a:off x="2286000" y="4293765"/>
            <a:ext cx="6779217" cy="461665"/>
          </a:xfrm>
          <a:prstGeom prst="rect">
            <a:avLst/>
          </a:prstGeom>
          <a:noFill/>
          <a:ln w="28575">
            <a:noFill/>
          </a:ln>
          <a:effectLst>
            <a:outerShdw blurRad="50800" dist="50800" dir="5400000" sx="94000" sy="94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smtClean="0">
                <a:solidFill>
                  <a:srgbClr val="FF0066"/>
                </a:solidFill>
                <a:latin typeface="Calibri" pitchFamily="34" charset="0"/>
                <a:sym typeface="Wingdings 2" pitchFamily="18" charset="2"/>
              </a:rPr>
              <a:t>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5HT</a:t>
            </a:r>
            <a:r>
              <a:rPr lang="en-US" sz="2400" b="1" baseline="-25000" dirty="0" smtClean="0">
                <a:solidFill>
                  <a:srgbClr val="2E31B8"/>
                </a:solidFill>
                <a:latin typeface="Arial Narrow" pitchFamily="34" charset="0"/>
              </a:rPr>
              <a:t>3</a:t>
            </a:r>
            <a:r>
              <a:rPr lang="en-US" sz="2400" b="1" dirty="0" smtClean="0">
                <a:solidFill>
                  <a:srgbClr val="2E31B8"/>
                </a:solidFill>
                <a:latin typeface="Arial Narrow" pitchFamily="34" charset="0"/>
              </a:rPr>
              <a:t> antagonists 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severe nausea &amp; vomiting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49" name="Rectangle 17"/>
          <p:cNvSpPr>
            <a:spLocks noChangeArrowheads="1"/>
          </p:cNvSpPr>
          <p:nvPr/>
        </p:nvSpPr>
        <p:spPr bwMode="auto">
          <a:xfrm>
            <a:off x="3092450" y="4683273"/>
            <a:ext cx="26225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 err="1" smtClean="0">
                <a:latin typeface="Arial Narrow" pitchFamily="34" charset="0"/>
              </a:rPr>
              <a:t>Ondanseteron</a:t>
            </a:r>
            <a:endParaRPr lang="en-US" sz="24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 err="1">
                <a:latin typeface="Arial Narrow" pitchFamily="34" charset="0"/>
              </a:rPr>
              <a:t>Granisetron</a:t>
            </a:r>
            <a:r>
              <a:rPr lang="en-US" sz="2400" b="1" dirty="0">
                <a:latin typeface="Arial Narrow" pitchFamily="34" charset="0"/>
              </a:rPr>
              <a:t>  </a:t>
            </a:r>
            <a:endParaRPr lang="en-US" sz="24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50" name="Text Box 13"/>
          <p:cNvSpPr txBox="1">
            <a:spLocks noChangeArrowheads="1"/>
          </p:cNvSpPr>
          <p:nvPr/>
        </p:nvSpPr>
        <p:spPr bwMode="auto">
          <a:xfrm>
            <a:off x="5943600" y="5308600"/>
            <a:ext cx="2143125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Antihistamine </a:t>
            </a:r>
            <a:r>
              <a:rPr lang="en-US" sz="2400" b="1" i="1" dirty="0" smtClean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+sedation </a:t>
            </a:r>
            <a:r>
              <a:rPr lang="en-US" sz="2400" b="1" i="1" dirty="0" err="1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Anticholinergic</a:t>
            </a:r>
            <a:r>
              <a:rPr lang="en-US" sz="2400" b="1" i="1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943600" y="3660775"/>
            <a:ext cx="3048000" cy="7334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Dopamine antagonists </a:t>
            </a:r>
          </a:p>
          <a:p>
            <a:pPr>
              <a:lnSpc>
                <a:spcPts val="2500"/>
              </a:lnSpc>
              <a:defRPr/>
            </a:pP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+ </a:t>
            </a:r>
            <a:r>
              <a:rPr lang="en-US" sz="2400" b="1" i="1" u="sng" dirty="0">
                <a:solidFill>
                  <a:srgbClr val="FF0000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Sedation</a:t>
            </a:r>
          </a:p>
        </p:txBody>
      </p:sp>
      <p:sp>
        <p:nvSpPr>
          <p:cNvPr id="52" name="Rectangle 51"/>
          <p:cNvSpPr/>
          <p:nvPr/>
        </p:nvSpPr>
        <p:spPr>
          <a:xfrm>
            <a:off x="5943600" y="2526763"/>
            <a:ext cx="3000375" cy="4127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lnSpc>
                <a:spcPts val="2500"/>
              </a:lnSpc>
              <a:defRPr/>
            </a:pPr>
            <a:r>
              <a:rPr lang="en-US" sz="2400" b="1" i="1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+ 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Gastro-</a:t>
            </a:r>
            <a:r>
              <a:rPr lang="en-US" sz="2400" b="1" i="1" u="sng" dirty="0" err="1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prokinetic</a:t>
            </a:r>
            <a:r>
              <a:rPr lang="en-US" sz="2400" b="1" i="1" u="sng" dirty="0">
                <a:solidFill>
                  <a:srgbClr val="0092F6"/>
                </a:solidFill>
                <a:effectLst>
                  <a:outerShdw blurRad="38100" dist="38100" dir="3180000" algn="tl">
                    <a:srgbClr val="000000"/>
                  </a:outerShdw>
                </a:effectLst>
                <a:latin typeface="Arial Narrow" pitchFamily="34" charset="0"/>
              </a:rPr>
              <a:t>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562600" y="2975610"/>
            <a:ext cx="3581400" cy="656590"/>
          </a:xfrm>
          <a:prstGeom prst="rect">
            <a:avLst/>
          </a:prstGeom>
          <a:solidFill>
            <a:srgbClr val="E1F4FF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en-US" sz="2200" b="1" i="1" dirty="0">
                <a:latin typeface="Arial Narrow" pitchFamily="34" charset="0"/>
                <a:sym typeface="Wingdings" pitchFamily="2" charset="2"/>
              </a:rPr>
              <a:t>↑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Absorption &amp;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bioavailability</a:t>
            </a:r>
          </a:p>
          <a:p>
            <a:pPr algn="ctr">
              <a:lnSpc>
                <a:spcPts val="2200"/>
              </a:lnSpc>
            </a:pP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of </a:t>
            </a:r>
            <a:r>
              <a:rPr lang="en-US" sz="2200" b="1" i="1" u="sng" dirty="0" smtClean="0">
                <a:solidFill>
                  <a:srgbClr val="FF0000"/>
                </a:solidFill>
                <a:latin typeface="Arial Narrow" pitchFamily="34" charset="0"/>
                <a:sym typeface="Wingdings" pitchFamily="2" charset="2"/>
              </a:rPr>
              <a:t>abortive therapy</a:t>
            </a:r>
            <a:endParaRPr lang="en-US" sz="2200" b="1" i="1" u="sng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900"/>
                            </p:stCondLst>
                            <p:childTnLst>
                              <p:par>
                                <p:cTn id="19" presetID="2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9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9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9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build="p"/>
      <p:bldP spid="40" grpId="0"/>
      <p:bldP spid="41" grpId="0"/>
      <p:bldP spid="42" grpId="0"/>
      <p:bldP spid="43" grpId="0"/>
      <p:bldP spid="45" grpId="0"/>
      <p:bldP spid="47" grpId="0"/>
      <p:bldP spid="48" grpId="0"/>
      <p:bldP spid="49" grpId="0"/>
      <p:bldP spid="50" grpId="0"/>
      <p:bldP spid="51" grpId="0"/>
      <p:bldP spid="52" grpId="0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19" name="Picture 2" descr="C:\Users\Administrator\Pictures\Picture1.png"/>
          <p:cNvPicPr>
            <a:picLocks noChangeAspect="1" noChangeArrowheads="1"/>
          </p:cNvPicPr>
          <p:nvPr/>
        </p:nvPicPr>
        <p:blipFill>
          <a:blip r:embed="rId3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1275510" y="1544957"/>
            <a:ext cx="5943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77"/>
          <p:cNvSpPr>
            <a:spLocks noChangeArrowheads="1"/>
          </p:cNvSpPr>
          <p:nvPr/>
        </p:nvSpPr>
        <p:spPr bwMode="auto">
          <a:xfrm>
            <a:off x="152400" y="914400"/>
            <a:ext cx="2851147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dirty="0" err="1">
                <a:solidFill>
                  <a:srgbClr val="0092F6"/>
                </a:solidFill>
                <a:latin typeface="Bernard MT Condensed" pitchFamily="18" charset="0"/>
              </a:rPr>
              <a:t>Prokinetics</a:t>
            </a:r>
            <a:r>
              <a:rPr lang="en-US" sz="2200" dirty="0">
                <a:solidFill>
                  <a:srgbClr val="0092F6"/>
                </a:solidFill>
                <a:latin typeface="Bernard MT Condensed" pitchFamily="18" charset="0"/>
              </a:rPr>
              <a:t>;</a:t>
            </a:r>
          </a:p>
          <a:p>
            <a:pPr>
              <a:lnSpc>
                <a:spcPts val="2500"/>
              </a:lnSpc>
            </a:pPr>
            <a:r>
              <a:rPr lang="en-US" sz="2200" b="1" dirty="0" err="1" smtClean="0">
                <a:latin typeface="Arial Narrow" pitchFamily="34" charset="0"/>
              </a:rPr>
              <a:t>Domperidone</a:t>
            </a:r>
            <a:endParaRPr lang="en-US" sz="2200" dirty="0">
              <a:solidFill>
                <a:srgbClr val="FF0066"/>
              </a:solidFill>
              <a:latin typeface="Arial Narrow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971800" y="838200"/>
            <a:ext cx="1600200" cy="7620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Help</a:t>
            </a:r>
          </a:p>
          <a:p>
            <a:pPr algn="ctr" fontAlgn="auto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Absorption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6781800" y="38100"/>
            <a:ext cx="2286000" cy="2171700"/>
            <a:chOff x="6819900" y="38100"/>
            <a:chExt cx="2247900" cy="2324100"/>
          </a:xfrm>
        </p:grpSpPr>
        <p:pic>
          <p:nvPicPr>
            <p:cNvPr id="57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5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59" name="Freeform 58"/>
            <p:cNvSpPr/>
            <p:nvPr/>
          </p:nvSpPr>
          <p:spPr>
            <a:xfrm>
              <a:off x="7236699" y="315022"/>
              <a:ext cx="1754611" cy="1297962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7" name="TextBox 15"/>
          <p:cNvSpPr txBox="1">
            <a:spLocks noChangeArrowheads="1"/>
          </p:cNvSpPr>
          <p:nvPr/>
        </p:nvSpPr>
        <p:spPr bwMode="auto">
          <a:xfrm>
            <a:off x="228600" y="762000"/>
            <a:ext cx="6096000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Font typeface="Wingdings" pitchFamily="2" charset="2"/>
              <a:buChar char="è"/>
            </a:pP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5HT</a:t>
            </a:r>
            <a:r>
              <a:rPr lang="en-US" sz="2600" b="1" baseline="-25000" dirty="0">
                <a:solidFill>
                  <a:srgbClr val="7030A0"/>
                </a:solidFill>
                <a:latin typeface="Arial Narrow" pitchFamily="34" charset="0"/>
              </a:rPr>
              <a:t>1</a:t>
            </a:r>
            <a:r>
              <a:rPr lang="en-US" sz="26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endParaRPr lang="en-US" sz="2600" b="1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>
              <a:lnSpc>
                <a:spcPts val="2600"/>
              </a:lnSpc>
              <a:spcBef>
                <a:spcPts val="600"/>
              </a:spcBef>
              <a:buFontTx/>
              <a:buBlip>
                <a:blip r:embed="rId4"/>
              </a:buBlip>
            </a:pPr>
            <a:r>
              <a:rPr lang="en-US" sz="2600" b="1" dirty="0" smtClean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            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TRIPTANS</a:t>
            </a:r>
          </a:p>
          <a:p>
            <a:pPr>
              <a:lnSpc>
                <a:spcPts val="2600"/>
              </a:lnSpc>
            </a:pP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     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&gt; </a:t>
            </a:r>
            <a:r>
              <a:rPr lang="en-US" sz="2600" b="1" dirty="0" smtClean="0">
                <a:latin typeface="Arial Narrow" pitchFamily="34" charset="0"/>
                <a:sym typeface="Wingdings" pitchFamily="2" charset="2"/>
              </a:rPr>
              <a:t>selective</a:t>
            </a:r>
          </a:p>
          <a:p>
            <a:pPr>
              <a:lnSpc>
                <a:spcPts val="2600"/>
              </a:lnSpc>
            </a:pPr>
            <a:endParaRPr lang="en-US" sz="26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600"/>
              </a:lnSpc>
              <a:buFontTx/>
              <a:buBlip>
                <a:blip r:embed="rId4"/>
              </a:buBlip>
            </a:pP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</a:rPr>
              <a:t>PARTIAL AGONISTS</a:t>
            </a:r>
            <a:r>
              <a:rPr lang="en-US" sz="2600" b="1" u="heavy" dirty="0" smtClean="0">
                <a:uFill>
                  <a:solidFill>
                    <a:srgbClr val="0092F6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dirty="0">
                <a:latin typeface="Arial Narrow" pitchFamily="34" charset="0"/>
                <a:sym typeface="Wingdings" pitchFamily="2" charset="2"/>
              </a:rPr>
              <a:t>	 </a:t>
            </a:r>
            <a:r>
              <a:rPr lang="en-US" sz="2600" b="1" dirty="0">
                <a:solidFill>
                  <a:srgbClr val="0064A8"/>
                </a:solidFill>
                <a:latin typeface="Arial Narrow" pitchFamily="34" charset="0"/>
                <a:sym typeface="Wingdings" pitchFamily="2" charset="2"/>
              </a:rPr>
              <a:t>ERGOTS</a:t>
            </a:r>
          </a:p>
          <a:p>
            <a:pPr>
              <a:lnSpc>
                <a:spcPts val="2600"/>
              </a:lnSpc>
            </a:pPr>
            <a:r>
              <a:rPr lang="en-US" sz="2600" b="1" dirty="0">
                <a:latin typeface="Arial Narrow" pitchFamily="34" charset="0"/>
                <a:sym typeface="Wingdings" pitchFamily="2" charset="2"/>
              </a:rPr>
              <a:t>      non-selective</a:t>
            </a:r>
            <a:r>
              <a:rPr lang="en-US" sz="2600" b="1" dirty="0">
                <a:latin typeface="Arial Narrow" pitchFamily="34" charset="0"/>
              </a:rPr>
              <a:t> </a:t>
            </a:r>
          </a:p>
        </p:txBody>
      </p:sp>
      <p:pic>
        <p:nvPicPr>
          <p:cNvPr id="29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0000" contrast="10000"/>
          </a:blip>
          <a:srcRect/>
          <a:stretch>
            <a:fillRect/>
          </a:stretch>
        </p:blipFill>
        <p:spPr bwMode="auto">
          <a:xfrm>
            <a:off x="1598261" y="2667000"/>
            <a:ext cx="75457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" name="Group 29"/>
          <p:cNvGrpSpPr>
            <a:grpSpLocks/>
          </p:cNvGrpSpPr>
          <p:nvPr/>
        </p:nvGrpSpPr>
        <p:grpSpPr bwMode="auto">
          <a:xfrm>
            <a:off x="152400" y="1371600"/>
            <a:ext cx="1905000" cy="3124200"/>
            <a:chOff x="4267200" y="2514600"/>
            <a:chExt cx="1905000" cy="2286000"/>
          </a:xfrm>
        </p:grpSpPr>
        <p:sp>
          <p:nvSpPr>
            <p:cNvPr id="32" name="Arc 31"/>
            <p:cNvSpPr/>
            <p:nvPr/>
          </p:nvSpPr>
          <p:spPr>
            <a:xfrm flipH="1">
              <a:off x="4267200" y="2514600"/>
              <a:ext cx="1905000" cy="2286000"/>
            </a:xfrm>
            <a:prstGeom prst="arc">
              <a:avLst>
                <a:gd name="adj1" fmla="val 18657646"/>
                <a:gd name="adj2" fmla="val 6527332"/>
              </a:avLst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3" name="Straight Connector 32"/>
            <p:cNvCxnSpPr>
              <a:stCxn id="32" idx="0"/>
            </p:cNvCxnSpPr>
            <p:nvPr/>
          </p:nvCxnSpPr>
          <p:spPr>
            <a:xfrm flipV="1">
              <a:off x="4440268" y="2668588"/>
              <a:ext cx="284132" cy="33202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>
            <a:grpSpLocks/>
          </p:cNvGrpSpPr>
          <p:nvPr/>
        </p:nvGrpSpPr>
        <p:grpSpPr bwMode="auto">
          <a:xfrm>
            <a:off x="5486400" y="2368550"/>
            <a:ext cx="3048000" cy="920929"/>
            <a:chOff x="6527442" y="3311930"/>
            <a:chExt cx="1905000" cy="920929"/>
          </a:xfrm>
        </p:grpSpPr>
        <p:sp>
          <p:nvSpPr>
            <p:cNvPr id="37" name="Arc 36"/>
            <p:cNvSpPr/>
            <p:nvPr/>
          </p:nvSpPr>
          <p:spPr>
            <a:xfrm>
              <a:off x="6527442" y="3318459"/>
              <a:ext cx="1905000" cy="914400"/>
            </a:xfrm>
            <a:prstGeom prst="arc">
              <a:avLst/>
            </a:prstGeom>
            <a:ln w="381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8" name="Straight Connector 37"/>
            <p:cNvCxnSpPr/>
            <p:nvPr/>
          </p:nvCxnSpPr>
          <p:spPr>
            <a:xfrm>
              <a:off x="6806842" y="3311930"/>
              <a:ext cx="685800" cy="158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8761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5076" y="821045"/>
            <a:ext cx="1888924" cy="2387600"/>
          </a:xfrm>
          <a:prstGeom prst="rect">
            <a:avLst/>
          </a:prstGeom>
        </p:spPr>
      </p:pic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2400" y="762000"/>
            <a:ext cx="7847020" cy="461665"/>
          </a:xfrm>
          <a:prstGeom prst="rect">
            <a:avLst/>
          </a:prstGeom>
          <a:solidFill>
            <a:srgbClr val="E1F4FF">
              <a:alpha val="52941"/>
            </a:srgbClr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Product of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Claviceps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 </a:t>
            </a:r>
            <a:r>
              <a:rPr lang="en-US" sz="2400" b="1" i="1" dirty="0" err="1">
                <a:solidFill>
                  <a:srgbClr val="002060"/>
                </a:solidFill>
                <a:latin typeface="Arial Narrow" pitchFamily="34" charset="0"/>
              </a:rPr>
              <a:t>purpurea</a:t>
            </a:r>
            <a:r>
              <a:rPr lang="en-US" sz="2400" b="1" i="1" dirty="0">
                <a:solidFill>
                  <a:srgbClr val="002060"/>
                </a:solidFill>
                <a:latin typeface="Arial Narrow" pitchFamily="34" charset="0"/>
              </a:rPr>
              <a:t>; </a:t>
            </a:r>
            <a:r>
              <a:rPr lang="en-US" sz="2400" b="1" dirty="0">
                <a:latin typeface="Arial Narrow" pitchFamily="34" charset="0"/>
              </a:rPr>
              <a:t>a </a:t>
            </a:r>
            <a:r>
              <a:rPr lang="en-US" sz="2400" b="1" dirty="0" smtClean="0">
                <a:latin typeface="Arial Narrow" pitchFamily="34" charset="0"/>
              </a:rPr>
              <a:t>fungus growing on rye/ grains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7661" name="Rectangle 66"/>
          <p:cNvSpPr>
            <a:spLocks noChangeArrowheads="1"/>
          </p:cNvSpPr>
          <p:nvPr/>
        </p:nvSpPr>
        <p:spPr bwMode="auto">
          <a:xfrm>
            <a:off x="152400" y="1219200"/>
            <a:ext cx="86106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1" dirty="0">
                <a:latin typeface="Arial Narrow" pitchFamily="34" charset="0"/>
                <a:sym typeface="Wingdings" pitchFamily="2" charset="2"/>
              </a:rPr>
              <a:t>Non-Selective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</a:p>
          <a:p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Partial </a:t>
            </a:r>
            <a:r>
              <a:rPr lang="en-US" sz="2600" b="1" u="heavy" dirty="0" err="1" smtClean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600" b="1" u="heavy" dirty="0" smtClean="0">
                <a:solidFill>
                  <a:srgbClr val="FF0000"/>
                </a:solidFill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at 5HT</a:t>
            </a:r>
            <a:r>
              <a:rPr lang="en-US" sz="2600" b="1" u="heavy" baseline="-25000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receptors 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(5HT-1D/1B found in  </a:t>
            </a:r>
            <a:r>
              <a:rPr lang="en-US" sz="2600" b="1" u="heavy" dirty="0" err="1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cerebereal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&amp; </a:t>
            </a:r>
            <a:r>
              <a:rPr lang="en-US" sz="2600" b="1" u="heavy" dirty="0" err="1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menigeal</a:t>
            </a:r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sym typeface="Wingdings" pitchFamily="2" charset="2"/>
              </a:rPr>
              <a:t> vessels) </a:t>
            </a:r>
            <a:endParaRPr lang="en-US" sz="2600" u="heavy" dirty="0">
              <a:uFill>
                <a:solidFill>
                  <a:srgbClr val="7030A0"/>
                </a:solidFill>
              </a:uFill>
            </a:endParaRP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release of </a:t>
            </a:r>
            <a:r>
              <a:rPr lang="en-US" sz="2400" b="1" dirty="0" err="1">
                <a:latin typeface="Arial Narrow" pitchFamily="34" charset="0"/>
              </a:rPr>
              <a:t>vasodilating</a:t>
            </a:r>
            <a:r>
              <a:rPr lang="en-US" sz="2400" b="1" dirty="0">
                <a:latin typeface="Arial Narrow" pitchFamily="34" charset="0"/>
              </a:rPr>
              <a:t> peptides </a:t>
            </a:r>
          </a:p>
          <a:p>
            <a:r>
              <a:rPr lang="en-US" sz="2400" b="1" dirty="0">
                <a:latin typeface="Calibri" pitchFamily="34" charset="0"/>
              </a:rPr>
              <a:t>	↓</a:t>
            </a:r>
            <a:r>
              <a:rPr lang="en-US" sz="2400" b="1" dirty="0">
                <a:latin typeface="Arial Narrow" pitchFamily="34" charset="0"/>
              </a:rPr>
              <a:t>excessive firing of </a:t>
            </a:r>
            <a:r>
              <a:rPr lang="en-US" sz="2400" b="1" dirty="0" smtClean="0">
                <a:latin typeface="Arial Narrow" pitchFamily="34" charset="0"/>
              </a:rPr>
              <a:t>nerve </a:t>
            </a:r>
            <a:r>
              <a:rPr lang="en-US" sz="2400" b="1" dirty="0">
                <a:latin typeface="Arial Narrow" pitchFamily="34" charset="0"/>
              </a:rPr>
              <a:t>endings</a:t>
            </a:r>
          </a:p>
          <a:p>
            <a:r>
              <a:rPr lang="en-US" sz="2400" b="1" dirty="0">
                <a:latin typeface="Arial Narrow" pitchFamily="34" charset="0"/>
              </a:rPr>
              <a:t>At blood vessels </a:t>
            </a:r>
            <a:r>
              <a:rPr lang="en-US" sz="2400" b="1" dirty="0">
                <a:latin typeface="Calibri" pitchFamily="34" charset="0"/>
              </a:rPr>
              <a:t>→ ↓</a:t>
            </a:r>
            <a:r>
              <a:rPr lang="en-US" sz="2400" b="1" dirty="0" err="1">
                <a:latin typeface="Arial Narrow" pitchFamily="34" charset="0"/>
              </a:rPr>
              <a:t>vasodilation</a:t>
            </a:r>
            <a:r>
              <a:rPr lang="en-US" sz="2400" b="1" dirty="0">
                <a:latin typeface="Arial Narrow" pitchFamily="34" charset="0"/>
              </a:rPr>
              <a:t> &amp; stretching of the pain endings 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/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                              </a:t>
            </a:r>
            <a:endParaRPr lang="en-US" sz="2400" b="1" dirty="0" smtClean="0">
              <a:latin typeface="Arial Narrow" pitchFamily="34" charset="0"/>
            </a:endParaRPr>
          </a:p>
          <a:p>
            <a:r>
              <a:rPr lang="en-US" sz="2600" b="1" u="heavy" dirty="0" smtClean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Partial 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agonist effect on </a:t>
            </a:r>
            <a:r>
              <a:rPr lang="el-GR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600" b="1" u="heavy" dirty="0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-</a:t>
            </a:r>
            <a:r>
              <a:rPr lang="en-US" sz="2600" b="1" u="heavy" dirty="0" err="1">
                <a:uFill>
                  <a:solidFill>
                    <a:srgbClr val="7030A0"/>
                  </a:solidFill>
                </a:uFill>
                <a:latin typeface="Arial Narrow" pitchFamily="34" charset="0"/>
                <a:cs typeface="Times New Roman" pitchFamily="18" charset="0"/>
              </a:rPr>
              <a:t>adrenoceptors</a:t>
            </a:r>
            <a:r>
              <a:rPr lang="en-US" sz="2400" b="1" u="heavy" dirty="0">
                <a:uFill>
                  <a:solidFill>
                    <a:srgbClr val="7030A0"/>
                  </a:solidFill>
                </a:uFill>
                <a:latin typeface="Calibri" pitchFamily="34" charset="0"/>
              </a:rPr>
              <a:t> </a:t>
            </a:r>
            <a:r>
              <a:rPr lang="en-US" sz="24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vasoconstriction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sp>
        <p:nvSpPr>
          <p:cNvPr id="20" name="TextBox 15"/>
          <p:cNvSpPr txBox="1">
            <a:spLocks noChangeArrowheads="1"/>
          </p:cNvSpPr>
          <p:nvPr/>
        </p:nvSpPr>
        <p:spPr bwMode="auto">
          <a:xfrm>
            <a:off x="7010400" y="228600"/>
            <a:ext cx="1600200" cy="451406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800"/>
              </a:lnSpc>
            </a:pPr>
            <a:r>
              <a:rPr lang="en-US" sz="28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990600" y="4953000"/>
            <a:ext cx="320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resticted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 use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)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4800600" y="4953000"/>
            <a:ext cx="3190553" cy="424732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Dihydroergotamine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(DHE)</a:t>
            </a:r>
            <a:endParaRPr lang="en-US" sz="2400" i="1" dirty="0">
              <a:latin typeface="Bernard MT Condensed" pitchFamily="18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86200" y="4953000"/>
            <a:ext cx="762000" cy="609600"/>
            <a:chOff x="5029200" y="5257800"/>
            <a:chExt cx="762000" cy="609600"/>
          </a:xfrm>
        </p:grpSpPr>
        <p:sp>
          <p:nvSpPr>
            <p:cNvPr id="23" name="Curved Left Arrow 22"/>
            <p:cNvSpPr/>
            <p:nvPr/>
          </p:nvSpPr>
          <p:spPr>
            <a:xfrm>
              <a:off x="5029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4" name="Curved Left Arrow 23"/>
            <p:cNvSpPr/>
            <p:nvPr/>
          </p:nvSpPr>
          <p:spPr>
            <a:xfrm flipH="1">
              <a:off x="5410200" y="5257800"/>
              <a:ext cx="381000" cy="6096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35"/>
          <p:cNvSpPr txBox="1">
            <a:spLocks noChangeArrowheads="1"/>
          </p:cNvSpPr>
          <p:nvPr/>
        </p:nvSpPr>
        <p:spPr bwMode="auto">
          <a:xfrm>
            <a:off x="152400" y="5512158"/>
            <a:ext cx="4114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Oral</a:t>
            </a:r>
            <a:r>
              <a:rPr lang="en-US" sz="2200" b="1" i="1" dirty="0">
                <a:latin typeface="Arial Narrow" pitchFamily="34" charset="0"/>
              </a:rPr>
              <a:t>, sublingual, rectal suppository, </a:t>
            </a:r>
            <a:r>
              <a:rPr lang="en-US" sz="2200" b="1" i="1" dirty="0" smtClean="0">
                <a:latin typeface="Arial Narrow" pitchFamily="34" charset="0"/>
              </a:rPr>
              <a:t/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            inhaler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9" name="TextBox 36"/>
          <p:cNvSpPr txBox="1">
            <a:spLocks noChangeArrowheads="1"/>
          </p:cNvSpPr>
          <p:nvPr/>
        </p:nvSpPr>
        <p:spPr bwMode="auto">
          <a:xfrm>
            <a:off x="4914899" y="5486400"/>
            <a:ext cx="426786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200" b="1" i="1" dirty="0" smtClean="0">
                <a:latin typeface="Arial Narrow" pitchFamily="34" charset="0"/>
              </a:rPr>
              <a:t>Nasal </a:t>
            </a:r>
            <a:r>
              <a:rPr lang="en-US" sz="2200" b="1" i="1" dirty="0">
                <a:latin typeface="Arial Narrow" pitchFamily="34" charset="0"/>
              </a:rPr>
              <a:t>spray, inhaler </a:t>
            </a:r>
            <a:r>
              <a:rPr lang="en-US" sz="2200" b="1" i="1" dirty="0" smtClean="0">
                <a:latin typeface="Arial Narrow" pitchFamily="34" charset="0"/>
              </a:rPr>
              <a:t>&amp; </a:t>
            </a:r>
            <a:r>
              <a:rPr lang="en-US" sz="2200" b="1" i="1" dirty="0">
                <a:solidFill>
                  <a:srgbClr val="FF0000"/>
                </a:solidFill>
                <a:latin typeface="Arial Narrow" pitchFamily="34" charset="0"/>
              </a:rPr>
              <a:t>injectable forms </a:t>
            </a:r>
            <a:r>
              <a:rPr lang="en-US" sz="2200" b="1" i="1" dirty="0" smtClean="0">
                <a:solidFill>
                  <a:srgbClr val="FF0000"/>
                </a:solidFill>
                <a:latin typeface="Arial Narrow" pitchFamily="34" charset="0"/>
              </a:rPr>
              <a:t>(good to use if patient is vomiting) </a:t>
            </a:r>
            <a:endParaRPr lang="en-US" sz="22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31" name="TextBox 15"/>
          <p:cNvSpPr txBox="1">
            <a:spLocks noChangeArrowheads="1"/>
          </p:cNvSpPr>
          <p:nvPr/>
        </p:nvSpPr>
        <p:spPr bwMode="auto">
          <a:xfrm>
            <a:off x="228600" y="6273800"/>
            <a:ext cx="1295400" cy="43180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>
                <a:latin typeface="Arial Narrow" pitchFamily="34" charset="0"/>
                <a:sym typeface="Wingdings" pitchFamily="2" charset="2"/>
              </a:rPr>
              <a:t> Caffeine</a:t>
            </a:r>
          </a:p>
        </p:txBody>
      </p:sp>
      <p:sp>
        <p:nvSpPr>
          <p:cNvPr id="32" name="Line 16"/>
          <p:cNvSpPr>
            <a:spLocks noChangeShapeType="1"/>
          </p:cNvSpPr>
          <p:nvPr/>
        </p:nvSpPr>
        <p:spPr bwMode="auto">
          <a:xfrm flipV="1">
            <a:off x="457200" y="59690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16"/>
          <p:cNvSpPr>
            <a:spLocks noChangeShapeType="1"/>
          </p:cNvSpPr>
          <p:nvPr/>
        </p:nvSpPr>
        <p:spPr bwMode="auto">
          <a:xfrm rot="5400000" flipV="1">
            <a:off x="1676400" y="6324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4" name="TextBox 15"/>
          <p:cNvSpPr txBox="1">
            <a:spLocks noChangeArrowheads="1"/>
          </p:cNvSpPr>
          <p:nvPr/>
        </p:nvSpPr>
        <p:spPr bwMode="auto">
          <a:xfrm>
            <a:off x="1828800" y="6248400"/>
            <a:ext cx="1295400" cy="425758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err="1" smtClean="0">
                <a:latin typeface="Arial Narrow" pitchFamily="34" charset="0"/>
                <a:sym typeface="Wingdings" pitchFamily="2" charset="2"/>
              </a:rPr>
              <a:t>Cafergot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7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7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6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76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27661" grpId="0" build="p"/>
      <p:bldP spid="21" grpId="0"/>
      <p:bldP spid="22" grpId="0"/>
      <p:bldP spid="27" grpId="0"/>
      <p:bldP spid="29" grpId="0"/>
      <p:bldP spid="31" grpId="0" animBg="1"/>
      <p:bldP spid="32" grpId="0" animBg="1"/>
      <p:bldP spid="33" grpId="0" animBg="1"/>
      <p:bldP spid="3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4111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228600" y="304800"/>
            <a:ext cx="70104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38100" dist="25400" dir="2400000" algn="ctr" rotWithShape="0">
              <a:srgbClr val="66FFFF"/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>
                <a:latin typeface="Bernard MT Condensed" pitchFamily="18" charset="0"/>
                <a:cs typeface="Times New Roman" pitchFamily="18" charset="0"/>
              </a:rPr>
              <a:t>Ergotamine </a:t>
            </a:r>
            <a:r>
              <a:rPr lang="en-US" sz="2400" dirty="0" err="1" smtClean="0">
                <a:latin typeface="Bernard MT Condensed" pitchFamily="18" charset="0"/>
                <a:cs typeface="Times New Roman" pitchFamily="18" charset="0"/>
              </a:rPr>
              <a:t>tartarate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 (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rare clinical use due to sever adverse effects</a:t>
            </a:r>
            <a:r>
              <a:rPr lang="en-US" sz="26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	</a:t>
            </a:r>
            <a:endParaRPr lang="en-US" sz="2600" b="1" i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77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28678" name="TextBox 75"/>
          <p:cNvSpPr txBox="1">
            <a:spLocks noChangeArrowheads="1"/>
          </p:cNvSpPr>
          <p:nvPr/>
        </p:nvSpPr>
        <p:spPr bwMode="auto">
          <a:xfrm>
            <a:off x="228600" y="739775"/>
            <a:ext cx="876300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 smtClean="0"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Oral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absorption	Incomplete (erratic) + slow </a:t>
            </a:r>
            <a:r>
              <a:rPr lang="en-US" sz="2400" dirty="0">
                <a:latin typeface="Arial Narrow" pitchFamily="34" charset="0"/>
              </a:rPr>
              <a:t>→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low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bioavailability</a:t>
            </a:r>
          </a:p>
          <a:p>
            <a:pPr>
              <a:lnSpc>
                <a:spcPts val="2500"/>
              </a:lnSpc>
              <a:buFont typeface="Wingdings" pitchFamily="2" charset="2"/>
              <a:buNone/>
            </a:pP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28680" name="Rectangle 31"/>
          <p:cNvSpPr>
            <a:spLocks noChangeArrowheads="1"/>
          </p:cNvSpPr>
          <p:nvPr/>
        </p:nvSpPr>
        <p:spPr bwMode="auto">
          <a:xfrm>
            <a:off x="152400" y="184026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Despite t</a:t>
            </a:r>
            <a:r>
              <a:rPr lang="en-US" sz="2400" b="1" baseline="-25000" dirty="0">
                <a:latin typeface="Arial Narrow" pitchFamily="34" charset="0"/>
              </a:rPr>
              <a:t>1/2</a:t>
            </a:r>
            <a:r>
              <a:rPr lang="en-US" sz="2400" b="1" dirty="0">
                <a:latin typeface="Arial Narrow" pitchFamily="34" charset="0"/>
              </a:rPr>
              <a:t> nearly 2 hours, ergotamine produces vasoconstriction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24 hours or longer due to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high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&amp; long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tissue binding ability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.</a:t>
            </a:r>
          </a:p>
          <a:p>
            <a:r>
              <a:rPr lang="en-US" sz="2400" u="sng" dirty="0" smtClean="0">
                <a:solidFill>
                  <a:srgbClr val="FF0000"/>
                </a:solidFill>
                <a:hlinkClick r:id="rId3"/>
              </a:rPr>
              <a:t>Ergotamine tartrate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has significant </a:t>
            </a:r>
            <a:r>
              <a:rPr lang="en-US" sz="2400" dirty="0">
                <a:solidFill>
                  <a:srgbClr val="FF0000"/>
                </a:solidFill>
              </a:rPr>
              <a:t>side effects, </a:t>
            </a:r>
            <a:r>
              <a:rPr lang="en-US" sz="2400" dirty="0" smtClean="0">
                <a:solidFill>
                  <a:srgbClr val="FF0000"/>
                </a:solidFill>
              </a:rPr>
              <a:t>&amp; may </a:t>
            </a:r>
            <a:r>
              <a:rPr lang="en-US" sz="2400" dirty="0">
                <a:solidFill>
                  <a:srgbClr val="FF0000"/>
                </a:solidFill>
              </a:rPr>
              <a:t>worsen the nausea </a:t>
            </a:r>
            <a:r>
              <a:rPr lang="en-US" sz="2400" dirty="0" smtClean="0">
                <a:solidFill>
                  <a:srgbClr val="FF0000"/>
                </a:solidFill>
              </a:rPr>
              <a:t>&amp; vomiting </a:t>
            </a:r>
            <a:r>
              <a:rPr lang="en-US" sz="2400" dirty="0">
                <a:solidFill>
                  <a:srgbClr val="FF0000"/>
                </a:solidFill>
              </a:rPr>
              <a:t>associated with </a:t>
            </a:r>
            <a:r>
              <a:rPr lang="en-US" sz="2400" dirty="0" smtClean="0">
                <a:solidFill>
                  <a:srgbClr val="FF0000"/>
                </a:solidFill>
              </a:rPr>
              <a:t>migraine.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28681" name="TextBox 32"/>
          <p:cNvSpPr txBox="1">
            <a:spLocks noChangeArrowheads="1"/>
          </p:cNvSpPr>
          <p:nvPr/>
        </p:nvSpPr>
        <p:spPr bwMode="auto">
          <a:xfrm>
            <a:off x="76200" y="3990866"/>
            <a:ext cx="891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Given </a:t>
            </a:r>
            <a:r>
              <a:rPr lang="en-US" sz="2400" b="1" dirty="0" err="1" smtClean="0">
                <a:latin typeface="Arial Narrow" pitchFamily="34" charset="0"/>
              </a:rPr>
              <a:t>parenterally</a:t>
            </a:r>
            <a:r>
              <a:rPr lang="en-US" sz="2400" b="1" dirty="0" smtClean="0">
                <a:latin typeface="Arial Narrow" pitchFamily="34" charset="0"/>
              </a:rPr>
              <a:t>, DHE </a:t>
            </a:r>
            <a:r>
              <a:rPr lang="en-US" sz="2400" b="1" dirty="0">
                <a:latin typeface="Arial Narrow" pitchFamily="34" charset="0"/>
              </a:rPr>
              <a:t>is eliminated more rapidly than ergotamine, presumably due to its rapid hepatic </a:t>
            </a:r>
            <a:r>
              <a:rPr lang="en-US" sz="2400" b="1" dirty="0" smtClean="0">
                <a:latin typeface="Arial Narrow" pitchFamily="34" charset="0"/>
              </a:rPr>
              <a:t>clearance &amp; has less adverse effects.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52400" y="3537668"/>
            <a:ext cx="4109330" cy="424732"/>
          </a:xfrm>
          <a:prstGeom prst="rect">
            <a:avLst/>
          </a:prstGeom>
          <a:effectLst>
            <a:outerShdw blurRad="38100" dist="25400" dir="2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DHE (</a:t>
            </a:r>
            <a:r>
              <a:rPr lang="en-US" sz="2400" dirty="0" smtClean="0">
                <a:solidFill>
                  <a:srgbClr val="FF0000"/>
                </a:solidFill>
                <a:latin typeface="Bernard MT Condensed" pitchFamily="18" charset="0"/>
                <a:cs typeface="Times New Roman" pitchFamily="18" charset="0"/>
              </a:rPr>
              <a:t>preferred in clinical setting</a:t>
            </a:r>
            <a:r>
              <a:rPr lang="en-US" sz="2400" dirty="0" smtClean="0">
                <a:latin typeface="Bernard MT Condensed" pitchFamily="18" charset="0"/>
                <a:cs typeface="Times New Roman" pitchFamily="18" charset="0"/>
              </a:rPr>
              <a:t>)</a:t>
            </a:r>
            <a:endParaRPr lang="en-US" sz="2400" i="1" dirty="0">
              <a:latin typeface="Bernard MT Condensed" pitchFamily="18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152400" y="5355769"/>
            <a:ext cx="8991600" cy="1426031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They are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only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used to abort the attacks </a:t>
            </a:r>
            <a:r>
              <a:rPr lang="en-US" sz="2000" b="1" dirty="0" smtClean="0">
                <a:latin typeface="Arial Narrow" pitchFamily="34" charset="0"/>
                <a:cs typeface="Times New Roman" pitchFamily="18" charset="0"/>
              </a:rPr>
              <a:t>[</a:t>
            </a:r>
            <a:r>
              <a:rPr lang="en-US" sz="2000" b="1" i="1" dirty="0" smtClean="0">
                <a:latin typeface="Arial Narrow" pitchFamily="34" charset="0"/>
                <a:cs typeface="Times New Roman" pitchFamily="18" charset="0"/>
              </a:rPr>
              <a:t>Exception </a:t>
            </a:r>
            <a:r>
              <a:rPr lang="en-US" sz="2000" b="1" i="1" dirty="0" smtClean="0">
                <a:latin typeface="Arial Narrow" pitchFamily="34" charset="0"/>
              </a:rPr>
              <a:t>DHE can </a:t>
            </a:r>
            <a:r>
              <a:rPr lang="en-US" sz="2000" b="1" i="1" dirty="0">
                <a:latin typeface="Arial Narrow" pitchFamily="34" charset="0"/>
              </a:rPr>
              <a:t>be </a:t>
            </a:r>
            <a:r>
              <a:rPr lang="en-US" sz="2000" b="1" i="1" dirty="0">
                <a:solidFill>
                  <a:srgbClr val="FF0000"/>
                </a:solidFill>
                <a:latin typeface="Arial Narrow" pitchFamily="34" charset="0"/>
              </a:rPr>
              <a:t>given for severe, recurrent </a:t>
            </a:r>
            <a:r>
              <a:rPr lang="en-US" sz="2000" b="1" i="1" dirty="0" smtClean="0">
                <a:solidFill>
                  <a:srgbClr val="FF0000"/>
                </a:solidFill>
                <a:latin typeface="Arial Narrow" pitchFamily="34" charset="0"/>
              </a:rPr>
              <a:t>attacks not responding to other drugs</a:t>
            </a:r>
            <a:r>
              <a:rPr lang="en-US" sz="2000" b="1" dirty="0" smtClean="0">
                <a:latin typeface="Arial Narrow" pitchFamily="34" charset="0"/>
              </a:rPr>
              <a:t>]</a:t>
            </a:r>
            <a:endParaRPr lang="en-US" sz="2000" b="1" i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Their use is restricted to patients with frequent, moderate attack or infrequent but severe attacks.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4988676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/>
      <p:bldP spid="28678" grpId="0"/>
      <p:bldP spid="28680" grpId="0"/>
      <p:bldP spid="28681" grpId="0"/>
      <p:bldP spid="35" grpId="0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52400" y="1524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9705" name="TextBox 22"/>
          <p:cNvSpPr txBox="1">
            <a:spLocks noChangeArrowheads="1"/>
          </p:cNvSpPr>
          <p:nvPr/>
        </p:nvSpPr>
        <p:spPr bwMode="auto">
          <a:xfrm>
            <a:off x="-76200" y="609600"/>
            <a:ext cx="9220200" cy="23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GIT upset 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Feeling of cold </a:t>
            </a:r>
            <a:r>
              <a:rPr lang="en-US" sz="2400" b="1" dirty="0" smtClean="0">
                <a:latin typeface="Arial Narrow" pitchFamily="34" charset="0"/>
              </a:rPr>
              <a:t>&amp; numbness </a:t>
            </a:r>
            <a:r>
              <a:rPr lang="en-US" sz="2400" b="1" dirty="0">
                <a:latin typeface="Arial Narrow" pitchFamily="34" charset="0"/>
              </a:rPr>
              <a:t>of limbs, tingling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A</a:t>
            </a:r>
            <a:r>
              <a:rPr lang="en-US" sz="2400" b="1" dirty="0" err="1" smtClean="0">
                <a:latin typeface="Arial Narrow" pitchFamily="34" charset="0"/>
              </a:rPr>
              <a:t>nginal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pain due to coronary spasm, </a:t>
            </a:r>
            <a:r>
              <a:rPr lang="en-US" sz="2400" b="1" dirty="0" smtClean="0">
                <a:latin typeface="Arial Narrow" pitchFamily="34" charset="0"/>
              </a:rPr>
              <a:t>&amp; disturbed </a:t>
            </a:r>
            <a:r>
              <a:rPr lang="en-US" sz="2400" b="1" dirty="0">
                <a:latin typeface="Arial Narrow" pitchFamily="34" charset="0"/>
              </a:rPr>
              <a:t>cardiac rhythm </a:t>
            </a:r>
            <a:r>
              <a:rPr lang="en-US" sz="2400" b="1" dirty="0" smtClean="0">
                <a:latin typeface="Arial Narrow" pitchFamily="34" charset="0"/>
              </a:rPr>
              <a:t>(tachycardia </a:t>
            </a:r>
            <a:r>
              <a:rPr lang="en-US" sz="2400" b="1" dirty="0">
                <a:latin typeface="Arial Narrow" pitchFamily="34" charset="0"/>
              </a:rPr>
              <a:t>or bradycardia )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Prolong use </a:t>
            </a:r>
            <a:r>
              <a:rPr lang="en-US" sz="2400" b="1" dirty="0">
                <a:solidFill>
                  <a:srgbClr val="FF0000"/>
                </a:solidFill>
                <a:latin typeface="Calibri" pitchFamily="34" charset="0"/>
              </a:rPr>
              <a:t>→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rebound headache due to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vasodilatation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followed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by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vasoconstriction</a:t>
            </a:r>
            <a:r>
              <a:rPr lang="en-US" sz="2400" b="1" dirty="0">
                <a:latin typeface="Arial Narrow" pitchFamily="34" charset="0"/>
              </a:rPr>
              <a:t>.</a:t>
            </a:r>
          </a:p>
          <a:p>
            <a:pPr marL="342900" indent="-342900">
              <a:lnSpc>
                <a:spcPts val="25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Prolong use </a:t>
            </a:r>
            <a:r>
              <a:rPr lang="en-US" sz="2400" b="1" dirty="0" smtClean="0">
                <a:latin typeface="Arial Narrow" pitchFamily="34" charset="0"/>
              </a:rPr>
              <a:t>&amp; high </a:t>
            </a:r>
            <a:r>
              <a:rPr lang="en-US" sz="2400" b="1" dirty="0">
                <a:latin typeface="Arial Narrow" pitchFamily="34" charset="0"/>
              </a:rPr>
              <a:t>dose 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paraesthesia</a:t>
            </a: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(tingling or burning sensation).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1" name="TextBox 15"/>
          <p:cNvSpPr txBox="1">
            <a:spLocks noChangeArrowheads="1"/>
          </p:cNvSpPr>
          <p:nvPr/>
        </p:nvSpPr>
        <p:spPr bwMode="auto">
          <a:xfrm>
            <a:off x="7620000" y="152400"/>
            <a:ext cx="1371600" cy="425450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>
            <a:solidFill>
              <a:srgbClr val="FF66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 ERGOTS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3271837"/>
            <a:ext cx="2239963" cy="4619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3" name="Rectangle 3"/>
          <p:cNvSpPr txBox="1">
            <a:spLocks noRot="1" noChangeArrowheads="1"/>
          </p:cNvSpPr>
          <p:nvPr/>
        </p:nvSpPr>
        <p:spPr bwMode="auto">
          <a:xfrm>
            <a:off x="76200" y="3804062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Pregnancy;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fetal distress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&amp; miscarriage </a:t>
            </a:r>
            <a:r>
              <a:rPr lang="en-US" sz="2400" b="1" dirty="0" smtClean="0">
                <a:latin typeface="Arial Narrow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ergot is uterine stimulant &amp; vasoconstrictor</a:t>
            </a:r>
            <a:r>
              <a:rPr lang="en-US" sz="2400" b="1" dirty="0" smtClean="0">
                <a:latin typeface="Arial Narrow" pitchFamily="34" charset="0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Peripheral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&amp; coronary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vascular diseases</a:t>
            </a:r>
          </a:p>
          <a:p>
            <a:pPr marL="342900" indent="-342900"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Hypertension</a:t>
            </a:r>
          </a:p>
          <a:p>
            <a:pPr marL="342900" indent="-342900"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Liver </a:t>
            </a:r>
            <a:r>
              <a:rPr lang="en-US" sz="2400" b="1" dirty="0" smtClean="0">
                <a:latin typeface="Arial Narrow" pitchFamily="34" charset="0"/>
              </a:rPr>
              <a:t>&amp; kidney </a:t>
            </a:r>
            <a:r>
              <a:rPr lang="en-US" sz="2400" b="1" dirty="0">
                <a:latin typeface="Arial Narrow" pitchFamily="34" charset="0"/>
              </a:rPr>
              <a:t>diseases</a:t>
            </a:r>
          </a:p>
          <a:p>
            <a:pPr marL="342900" indent="-342900"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prophylaxis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of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migraine</a:t>
            </a:r>
            <a:endParaRPr lang="en-US" sz="2400" b="1" dirty="0">
              <a:latin typeface="Arial Narrow" pitchFamily="34" charset="0"/>
            </a:endParaRPr>
          </a:p>
          <a:p>
            <a:pPr marL="342900" indent="-342900"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In concurrent use with </a:t>
            </a:r>
            <a:r>
              <a:rPr lang="en-US" sz="2400" b="1" dirty="0" err="1" smtClean="0">
                <a:latin typeface="Arial Narrow" pitchFamily="34" charset="0"/>
              </a:rPr>
              <a:t>triptans</a:t>
            </a:r>
            <a:r>
              <a:rPr lang="en-US" sz="2400" b="1" dirty="0" smtClean="0">
                <a:latin typeface="Arial Narrow" pitchFamily="34" charset="0"/>
              </a:rPr>
              <a:t> (at </a:t>
            </a:r>
            <a:r>
              <a:rPr lang="en-US" sz="2400" b="1" dirty="0">
                <a:latin typeface="Arial Narrow" pitchFamily="34" charset="0"/>
              </a:rPr>
              <a:t>least 6 hrs from last dose of </a:t>
            </a:r>
            <a:r>
              <a:rPr lang="en-US" sz="2400" b="1" dirty="0" err="1" smtClean="0">
                <a:latin typeface="Arial Narrow" pitchFamily="34" charset="0"/>
              </a:rPr>
              <a:t>triptans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or 24 hrs from stopping </a:t>
            </a:r>
            <a:r>
              <a:rPr lang="en-US" sz="2400" b="1" dirty="0" smtClean="0">
                <a:latin typeface="Arial Narrow" pitchFamily="34" charset="0"/>
              </a:rPr>
              <a:t>ergotamine &amp; </a:t>
            </a:r>
            <a:r>
              <a:rPr lang="el-GR" sz="2400" b="1" dirty="0" smtClean="0">
                <a:latin typeface="Arial Narrow" pitchFamily="34" charset="0"/>
              </a:rPr>
              <a:t>β</a:t>
            </a:r>
            <a:r>
              <a:rPr lang="en-US" sz="2400" b="1" dirty="0" smtClean="0">
                <a:latin typeface="Arial Narrow" pitchFamily="34" charset="0"/>
              </a:rPr>
              <a:t>-blockers.</a:t>
            </a:r>
            <a:r>
              <a:rPr lang="en-US" sz="2400" b="1" dirty="0">
                <a:latin typeface="Arial Narrow" pitchFamily="34" charset="0"/>
              </a:rPr>
              <a:t>	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297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97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297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97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97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9705" grpId="0" build="p"/>
      <p:bldP spid="12" grpId="0" animBg="1"/>
      <p:bldP spid="1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TextBox 15"/>
          <p:cNvSpPr txBox="1">
            <a:spLocks noChangeArrowheads="1"/>
          </p:cNvSpPr>
          <p:nvPr/>
        </p:nvSpPr>
        <p:spPr bwMode="auto">
          <a:xfrm>
            <a:off x="6934200" y="215721"/>
            <a:ext cx="1778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  <a:sym typeface="Wingdings" pitchFamily="2" charset="2"/>
              </a:rPr>
              <a:t> </a:t>
            </a:r>
            <a:r>
              <a:rPr lang="en-US" sz="2400" b="1" dirty="0" smtClean="0">
                <a:latin typeface="Arial Narrow" pitchFamily="34" charset="0"/>
                <a:sym typeface="Wingdings" pitchFamily="2" charset="2"/>
              </a:rPr>
              <a:t>TRIPTANS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</p:txBody>
      </p:sp>
      <p:sp>
        <p:nvSpPr>
          <p:cNvPr id="31756" name="Rectangle 66"/>
          <p:cNvSpPr>
            <a:spLocks noChangeArrowheads="1"/>
          </p:cNvSpPr>
          <p:nvPr/>
        </p:nvSpPr>
        <p:spPr bwMode="auto">
          <a:xfrm>
            <a:off x="152400" y="762000"/>
            <a:ext cx="8534400" cy="19184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</a:pPr>
            <a:r>
              <a:rPr lang="en-US" sz="2400" b="1" dirty="0">
                <a:latin typeface="Arial Narrow" pitchFamily="34" charset="0"/>
                <a:sym typeface="Wingdings" pitchFamily="2" charset="2"/>
              </a:rPr>
              <a:t>Selective </a:t>
            </a:r>
          </a:p>
          <a:p>
            <a:r>
              <a:rPr lang="en-US" sz="2400" b="1" dirty="0" err="1">
                <a:latin typeface="Arial Narrow" pitchFamily="34" charset="0"/>
                <a:sym typeface="Wingdings" pitchFamily="2" charset="2"/>
              </a:rPr>
              <a:t>Agonism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at 5HT</a:t>
            </a:r>
            <a:r>
              <a:rPr lang="en-US" sz="2400" b="1" baseline="-25000" dirty="0">
                <a:latin typeface="Arial Narrow" pitchFamily="34" charset="0"/>
                <a:sym typeface="Wingdings" pitchFamily="2" charset="2"/>
              </a:rPr>
              <a:t>1</a:t>
            </a:r>
            <a:r>
              <a:rPr lang="en-US" sz="2400" b="1" dirty="0">
                <a:latin typeface="Arial Narrow" pitchFamily="34" charset="0"/>
                <a:sym typeface="Wingdings" pitchFamily="2" charset="2"/>
              </a:rPr>
              <a:t> receptors </a:t>
            </a:r>
            <a:endParaRPr lang="en-US" sz="2400" dirty="0"/>
          </a:p>
          <a:p>
            <a:r>
              <a:rPr lang="en-US" sz="2400" b="1" dirty="0" smtClean="0">
                <a:latin typeface="Arial Narrow" pitchFamily="34" charset="0"/>
              </a:rPr>
              <a:t>Same as discussed for ergotamine except that </a:t>
            </a:r>
            <a:r>
              <a:rPr lang="en-US" sz="2400" b="1" dirty="0" err="1" smtClean="0">
                <a:latin typeface="Arial Narrow" pitchFamily="34" charset="0"/>
              </a:rPr>
              <a:t>triptans</a:t>
            </a:r>
            <a:r>
              <a:rPr lang="en-US" sz="2400" b="1" dirty="0" smtClean="0">
                <a:latin typeface="Arial Narrow" pitchFamily="34" charset="0"/>
              </a:rPr>
              <a:t> are more selective as </a:t>
            </a:r>
            <a:r>
              <a:rPr lang="en-US" sz="2400" b="1" dirty="0" err="1" smtClean="0">
                <a:latin typeface="Arial Narrow" pitchFamily="34" charset="0"/>
              </a:rPr>
              <a:t>serotonergic</a:t>
            </a:r>
            <a:r>
              <a:rPr lang="en-US" sz="2400" b="1" dirty="0" smtClean="0">
                <a:latin typeface="Arial Narrow" pitchFamily="34" charset="0"/>
              </a:rPr>
              <a:t> agonist.  </a:t>
            </a:r>
            <a:endParaRPr lang="en-US" sz="2400" b="1" dirty="0">
              <a:latin typeface="Arial Narrow" pitchFamily="34" charset="0"/>
              <a:sym typeface="Wingdings" pitchFamily="2" charset="2"/>
            </a:endParaRPr>
          </a:p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400" b="1" u="heavy" dirty="0" smtClean="0">
                <a:solidFill>
                  <a:srgbClr val="FF0000"/>
                </a:solidFill>
                <a:uFill>
                  <a:solidFill>
                    <a:srgbClr val="0000FF"/>
                  </a:solidFill>
                </a:uFill>
                <a:latin typeface="Arial Narrow" pitchFamily="34" charset="0"/>
                <a:cs typeface="Times New Roman" pitchFamily="18" charset="0"/>
              </a:rPr>
              <a:t>No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1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α</a:t>
            </a:r>
            <a:r>
              <a:rPr lang="en-US" sz="2400" b="1" baseline="-25000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l-GR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β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–adrenergic , dopamine or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muscarinic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 receptors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.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14800" y="228600"/>
            <a:ext cx="2743200" cy="457200"/>
          </a:xfrm>
          <a:prstGeom prst="rect">
            <a:avLst/>
          </a:prstGeom>
          <a:gradFill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chemeClr val="accent1">
                  <a:lumMod val="20000"/>
                  <a:lumOff val="80000"/>
                </a:schemeClr>
              </a:gs>
              <a:gs pos="100000">
                <a:srgbClr val="E1F4FF"/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Arial Narrow" pitchFamily="34" charset="0"/>
              </a:rPr>
              <a:t>ABORTIVE THERAPY</a:t>
            </a:r>
            <a:endParaRPr lang="en-US" sz="24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202842"/>
            <a:ext cx="38100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</a:t>
            </a:r>
            <a:r>
              <a:rPr lang="en-US" sz="2800" dirty="0" smtClean="0">
                <a:latin typeface="Bernard MT Condensed" pitchFamily="18" charset="0"/>
              </a:rPr>
              <a:t>of Acute Attack</a:t>
            </a:r>
            <a:endParaRPr lang="en-US" sz="2800" dirty="0">
              <a:latin typeface="Bernard MT Condensed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76200" y="3805237"/>
            <a:ext cx="8839200" cy="1421610"/>
            <a:chOff x="76200" y="3805237"/>
            <a:chExt cx="8839200" cy="1421610"/>
          </a:xfrm>
        </p:grpSpPr>
        <p:sp>
          <p:nvSpPr>
            <p:cNvPr id="13" name="TextBox 17"/>
            <p:cNvSpPr txBox="1">
              <a:spLocks noChangeArrowheads="1"/>
            </p:cNvSpPr>
            <p:nvPr/>
          </p:nvSpPr>
          <p:spPr bwMode="auto">
            <a:xfrm>
              <a:off x="76200" y="4172712"/>
              <a:ext cx="8839200" cy="1054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bioavailability low 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/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Subcutaneous (SC) bioavailability is 97%, </a:t>
              </a:r>
              <a:r>
                <a:rPr lang="en-US" sz="2400" b="1" dirty="0" smtClean="0">
                  <a:solidFill>
                    <a:srgbClr val="FF0000"/>
                  </a:solidFill>
                  <a:latin typeface="Calibri" pitchFamily="34" charset="0"/>
                </a:rPr>
                <a:t>peaks </a:t>
              </a:r>
              <a:r>
                <a:rPr lang="en-US" sz="2400" b="1" dirty="0" smtClean="0">
                  <a:latin typeface="Calibri" pitchFamily="34" charset="0"/>
                </a:rPr>
                <a:t>after 2 min &amp;</a:t>
              </a:r>
              <a:r>
                <a:rPr lang="en-US" sz="2400" b="1" dirty="0">
                  <a:latin typeface="Calibri" pitchFamily="34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</a:rPr>
                <a:t>t</a:t>
              </a:r>
              <a:r>
                <a:rPr lang="en-US" sz="2400" b="1" baseline="-25000" dirty="0" smtClean="0">
                  <a:latin typeface="Arial Narrow" pitchFamily="34" charset="0"/>
                </a:rPr>
                <a:t>1/2</a:t>
              </a:r>
              <a:r>
                <a:rPr lang="en-US" sz="2400" b="1" dirty="0" smtClean="0"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nearly 2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(fast action with </a:t>
              </a:r>
              <a:r>
                <a:rPr lang="en-US" sz="2400" b="1" dirty="0" err="1" smtClean="0">
                  <a:latin typeface="Arial Narrow" pitchFamily="34" charset="0"/>
                  <a:cs typeface="Times New Roman" pitchFamily="18" charset="0"/>
                </a:rPr>
                <a:t>Sc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, </a:t>
              </a:r>
              <a:r>
                <a:rPr lang="en-US" sz="2400" b="1" dirty="0" smtClean="0">
                  <a:solidFill>
                    <a:srgbClr val="FF0000"/>
                  </a:solidFill>
                  <a:latin typeface="Arial Narrow" pitchFamily="34" charset="0"/>
                  <a:cs typeface="Times New Roman" pitchFamily="18" charset="0"/>
                </a:rPr>
                <a:t>good for patient with vomiting)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  <p:sp>
          <p:nvSpPr>
            <p:cNvPr id="14" name="TextBox 21"/>
            <p:cNvSpPr txBox="1">
              <a:spLocks noChangeArrowheads="1"/>
            </p:cNvSpPr>
            <p:nvPr/>
          </p:nvSpPr>
          <p:spPr bwMode="auto">
            <a:xfrm>
              <a:off x="1676400" y="3846576"/>
              <a:ext cx="5562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</a:t>
              </a:r>
              <a:r>
                <a:rPr lang="en-US" sz="2000" b="1" i="1" dirty="0" smtClean="0">
                  <a:solidFill>
                    <a:srgbClr val="0000FF"/>
                  </a:solidFill>
                  <a:latin typeface="Arial Narrow" pitchFamily="34" charset="0"/>
                </a:rPr>
                <a:t>→oral, nasal </a:t>
              </a:r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spray, and </a:t>
              </a:r>
              <a:r>
                <a:rPr lang="en-US" sz="2000" b="1" i="1" dirty="0" err="1" smtClean="0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 smtClean="0">
                  <a:solidFill>
                    <a:srgbClr val="0000FF"/>
                  </a:solidFill>
                  <a:latin typeface="Arial Narrow" pitchFamily="34" charset="0"/>
                </a:rPr>
                <a:t> forms</a:t>
              </a:r>
              <a:endParaRPr lang="en-US" sz="2000" b="1" i="1" dirty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6200" y="3805237"/>
              <a:ext cx="17287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SUMATRIPTAN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200" y="5105400"/>
            <a:ext cx="8763000" cy="762000"/>
            <a:chOff x="76200" y="4876800"/>
            <a:chExt cx="8763000" cy="762000"/>
          </a:xfrm>
        </p:grpSpPr>
        <p:sp>
          <p:nvSpPr>
            <p:cNvPr id="20" name="Rectangle 19"/>
            <p:cNvSpPr/>
            <p:nvPr/>
          </p:nvSpPr>
          <p:spPr>
            <a:xfrm>
              <a:off x="76200" y="4876800"/>
              <a:ext cx="1847850" cy="457200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ZOLMITRIPTAN</a:t>
              </a:r>
            </a:p>
          </p:txBody>
        </p:sp>
        <p:sp>
          <p:nvSpPr>
            <p:cNvPr id="21" name="TextBox 37"/>
            <p:cNvSpPr txBox="1">
              <a:spLocks noChangeArrowheads="1"/>
            </p:cNvSpPr>
            <p:nvPr/>
          </p:nvSpPr>
          <p:spPr bwMode="auto">
            <a:xfrm>
              <a:off x="76200" y="5218112"/>
              <a:ext cx="8763000" cy="4206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40%,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3 hours</a:t>
              </a: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 </a:t>
              </a:r>
            </a:p>
          </p:txBody>
        </p:sp>
        <p:sp>
          <p:nvSpPr>
            <p:cNvPr id="22" name="TextBox 21"/>
            <p:cNvSpPr txBox="1">
              <a:spLocks noChangeArrowheads="1"/>
            </p:cNvSpPr>
            <p:nvPr/>
          </p:nvSpPr>
          <p:spPr bwMode="auto">
            <a:xfrm>
              <a:off x="1828800" y="4913376"/>
              <a:ext cx="61722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→nasal spray, and </a:t>
              </a:r>
              <a:r>
                <a:rPr lang="en-US" sz="2000" b="1" i="1" dirty="0" err="1" smtClean="0">
                  <a:solidFill>
                    <a:srgbClr val="0000FF"/>
                  </a:solidFill>
                  <a:latin typeface="Arial Narrow" pitchFamily="34" charset="0"/>
                </a:rPr>
                <a:t>injectable</a:t>
              </a:r>
              <a:r>
                <a:rPr lang="en-US" sz="2000" b="1" i="1" dirty="0" smtClean="0">
                  <a:solidFill>
                    <a:srgbClr val="0000FF"/>
                  </a:solidFill>
                  <a:latin typeface="Arial Narrow" pitchFamily="34" charset="0"/>
                </a:rPr>
                <a:t> forms</a:t>
              </a:r>
              <a:endParaRPr lang="en-US" sz="2000" b="1" i="1" dirty="0">
                <a:solidFill>
                  <a:srgbClr val="0000FF"/>
                </a:solidFill>
                <a:latin typeface="Arial Narrow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" y="5786437"/>
            <a:ext cx="8763000" cy="1142893"/>
            <a:chOff x="76200" y="5786437"/>
            <a:chExt cx="8763000" cy="1142893"/>
          </a:xfrm>
        </p:grpSpPr>
        <p:sp>
          <p:nvSpPr>
            <p:cNvPr id="23" name="Rectangle 22"/>
            <p:cNvSpPr/>
            <p:nvPr/>
          </p:nvSpPr>
          <p:spPr>
            <a:xfrm>
              <a:off x="76200" y="5786437"/>
              <a:ext cx="1754188" cy="461963"/>
            </a:xfrm>
            <a:prstGeom prst="rect">
              <a:avLst/>
            </a:prstGeom>
            <a:effectLst>
              <a:outerShdw blurRad="50800" dist="50800" dir="5400000" algn="ctr" rotWithShape="0">
                <a:srgbClr val="66FFFF"/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ernard MT Condensed" pitchFamily="18" charset="0"/>
                </a:rPr>
                <a:t>NARATRIPTAN</a:t>
              </a:r>
            </a:p>
          </p:txBody>
        </p:sp>
        <p:sp>
          <p:nvSpPr>
            <p:cNvPr id="24" name="TextBox 34"/>
            <p:cNvSpPr txBox="1">
              <a:spLocks noChangeArrowheads="1"/>
            </p:cNvSpPr>
            <p:nvPr/>
          </p:nvSpPr>
          <p:spPr bwMode="auto">
            <a:xfrm>
              <a:off x="1706880" y="5867400"/>
              <a:ext cx="518160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000" b="1" i="1" dirty="0">
                  <a:solidFill>
                    <a:srgbClr val="0000FF"/>
                  </a:solidFill>
                  <a:latin typeface="Arial Narrow" pitchFamily="34" charset="0"/>
                </a:rPr>
                <a:t>Present in addition  → + Oral preparations</a:t>
              </a:r>
            </a:p>
          </p:txBody>
        </p:sp>
        <p:sp>
          <p:nvSpPr>
            <p:cNvPr id="25" name="TextBox 36"/>
            <p:cNvSpPr txBox="1">
              <a:spLocks noChangeArrowheads="1"/>
            </p:cNvSpPr>
            <p:nvPr/>
          </p:nvSpPr>
          <p:spPr bwMode="auto">
            <a:xfrm>
              <a:off x="76200" y="6172200"/>
              <a:ext cx="8763000" cy="7571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lnSpc>
                  <a:spcPct val="90000"/>
                </a:lnSpc>
                <a:buFont typeface="Wingdings" pitchFamily="2" charset="2"/>
                <a:buNone/>
              </a:pPr>
              <a:r>
                <a:rPr lang="en-US" sz="2400" b="1" dirty="0">
                  <a:latin typeface="Arial Narrow" pitchFamily="34" charset="0"/>
                  <a:cs typeface="Times New Roman" pitchFamily="18" charset="0"/>
                </a:rPr>
                <a:t>Oral bioavailability 70%, peaks after 2 hrs &amp; </a:t>
              </a:r>
              <a:r>
                <a:rPr lang="en-US" sz="2400" b="1" dirty="0">
                  <a:latin typeface="Arial Narrow" pitchFamily="34" charset="0"/>
                </a:rPr>
                <a:t>t</a:t>
              </a:r>
              <a:r>
                <a:rPr lang="en-US" sz="2400" b="1" baseline="-25000" dirty="0">
                  <a:latin typeface="Arial Narrow" pitchFamily="34" charset="0"/>
                </a:rPr>
                <a:t>1/2</a:t>
              </a:r>
              <a:r>
                <a:rPr lang="en-US" sz="2400" b="1" dirty="0">
                  <a:latin typeface="Arial Narrow" pitchFamily="34" charset="0"/>
                </a:rPr>
                <a:t> nearly 6 </a:t>
              </a:r>
              <a:r>
                <a:rPr lang="en-US" sz="2400" b="1" dirty="0" smtClean="0">
                  <a:latin typeface="Arial Narrow" pitchFamily="34" charset="0"/>
                </a:rPr>
                <a:t>hours (slower onset, less side effects).</a:t>
              </a:r>
              <a:r>
                <a:rPr lang="en-US" sz="2400" b="1" dirty="0" smtClean="0">
                  <a:latin typeface="Arial Narrow" pitchFamily="34" charset="0"/>
                  <a:cs typeface="Times New Roman" pitchFamily="18" charset="0"/>
                </a:rPr>
                <a:t> </a:t>
              </a:r>
              <a:endParaRPr lang="en-US" sz="2400" b="1" dirty="0">
                <a:latin typeface="Arial Narrow" pitchFamily="34" charset="0"/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6200" y="2684030"/>
            <a:ext cx="906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Triptans</a:t>
            </a:r>
            <a:r>
              <a:rPr lang="en-US" sz="2400" dirty="0" smtClean="0"/>
              <a:t> </a:t>
            </a:r>
            <a:r>
              <a:rPr lang="en-US" sz="2400" dirty="0"/>
              <a:t>inhibit the release of vasoactive peptides, promote vasoconstriction, </a:t>
            </a:r>
            <a:r>
              <a:rPr lang="en-US" sz="2400" dirty="0" smtClean="0"/>
              <a:t>&amp; block </a:t>
            </a:r>
            <a:r>
              <a:rPr lang="en-US" sz="2400" dirty="0"/>
              <a:t>pain pathways in the </a:t>
            </a:r>
            <a:r>
              <a:rPr lang="en-US" sz="2400" dirty="0" smtClean="0"/>
              <a:t>brainstem. </a:t>
            </a:r>
            <a:r>
              <a:rPr lang="en-US" sz="2400" dirty="0" err="1"/>
              <a:t>Triptans</a:t>
            </a:r>
            <a:r>
              <a:rPr lang="en-US" sz="2400" dirty="0"/>
              <a:t> inhibit transmission in the trigeminal nucleus </a:t>
            </a:r>
            <a:r>
              <a:rPr lang="en-US" sz="2400" dirty="0" err="1" smtClean="0"/>
              <a:t>caudalis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1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1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31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31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6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4821" name="Rectangle 18"/>
          <p:cNvSpPr>
            <a:spLocks noChangeArrowheads="1"/>
          </p:cNvSpPr>
          <p:nvPr/>
        </p:nvSpPr>
        <p:spPr bwMode="auto">
          <a:xfrm>
            <a:off x="265176" y="661481"/>
            <a:ext cx="8610600" cy="938719"/>
          </a:xfrm>
          <a:prstGeom prst="rect">
            <a:avLst/>
          </a:prstGeom>
          <a:solidFill>
            <a:srgbClr val="E1F4FF">
              <a:alpha val="4588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To abort attacks in patients with frequent, moderate </a:t>
            </a:r>
          </a:p>
          <a:p>
            <a:pPr>
              <a:lnSpc>
                <a:spcPts val="2200"/>
              </a:lnSpc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   or infrequent but severe attacks.</a:t>
            </a:r>
          </a:p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In cluster headache</a:t>
            </a:r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228600" y="152400"/>
            <a:ext cx="1485900" cy="425450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304800" y="1600200"/>
            <a:ext cx="790575" cy="449263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solidFill>
                  <a:schemeClr val="tx2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34824" name="TextBox 22"/>
          <p:cNvSpPr txBox="1">
            <a:spLocks noChangeArrowheads="1"/>
          </p:cNvSpPr>
          <p:nvPr/>
        </p:nvSpPr>
        <p:spPr bwMode="auto">
          <a:xfrm>
            <a:off x="111125" y="2108245"/>
            <a:ext cx="89154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most of ADRs are the same as with ergot  but </a:t>
            </a:r>
            <a:r>
              <a:rPr lang="en-US" sz="2400" b="1" dirty="0" err="1" smtClean="0">
                <a:latin typeface="Arial Narrow" pitchFamily="34" charset="0"/>
                <a:cs typeface="Times New Roman" pitchFamily="18" charset="0"/>
              </a:rPr>
              <a:t>triptans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 are better tolerated.</a:t>
            </a:r>
          </a:p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Mild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pain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&amp; burning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sensation at the site of injection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.</a:t>
            </a: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3" name="TextBox 15"/>
          <p:cNvSpPr txBox="1">
            <a:spLocks noChangeArrowheads="1"/>
          </p:cNvSpPr>
          <p:nvPr/>
        </p:nvSpPr>
        <p:spPr bwMode="auto">
          <a:xfrm>
            <a:off x="7010400" y="152400"/>
            <a:ext cx="1905000" cy="466725"/>
          </a:xfrm>
          <a:prstGeom prst="rect">
            <a:avLst/>
          </a:prstGeom>
          <a:gradFill flip="none" rotWithShape="1">
            <a:gsLst>
              <a:gs pos="0">
                <a:srgbClr val="66FFFF">
                  <a:tint val="66000"/>
                  <a:satMod val="160000"/>
                </a:srgbClr>
              </a:gs>
              <a:gs pos="50000">
                <a:srgbClr val="66FFFF">
                  <a:tint val="44500"/>
                  <a:satMod val="160000"/>
                </a:srgbClr>
              </a:gs>
              <a:gs pos="100000">
                <a:srgbClr val="66FFFF">
                  <a:tint val="23500"/>
                  <a:satMod val="160000"/>
                </a:srgbClr>
              </a:gs>
            </a:gsLst>
            <a:lin ang="10800000" scaled="1"/>
            <a:tileRect/>
          </a:gradFill>
          <a:ln w="9525">
            <a:solidFill>
              <a:srgbClr val="FF66FF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  <a:sym typeface="Wingdings" pitchFamily="2" charset="2"/>
              </a:rPr>
              <a:t> TRIPTANES</a:t>
            </a:r>
          </a:p>
        </p:txBody>
      </p:sp>
      <p:sp>
        <p:nvSpPr>
          <p:cNvPr id="34827" name="TextBox 14"/>
          <p:cNvSpPr txBox="1">
            <a:spLocks noChangeArrowheads="1"/>
          </p:cNvSpPr>
          <p:nvPr/>
        </p:nvSpPr>
        <p:spPr bwMode="auto">
          <a:xfrm>
            <a:off x="111125" y="3060014"/>
            <a:ext cx="6934200" cy="37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Vasospasm,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Ischemic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heart; Angina 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&amp; Arrhythmias </a:t>
            </a: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109765" y="3077210"/>
            <a:ext cx="1577035" cy="400110"/>
          </a:xfrm>
          <a:prstGeom prst="rect">
            <a:avLst/>
          </a:prstGeom>
          <a:effectLst>
            <a:outerShdw blurRad="50800" dist="50800" dir="5400000" algn="ctr" rotWithShape="0">
              <a:srgbClr val="66FFFF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ZOLMITRIPTAN</a:t>
            </a:r>
          </a:p>
        </p:txBody>
      </p:sp>
      <p:sp>
        <p:nvSpPr>
          <p:cNvPr id="34829" name="Rectangle 23"/>
          <p:cNvSpPr>
            <a:spLocks noChangeArrowheads="1"/>
          </p:cNvSpPr>
          <p:nvPr/>
        </p:nvSpPr>
        <p:spPr bwMode="auto">
          <a:xfrm>
            <a:off x="5562600" y="3458210"/>
            <a:ext cx="35814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Chest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neck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tightness</a:t>
            </a:r>
          </a:p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  <a:cs typeface="Times New Roman" pitchFamily="18" charset="0"/>
              </a:rPr>
              <a:t>Coronary vasospasm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  <a:cs typeface="Times New Roman" pitchFamily="18" charset="0"/>
            </a:endParaRPr>
          </a:p>
          <a:p>
            <a:pPr>
              <a:lnSpc>
                <a:spcPts val="2200"/>
              </a:lnSpc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Arial Narrow" pitchFamily="34" charset="0"/>
                <a:cs typeface="Times New Roman" pitchFamily="18" charset="0"/>
              </a:rPr>
              <a:t>Somnolence.</a:t>
            </a:r>
            <a:endParaRPr lang="en-US" sz="2400" b="1" dirty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" y="3810000"/>
            <a:ext cx="2239963" cy="460375"/>
          </a:xfrm>
          <a:prstGeom prst="rect">
            <a:avLst/>
          </a:prstGeom>
          <a:solidFill>
            <a:srgbClr val="C5EDE9"/>
          </a:solidFill>
          <a:ln w="28575">
            <a:solidFill>
              <a:schemeClr val="bg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latin typeface="Bernard MT Condensed" pitchFamily="18" charset="0"/>
              </a:rPr>
              <a:t>Contraindications</a:t>
            </a:r>
          </a:p>
        </p:txBody>
      </p:sp>
      <p:sp>
        <p:nvSpPr>
          <p:cNvPr id="19" name="Rectangle 3"/>
          <p:cNvSpPr txBox="1">
            <a:spLocks noRot="1" noChangeArrowheads="1"/>
          </p:cNvSpPr>
          <p:nvPr/>
        </p:nvSpPr>
        <p:spPr>
          <a:xfrm>
            <a:off x="301625" y="4343400"/>
            <a:ext cx="8540750" cy="2349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200"/>
              </a:lnSpc>
              <a:spcBef>
                <a:spcPts val="0"/>
              </a:spcBef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Peripheral </a:t>
            </a:r>
            <a:r>
              <a:rPr lang="en-US" sz="2400" b="1" dirty="0" err="1">
                <a:latin typeface="Arial Narrow" pitchFamily="34" charset="0"/>
              </a:rPr>
              <a:t>vasospastic</a:t>
            </a:r>
            <a:r>
              <a:rPr lang="en-US" sz="2400" b="1" dirty="0">
                <a:latin typeface="Arial Narrow" pitchFamily="34" charset="0"/>
              </a:rPr>
              <a:t> diseases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Uncontrolled hypertension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History of ischemia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err="1">
                <a:latin typeface="Arial Narrow" pitchFamily="34" charset="0"/>
              </a:rPr>
              <a:t>Cerebrovascular</a:t>
            </a:r>
            <a:r>
              <a:rPr lang="en-US" sz="2400" b="1" dirty="0">
                <a:latin typeface="Arial Narrow" pitchFamily="34" charset="0"/>
              </a:rPr>
              <a:t> disorders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In concurrent use with ergots or others inducing vasospasm	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In concurrent use with </a:t>
            </a:r>
            <a:r>
              <a:rPr lang="en-US" sz="2400" b="1" dirty="0" smtClean="0">
                <a:latin typeface="Arial Narrow" pitchFamily="34" charset="0"/>
              </a:rPr>
              <a:t>MAOIs</a:t>
            </a:r>
            <a:r>
              <a:rPr lang="en-US" sz="2400" b="1" dirty="0">
                <a:latin typeface="Arial Narrow" pitchFamily="34" charset="0"/>
              </a:rPr>
              <a:t>, lithium, SSRIs, ….</a:t>
            </a:r>
            <a:r>
              <a:rPr lang="en-US" sz="2400" b="1" dirty="0">
                <a:latin typeface="Calibri" pitchFamily="34" charset="0"/>
              </a:rPr>
              <a:t>→</a:t>
            </a:r>
            <a:r>
              <a:rPr lang="en-US" sz="2400" b="1" dirty="0">
                <a:latin typeface="Arial Narrow" pitchFamily="34" charset="0"/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5HT increased to toxic level</a:t>
            </a:r>
            <a:r>
              <a:rPr lang="en-US" sz="2400" b="1" dirty="0" smtClean="0">
                <a:latin typeface="Arial Narrow" pitchFamily="34" charset="0"/>
              </a:rPr>
              <a:t>)</a:t>
            </a:r>
          </a:p>
          <a:p>
            <a:pPr>
              <a:lnSpc>
                <a:spcPts val="2200"/>
              </a:lnSpc>
              <a:spcBef>
                <a:spcPts val="0"/>
              </a:spcBef>
              <a:buFont typeface="Arial" charset="0"/>
              <a:buBlip>
                <a:blip r:embed="rId3"/>
              </a:buBlip>
            </a:pP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4" name="Rectangle 3"/>
          <p:cNvSpPr txBox="1">
            <a:spLocks noRot="1" noChangeArrowheads="1"/>
          </p:cNvSpPr>
          <p:nvPr/>
        </p:nvSpPr>
        <p:spPr bwMode="auto">
          <a:xfrm>
            <a:off x="298450" y="6243935"/>
            <a:ext cx="8540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400" b="1" dirty="0">
                <a:latin typeface="Arial Narrow" pitchFamily="34" charset="0"/>
              </a:rPr>
              <a:t> </a:t>
            </a:r>
            <a:r>
              <a:rPr lang="en-US" sz="2400" b="1" dirty="0" smtClean="0">
                <a:latin typeface="Arial Narrow" pitchFamily="34" charset="0"/>
              </a:rPr>
              <a:t>Renal </a:t>
            </a:r>
            <a:r>
              <a:rPr lang="en-US" sz="2400" b="1" dirty="0">
                <a:latin typeface="Arial Narrow" pitchFamily="34" charset="0"/>
              </a:rPr>
              <a:t>or hepatic </a:t>
            </a:r>
            <a:r>
              <a:rPr lang="en-US" sz="2400" b="1" dirty="0" smtClean="0">
                <a:latin typeface="Arial Narrow" pitchFamily="34" charset="0"/>
              </a:rPr>
              <a:t>impairment.</a:t>
            </a:r>
            <a:endParaRPr lang="el-GR" sz="2400" b="1" dirty="0">
              <a:latin typeface="Arial Narrow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1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9" dur="10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0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10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/>
      <p:bldP spid="20" grpId="0" animBg="1"/>
      <p:bldP spid="21" grpId="0" animBg="1"/>
      <p:bldP spid="34824" grpId="0"/>
      <p:bldP spid="34827" grpId="0"/>
      <p:bldP spid="16" grpId="0"/>
      <p:bldP spid="34829" grpId="0"/>
      <p:bldP spid="17" grpId="0" animBg="1"/>
      <p:bldP spid="19" grpId="0" build="p"/>
      <p:bldP spid="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2230" name="TextBox 9"/>
          <p:cNvSpPr txBox="1">
            <a:spLocks noChangeArrowheads="1"/>
          </p:cNvSpPr>
          <p:nvPr/>
        </p:nvSpPr>
        <p:spPr bwMode="auto">
          <a:xfrm>
            <a:off x="233363" y="4892675"/>
            <a:ext cx="8610600" cy="1129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Injectable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sumatriptan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reaches </a:t>
            </a:r>
            <a:r>
              <a:rPr lang="en-US" sz="2400" b="1" dirty="0" err="1">
                <a:latin typeface="Arial Narrow" pitchFamily="34" charset="0"/>
              </a:rPr>
              <a:t>T</a:t>
            </a:r>
            <a:r>
              <a:rPr lang="en-US" sz="2400" b="1" baseline="-25000" dirty="0" err="1">
                <a:latin typeface="Arial Narrow" pitchFamily="34" charset="0"/>
              </a:rPr>
              <a:t>max</a:t>
            </a:r>
            <a:r>
              <a:rPr lang="en-US" sz="2400" b="1" dirty="0">
                <a:latin typeface="Arial Narrow" pitchFamily="34" charset="0"/>
              </a:rPr>
              <a:t> the fastest followed by DHE nasal spray </a:t>
            </a:r>
            <a:r>
              <a:rPr lang="en-US" sz="2400" b="1" dirty="0" smtClean="0">
                <a:latin typeface="Arial Narrow" pitchFamily="34" charset="0"/>
              </a:rPr>
              <a:t>&amp; </a:t>
            </a:r>
            <a:r>
              <a:rPr lang="en-US" sz="2400" b="1" dirty="0" err="1" smtClean="0">
                <a:latin typeface="Arial Narrow" pitchFamily="34" charset="0"/>
              </a:rPr>
              <a:t>rizatriptan</a:t>
            </a:r>
            <a:r>
              <a:rPr lang="en-US" sz="2400" b="1" dirty="0" smtClean="0">
                <a:latin typeface="Arial Narrow" pitchFamily="34" charset="0"/>
              </a:rPr>
              <a:t>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381000" y="228600"/>
            <a:ext cx="8229600" cy="46166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DECIDING WHETHER BETTER WITH A </a:t>
            </a:r>
            <a:r>
              <a:rPr lang="en-US" sz="2400" b="1" dirty="0" smtClean="0">
                <a:latin typeface="Arial Narrow" pitchFamily="34" charset="0"/>
              </a:rPr>
              <a:t>TRIYPTAN </a:t>
            </a:r>
            <a:r>
              <a:rPr lang="en-US" sz="2400" b="1" dirty="0">
                <a:latin typeface="Arial Narrow" pitchFamily="34" charset="0"/>
              </a:rPr>
              <a:t>OR WITH DHE.</a:t>
            </a:r>
          </a:p>
        </p:txBody>
      </p:sp>
      <p:sp>
        <p:nvSpPr>
          <p:cNvPr id="52233" name="TextBox 3"/>
          <p:cNvSpPr txBox="1">
            <a:spLocks noChangeArrowheads="1"/>
          </p:cNvSpPr>
          <p:nvPr/>
        </p:nvSpPr>
        <p:spPr bwMode="auto">
          <a:xfrm>
            <a:off x="76200" y="838200"/>
            <a:ext cx="8458200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itchFamily="34" charset="0"/>
              </a:rPr>
              <a:t>For patients with headache episodes lasting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2 or 3 days </a:t>
            </a:r>
            <a:r>
              <a:rPr lang="en-US" sz="2400" b="1" dirty="0">
                <a:latin typeface="Arial Narrow" pitchFamily="34" charset="0"/>
              </a:rPr>
              <a:t>at a time, DHE is often the optimal choice because it has </a:t>
            </a:r>
            <a:r>
              <a:rPr lang="en-US" sz="2400" b="1" dirty="0" smtClean="0">
                <a:latin typeface="Arial Narrow" pitchFamily="34" charset="0"/>
              </a:rPr>
              <a:t>longer t</a:t>
            </a:r>
            <a:r>
              <a:rPr lang="en-US" sz="2400" b="1" baseline="-25000" dirty="0" smtClean="0">
                <a:latin typeface="Arial Narrow" pitchFamily="34" charset="0"/>
              </a:rPr>
              <a:t>1/2</a:t>
            </a:r>
            <a:endParaRPr lang="en-US" sz="2400" b="1" baseline="-25000" dirty="0">
              <a:latin typeface="Arial Narrow" pitchFamily="34" charset="0"/>
            </a:endParaRPr>
          </a:p>
        </p:txBody>
      </p:sp>
      <p:sp>
        <p:nvSpPr>
          <p:cNvPr id="52234" name="TextBox 4"/>
          <p:cNvSpPr txBox="1">
            <a:spLocks noChangeArrowheads="1"/>
          </p:cNvSpPr>
          <p:nvPr/>
        </p:nvSpPr>
        <p:spPr bwMode="auto">
          <a:xfrm>
            <a:off x="76200" y="1842963"/>
            <a:ext cx="8929255" cy="230832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For patients with migraines </a:t>
            </a:r>
            <a:r>
              <a:rPr lang="en-US" sz="2400" b="1" dirty="0">
                <a:latin typeface="Arial Narrow" pitchFamily="34" charset="0"/>
              </a:rPr>
              <a:t>a day or less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&amp; need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rapid relief of pain,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T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riptans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are often a better 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choice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For </a:t>
            </a:r>
            <a:r>
              <a:rPr lang="en-US" sz="2400" b="1" dirty="0" smtClean="0">
                <a:latin typeface="Arial Narrow" pitchFamily="34" charset="0"/>
              </a:rPr>
              <a:t>pregnant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women: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paracetamol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or intranasal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sumitriptan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 &amp; or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diphenhydramin</a:t>
            </a:r>
            <a:r>
              <a:rPr lang="en-US" sz="2400" b="1" dirty="0" smtClean="0">
                <a:solidFill>
                  <a:srgbClr val="FF0000"/>
                </a:solidFill>
                <a:latin typeface="Arial Narrow" pitchFamily="34" charset="0"/>
              </a:rPr>
              <a:t>, meclizine are safe to be used.</a:t>
            </a:r>
            <a:endParaRPr lang="en-US" sz="2400" b="1" dirty="0">
              <a:solidFill>
                <a:srgbClr val="FF0000"/>
              </a:solidFill>
              <a:latin typeface="Arial Narrow" pitchFamily="34" charset="0"/>
            </a:endParaRPr>
          </a:p>
        </p:txBody>
      </p:sp>
      <p:sp>
        <p:nvSpPr>
          <p:cNvPr id="52235" name="TextBox 4"/>
          <p:cNvSpPr txBox="1">
            <a:spLocks noChangeArrowheads="1"/>
          </p:cNvSpPr>
          <p:nvPr/>
        </p:nvSpPr>
        <p:spPr bwMode="auto">
          <a:xfrm>
            <a:off x="1066800" y="4419600"/>
            <a:ext cx="6934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99"/>
                </a:solidFill>
                <a:latin typeface="Arial Narrow" pitchFamily="34" charset="0"/>
              </a:rPr>
              <a:t>The form of drug preparation could influence the choice</a:t>
            </a:r>
          </a:p>
        </p:txBody>
      </p:sp>
    </p:spTree>
    <p:extLst>
      <p:ext uri="{BB962C8B-B14F-4D97-AF65-F5344CB8AC3E}">
        <p14:creationId xmlns:p14="http://schemas.microsoft.com/office/powerpoint/2010/main" val="1968028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0" grpId="0"/>
      <p:bldP spid="52233" grpId="0"/>
      <p:bldP spid="52233" grpId="1"/>
      <p:bldP spid="52234" grpId="0"/>
      <p:bldP spid="52234" grpId="1"/>
      <p:bldP spid="522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Horizontal Scroll 5"/>
          <p:cNvSpPr/>
          <p:nvPr/>
        </p:nvSpPr>
        <p:spPr>
          <a:xfrm>
            <a:off x="0" y="1500174"/>
            <a:ext cx="9144000" cy="4429156"/>
          </a:xfrm>
          <a:prstGeom prst="horizontalScroll">
            <a:avLst/>
          </a:prstGeom>
          <a:gradFill flip="none" rotWithShape="1">
            <a:gsLst>
              <a:gs pos="44000">
                <a:srgbClr val="4F81BD">
                  <a:alpha val="18000"/>
                </a:srgbClr>
              </a:gs>
              <a:gs pos="50000">
                <a:schemeClr val="accent6">
                  <a:lumMod val="20000"/>
                  <a:lumOff val="80000"/>
                </a:schemeClr>
              </a:gs>
              <a:gs pos="100000">
                <a:schemeClr val="bg1">
                  <a:alpha val="23000"/>
                </a:schemeClr>
              </a:gs>
            </a:gsLst>
            <a:path path="rect">
              <a:fillToRect l="100000" b="100000"/>
            </a:path>
            <a:tileRect t="-100000" r="-100000"/>
          </a:gradFill>
          <a:ln w="9525">
            <a:solidFill>
              <a:srgbClr val="4274B0"/>
            </a:solidFill>
            <a:miter lim="800000"/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4520" name="Content Placeholder 2"/>
          <p:cNvSpPr>
            <a:spLocks noGrp="1"/>
          </p:cNvSpPr>
          <p:nvPr>
            <p:ph idx="4294967295"/>
          </p:nvPr>
        </p:nvSpPr>
        <p:spPr>
          <a:xfrm>
            <a:off x="628650" y="2219325"/>
            <a:ext cx="8229600" cy="3114675"/>
          </a:xfrm>
        </p:spPr>
        <p:txBody>
          <a:bodyPr/>
          <a:lstStyle/>
          <a:p>
            <a:pPr>
              <a:buFont typeface="Arial" charset="0"/>
              <a:buBlip>
                <a:blip r:embed="rId2"/>
              </a:buBlip>
            </a:pP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sz="2600" b="1" dirty="0" smtClean="0">
                <a:latin typeface="Arial Narrow" pitchFamily="34" charset="0"/>
                <a:cs typeface="Times New Roman" pitchFamily="18" charset="0"/>
              </a:rPr>
              <a:t>Differentiate between types of headache regarding their symptoms, signs &amp; pathophysiology.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dirty="0" smtClean="0">
                <a:latin typeface="Arial Narrow" pitchFamily="34" charset="0"/>
                <a:cs typeface="Times New Roman" pitchFamily="18" charset="0"/>
              </a:rPr>
              <a:t> Recognize drugs used to prevent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dirty="0" smtClean="0">
                <a:latin typeface="Arial Narrow" pitchFamily="34" charset="0"/>
                <a:cs typeface="Times New Roman" pitchFamily="18" charset="0"/>
              </a:rPr>
              <a:t>Identify drugs used to rescue &amp; abort migraine</a:t>
            </a:r>
          </a:p>
          <a:p>
            <a:pPr>
              <a:buFont typeface="Arial" charset="0"/>
              <a:buBlip>
                <a:blip r:embed="rId2"/>
              </a:buBlip>
            </a:pPr>
            <a:r>
              <a:rPr lang="en-US" sz="2600" b="1" dirty="0" smtClean="0">
                <a:latin typeface="Arial Narrow" pitchFamily="34" charset="0"/>
                <a:cs typeface="Times New Roman" pitchFamily="18" charset="0"/>
              </a:rPr>
              <a:t> Elaborate on the pharmacokinetics, dynamic &amp;</a:t>
            </a:r>
            <a:r>
              <a:rPr lang="en-US" sz="26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600" b="1" dirty="0" smtClean="0">
                <a:latin typeface="Arial Narrow" pitchFamily="34" charset="0"/>
                <a:cs typeface="Times New Roman" pitchFamily="18" charset="0"/>
              </a:rPr>
              <a:t>toxic profile of some of these drugs.</a:t>
            </a:r>
          </a:p>
        </p:txBody>
      </p:sp>
      <p:sp>
        <p:nvSpPr>
          <p:cNvPr id="7" name="Rectangle 6"/>
          <p:cNvSpPr/>
          <p:nvPr/>
        </p:nvSpPr>
        <p:spPr>
          <a:xfrm>
            <a:off x="432796" y="571480"/>
            <a:ext cx="885755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ILOs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1205" name="Group 1"/>
          <p:cNvGrpSpPr>
            <a:grpSpLocks/>
          </p:cNvGrpSpPr>
          <p:nvPr/>
        </p:nvGrpSpPr>
        <p:grpSpPr bwMode="auto">
          <a:xfrm>
            <a:off x="295275" y="2438400"/>
            <a:ext cx="8162925" cy="4038600"/>
            <a:chOff x="0" y="533400"/>
            <a:chExt cx="8162803" cy="4038600"/>
          </a:xfrm>
        </p:grpSpPr>
        <p:pic>
          <p:nvPicPr>
            <p:cNvPr id="3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9211" b="60526"/>
            <a:stretch>
              <a:fillRect/>
            </a:stretch>
          </p:blipFill>
          <p:spPr bwMode="auto">
            <a:xfrm>
              <a:off x="0" y="533400"/>
              <a:ext cx="8162803" cy="1752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" name="Picture 10" descr="http://img.medscape.com/fullsize/migrated/editorial/clinupdates/2000/313/marcus/tu05.fig06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 t="46052" b="14474"/>
            <a:stretch>
              <a:fillRect/>
            </a:stretch>
          </p:blipFill>
          <p:spPr bwMode="auto">
            <a:xfrm>
              <a:off x="0" y="2286000"/>
              <a:ext cx="8162803" cy="2286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08" name="TextBox 8"/>
          <p:cNvSpPr txBox="1">
            <a:spLocks noChangeArrowheads="1"/>
          </p:cNvSpPr>
          <p:nvPr/>
        </p:nvSpPr>
        <p:spPr bwMode="auto">
          <a:xfrm>
            <a:off x="76200" y="685800"/>
            <a:ext cx="9067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the time to peak blood concentration </a:t>
            </a:r>
            <a:r>
              <a:rPr lang="en-US" sz="2600" b="1" dirty="0" err="1">
                <a:latin typeface="Arial Narrow" pitchFamily="34" charset="0"/>
              </a:rPr>
              <a:t>T</a:t>
            </a:r>
            <a:r>
              <a:rPr lang="en-US" sz="2600" b="1" baseline="-25000" dirty="0" err="1">
                <a:latin typeface="Arial Narrow" pitchFamily="34" charset="0"/>
              </a:rPr>
              <a:t>max</a:t>
            </a:r>
            <a:r>
              <a:rPr lang="en-US" sz="2600" b="1" dirty="0">
                <a:latin typeface="Arial Narrow" pitchFamily="34" charset="0"/>
              </a:rPr>
              <a:t>,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equates with faster relief of </a:t>
            </a:r>
            <a:r>
              <a:rPr lang="en-US" sz="2600" b="1" dirty="0" smtClean="0">
                <a:latin typeface="Arial Narrow" pitchFamily="34" charset="0"/>
              </a:rPr>
              <a:t>pain</a:t>
            </a:r>
            <a:r>
              <a:rPr lang="en-US" sz="2600" b="1" dirty="0">
                <a:latin typeface="Arial Narrow" pitchFamily="34" charset="0"/>
              </a:rPr>
              <a:t>. </a:t>
            </a:r>
          </a:p>
        </p:txBody>
      </p:sp>
      <p:sp>
        <p:nvSpPr>
          <p:cNvPr id="8" name="Oval 7"/>
          <p:cNvSpPr/>
          <p:nvPr/>
        </p:nvSpPr>
        <p:spPr>
          <a:xfrm>
            <a:off x="4876800" y="3619500"/>
            <a:ext cx="838200" cy="6858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021513" y="50292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7048500" y="54737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7062788" y="5943600"/>
            <a:ext cx="609600" cy="533400"/>
          </a:xfrm>
          <a:prstGeom prst="ellipse">
            <a:avLst/>
          </a:prstGeom>
          <a:noFill/>
          <a:ln w="57150">
            <a:solidFill>
              <a:schemeClr val="bg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13" name="TextBox 8"/>
          <p:cNvSpPr txBox="1">
            <a:spLocks noChangeArrowheads="1"/>
          </p:cNvSpPr>
          <p:nvPr/>
        </p:nvSpPr>
        <p:spPr bwMode="auto">
          <a:xfrm>
            <a:off x="76200" y="1524000"/>
            <a:ext cx="89916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Blip>
                <a:blip r:embed="rId3"/>
              </a:buBlip>
            </a:pPr>
            <a:r>
              <a:rPr lang="en-US" sz="2600" b="1" dirty="0">
                <a:latin typeface="Arial Narrow" pitchFamily="34" charset="0"/>
              </a:rPr>
              <a:t>Differences in t</a:t>
            </a:r>
            <a:r>
              <a:rPr lang="en-US" sz="2600" b="1" baseline="-25000" dirty="0">
                <a:latin typeface="Arial Narrow" pitchFamily="34" charset="0"/>
              </a:rPr>
              <a:t>1/2</a:t>
            </a:r>
            <a:r>
              <a:rPr lang="en-US" sz="2600" b="1" dirty="0">
                <a:latin typeface="Arial Narrow" pitchFamily="34" charset="0"/>
              </a:rPr>
              <a:t> </a:t>
            </a:r>
            <a:r>
              <a:rPr lang="en-US" sz="2600" b="1" dirty="0">
                <a:latin typeface="Calibri" pitchFamily="34" charset="0"/>
              </a:rPr>
              <a:t>→ </a:t>
            </a:r>
            <a:r>
              <a:rPr lang="en-US" sz="2600" b="1" dirty="0">
                <a:latin typeface="Arial Narrow" pitchFamily="34" charset="0"/>
              </a:rPr>
              <a:t>a clinical effect in terms of recurrence </a:t>
            </a:r>
            <a:br>
              <a:rPr lang="en-US" sz="2600" b="1" dirty="0">
                <a:latin typeface="Arial Narrow" pitchFamily="34" charset="0"/>
              </a:rPr>
            </a:br>
            <a:r>
              <a:rPr lang="en-US" sz="2600" b="1" dirty="0">
                <a:latin typeface="Arial Narrow" pitchFamily="34" charset="0"/>
              </a:rPr>
              <a:t>    of headache </a:t>
            </a:r>
          </a:p>
        </p:txBody>
      </p:sp>
      <p:sp>
        <p:nvSpPr>
          <p:cNvPr id="51214" name="TextBox 6"/>
          <p:cNvSpPr txBox="1">
            <a:spLocks noChangeArrowheads="1"/>
          </p:cNvSpPr>
          <p:nvPr/>
        </p:nvSpPr>
        <p:spPr bwMode="auto">
          <a:xfrm>
            <a:off x="304800" y="104775"/>
            <a:ext cx="3200400" cy="466725"/>
          </a:xfrm>
          <a:prstGeom prst="rect">
            <a:avLst/>
          </a:prstGeom>
          <a:gradFill rotWithShape="1">
            <a:gsLst>
              <a:gs pos="0">
                <a:srgbClr val="97FFFF"/>
              </a:gs>
              <a:gs pos="50000">
                <a:srgbClr val="BFFFFF"/>
              </a:gs>
              <a:gs pos="100000">
                <a:srgbClr val="DFFFFF"/>
              </a:gs>
            </a:gsLst>
            <a:lin ang="10800000" scaled="1"/>
          </a:gradFill>
          <a:ln w="9525" algn="ctr">
            <a:solidFill>
              <a:srgbClr val="FF66FF"/>
            </a:solidFill>
            <a:miter lim="800000"/>
            <a:headEnd/>
            <a:tailEnd/>
          </a:ln>
          <a:effectLst>
            <a:outerShdw dist="38100" dir="2700000" algn="tl" rotWithShape="0">
              <a:srgbClr val="0070C0"/>
            </a:outerShdw>
          </a:effectLst>
        </p:spPr>
        <p:txBody>
          <a:bodyPr>
            <a:spAutoFit/>
          </a:bodyPr>
          <a:lstStyle/>
          <a:p>
            <a:r>
              <a:rPr lang="en-US" sz="2400" b="1">
                <a:latin typeface="Arial Narrow" pitchFamily="34" charset="0"/>
              </a:rPr>
              <a:t>CHOOSING A TRIPTANS </a:t>
            </a:r>
          </a:p>
        </p:txBody>
      </p:sp>
      <p:sp>
        <p:nvSpPr>
          <p:cNvPr id="51215" name="TextBox 5"/>
          <p:cNvSpPr txBox="1">
            <a:spLocks noChangeArrowheads="1"/>
          </p:cNvSpPr>
          <p:nvPr/>
        </p:nvSpPr>
        <p:spPr bwMode="auto">
          <a:xfrm>
            <a:off x="304800" y="3117850"/>
            <a:ext cx="8763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For extremely fast relief within 15 min. injectable </a:t>
            </a:r>
            <a:r>
              <a:rPr lang="en-US" sz="2400" b="1" dirty="0" err="1">
                <a:solidFill>
                  <a:srgbClr val="FF0000"/>
                </a:solidFill>
                <a:latin typeface="Arial Narrow" pitchFamily="34" charset="0"/>
              </a:rPr>
              <a:t>sumatriptan</a:t>
            </a:r>
            <a:r>
              <a:rPr lang="en-US" sz="2400" b="1" dirty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is the only choice</a:t>
            </a:r>
            <a:r>
              <a:rPr lang="en-US" sz="2400" b="1" dirty="0" smtClean="0">
                <a:latin typeface="Arial Narrow" pitchFamily="34" charset="0"/>
              </a:rPr>
              <a:t>. 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1217" name="TextBox 8"/>
          <p:cNvSpPr txBox="1">
            <a:spLocks noChangeArrowheads="1"/>
          </p:cNvSpPr>
          <p:nvPr/>
        </p:nvSpPr>
        <p:spPr bwMode="auto">
          <a:xfrm>
            <a:off x="0" y="4016276"/>
            <a:ext cx="8991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itchFamily="34" charset="0"/>
              </a:rPr>
              <a:t>If expected re-dosing is needed &amp; / or recurrence of headache </a:t>
            </a:r>
            <a:r>
              <a:rPr lang="en-US" sz="2400" b="1" dirty="0" err="1" smtClean="0">
                <a:latin typeface="Arial Narrow" pitchFamily="34" charset="0"/>
              </a:rPr>
              <a:t>Naratriptan</a:t>
            </a:r>
            <a:r>
              <a:rPr lang="en-US" sz="2400" b="1" dirty="0" smtClean="0">
                <a:latin typeface="Arial Narrow" pitchFamily="34" charset="0"/>
              </a:rPr>
              <a:t>, </a:t>
            </a:r>
            <a:r>
              <a:rPr lang="en-US" sz="2400" b="1" dirty="0" err="1">
                <a:latin typeface="Arial Narrow" pitchFamily="34" charset="0"/>
              </a:rPr>
              <a:t>frovatriptan</a:t>
            </a:r>
            <a:r>
              <a:rPr lang="en-US" sz="2400" b="1" dirty="0">
                <a:latin typeface="Arial Narrow" pitchFamily="34" charset="0"/>
              </a:rPr>
              <a:t>, have slower onset, fewer side effects, </a:t>
            </a:r>
            <a:r>
              <a:rPr lang="en-US" sz="2400" b="1" dirty="0" smtClean="0">
                <a:latin typeface="Arial Narrow" pitchFamily="34" charset="0"/>
              </a:rPr>
              <a:t>&amp; a </a:t>
            </a:r>
            <a:r>
              <a:rPr lang="en-US" sz="2400" b="1" dirty="0">
                <a:latin typeface="Arial Narrow" pitchFamily="34" charset="0"/>
              </a:rPr>
              <a:t>lower recurrence rate </a:t>
            </a:r>
            <a:endParaRPr lang="en-US" sz="2400" b="1" dirty="0" smtClean="0">
              <a:latin typeface="Arial Narrow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Menstrual migraine: </a:t>
            </a:r>
            <a:r>
              <a:rPr lang="en-US" sz="2400" dirty="0" err="1" smtClean="0">
                <a:solidFill>
                  <a:srgbClr val="FF0000"/>
                </a:solidFill>
              </a:rPr>
              <a:t>Frovatriptan</a:t>
            </a:r>
            <a:r>
              <a:rPr lang="en-US" sz="2400" dirty="0" smtClean="0">
                <a:solidFill>
                  <a:srgbClr val="FF0000"/>
                </a:solidFill>
              </a:rPr>
              <a:t> (longer half life (26 hrs)</a:t>
            </a:r>
            <a:r>
              <a:rPr lang="en-US" sz="2400" dirty="0" smtClean="0"/>
              <a:t> </a:t>
            </a:r>
            <a:r>
              <a:rPr lang="en-US" sz="2400" dirty="0"/>
              <a:t>2.5 mg twice per day beginning </a:t>
            </a:r>
            <a:r>
              <a:rPr lang="en-US" sz="2400" dirty="0" smtClean="0"/>
              <a:t>2 days </a:t>
            </a:r>
            <a:r>
              <a:rPr lang="en-US" sz="2400" dirty="0"/>
              <a:t>before the anticipated onset of menstrual migraine </a:t>
            </a:r>
            <a:r>
              <a:rPr lang="en-US" sz="2400" dirty="0" smtClean="0"/>
              <a:t>&amp; continuing </a:t>
            </a:r>
            <a:r>
              <a:rPr lang="en-US" sz="2400" dirty="0"/>
              <a:t>for </a:t>
            </a:r>
            <a:r>
              <a:rPr lang="en-US" sz="2400" dirty="0" smtClean="0"/>
              <a:t>6 days.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1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1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8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1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5" grpId="0"/>
      <p:bldP spid="5121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tx2">
                  <a:lumMod val="20000"/>
                  <a:lumOff val="80000"/>
                  <a:alpha val="48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1500188" y="533400"/>
            <a:ext cx="6143625" cy="354013"/>
            <a:chOff x="1643042" y="1577171"/>
            <a:chExt cx="6143668" cy="353219"/>
          </a:xfrm>
        </p:grpSpPr>
        <p:cxnSp>
          <p:nvCxnSpPr>
            <p:cNvPr id="21" name="Straight Connector 20"/>
            <p:cNvCxnSpPr/>
            <p:nvPr/>
          </p:nvCxnSpPr>
          <p:spPr>
            <a:xfrm rot="5400000">
              <a:off x="4507278" y="1738731"/>
              <a:ext cx="324708" cy="1587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153" name="Straight Connector 22"/>
            <p:cNvCxnSpPr>
              <a:cxnSpLocks noChangeShapeType="1"/>
            </p:cNvCxnSpPr>
            <p:nvPr/>
          </p:nvCxnSpPr>
          <p:spPr bwMode="auto">
            <a:xfrm>
              <a:off x="1643042" y="1928802"/>
              <a:ext cx="6143668" cy="1588"/>
            </a:xfrm>
            <a:prstGeom prst="line">
              <a:avLst/>
            </a:prstGeom>
            <a:noFill/>
            <a:ln w="57150" algn="ctr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30" name="TextBox 29"/>
          <p:cNvSpPr txBox="1"/>
          <p:nvPr/>
        </p:nvSpPr>
        <p:spPr>
          <a:xfrm>
            <a:off x="2933700" y="202842"/>
            <a:ext cx="3276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latin typeface="Bernard MT Condensed" pitchFamily="18" charset="0"/>
              </a:rPr>
              <a:t>TREATMENT STRATEGY</a:t>
            </a:r>
          </a:p>
        </p:txBody>
      </p: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5257800" y="876300"/>
            <a:ext cx="3352800" cy="647700"/>
            <a:chOff x="5257800" y="876837"/>
            <a:chExt cx="3352800" cy="647163"/>
          </a:xfrm>
        </p:grpSpPr>
        <p:sp>
          <p:nvSpPr>
            <p:cNvPr id="32" name="TextBox 31"/>
            <p:cNvSpPr txBox="1"/>
            <p:nvPr/>
          </p:nvSpPr>
          <p:spPr>
            <a:xfrm>
              <a:off x="5257800" y="1143000"/>
              <a:ext cx="33528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PREVENT RECURRENCE</a:t>
              </a:r>
            </a:p>
          </p:txBody>
        </p:sp>
        <p:sp>
          <p:nvSpPr>
            <p:cNvPr id="33" name="Down Arrow 32"/>
            <p:cNvSpPr/>
            <p:nvPr/>
          </p:nvSpPr>
          <p:spPr>
            <a:xfrm>
              <a:off x="7467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4" name="Group 33"/>
          <p:cNvGrpSpPr>
            <a:grpSpLocks/>
          </p:cNvGrpSpPr>
          <p:nvPr/>
        </p:nvGrpSpPr>
        <p:grpSpPr bwMode="auto">
          <a:xfrm>
            <a:off x="457200" y="876300"/>
            <a:ext cx="2362200" cy="647700"/>
            <a:chOff x="457200" y="876837"/>
            <a:chExt cx="2362200" cy="647163"/>
          </a:xfrm>
        </p:grpSpPr>
        <p:sp>
          <p:nvSpPr>
            <p:cNvPr id="35" name="TextBox 34"/>
            <p:cNvSpPr txBox="1"/>
            <p:nvPr/>
          </p:nvSpPr>
          <p:spPr>
            <a:xfrm>
              <a:off x="457200" y="1143000"/>
              <a:ext cx="2362200" cy="381000"/>
            </a:xfrm>
            <a:prstGeom prst="rect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chemeClr val="accent6">
                    <a:lumMod val="20000"/>
                    <a:lumOff val="8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400" b="1" dirty="0">
                  <a:latin typeface="Arial Narrow" pitchFamily="34" charset="0"/>
                </a:rPr>
                <a:t>ACUTE  ATTACK</a:t>
              </a:r>
            </a:p>
          </p:txBody>
        </p:sp>
        <p:sp>
          <p:nvSpPr>
            <p:cNvPr id="36" name="Down Arrow 35"/>
            <p:cNvSpPr/>
            <p:nvPr/>
          </p:nvSpPr>
          <p:spPr>
            <a:xfrm>
              <a:off x="1371600" y="876837"/>
              <a:ext cx="228600" cy="228410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3" name="TextBox 15"/>
          <p:cNvSpPr txBox="1">
            <a:spLocks noChangeArrowheads="1"/>
          </p:cNvSpPr>
          <p:nvPr/>
        </p:nvSpPr>
        <p:spPr bwMode="auto">
          <a:xfrm>
            <a:off x="114300" y="2624078"/>
            <a:ext cx="27432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Bernard MT Condensed" pitchFamily="18" charset="0"/>
              </a:rPr>
              <a:t>Antiepileptics</a:t>
            </a:r>
            <a:r>
              <a:rPr lang="en-US" sz="2400" dirty="0">
                <a:latin typeface="Bernard MT Condensed" pitchFamily="18" charset="0"/>
              </a:rPr>
              <a:t>; </a:t>
            </a:r>
          </a:p>
          <a:p>
            <a:pPr>
              <a:spcBef>
                <a:spcPts val="1200"/>
              </a:spcBef>
            </a:pPr>
            <a:r>
              <a:rPr lang="en-US" sz="2200" b="1" i="1" dirty="0">
                <a:latin typeface="Arial Narrow" pitchFamily="34" charset="0"/>
              </a:rPr>
              <a:t>Block Na channel &amp;  augment GABA at GABA-A receptors</a:t>
            </a:r>
            <a:r>
              <a:rPr lang="en-US" dirty="0"/>
              <a:t> 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e.g.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Topiramate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</a:t>
            </a:r>
            <a:r>
              <a:rPr lang="en-US" sz="2400" b="1" dirty="0">
                <a:latin typeface="Arial Narrow" pitchFamily="34" charset="0"/>
              </a:rPr>
              <a:t> </a:t>
            </a:r>
            <a:endParaRPr lang="en-US" sz="2200" b="1" i="1" dirty="0">
              <a:latin typeface="Arial Narrow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Valproic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4" name="TextBox 15"/>
          <p:cNvSpPr txBox="1">
            <a:spLocks noChangeArrowheads="1"/>
          </p:cNvSpPr>
          <p:nvPr/>
        </p:nvSpPr>
        <p:spPr bwMode="auto">
          <a:xfrm>
            <a:off x="5867400" y="2624078"/>
            <a:ext cx="3352800" cy="2523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>
                <a:latin typeface="Bernard MT Condensed" pitchFamily="18" charset="0"/>
              </a:rPr>
              <a:t>Antihypertensives</a:t>
            </a:r>
            <a:endParaRPr lang="en-US" sz="2400" dirty="0">
              <a:latin typeface="Bernard MT Condensed" pitchFamily="18" charset="0"/>
            </a:endParaRPr>
          </a:p>
          <a:p>
            <a:pPr>
              <a:spcBef>
                <a:spcPts val="1200"/>
              </a:spcBef>
              <a:buFont typeface="Symbol"/>
              <a:buChar char="b"/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-blockers 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e.g.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propranolol</a:t>
            </a:r>
            <a:endParaRPr lang="en-US" sz="2200" b="1" i="1" dirty="0">
              <a:latin typeface="Arial Narrow" pitchFamily="34" charset="0"/>
            </a:endParaRPr>
          </a:p>
          <a:p>
            <a:r>
              <a:rPr lang="en-US" sz="2200" b="1" i="1" dirty="0" smtClean="0">
                <a:latin typeface="Arial Narrow" pitchFamily="34" charset="0"/>
              </a:rPr>
              <a:t>.Propranolol is commonly used in </a:t>
            </a:r>
            <a:r>
              <a:rPr lang="en-US" sz="2200" b="1" i="1" dirty="0" err="1" smtClean="0">
                <a:latin typeface="Arial Narrow" pitchFamily="34" charset="0"/>
              </a:rPr>
              <a:t>pophylaxis</a:t>
            </a:r>
            <a:r>
              <a:rPr lang="en-US" sz="2200" b="1" i="1" dirty="0" smtClean="0">
                <a:latin typeface="Arial Narrow" pitchFamily="34" charset="0"/>
              </a:rPr>
              <a:t> of migraine attack.</a:t>
            </a:r>
            <a:endParaRPr lang="en-US" sz="2200" b="1" i="1" dirty="0">
              <a:latin typeface="Arial Narrow" pitchFamily="34" charset="0"/>
            </a:endParaRPr>
          </a:p>
        </p:txBody>
      </p:sp>
      <p:sp>
        <p:nvSpPr>
          <p:cNvPr id="25" name="TextBox 15"/>
          <p:cNvSpPr txBox="1">
            <a:spLocks noChangeArrowheads="1"/>
          </p:cNvSpPr>
          <p:nvPr/>
        </p:nvSpPr>
        <p:spPr bwMode="auto">
          <a:xfrm>
            <a:off x="2867025" y="2624078"/>
            <a:ext cx="2971800" cy="135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latin typeface="Bernard MT Condensed" pitchFamily="18" charset="0"/>
              </a:rPr>
              <a:t>Antidepressants</a:t>
            </a:r>
          </a:p>
          <a:p>
            <a:pPr>
              <a:spcBef>
                <a:spcPts val="1200"/>
              </a:spcBef>
            </a:pP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TCA</a:t>
            </a:r>
            <a:r>
              <a:rPr lang="en-US" sz="2400" b="1" dirty="0">
                <a:solidFill>
                  <a:srgbClr val="0000FF"/>
                </a:solidFill>
                <a:latin typeface="Arial Narrow" pitchFamily="34" charset="0"/>
              </a:rPr>
              <a:t>; </a:t>
            </a:r>
            <a:r>
              <a:rPr lang="en-US" sz="2400" b="1" dirty="0" err="1" smtClean="0">
                <a:solidFill>
                  <a:srgbClr val="FF0000"/>
                </a:solidFill>
                <a:latin typeface="Arial Narrow" pitchFamily="34" charset="0"/>
              </a:rPr>
              <a:t>amitryptylin</a:t>
            </a:r>
            <a:r>
              <a:rPr lang="en-US" sz="2400" b="1" dirty="0" smtClean="0">
                <a:solidFill>
                  <a:srgbClr val="0000FF"/>
                </a:solidFill>
                <a:latin typeface="Arial Narrow" pitchFamily="34" charset="0"/>
              </a:rPr>
              <a:t> &amp; </a:t>
            </a:r>
            <a:r>
              <a:rPr lang="en-US" sz="2400" b="1" dirty="0" err="1" smtClean="0">
                <a:solidFill>
                  <a:srgbClr val="0000FF"/>
                </a:solidFill>
                <a:latin typeface="Arial Narrow" pitchFamily="34" charset="0"/>
              </a:rPr>
              <a:t>nortryptyline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26" name="Line 30"/>
          <p:cNvSpPr>
            <a:spLocks noChangeShapeType="1"/>
          </p:cNvSpPr>
          <p:nvPr/>
        </p:nvSpPr>
        <p:spPr bwMode="auto">
          <a:xfrm>
            <a:off x="2862263" y="2355295"/>
            <a:ext cx="0" cy="4267200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31"/>
          <p:cNvSpPr>
            <a:spLocks noChangeShapeType="1"/>
          </p:cNvSpPr>
          <p:nvPr/>
        </p:nvSpPr>
        <p:spPr bwMode="auto">
          <a:xfrm>
            <a:off x="5834063" y="2341007"/>
            <a:ext cx="0" cy="4288393"/>
          </a:xfrm>
          <a:prstGeom prst="line">
            <a:avLst/>
          </a:prstGeom>
          <a:noFill/>
          <a:ln w="57150">
            <a:solidFill>
              <a:srgbClr val="0000FF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387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"/>
                            </p:stCondLst>
                            <p:childTnLst>
                              <p:par>
                                <p:cTn id="32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400"/>
                            </p:stCondLst>
                            <p:childTnLst>
                              <p:par>
                                <p:cTn id="46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1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10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24" grpId="0" build="p"/>
      <p:bldP spid="25" grpId="0" build="p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47742" y="304800"/>
            <a:ext cx="3124192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HEADACHE 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43000" y="1260475"/>
            <a:ext cx="7358063" cy="5222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Pain </a:t>
            </a:r>
            <a:r>
              <a:rPr lang="en-US" sz="2800" dirty="0">
                <a:solidFill>
                  <a:schemeClr val="bg1"/>
                </a:solidFill>
                <a:latin typeface="Bernard MT Condensed" pitchFamily="18" charset="0"/>
                <a:cs typeface="Times New Roman" pitchFamily="18" charset="0"/>
              </a:rPr>
              <a:t>anywhere in the region of the head or neck</a:t>
            </a:r>
          </a:p>
        </p:txBody>
      </p:sp>
      <p:sp>
        <p:nvSpPr>
          <p:cNvPr id="8" name="Rectangle 7"/>
          <p:cNvSpPr/>
          <p:nvPr/>
        </p:nvSpPr>
        <p:spPr>
          <a:xfrm>
            <a:off x="1046163" y="3500438"/>
            <a:ext cx="6097587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It is caused by disturbance of the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P</a:t>
            </a:r>
            <a:r>
              <a:rPr lang="en-US" sz="2400" dirty="0">
                <a:uFill>
                  <a:solidFill>
                    <a:srgbClr val="4274B0"/>
                  </a:solidFill>
                </a:uFill>
                <a:latin typeface="Bernard MT Condensed" pitchFamily="18" charset="0"/>
                <a:cs typeface="Times New Roman" pitchFamily="18" charset="0"/>
              </a:rPr>
              <a:t>ain – Sensitive Structures 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around the brain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9" name="Curved Right Arrow 8"/>
          <p:cNvSpPr/>
          <p:nvPr/>
        </p:nvSpPr>
        <p:spPr>
          <a:xfrm>
            <a:off x="500063" y="714375"/>
            <a:ext cx="428625" cy="928688"/>
          </a:xfrm>
          <a:prstGeom prst="curvedRightArrow">
            <a:avLst>
              <a:gd name="adj1" fmla="val 50000"/>
              <a:gd name="adj2" fmla="val 99864"/>
              <a:gd name="adj3" fmla="val 25000"/>
            </a:avLst>
          </a:prstGeom>
          <a:gradFill flip="none" rotWithShape="1"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71563" y="4643438"/>
            <a:ext cx="2525712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Within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87875" y="4643438"/>
            <a:ext cx="2698750" cy="461962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effectLst>
            <a:outerShdw blurRad="50800" dist="76200" dir="2700000" algn="tl" rotWithShape="0">
              <a:prstClr val="black"/>
            </a:outerShdw>
          </a:effec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4274B0"/>
                </a:solidFill>
                <a:latin typeface="Arial Narrow" pitchFamily="34" charset="0"/>
                <a:cs typeface="Times New Roman" pitchFamily="18" charset="0"/>
              </a:rPr>
              <a:t>Outside the cranium </a:t>
            </a:r>
            <a:endParaRPr lang="en-US" sz="2400" b="1" dirty="0">
              <a:solidFill>
                <a:srgbClr val="4274B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642938" y="5286375"/>
            <a:ext cx="31432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(blood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vessels, meninges, cranial nerves)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500563" y="5286375"/>
            <a:ext cx="4572000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(muscles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nerves, arteries, veins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, subcutaneous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tissues, eyes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, ears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&amp; other tissues).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857250" y="1785938"/>
            <a:ext cx="1219200" cy="381000"/>
          </a:xfrm>
          <a:prstGeom prst="downArrow">
            <a:avLst/>
          </a:prstGeom>
          <a:gradFill flip="none" rotWithShape="1">
            <a:gsLst>
              <a:gs pos="0">
                <a:srgbClr val="0092F6">
                  <a:tint val="66000"/>
                  <a:satMod val="160000"/>
                </a:srgbClr>
              </a:gs>
              <a:gs pos="50000">
                <a:srgbClr val="0092F6">
                  <a:tint val="44500"/>
                  <a:satMod val="160000"/>
                </a:srgbClr>
              </a:gs>
              <a:gs pos="100000">
                <a:srgbClr val="0092F6">
                  <a:tint val="23500"/>
                  <a:satMod val="160000"/>
                </a:srgbClr>
              </a:gs>
            </a:gsLst>
            <a:lin ang="81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8" name="Straight Connector 17"/>
          <p:cNvCxnSpPr>
            <a:endCxn id="8" idx="2"/>
          </p:cNvCxnSpPr>
          <p:nvPr/>
        </p:nvCxnSpPr>
        <p:spPr>
          <a:xfrm flipV="1">
            <a:off x="1214438" y="4330700"/>
            <a:ext cx="2879725" cy="26988"/>
          </a:xfrm>
          <a:prstGeom prst="line">
            <a:avLst/>
          </a:prstGeom>
          <a:ln w="57150">
            <a:solidFill>
              <a:srgbClr val="4274B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8" idx="2"/>
          </p:cNvCxnSpPr>
          <p:nvPr/>
        </p:nvCxnSpPr>
        <p:spPr>
          <a:xfrm rot="5400000">
            <a:off x="3712369" y="4261644"/>
            <a:ext cx="312738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4119563" y="4275138"/>
            <a:ext cx="311150" cy="450850"/>
          </a:xfrm>
          <a:prstGeom prst="straightConnector1">
            <a:avLst/>
          </a:prstGeom>
          <a:ln w="57150">
            <a:solidFill>
              <a:srgbClr val="4274B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9912 " pathEditMode="relative" ptsTypes="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1" grpId="0" animBg="1"/>
      <p:bldP spid="12" grpId="0"/>
      <p:bldP spid="14" grpId="0"/>
      <p:bldP spid="16" grpId="0" animBg="1"/>
      <p:bldP spid="16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-77402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1" y="304800"/>
            <a:ext cx="2743200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Arial Narrow" pitchFamily="34" charset="0"/>
                <a:cs typeface="+mn-cs"/>
              </a:rPr>
              <a:t>MIGRAINE</a:t>
            </a:r>
            <a:endParaRPr lang="en-US" sz="48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n-lt"/>
              <a:cs typeface="+mn-cs"/>
            </a:endParaRPr>
          </a:p>
        </p:txBody>
      </p:sp>
      <p:sp>
        <p:nvSpPr>
          <p:cNvPr id="67591" name="TextBox 6"/>
          <p:cNvSpPr txBox="1">
            <a:spLocks noChangeArrowheads="1"/>
          </p:cNvSpPr>
          <p:nvPr/>
        </p:nvSpPr>
        <p:spPr bwMode="auto">
          <a:xfrm>
            <a:off x="3505200" y="152400"/>
            <a:ext cx="5410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Recurrent attacks of throbbing headache</a:t>
            </a:r>
          </a:p>
          <a:p>
            <a:r>
              <a:rPr lang="en-US" sz="2400" b="1" dirty="0">
                <a:latin typeface="Arial Narrow" pitchFamily="34" charset="0"/>
              </a:rPr>
              <a:t>Unilateral / or on both sides </a:t>
            </a:r>
          </a:p>
          <a:p>
            <a:r>
              <a:rPr lang="en-US" sz="2400" b="1" dirty="0">
                <a:latin typeface="Arial Narrow" pitchFamily="34" charset="0"/>
              </a:rPr>
              <a:t>Lasting from &gt; 2 up to 72 hrs.</a:t>
            </a:r>
          </a:p>
          <a:p>
            <a:r>
              <a:rPr lang="en-US" sz="2400" b="1" u="sng" dirty="0">
                <a:latin typeface="Arial Narrow" pitchFamily="34" charset="0"/>
              </a:rPr>
              <a:t>+ </a:t>
            </a:r>
            <a:r>
              <a:rPr lang="en-US" sz="2400" b="1" dirty="0">
                <a:latin typeface="Arial Narrow" pitchFamily="34" charset="0"/>
              </a:rPr>
              <a:t>Preceded </a:t>
            </a:r>
            <a:r>
              <a:rPr lang="en-US" sz="2000" b="1" i="1" dirty="0">
                <a:latin typeface="Arial Narrow" pitchFamily="34" charset="0"/>
              </a:rPr>
              <a:t>(or accompanied) </a:t>
            </a:r>
            <a:r>
              <a:rPr lang="en-US" sz="2400" b="1" dirty="0">
                <a:latin typeface="Arial Narrow" pitchFamily="34" charset="0"/>
              </a:rPr>
              <a:t>by </a:t>
            </a:r>
            <a:r>
              <a:rPr lang="en-US" sz="2600" b="1" dirty="0">
                <a:solidFill>
                  <a:srgbClr val="0092F6"/>
                </a:solidFill>
                <a:latin typeface="Arial Narrow" pitchFamily="34" charset="0"/>
              </a:rPr>
              <a:t>AURA  </a:t>
            </a:r>
            <a:r>
              <a:rPr lang="en-US" sz="2400" b="1" dirty="0">
                <a:solidFill>
                  <a:srgbClr val="0092F6"/>
                </a:solidFill>
                <a:latin typeface="Arial Narrow" pitchFamily="34" charset="0"/>
              </a:rPr>
              <a:t> </a:t>
            </a:r>
            <a:endParaRPr lang="en-US" sz="2400" b="1" dirty="0">
              <a:latin typeface="Arial Narrow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187146" y="1667119"/>
            <a:ext cx="6705600" cy="3547051"/>
            <a:chOff x="1595004" y="2267914"/>
            <a:chExt cx="7162800" cy="3547051"/>
          </a:xfrm>
        </p:grpSpPr>
        <p:sp>
          <p:nvSpPr>
            <p:cNvPr id="11" name="Horizontal Scroll 10"/>
            <p:cNvSpPr/>
            <p:nvPr/>
          </p:nvSpPr>
          <p:spPr>
            <a:xfrm>
              <a:off x="1595004" y="2267914"/>
              <a:ext cx="7162800" cy="2913995"/>
            </a:xfrm>
            <a:prstGeom prst="horizontalScroll">
              <a:avLst/>
            </a:prstGeom>
            <a:gradFill>
              <a:gsLst>
                <a:gs pos="35000">
                  <a:srgbClr val="0092F6"/>
                </a:gs>
                <a:gs pos="57000">
                  <a:srgbClr val="0070C0"/>
                </a:gs>
                <a:gs pos="92000">
                  <a:srgbClr val="FFFF00">
                    <a:alpha val="56000"/>
                  </a:srgb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8100000" scaled="1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118163" y="2614089"/>
              <a:ext cx="6628642" cy="320087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Perceptual disturbance of motor &lt; sensory nature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	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visual  [ Photophobia (↑sensitivity to light)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auditory [ </a:t>
              </a:r>
              <a:r>
                <a:rPr lang="en-US" sz="2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Phonophobia</a:t>
              </a: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 (↑ sensitivity to sound) ]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	olfactory unpleasant smell </a:t>
              </a: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….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Sensory; abnormal sensation at face, extremities.</a:t>
              </a:r>
              <a:endParaRPr lang="en-US" sz="2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Develops over 5-20 </a:t>
              </a:r>
              <a:r>
                <a:rPr lang="en-US" sz="2200" b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min </a:t>
              </a:r>
              <a:r>
                <a:rPr lang="en-US" sz="2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34" charset="0"/>
                  <a:cs typeface="+mn-cs"/>
                </a:rPr>
                <a:t>&amp; last fewer than 60 min</a:t>
              </a:r>
              <a:r>
                <a:rPr lang="en-US" sz="2200" dirty="0" smtClean="0">
                  <a:latin typeface="Arial Narrow" pitchFamily="34" charset="0"/>
                  <a:cs typeface="+mn-cs"/>
                </a:rPr>
                <a:t>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2200" b="1" dirty="0" smtClean="0">
                <a:latin typeface="Arial Narrow" pitchFamily="34" charset="0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200" b="1" dirty="0" smtClean="0">
                  <a:latin typeface="Arial Narrow" pitchFamily="34" charset="0"/>
                  <a:cs typeface="+mn-cs"/>
                </a:rPr>
                <a:t>Aura: </a:t>
              </a:r>
              <a:r>
                <a:rPr lang="en-US" sz="2400" dirty="0" smtClean="0"/>
                <a:t>flashes of light, blind spots or tingling in your arm.</a:t>
              </a:r>
              <a:endParaRPr lang="en-US" sz="2200" b="1" dirty="0">
                <a:latin typeface="Arial Narrow" pitchFamily="34" charset="0"/>
                <a:cs typeface="+mn-cs"/>
              </a:endParaRPr>
            </a:p>
          </p:txBody>
        </p:sp>
      </p:grpSp>
      <p:sp>
        <p:nvSpPr>
          <p:cNvPr id="10" name="Down Arrow 9"/>
          <p:cNvSpPr/>
          <p:nvPr/>
        </p:nvSpPr>
        <p:spPr>
          <a:xfrm>
            <a:off x="6934200" y="1676400"/>
            <a:ext cx="1219200" cy="381000"/>
          </a:xfrm>
          <a:prstGeom prst="downArrow">
            <a:avLst/>
          </a:prstGeom>
          <a:solidFill>
            <a:srgbClr val="0092F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000897" y="5520330"/>
            <a:ext cx="7891849" cy="95410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Migraine pain is usually on one side of head with facial &amp; neck pain, nausea &amp; vomiting.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Migraine headache. Example of visual changes duri..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4111" y="3292475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4" descr="Migraine headache. Example of a central scotoma a..."/>
          <p:cNvPicPr>
            <a:picLocks noChangeAspect="1" noChangeArrowheads="1"/>
          </p:cNvPicPr>
          <p:nvPr/>
        </p:nvPicPr>
        <p:blipFill>
          <a:blip r:embed="rId4" cstate="print"/>
          <a:srcRect l="1430" t="952" r="5714"/>
          <a:stretch>
            <a:fillRect/>
          </a:stretch>
        </p:blipFill>
        <p:spPr bwMode="auto">
          <a:xfrm>
            <a:off x="2819400" y="3429000"/>
            <a:ext cx="45180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6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228600" y="152400"/>
            <a:ext cx="3048000" cy="533400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Phases of Migraine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57200" y="914400"/>
            <a:ext cx="8229600" cy="1200329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1.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Prodrom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Phase; </a:t>
            </a:r>
            <a:r>
              <a:rPr lang="en-US" sz="2400" b="1" dirty="0">
                <a:latin typeface="Arial Narrow" pitchFamily="34" charset="0"/>
                <a:cs typeface="+mn-cs"/>
              </a:rPr>
              <a:t>a change in mood or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behavior (irritability, neck stiffness) </a:t>
            </a:r>
            <a:r>
              <a:rPr lang="en-US" sz="2400" b="1" dirty="0">
                <a:latin typeface="Arial Narrow" pitchFamily="34" charset="0"/>
                <a:cs typeface="+mn-cs"/>
              </a:rPr>
              <a:t>that starts hours or days before headache. It is experienced by 60%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57200" y="2141537"/>
            <a:ext cx="8229600" cy="830263"/>
          </a:xfrm>
          <a:prstGeom prst="rect">
            <a:avLst/>
          </a:prstGeom>
          <a:solidFill>
            <a:srgbClr val="E1F4FF">
              <a:alpha val="65098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2. Aura Phase; </a:t>
            </a:r>
            <a:r>
              <a:rPr lang="en-US" sz="2400" b="1" dirty="0">
                <a:latin typeface="Arial Narrow" pitchFamily="34" charset="0"/>
                <a:cs typeface="+mn-cs"/>
              </a:rPr>
              <a:t>Sensory &gt; motor symptoms starts 5-20 min before the migraine attack. It is experienced by 20% of </a:t>
            </a:r>
            <a:r>
              <a:rPr lang="en-US" sz="2400" b="1" dirty="0" err="1">
                <a:latin typeface="Arial Narrow" pitchFamily="34" charset="0"/>
                <a:cs typeface="+mn-cs"/>
              </a:rPr>
              <a:t>migraineurs</a:t>
            </a:r>
            <a:r>
              <a:rPr lang="en-US" sz="2400" b="1" dirty="0">
                <a:latin typeface="Arial Narrow" pitchFamily="34" charset="0"/>
                <a:cs typeface="+mn-cs"/>
              </a:rPr>
              <a:t>.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57200" y="5059362"/>
            <a:ext cx="8229600" cy="1570038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4. </a:t>
            </a:r>
            <a:r>
              <a:rPr lang="en-US" sz="2400" b="1" dirty="0" err="1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Postdrom</a:t>
            </a: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 Phase: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still not normal, either;</a:t>
            </a:r>
            <a:endParaRPr lang="en-US" sz="2400" b="1" dirty="0">
              <a:latin typeface="Arial Narrow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More </a:t>
            </a:r>
            <a:r>
              <a:rPr lang="en-US" sz="2400" b="1" dirty="0">
                <a:latin typeface="Arial Narrow" pitchFamily="34" charset="0"/>
                <a:cs typeface="+mn-cs"/>
              </a:rPr>
              <a:t>likely fatigued → irritability /impaired concentration /scalp tenderness /mood changes / GIT symptoms, ……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 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57200" y="2971800"/>
            <a:ext cx="8686800" cy="1938992"/>
          </a:xfrm>
          <a:prstGeom prst="rect">
            <a:avLst/>
          </a:prstGeom>
          <a:solidFill>
            <a:srgbClr val="E1F4FF">
              <a:alpha val="65098"/>
            </a:srgbClr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0064A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+mn-cs"/>
              </a:rPr>
              <a:t>3. Headache Phase;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moderate </a:t>
            </a:r>
            <a:r>
              <a:rPr lang="en-US" sz="2400" b="1" dirty="0">
                <a:latin typeface="Arial Narrow" pitchFamily="34" charset="0"/>
                <a:cs typeface="+mn-cs"/>
              </a:rPr>
              <a:t>to severe 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pain, </a:t>
            </a:r>
            <a:r>
              <a:rPr lang="en-US" sz="2400" b="1" dirty="0" smtClean="0">
                <a:latin typeface="Arial Narrow" pitchFamily="34" charset="0"/>
                <a:cs typeface="+mn-cs"/>
                <a:sym typeface="Wingdings 3"/>
              </a:rPr>
              <a:t> with activity</a:t>
            </a:r>
            <a:r>
              <a:rPr lang="en-US" sz="2400" b="1" dirty="0" smtClean="0">
                <a:latin typeface="Arial Narrow" pitchFamily="34" charset="0"/>
                <a:cs typeface="+mn-cs"/>
              </a:rPr>
              <a:t> + anorexia, vomiting,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  <a:cs typeface="+mn-cs"/>
              </a:rPr>
              <a:t>Intolerance to light, sounds, odors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smtClean="0">
                <a:latin typeface="Arial Narrow" pitchFamily="34" charset="0"/>
              </a:rPr>
              <a:t>Blurry vision /Blocked nose /Pale face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Sensations of heat or coldness /Sweating /Tenderness of the scalp</a:t>
            </a:r>
            <a:endParaRPr lang="en-US" sz="2400" b="1" dirty="0">
              <a:latin typeface="Arial Narrow" pitchFamily="34" charset="0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00250" y="884238"/>
            <a:ext cx="4857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Aged cheese, Alcohol, Chocolate, Caffeine, Hot </a:t>
            </a:r>
            <a:r>
              <a:rPr lang="en-US" sz="2000" b="1" dirty="0" smtClean="0">
                <a:latin typeface="Calibri" pitchFamily="34" charset="0"/>
              </a:rPr>
              <a:t>dogs, </a:t>
            </a:r>
            <a:r>
              <a:rPr lang="en-US" sz="2000" b="1" dirty="0">
                <a:latin typeface="Calibri" pitchFamily="34" charset="0"/>
              </a:rPr>
              <a:t>Avocado, Fermented or pickled foods, Yeast or protein </a:t>
            </a:r>
            <a:r>
              <a:rPr lang="en-US" sz="2000" b="1" dirty="0" smtClean="0">
                <a:latin typeface="Calibri" pitchFamily="34" charset="0"/>
              </a:rPr>
              <a:t>extracts. </a:t>
            </a:r>
            <a:endParaRPr lang="en-US" sz="2000" b="1" dirty="0">
              <a:latin typeface="Calibri" pitchFamily="34" charset="0"/>
            </a:endParaRPr>
          </a:p>
        </p:txBody>
      </p:sp>
      <p:pic>
        <p:nvPicPr>
          <p:cNvPr id="10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1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381000" y="300038"/>
            <a:ext cx="28956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Triggers</a:t>
            </a:r>
          </a:p>
        </p:txBody>
      </p:sp>
      <p:sp>
        <p:nvSpPr>
          <p:cNvPr id="15" name="TextBox 14"/>
          <p:cNvSpPr txBox="1"/>
          <p:nvPr/>
        </p:nvSpPr>
        <p:spPr bwMode="auto">
          <a:xfrm>
            <a:off x="381000" y="981670"/>
            <a:ext cx="7572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Diet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1219200" y="2200870"/>
            <a:ext cx="50292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Hormonal 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+mn-cs"/>
              </a:rPr>
              <a:t>changes: Menstrual migraine</a:t>
            </a:r>
          </a:p>
        </p:txBody>
      </p:sp>
      <p:sp>
        <p:nvSpPr>
          <p:cNvPr id="17" name="TextBox 16"/>
          <p:cNvSpPr txBox="1"/>
          <p:nvPr/>
        </p:nvSpPr>
        <p:spPr bwMode="auto">
          <a:xfrm>
            <a:off x="762000" y="1591270"/>
            <a:ext cx="12954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Stresses</a:t>
            </a:r>
          </a:p>
        </p:txBody>
      </p:sp>
      <p:sp>
        <p:nvSpPr>
          <p:cNvPr id="18" name="TextBox 17"/>
          <p:cNvSpPr txBox="1"/>
          <p:nvPr/>
        </p:nvSpPr>
        <p:spPr bwMode="auto">
          <a:xfrm>
            <a:off x="1752600" y="3048000"/>
            <a:ext cx="1212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Climate</a:t>
            </a:r>
          </a:p>
        </p:txBody>
      </p:sp>
      <p:sp>
        <p:nvSpPr>
          <p:cNvPr id="19" name="TextBox 18"/>
          <p:cNvSpPr txBox="1"/>
          <p:nvPr/>
        </p:nvSpPr>
        <p:spPr bwMode="auto">
          <a:xfrm>
            <a:off x="2365375" y="3650902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Diseases</a:t>
            </a:r>
          </a:p>
        </p:txBody>
      </p:sp>
      <p:sp>
        <p:nvSpPr>
          <p:cNvPr id="20" name="TextBox 19"/>
          <p:cNvSpPr txBox="1"/>
          <p:nvPr/>
        </p:nvSpPr>
        <p:spPr bwMode="auto">
          <a:xfrm>
            <a:off x="2895600" y="4226227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Therapy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000625" y="4180686"/>
            <a:ext cx="3429000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>
                <a:latin typeface="Calibri" pitchFamily="34" charset="0"/>
              </a:rPr>
              <a:t>Antibiotics, </a:t>
            </a:r>
            <a:r>
              <a:rPr lang="en-US" sz="2000" b="1" dirty="0" err="1">
                <a:latin typeface="Calibri" pitchFamily="34" charset="0"/>
              </a:rPr>
              <a:t>Antihypertensives</a:t>
            </a:r>
            <a:r>
              <a:rPr lang="en-US" sz="2000" b="1" dirty="0">
                <a:latin typeface="Calibri" pitchFamily="34" charset="0"/>
              </a:rPr>
              <a:t>, H</a:t>
            </a:r>
            <a:r>
              <a:rPr lang="en-US" sz="2000" b="1" baseline="-25000" dirty="0">
                <a:latin typeface="Calibri" pitchFamily="34" charset="0"/>
              </a:rPr>
              <a:t>2</a:t>
            </a:r>
            <a:r>
              <a:rPr lang="en-US" sz="2000" b="1" dirty="0">
                <a:latin typeface="Calibri" pitchFamily="34" charset="0"/>
              </a:rPr>
              <a:t> blockers, Vasodilators,    Oral </a:t>
            </a:r>
            <a:r>
              <a:rPr lang="en-US" sz="2000" b="1" dirty="0" smtClean="0">
                <a:latin typeface="Calibri" pitchFamily="34" charset="0"/>
              </a:rPr>
              <a:t>contraceptives.</a:t>
            </a:r>
            <a:endParaRPr lang="en-US" sz="2000" b="1" dirty="0">
              <a:latin typeface="Calibri" pitchFamily="34" charset="0"/>
            </a:endParaRPr>
          </a:p>
        </p:txBody>
      </p:sp>
      <p:sp>
        <p:nvSpPr>
          <p:cNvPr id="23" name="TextBox 22"/>
          <p:cNvSpPr txBox="1"/>
          <p:nvPr/>
        </p:nvSpPr>
        <p:spPr bwMode="auto">
          <a:xfrm>
            <a:off x="3352800" y="4932371"/>
            <a:ext cx="13716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chemeClr val="accent6">
                  <a:lumMod val="20000"/>
                  <a:lumOff val="80000"/>
                </a:schemeClr>
              </a:gs>
              <a:gs pos="92000">
                <a:srgbClr val="FFFF00">
                  <a:alpha val="7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0092F6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Life Style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5" name="TextBox 4"/>
          <p:cNvSpPr txBox="1"/>
          <p:nvPr/>
        </p:nvSpPr>
        <p:spPr bwMode="auto">
          <a:xfrm>
            <a:off x="304800" y="1600200"/>
            <a:ext cx="387985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Cortical Spreading Depression 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pic>
        <p:nvPicPr>
          <p:cNvPr id="18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819900" y="38100"/>
            <a:ext cx="2095500" cy="2171700"/>
          </a:xfrm>
          <a:prstGeom prst="rect">
            <a:avLst/>
          </a:prstGeom>
          <a:noFill/>
        </p:spPr>
      </p:pic>
      <p:pic>
        <p:nvPicPr>
          <p:cNvPr id="19" name="Picture 2" descr="C:\Users\Administrator\Pictures\Picture5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972300" y="190500"/>
            <a:ext cx="2095500" cy="2171700"/>
          </a:xfrm>
          <a:prstGeom prst="rect">
            <a:avLst/>
          </a:prstGeom>
          <a:noFill/>
        </p:spPr>
      </p:pic>
      <p:sp>
        <p:nvSpPr>
          <p:cNvPr id="20" name="Freeform 19"/>
          <p:cNvSpPr/>
          <p:nvPr/>
        </p:nvSpPr>
        <p:spPr>
          <a:xfrm>
            <a:off x="7237413" y="314325"/>
            <a:ext cx="1754187" cy="1298575"/>
          </a:xfrm>
          <a:custGeom>
            <a:avLst/>
            <a:gdLst>
              <a:gd name="connsiteX0" fmla="*/ 309093 w 1728001"/>
              <a:gd name="connsiteY0" fmla="*/ 175021 h 1268013"/>
              <a:gd name="connsiteX1" fmla="*/ 746974 w 1728001"/>
              <a:gd name="connsiteY1" fmla="*/ 123506 h 1268013"/>
              <a:gd name="connsiteX2" fmla="*/ 875763 w 1728001"/>
              <a:gd name="connsiteY2" fmla="*/ 84869 h 1268013"/>
              <a:gd name="connsiteX3" fmla="*/ 1004552 w 1728001"/>
              <a:gd name="connsiteY3" fmla="*/ 97748 h 1268013"/>
              <a:gd name="connsiteX4" fmla="*/ 1043188 w 1728001"/>
              <a:gd name="connsiteY4" fmla="*/ 162142 h 1268013"/>
              <a:gd name="connsiteX5" fmla="*/ 1171977 w 1728001"/>
              <a:gd name="connsiteY5" fmla="*/ 316689 h 1268013"/>
              <a:gd name="connsiteX6" fmla="*/ 1184856 w 1728001"/>
              <a:gd name="connsiteY6" fmla="*/ 355326 h 1268013"/>
              <a:gd name="connsiteX7" fmla="*/ 1223493 w 1728001"/>
              <a:gd name="connsiteY7" fmla="*/ 368204 h 1268013"/>
              <a:gd name="connsiteX8" fmla="*/ 1339403 w 1728001"/>
              <a:gd name="connsiteY8" fmla="*/ 381083 h 1268013"/>
              <a:gd name="connsiteX9" fmla="*/ 1455312 w 1728001"/>
              <a:gd name="connsiteY9" fmla="*/ 509872 h 1268013"/>
              <a:gd name="connsiteX10" fmla="*/ 1493949 w 1728001"/>
              <a:gd name="connsiteY10" fmla="*/ 548509 h 1268013"/>
              <a:gd name="connsiteX11" fmla="*/ 1532586 w 1728001"/>
              <a:gd name="connsiteY11" fmla="*/ 664418 h 1268013"/>
              <a:gd name="connsiteX12" fmla="*/ 1661374 w 1728001"/>
              <a:gd name="connsiteY12" fmla="*/ 793207 h 1268013"/>
              <a:gd name="connsiteX13" fmla="*/ 1700011 w 1728001"/>
              <a:gd name="connsiteY13" fmla="*/ 857602 h 1268013"/>
              <a:gd name="connsiteX14" fmla="*/ 1725769 w 1728001"/>
              <a:gd name="connsiteY14" fmla="*/ 896238 h 1268013"/>
              <a:gd name="connsiteX15" fmla="*/ 1712890 w 1728001"/>
              <a:gd name="connsiteY15" fmla="*/ 934875 h 1268013"/>
              <a:gd name="connsiteX16" fmla="*/ 1622738 w 1728001"/>
              <a:gd name="connsiteY16" fmla="*/ 973511 h 1268013"/>
              <a:gd name="connsiteX17" fmla="*/ 1584101 w 1728001"/>
              <a:gd name="connsiteY17" fmla="*/ 986390 h 1268013"/>
              <a:gd name="connsiteX18" fmla="*/ 1545465 w 1728001"/>
              <a:gd name="connsiteY18" fmla="*/ 1025027 h 1268013"/>
              <a:gd name="connsiteX19" fmla="*/ 1506828 w 1728001"/>
              <a:gd name="connsiteY19" fmla="*/ 1037906 h 1268013"/>
              <a:gd name="connsiteX20" fmla="*/ 1468191 w 1728001"/>
              <a:gd name="connsiteY20" fmla="*/ 1063664 h 1268013"/>
              <a:gd name="connsiteX21" fmla="*/ 1416676 w 1728001"/>
              <a:gd name="connsiteY21" fmla="*/ 1231089 h 1268013"/>
              <a:gd name="connsiteX22" fmla="*/ 1378039 w 1728001"/>
              <a:gd name="connsiteY22" fmla="*/ 1243968 h 1268013"/>
              <a:gd name="connsiteX23" fmla="*/ 1210614 w 1728001"/>
              <a:gd name="connsiteY23" fmla="*/ 1218210 h 1268013"/>
              <a:gd name="connsiteX24" fmla="*/ 1146219 w 1728001"/>
              <a:gd name="connsiteY24" fmla="*/ 1192452 h 1268013"/>
              <a:gd name="connsiteX25" fmla="*/ 1094704 w 1728001"/>
              <a:gd name="connsiteY25" fmla="*/ 1179573 h 1268013"/>
              <a:gd name="connsiteX26" fmla="*/ 914400 w 1728001"/>
              <a:gd name="connsiteY26" fmla="*/ 1153816 h 1268013"/>
              <a:gd name="connsiteX27" fmla="*/ 824248 w 1728001"/>
              <a:gd name="connsiteY27" fmla="*/ 1089421 h 1268013"/>
              <a:gd name="connsiteX28" fmla="*/ 785611 w 1728001"/>
              <a:gd name="connsiteY28" fmla="*/ 1050785 h 1268013"/>
              <a:gd name="connsiteX29" fmla="*/ 695459 w 1728001"/>
              <a:gd name="connsiteY29" fmla="*/ 1063664 h 1268013"/>
              <a:gd name="connsiteX30" fmla="*/ 592428 w 1728001"/>
              <a:gd name="connsiteY30" fmla="*/ 1037906 h 1268013"/>
              <a:gd name="connsiteX31" fmla="*/ 502276 w 1728001"/>
              <a:gd name="connsiteY31" fmla="*/ 947754 h 1268013"/>
              <a:gd name="connsiteX32" fmla="*/ 412124 w 1728001"/>
              <a:gd name="connsiteY32" fmla="*/ 818965 h 1268013"/>
              <a:gd name="connsiteX33" fmla="*/ 373487 w 1728001"/>
              <a:gd name="connsiteY33" fmla="*/ 741692 h 1268013"/>
              <a:gd name="connsiteX34" fmla="*/ 296214 w 1728001"/>
              <a:gd name="connsiteY34" fmla="*/ 728813 h 1268013"/>
              <a:gd name="connsiteX35" fmla="*/ 128788 w 1728001"/>
              <a:gd name="connsiteY35" fmla="*/ 715934 h 1268013"/>
              <a:gd name="connsiteX36" fmla="*/ 51515 w 1728001"/>
              <a:gd name="connsiteY36" fmla="*/ 677297 h 1268013"/>
              <a:gd name="connsiteX37" fmla="*/ 25758 w 1728001"/>
              <a:gd name="connsiteY37" fmla="*/ 638661 h 1268013"/>
              <a:gd name="connsiteX38" fmla="*/ 12879 w 1728001"/>
              <a:gd name="connsiteY38" fmla="*/ 574266 h 1268013"/>
              <a:gd name="connsiteX39" fmla="*/ 0 w 1728001"/>
              <a:gd name="connsiteY39" fmla="*/ 535630 h 1268013"/>
              <a:gd name="connsiteX40" fmla="*/ 12879 w 1728001"/>
              <a:gd name="connsiteY40" fmla="*/ 419720 h 1268013"/>
              <a:gd name="connsiteX41" fmla="*/ 51515 w 1728001"/>
              <a:gd name="connsiteY41" fmla="*/ 368204 h 1268013"/>
              <a:gd name="connsiteX42" fmla="*/ 90152 w 1728001"/>
              <a:gd name="connsiteY42" fmla="*/ 303810 h 1268013"/>
              <a:gd name="connsiteX43" fmla="*/ 167425 w 1728001"/>
              <a:gd name="connsiteY43" fmla="*/ 213658 h 1268013"/>
              <a:gd name="connsiteX44" fmla="*/ 193183 w 1728001"/>
              <a:gd name="connsiteY44" fmla="*/ 136385 h 1268013"/>
              <a:gd name="connsiteX45" fmla="*/ 231819 w 1728001"/>
              <a:gd name="connsiteY45" fmla="*/ 149264 h 1268013"/>
              <a:gd name="connsiteX46" fmla="*/ 270456 w 1728001"/>
              <a:gd name="connsiteY46" fmla="*/ 123506 h 1268013"/>
              <a:gd name="connsiteX47" fmla="*/ 270456 w 1728001"/>
              <a:gd name="connsiteY47" fmla="*/ 123506 h 1268013"/>
              <a:gd name="connsiteX48" fmla="*/ 270456 w 1728001"/>
              <a:gd name="connsiteY48" fmla="*/ 123506 h 1268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1728001" h="1268013">
                <a:moveTo>
                  <a:pt x="309093" y="175021"/>
                </a:moveTo>
                <a:cubicBezTo>
                  <a:pt x="367435" y="0"/>
                  <a:pt x="301701" y="156902"/>
                  <a:pt x="746974" y="123506"/>
                </a:cubicBezTo>
                <a:cubicBezTo>
                  <a:pt x="766001" y="122079"/>
                  <a:pt x="844042" y="95443"/>
                  <a:pt x="875763" y="84869"/>
                </a:cubicBezTo>
                <a:cubicBezTo>
                  <a:pt x="918693" y="89162"/>
                  <a:pt x="965379" y="79668"/>
                  <a:pt x="1004552" y="97748"/>
                </a:cubicBezTo>
                <a:cubicBezTo>
                  <a:pt x="1027280" y="108238"/>
                  <a:pt x="1028940" y="141561"/>
                  <a:pt x="1043188" y="162142"/>
                </a:cubicBezTo>
                <a:cubicBezTo>
                  <a:pt x="1112069" y="261636"/>
                  <a:pt x="1103097" y="247807"/>
                  <a:pt x="1171977" y="316689"/>
                </a:cubicBezTo>
                <a:cubicBezTo>
                  <a:pt x="1176270" y="329568"/>
                  <a:pt x="1175256" y="345727"/>
                  <a:pt x="1184856" y="355326"/>
                </a:cubicBezTo>
                <a:cubicBezTo>
                  <a:pt x="1194455" y="364925"/>
                  <a:pt x="1210102" y="365972"/>
                  <a:pt x="1223493" y="368204"/>
                </a:cubicBezTo>
                <a:cubicBezTo>
                  <a:pt x="1261839" y="374595"/>
                  <a:pt x="1300766" y="376790"/>
                  <a:pt x="1339403" y="381083"/>
                </a:cubicBezTo>
                <a:cubicBezTo>
                  <a:pt x="1399895" y="461741"/>
                  <a:pt x="1362861" y="417421"/>
                  <a:pt x="1455312" y="509872"/>
                </a:cubicBezTo>
                <a:lnTo>
                  <a:pt x="1493949" y="548509"/>
                </a:lnTo>
                <a:cubicBezTo>
                  <a:pt x="1506828" y="587145"/>
                  <a:pt x="1512619" y="628922"/>
                  <a:pt x="1532586" y="664418"/>
                </a:cubicBezTo>
                <a:cubicBezTo>
                  <a:pt x="1569578" y="730181"/>
                  <a:pt x="1607616" y="752889"/>
                  <a:pt x="1661374" y="793207"/>
                </a:cubicBezTo>
                <a:cubicBezTo>
                  <a:pt x="1674253" y="814672"/>
                  <a:pt x="1686744" y="836375"/>
                  <a:pt x="1700011" y="857602"/>
                </a:cubicBezTo>
                <a:cubicBezTo>
                  <a:pt x="1708215" y="870728"/>
                  <a:pt x="1723224" y="880970"/>
                  <a:pt x="1725769" y="896238"/>
                </a:cubicBezTo>
                <a:cubicBezTo>
                  <a:pt x="1728001" y="909629"/>
                  <a:pt x="1721371" y="924274"/>
                  <a:pt x="1712890" y="934875"/>
                </a:cubicBezTo>
                <a:cubicBezTo>
                  <a:pt x="1689652" y="963922"/>
                  <a:pt x="1654819" y="964345"/>
                  <a:pt x="1622738" y="973511"/>
                </a:cubicBezTo>
                <a:cubicBezTo>
                  <a:pt x="1609685" y="977240"/>
                  <a:pt x="1596980" y="982097"/>
                  <a:pt x="1584101" y="986390"/>
                </a:cubicBezTo>
                <a:cubicBezTo>
                  <a:pt x="1571222" y="999269"/>
                  <a:pt x="1560619" y="1014924"/>
                  <a:pt x="1545465" y="1025027"/>
                </a:cubicBezTo>
                <a:cubicBezTo>
                  <a:pt x="1534169" y="1032557"/>
                  <a:pt x="1518970" y="1031835"/>
                  <a:pt x="1506828" y="1037906"/>
                </a:cubicBezTo>
                <a:cubicBezTo>
                  <a:pt x="1492983" y="1044828"/>
                  <a:pt x="1481070" y="1055078"/>
                  <a:pt x="1468191" y="1063664"/>
                </a:cubicBezTo>
                <a:cubicBezTo>
                  <a:pt x="1462988" y="1089681"/>
                  <a:pt x="1458378" y="1197727"/>
                  <a:pt x="1416676" y="1231089"/>
                </a:cubicBezTo>
                <a:cubicBezTo>
                  <a:pt x="1406075" y="1239570"/>
                  <a:pt x="1390918" y="1239675"/>
                  <a:pt x="1378039" y="1243968"/>
                </a:cubicBezTo>
                <a:cubicBezTo>
                  <a:pt x="1264894" y="1206252"/>
                  <a:pt x="1459628" y="1268013"/>
                  <a:pt x="1210614" y="1218210"/>
                </a:cubicBezTo>
                <a:cubicBezTo>
                  <a:pt x="1187944" y="1213676"/>
                  <a:pt x="1168151" y="1199763"/>
                  <a:pt x="1146219" y="1192452"/>
                </a:cubicBezTo>
                <a:cubicBezTo>
                  <a:pt x="1129427" y="1186855"/>
                  <a:pt x="1111983" y="1183413"/>
                  <a:pt x="1094704" y="1179573"/>
                </a:cubicBezTo>
                <a:cubicBezTo>
                  <a:pt x="1012701" y="1161351"/>
                  <a:pt x="1015640" y="1165065"/>
                  <a:pt x="914400" y="1153816"/>
                </a:cubicBezTo>
                <a:cubicBezTo>
                  <a:pt x="883818" y="1133428"/>
                  <a:pt x="852208" y="1113387"/>
                  <a:pt x="824248" y="1089421"/>
                </a:cubicBezTo>
                <a:cubicBezTo>
                  <a:pt x="810419" y="1077568"/>
                  <a:pt x="798490" y="1063664"/>
                  <a:pt x="785611" y="1050785"/>
                </a:cubicBezTo>
                <a:cubicBezTo>
                  <a:pt x="755560" y="1055078"/>
                  <a:pt x="725815" y="1063664"/>
                  <a:pt x="695459" y="1063664"/>
                </a:cubicBezTo>
                <a:cubicBezTo>
                  <a:pt x="664377" y="1063664"/>
                  <a:pt x="622916" y="1048069"/>
                  <a:pt x="592428" y="1037906"/>
                </a:cubicBezTo>
                <a:cubicBezTo>
                  <a:pt x="562377" y="1007855"/>
                  <a:pt x="524141" y="984196"/>
                  <a:pt x="502276" y="947754"/>
                </a:cubicBezTo>
                <a:cubicBezTo>
                  <a:pt x="449496" y="859788"/>
                  <a:pt x="479277" y="902906"/>
                  <a:pt x="412124" y="818965"/>
                </a:cubicBezTo>
                <a:cubicBezTo>
                  <a:pt x="406029" y="800679"/>
                  <a:pt x="393461" y="751679"/>
                  <a:pt x="373487" y="741692"/>
                </a:cubicBezTo>
                <a:cubicBezTo>
                  <a:pt x="350131" y="730014"/>
                  <a:pt x="322183" y="731547"/>
                  <a:pt x="296214" y="728813"/>
                </a:cubicBezTo>
                <a:cubicBezTo>
                  <a:pt x="240548" y="722953"/>
                  <a:pt x="184597" y="720227"/>
                  <a:pt x="128788" y="715934"/>
                </a:cubicBezTo>
                <a:cubicBezTo>
                  <a:pt x="97364" y="705459"/>
                  <a:pt x="76481" y="702263"/>
                  <a:pt x="51515" y="677297"/>
                </a:cubicBezTo>
                <a:cubicBezTo>
                  <a:pt x="40570" y="666352"/>
                  <a:pt x="34344" y="651540"/>
                  <a:pt x="25758" y="638661"/>
                </a:cubicBezTo>
                <a:cubicBezTo>
                  <a:pt x="21465" y="617196"/>
                  <a:pt x="18188" y="595502"/>
                  <a:pt x="12879" y="574266"/>
                </a:cubicBezTo>
                <a:cubicBezTo>
                  <a:pt x="9586" y="561096"/>
                  <a:pt x="0" y="549205"/>
                  <a:pt x="0" y="535630"/>
                </a:cubicBezTo>
                <a:cubicBezTo>
                  <a:pt x="0" y="496756"/>
                  <a:pt x="1447" y="456875"/>
                  <a:pt x="12879" y="419720"/>
                </a:cubicBezTo>
                <a:cubicBezTo>
                  <a:pt x="19191" y="399204"/>
                  <a:pt x="39609" y="386064"/>
                  <a:pt x="51515" y="368204"/>
                </a:cubicBezTo>
                <a:cubicBezTo>
                  <a:pt x="65400" y="347376"/>
                  <a:pt x="74784" y="323569"/>
                  <a:pt x="90152" y="303810"/>
                </a:cubicBezTo>
                <a:cubicBezTo>
                  <a:pt x="123250" y="261255"/>
                  <a:pt x="146911" y="259813"/>
                  <a:pt x="167425" y="213658"/>
                </a:cubicBezTo>
                <a:cubicBezTo>
                  <a:pt x="178452" y="188847"/>
                  <a:pt x="193183" y="136385"/>
                  <a:pt x="193183" y="136385"/>
                </a:cubicBezTo>
                <a:cubicBezTo>
                  <a:pt x="206062" y="140678"/>
                  <a:pt x="218428" y="151496"/>
                  <a:pt x="231819" y="149264"/>
                </a:cubicBezTo>
                <a:cubicBezTo>
                  <a:pt x="247087" y="146719"/>
                  <a:pt x="270456" y="123506"/>
                  <a:pt x="270456" y="123506"/>
                </a:cubicBezTo>
                <a:lnTo>
                  <a:pt x="270456" y="123506"/>
                </a:lnTo>
                <a:lnTo>
                  <a:pt x="270456" y="123506"/>
                </a:lnTo>
              </a:path>
            </a:pathLst>
          </a:custGeom>
          <a:solidFill>
            <a:srgbClr val="FF66FF">
              <a:alpha val="18824"/>
            </a:srgbClr>
          </a:solidFill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04800" y="1524000"/>
            <a:ext cx="777240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Intracranial vasoconstriction →  migraine aura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focal ischemia → ↑ mediators → rebound vasodilatation → ↑ permeability &amp; leak → </a:t>
            </a:r>
            <a:r>
              <a:rPr lang="en-US" sz="2400" b="1" dirty="0" smtClean="0">
                <a:latin typeface="Arial Narrow" pitchFamily="34" charset="0"/>
              </a:rPr>
              <a:t>inflammatory </a:t>
            </a:r>
            <a:r>
              <a:rPr lang="en-US" sz="2400" b="1" dirty="0">
                <a:latin typeface="Arial Narrow" pitchFamily="34" charset="0"/>
              </a:rPr>
              <a:t>reaction → activates perivascular nociceptive nerves → migraine headache 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?</a:t>
            </a: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3429000" y="3886200"/>
            <a:ext cx="47244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2500"/>
              </a:lnSpc>
            </a:pPr>
            <a:r>
              <a:rPr lang="en-US" sz="2400" b="1">
                <a:latin typeface="Calibri" pitchFamily="34" charset="0"/>
              </a:rPr>
              <a:t>↓</a:t>
            </a:r>
          </a:p>
          <a:p>
            <a:pPr algn="ctr">
              <a:lnSpc>
                <a:spcPts val="2500"/>
              </a:lnSpc>
            </a:pPr>
            <a:r>
              <a:rPr lang="en-US" sz="2400" b="1">
                <a:latin typeface="Arial Narrow" pitchFamily="34" charset="0"/>
              </a:rPr>
              <a:t>It throbs as blood flow at these sensitive area with each heart beat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5000">
                <a:schemeClr val="accent1">
                  <a:tint val="66000"/>
                  <a:satMod val="160000"/>
                  <a:alpha val="66000"/>
                </a:schemeClr>
              </a:gs>
              <a:gs pos="56000">
                <a:schemeClr val="accent6">
                  <a:lumMod val="20000"/>
                  <a:lumOff val="80000"/>
                </a:schemeClr>
              </a:gs>
              <a:gs pos="92000">
                <a:srgbClr val="A3FFE7">
                  <a:alpha val="55686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4800" y="228600"/>
            <a:ext cx="3886200" cy="523875"/>
          </a:xfrm>
          <a:prstGeom prst="rect">
            <a:avLst/>
          </a:prstGeom>
          <a:gradFill>
            <a:gsLst>
              <a:gs pos="35000">
                <a:srgbClr val="0092F6"/>
              </a:gs>
              <a:gs pos="57000">
                <a:srgbClr val="0070C0"/>
              </a:gs>
              <a:gs pos="92000">
                <a:schemeClr val="accent6">
                  <a:lumMod val="20000"/>
                  <a:lumOff val="8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Arial Narrow" pitchFamily="34" charset="0"/>
              </a:rPr>
              <a:t>Migraine Causal Theories</a:t>
            </a:r>
          </a:p>
        </p:txBody>
      </p:sp>
      <p:sp>
        <p:nvSpPr>
          <p:cNvPr id="4" name="TextBox 3"/>
          <p:cNvSpPr txBox="1"/>
          <p:nvPr/>
        </p:nvSpPr>
        <p:spPr bwMode="auto">
          <a:xfrm>
            <a:off x="304800" y="914400"/>
            <a:ext cx="1366836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Vascular</a:t>
            </a:r>
          </a:p>
        </p:txBody>
      </p:sp>
      <p:sp>
        <p:nvSpPr>
          <p:cNvPr id="6" name="TextBox 5"/>
          <p:cNvSpPr txBox="1"/>
          <p:nvPr/>
        </p:nvSpPr>
        <p:spPr bwMode="auto">
          <a:xfrm>
            <a:off x="304800" y="2971800"/>
            <a:ext cx="2971800" cy="46166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>
            <a:outerShdw blurRad="50800" dist="76200" dir="5400000" sx="91000" sy="91000" algn="ctr" rotWithShape="0">
              <a:srgbClr val="FF66FF"/>
            </a:outerShdw>
          </a:effec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Mediators [ Serotonin ] </a:t>
            </a:r>
          </a:p>
        </p:txBody>
      </p:sp>
      <p:grpSp>
        <p:nvGrpSpPr>
          <p:cNvPr id="7" name="Group 29"/>
          <p:cNvGrpSpPr>
            <a:grpSpLocks/>
          </p:cNvGrpSpPr>
          <p:nvPr/>
        </p:nvGrpSpPr>
        <p:grpSpPr bwMode="auto">
          <a:xfrm>
            <a:off x="6819900" y="38100"/>
            <a:ext cx="2247900" cy="2324100"/>
            <a:chOff x="6819900" y="38100"/>
            <a:chExt cx="2247900" cy="2324100"/>
          </a:xfrm>
        </p:grpSpPr>
        <p:pic>
          <p:nvPicPr>
            <p:cNvPr id="18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5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819900" y="38100"/>
              <a:ext cx="2095500" cy="2171700"/>
            </a:xfrm>
            <a:prstGeom prst="rect">
              <a:avLst/>
            </a:prstGeom>
            <a:noFill/>
          </p:spPr>
        </p:pic>
        <p:pic>
          <p:nvPicPr>
            <p:cNvPr id="19" name="Picture 2" descr="C:\Users\Administrator\Pictures\Picture5.jpg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prstClr val="black"/>
                <a:schemeClr val="accent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6972300" y="190500"/>
              <a:ext cx="2095500" cy="2171700"/>
            </a:xfrm>
            <a:prstGeom prst="rect">
              <a:avLst/>
            </a:prstGeom>
            <a:noFill/>
          </p:spPr>
        </p:pic>
        <p:sp>
          <p:nvSpPr>
            <p:cNvPr id="20" name="Freeform 19"/>
            <p:cNvSpPr/>
            <p:nvPr/>
          </p:nvSpPr>
          <p:spPr>
            <a:xfrm>
              <a:off x="7237413" y="314325"/>
              <a:ext cx="1754187" cy="1298575"/>
            </a:xfrm>
            <a:custGeom>
              <a:avLst/>
              <a:gdLst>
                <a:gd name="connsiteX0" fmla="*/ 309093 w 1728001"/>
                <a:gd name="connsiteY0" fmla="*/ 175021 h 1268013"/>
                <a:gd name="connsiteX1" fmla="*/ 746974 w 1728001"/>
                <a:gd name="connsiteY1" fmla="*/ 123506 h 1268013"/>
                <a:gd name="connsiteX2" fmla="*/ 875763 w 1728001"/>
                <a:gd name="connsiteY2" fmla="*/ 84869 h 1268013"/>
                <a:gd name="connsiteX3" fmla="*/ 1004552 w 1728001"/>
                <a:gd name="connsiteY3" fmla="*/ 97748 h 1268013"/>
                <a:gd name="connsiteX4" fmla="*/ 1043188 w 1728001"/>
                <a:gd name="connsiteY4" fmla="*/ 162142 h 1268013"/>
                <a:gd name="connsiteX5" fmla="*/ 1171977 w 1728001"/>
                <a:gd name="connsiteY5" fmla="*/ 316689 h 1268013"/>
                <a:gd name="connsiteX6" fmla="*/ 1184856 w 1728001"/>
                <a:gd name="connsiteY6" fmla="*/ 355326 h 1268013"/>
                <a:gd name="connsiteX7" fmla="*/ 1223493 w 1728001"/>
                <a:gd name="connsiteY7" fmla="*/ 368204 h 1268013"/>
                <a:gd name="connsiteX8" fmla="*/ 1339403 w 1728001"/>
                <a:gd name="connsiteY8" fmla="*/ 381083 h 1268013"/>
                <a:gd name="connsiteX9" fmla="*/ 1455312 w 1728001"/>
                <a:gd name="connsiteY9" fmla="*/ 509872 h 1268013"/>
                <a:gd name="connsiteX10" fmla="*/ 1493949 w 1728001"/>
                <a:gd name="connsiteY10" fmla="*/ 548509 h 1268013"/>
                <a:gd name="connsiteX11" fmla="*/ 1532586 w 1728001"/>
                <a:gd name="connsiteY11" fmla="*/ 664418 h 1268013"/>
                <a:gd name="connsiteX12" fmla="*/ 1661374 w 1728001"/>
                <a:gd name="connsiteY12" fmla="*/ 793207 h 1268013"/>
                <a:gd name="connsiteX13" fmla="*/ 1700011 w 1728001"/>
                <a:gd name="connsiteY13" fmla="*/ 857602 h 1268013"/>
                <a:gd name="connsiteX14" fmla="*/ 1725769 w 1728001"/>
                <a:gd name="connsiteY14" fmla="*/ 896238 h 1268013"/>
                <a:gd name="connsiteX15" fmla="*/ 1712890 w 1728001"/>
                <a:gd name="connsiteY15" fmla="*/ 934875 h 1268013"/>
                <a:gd name="connsiteX16" fmla="*/ 1622738 w 1728001"/>
                <a:gd name="connsiteY16" fmla="*/ 973511 h 1268013"/>
                <a:gd name="connsiteX17" fmla="*/ 1584101 w 1728001"/>
                <a:gd name="connsiteY17" fmla="*/ 986390 h 1268013"/>
                <a:gd name="connsiteX18" fmla="*/ 1545465 w 1728001"/>
                <a:gd name="connsiteY18" fmla="*/ 1025027 h 1268013"/>
                <a:gd name="connsiteX19" fmla="*/ 1506828 w 1728001"/>
                <a:gd name="connsiteY19" fmla="*/ 1037906 h 1268013"/>
                <a:gd name="connsiteX20" fmla="*/ 1468191 w 1728001"/>
                <a:gd name="connsiteY20" fmla="*/ 1063664 h 1268013"/>
                <a:gd name="connsiteX21" fmla="*/ 1416676 w 1728001"/>
                <a:gd name="connsiteY21" fmla="*/ 1231089 h 1268013"/>
                <a:gd name="connsiteX22" fmla="*/ 1378039 w 1728001"/>
                <a:gd name="connsiteY22" fmla="*/ 1243968 h 1268013"/>
                <a:gd name="connsiteX23" fmla="*/ 1210614 w 1728001"/>
                <a:gd name="connsiteY23" fmla="*/ 1218210 h 1268013"/>
                <a:gd name="connsiteX24" fmla="*/ 1146219 w 1728001"/>
                <a:gd name="connsiteY24" fmla="*/ 1192452 h 1268013"/>
                <a:gd name="connsiteX25" fmla="*/ 1094704 w 1728001"/>
                <a:gd name="connsiteY25" fmla="*/ 1179573 h 1268013"/>
                <a:gd name="connsiteX26" fmla="*/ 914400 w 1728001"/>
                <a:gd name="connsiteY26" fmla="*/ 1153816 h 1268013"/>
                <a:gd name="connsiteX27" fmla="*/ 824248 w 1728001"/>
                <a:gd name="connsiteY27" fmla="*/ 1089421 h 1268013"/>
                <a:gd name="connsiteX28" fmla="*/ 785611 w 1728001"/>
                <a:gd name="connsiteY28" fmla="*/ 1050785 h 1268013"/>
                <a:gd name="connsiteX29" fmla="*/ 695459 w 1728001"/>
                <a:gd name="connsiteY29" fmla="*/ 1063664 h 1268013"/>
                <a:gd name="connsiteX30" fmla="*/ 592428 w 1728001"/>
                <a:gd name="connsiteY30" fmla="*/ 1037906 h 1268013"/>
                <a:gd name="connsiteX31" fmla="*/ 502276 w 1728001"/>
                <a:gd name="connsiteY31" fmla="*/ 947754 h 1268013"/>
                <a:gd name="connsiteX32" fmla="*/ 412124 w 1728001"/>
                <a:gd name="connsiteY32" fmla="*/ 818965 h 1268013"/>
                <a:gd name="connsiteX33" fmla="*/ 373487 w 1728001"/>
                <a:gd name="connsiteY33" fmla="*/ 741692 h 1268013"/>
                <a:gd name="connsiteX34" fmla="*/ 296214 w 1728001"/>
                <a:gd name="connsiteY34" fmla="*/ 728813 h 1268013"/>
                <a:gd name="connsiteX35" fmla="*/ 128788 w 1728001"/>
                <a:gd name="connsiteY35" fmla="*/ 715934 h 1268013"/>
                <a:gd name="connsiteX36" fmla="*/ 51515 w 1728001"/>
                <a:gd name="connsiteY36" fmla="*/ 677297 h 1268013"/>
                <a:gd name="connsiteX37" fmla="*/ 25758 w 1728001"/>
                <a:gd name="connsiteY37" fmla="*/ 638661 h 1268013"/>
                <a:gd name="connsiteX38" fmla="*/ 12879 w 1728001"/>
                <a:gd name="connsiteY38" fmla="*/ 574266 h 1268013"/>
                <a:gd name="connsiteX39" fmla="*/ 0 w 1728001"/>
                <a:gd name="connsiteY39" fmla="*/ 535630 h 1268013"/>
                <a:gd name="connsiteX40" fmla="*/ 12879 w 1728001"/>
                <a:gd name="connsiteY40" fmla="*/ 419720 h 1268013"/>
                <a:gd name="connsiteX41" fmla="*/ 51515 w 1728001"/>
                <a:gd name="connsiteY41" fmla="*/ 368204 h 1268013"/>
                <a:gd name="connsiteX42" fmla="*/ 90152 w 1728001"/>
                <a:gd name="connsiteY42" fmla="*/ 303810 h 1268013"/>
                <a:gd name="connsiteX43" fmla="*/ 167425 w 1728001"/>
                <a:gd name="connsiteY43" fmla="*/ 213658 h 1268013"/>
                <a:gd name="connsiteX44" fmla="*/ 193183 w 1728001"/>
                <a:gd name="connsiteY44" fmla="*/ 136385 h 1268013"/>
                <a:gd name="connsiteX45" fmla="*/ 231819 w 1728001"/>
                <a:gd name="connsiteY45" fmla="*/ 149264 h 1268013"/>
                <a:gd name="connsiteX46" fmla="*/ 270456 w 1728001"/>
                <a:gd name="connsiteY46" fmla="*/ 123506 h 1268013"/>
                <a:gd name="connsiteX47" fmla="*/ 270456 w 1728001"/>
                <a:gd name="connsiteY47" fmla="*/ 123506 h 1268013"/>
                <a:gd name="connsiteX48" fmla="*/ 270456 w 1728001"/>
                <a:gd name="connsiteY48" fmla="*/ 123506 h 1268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728001" h="1268013">
                  <a:moveTo>
                    <a:pt x="309093" y="175021"/>
                  </a:moveTo>
                  <a:cubicBezTo>
                    <a:pt x="367435" y="0"/>
                    <a:pt x="301701" y="156902"/>
                    <a:pt x="746974" y="123506"/>
                  </a:cubicBezTo>
                  <a:cubicBezTo>
                    <a:pt x="766001" y="122079"/>
                    <a:pt x="844042" y="95443"/>
                    <a:pt x="875763" y="84869"/>
                  </a:cubicBezTo>
                  <a:cubicBezTo>
                    <a:pt x="918693" y="89162"/>
                    <a:pt x="965379" y="79668"/>
                    <a:pt x="1004552" y="97748"/>
                  </a:cubicBezTo>
                  <a:cubicBezTo>
                    <a:pt x="1027280" y="108238"/>
                    <a:pt x="1028940" y="141561"/>
                    <a:pt x="1043188" y="162142"/>
                  </a:cubicBezTo>
                  <a:cubicBezTo>
                    <a:pt x="1112069" y="261636"/>
                    <a:pt x="1103097" y="247807"/>
                    <a:pt x="1171977" y="316689"/>
                  </a:cubicBezTo>
                  <a:cubicBezTo>
                    <a:pt x="1176270" y="329568"/>
                    <a:pt x="1175256" y="345727"/>
                    <a:pt x="1184856" y="355326"/>
                  </a:cubicBezTo>
                  <a:cubicBezTo>
                    <a:pt x="1194455" y="364925"/>
                    <a:pt x="1210102" y="365972"/>
                    <a:pt x="1223493" y="368204"/>
                  </a:cubicBezTo>
                  <a:cubicBezTo>
                    <a:pt x="1261839" y="374595"/>
                    <a:pt x="1300766" y="376790"/>
                    <a:pt x="1339403" y="381083"/>
                  </a:cubicBezTo>
                  <a:cubicBezTo>
                    <a:pt x="1399895" y="461741"/>
                    <a:pt x="1362861" y="417421"/>
                    <a:pt x="1455312" y="509872"/>
                  </a:cubicBezTo>
                  <a:lnTo>
                    <a:pt x="1493949" y="548509"/>
                  </a:lnTo>
                  <a:cubicBezTo>
                    <a:pt x="1506828" y="587145"/>
                    <a:pt x="1512619" y="628922"/>
                    <a:pt x="1532586" y="664418"/>
                  </a:cubicBezTo>
                  <a:cubicBezTo>
                    <a:pt x="1569578" y="730181"/>
                    <a:pt x="1607616" y="752889"/>
                    <a:pt x="1661374" y="793207"/>
                  </a:cubicBezTo>
                  <a:cubicBezTo>
                    <a:pt x="1674253" y="814672"/>
                    <a:pt x="1686744" y="836375"/>
                    <a:pt x="1700011" y="857602"/>
                  </a:cubicBezTo>
                  <a:cubicBezTo>
                    <a:pt x="1708215" y="870728"/>
                    <a:pt x="1723224" y="880970"/>
                    <a:pt x="1725769" y="896238"/>
                  </a:cubicBezTo>
                  <a:cubicBezTo>
                    <a:pt x="1728001" y="909629"/>
                    <a:pt x="1721371" y="924274"/>
                    <a:pt x="1712890" y="934875"/>
                  </a:cubicBezTo>
                  <a:cubicBezTo>
                    <a:pt x="1689652" y="963922"/>
                    <a:pt x="1654819" y="964345"/>
                    <a:pt x="1622738" y="973511"/>
                  </a:cubicBezTo>
                  <a:cubicBezTo>
                    <a:pt x="1609685" y="977240"/>
                    <a:pt x="1596980" y="982097"/>
                    <a:pt x="1584101" y="986390"/>
                  </a:cubicBezTo>
                  <a:cubicBezTo>
                    <a:pt x="1571222" y="999269"/>
                    <a:pt x="1560619" y="1014924"/>
                    <a:pt x="1545465" y="1025027"/>
                  </a:cubicBezTo>
                  <a:cubicBezTo>
                    <a:pt x="1534169" y="1032557"/>
                    <a:pt x="1518970" y="1031835"/>
                    <a:pt x="1506828" y="1037906"/>
                  </a:cubicBezTo>
                  <a:cubicBezTo>
                    <a:pt x="1492983" y="1044828"/>
                    <a:pt x="1481070" y="1055078"/>
                    <a:pt x="1468191" y="1063664"/>
                  </a:cubicBezTo>
                  <a:cubicBezTo>
                    <a:pt x="1462988" y="1089681"/>
                    <a:pt x="1458378" y="1197727"/>
                    <a:pt x="1416676" y="1231089"/>
                  </a:cubicBezTo>
                  <a:cubicBezTo>
                    <a:pt x="1406075" y="1239570"/>
                    <a:pt x="1390918" y="1239675"/>
                    <a:pt x="1378039" y="1243968"/>
                  </a:cubicBezTo>
                  <a:cubicBezTo>
                    <a:pt x="1264894" y="1206252"/>
                    <a:pt x="1459628" y="1268013"/>
                    <a:pt x="1210614" y="1218210"/>
                  </a:cubicBezTo>
                  <a:cubicBezTo>
                    <a:pt x="1187944" y="1213676"/>
                    <a:pt x="1168151" y="1199763"/>
                    <a:pt x="1146219" y="1192452"/>
                  </a:cubicBezTo>
                  <a:cubicBezTo>
                    <a:pt x="1129427" y="1186855"/>
                    <a:pt x="1111983" y="1183413"/>
                    <a:pt x="1094704" y="1179573"/>
                  </a:cubicBezTo>
                  <a:cubicBezTo>
                    <a:pt x="1012701" y="1161351"/>
                    <a:pt x="1015640" y="1165065"/>
                    <a:pt x="914400" y="1153816"/>
                  </a:cubicBezTo>
                  <a:cubicBezTo>
                    <a:pt x="883818" y="1133428"/>
                    <a:pt x="852208" y="1113387"/>
                    <a:pt x="824248" y="1089421"/>
                  </a:cubicBezTo>
                  <a:cubicBezTo>
                    <a:pt x="810419" y="1077568"/>
                    <a:pt x="798490" y="1063664"/>
                    <a:pt x="785611" y="1050785"/>
                  </a:cubicBezTo>
                  <a:cubicBezTo>
                    <a:pt x="755560" y="1055078"/>
                    <a:pt x="725815" y="1063664"/>
                    <a:pt x="695459" y="1063664"/>
                  </a:cubicBezTo>
                  <a:cubicBezTo>
                    <a:pt x="664377" y="1063664"/>
                    <a:pt x="622916" y="1048069"/>
                    <a:pt x="592428" y="1037906"/>
                  </a:cubicBezTo>
                  <a:cubicBezTo>
                    <a:pt x="562377" y="1007855"/>
                    <a:pt x="524141" y="984196"/>
                    <a:pt x="502276" y="947754"/>
                  </a:cubicBezTo>
                  <a:cubicBezTo>
                    <a:pt x="449496" y="859788"/>
                    <a:pt x="479277" y="902906"/>
                    <a:pt x="412124" y="818965"/>
                  </a:cubicBezTo>
                  <a:cubicBezTo>
                    <a:pt x="406029" y="800679"/>
                    <a:pt x="393461" y="751679"/>
                    <a:pt x="373487" y="741692"/>
                  </a:cubicBezTo>
                  <a:cubicBezTo>
                    <a:pt x="350131" y="730014"/>
                    <a:pt x="322183" y="731547"/>
                    <a:pt x="296214" y="728813"/>
                  </a:cubicBezTo>
                  <a:cubicBezTo>
                    <a:pt x="240548" y="722953"/>
                    <a:pt x="184597" y="720227"/>
                    <a:pt x="128788" y="715934"/>
                  </a:cubicBezTo>
                  <a:cubicBezTo>
                    <a:pt x="97364" y="705459"/>
                    <a:pt x="76481" y="702263"/>
                    <a:pt x="51515" y="677297"/>
                  </a:cubicBezTo>
                  <a:cubicBezTo>
                    <a:pt x="40570" y="666352"/>
                    <a:pt x="34344" y="651540"/>
                    <a:pt x="25758" y="638661"/>
                  </a:cubicBezTo>
                  <a:cubicBezTo>
                    <a:pt x="21465" y="617196"/>
                    <a:pt x="18188" y="595502"/>
                    <a:pt x="12879" y="574266"/>
                  </a:cubicBezTo>
                  <a:cubicBezTo>
                    <a:pt x="9586" y="561096"/>
                    <a:pt x="0" y="549205"/>
                    <a:pt x="0" y="535630"/>
                  </a:cubicBezTo>
                  <a:cubicBezTo>
                    <a:pt x="0" y="496756"/>
                    <a:pt x="1447" y="456875"/>
                    <a:pt x="12879" y="419720"/>
                  </a:cubicBezTo>
                  <a:cubicBezTo>
                    <a:pt x="19191" y="399204"/>
                    <a:pt x="39609" y="386064"/>
                    <a:pt x="51515" y="368204"/>
                  </a:cubicBezTo>
                  <a:cubicBezTo>
                    <a:pt x="65400" y="347376"/>
                    <a:pt x="74784" y="323569"/>
                    <a:pt x="90152" y="303810"/>
                  </a:cubicBezTo>
                  <a:cubicBezTo>
                    <a:pt x="123250" y="261255"/>
                    <a:pt x="146911" y="259813"/>
                    <a:pt x="167425" y="213658"/>
                  </a:cubicBezTo>
                  <a:cubicBezTo>
                    <a:pt x="178452" y="188847"/>
                    <a:pt x="193183" y="136385"/>
                    <a:pt x="193183" y="136385"/>
                  </a:cubicBezTo>
                  <a:cubicBezTo>
                    <a:pt x="206062" y="140678"/>
                    <a:pt x="218428" y="151496"/>
                    <a:pt x="231819" y="149264"/>
                  </a:cubicBezTo>
                  <a:cubicBezTo>
                    <a:pt x="247087" y="146719"/>
                    <a:pt x="270456" y="123506"/>
                    <a:pt x="270456" y="123506"/>
                  </a:cubicBezTo>
                  <a:lnTo>
                    <a:pt x="270456" y="123506"/>
                  </a:lnTo>
                  <a:lnTo>
                    <a:pt x="270456" y="123506"/>
                  </a:lnTo>
                </a:path>
              </a:pathLst>
            </a:custGeom>
            <a:solidFill>
              <a:srgbClr val="FF66FF">
                <a:alpha val="18824"/>
              </a:srgbClr>
            </a:solidFill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2" name="TextBox 21"/>
          <p:cNvSpPr txBox="1"/>
          <p:nvPr/>
        </p:nvSpPr>
        <p:spPr bwMode="auto">
          <a:xfrm>
            <a:off x="304800" y="2286000"/>
            <a:ext cx="3195636" cy="461665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Neurovascular theory </a:t>
            </a:r>
            <a:r>
              <a:rPr lang="en-US" sz="2400" b="1" dirty="0" smtClean="0">
                <a:solidFill>
                  <a:srgbClr val="7030A0"/>
                </a:solidFill>
                <a:latin typeface="Arial Narrow" pitchFamily="34" charset="0"/>
                <a:cs typeface="+mn-cs"/>
              </a:rPr>
              <a:t>?</a:t>
            </a:r>
            <a:endParaRPr lang="en-US" sz="2400" b="1" dirty="0">
              <a:solidFill>
                <a:srgbClr val="7030A0"/>
              </a:solidFill>
              <a:latin typeface="Arial Narrow" pitchFamily="34" charset="0"/>
              <a:cs typeface="+mn-cs"/>
            </a:endParaRPr>
          </a:p>
        </p:txBody>
      </p:sp>
      <p:sp>
        <p:nvSpPr>
          <p:cNvPr id="24" name="TextBox 16"/>
          <p:cNvSpPr txBox="1"/>
          <p:nvPr/>
        </p:nvSpPr>
        <p:spPr bwMode="auto">
          <a:xfrm>
            <a:off x="304800" y="4396026"/>
            <a:ext cx="3581400" cy="430887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7000">
                <a:srgbClr val="FFFFCC"/>
              </a:gs>
              <a:gs pos="92000">
                <a:srgbClr val="FFFF00">
                  <a:alpha val="56000"/>
                </a:srgb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rgbClr val="6600FF"/>
            </a:solidFill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200" b="1" dirty="0" err="1">
                <a:solidFill>
                  <a:srgbClr val="7030A0"/>
                </a:solidFill>
                <a:latin typeface="Arial Narrow" pitchFamily="34" charset="0"/>
                <a:cs typeface="+mn-cs"/>
              </a:rPr>
              <a:t>Dopaminergic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  <a:cs typeface="+mn-cs"/>
              </a:rPr>
              <a:t> Hypersensitivity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152400" y="1341846"/>
            <a:ext cx="8534400" cy="3298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Triggers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Release K / glutamates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Creates a slowly well-defined depolarizing wave → depolarize adjacent tissues → propagating at a rate of 2-6 mm/min →  vasoconstriction → migraine aura</a:t>
            </a:r>
          </a:p>
          <a:p>
            <a:pPr>
              <a:lnSpc>
                <a:spcPts val="2500"/>
              </a:lnSpc>
            </a:pPr>
            <a:r>
              <a:rPr lang="en-US" sz="2400" b="1" dirty="0">
                <a:latin typeface="Arial Narrow" pitchFamily="34" charset="0"/>
              </a:rPr>
              <a:t>↓ </a:t>
            </a:r>
          </a:p>
          <a:p>
            <a:pPr>
              <a:lnSpc>
                <a:spcPts val="2500"/>
              </a:lnSpc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→ activate </a:t>
            </a:r>
            <a:r>
              <a:rPr lang="en-US" sz="2400" b="1" dirty="0" err="1">
                <a:latin typeface="Arial Narrow" pitchFamily="34" charset="0"/>
              </a:rPr>
              <a:t>trigeminovascular</a:t>
            </a:r>
            <a:r>
              <a:rPr lang="en-US" sz="2400" b="1" dirty="0">
                <a:latin typeface="Arial Narrow" pitchFamily="34" charset="0"/>
              </a:rPr>
              <a:t> complex → vasodilation → migraine </a:t>
            </a:r>
            <a:r>
              <a:rPr lang="en-US" sz="2400" b="1" dirty="0" smtClean="0">
                <a:latin typeface="Arial Narrow" pitchFamily="34" charset="0"/>
              </a:rPr>
              <a:t>headache.</a:t>
            </a:r>
            <a:endParaRPr lang="en-US" sz="2400" b="1" dirty="0">
              <a:latin typeface="Arial Narrow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uiExpand="1" build="p"/>
      <p:bldP spid="27" grpId="1" uiExpan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ctorstevesbanjo.com/wp-content/uploads/2009/10/first-thoughts-on-migrai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4800600" cy="4191000"/>
          </a:xfrm>
          <a:prstGeom prst="rect">
            <a:avLst/>
          </a:prstGeom>
          <a:noFill/>
        </p:spPr>
      </p:pic>
      <p:pic>
        <p:nvPicPr>
          <p:cNvPr id="1028" name="Picture 4" descr="http://drgominak.com/wp-content/uploads/2010/11/trigeminal-ner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533400"/>
            <a:ext cx="3657600" cy="3810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62000" y="44958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Stimulation of the trigeminal nerve causes the release of vasoactive peptides; this is responsible for the head pain, as well as the facial &amp; neck pain, experienced during migraine.</a:t>
            </a:r>
            <a:endParaRPr lang="en-US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CB7F39-C915-4F94-90D1-9718EC9F2F2A}" type="slidenum">
              <a:rPr lang="ar-SA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10576</TotalTime>
  <Words>1579</Words>
  <Application>Microsoft Office PowerPoint</Application>
  <PresentationFormat>On-screen Show (4:3)</PresentationFormat>
  <Paragraphs>270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1" baseType="lpstr">
      <vt:lpstr>Arial</vt:lpstr>
      <vt:lpstr>Arial Narrow</vt:lpstr>
      <vt:lpstr>Bernard MT Condensed</vt:lpstr>
      <vt:lpstr>Calibri</vt:lpstr>
      <vt:lpstr>Symbol</vt:lpstr>
      <vt:lpstr>Times New Roman</vt:lpstr>
      <vt:lpstr>Wingdings</vt:lpstr>
      <vt:lpstr>Wingdings 2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kk28697</cp:lastModifiedBy>
  <cp:revision>302</cp:revision>
  <dcterms:created xsi:type="dcterms:W3CDTF">2010-10-14T12:46:39Z</dcterms:created>
  <dcterms:modified xsi:type="dcterms:W3CDTF">2018-10-14T07:26:17Z</dcterms:modified>
</cp:coreProperties>
</file>