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1" r:id="rId1"/>
  </p:sldMasterIdLst>
  <p:notesMasterIdLst>
    <p:notesMasterId r:id="rId32"/>
  </p:notesMasterIdLst>
  <p:handoutMasterIdLst>
    <p:handoutMasterId r:id="rId33"/>
  </p:handoutMasterIdLst>
  <p:sldIdLst>
    <p:sldId id="388" r:id="rId2"/>
    <p:sldId id="654" r:id="rId3"/>
    <p:sldId id="635" r:id="rId4"/>
    <p:sldId id="649" r:id="rId5"/>
    <p:sldId id="652" r:id="rId6"/>
    <p:sldId id="640" r:id="rId7"/>
    <p:sldId id="620" r:id="rId8"/>
    <p:sldId id="621" r:id="rId9"/>
    <p:sldId id="657" r:id="rId10"/>
    <p:sldId id="605" r:id="rId11"/>
    <p:sldId id="623" r:id="rId12"/>
    <p:sldId id="608" r:id="rId13"/>
    <p:sldId id="610" r:id="rId14"/>
    <p:sldId id="626" r:id="rId15"/>
    <p:sldId id="594" r:id="rId16"/>
    <p:sldId id="658" r:id="rId17"/>
    <p:sldId id="625" r:id="rId18"/>
    <p:sldId id="600" r:id="rId19"/>
    <p:sldId id="627" r:id="rId20"/>
    <p:sldId id="612" r:id="rId21"/>
    <p:sldId id="641" r:id="rId22"/>
    <p:sldId id="642" r:id="rId23"/>
    <p:sldId id="395" r:id="rId24"/>
    <p:sldId id="430" r:id="rId25"/>
    <p:sldId id="628" r:id="rId26"/>
    <p:sldId id="629" r:id="rId27"/>
    <p:sldId id="615" r:id="rId28"/>
    <p:sldId id="659" r:id="rId29"/>
    <p:sldId id="643" r:id="rId30"/>
    <p:sldId id="644" r:id="rId3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87" autoAdjust="0"/>
  </p:normalViewPr>
  <p:slideViewPr>
    <p:cSldViewPr>
      <p:cViewPr>
        <p:scale>
          <a:sx n="74" d="100"/>
          <a:sy n="74" d="100"/>
        </p:scale>
        <p:origin x="-3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A7C98-C21D-4BF7-921F-3E1783BB60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3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1BD0DE-B8F5-4D0E-89ED-C9443630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8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BD0DE-B8F5-4D0E-89ED-C9443630DED7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96900" y="0"/>
            <a:ext cx="4432300" cy="3324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2438" y="3986213"/>
            <a:ext cx="5265737" cy="3749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DF3B-6F98-4D6B-A7E8-A8D61A1098F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4578-BC37-472A-A631-C29A362851C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F2E1-5031-44ED-B7D4-34524A63B9A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31411-7724-4155-A8C0-A0077353F53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FECCC-3872-4467-9C0D-6C1116539A1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FE51D-A092-48FE-93A8-FF0F9723B73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C668E-883C-4B7C-93D0-0E25ED51FB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E65A-6E6E-4669-AD98-AAB4C1BE642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031D-2FC1-41D9-BD99-CBD94B5095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736D4-6B57-4E52-B103-EA7B1B16829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6CAE8-2560-4575-9128-6EC17B39010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nursingcrib.com/wp-content/uploads/seizuredisorder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395536" y="44624"/>
            <a:ext cx="8064896" cy="2304256"/>
          </a:xfrm>
        </p:spPr>
        <p:txBody>
          <a:bodyPr/>
          <a:lstStyle/>
          <a:p>
            <a:r>
              <a:rPr lang="en-US" sz="7200" dirty="0" err="1" smtClean="0">
                <a:latin typeface="Comic Sans MS" pitchFamily="66" charset="0"/>
              </a:rPr>
              <a:t>Pathophysiology</a:t>
            </a:r>
            <a:r>
              <a:rPr lang="en-US" sz="7200" dirty="0" smtClean="0">
                <a:latin typeface="Comic Sans MS" pitchFamily="66" charset="0"/>
              </a:rPr>
              <a:t> of Epilepsy  </a:t>
            </a:r>
            <a:endParaRPr lang="en-US" sz="7200" b="1" dirty="0" smtClean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Image result for unprovoked seiz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809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620688"/>
            <a:ext cx="8748464" cy="5328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partial seizures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a. Simple partial seizures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manifest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motor, somatosensory, and psychomotor symptoms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without impairment of consciousness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b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. Complex partial seizures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manifest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impairment of consciousness with or without simple partial symptoms</a:t>
            </a:r>
          </a:p>
          <a:p>
            <a:pPr algn="ctr" rtl="0">
              <a:lnSpc>
                <a:spcPct val="80000"/>
              </a:lnSpc>
              <a:buNone/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980728"/>
            <a:ext cx="7884864" cy="5001419"/>
          </a:xfrm>
        </p:spPr>
        <p:txBody>
          <a:bodyPr>
            <a:normAutofit/>
          </a:bodyPr>
          <a:lstStyle/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3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Generalized </a:t>
            </a:r>
            <a:r>
              <a:rPr lang="en-US" sz="3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seizures </a:t>
            </a:r>
            <a:r>
              <a:rPr lang="en-US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Manifest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a loss of consciousness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Concvulsive</a:t>
            </a:r>
            <a:r>
              <a:rPr lang="en-US" sz="2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or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non-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convculsive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(1)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Generalized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tonic-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clonic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seizures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	(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Grand Mal epileptic seizure ) 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2) Absence seizures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	(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Petit mal epileptic seizures)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:\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13861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H:\92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3403427"/>
            <a:ext cx="4104457" cy="34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:\92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42576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496944" cy="3456384"/>
          </a:xfrm>
        </p:spPr>
        <p:txBody>
          <a:bodyPr/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The onset of a seizures: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Small group of abnormal neurons undergo </a:t>
            </a:r>
          </a:p>
          <a:p>
            <a:pPr algn="l" rtl="0"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Prolonged </a:t>
            </a:r>
            <a:r>
              <a:rPr lang="en-US" sz="2400" dirty="0" err="1" smtClean="0">
                <a:latin typeface="Comic Sans MS" pitchFamily="66" charset="0"/>
              </a:rPr>
              <a:t>depolarizations</a:t>
            </a:r>
            <a:endParaRPr lang="en-US" sz="2400" dirty="0" smtClean="0">
              <a:latin typeface="Comic Sans MS" pitchFamily="66" charset="0"/>
            </a:endParaRPr>
          </a:p>
          <a:p>
            <a:pPr algn="l" rtl="0"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Rapid firing of repeated action potentials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Spread to adjacent neurons or neurons with which they are connected into the process.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Generalized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424936" cy="4104456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1- Generalized tonic-</a:t>
            </a: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clonic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(grand mal) seizure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+/-  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aura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(peculiar sensation or dizziness; then sudden onset of seizure with loss of consciousness)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Tonic 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phase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Rigid muscle contraction in which clenched jaw and hands; eyes open with pupils dilated; lasts 30 to 60 seconds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Clonic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phase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Rhythmic, jerky contraction and relaxation of all muscles in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with incontinence and frothing at the lips; may bite tongue or cheek, lasts several minutes.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Postictal 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state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Sleeping or dazed for up to several hours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grand mal seizure e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grand mal seizure e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grand mal seizure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" y="980728"/>
            <a:ext cx="4572000" cy="554461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A clinical seizure occurs when the electrical discharges of a large number of cells become abnormally linked together, creating a storm of electrical activity in the brain. 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Seizures may then spread to involve adjacent areas of the brain or through established anatomic pathways to other distant areas.</a:t>
            </a:r>
          </a:p>
        </p:txBody>
      </p:sp>
      <p:pic>
        <p:nvPicPr>
          <p:cNvPr id="5" name="Content Placeholder 4" descr="seizure disorders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872008" y="4149080"/>
            <a:ext cx="2314575" cy="1857375"/>
          </a:xfrm>
          <a:noFill/>
        </p:spPr>
      </p:pic>
      <p:pic>
        <p:nvPicPr>
          <p:cNvPr id="7" name="Picture 2" descr="D:\EEG Summaries 22.12.2013\Epilepsy General\Fullscreen capture 2252010 101543 AM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404664"/>
            <a:ext cx="425912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68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107504" y="188640"/>
            <a:ext cx="9036496" cy="2808312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sz="2200" b="1" u="sng" dirty="0" smtClean="0"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u="sng" dirty="0" smtClean="0">
                <a:effectLst/>
                <a:latin typeface="Comic Sans MS" pitchFamily="66" charset="0"/>
              </a:rPr>
              <a:t>2</a:t>
            </a:r>
            <a:r>
              <a:rPr lang="en-US" sz="2200" b="1" u="sng" dirty="0" smtClean="0">
                <a:effectLst/>
                <a:latin typeface="Comic Sans MS" pitchFamily="66" charset="0"/>
              </a:rPr>
              <a:t>. </a:t>
            </a:r>
            <a:r>
              <a:rPr lang="en-US" sz="2200" b="1" u="sng" dirty="0" smtClean="0">
                <a:effectLst/>
                <a:latin typeface="Comic Sans MS" pitchFamily="66" charset="0"/>
              </a:rPr>
              <a:t>Absence ( petit mal) seizure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b="1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dirty="0" smtClean="0">
                <a:latin typeface="Comic Sans MS" pitchFamily="66" charset="0"/>
              </a:rPr>
              <a:t>a</a:t>
            </a:r>
            <a:r>
              <a:rPr lang="en-US" sz="2200" b="1" dirty="0" smtClean="0">
                <a:latin typeface="Comic Sans MS" pitchFamily="66" charset="0"/>
              </a:rPr>
              <a:t>. Loss of contact with environment for 5 to 30 seconds.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b="1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dirty="0" smtClean="0">
                <a:latin typeface="Comic Sans MS" pitchFamily="66" charset="0"/>
              </a:rPr>
              <a:t>b</a:t>
            </a:r>
            <a:r>
              <a:rPr lang="en-US" sz="2200" b="1" dirty="0" smtClean="0">
                <a:latin typeface="Comic Sans MS" pitchFamily="66" charset="0"/>
              </a:rPr>
              <a:t>. Appears to be day dreaming or may roll eyes, nod head, move hands, or smack lips.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b="1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dirty="0" smtClean="0">
                <a:latin typeface="Comic Sans MS" pitchFamily="66" charset="0"/>
              </a:rPr>
              <a:t>c</a:t>
            </a:r>
            <a:r>
              <a:rPr lang="en-US" sz="2200" b="1" dirty="0" smtClean="0">
                <a:latin typeface="Comic Sans MS" pitchFamily="66" charset="0"/>
              </a:rPr>
              <a:t>. Resumes activity and is not aware of seizure.</a:t>
            </a:r>
            <a:endParaRPr lang="en-US" sz="2200" b="1" dirty="0">
              <a:latin typeface="Comic Sans MS" pitchFamily="66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9127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40968"/>
            <a:ext cx="7847856" cy="208823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u="sng" dirty="0" smtClean="0">
                <a:latin typeface="Comic Sans MS" pitchFamily="66" charset="0"/>
              </a:rPr>
              <a:t>clinical manifestations of a seizure</a:t>
            </a:r>
            <a:r>
              <a:rPr lang="en-US" sz="2400" dirty="0" smtClean="0">
                <a:latin typeface="Comic Sans MS" pitchFamily="66" charset="0"/>
              </a:rPr>
              <a:t> reflect the area of the brain from which the seizure begins (i.e., seizure focus) and the spread of the electrical discharge.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700808"/>
            <a:ext cx="8208912" cy="4032448"/>
          </a:xfrm>
        </p:spPr>
        <p:txBody>
          <a:bodyPr>
            <a:normAutofit fontScale="92500" lnSpcReduction="10000"/>
          </a:bodyPr>
          <a:lstStyle/>
          <a:p>
            <a:pPr lvl="0" algn="l" rtl="0"/>
            <a:r>
              <a:rPr lang="en-US" sz="2400" dirty="0" smtClean="0">
                <a:latin typeface="Comic Sans MS" pitchFamily="66" charset="0"/>
              </a:rPr>
              <a:t>Clinical manifestations accompanying a seizure are numerous and varied, including </a:t>
            </a:r>
            <a:r>
              <a:rPr lang="en-US" sz="2400" dirty="0" smtClean="0">
                <a:latin typeface="Comic Sans MS" pitchFamily="66" charset="0"/>
                <a:sym typeface="Wingdings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(1) indescribable bodily sensations,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(2) "pins and needles" sensations,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(3) smells or sounds,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(4) fear or depression,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(5) hallucinations,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(6) momentary jerks or head nods,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(7) staring with loss of awareness, and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(8) </a:t>
            </a:r>
            <a:r>
              <a:rPr lang="en-US" sz="2400" b="1" dirty="0" smtClean="0">
                <a:latin typeface="Comic Sans MS" pitchFamily="66" charset="0"/>
              </a:rPr>
              <a:t>Convulsions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Wingdings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i.e., involuntary muscle contractions) lasting seconds to minutes.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Seizures</a:t>
            </a:r>
          </a:p>
          <a:p>
            <a:r>
              <a:rPr lang="en-US" dirty="0" smtClean="0">
                <a:latin typeface="Comic Sans MS" pitchFamily="66" charset="0"/>
              </a:rPr>
              <a:t>Epilepsy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31788"/>
            <a:ext cx="7773988" cy="1092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Aetiology of seizures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7543800" cy="4419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Epileptic</a:t>
            </a: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Idiopathic (70-80%)</a:t>
            </a: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tumor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Neurodegenerative </a:t>
            </a:r>
            <a:r>
              <a:rPr lang="en-GB" altLang="zh-TW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disorders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Secondary to</a:t>
            </a:r>
          </a:p>
          <a:p>
            <a:pPr lvl="2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damage: e.g. congenital infections</a:t>
            </a:r>
            <a:r>
              <a:rPr lang="en-GB" altLang="zh-TW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intraventricular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hemorrhage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dysgenesis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/malformation: e.g. hydrocephalus</a:t>
            </a:r>
          </a:p>
        </p:txBody>
      </p:sp>
    </p:spTree>
    <p:extLst>
      <p:ext uri="{BB962C8B-B14F-4D97-AF65-F5344CB8AC3E}">
        <p14:creationId xmlns:p14="http://schemas.microsoft.com/office/powerpoint/2010/main" val="537623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31788"/>
            <a:ext cx="7773988" cy="1092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Aetiology of seizures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849438"/>
            <a:ext cx="6934200" cy="3854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Non-epileptic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Febrile convulsions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Metabolic</a:t>
            </a:r>
          </a:p>
          <a:p>
            <a:pPr lvl="2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Hypoglycemia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HypoCa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HypoMg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HyperNa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HypoNa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Head trauma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Meningitis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Encephalitis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Poisons/toxins</a:t>
            </a:r>
          </a:p>
        </p:txBody>
      </p:sp>
    </p:spTree>
    <p:extLst>
      <p:ext uri="{BB962C8B-B14F-4D97-AF65-F5344CB8AC3E}">
        <p14:creationId xmlns:p14="http://schemas.microsoft.com/office/powerpoint/2010/main" val="951334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160240"/>
            <a:ext cx="8784976" cy="3573016"/>
          </a:xfrm>
        </p:spPr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Cortical cell membrane level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Instability of the nerve cell membrane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Polarization abnormalities (excessive polarization ,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hypopolarization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, or lapses in repolarization)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, allowing the cell to be more susceptible to activation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Hypersensitive neurons with lowered thresholds for firing and firing excessively , related to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1440"/>
            <a:ext cx="8496944" cy="73732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omic Sans MS" pitchFamily="66" charset="0"/>
              </a:rPr>
              <a:t>Pathophysiology of Epilepsy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( at molecular level)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656184"/>
            <a:ext cx="8964612" cy="386104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(1) Excess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Excaitatory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acetylecholine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 or Glutamate –related activity 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(2) Decreased inhibitory ( GABA –related activity)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Together and/or (2) above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leading to instability of cell-membrane &amp; lowered threshold for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exciatation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excessive polarization,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hypopolarization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allowing the cell to be more susceptible to activation spontaneously or by any ionic imbalances in the immediate chemical environment of neurons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60011" y="1340768"/>
            <a:ext cx="8704477" cy="4392488"/>
          </a:xfrm>
        </p:spPr>
        <p:txBody>
          <a:bodyPr>
            <a:normAutofit/>
          </a:bodyPr>
          <a:lstStyle/>
          <a:p>
            <a:pPr algn="ctr" rtl="0"/>
            <a:r>
              <a:rPr lang="en-US" altLang="en-US" sz="2400" u="sng" dirty="0" smtClean="0">
                <a:latin typeface="Comic Sans MS" pitchFamily="66" charset="0"/>
              </a:rPr>
              <a:t>Electroencephalogram ( EEG) </a:t>
            </a:r>
            <a:endParaRPr lang="ar-SA" altLang="en-US" sz="2400" u="sng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EEG </a:t>
            </a:r>
            <a:r>
              <a:rPr lang="en-GB" dirty="0" smtClean="0">
                <a:latin typeface="Comic Sans MS" pitchFamily="66" charset="0"/>
              </a:rPr>
              <a:t>›››› </a:t>
            </a:r>
            <a:r>
              <a:rPr lang="en-GB" sz="2400" dirty="0" smtClean="0">
                <a:latin typeface="Comic Sans MS" pitchFamily="66" charset="0"/>
              </a:rPr>
              <a:t>diagnosis, classifying seizures </a:t>
            </a:r>
            <a:r>
              <a:rPr lang="en-GB" dirty="0">
                <a:latin typeface="Comic Sans MS" pitchFamily="66" charset="0"/>
              </a:rPr>
              <a:t>››››</a:t>
            </a:r>
            <a:r>
              <a:rPr lang="en-GB" sz="2400" dirty="0" smtClean="0">
                <a:latin typeface="Comic Sans MS" pitchFamily="66" charset="0"/>
              </a:rPr>
              <a:t> therapeutic decisions </a:t>
            </a:r>
          </a:p>
          <a:p>
            <a:r>
              <a:rPr lang="en-GB" b="1" dirty="0">
                <a:latin typeface="Comic Sans MS" pitchFamily="66" charset="0"/>
              </a:rPr>
              <a:t>spikes </a:t>
            </a:r>
            <a:r>
              <a:rPr lang="en-GB" dirty="0">
                <a:latin typeface="Comic Sans MS" pitchFamily="66" charset="0"/>
              </a:rPr>
              <a:t>or </a:t>
            </a:r>
            <a:r>
              <a:rPr lang="en-GB" b="1" dirty="0">
                <a:latin typeface="Comic Sans MS" pitchFamily="66" charset="0"/>
              </a:rPr>
              <a:t>sharp waves </a:t>
            </a:r>
            <a:r>
              <a:rPr lang="en-GB" b="1" dirty="0" smtClean="0">
                <a:latin typeface="Comic Sans MS" pitchFamily="66" charset="0"/>
              </a:rPr>
              <a:t>(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EEG patterns) </a:t>
            </a:r>
          </a:p>
          <a:p>
            <a:pPr algn="l" rtl="0"/>
            <a:endParaRPr lang="en-GB" sz="2400" dirty="0" smtClean="0"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Focal 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discharges indicate focal epilepsy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Generalized 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activity indicates a generalized form of epilepsy. </a:t>
            </a:r>
          </a:p>
          <a:p>
            <a:pPr algn="l" rtl="0">
              <a:buFont typeface="Wingdings" pitchFamily="2" charset="2"/>
              <a:buChar char="Ø"/>
            </a:pPr>
            <a:endParaRPr lang="en-GB" sz="24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3240360"/>
          </a:xfrm>
        </p:spPr>
        <p:txBody>
          <a:bodyPr>
            <a:normAutofit/>
          </a:bodyPr>
          <a:lstStyle/>
          <a:p>
            <a:pPr algn="l" rtl="0"/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 descr="Image result for simple partial  seizure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7646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artial leading to generalized seizure e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smtClean="0">
                <a:latin typeface="Comic Sans MS" pitchFamily="66" charset="0"/>
              </a:rPr>
              <a:t>Some types linked to genes </a:t>
            </a:r>
          </a:p>
          <a:p>
            <a:pPr algn="l" rtl="0"/>
            <a:r>
              <a:rPr lang="en-US" sz="2000" smtClean="0">
                <a:latin typeface="Comic Sans MS" pitchFamily="66" charset="0"/>
              </a:rPr>
              <a:t>(run in families)</a:t>
            </a:r>
          </a:p>
          <a:p>
            <a:r>
              <a:rPr lang="en-US" sz="2000" smtClean="0">
                <a:latin typeface="Comic Sans MS" pitchFamily="66" charset="0"/>
              </a:rPr>
              <a:t>Genetic abnormalities </a:t>
            </a:r>
            <a:r>
              <a:rPr lang="en-GB" sz="2000" smtClean="0">
                <a:latin typeface="Comic Sans MS" pitchFamily="66" charset="0"/>
              </a:rPr>
              <a:t>››››</a:t>
            </a:r>
            <a:r>
              <a:rPr lang="en-US" sz="2000" smtClean="0">
                <a:latin typeface="Comic Sans MS" pitchFamily="66" charset="0"/>
              </a:rPr>
              <a:t> increasing a person's susceptibility to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seizures</a:t>
            </a:r>
            <a:r>
              <a:rPr lang="en-US" sz="2000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smtClean="0">
                <a:latin typeface="Comic Sans MS" pitchFamily="66" charset="0"/>
              </a:rPr>
              <a:t>that are triggered by an environmental factor</a:t>
            </a:r>
          </a:p>
          <a:p>
            <a:pPr algn="l" rtl="0"/>
            <a:r>
              <a:rPr lang="en-US" sz="2000" smtClean="0">
                <a:latin typeface="Comic Sans MS" pitchFamily="66" charset="0"/>
              </a:rPr>
              <a:t>Several types of epilepsy have now been linked to defective genes for </a:t>
            </a:r>
            <a:r>
              <a:rPr lang="en-US" sz="2000" b="1" smtClean="0">
                <a:latin typeface="Comic Sans MS" pitchFamily="66" charset="0"/>
              </a:rPr>
              <a:t>ion channels, the "gates" </a:t>
            </a:r>
            <a:r>
              <a:rPr lang="en-US" sz="2000" smtClean="0">
                <a:latin typeface="Comic Sans MS" pitchFamily="66" charset="0"/>
              </a:rPr>
              <a:t>that control the flow of ions in to and out of cells and that regulate neuron signaling. 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0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8229600" cy="66992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/>
          <a:p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Pathophysiology</a:t>
            </a:r>
            <a:endParaRPr lang="en-US" altLang="zh-TW" dirty="0">
              <a:solidFill>
                <a:schemeClr val="tx1"/>
              </a:solidFill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8229600" cy="45259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5000"/>
              </a:lnSpc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Genetic factors</a:t>
            </a:r>
          </a:p>
          <a:p>
            <a:pPr lvl="1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 least 20 % </a:t>
            </a:r>
          </a:p>
          <a:p>
            <a:pPr lvl="1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Some examples 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Benign neonatal convulsions--20q and 8q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Juvenile myoclonic epilepsy--6p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Progressive myoclonic epilepsy--21q22.3</a:t>
            </a:r>
          </a:p>
        </p:txBody>
      </p:sp>
    </p:spTree>
    <p:extLst>
      <p:ext uri="{BB962C8B-B14F-4D97-AF65-F5344CB8AC3E}">
        <p14:creationId xmlns:p14="http://schemas.microsoft.com/office/powerpoint/2010/main" val="4137915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701675"/>
            <a:ext cx="7772400" cy="7286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779588"/>
            <a:ext cx="8367464" cy="38004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3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Seizure</a:t>
            </a:r>
            <a:r>
              <a:rPr lang="en-US" altLang="zh-TW" sz="3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(Convulsion)</a:t>
            </a:r>
            <a:endParaRPr lang="en-US" altLang="zh-TW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Clr>
                <a:schemeClr val="folHlink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TW" sz="2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Clinical manifestation of </a:t>
            </a:r>
            <a:r>
              <a:rPr lang="en-US" altLang="zh-TW" sz="2600" dirty="0" err="1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synchronised</a:t>
            </a:r>
            <a:r>
              <a:rPr lang="en-US" altLang="zh-TW" sz="2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electrical discharges of neurons  </a:t>
            </a:r>
            <a:endParaRPr lang="en-GB" altLang="zh-TW" sz="26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rtl="0" eaLnBrk="1" latinLnBrk="0" hangingPunct="1"/>
            <a:r>
              <a:rPr lang="en-US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Seizures are symptoms of a disturbance in brain function , which can be due to epilepsy or other causes  </a:t>
            </a:r>
            <a:endParaRPr lang="en-US" sz="2400" dirty="0" smtClean="0">
              <a:effectLst/>
              <a:latin typeface="Comic Sans MS" pitchFamily="66" charset="0"/>
            </a:endParaRPr>
          </a:p>
          <a:p>
            <a:pPr rtl="0" eaLnBrk="1" latinLnBrk="0" hangingPunct="1"/>
            <a:r>
              <a:rPr lang="en-US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A seizure is a sudden surge in electrical activity in the brain that causes an alteration in sensation, behavior, or consciousness </a:t>
            </a:r>
            <a:endParaRPr lang="en-US" sz="3600" dirty="0" smtClean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22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9144000" cy="2592288"/>
          </a:xfrm>
        </p:spPr>
        <p:txBody>
          <a:bodyPr>
            <a:normAutofit/>
          </a:bodyPr>
          <a:lstStyle/>
          <a:p>
            <a:pPr algn="l" rtl="0"/>
            <a:r>
              <a:rPr lang="en-US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P</a:t>
            </a:r>
            <a:r>
              <a:rPr lang="en-GB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resent when 2 or more unprovoked seizures occur at an interval greater than 24 hours apart</a:t>
            </a:r>
          </a:p>
          <a:p>
            <a:r>
              <a:rPr lang="en-US" dirty="0" smtClean="0">
                <a:latin typeface="Comic Sans MS" pitchFamily="66" charset="0"/>
              </a:rPr>
              <a:t>Sudden recurrent episodes of sensory disturbance</a:t>
            </a:r>
          </a:p>
          <a:p>
            <a:r>
              <a:rPr lang="en-US" dirty="0" smtClean="0">
                <a:latin typeface="Comic Sans MS" pitchFamily="66" charset="0"/>
              </a:rPr>
              <a:t>Loss of consciousness, or convulsions</a:t>
            </a:r>
          </a:p>
          <a:p>
            <a:r>
              <a:rPr lang="en-US" dirty="0" smtClean="0">
                <a:latin typeface="Comic Sans MS" pitchFamily="66" charset="0"/>
              </a:rPr>
              <a:t>Associated with abnormal electrical activity in the brain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29617"/>
            <a:ext cx="7772400" cy="607095"/>
          </a:xfrm>
        </p:spPr>
        <p:txBody>
          <a:bodyPr/>
          <a:lstStyle/>
          <a:p>
            <a:pPr algn="ctr"/>
            <a:r>
              <a:rPr lang="en-US" sz="2800" b="0" dirty="0" smtClean="0">
                <a:effectLst/>
                <a:latin typeface="Comic Sans MS" pitchFamily="66" charset="0"/>
              </a:rPr>
              <a:t>Epilepsy</a:t>
            </a:r>
            <a:endParaRPr lang="en-US" sz="2800" b="0" dirty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6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2852936"/>
            <a:ext cx="8748464" cy="2520280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Abnormal , excessive electrical discharge of a group of neurons within the brain.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When a person has recurrent ( 2 or more) , unprovoked seizures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 “ epileptic  “.</a:t>
            </a:r>
          </a:p>
          <a:p>
            <a:pPr algn="l" rtl="0"/>
            <a:r>
              <a:rPr lang="en-US" sz="2600" dirty="0" smtClean="0">
                <a:latin typeface="Comic Sans MS" pitchFamily="66" charset="0"/>
                <a:cs typeface="Times New Roman" pitchFamily="18" charset="0"/>
              </a:rPr>
              <a:t>Hence seizures can be a symptom of epilepsy </a:t>
            </a:r>
          </a:p>
          <a:p>
            <a:pPr algn="l" rtl="0"/>
            <a:endParaRPr lang="en-US" sz="26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1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498475"/>
            <a:ext cx="7772400" cy="682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3672408" cy="4824536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/>
          <a:p>
            <a:pPr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Provoked seizures</a:t>
            </a:r>
            <a:endParaRPr lang="en-US" altLang="zh-TW" sz="25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Seizures induced by somatic disorders originating outside the </a:t>
            </a: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brain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E.g</a:t>
            </a:r>
            <a:r>
              <a:rPr lang="en-GB" altLang="zh-TW" sz="25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fever, infection, syncope, head trauma, hypoxia, toxins, cardiac </a:t>
            </a: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arrhythmias</a:t>
            </a:r>
            <a:endParaRPr lang="en-GB" altLang="zh-TW" sz="25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Image result for unprovoked seiz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54" y="1124744"/>
            <a:ext cx="4925342" cy="50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22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C:\Users\User\Desktop\lecuters\epilpsy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689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060848"/>
            <a:ext cx="8172896" cy="2409131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Seizures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Partial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or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Generalized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C:\Users\User\Desktop\lecuters\epilpsy\chart-of-common-seizure-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9512"/>
            <a:ext cx="5781675" cy="52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2816"/>
            <a:ext cx="8352928" cy="3450696"/>
          </a:xfrm>
        </p:spPr>
        <p:txBody>
          <a:bodyPr>
            <a:normAutofit/>
          </a:bodyPr>
          <a:lstStyle/>
          <a:p>
            <a:pPr lvl="0" rtl="0" eaLnBrk="1" latinLnBrk="0" hangingPunct="1"/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Focal / Partial seizures 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  <a:sym typeface="Wingdings"/>
              </a:rPr>
              <a:t>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2200" b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their onset ( start) is limited to part of the cerebral hemisphere</a:t>
            </a:r>
          </a:p>
          <a:p>
            <a:pPr lvl="0" rtl="0" eaLnBrk="1" latinLnBrk="0" hangingPunct="1"/>
            <a:endParaRPr lang="en-GB" sz="2200" b="1" dirty="0">
              <a:latin typeface="Comic Sans MS" pitchFamily="66" charset="0"/>
              <a:ea typeface="+mj-ea"/>
              <a:cs typeface="+mj-cs"/>
            </a:endParaRPr>
          </a:p>
          <a:p>
            <a:pPr lvl="0" rtl="0" eaLnBrk="1" latinLnBrk="0" hangingPunct="1"/>
            <a:endParaRPr lang="en-GB" sz="2200" b="1" dirty="0" smtClean="0">
              <a:solidFill>
                <a:schemeClr val="tx2"/>
              </a:solidFill>
              <a:effectLst/>
              <a:latin typeface="Comic Sans MS" pitchFamily="66" charset="0"/>
              <a:ea typeface="+mj-ea"/>
              <a:cs typeface="+mj-cs"/>
            </a:endParaRPr>
          </a:p>
          <a:p>
            <a:pPr lvl="0" rtl="0" eaLnBrk="1" latinLnBrk="0" hangingPunct="1"/>
            <a:endParaRPr lang="en-US" sz="2200" b="1" dirty="0" smtClean="0">
              <a:solidFill>
                <a:schemeClr val="tx2"/>
              </a:solidFill>
              <a:effectLst/>
              <a:latin typeface="Comic Sans MS" pitchFamily="66" charset="0"/>
            </a:endParaRPr>
          </a:p>
          <a:p>
            <a:pPr lvl="0" rtl="0" eaLnBrk="1" latinLnBrk="0" hangingPunct="1"/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Generalized seizures 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  <a:sym typeface="Wingdings"/>
              </a:rPr>
              <a:t>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2200" b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those that involve the cerebral cortex diffusely ( whole of it ) from the beginning (</a:t>
            </a:r>
            <a:r>
              <a:rPr lang="en-GB" sz="2200" b="1" i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generalized</a:t>
            </a:r>
            <a:r>
              <a:rPr lang="en-GB" sz="2200" b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 seizures)</a:t>
            </a:r>
            <a:endParaRPr lang="en-US" sz="2200" b="1" dirty="0" smtClean="0"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2334</TotalTime>
  <Words>912</Words>
  <Application>Microsoft Office PowerPoint</Application>
  <PresentationFormat>On-screen Show (4:3)</PresentationFormat>
  <Paragraphs>125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Pathophysiology of Epilepsy  </vt:lpstr>
      <vt:lpstr>PowerPoint Presentation</vt:lpstr>
      <vt:lpstr>Definition</vt:lpstr>
      <vt:lpstr>Epilepsy</vt:lpstr>
      <vt:lpstr>PowerPoint Presentation</vt:lpstr>
      <vt:lpstr>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Aetiology of seizures </vt:lpstr>
      <vt:lpstr>Aetiology of seizures</vt:lpstr>
      <vt:lpstr>Pathophysiology of Epilepsy  ( at molecular level)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Pathophysiology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User</cp:lastModifiedBy>
  <cp:revision>85</cp:revision>
  <cp:lastPrinted>1601-01-01T00:00:00Z</cp:lastPrinted>
  <dcterms:created xsi:type="dcterms:W3CDTF">2012-01-19T08:34:52Z</dcterms:created>
  <dcterms:modified xsi:type="dcterms:W3CDTF">2018-10-15T16:12:16Z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