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3" r:id="rId1"/>
  </p:sldMasterIdLst>
  <p:sldIdLst>
    <p:sldId id="256" r:id="rId2"/>
    <p:sldId id="257" r:id="rId3"/>
    <p:sldId id="261" r:id="rId4"/>
    <p:sldId id="262" r:id="rId5"/>
    <p:sldId id="260" r:id="rId6"/>
    <p:sldId id="264" r:id="rId7"/>
    <p:sldId id="267" r:id="rId8"/>
    <p:sldId id="339" r:id="rId9"/>
    <p:sldId id="340" r:id="rId10"/>
    <p:sldId id="258" r:id="rId11"/>
    <p:sldId id="265" r:id="rId12"/>
    <p:sldId id="268" r:id="rId13"/>
    <p:sldId id="266" r:id="rId14"/>
    <p:sldId id="270" r:id="rId15"/>
    <p:sldId id="271" r:id="rId16"/>
    <p:sldId id="269" r:id="rId17"/>
    <p:sldId id="272" r:id="rId18"/>
    <p:sldId id="273" r:id="rId19"/>
    <p:sldId id="274" r:id="rId20"/>
    <p:sldId id="278" r:id="rId21"/>
    <p:sldId id="275" r:id="rId22"/>
    <p:sldId id="276" r:id="rId23"/>
    <p:sldId id="277" r:id="rId24"/>
    <p:sldId id="280" r:id="rId25"/>
    <p:sldId id="279" r:id="rId26"/>
    <p:sldId id="281" r:id="rId27"/>
    <p:sldId id="282" r:id="rId28"/>
    <p:sldId id="283" r:id="rId29"/>
    <p:sldId id="284" r:id="rId30"/>
    <p:sldId id="285" r:id="rId31"/>
    <p:sldId id="288" r:id="rId32"/>
    <p:sldId id="290" r:id="rId33"/>
    <p:sldId id="341" r:id="rId34"/>
    <p:sldId id="291" r:id="rId35"/>
    <p:sldId id="286" r:id="rId36"/>
    <p:sldId id="289" r:id="rId37"/>
    <p:sldId id="292" r:id="rId38"/>
    <p:sldId id="293" r:id="rId39"/>
    <p:sldId id="294" r:id="rId40"/>
    <p:sldId id="321" r:id="rId41"/>
    <p:sldId id="300" r:id="rId42"/>
    <p:sldId id="299" r:id="rId43"/>
    <p:sldId id="301" r:id="rId44"/>
    <p:sldId id="342" r:id="rId45"/>
    <p:sldId id="297" r:id="rId46"/>
    <p:sldId id="295" r:id="rId47"/>
    <p:sldId id="298" r:id="rId48"/>
    <p:sldId id="296" r:id="rId49"/>
    <p:sldId id="302" r:id="rId50"/>
    <p:sldId id="303" r:id="rId51"/>
    <p:sldId id="304" r:id="rId52"/>
    <p:sldId id="305" r:id="rId53"/>
    <p:sldId id="343" r:id="rId54"/>
    <p:sldId id="306" r:id="rId55"/>
    <p:sldId id="344" r:id="rId56"/>
    <p:sldId id="307" r:id="rId57"/>
    <p:sldId id="308" r:id="rId58"/>
    <p:sldId id="309" r:id="rId59"/>
    <p:sldId id="310" r:id="rId60"/>
    <p:sldId id="311" r:id="rId61"/>
    <p:sldId id="312" r:id="rId62"/>
    <p:sldId id="313" r:id="rId63"/>
    <p:sldId id="314" r:id="rId64"/>
    <p:sldId id="315" r:id="rId65"/>
    <p:sldId id="316" r:id="rId66"/>
    <p:sldId id="317" r:id="rId67"/>
    <p:sldId id="345" r:id="rId68"/>
    <p:sldId id="324" r:id="rId69"/>
    <p:sldId id="346" r:id="rId70"/>
    <p:sldId id="322" r:id="rId71"/>
    <p:sldId id="318" r:id="rId72"/>
    <p:sldId id="323" r:id="rId73"/>
    <p:sldId id="325" r:id="rId74"/>
    <p:sldId id="327" r:id="rId75"/>
    <p:sldId id="326" r:id="rId76"/>
    <p:sldId id="328" r:id="rId77"/>
    <p:sldId id="329" r:id="rId78"/>
    <p:sldId id="347" r:id="rId79"/>
    <p:sldId id="332" r:id="rId80"/>
    <p:sldId id="330" r:id="rId81"/>
    <p:sldId id="331" r:id="rId82"/>
    <p:sldId id="333" r:id="rId83"/>
    <p:sldId id="334" r:id="rId84"/>
    <p:sldId id="335" r:id="rId85"/>
    <p:sldId id="336" r:id="rId86"/>
    <p:sldId id="348" r:id="rId87"/>
    <p:sldId id="337" r:id="rId88"/>
    <p:sldId id="338"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bahathig" initials="Ab" lastIdx="0" clrIdx="0">
    <p:extLst>
      <p:ext uri="{19B8F6BF-5375-455C-9EA6-DF929625EA0E}">
        <p15:presenceInfo xmlns:p15="http://schemas.microsoft.com/office/powerpoint/2012/main" userId="06bcc2d914cb1e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6"/>
    <p:restoredTop sz="94650"/>
  </p:normalViewPr>
  <p:slideViewPr>
    <p:cSldViewPr snapToGrid="0" snapToObjects="1">
      <p:cViewPr varScale="1">
        <p:scale>
          <a:sx n="112" d="100"/>
          <a:sy n="112" d="100"/>
        </p:scale>
        <p:origin x="200"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70C0"/>
            </a:solidFill>
          </c:spPr>
          <c:invertIfNegative val="0"/>
          <c:cat>
            <c:strRef>
              <c:f>Sheet1!$A$1:$A$4</c:f>
              <c:strCache>
                <c:ptCount val="4"/>
                <c:pt idx="0">
                  <c:v>Community</c:v>
                </c:pt>
                <c:pt idx="1">
                  <c:v>Hospital admission</c:v>
                </c:pt>
                <c:pt idx="2">
                  <c:v>Post-op</c:v>
                </c:pt>
                <c:pt idx="3">
                  <c:v>ICU</c:v>
                </c:pt>
              </c:strCache>
            </c:strRef>
          </c:cat>
          <c:val>
            <c:numRef>
              <c:f>Sheet1!$B$1:$B$4</c:f>
              <c:numCache>
                <c:formatCode>0%</c:formatCode>
                <c:ptCount val="4"/>
                <c:pt idx="0">
                  <c:v>0.02</c:v>
                </c:pt>
                <c:pt idx="1">
                  <c:v>0.25</c:v>
                </c:pt>
                <c:pt idx="2">
                  <c:v>0.53</c:v>
                </c:pt>
                <c:pt idx="3">
                  <c:v>0.8</c:v>
                </c:pt>
              </c:numCache>
            </c:numRef>
          </c:val>
          <c:extLst>
            <c:ext xmlns:c16="http://schemas.microsoft.com/office/drawing/2014/chart" uri="{C3380CC4-5D6E-409C-BE32-E72D297353CC}">
              <c16:uniqueId val="{00000000-02B4-8445-ACCE-A6F3F2E41D3F}"/>
            </c:ext>
          </c:extLst>
        </c:ser>
        <c:dLbls>
          <c:showLegendKey val="0"/>
          <c:showVal val="0"/>
          <c:showCatName val="0"/>
          <c:showSerName val="0"/>
          <c:showPercent val="0"/>
          <c:showBubbleSize val="0"/>
        </c:dLbls>
        <c:gapWidth val="150"/>
        <c:axId val="134081920"/>
        <c:axId val="270236368"/>
      </c:barChart>
      <c:catAx>
        <c:axId val="134081920"/>
        <c:scaling>
          <c:orientation val="minMax"/>
        </c:scaling>
        <c:delete val="0"/>
        <c:axPos val="b"/>
        <c:numFmt formatCode="General" sourceLinked="0"/>
        <c:majorTickMark val="out"/>
        <c:minorTickMark val="none"/>
        <c:tickLblPos val="nextTo"/>
        <c:txPr>
          <a:bodyPr/>
          <a:lstStyle/>
          <a:p>
            <a:pPr>
              <a:defRPr sz="1200" b="1" i="0" baseline="0"/>
            </a:pPr>
            <a:endParaRPr lang="en-US"/>
          </a:p>
        </c:txPr>
        <c:crossAx val="270236368"/>
        <c:crosses val="autoZero"/>
        <c:auto val="1"/>
        <c:lblAlgn val="ctr"/>
        <c:lblOffset val="100"/>
        <c:noMultiLvlLbl val="0"/>
      </c:catAx>
      <c:valAx>
        <c:axId val="270236368"/>
        <c:scaling>
          <c:orientation val="minMax"/>
          <c:max val="1"/>
        </c:scaling>
        <c:delete val="0"/>
        <c:axPos val="l"/>
        <c:majorGridlines>
          <c:spPr>
            <a:ln w="0">
              <a:solidFill>
                <a:srgbClr val="D34817">
                  <a:alpha val="0"/>
                </a:srgbClr>
              </a:solidFill>
            </a:ln>
            <a:effectLst>
              <a:outerShdw blurRad="50800" dist="50800" dir="5400000" algn="ctr" rotWithShape="0">
                <a:schemeClr val="bg1"/>
              </a:outerShdw>
            </a:effectLst>
          </c:spPr>
        </c:majorGridlines>
        <c:numFmt formatCode="0%" sourceLinked="1"/>
        <c:majorTickMark val="out"/>
        <c:minorTickMark val="none"/>
        <c:tickLblPos val="nextTo"/>
        <c:spPr>
          <a:ln>
            <a:noFill/>
          </a:ln>
        </c:spPr>
        <c:txPr>
          <a:bodyPr/>
          <a:lstStyle/>
          <a:p>
            <a:pPr>
              <a:defRPr sz="1200" b="1" i="0" baseline="0"/>
            </a:pPr>
            <a:endParaRPr lang="en-US"/>
          </a:p>
        </c:txPr>
        <c:crossAx val="134081920"/>
        <c:crosses val="autoZero"/>
        <c:crossBetween val="between"/>
        <c:majorUnit val="0.25"/>
      </c:valAx>
    </c:plotArea>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10920E-E92B-F247-B9CD-79D29B705B94}"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685E1E1F-EA19-B242-BD1E-F1DF4C8A38FD}">
      <dgm:prSet phldrT="[Text]" custT="1"/>
      <dgm:spPr/>
      <dgm:t>
        <a:bodyPr/>
        <a:lstStyle/>
        <a:p>
          <a:pPr rtl="0"/>
          <a:r>
            <a:rPr lang="en-US" sz="1800" dirty="0">
              <a:latin typeface="Times New Roman" panose="02020603050405020304" pitchFamily="18" charset="0"/>
              <a:cs typeface="Times New Roman" panose="02020603050405020304" pitchFamily="18" charset="0"/>
            </a:rPr>
            <a:t>Delirium management </a:t>
          </a:r>
        </a:p>
      </dgm:t>
    </dgm:pt>
    <dgm:pt modelId="{8CFAEAD2-555F-0743-A60A-9E19140F00F4}" type="parTrans" cxnId="{CB0B9ABA-F7B0-7A44-B224-20244E324A17}">
      <dgm:prSet/>
      <dgm:spPr/>
      <dgm:t>
        <a:bodyPr/>
        <a:lstStyle/>
        <a:p>
          <a:endParaRPr lang="en-US"/>
        </a:p>
      </dgm:t>
    </dgm:pt>
    <dgm:pt modelId="{4B19A325-E245-7242-BDB0-A0C53B79063E}" type="sibTrans" cxnId="{CB0B9ABA-F7B0-7A44-B224-20244E324A17}">
      <dgm:prSet/>
      <dgm:spPr/>
      <dgm:t>
        <a:bodyPr/>
        <a:lstStyle/>
        <a:p>
          <a:endParaRPr lang="en-US"/>
        </a:p>
      </dgm:t>
    </dgm:pt>
    <dgm:pt modelId="{B759FB93-5233-1F43-B805-792EC61D2776}">
      <dgm:prSet phldrT="[Text]" custT="1"/>
      <dgm:spPr/>
      <dgm:t>
        <a:bodyPr/>
        <a:lstStyle/>
        <a:p>
          <a:pPr rtl="0"/>
          <a:r>
            <a:rPr lang="en-US" sz="1800" dirty="0">
              <a:latin typeface="Times New Roman" panose="02020603050405020304" pitchFamily="18" charset="0"/>
              <a:cs typeface="Times New Roman" panose="02020603050405020304" pitchFamily="18" charset="0"/>
            </a:rPr>
            <a:t>Treatment of delirium symptomatology</a:t>
          </a:r>
        </a:p>
      </dgm:t>
    </dgm:pt>
    <dgm:pt modelId="{388F9779-9A16-814F-A15E-B354851785D7}" type="parTrans" cxnId="{22F2D66D-1D89-D74A-B83E-EE7579D6AAF6}">
      <dgm:prSet/>
      <dgm:spPr/>
      <dgm:t>
        <a:bodyPr/>
        <a:lstStyle/>
        <a:p>
          <a:endParaRPr lang="en-US"/>
        </a:p>
      </dgm:t>
    </dgm:pt>
    <dgm:pt modelId="{1A2C5F24-AC2A-934B-B502-5B5781EBC30F}" type="sibTrans" cxnId="{22F2D66D-1D89-D74A-B83E-EE7579D6AAF6}">
      <dgm:prSet/>
      <dgm:spPr/>
      <dgm:t>
        <a:bodyPr/>
        <a:lstStyle/>
        <a:p>
          <a:endParaRPr lang="en-US"/>
        </a:p>
      </dgm:t>
    </dgm:pt>
    <dgm:pt modelId="{A42B666D-009E-0C43-B12B-147BC89CBEC0}">
      <dgm:prSet phldrT="[Text]" custT="1"/>
      <dgm:spPr/>
      <dgm:t>
        <a:bodyPr/>
        <a:lstStyle/>
        <a:p>
          <a:r>
            <a:rPr lang="en-US" sz="1800" dirty="0">
              <a:latin typeface="Times New Roman" panose="02020603050405020304" pitchFamily="18" charset="0"/>
              <a:cs typeface="Times New Roman" panose="02020603050405020304" pitchFamily="18" charset="0"/>
            </a:rPr>
            <a:t>Non-Pharmacological interventions</a:t>
          </a:r>
        </a:p>
      </dgm:t>
    </dgm:pt>
    <dgm:pt modelId="{0ECFBD74-9CF1-CB4B-BF61-1E0684936118}" type="parTrans" cxnId="{5FAD5846-89C2-194D-AA76-1D226C83C5AB}">
      <dgm:prSet/>
      <dgm:spPr/>
      <dgm:t>
        <a:bodyPr/>
        <a:lstStyle/>
        <a:p>
          <a:endParaRPr lang="en-US"/>
        </a:p>
      </dgm:t>
    </dgm:pt>
    <dgm:pt modelId="{CA496566-2135-3646-8D51-A216BEF7D7B2}" type="sibTrans" cxnId="{5FAD5846-89C2-194D-AA76-1D226C83C5AB}">
      <dgm:prSet/>
      <dgm:spPr/>
      <dgm:t>
        <a:bodyPr/>
        <a:lstStyle/>
        <a:p>
          <a:endParaRPr lang="en-US"/>
        </a:p>
      </dgm:t>
    </dgm:pt>
    <dgm:pt modelId="{EA0B7FAC-B108-F944-84AA-00DFE0D75028}">
      <dgm:prSet phldrT="[Text]" custT="1"/>
      <dgm:spPr/>
      <dgm:t>
        <a:bodyPr/>
        <a:lstStyle/>
        <a:p>
          <a:r>
            <a:rPr lang="en-US" sz="1800" dirty="0">
              <a:latin typeface="Times New Roman" panose="02020603050405020304" pitchFamily="18" charset="0"/>
              <a:cs typeface="Times New Roman" panose="02020603050405020304" pitchFamily="18" charset="0"/>
            </a:rPr>
            <a:t>Treatment of underlying cases</a:t>
          </a:r>
        </a:p>
      </dgm:t>
    </dgm:pt>
    <dgm:pt modelId="{0057ADF5-075D-0946-B9D5-656B2B0CACFB}" type="parTrans" cxnId="{12D05A6E-00F8-A24D-8A86-926300ED3FB7}">
      <dgm:prSet/>
      <dgm:spPr/>
      <dgm:t>
        <a:bodyPr/>
        <a:lstStyle/>
        <a:p>
          <a:endParaRPr lang="en-US"/>
        </a:p>
      </dgm:t>
    </dgm:pt>
    <dgm:pt modelId="{8BFD0AE1-075C-EB45-B853-0C9E2F9F0818}" type="sibTrans" cxnId="{12D05A6E-00F8-A24D-8A86-926300ED3FB7}">
      <dgm:prSet/>
      <dgm:spPr/>
      <dgm:t>
        <a:bodyPr/>
        <a:lstStyle/>
        <a:p>
          <a:endParaRPr lang="en-US"/>
        </a:p>
      </dgm:t>
    </dgm:pt>
    <dgm:pt modelId="{B274B613-41C1-DD40-93C9-8B052060186B}">
      <dgm:prSet phldrT="[Text]" custT="1"/>
      <dgm:spPr/>
      <dgm:t>
        <a:bodyPr/>
        <a:lstStyle/>
        <a:p>
          <a:r>
            <a:rPr lang="en-US" sz="1800" dirty="0">
              <a:latin typeface="Times New Roman" panose="02020603050405020304" pitchFamily="18" charset="0"/>
              <a:cs typeface="Times New Roman" panose="02020603050405020304" pitchFamily="18" charset="0"/>
            </a:rPr>
            <a:t> Investigations</a:t>
          </a:r>
        </a:p>
      </dgm:t>
    </dgm:pt>
    <dgm:pt modelId="{C950911D-4926-1F47-B801-38E92D0DE8F7}" type="parTrans" cxnId="{89A05512-92BC-1544-BFBF-5E170492F93E}">
      <dgm:prSet/>
      <dgm:spPr/>
      <dgm:t>
        <a:bodyPr/>
        <a:lstStyle/>
        <a:p>
          <a:endParaRPr lang="en-US"/>
        </a:p>
      </dgm:t>
    </dgm:pt>
    <dgm:pt modelId="{8A6770EB-EE64-074F-8CAF-09527E2A66EA}" type="sibTrans" cxnId="{89A05512-92BC-1544-BFBF-5E170492F93E}">
      <dgm:prSet/>
      <dgm:spPr/>
      <dgm:t>
        <a:bodyPr/>
        <a:lstStyle/>
        <a:p>
          <a:endParaRPr lang="en-US"/>
        </a:p>
      </dgm:t>
    </dgm:pt>
    <dgm:pt modelId="{D690993F-8AAB-1B48-9850-5DCEA98246DE}">
      <dgm:prSet custT="1"/>
      <dgm:spPr/>
      <dgm:t>
        <a:bodyPr/>
        <a:lstStyle/>
        <a:p>
          <a:pPr rtl="0"/>
          <a:r>
            <a:rPr lang="en-US" sz="1800" dirty="0">
              <a:latin typeface="Times New Roman" panose="02020603050405020304" pitchFamily="18" charset="0"/>
              <a:cs typeface="Times New Roman" panose="02020603050405020304" pitchFamily="18" charset="0"/>
            </a:rPr>
            <a:t>Pharmacological interventions</a:t>
          </a:r>
        </a:p>
      </dgm:t>
    </dgm:pt>
    <dgm:pt modelId="{80EE21DE-44F0-1040-BEFE-4AB71A28265D}" type="parTrans" cxnId="{A811CF9D-F159-624E-9C4E-316CA14071D1}">
      <dgm:prSet/>
      <dgm:spPr/>
      <dgm:t>
        <a:bodyPr/>
        <a:lstStyle/>
        <a:p>
          <a:endParaRPr lang="en-US"/>
        </a:p>
      </dgm:t>
    </dgm:pt>
    <dgm:pt modelId="{E6EA44A7-A619-624A-A2B1-5D2D31179224}" type="sibTrans" cxnId="{A811CF9D-F159-624E-9C4E-316CA14071D1}">
      <dgm:prSet/>
      <dgm:spPr/>
      <dgm:t>
        <a:bodyPr/>
        <a:lstStyle/>
        <a:p>
          <a:endParaRPr lang="en-US"/>
        </a:p>
      </dgm:t>
    </dgm:pt>
    <dgm:pt modelId="{263AA024-1845-CC4C-B45C-E405BF95F7E7}">
      <dgm:prSet custT="1"/>
      <dgm:spPr/>
      <dgm:t>
        <a:bodyPr/>
        <a:lstStyle/>
        <a:p>
          <a:pPr rtl="0"/>
          <a:r>
            <a:rPr lang="en-US" sz="1800" dirty="0">
              <a:latin typeface="Times New Roman" panose="02020603050405020304" pitchFamily="18" charset="0"/>
              <a:cs typeface="Times New Roman" panose="02020603050405020304" pitchFamily="18" charset="0"/>
            </a:rPr>
            <a:t>medical management </a:t>
          </a:r>
        </a:p>
      </dgm:t>
    </dgm:pt>
    <dgm:pt modelId="{D2C67747-4B4D-714E-8047-D456A00489BA}" type="parTrans" cxnId="{F09AD56F-1250-7A4E-9B39-F833B729DDA0}">
      <dgm:prSet/>
      <dgm:spPr/>
      <dgm:t>
        <a:bodyPr/>
        <a:lstStyle/>
        <a:p>
          <a:endParaRPr lang="en-US"/>
        </a:p>
      </dgm:t>
    </dgm:pt>
    <dgm:pt modelId="{3A3BFFE4-CFCD-754A-895B-A8598E947362}" type="sibTrans" cxnId="{F09AD56F-1250-7A4E-9B39-F833B729DDA0}">
      <dgm:prSet/>
      <dgm:spPr/>
      <dgm:t>
        <a:bodyPr/>
        <a:lstStyle/>
        <a:p>
          <a:endParaRPr lang="en-US"/>
        </a:p>
      </dgm:t>
    </dgm:pt>
    <dgm:pt modelId="{D5D2D851-A13C-8C49-874A-A4CFA4EAEF74}">
      <dgm:prSet custT="1"/>
      <dgm:spPr/>
      <dgm:t>
        <a:bodyPr/>
        <a:lstStyle/>
        <a:p>
          <a:pPr rtl="0"/>
          <a:r>
            <a:rPr lang="en-US" sz="1800" dirty="0">
              <a:latin typeface="Times New Roman" panose="02020603050405020304" pitchFamily="18" charset="0"/>
              <a:cs typeface="Times New Roman" panose="02020603050405020304" pitchFamily="18" charset="0"/>
            </a:rPr>
            <a:t>Rule out other possible Differential diagnoses </a:t>
          </a:r>
        </a:p>
      </dgm:t>
    </dgm:pt>
    <dgm:pt modelId="{3CA2612C-B936-A245-B75D-8A4225F8DDC2}" type="parTrans" cxnId="{992E1A56-93B1-DF4F-A67D-90D98FD12BC0}">
      <dgm:prSet/>
      <dgm:spPr/>
      <dgm:t>
        <a:bodyPr/>
        <a:lstStyle/>
        <a:p>
          <a:endParaRPr lang="en-US"/>
        </a:p>
      </dgm:t>
    </dgm:pt>
    <dgm:pt modelId="{51DBE545-6D7C-E84D-B628-E0B33388FA51}" type="sibTrans" cxnId="{992E1A56-93B1-DF4F-A67D-90D98FD12BC0}">
      <dgm:prSet/>
      <dgm:spPr/>
      <dgm:t>
        <a:bodyPr/>
        <a:lstStyle/>
        <a:p>
          <a:endParaRPr lang="en-US"/>
        </a:p>
      </dgm:t>
    </dgm:pt>
    <dgm:pt modelId="{C15D3AC6-4805-784E-ADFB-342439ADE8E2}" type="pres">
      <dgm:prSet presAssocID="{E510920E-E92B-F247-B9CD-79D29B705B94}" presName="hierChild1" presStyleCnt="0">
        <dgm:presLayoutVars>
          <dgm:chPref val="1"/>
          <dgm:dir/>
          <dgm:animOne val="branch"/>
          <dgm:animLvl val="lvl"/>
          <dgm:resizeHandles/>
        </dgm:presLayoutVars>
      </dgm:prSet>
      <dgm:spPr/>
    </dgm:pt>
    <dgm:pt modelId="{DADCBCDA-386F-7346-B28C-DBA75B64805B}" type="pres">
      <dgm:prSet presAssocID="{685E1E1F-EA19-B242-BD1E-F1DF4C8A38FD}" presName="hierRoot1" presStyleCnt="0"/>
      <dgm:spPr/>
    </dgm:pt>
    <dgm:pt modelId="{952A2618-A121-8749-A43B-35B11EC02FF2}" type="pres">
      <dgm:prSet presAssocID="{685E1E1F-EA19-B242-BD1E-F1DF4C8A38FD}" presName="composite" presStyleCnt="0"/>
      <dgm:spPr/>
    </dgm:pt>
    <dgm:pt modelId="{14CA9F09-622C-5D4A-AF54-251BA042BE93}" type="pres">
      <dgm:prSet presAssocID="{685E1E1F-EA19-B242-BD1E-F1DF4C8A38FD}" presName="background" presStyleLbl="node0" presStyleIdx="0" presStyleCnt="1"/>
      <dgm:spPr/>
    </dgm:pt>
    <dgm:pt modelId="{6C6C4199-2E3E-7543-9211-B0CF0BAAAF59}" type="pres">
      <dgm:prSet presAssocID="{685E1E1F-EA19-B242-BD1E-F1DF4C8A38FD}" presName="text" presStyleLbl="fgAcc0" presStyleIdx="0" presStyleCnt="1">
        <dgm:presLayoutVars>
          <dgm:chPref val="3"/>
        </dgm:presLayoutVars>
      </dgm:prSet>
      <dgm:spPr/>
    </dgm:pt>
    <dgm:pt modelId="{34025CC3-0BBD-0044-9E7A-C307D743EC1A}" type="pres">
      <dgm:prSet presAssocID="{685E1E1F-EA19-B242-BD1E-F1DF4C8A38FD}" presName="hierChild2" presStyleCnt="0"/>
      <dgm:spPr/>
    </dgm:pt>
    <dgm:pt modelId="{EE744D4C-E805-1643-B597-9040C268F2A0}" type="pres">
      <dgm:prSet presAssocID="{3CA2612C-B936-A245-B75D-8A4225F8DDC2}" presName="Name10" presStyleLbl="parChTrans1D2" presStyleIdx="0" presStyleCnt="3"/>
      <dgm:spPr/>
    </dgm:pt>
    <dgm:pt modelId="{E11C1B3F-B543-CB41-936C-4C4AD600DEB6}" type="pres">
      <dgm:prSet presAssocID="{D5D2D851-A13C-8C49-874A-A4CFA4EAEF74}" presName="hierRoot2" presStyleCnt="0"/>
      <dgm:spPr/>
    </dgm:pt>
    <dgm:pt modelId="{8DD53F0A-87F8-7343-AA31-070C4210C191}" type="pres">
      <dgm:prSet presAssocID="{D5D2D851-A13C-8C49-874A-A4CFA4EAEF74}" presName="composite2" presStyleCnt="0"/>
      <dgm:spPr/>
    </dgm:pt>
    <dgm:pt modelId="{05FC8280-AC65-2F45-A10D-26274CEBC092}" type="pres">
      <dgm:prSet presAssocID="{D5D2D851-A13C-8C49-874A-A4CFA4EAEF74}" presName="background2" presStyleLbl="node2" presStyleIdx="0" presStyleCnt="3"/>
      <dgm:spPr/>
    </dgm:pt>
    <dgm:pt modelId="{6085C490-17BB-CF4C-96B2-1CA7176368F9}" type="pres">
      <dgm:prSet presAssocID="{D5D2D851-A13C-8C49-874A-A4CFA4EAEF74}" presName="text2" presStyleLbl="fgAcc2" presStyleIdx="0" presStyleCnt="3">
        <dgm:presLayoutVars>
          <dgm:chPref val="3"/>
        </dgm:presLayoutVars>
      </dgm:prSet>
      <dgm:spPr/>
    </dgm:pt>
    <dgm:pt modelId="{4CCEF0BA-AF67-1046-8D10-F275FA497B4D}" type="pres">
      <dgm:prSet presAssocID="{D5D2D851-A13C-8C49-874A-A4CFA4EAEF74}" presName="hierChild3" presStyleCnt="0"/>
      <dgm:spPr/>
    </dgm:pt>
    <dgm:pt modelId="{1F99B39D-7227-D34B-9906-0AD290E8524D}" type="pres">
      <dgm:prSet presAssocID="{0057ADF5-075D-0946-B9D5-656B2B0CACFB}" presName="Name10" presStyleLbl="parChTrans1D2" presStyleIdx="1" presStyleCnt="3"/>
      <dgm:spPr/>
    </dgm:pt>
    <dgm:pt modelId="{68C9FA7E-C982-ED4D-957B-825A8409298C}" type="pres">
      <dgm:prSet presAssocID="{EA0B7FAC-B108-F944-84AA-00DFE0D75028}" presName="hierRoot2" presStyleCnt="0"/>
      <dgm:spPr/>
    </dgm:pt>
    <dgm:pt modelId="{CE5FCCA3-9F8E-4841-BE41-742888C9BB39}" type="pres">
      <dgm:prSet presAssocID="{EA0B7FAC-B108-F944-84AA-00DFE0D75028}" presName="composite2" presStyleCnt="0"/>
      <dgm:spPr/>
    </dgm:pt>
    <dgm:pt modelId="{D330EEFA-5005-E744-BEA4-9BDAB643DF3A}" type="pres">
      <dgm:prSet presAssocID="{EA0B7FAC-B108-F944-84AA-00DFE0D75028}" presName="background2" presStyleLbl="node2" presStyleIdx="1" presStyleCnt="3"/>
      <dgm:spPr/>
    </dgm:pt>
    <dgm:pt modelId="{51C2BD38-69F5-164A-851F-DA88480CA2AD}" type="pres">
      <dgm:prSet presAssocID="{EA0B7FAC-B108-F944-84AA-00DFE0D75028}" presName="text2" presStyleLbl="fgAcc2" presStyleIdx="1" presStyleCnt="3">
        <dgm:presLayoutVars>
          <dgm:chPref val="3"/>
        </dgm:presLayoutVars>
      </dgm:prSet>
      <dgm:spPr/>
    </dgm:pt>
    <dgm:pt modelId="{ED91B582-7E9E-594C-B157-D1C4F15DF858}" type="pres">
      <dgm:prSet presAssocID="{EA0B7FAC-B108-F944-84AA-00DFE0D75028}" presName="hierChild3" presStyleCnt="0"/>
      <dgm:spPr/>
    </dgm:pt>
    <dgm:pt modelId="{FE154EF3-8BFD-2443-8B61-63D1607C8663}" type="pres">
      <dgm:prSet presAssocID="{C950911D-4926-1F47-B801-38E92D0DE8F7}" presName="Name17" presStyleLbl="parChTrans1D3" presStyleIdx="0" presStyleCnt="3"/>
      <dgm:spPr/>
    </dgm:pt>
    <dgm:pt modelId="{6E987E2C-7976-3C44-BC3F-7DC048096902}" type="pres">
      <dgm:prSet presAssocID="{B274B613-41C1-DD40-93C9-8B052060186B}" presName="hierRoot3" presStyleCnt="0"/>
      <dgm:spPr/>
    </dgm:pt>
    <dgm:pt modelId="{229F46CD-FE05-174E-B45E-300359F02330}" type="pres">
      <dgm:prSet presAssocID="{B274B613-41C1-DD40-93C9-8B052060186B}" presName="composite3" presStyleCnt="0"/>
      <dgm:spPr/>
    </dgm:pt>
    <dgm:pt modelId="{1760F8E5-B612-7F4E-A0B3-57882FA9ED46}" type="pres">
      <dgm:prSet presAssocID="{B274B613-41C1-DD40-93C9-8B052060186B}" presName="background3" presStyleLbl="node3" presStyleIdx="0" presStyleCnt="3"/>
      <dgm:spPr/>
    </dgm:pt>
    <dgm:pt modelId="{0A961FE5-3C34-C54A-B012-4FCF66B1B4C4}" type="pres">
      <dgm:prSet presAssocID="{B274B613-41C1-DD40-93C9-8B052060186B}" presName="text3" presStyleLbl="fgAcc3" presStyleIdx="0" presStyleCnt="3">
        <dgm:presLayoutVars>
          <dgm:chPref val="3"/>
        </dgm:presLayoutVars>
      </dgm:prSet>
      <dgm:spPr/>
    </dgm:pt>
    <dgm:pt modelId="{B177467A-41D3-7342-9E62-454315E08AE9}" type="pres">
      <dgm:prSet presAssocID="{B274B613-41C1-DD40-93C9-8B052060186B}" presName="hierChild4" presStyleCnt="0"/>
      <dgm:spPr/>
    </dgm:pt>
    <dgm:pt modelId="{CF6C1BF5-B63A-ED4A-87C5-1E38AA243699}" type="pres">
      <dgm:prSet presAssocID="{D2C67747-4B4D-714E-8047-D456A00489BA}" presName="Name23" presStyleLbl="parChTrans1D4" presStyleIdx="0" presStyleCnt="1"/>
      <dgm:spPr/>
    </dgm:pt>
    <dgm:pt modelId="{5041A444-4134-2042-95F8-7788A5DC9D69}" type="pres">
      <dgm:prSet presAssocID="{263AA024-1845-CC4C-B45C-E405BF95F7E7}" presName="hierRoot4" presStyleCnt="0"/>
      <dgm:spPr/>
    </dgm:pt>
    <dgm:pt modelId="{0C93BC64-057D-CC4C-B30A-0B1A59CC512A}" type="pres">
      <dgm:prSet presAssocID="{263AA024-1845-CC4C-B45C-E405BF95F7E7}" presName="composite4" presStyleCnt="0"/>
      <dgm:spPr/>
    </dgm:pt>
    <dgm:pt modelId="{0BF18440-192A-F94F-B275-B1DCA232015A}" type="pres">
      <dgm:prSet presAssocID="{263AA024-1845-CC4C-B45C-E405BF95F7E7}" presName="background4" presStyleLbl="node4" presStyleIdx="0" presStyleCnt="1"/>
      <dgm:spPr/>
    </dgm:pt>
    <dgm:pt modelId="{298A5A21-A66F-914C-9022-261DBED0FEA2}" type="pres">
      <dgm:prSet presAssocID="{263AA024-1845-CC4C-B45C-E405BF95F7E7}" presName="text4" presStyleLbl="fgAcc4" presStyleIdx="0" presStyleCnt="1">
        <dgm:presLayoutVars>
          <dgm:chPref val="3"/>
        </dgm:presLayoutVars>
      </dgm:prSet>
      <dgm:spPr/>
    </dgm:pt>
    <dgm:pt modelId="{A1354024-A16A-9B40-85A8-26600F80D50F}" type="pres">
      <dgm:prSet presAssocID="{263AA024-1845-CC4C-B45C-E405BF95F7E7}" presName="hierChild5" presStyleCnt="0"/>
      <dgm:spPr/>
    </dgm:pt>
    <dgm:pt modelId="{8A180747-C8E1-364A-8C56-5CD383DAF889}" type="pres">
      <dgm:prSet presAssocID="{388F9779-9A16-814F-A15E-B354851785D7}" presName="Name10" presStyleLbl="parChTrans1D2" presStyleIdx="2" presStyleCnt="3"/>
      <dgm:spPr/>
    </dgm:pt>
    <dgm:pt modelId="{334A6A3E-D08F-C64B-BE7C-E9593374F989}" type="pres">
      <dgm:prSet presAssocID="{B759FB93-5233-1F43-B805-792EC61D2776}" presName="hierRoot2" presStyleCnt="0"/>
      <dgm:spPr/>
    </dgm:pt>
    <dgm:pt modelId="{F140562D-B48E-974C-B985-03520CB6DC8A}" type="pres">
      <dgm:prSet presAssocID="{B759FB93-5233-1F43-B805-792EC61D2776}" presName="composite2" presStyleCnt="0"/>
      <dgm:spPr/>
    </dgm:pt>
    <dgm:pt modelId="{54B70DFF-361A-8E4B-A835-88F68AB11208}" type="pres">
      <dgm:prSet presAssocID="{B759FB93-5233-1F43-B805-792EC61D2776}" presName="background2" presStyleLbl="node2" presStyleIdx="2" presStyleCnt="3"/>
      <dgm:spPr/>
    </dgm:pt>
    <dgm:pt modelId="{B2B1075D-5F5F-7642-9206-57C0AB68C2B1}" type="pres">
      <dgm:prSet presAssocID="{B759FB93-5233-1F43-B805-792EC61D2776}" presName="text2" presStyleLbl="fgAcc2" presStyleIdx="2" presStyleCnt="3">
        <dgm:presLayoutVars>
          <dgm:chPref val="3"/>
        </dgm:presLayoutVars>
      </dgm:prSet>
      <dgm:spPr/>
    </dgm:pt>
    <dgm:pt modelId="{AB21CDD2-A5D6-A446-839E-1E07F070816F}" type="pres">
      <dgm:prSet presAssocID="{B759FB93-5233-1F43-B805-792EC61D2776}" presName="hierChild3" presStyleCnt="0"/>
      <dgm:spPr/>
    </dgm:pt>
    <dgm:pt modelId="{A18A3019-4DF0-2648-98B6-23BE084C409E}" type="pres">
      <dgm:prSet presAssocID="{0ECFBD74-9CF1-CB4B-BF61-1E0684936118}" presName="Name17" presStyleLbl="parChTrans1D3" presStyleIdx="1" presStyleCnt="3"/>
      <dgm:spPr/>
    </dgm:pt>
    <dgm:pt modelId="{73144BB5-F6DB-414E-B86E-C5190EDE7828}" type="pres">
      <dgm:prSet presAssocID="{A42B666D-009E-0C43-B12B-147BC89CBEC0}" presName="hierRoot3" presStyleCnt="0"/>
      <dgm:spPr/>
    </dgm:pt>
    <dgm:pt modelId="{7DFE5ED8-0D89-9342-A6AE-9F179EAE4F51}" type="pres">
      <dgm:prSet presAssocID="{A42B666D-009E-0C43-B12B-147BC89CBEC0}" presName="composite3" presStyleCnt="0"/>
      <dgm:spPr/>
    </dgm:pt>
    <dgm:pt modelId="{BAD6F6C1-1865-B341-836F-D6F898E0CADF}" type="pres">
      <dgm:prSet presAssocID="{A42B666D-009E-0C43-B12B-147BC89CBEC0}" presName="background3" presStyleLbl="node3" presStyleIdx="1" presStyleCnt="3"/>
      <dgm:spPr/>
    </dgm:pt>
    <dgm:pt modelId="{6D2AEAAB-CCD0-C846-B063-3319DE0F7A40}" type="pres">
      <dgm:prSet presAssocID="{A42B666D-009E-0C43-B12B-147BC89CBEC0}" presName="text3" presStyleLbl="fgAcc3" presStyleIdx="1" presStyleCnt="3">
        <dgm:presLayoutVars>
          <dgm:chPref val="3"/>
        </dgm:presLayoutVars>
      </dgm:prSet>
      <dgm:spPr/>
    </dgm:pt>
    <dgm:pt modelId="{9F709BED-953F-084A-BCC7-2D6F06183D5D}" type="pres">
      <dgm:prSet presAssocID="{A42B666D-009E-0C43-B12B-147BC89CBEC0}" presName="hierChild4" presStyleCnt="0"/>
      <dgm:spPr/>
    </dgm:pt>
    <dgm:pt modelId="{21C2918C-97EF-E548-A3E8-B25FFA471349}" type="pres">
      <dgm:prSet presAssocID="{80EE21DE-44F0-1040-BEFE-4AB71A28265D}" presName="Name17" presStyleLbl="parChTrans1D3" presStyleIdx="2" presStyleCnt="3"/>
      <dgm:spPr/>
    </dgm:pt>
    <dgm:pt modelId="{9B911608-0B8F-3E4E-979F-DFD05D8AD8AB}" type="pres">
      <dgm:prSet presAssocID="{D690993F-8AAB-1B48-9850-5DCEA98246DE}" presName="hierRoot3" presStyleCnt="0"/>
      <dgm:spPr/>
    </dgm:pt>
    <dgm:pt modelId="{20DBB063-C72B-F84E-97CC-38E26BFC789B}" type="pres">
      <dgm:prSet presAssocID="{D690993F-8AAB-1B48-9850-5DCEA98246DE}" presName="composite3" presStyleCnt="0"/>
      <dgm:spPr/>
    </dgm:pt>
    <dgm:pt modelId="{65FC5560-427E-A040-9D72-81ABFFC7271C}" type="pres">
      <dgm:prSet presAssocID="{D690993F-8AAB-1B48-9850-5DCEA98246DE}" presName="background3" presStyleLbl="node3" presStyleIdx="2" presStyleCnt="3"/>
      <dgm:spPr/>
    </dgm:pt>
    <dgm:pt modelId="{41F08DD9-ED24-C144-85F9-96E12A22F913}" type="pres">
      <dgm:prSet presAssocID="{D690993F-8AAB-1B48-9850-5DCEA98246DE}" presName="text3" presStyleLbl="fgAcc3" presStyleIdx="2" presStyleCnt="3">
        <dgm:presLayoutVars>
          <dgm:chPref val="3"/>
        </dgm:presLayoutVars>
      </dgm:prSet>
      <dgm:spPr/>
    </dgm:pt>
    <dgm:pt modelId="{E562457F-4C53-CA40-BEBC-7A3F8602C123}" type="pres">
      <dgm:prSet presAssocID="{D690993F-8AAB-1B48-9850-5DCEA98246DE}" presName="hierChild4" presStyleCnt="0"/>
      <dgm:spPr/>
    </dgm:pt>
  </dgm:ptLst>
  <dgm:cxnLst>
    <dgm:cxn modelId="{2DC15E0A-A81B-0545-8A29-5727715EA691}" type="presOf" srcId="{685E1E1F-EA19-B242-BD1E-F1DF4C8A38FD}" destId="{6C6C4199-2E3E-7543-9211-B0CF0BAAAF59}" srcOrd="0" destOrd="0" presId="urn:microsoft.com/office/officeart/2005/8/layout/hierarchy1"/>
    <dgm:cxn modelId="{1FC7DD0C-59D1-FD42-8ADE-38C5B5FB5551}" type="presOf" srcId="{B759FB93-5233-1F43-B805-792EC61D2776}" destId="{B2B1075D-5F5F-7642-9206-57C0AB68C2B1}" srcOrd="0" destOrd="0" presId="urn:microsoft.com/office/officeart/2005/8/layout/hierarchy1"/>
    <dgm:cxn modelId="{89A05512-92BC-1544-BFBF-5E170492F93E}" srcId="{EA0B7FAC-B108-F944-84AA-00DFE0D75028}" destId="{B274B613-41C1-DD40-93C9-8B052060186B}" srcOrd="0" destOrd="0" parTransId="{C950911D-4926-1F47-B801-38E92D0DE8F7}" sibTransId="{8A6770EB-EE64-074F-8CAF-09527E2A66EA}"/>
    <dgm:cxn modelId="{00E50C27-6B07-284C-8D45-1489FFB182CB}" type="presOf" srcId="{D690993F-8AAB-1B48-9850-5DCEA98246DE}" destId="{41F08DD9-ED24-C144-85F9-96E12A22F913}" srcOrd="0" destOrd="0" presId="urn:microsoft.com/office/officeart/2005/8/layout/hierarchy1"/>
    <dgm:cxn modelId="{26C4FF44-C516-1441-8B18-B9CE322F1332}" type="presOf" srcId="{D2C67747-4B4D-714E-8047-D456A00489BA}" destId="{CF6C1BF5-B63A-ED4A-87C5-1E38AA243699}" srcOrd="0" destOrd="0" presId="urn:microsoft.com/office/officeart/2005/8/layout/hierarchy1"/>
    <dgm:cxn modelId="{5FAD5846-89C2-194D-AA76-1D226C83C5AB}" srcId="{B759FB93-5233-1F43-B805-792EC61D2776}" destId="{A42B666D-009E-0C43-B12B-147BC89CBEC0}" srcOrd="0" destOrd="0" parTransId="{0ECFBD74-9CF1-CB4B-BF61-1E0684936118}" sibTransId="{CA496566-2135-3646-8D51-A216BEF7D7B2}"/>
    <dgm:cxn modelId="{76A33F51-AAF0-764B-A1D9-A8EA164FD425}" type="presOf" srcId="{EA0B7FAC-B108-F944-84AA-00DFE0D75028}" destId="{51C2BD38-69F5-164A-851F-DA88480CA2AD}" srcOrd="0" destOrd="0" presId="urn:microsoft.com/office/officeart/2005/8/layout/hierarchy1"/>
    <dgm:cxn modelId="{6265D851-C497-5A45-BB83-95E853A2329A}" type="presOf" srcId="{3CA2612C-B936-A245-B75D-8A4225F8DDC2}" destId="{EE744D4C-E805-1643-B597-9040C268F2A0}" srcOrd="0" destOrd="0" presId="urn:microsoft.com/office/officeart/2005/8/layout/hierarchy1"/>
    <dgm:cxn modelId="{992E1A56-93B1-DF4F-A67D-90D98FD12BC0}" srcId="{685E1E1F-EA19-B242-BD1E-F1DF4C8A38FD}" destId="{D5D2D851-A13C-8C49-874A-A4CFA4EAEF74}" srcOrd="0" destOrd="0" parTransId="{3CA2612C-B936-A245-B75D-8A4225F8DDC2}" sibTransId="{51DBE545-6D7C-E84D-B628-E0B33388FA51}"/>
    <dgm:cxn modelId="{22F2D66D-1D89-D74A-B83E-EE7579D6AAF6}" srcId="{685E1E1F-EA19-B242-BD1E-F1DF4C8A38FD}" destId="{B759FB93-5233-1F43-B805-792EC61D2776}" srcOrd="2" destOrd="0" parTransId="{388F9779-9A16-814F-A15E-B354851785D7}" sibTransId="{1A2C5F24-AC2A-934B-B502-5B5781EBC30F}"/>
    <dgm:cxn modelId="{12D05A6E-00F8-A24D-8A86-926300ED3FB7}" srcId="{685E1E1F-EA19-B242-BD1E-F1DF4C8A38FD}" destId="{EA0B7FAC-B108-F944-84AA-00DFE0D75028}" srcOrd="1" destOrd="0" parTransId="{0057ADF5-075D-0946-B9D5-656B2B0CACFB}" sibTransId="{8BFD0AE1-075C-EB45-B853-0C9E2F9F0818}"/>
    <dgm:cxn modelId="{F09AD56F-1250-7A4E-9B39-F833B729DDA0}" srcId="{B274B613-41C1-DD40-93C9-8B052060186B}" destId="{263AA024-1845-CC4C-B45C-E405BF95F7E7}" srcOrd="0" destOrd="0" parTransId="{D2C67747-4B4D-714E-8047-D456A00489BA}" sibTransId="{3A3BFFE4-CFCD-754A-895B-A8598E947362}"/>
    <dgm:cxn modelId="{BD279673-ED45-004A-B768-E61AFED1F753}" type="presOf" srcId="{C950911D-4926-1F47-B801-38E92D0DE8F7}" destId="{FE154EF3-8BFD-2443-8B61-63D1607C8663}" srcOrd="0" destOrd="0" presId="urn:microsoft.com/office/officeart/2005/8/layout/hierarchy1"/>
    <dgm:cxn modelId="{226A6B79-9D1B-E549-B1D0-5CD846D5F7A1}" type="presOf" srcId="{0057ADF5-075D-0946-B9D5-656B2B0CACFB}" destId="{1F99B39D-7227-D34B-9906-0AD290E8524D}" srcOrd="0" destOrd="0" presId="urn:microsoft.com/office/officeart/2005/8/layout/hierarchy1"/>
    <dgm:cxn modelId="{44BEAE95-A2D9-A94C-8709-75A44851538C}" type="presOf" srcId="{388F9779-9A16-814F-A15E-B354851785D7}" destId="{8A180747-C8E1-364A-8C56-5CD383DAF889}" srcOrd="0" destOrd="0" presId="urn:microsoft.com/office/officeart/2005/8/layout/hierarchy1"/>
    <dgm:cxn modelId="{39CB899B-341F-A649-8A5B-CE3F78FE95B8}" type="presOf" srcId="{A42B666D-009E-0C43-B12B-147BC89CBEC0}" destId="{6D2AEAAB-CCD0-C846-B063-3319DE0F7A40}" srcOrd="0" destOrd="0" presId="urn:microsoft.com/office/officeart/2005/8/layout/hierarchy1"/>
    <dgm:cxn modelId="{A811CF9D-F159-624E-9C4E-316CA14071D1}" srcId="{B759FB93-5233-1F43-B805-792EC61D2776}" destId="{D690993F-8AAB-1B48-9850-5DCEA98246DE}" srcOrd="1" destOrd="0" parTransId="{80EE21DE-44F0-1040-BEFE-4AB71A28265D}" sibTransId="{E6EA44A7-A619-624A-A2B1-5D2D31179224}"/>
    <dgm:cxn modelId="{1FE97EA2-CC78-CD45-86B8-D1BD531194CE}" type="presOf" srcId="{D5D2D851-A13C-8C49-874A-A4CFA4EAEF74}" destId="{6085C490-17BB-CF4C-96B2-1CA7176368F9}" srcOrd="0" destOrd="0" presId="urn:microsoft.com/office/officeart/2005/8/layout/hierarchy1"/>
    <dgm:cxn modelId="{0110CCA7-07DE-AA48-8526-FC43EC23017E}" type="presOf" srcId="{80EE21DE-44F0-1040-BEFE-4AB71A28265D}" destId="{21C2918C-97EF-E548-A3E8-B25FFA471349}" srcOrd="0" destOrd="0" presId="urn:microsoft.com/office/officeart/2005/8/layout/hierarchy1"/>
    <dgm:cxn modelId="{CB0B9ABA-F7B0-7A44-B224-20244E324A17}" srcId="{E510920E-E92B-F247-B9CD-79D29B705B94}" destId="{685E1E1F-EA19-B242-BD1E-F1DF4C8A38FD}" srcOrd="0" destOrd="0" parTransId="{8CFAEAD2-555F-0743-A60A-9E19140F00F4}" sibTransId="{4B19A325-E245-7242-BDB0-A0C53B79063E}"/>
    <dgm:cxn modelId="{44A16ABD-3448-0440-AF76-2C6E011F7821}" type="presOf" srcId="{B274B613-41C1-DD40-93C9-8B052060186B}" destId="{0A961FE5-3C34-C54A-B012-4FCF66B1B4C4}" srcOrd="0" destOrd="0" presId="urn:microsoft.com/office/officeart/2005/8/layout/hierarchy1"/>
    <dgm:cxn modelId="{7B7A9FCB-3CEE-A94E-83A2-7B8AC5856440}" type="presOf" srcId="{E510920E-E92B-F247-B9CD-79D29B705B94}" destId="{C15D3AC6-4805-784E-ADFB-342439ADE8E2}" srcOrd="0" destOrd="0" presId="urn:microsoft.com/office/officeart/2005/8/layout/hierarchy1"/>
    <dgm:cxn modelId="{AA261BE2-60F0-104D-86F4-28BCDF6AB0AF}" type="presOf" srcId="{0ECFBD74-9CF1-CB4B-BF61-1E0684936118}" destId="{A18A3019-4DF0-2648-98B6-23BE084C409E}" srcOrd="0" destOrd="0" presId="urn:microsoft.com/office/officeart/2005/8/layout/hierarchy1"/>
    <dgm:cxn modelId="{D7957EFC-59FD-794E-AA71-F5F175EFAC82}" type="presOf" srcId="{263AA024-1845-CC4C-B45C-E405BF95F7E7}" destId="{298A5A21-A66F-914C-9022-261DBED0FEA2}" srcOrd="0" destOrd="0" presId="urn:microsoft.com/office/officeart/2005/8/layout/hierarchy1"/>
    <dgm:cxn modelId="{B449EA68-EB5C-7E4E-BC29-AD1F34AEC721}" type="presParOf" srcId="{C15D3AC6-4805-784E-ADFB-342439ADE8E2}" destId="{DADCBCDA-386F-7346-B28C-DBA75B64805B}" srcOrd="0" destOrd="0" presId="urn:microsoft.com/office/officeart/2005/8/layout/hierarchy1"/>
    <dgm:cxn modelId="{7D7F0350-3899-0D4A-A946-57755E1C24E0}" type="presParOf" srcId="{DADCBCDA-386F-7346-B28C-DBA75B64805B}" destId="{952A2618-A121-8749-A43B-35B11EC02FF2}" srcOrd="0" destOrd="0" presId="urn:microsoft.com/office/officeart/2005/8/layout/hierarchy1"/>
    <dgm:cxn modelId="{EE98D31E-3C0F-904A-8448-4A5D88283510}" type="presParOf" srcId="{952A2618-A121-8749-A43B-35B11EC02FF2}" destId="{14CA9F09-622C-5D4A-AF54-251BA042BE93}" srcOrd="0" destOrd="0" presId="urn:microsoft.com/office/officeart/2005/8/layout/hierarchy1"/>
    <dgm:cxn modelId="{E51009F2-1C7F-AD40-A334-5F856BE79FA5}" type="presParOf" srcId="{952A2618-A121-8749-A43B-35B11EC02FF2}" destId="{6C6C4199-2E3E-7543-9211-B0CF0BAAAF59}" srcOrd="1" destOrd="0" presId="urn:microsoft.com/office/officeart/2005/8/layout/hierarchy1"/>
    <dgm:cxn modelId="{907F5248-D9A7-594C-AC71-E95762BA4790}" type="presParOf" srcId="{DADCBCDA-386F-7346-B28C-DBA75B64805B}" destId="{34025CC3-0BBD-0044-9E7A-C307D743EC1A}" srcOrd="1" destOrd="0" presId="urn:microsoft.com/office/officeart/2005/8/layout/hierarchy1"/>
    <dgm:cxn modelId="{51917C3E-9427-E647-A440-BC436EE8B715}" type="presParOf" srcId="{34025CC3-0BBD-0044-9E7A-C307D743EC1A}" destId="{EE744D4C-E805-1643-B597-9040C268F2A0}" srcOrd="0" destOrd="0" presId="urn:microsoft.com/office/officeart/2005/8/layout/hierarchy1"/>
    <dgm:cxn modelId="{7085F10A-DD6F-8D48-A28F-D666FB032307}" type="presParOf" srcId="{34025CC3-0BBD-0044-9E7A-C307D743EC1A}" destId="{E11C1B3F-B543-CB41-936C-4C4AD600DEB6}" srcOrd="1" destOrd="0" presId="urn:microsoft.com/office/officeart/2005/8/layout/hierarchy1"/>
    <dgm:cxn modelId="{1D3F96A2-34F8-DF4B-A9FD-7ED324A447EA}" type="presParOf" srcId="{E11C1B3F-B543-CB41-936C-4C4AD600DEB6}" destId="{8DD53F0A-87F8-7343-AA31-070C4210C191}" srcOrd="0" destOrd="0" presId="urn:microsoft.com/office/officeart/2005/8/layout/hierarchy1"/>
    <dgm:cxn modelId="{66A938FF-BAC3-C14D-9787-86961E5B9B83}" type="presParOf" srcId="{8DD53F0A-87F8-7343-AA31-070C4210C191}" destId="{05FC8280-AC65-2F45-A10D-26274CEBC092}" srcOrd="0" destOrd="0" presId="urn:microsoft.com/office/officeart/2005/8/layout/hierarchy1"/>
    <dgm:cxn modelId="{5A096FB6-AFD5-4C48-A122-5BF8FB789B90}" type="presParOf" srcId="{8DD53F0A-87F8-7343-AA31-070C4210C191}" destId="{6085C490-17BB-CF4C-96B2-1CA7176368F9}" srcOrd="1" destOrd="0" presId="urn:microsoft.com/office/officeart/2005/8/layout/hierarchy1"/>
    <dgm:cxn modelId="{3892ECF1-2500-A243-8891-CA899725481B}" type="presParOf" srcId="{E11C1B3F-B543-CB41-936C-4C4AD600DEB6}" destId="{4CCEF0BA-AF67-1046-8D10-F275FA497B4D}" srcOrd="1" destOrd="0" presId="urn:microsoft.com/office/officeart/2005/8/layout/hierarchy1"/>
    <dgm:cxn modelId="{BF66E4FA-21C3-7D46-96D1-9B9AD5915CEC}" type="presParOf" srcId="{34025CC3-0BBD-0044-9E7A-C307D743EC1A}" destId="{1F99B39D-7227-D34B-9906-0AD290E8524D}" srcOrd="2" destOrd="0" presId="urn:microsoft.com/office/officeart/2005/8/layout/hierarchy1"/>
    <dgm:cxn modelId="{BA5E9421-2741-0A40-A555-EEF7CCE283BF}" type="presParOf" srcId="{34025CC3-0BBD-0044-9E7A-C307D743EC1A}" destId="{68C9FA7E-C982-ED4D-957B-825A8409298C}" srcOrd="3" destOrd="0" presId="urn:microsoft.com/office/officeart/2005/8/layout/hierarchy1"/>
    <dgm:cxn modelId="{B1E8744B-5DFC-4C4A-8C79-1C557945C1D8}" type="presParOf" srcId="{68C9FA7E-C982-ED4D-957B-825A8409298C}" destId="{CE5FCCA3-9F8E-4841-BE41-742888C9BB39}" srcOrd="0" destOrd="0" presId="urn:microsoft.com/office/officeart/2005/8/layout/hierarchy1"/>
    <dgm:cxn modelId="{C160214F-F5D6-B94B-A473-021C4CE27AC8}" type="presParOf" srcId="{CE5FCCA3-9F8E-4841-BE41-742888C9BB39}" destId="{D330EEFA-5005-E744-BEA4-9BDAB643DF3A}" srcOrd="0" destOrd="0" presId="urn:microsoft.com/office/officeart/2005/8/layout/hierarchy1"/>
    <dgm:cxn modelId="{9AF304F5-DC04-5D40-B99F-CA974D2E0675}" type="presParOf" srcId="{CE5FCCA3-9F8E-4841-BE41-742888C9BB39}" destId="{51C2BD38-69F5-164A-851F-DA88480CA2AD}" srcOrd="1" destOrd="0" presId="urn:microsoft.com/office/officeart/2005/8/layout/hierarchy1"/>
    <dgm:cxn modelId="{D3E996DC-C6F8-F742-9BDF-8FDD1BF2D6BA}" type="presParOf" srcId="{68C9FA7E-C982-ED4D-957B-825A8409298C}" destId="{ED91B582-7E9E-594C-B157-D1C4F15DF858}" srcOrd="1" destOrd="0" presId="urn:microsoft.com/office/officeart/2005/8/layout/hierarchy1"/>
    <dgm:cxn modelId="{BCA65DB7-D4D3-F64B-ADC0-B4270A9B20F5}" type="presParOf" srcId="{ED91B582-7E9E-594C-B157-D1C4F15DF858}" destId="{FE154EF3-8BFD-2443-8B61-63D1607C8663}" srcOrd="0" destOrd="0" presId="urn:microsoft.com/office/officeart/2005/8/layout/hierarchy1"/>
    <dgm:cxn modelId="{5C444FA9-1143-4743-92B0-F4C8CC87C676}" type="presParOf" srcId="{ED91B582-7E9E-594C-B157-D1C4F15DF858}" destId="{6E987E2C-7976-3C44-BC3F-7DC048096902}" srcOrd="1" destOrd="0" presId="urn:microsoft.com/office/officeart/2005/8/layout/hierarchy1"/>
    <dgm:cxn modelId="{D9131620-8834-854D-943F-A9580E171B48}" type="presParOf" srcId="{6E987E2C-7976-3C44-BC3F-7DC048096902}" destId="{229F46CD-FE05-174E-B45E-300359F02330}" srcOrd="0" destOrd="0" presId="urn:microsoft.com/office/officeart/2005/8/layout/hierarchy1"/>
    <dgm:cxn modelId="{D4B15621-7286-8D41-801A-E52684AA7D84}" type="presParOf" srcId="{229F46CD-FE05-174E-B45E-300359F02330}" destId="{1760F8E5-B612-7F4E-A0B3-57882FA9ED46}" srcOrd="0" destOrd="0" presId="urn:microsoft.com/office/officeart/2005/8/layout/hierarchy1"/>
    <dgm:cxn modelId="{F573559E-BD43-544F-815D-380BEE9C1501}" type="presParOf" srcId="{229F46CD-FE05-174E-B45E-300359F02330}" destId="{0A961FE5-3C34-C54A-B012-4FCF66B1B4C4}" srcOrd="1" destOrd="0" presId="urn:microsoft.com/office/officeart/2005/8/layout/hierarchy1"/>
    <dgm:cxn modelId="{A1BB6551-8520-4043-B7E3-1F88EA242AAF}" type="presParOf" srcId="{6E987E2C-7976-3C44-BC3F-7DC048096902}" destId="{B177467A-41D3-7342-9E62-454315E08AE9}" srcOrd="1" destOrd="0" presId="urn:microsoft.com/office/officeart/2005/8/layout/hierarchy1"/>
    <dgm:cxn modelId="{39947AA0-C856-2640-8DF7-D96D2CE2B856}" type="presParOf" srcId="{B177467A-41D3-7342-9E62-454315E08AE9}" destId="{CF6C1BF5-B63A-ED4A-87C5-1E38AA243699}" srcOrd="0" destOrd="0" presId="urn:microsoft.com/office/officeart/2005/8/layout/hierarchy1"/>
    <dgm:cxn modelId="{B081BC09-8815-3B4F-B72D-F96B24B395CC}" type="presParOf" srcId="{B177467A-41D3-7342-9E62-454315E08AE9}" destId="{5041A444-4134-2042-95F8-7788A5DC9D69}" srcOrd="1" destOrd="0" presId="urn:microsoft.com/office/officeart/2005/8/layout/hierarchy1"/>
    <dgm:cxn modelId="{7C5360D6-C60B-5D4E-8C48-02031C03D410}" type="presParOf" srcId="{5041A444-4134-2042-95F8-7788A5DC9D69}" destId="{0C93BC64-057D-CC4C-B30A-0B1A59CC512A}" srcOrd="0" destOrd="0" presId="urn:microsoft.com/office/officeart/2005/8/layout/hierarchy1"/>
    <dgm:cxn modelId="{13D9919C-EAB3-6942-8116-2CFD13F4BAE2}" type="presParOf" srcId="{0C93BC64-057D-CC4C-B30A-0B1A59CC512A}" destId="{0BF18440-192A-F94F-B275-B1DCA232015A}" srcOrd="0" destOrd="0" presId="urn:microsoft.com/office/officeart/2005/8/layout/hierarchy1"/>
    <dgm:cxn modelId="{259A7C7C-AA96-3543-895A-4D845C786819}" type="presParOf" srcId="{0C93BC64-057D-CC4C-B30A-0B1A59CC512A}" destId="{298A5A21-A66F-914C-9022-261DBED0FEA2}" srcOrd="1" destOrd="0" presId="urn:microsoft.com/office/officeart/2005/8/layout/hierarchy1"/>
    <dgm:cxn modelId="{BCB3B19E-9601-AC4B-B590-F29DF93DEB34}" type="presParOf" srcId="{5041A444-4134-2042-95F8-7788A5DC9D69}" destId="{A1354024-A16A-9B40-85A8-26600F80D50F}" srcOrd="1" destOrd="0" presId="urn:microsoft.com/office/officeart/2005/8/layout/hierarchy1"/>
    <dgm:cxn modelId="{0F87964F-C8DA-EF46-841F-F6068A56CCF6}" type="presParOf" srcId="{34025CC3-0BBD-0044-9E7A-C307D743EC1A}" destId="{8A180747-C8E1-364A-8C56-5CD383DAF889}" srcOrd="4" destOrd="0" presId="urn:microsoft.com/office/officeart/2005/8/layout/hierarchy1"/>
    <dgm:cxn modelId="{E718363A-7ECD-3442-9268-AD0CEBD6C1EF}" type="presParOf" srcId="{34025CC3-0BBD-0044-9E7A-C307D743EC1A}" destId="{334A6A3E-D08F-C64B-BE7C-E9593374F989}" srcOrd="5" destOrd="0" presId="urn:microsoft.com/office/officeart/2005/8/layout/hierarchy1"/>
    <dgm:cxn modelId="{CEB2B7F9-4B41-4349-B848-427D79BE18BA}" type="presParOf" srcId="{334A6A3E-D08F-C64B-BE7C-E9593374F989}" destId="{F140562D-B48E-974C-B985-03520CB6DC8A}" srcOrd="0" destOrd="0" presId="urn:microsoft.com/office/officeart/2005/8/layout/hierarchy1"/>
    <dgm:cxn modelId="{FAB24B23-A598-824D-85E0-753FC3377505}" type="presParOf" srcId="{F140562D-B48E-974C-B985-03520CB6DC8A}" destId="{54B70DFF-361A-8E4B-A835-88F68AB11208}" srcOrd="0" destOrd="0" presId="urn:microsoft.com/office/officeart/2005/8/layout/hierarchy1"/>
    <dgm:cxn modelId="{03771C82-0176-7348-8B46-CA13E1B40408}" type="presParOf" srcId="{F140562D-B48E-974C-B985-03520CB6DC8A}" destId="{B2B1075D-5F5F-7642-9206-57C0AB68C2B1}" srcOrd="1" destOrd="0" presId="urn:microsoft.com/office/officeart/2005/8/layout/hierarchy1"/>
    <dgm:cxn modelId="{E05041F1-2173-424C-BA42-A5FAA2464C03}" type="presParOf" srcId="{334A6A3E-D08F-C64B-BE7C-E9593374F989}" destId="{AB21CDD2-A5D6-A446-839E-1E07F070816F}" srcOrd="1" destOrd="0" presId="urn:microsoft.com/office/officeart/2005/8/layout/hierarchy1"/>
    <dgm:cxn modelId="{55828AEE-61E9-2445-94C0-5A66805AA3A6}" type="presParOf" srcId="{AB21CDD2-A5D6-A446-839E-1E07F070816F}" destId="{A18A3019-4DF0-2648-98B6-23BE084C409E}" srcOrd="0" destOrd="0" presId="urn:microsoft.com/office/officeart/2005/8/layout/hierarchy1"/>
    <dgm:cxn modelId="{2B98B928-AB83-164E-B2CA-AA04A213841B}" type="presParOf" srcId="{AB21CDD2-A5D6-A446-839E-1E07F070816F}" destId="{73144BB5-F6DB-414E-B86E-C5190EDE7828}" srcOrd="1" destOrd="0" presId="urn:microsoft.com/office/officeart/2005/8/layout/hierarchy1"/>
    <dgm:cxn modelId="{3280315E-79BF-B54B-9C46-414D6E5DD065}" type="presParOf" srcId="{73144BB5-F6DB-414E-B86E-C5190EDE7828}" destId="{7DFE5ED8-0D89-9342-A6AE-9F179EAE4F51}" srcOrd="0" destOrd="0" presId="urn:microsoft.com/office/officeart/2005/8/layout/hierarchy1"/>
    <dgm:cxn modelId="{7E30F69B-FE5E-1242-8A48-90F79F216D65}" type="presParOf" srcId="{7DFE5ED8-0D89-9342-A6AE-9F179EAE4F51}" destId="{BAD6F6C1-1865-B341-836F-D6F898E0CADF}" srcOrd="0" destOrd="0" presId="urn:microsoft.com/office/officeart/2005/8/layout/hierarchy1"/>
    <dgm:cxn modelId="{0BA386BE-5A06-8246-9AAC-939C9F7502E0}" type="presParOf" srcId="{7DFE5ED8-0D89-9342-A6AE-9F179EAE4F51}" destId="{6D2AEAAB-CCD0-C846-B063-3319DE0F7A40}" srcOrd="1" destOrd="0" presId="urn:microsoft.com/office/officeart/2005/8/layout/hierarchy1"/>
    <dgm:cxn modelId="{1E9BF2FA-7238-D549-A685-3889E271F0BF}" type="presParOf" srcId="{73144BB5-F6DB-414E-B86E-C5190EDE7828}" destId="{9F709BED-953F-084A-BCC7-2D6F06183D5D}" srcOrd="1" destOrd="0" presId="urn:microsoft.com/office/officeart/2005/8/layout/hierarchy1"/>
    <dgm:cxn modelId="{F89A1EE4-DEF1-2E4F-8C6D-DB7AA6456D2D}" type="presParOf" srcId="{AB21CDD2-A5D6-A446-839E-1E07F070816F}" destId="{21C2918C-97EF-E548-A3E8-B25FFA471349}" srcOrd="2" destOrd="0" presId="urn:microsoft.com/office/officeart/2005/8/layout/hierarchy1"/>
    <dgm:cxn modelId="{01B002DD-1D36-5B44-B973-E9B12AAB6D60}" type="presParOf" srcId="{AB21CDD2-A5D6-A446-839E-1E07F070816F}" destId="{9B911608-0B8F-3E4E-979F-DFD05D8AD8AB}" srcOrd="3" destOrd="0" presId="urn:microsoft.com/office/officeart/2005/8/layout/hierarchy1"/>
    <dgm:cxn modelId="{1FFB1226-93CF-B245-8A95-7B12C7C67070}" type="presParOf" srcId="{9B911608-0B8F-3E4E-979F-DFD05D8AD8AB}" destId="{20DBB063-C72B-F84E-97CC-38E26BFC789B}" srcOrd="0" destOrd="0" presId="urn:microsoft.com/office/officeart/2005/8/layout/hierarchy1"/>
    <dgm:cxn modelId="{30B250B1-C4DC-1F4A-908A-332BA62CFD71}" type="presParOf" srcId="{20DBB063-C72B-F84E-97CC-38E26BFC789B}" destId="{65FC5560-427E-A040-9D72-81ABFFC7271C}" srcOrd="0" destOrd="0" presId="urn:microsoft.com/office/officeart/2005/8/layout/hierarchy1"/>
    <dgm:cxn modelId="{4F464451-A93E-554F-BFC1-360BA284E603}" type="presParOf" srcId="{20DBB063-C72B-F84E-97CC-38E26BFC789B}" destId="{41F08DD9-ED24-C144-85F9-96E12A22F913}" srcOrd="1" destOrd="0" presId="urn:microsoft.com/office/officeart/2005/8/layout/hierarchy1"/>
    <dgm:cxn modelId="{89390A0D-3ECC-094D-AB35-34BBF0130271}" type="presParOf" srcId="{9B911608-0B8F-3E4E-979F-DFD05D8AD8AB}" destId="{E562457F-4C53-CA40-BEBC-7A3F8602C1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E6BB1-6DFF-F643-88BD-899A3D0CADFB}"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21EE9C74-5C42-0246-8DD2-51F4CDE2AF20}">
      <dgm:prSet phldrT="[Text]" custT="1"/>
      <dgm:spPr/>
      <dgm:t>
        <a:bodyPr/>
        <a:lstStyle/>
        <a:p>
          <a:pPr rtl="0"/>
          <a:r>
            <a:rPr lang="en-US" sz="1800" dirty="0">
              <a:latin typeface="Times New Roman" panose="02020603050405020304" pitchFamily="18" charset="0"/>
              <a:cs typeface="Times New Roman" panose="02020603050405020304" pitchFamily="18" charset="0"/>
            </a:rPr>
            <a:t>Wernicke encephalopathy </a:t>
          </a:r>
        </a:p>
      </dgm:t>
    </dgm:pt>
    <dgm:pt modelId="{823C272F-62EE-5B4A-8692-31DCE0E163CE}" type="parTrans" cxnId="{DFAA8EBA-086E-6747-ADD4-291C45CA3085}">
      <dgm:prSet/>
      <dgm:spPr/>
      <dgm:t>
        <a:bodyPr/>
        <a:lstStyle/>
        <a:p>
          <a:endParaRPr lang="en-US"/>
        </a:p>
      </dgm:t>
    </dgm:pt>
    <dgm:pt modelId="{773DE151-DEF6-8844-B86E-A88CD25DB22C}" type="sibTrans" cxnId="{DFAA8EBA-086E-6747-ADD4-291C45CA3085}">
      <dgm:prSet/>
      <dgm:spPr/>
      <dgm:t>
        <a:bodyPr/>
        <a:lstStyle/>
        <a:p>
          <a:endParaRPr lang="en-US"/>
        </a:p>
      </dgm:t>
    </dgm:pt>
    <dgm:pt modelId="{892E31AA-765A-0846-9E87-4CD4E19C5236}">
      <dgm:prSet phldrT="[Text]" custT="1"/>
      <dgm:spPr/>
      <dgm:t>
        <a:bodyPr/>
        <a:lstStyle/>
        <a:p>
          <a:pPr rtl="0"/>
          <a:r>
            <a:rPr lang="en-US" sz="1800" dirty="0">
              <a:latin typeface="Times New Roman" panose="02020603050405020304" pitchFamily="18" charset="0"/>
              <a:cs typeface="Times New Roman" panose="02020603050405020304" pitchFamily="18" charset="0"/>
            </a:rPr>
            <a:t> Acute Syndrome </a:t>
          </a:r>
        </a:p>
      </dgm:t>
    </dgm:pt>
    <dgm:pt modelId="{B9858A05-CA27-FA43-98ED-01A1ED8C626A}" type="parTrans" cxnId="{879E180C-CF29-CB47-BA92-3A8F92187C2D}">
      <dgm:prSet/>
      <dgm:spPr/>
      <dgm:t>
        <a:bodyPr/>
        <a:lstStyle/>
        <a:p>
          <a:endParaRPr lang="en-US"/>
        </a:p>
      </dgm:t>
    </dgm:pt>
    <dgm:pt modelId="{DF0626A1-FE49-7E42-B815-852904FE667E}" type="sibTrans" cxnId="{879E180C-CF29-CB47-BA92-3A8F92187C2D}">
      <dgm:prSet/>
      <dgm:spPr/>
      <dgm:t>
        <a:bodyPr/>
        <a:lstStyle/>
        <a:p>
          <a:endParaRPr lang="en-US"/>
        </a:p>
      </dgm:t>
    </dgm:pt>
    <dgm:pt modelId="{2206CC80-68DF-F243-83DA-89F90436BB4C}">
      <dgm:prSet phldrT="[Text]" custT="1"/>
      <dgm:spPr/>
      <dgm:t>
        <a:bodyPr/>
        <a:lstStyle/>
        <a:p>
          <a:pPr rtl="0"/>
          <a:r>
            <a:rPr lang="en-US" sz="1800" dirty="0">
              <a:latin typeface="Times New Roman" panose="02020603050405020304" pitchFamily="18" charset="0"/>
              <a:cs typeface="Times New Roman" panose="02020603050405020304" pitchFamily="18" charset="0"/>
            </a:rPr>
            <a:t>Then Progresses to </a:t>
          </a:r>
        </a:p>
      </dgm:t>
    </dgm:pt>
    <dgm:pt modelId="{17DD2061-05B8-B045-97AB-09EBFC1BAC36}" type="parTrans" cxnId="{107D91F8-8F1C-C148-9B89-9DEF58F43FD9}">
      <dgm:prSet/>
      <dgm:spPr/>
      <dgm:t>
        <a:bodyPr/>
        <a:lstStyle/>
        <a:p>
          <a:endParaRPr lang="en-US"/>
        </a:p>
      </dgm:t>
    </dgm:pt>
    <dgm:pt modelId="{FA634B2D-CDE2-A948-85C8-802DB6EBDE55}" type="sibTrans" cxnId="{107D91F8-8F1C-C148-9B89-9DEF58F43FD9}">
      <dgm:prSet/>
      <dgm:spPr/>
      <dgm:t>
        <a:bodyPr/>
        <a:lstStyle/>
        <a:p>
          <a:endParaRPr lang="en-US"/>
        </a:p>
      </dgm:t>
    </dgm:pt>
    <dgm:pt modelId="{E6CC6713-86E9-2843-8B2A-584F96AB2E84}">
      <dgm:prSet phldrT="[Text]" custT="1"/>
      <dgm:spPr/>
      <dgm:t>
        <a:bodyPr/>
        <a:lstStyle/>
        <a:p>
          <a:pPr rtl="0"/>
          <a:r>
            <a:rPr lang="en-US" sz="1800" dirty="0"/>
            <a:t>Korsakoff’s syndrome /psychosis</a:t>
          </a:r>
        </a:p>
      </dgm:t>
    </dgm:pt>
    <dgm:pt modelId="{6B05A179-1936-F645-82C5-2EDE6B647895}" type="parTrans" cxnId="{0B9D761B-6F9A-6E4A-A4FE-E89D3BD1C0C0}">
      <dgm:prSet/>
      <dgm:spPr/>
      <dgm:t>
        <a:bodyPr/>
        <a:lstStyle/>
        <a:p>
          <a:endParaRPr lang="en-US"/>
        </a:p>
      </dgm:t>
    </dgm:pt>
    <dgm:pt modelId="{56D655F0-26E2-E44B-B9BF-82D60829C2A5}" type="sibTrans" cxnId="{0B9D761B-6F9A-6E4A-A4FE-E89D3BD1C0C0}">
      <dgm:prSet/>
      <dgm:spPr/>
      <dgm:t>
        <a:bodyPr/>
        <a:lstStyle/>
        <a:p>
          <a:endParaRPr lang="en-US"/>
        </a:p>
      </dgm:t>
    </dgm:pt>
    <dgm:pt modelId="{348323EF-B942-F640-BFCD-121C03512844}">
      <dgm:prSet phldrT="[Text]" custT="1"/>
      <dgm:spPr/>
      <dgm:t>
        <a:bodyPr/>
        <a:lstStyle/>
        <a:p>
          <a:pPr rtl="0"/>
          <a:r>
            <a:rPr lang="en-US" sz="1800" dirty="0">
              <a:latin typeface="Times New Roman" panose="02020603050405020304" pitchFamily="18" charset="0"/>
              <a:cs typeface="Times New Roman" panose="02020603050405020304" pitchFamily="18" charset="0"/>
            </a:rPr>
            <a:t>Chronic syndrome </a:t>
          </a:r>
        </a:p>
      </dgm:t>
    </dgm:pt>
    <dgm:pt modelId="{DC9DD38F-1B0D-CE43-9685-86E882565B2D}" type="parTrans" cxnId="{8CB1B481-4E0D-1747-9E4F-AC7DD9FF5619}">
      <dgm:prSet/>
      <dgm:spPr/>
      <dgm:t>
        <a:bodyPr/>
        <a:lstStyle/>
        <a:p>
          <a:endParaRPr lang="en-US"/>
        </a:p>
      </dgm:t>
    </dgm:pt>
    <dgm:pt modelId="{934064B6-CB50-7540-A423-CDD70CAF1FE7}" type="sibTrans" cxnId="{8CB1B481-4E0D-1747-9E4F-AC7DD9FF5619}">
      <dgm:prSet/>
      <dgm:spPr/>
      <dgm:t>
        <a:bodyPr/>
        <a:lstStyle/>
        <a:p>
          <a:endParaRPr lang="en-US"/>
        </a:p>
      </dgm:t>
    </dgm:pt>
    <dgm:pt modelId="{10BFDFAE-56B2-B64E-A880-D53F65F66DBA}" type="pres">
      <dgm:prSet presAssocID="{6C5E6BB1-6DFF-F643-88BD-899A3D0CADFB}" presName="rootnode" presStyleCnt="0">
        <dgm:presLayoutVars>
          <dgm:chMax/>
          <dgm:chPref/>
          <dgm:dir/>
          <dgm:animLvl val="lvl"/>
        </dgm:presLayoutVars>
      </dgm:prSet>
      <dgm:spPr/>
    </dgm:pt>
    <dgm:pt modelId="{BB2CAA5A-E600-9545-A43F-C4C16FF75E17}" type="pres">
      <dgm:prSet presAssocID="{21EE9C74-5C42-0246-8DD2-51F4CDE2AF20}" presName="composite" presStyleCnt="0"/>
      <dgm:spPr/>
    </dgm:pt>
    <dgm:pt modelId="{1D217E3E-E23A-1142-8622-46A7C9E41EB7}" type="pres">
      <dgm:prSet presAssocID="{21EE9C74-5C42-0246-8DD2-51F4CDE2AF20}" presName="bentUpArrow1" presStyleLbl="alignImgPlace1" presStyleIdx="0" presStyleCnt="2"/>
      <dgm:spPr/>
    </dgm:pt>
    <dgm:pt modelId="{FE88FA41-D0CB-A243-BDB8-4C32E445A343}" type="pres">
      <dgm:prSet presAssocID="{21EE9C74-5C42-0246-8DD2-51F4CDE2AF20}" presName="ParentText" presStyleLbl="node1" presStyleIdx="0" presStyleCnt="3">
        <dgm:presLayoutVars>
          <dgm:chMax val="1"/>
          <dgm:chPref val="1"/>
          <dgm:bulletEnabled val="1"/>
        </dgm:presLayoutVars>
      </dgm:prSet>
      <dgm:spPr/>
    </dgm:pt>
    <dgm:pt modelId="{5FCC5CC7-C6E6-9646-9757-BBB077BD0A4E}" type="pres">
      <dgm:prSet presAssocID="{21EE9C74-5C42-0246-8DD2-51F4CDE2AF20}" presName="ChildText" presStyleLbl="revTx" presStyleIdx="0" presStyleCnt="3" custScaleX="101813">
        <dgm:presLayoutVars>
          <dgm:chMax val="0"/>
          <dgm:chPref val="0"/>
          <dgm:bulletEnabled val="1"/>
        </dgm:presLayoutVars>
      </dgm:prSet>
      <dgm:spPr/>
    </dgm:pt>
    <dgm:pt modelId="{B48C236F-4E82-A642-8521-460A213AB979}" type="pres">
      <dgm:prSet presAssocID="{773DE151-DEF6-8844-B86E-A88CD25DB22C}" presName="sibTrans" presStyleCnt="0"/>
      <dgm:spPr/>
    </dgm:pt>
    <dgm:pt modelId="{0ECF8234-8CD0-D44B-844C-21E7BA074250}" type="pres">
      <dgm:prSet presAssocID="{2206CC80-68DF-F243-83DA-89F90436BB4C}" presName="composite" presStyleCnt="0"/>
      <dgm:spPr/>
    </dgm:pt>
    <dgm:pt modelId="{CAF877C9-87FF-1D46-AAC7-20168A182D96}" type="pres">
      <dgm:prSet presAssocID="{2206CC80-68DF-F243-83DA-89F90436BB4C}" presName="bentUpArrow1" presStyleLbl="alignImgPlace1" presStyleIdx="1" presStyleCnt="2"/>
      <dgm:spPr/>
    </dgm:pt>
    <dgm:pt modelId="{B7E1CA8D-48CE-C149-98A9-11725F6F7C40}" type="pres">
      <dgm:prSet presAssocID="{2206CC80-68DF-F243-83DA-89F90436BB4C}" presName="ParentText" presStyleLbl="node1" presStyleIdx="1" presStyleCnt="3">
        <dgm:presLayoutVars>
          <dgm:chMax val="1"/>
          <dgm:chPref val="1"/>
          <dgm:bulletEnabled val="1"/>
        </dgm:presLayoutVars>
      </dgm:prSet>
      <dgm:spPr/>
    </dgm:pt>
    <dgm:pt modelId="{C1705444-585B-D74F-B184-DCDBD5998F34}" type="pres">
      <dgm:prSet presAssocID="{2206CC80-68DF-F243-83DA-89F90436BB4C}" presName="ChildText" presStyleLbl="revTx" presStyleIdx="1" presStyleCnt="3">
        <dgm:presLayoutVars>
          <dgm:chMax val="0"/>
          <dgm:chPref val="0"/>
          <dgm:bulletEnabled val="1"/>
        </dgm:presLayoutVars>
      </dgm:prSet>
      <dgm:spPr/>
    </dgm:pt>
    <dgm:pt modelId="{FAFC594C-CFAB-884A-A7AC-BDDB2DC0C4C3}" type="pres">
      <dgm:prSet presAssocID="{FA634B2D-CDE2-A948-85C8-802DB6EBDE55}" presName="sibTrans" presStyleCnt="0"/>
      <dgm:spPr/>
    </dgm:pt>
    <dgm:pt modelId="{E53944C7-C182-E446-9E0D-873D7B46A586}" type="pres">
      <dgm:prSet presAssocID="{E6CC6713-86E9-2843-8B2A-584F96AB2E84}" presName="composite" presStyleCnt="0"/>
      <dgm:spPr/>
    </dgm:pt>
    <dgm:pt modelId="{DB2E8FA6-4D46-B04C-B5AF-4AC6492126BD}" type="pres">
      <dgm:prSet presAssocID="{E6CC6713-86E9-2843-8B2A-584F96AB2E84}" presName="ParentText" presStyleLbl="node1" presStyleIdx="2" presStyleCnt="3">
        <dgm:presLayoutVars>
          <dgm:chMax val="1"/>
          <dgm:chPref val="1"/>
          <dgm:bulletEnabled val="1"/>
        </dgm:presLayoutVars>
      </dgm:prSet>
      <dgm:spPr/>
    </dgm:pt>
    <dgm:pt modelId="{57DC76F9-2FEE-E14F-BA5F-C979ADE2A0CD}" type="pres">
      <dgm:prSet presAssocID="{E6CC6713-86E9-2843-8B2A-584F96AB2E84}" presName="FinalChildText" presStyleLbl="revTx" presStyleIdx="2" presStyleCnt="3">
        <dgm:presLayoutVars>
          <dgm:chMax val="0"/>
          <dgm:chPref val="0"/>
          <dgm:bulletEnabled val="1"/>
        </dgm:presLayoutVars>
      </dgm:prSet>
      <dgm:spPr/>
    </dgm:pt>
  </dgm:ptLst>
  <dgm:cxnLst>
    <dgm:cxn modelId="{879E180C-CF29-CB47-BA92-3A8F92187C2D}" srcId="{21EE9C74-5C42-0246-8DD2-51F4CDE2AF20}" destId="{892E31AA-765A-0846-9E87-4CD4E19C5236}" srcOrd="0" destOrd="0" parTransId="{B9858A05-CA27-FA43-98ED-01A1ED8C626A}" sibTransId="{DF0626A1-FE49-7E42-B815-852904FE667E}"/>
    <dgm:cxn modelId="{568C7413-D86C-A549-AEBD-8A931CA9C47E}" type="presOf" srcId="{E6CC6713-86E9-2843-8B2A-584F96AB2E84}" destId="{DB2E8FA6-4D46-B04C-B5AF-4AC6492126BD}" srcOrd="0" destOrd="0" presId="urn:microsoft.com/office/officeart/2005/8/layout/StepDownProcess"/>
    <dgm:cxn modelId="{0B9D761B-6F9A-6E4A-A4FE-E89D3BD1C0C0}" srcId="{6C5E6BB1-6DFF-F643-88BD-899A3D0CADFB}" destId="{E6CC6713-86E9-2843-8B2A-584F96AB2E84}" srcOrd="2" destOrd="0" parTransId="{6B05A179-1936-F645-82C5-2EDE6B647895}" sibTransId="{56D655F0-26E2-E44B-B9BF-82D60829C2A5}"/>
    <dgm:cxn modelId="{2E4D395A-A894-2B4F-9726-15C80B86A0EA}" type="presOf" srcId="{6C5E6BB1-6DFF-F643-88BD-899A3D0CADFB}" destId="{10BFDFAE-56B2-B64E-A880-D53F65F66DBA}" srcOrd="0" destOrd="0" presId="urn:microsoft.com/office/officeart/2005/8/layout/StepDownProcess"/>
    <dgm:cxn modelId="{8CB1B481-4E0D-1747-9E4F-AC7DD9FF5619}" srcId="{E6CC6713-86E9-2843-8B2A-584F96AB2E84}" destId="{348323EF-B942-F640-BFCD-121C03512844}" srcOrd="0" destOrd="0" parTransId="{DC9DD38F-1B0D-CE43-9685-86E882565B2D}" sibTransId="{934064B6-CB50-7540-A423-CDD70CAF1FE7}"/>
    <dgm:cxn modelId="{8A0A2C85-DAFD-AA4A-A889-67CAA68C56FE}" type="presOf" srcId="{21EE9C74-5C42-0246-8DD2-51F4CDE2AF20}" destId="{FE88FA41-D0CB-A243-BDB8-4C32E445A343}" srcOrd="0" destOrd="0" presId="urn:microsoft.com/office/officeart/2005/8/layout/StepDownProcess"/>
    <dgm:cxn modelId="{64E8C68F-2569-BB4A-8038-CB969C6FDDDE}" type="presOf" srcId="{892E31AA-765A-0846-9E87-4CD4E19C5236}" destId="{5FCC5CC7-C6E6-9646-9757-BBB077BD0A4E}" srcOrd="0" destOrd="0" presId="urn:microsoft.com/office/officeart/2005/8/layout/StepDownProcess"/>
    <dgm:cxn modelId="{DFAA8EBA-086E-6747-ADD4-291C45CA3085}" srcId="{6C5E6BB1-6DFF-F643-88BD-899A3D0CADFB}" destId="{21EE9C74-5C42-0246-8DD2-51F4CDE2AF20}" srcOrd="0" destOrd="0" parTransId="{823C272F-62EE-5B4A-8692-31DCE0E163CE}" sibTransId="{773DE151-DEF6-8844-B86E-A88CD25DB22C}"/>
    <dgm:cxn modelId="{D8DF7AEF-8CDF-B548-A8BE-2099BB2AB119}" type="presOf" srcId="{348323EF-B942-F640-BFCD-121C03512844}" destId="{57DC76F9-2FEE-E14F-BA5F-C979ADE2A0CD}" srcOrd="0" destOrd="0" presId="urn:microsoft.com/office/officeart/2005/8/layout/StepDownProcess"/>
    <dgm:cxn modelId="{B07A1EF4-BF1F-F541-AE39-24BAA577C8F5}" type="presOf" srcId="{2206CC80-68DF-F243-83DA-89F90436BB4C}" destId="{B7E1CA8D-48CE-C149-98A9-11725F6F7C40}" srcOrd="0" destOrd="0" presId="urn:microsoft.com/office/officeart/2005/8/layout/StepDownProcess"/>
    <dgm:cxn modelId="{107D91F8-8F1C-C148-9B89-9DEF58F43FD9}" srcId="{6C5E6BB1-6DFF-F643-88BD-899A3D0CADFB}" destId="{2206CC80-68DF-F243-83DA-89F90436BB4C}" srcOrd="1" destOrd="0" parTransId="{17DD2061-05B8-B045-97AB-09EBFC1BAC36}" sibTransId="{FA634B2D-CDE2-A948-85C8-802DB6EBDE55}"/>
    <dgm:cxn modelId="{40CF276C-AD42-7740-99B4-E3D22E469FD7}" type="presParOf" srcId="{10BFDFAE-56B2-B64E-A880-D53F65F66DBA}" destId="{BB2CAA5A-E600-9545-A43F-C4C16FF75E17}" srcOrd="0" destOrd="0" presId="urn:microsoft.com/office/officeart/2005/8/layout/StepDownProcess"/>
    <dgm:cxn modelId="{7DAE622A-553B-B943-98D7-E83223D81CA2}" type="presParOf" srcId="{BB2CAA5A-E600-9545-A43F-C4C16FF75E17}" destId="{1D217E3E-E23A-1142-8622-46A7C9E41EB7}" srcOrd="0" destOrd="0" presId="urn:microsoft.com/office/officeart/2005/8/layout/StepDownProcess"/>
    <dgm:cxn modelId="{B4FDF41A-0CBA-D74B-83CE-4C73134979BB}" type="presParOf" srcId="{BB2CAA5A-E600-9545-A43F-C4C16FF75E17}" destId="{FE88FA41-D0CB-A243-BDB8-4C32E445A343}" srcOrd="1" destOrd="0" presId="urn:microsoft.com/office/officeart/2005/8/layout/StepDownProcess"/>
    <dgm:cxn modelId="{7510F375-C167-454A-9DB6-89FBFBB8B7DF}" type="presParOf" srcId="{BB2CAA5A-E600-9545-A43F-C4C16FF75E17}" destId="{5FCC5CC7-C6E6-9646-9757-BBB077BD0A4E}" srcOrd="2" destOrd="0" presId="urn:microsoft.com/office/officeart/2005/8/layout/StepDownProcess"/>
    <dgm:cxn modelId="{30E93D4C-B9EF-8C46-A7CD-9EC31D630C1F}" type="presParOf" srcId="{10BFDFAE-56B2-B64E-A880-D53F65F66DBA}" destId="{B48C236F-4E82-A642-8521-460A213AB979}" srcOrd="1" destOrd="0" presId="urn:microsoft.com/office/officeart/2005/8/layout/StepDownProcess"/>
    <dgm:cxn modelId="{A64FA8B2-C489-F24B-9855-AC64B1814C9D}" type="presParOf" srcId="{10BFDFAE-56B2-B64E-A880-D53F65F66DBA}" destId="{0ECF8234-8CD0-D44B-844C-21E7BA074250}" srcOrd="2" destOrd="0" presId="urn:microsoft.com/office/officeart/2005/8/layout/StepDownProcess"/>
    <dgm:cxn modelId="{0D6E246D-F226-C540-A699-BDCEE13E535F}" type="presParOf" srcId="{0ECF8234-8CD0-D44B-844C-21E7BA074250}" destId="{CAF877C9-87FF-1D46-AAC7-20168A182D96}" srcOrd="0" destOrd="0" presId="urn:microsoft.com/office/officeart/2005/8/layout/StepDownProcess"/>
    <dgm:cxn modelId="{7090DFBE-C5FA-694F-8CEA-39E1B5183281}" type="presParOf" srcId="{0ECF8234-8CD0-D44B-844C-21E7BA074250}" destId="{B7E1CA8D-48CE-C149-98A9-11725F6F7C40}" srcOrd="1" destOrd="0" presId="urn:microsoft.com/office/officeart/2005/8/layout/StepDownProcess"/>
    <dgm:cxn modelId="{D54E2FCF-871E-9943-8627-CC9A8EEAB83E}" type="presParOf" srcId="{0ECF8234-8CD0-D44B-844C-21E7BA074250}" destId="{C1705444-585B-D74F-B184-DCDBD5998F34}" srcOrd="2" destOrd="0" presId="urn:microsoft.com/office/officeart/2005/8/layout/StepDownProcess"/>
    <dgm:cxn modelId="{5A1E5E45-20E5-534E-B0D5-6E91644FC88A}" type="presParOf" srcId="{10BFDFAE-56B2-B64E-A880-D53F65F66DBA}" destId="{FAFC594C-CFAB-884A-A7AC-BDDB2DC0C4C3}" srcOrd="3" destOrd="0" presId="urn:microsoft.com/office/officeart/2005/8/layout/StepDownProcess"/>
    <dgm:cxn modelId="{D7EDEBA0-0A18-5749-8550-0BD33FAE7954}" type="presParOf" srcId="{10BFDFAE-56B2-B64E-A880-D53F65F66DBA}" destId="{E53944C7-C182-E446-9E0D-873D7B46A586}" srcOrd="4" destOrd="0" presId="urn:microsoft.com/office/officeart/2005/8/layout/StepDownProcess"/>
    <dgm:cxn modelId="{88633FC4-9757-EC44-8717-93E7499F631C}" type="presParOf" srcId="{E53944C7-C182-E446-9E0D-873D7B46A586}" destId="{DB2E8FA6-4D46-B04C-B5AF-4AC6492126BD}" srcOrd="0" destOrd="0" presId="urn:microsoft.com/office/officeart/2005/8/layout/StepDownProcess"/>
    <dgm:cxn modelId="{FD7DDD96-BEDF-6841-8182-A0FA517D6C75}" type="presParOf" srcId="{E53944C7-C182-E446-9E0D-873D7B46A586}" destId="{57DC76F9-2FEE-E14F-BA5F-C979ADE2A0CD}"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2918C-97EF-E548-A3E8-B25FFA471349}">
      <dsp:nvSpPr>
        <dsp:cNvPr id="0" name=""/>
        <dsp:cNvSpPr/>
      </dsp:nvSpPr>
      <dsp:spPr>
        <a:xfrm>
          <a:off x="7404525" y="2780994"/>
          <a:ext cx="1088552" cy="518052"/>
        </a:xfrm>
        <a:custGeom>
          <a:avLst/>
          <a:gdLst/>
          <a:ahLst/>
          <a:cxnLst/>
          <a:rect l="0" t="0" r="0" b="0"/>
          <a:pathLst>
            <a:path>
              <a:moveTo>
                <a:pt x="0" y="0"/>
              </a:moveTo>
              <a:lnTo>
                <a:pt x="0" y="353037"/>
              </a:lnTo>
              <a:lnTo>
                <a:pt x="1088552" y="353037"/>
              </a:lnTo>
              <a:lnTo>
                <a:pt x="1088552" y="518052"/>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8A3019-4DF0-2648-98B6-23BE084C409E}">
      <dsp:nvSpPr>
        <dsp:cNvPr id="0" name=""/>
        <dsp:cNvSpPr/>
      </dsp:nvSpPr>
      <dsp:spPr>
        <a:xfrm>
          <a:off x="6315972" y="2780994"/>
          <a:ext cx="1088552" cy="518052"/>
        </a:xfrm>
        <a:custGeom>
          <a:avLst/>
          <a:gdLst/>
          <a:ahLst/>
          <a:cxnLst/>
          <a:rect l="0" t="0" r="0" b="0"/>
          <a:pathLst>
            <a:path>
              <a:moveTo>
                <a:pt x="1088552" y="0"/>
              </a:moveTo>
              <a:lnTo>
                <a:pt x="1088552" y="353037"/>
              </a:lnTo>
              <a:lnTo>
                <a:pt x="0" y="353037"/>
              </a:lnTo>
              <a:lnTo>
                <a:pt x="0" y="518052"/>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180747-C8E1-364A-8C56-5CD383DAF889}">
      <dsp:nvSpPr>
        <dsp:cNvPr id="0" name=""/>
        <dsp:cNvSpPr/>
      </dsp:nvSpPr>
      <dsp:spPr>
        <a:xfrm>
          <a:off x="4683143" y="1131837"/>
          <a:ext cx="2721382" cy="518052"/>
        </a:xfrm>
        <a:custGeom>
          <a:avLst/>
          <a:gdLst/>
          <a:ahLst/>
          <a:cxnLst/>
          <a:rect l="0" t="0" r="0" b="0"/>
          <a:pathLst>
            <a:path>
              <a:moveTo>
                <a:pt x="0" y="0"/>
              </a:moveTo>
              <a:lnTo>
                <a:pt x="0" y="353037"/>
              </a:lnTo>
              <a:lnTo>
                <a:pt x="2721382" y="353037"/>
              </a:lnTo>
              <a:lnTo>
                <a:pt x="2721382" y="518052"/>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6C1BF5-B63A-ED4A-87C5-1E38AA243699}">
      <dsp:nvSpPr>
        <dsp:cNvPr id="0" name=""/>
        <dsp:cNvSpPr/>
      </dsp:nvSpPr>
      <dsp:spPr>
        <a:xfrm>
          <a:off x="4093147" y="4430152"/>
          <a:ext cx="91440" cy="518052"/>
        </a:xfrm>
        <a:custGeom>
          <a:avLst/>
          <a:gdLst/>
          <a:ahLst/>
          <a:cxnLst/>
          <a:rect l="0" t="0" r="0" b="0"/>
          <a:pathLst>
            <a:path>
              <a:moveTo>
                <a:pt x="45720" y="0"/>
              </a:moveTo>
              <a:lnTo>
                <a:pt x="45720" y="518052"/>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154EF3-8BFD-2443-8B61-63D1607C8663}">
      <dsp:nvSpPr>
        <dsp:cNvPr id="0" name=""/>
        <dsp:cNvSpPr/>
      </dsp:nvSpPr>
      <dsp:spPr>
        <a:xfrm>
          <a:off x="4093147" y="2780994"/>
          <a:ext cx="91440" cy="518052"/>
        </a:xfrm>
        <a:custGeom>
          <a:avLst/>
          <a:gdLst/>
          <a:ahLst/>
          <a:cxnLst/>
          <a:rect l="0" t="0" r="0" b="0"/>
          <a:pathLst>
            <a:path>
              <a:moveTo>
                <a:pt x="45720" y="0"/>
              </a:moveTo>
              <a:lnTo>
                <a:pt x="45720" y="518052"/>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9B39D-7227-D34B-9906-0AD290E8524D}">
      <dsp:nvSpPr>
        <dsp:cNvPr id="0" name=""/>
        <dsp:cNvSpPr/>
      </dsp:nvSpPr>
      <dsp:spPr>
        <a:xfrm>
          <a:off x="4138867" y="1131837"/>
          <a:ext cx="544276" cy="518052"/>
        </a:xfrm>
        <a:custGeom>
          <a:avLst/>
          <a:gdLst/>
          <a:ahLst/>
          <a:cxnLst/>
          <a:rect l="0" t="0" r="0" b="0"/>
          <a:pathLst>
            <a:path>
              <a:moveTo>
                <a:pt x="544276" y="0"/>
              </a:moveTo>
              <a:lnTo>
                <a:pt x="544276" y="353037"/>
              </a:lnTo>
              <a:lnTo>
                <a:pt x="0" y="353037"/>
              </a:lnTo>
              <a:lnTo>
                <a:pt x="0" y="518052"/>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744D4C-E805-1643-B597-9040C268F2A0}">
      <dsp:nvSpPr>
        <dsp:cNvPr id="0" name=""/>
        <dsp:cNvSpPr/>
      </dsp:nvSpPr>
      <dsp:spPr>
        <a:xfrm>
          <a:off x="1961761" y="1131837"/>
          <a:ext cx="2721382" cy="518052"/>
        </a:xfrm>
        <a:custGeom>
          <a:avLst/>
          <a:gdLst/>
          <a:ahLst/>
          <a:cxnLst/>
          <a:rect l="0" t="0" r="0" b="0"/>
          <a:pathLst>
            <a:path>
              <a:moveTo>
                <a:pt x="2721382" y="0"/>
              </a:moveTo>
              <a:lnTo>
                <a:pt x="2721382" y="353037"/>
              </a:lnTo>
              <a:lnTo>
                <a:pt x="0" y="353037"/>
              </a:lnTo>
              <a:lnTo>
                <a:pt x="0" y="518052"/>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CA9F09-622C-5D4A-AF54-251BA042BE93}">
      <dsp:nvSpPr>
        <dsp:cNvPr id="0" name=""/>
        <dsp:cNvSpPr/>
      </dsp:nvSpPr>
      <dsp:spPr>
        <a:xfrm>
          <a:off x="3792509" y="731"/>
          <a:ext cx="1781268" cy="113110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6C4199-2E3E-7543-9211-B0CF0BAAAF59}">
      <dsp:nvSpPr>
        <dsp:cNvPr id="0" name=""/>
        <dsp:cNvSpPr/>
      </dsp:nvSpPr>
      <dsp:spPr>
        <a:xfrm>
          <a:off x="3990428" y="188754"/>
          <a:ext cx="1781268" cy="113110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Delirium management </a:t>
          </a:r>
        </a:p>
      </dsp:txBody>
      <dsp:txXfrm>
        <a:off x="4023557" y="221883"/>
        <a:ext cx="1715010" cy="1064847"/>
      </dsp:txXfrm>
    </dsp:sp>
    <dsp:sp modelId="{05FC8280-AC65-2F45-A10D-26274CEBC092}">
      <dsp:nvSpPr>
        <dsp:cNvPr id="0" name=""/>
        <dsp:cNvSpPr/>
      </dsp:nvSpPr>
      <dsp:spPr>
        <a:xfrm>
          <a:off x="1071127" y="1649889"/>
          <a:ext cx="1781268" cy="113110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85C490-17BB-CF4C-96B2-1CA7176368F9}">
      <dsp:nvSpPr>
        <dsp:cNvPr id="0" name=""/>
        <dsp:cNvSpPr/>
      </dsp:nvSpPr>
      <dsp:spPr>
        <a:xfrm>
          <a:off x="1269046" y="1837911"/>
          <a:ext cx="1781268" cy="113110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Rule out other possible Differential diagnoses </a:t>
          </a:r>
        </a:p>
      </dsp:txBody>
      <dsp:txXfrm>
        <a:off x="1302175" y="1871040"/>
        <a:ext cx="1715010" cy="1064847"/>
      </dsp:txXfrm>
    </dsp:sp>
    <dsp:sp modelId="{D330EEFA-5005-E744-BEA4-9BDAB643DF3A}">
      <dsp:nvSpPr>
        <dsp:cNvPr id="0" name=""/>
        <dsp:cNvSpPr/>
      </dsp:nvSpPr>
      <dsp:spPr>
        <a:xfrm>
          <a:off x="3248233" y="1649889"/>
          <a:ext cx="1781268" cy="113110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C2BD38-69F5-164A-851F-DA88480CA2AD}">
      <dsp:nvSpPr>
        <dsp:cNvPr id="0" name=""/>
        <dsp:cNvSpPr/>
      </dsp:nvSpPr>
      <dsp:spPr>
        <a:xfrm>
          <a:off x="3446151" y="1837911"/>
          <a:ext cx="1781268" cy="113110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Treatment of underlying cases</a:t>
          </a:r>
        </a:p>
      </dsp:txBody>
      <dsp:txXfrm>
        <a:off x="3479280" y="1871040"/>
        <a:ext cx="1715010" cy="1064847"/>
      </dsp:txXfrm>
    </dsp:sp>
    <dsp:sp modelId="{1760F8E5-B612-7F4E-A0B3-57882FA9ED46}">
      <dsp:nvSpPr>
        <dsp:cNvPr id="0" name=""/>
        <dsp:cNvSpPr/>
      </dsp:nvSpPr>
      <dsp:spPr>
        <a:xfrm>
          <a:off x="3248233" y="3299046"/>
          <a:ext cx="1781268" cy="113110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61FE5-3C34-C54A-B012-4FCF66B1B4C4}">
      <dsp:nvSpPr>
        <dsp:cNvPr id="0" name=""/>
        <dsp:cNvSpPr/>
      </dsp:nvSpPr>
      <dsp:spPr>
        <a:xfrm>
          <a:off x="3446151" y="3487069"/>
          <a:ext cx="1781268" cy="113110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 Investigations</a:t>
          </a:r>
        </a:p>
      </dsp:txBody>
      <dsp:txXfrm>
        <a:off x="3479280" y="3520198"/>
        <a:ext cx="1715010" cy="1064847"/>
      </dsp:txXfrm>
    </dsp:sp>
    <dsp:sp modelId="{0BF18440-192A-F94F-B275-B1DCA232015A}">
      <dsp:nvSpPr>
        <dsp:cNvPr id="0" name=""/>
        <dsp:cNvSpPr/>
      </dsp:nvSpPr>
      <dsp:spPr>
        <a:xfrm>
          <a:off x="3248233" y="4948204"/>
          <a:ext cx="1781268" cy="113110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8A5A21-A66F-914C-9022-261DBED0FEA2}">
      <dsp:nvSpPr>
        <dsp:cNvPr id="0" name=""/>
        <dsp:cNvSpPr/>
      </dsp:nvSpPr>
      <dsp:spPr>
        <a:xfrm>
          <a:off x="3446151" y="5136226"/>
          <a:ext cx="1781268" cy="113110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medical management </a:t>
          </a:r>
        </a:p>
      </dsp:txBody>
      <dsp:txXfrm>
        <a:off x="3479280" y="5169355"/>
        <a:ext cx="1715010" cy="1064847"/>
      </dsp:txXfrm>
    </dsp:sp>
    <dsp:sp modelId="{54B70DFF-361A-8E4B-A835-88F68AB11208}">
      <dsp:nvSpPr>
        <dsp:cNvPr id="0" name=""/>
        <dsp:cNvSpPr/>
      </dsp:nvSpPr>
      <dsp:spPr>
        <a:xfrm>
          <a:off x="6513891" y="1649889"/>
          <a:ext cx="1781268" cy="113110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1075D-5F5F-7642-9206-57C0AB68C2B1}">
      <dsp:nvSpPr>
        <dsp:cNvPr id="0" name=""/>
        <dsp:cNvSpPr/>
      </dsp:nvSpPr>
      <dsp:spPr>
        <a:xfrm>
          <a:off x="6711810" y="1837911"/>
          <a:ext cx="1781268" cy="113110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Treatment of delirium symptomatology</a:t>
          </a:r>
        </a:p>
      </dsp:txBody>
      <dsp:txXfrm>
        <a:off x="6744939" y="1871040"/>
        <a:ext cx="1715010" cy="1064847"/>
      </dsp:txXfrm>
    </dsp:sp>
    <dsp:sp modelId="{BAD6F6C1-1865-B341-836F-D6F898E0CADF}">
      <dsp:nvSpPr>
        <dsp:cNvPr id="0" name=""/>
        <dsp:cNvSpPr/>
      </dsp:nvSpPr>
      <dsp:spPr>
        <a:xfrm>
          <a:off x="5425338" y="3299046"/>
          <a:ext cx="1781268" cy="113110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2AEAAB-CCD0-C846-B063-3319DE0F7A40}">
      <dsp:nvSpPr>
        <dsp:cNvPr id="0" name=""/>
        <dsp:cNvSpPr/>
      </dsp:nvSpPr>
      <dsp:spPr>
        <a:xfrm>
          <a:off x="5623257" y="3487069"/>
          <a:ext cx="1781268" cy="113110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Non-Pharmacological interventions</a:t>
          </a:r>
        </a:p>
      </dsp:txBody>
      <dsp:txXfrm>
        <a:off x="5656386" y="3520198"/>
        <a:ext cx="1715010" cy="1064847"/>
      </dsp:txXfrm>
    </dsp:sp>
    <dsp:sp modelId="{65FC5560-427E-A040-9D72-81ABFFC7271C}">
      <dsp:nvSpPr>
        <dsp:cNvPr id="0" name=""/>
        <dsp:cNvSpPr/>
      </dsp:nvSpPr>
      <dsp:spPr>
        <a:xfrm>
          <a:off x="7602444" y="3299046"/>
          <a:ext cx="1781268" cy="113110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F08DD9-ED24-C144-85F9-96E12A22F913}">
      <dsp:nvSpPr>
        <dsp:cNvPr id="0" name=""/>
        <dsp:cNvSpPr/>
      </dsp:nvSpPr>
      <dsp:spPr>
        <a:xfrm>
          <a:off x="7800363" y="3487069"/>
          <a:ext cx="1781268" cy="113110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Pharmacological interventions</a:t>
          </a:r>
        </a:p>
      </dsp:txBody>
      <dsp:txXfrm>
        <a:off x="7833492" y="3520198"/>
        <a:ext cx="1715010" cy="1064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17E3E-E23A-1142-8622-46A7C9E41EB7}">
      <dsp:nvSpPr>
        <dsp:cNvPr id="0" name=""/>
        <dsp:cNvSpPr/>
      </dsp:nvSpPr>
      <dsp:spPr>
        <a:xfrm rot="5400000">
          <a:off x="273936" y="1442540"/>
          <a:ext cx="1027365" cy="1169619"/>
        </a:xfrm>
        <a:prstGeom prst="bentUpArrow">
          <a:avLst>
            <a:gd name="adj1" fmla="val 32840"/>
            <a:gd name="adj2" fmla="val 25000"/>
            <a:gd name="adj3" fmla="val 35780"/>
          </a:avLst>
        </a:prstGeom>
        <a:solidFill>
          <a:schemeClr val="accent1">
            <a:tint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88FA41-D0CB-A243-BDB8-4C32E445A343}">
      <dsp:nvSpPr>
        <dsp:cNvPr id="0" name=""/>
        <dsp:cNvSpPr/>
      </dsp:nvSpPr>
      <dsp:spPr>
        <a:xfrm>
          <a:off x="1747" y="303685"/>
          <a:ext cx="1729479" cy="1210579"/>
        </a:xfrm>
        <a:prstGeom prst="roundRect">
          <a:avLst>
            <a:gd name="adj" fmla="val 166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Wernicke encephalopathy </a:t>
          </a:r>
        </a:p>
      </dsp:txBody>
      <dsp:txXfrm>
        <a:off x="60853" y="362791"/>
        <a:ext cx="1611267" cy="1092367"/>
      </dsp:txXfrm>
    </dsp:sp>
    <dsp:sp modelId="{5FCC5CC7-C6E6-9646-9757-BBB077BD0A4E}">
      <dsp:nvSpPr>
        <dsp:cNvPr id="0" name=""/>
        <dsp:cNvSpPr/>
      </dsp:nvSpPr>
      <dsp:spPr>
        <a:xfrm>
          <a:off x="1719824" y="419141"/>
          <a:ext cx="1280663" cy="978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 Acute Syndrome </a:t>
          </a:r>
        </a:p>
      </dsp:txBody>
      <dsp:txXfrm>
        <a:off x="1719824" y="419141"/>
        <a:ext cx="1280663" cy="978443"/>
      </dsp:txXfrm>
    </dsp:sp>
    <dsp:sp modelId="{CAF877C9-87FF-1D46-AAC7-20168A182D96}">
      <dsp:nvSpPr>
        <dsp:cNvPr id="0" name=""/>
        <dsp:cNvSpPr/>
      </dsp:nvSpPr>
      <dsp:spPr>
        <a:xfrm rot="5400000">
          <a:off x="1713332" y="2802420"/>
          <a:ext cx="1027365" cy="1169619"/>
        </a:xfrm>
        <a:prstGeom prst="bentUpArrow">
          <a:avLst>
            <a:gd name="adj1" fmla="val 32840"/>
            <a:gd name="adj2" fmla="val 25000"/>
            <a:gd name="adj3" fmla="val 35780"/>
          </a:avLst>
        </a:prstGeom>
        <a:solidFill>
          <a:schemeClr val="accent1">
            <a:tint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E1CA8D-48CE-C149-98A9-11725F6F7C40}">
      <dsp:nvSpPr>
        <dsp:cNvPr id="0" name=""/>
        <dsp:cNvSpPr/>
      </dsp:nvSpPr>
      <dsp:spPr>
        <a:xfrm>
          <a:off x="1441142" y="1663565"/>
          <a:ext cx="1729479" cy="1210579"/>
        </a:xfrm>
        <a:prstGeom prst="roundRect">
          <a:avLst>
            <a:gd name="adj" fmla="val 166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Then Progresses to </a:t>
          </a:r>
        </a:p>
      </dsp:txBody>
      <dsp:txXfrm>
        <a:off x="1500248" y="1722671"/>
        <a:ext cx="1611267" cy="1092367"/>
      </dsp:txXfrm>
    </dsp:sp>
    <dsp:sp modelId="{C1705444-585B-D74F-B184-DCDBD5998F34}">
      <dsp:nvSpPr>
        <dsp:cNvPr id="0" name=""/>
        <dsp:cNvSpPr/>
      </dsp:nvSpPr>
      <dsp:spPr>
        <a:xfrm>
          <a:off x="3170621" y="1779021"/>
          <a:ext cx="1257858" cy="978443"/>
        </a:xfrm>
        <a:prstGeom prst="rect">
          <a:avLst/>
        </a:prstGeom>
        <a:noFill/>
        <a:ln>
          <a:noFill/>
        </a:ln>
        <a:effectLst/>
      </dsp:spPr>
      <dsp:style>
        <a:lnRef idx="0">
          <a:scrgbClr r="0" g="0" b="0"/>
        </a:lnRef>
        <a:fillRef idx="0">
          <a:scrgbClr r="0" g="0" b="0"/>
        </a:fillRef>
        <a:effectRef idx="0">
          <a:scrgbClr r="0" g="0" b="0"/>
        </a:effectRef>
        <a:fontRef idx="minor"/>
      </dsp:style>
    </dsp:sp>
    <dsp:sp modelId="{DB2E8FA6-4D46-B04C-B5AF-4AC6492126BD}">
      <dsp:nvSpPr>
        <dsp:cNvPr id="0" name=""/>
        <dsp:cNvSpPr/>
      </dsp:nvSpPr>
      <dsp:spPr>
        <a:xfrm>
          <a:off x="2880537" y="3023445"/>
          <a:ext cx="1729479" cy="1210579"/>
        </a:xfrm>
        <a:prstGeom prst="roundRect">
          <a:avLst>
            <a:gd name="adj" fmla="val 166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Korsakoff’s syndrome /psychosis</a:t>
          </a:r>
        </a:p>
      </dsp:txBody>
      <dsp:txXfrm>
        <a:off x="2939643" y="3082551"/>
        <a:ext cx="1611267" cy="1092367"/>
      </dsp:txXfrm>
    </dsp:sp>
    <dsp:sp modelId="{57DC76F9-2FEE-E14F-BA5F-C979ADE2A0CD}">
      <dsp:nvSpPr>
        <dsp:cNvPr id="0" name=""/>
        <dsp:cNvSpPr/>
      </dsp:nvSpPr>
      <dsp:spPr>
        <a:xfrm>
          <a:off x="4610017" y="3138901"/>
          <a:ext cx="1257858" cy="978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Chronic syndrome </a:t>
          </a:r>
        </a:p>
      </dsp:txBody>
      <dsp:txXfrm>
        <a:off x="4610017" y="3138901"/>
        <a:ext cx="1257858" cy="9784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61BEF0D-F0BB-DE4B-95CE-6DB70DBA9567}" type="datetimeFigureOut">
              <a:rPr lang="en-US" smtClean="0"/>
              <a:pPr/>
              <a:t>10/8/18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5447321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839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452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271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61BEF0D-F0BB-DE4B-95CE-6DB70DBA9567}" type="datetimeFigureOut">
              <a:rPr lang="en-US" smtClean="0"/>
              <a:pPr/>
              <a:t>10/8/18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275502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98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978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703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0711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10/8/18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554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10/8/18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054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61BEF0D-F0BB-DE4B-95CE-6DB70DBA9567}" type="datetimeFigureOut">
              <a:rPr lang="en-US" smtClean="0"/>
              <a:pPr/>
              <a:t>10/8/18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956640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A8AE-BEC3-1946-A8E5-E802C4B59F70}"/>
              </a:ext>
            </a:extLst>
          </p:cNvPr>
          <p:cNvSpPr>
            <a:spLocks noGrp="1"/>
          </p:cNvSpPr>
          <p:nvPr>
            <p:ph type="ctrTitle"/>
          </p:nvPr>
        </p:nvSpPr>
        <p:spPr/>
        <p:txBody>
          <a:bodyPr anchor="ctr">
            <a:normAutofit/>
          </a:bodyPr>
          <a:lstStyle/>
          <a:p>
            <a:r>
              <a:rPr lang="en-US" sz="3600" cap="none" dirty="0">
                <a:latin typeface="Times New Roman" panose="02020603050405020304" pitchFamily="18" charset="0"/>
                <a:cs typeface="Times New Roman" panose="02020603050405020304" pitchFamily="18" charset="0"/>
              </a:rPr>
              <a:t>Neurocognitive/Neuropsychiatric Disorders</a:t>
            </a:r>
          </a:p>
        </p:txBody>
      </p:sp>
      <p:sp>
        <p:nvSpPr>
          <p:cNvPr id="3" name="Subtitle 2">
            <a:extLst>
              <a:ext uri="{FF2B5EF4-FFF2-40B4-BE49-F238E27FC236}">
                <a16:creationId xmlns:a16="http://schemas.microsoft.com/office/drawing/2014/main" id="{29B07983-957C-6B44-9590-DB4894D93EB2}"/>
              </a:ext>
            </a:extLst>
          </p:cNvPr>
          <p:cNvSpPr>
            <a:spLocks noGrp="1"/>
          </p:cNvSpPr>
          <p:nvPr>
            <p:ph type="subTitle" idx="1"/>
          </p:nvPr>
        </p:nvSpPr>
        <p:spPr>
          <a:xfrm>
            <a:off x="1751012" y="3603170"/>
            <a:ext cx="8676222" cy="2188029"/>
          </a:xfrm>
        </p:spPr>
        <p:txBody>
          <a:bodyPr anchor="ctr"/>
          <a:lstStyle/>
          <a:p>
            <a:r>
              <a:rPr lang="en-US" dirty="0">
                <a:latin typeface="Times New Roman" panose="02020603050405020304" pitchFamily="18" charset="0"/>
                <a:cs typeface="Times New Roman" panose="02020603050405020304" pitchFamily="18" charset="0"/>
              </a:rPr>
              <a:t>Dr. Ali </a:t>
            </a:r>
            <a:r>
              <a:rPr lang="en-US" dirty="0" err="1">
                <a:latin typeface="Times New Roman" panose="02020603050405020304" pitchFamily="18" charset="0"/>
                <a:cs typeface="Times New Roman" panose="02020603050405020304" pitchFamily="18" charset="0"/>
              </a:rPr>
              <a:t>Bahathig</a:t>
            </a:r>
            <a:r>
              <a:rPr lang="en-US" dirty="0">
                <a:latin typeface="Times New Roman" panose="02020603050405020304" pitchFamily="18" charset="0"/>
                <a:cs typeface="Times New Roman" panose="02020603050405020304" pitchFamily="18" charset="0"/>
              </a:rPr>
              <a:t>, FRCPC</a:t>
            </a:r>
          </a:p>
          <a:p>
            <a:r>
              <a:rPr lang="en-US" dirty="0">
                <a:latin typeface="Times New Roman" panose="02020603050405020304" pitchFamily="18" charset="0"/>
                <a:cs typeface="Times New Roman" panose="02020603050405020304" pitchFamily="18" charset="0"/>
              </a:rPr>
              <a:t>Consultation-Liaison Psychiatrist</a:t>
            </a:r>
          </a:p>
          <a:p>
            <a:r>
              <a:rPr lang="en-US" dirty="0">
                <a:latin typeface="Times New Roman" panose="02020603050405020304" pitchFamily="18" charset="0"/>
                <a:cs typeface="Times New Roman" panose="02020603050405020304" pitchFamily="18" charset="0"/>
              </a:rPr>
              <a:t>Psychosomatic Unit, Psychiatry Department </a:t>
            </a:r>
          </a:p>
          <a:p>
            <a:r>
              <a:rPr lang="en-US" dirty="0">
                <a:latin typeface="Times New Roman" panose="02020603050405020304" pitchFamily="18" charset="0"/>
                <a:cs typeface="Times New Roman" panose="02020603050405020304" pitchFamily="18" charset="0"/>
              </a:rPr>
              <a:t>King Khalid </a:t>
            </a:r>
            <a:r>
              <a:rPr lang="en-US">
                <a:latin typeface="Times New Roman" panose="02020603050405020304" pitchFamily="18" charset="0"/>
                <a:cs typeface="Times New Roman" panose="02020603050405020304" pitchFamily="18" charset="0"/>
              </a:rPr>
              <a:t>University Hospital</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33107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624098-A34C-2D44-8E6F-6C91D681292C}"/>
              </a:ext>
            </a:extLst>
          </p:cNvPr>
          <p:cNvSpPr>
            <a:spLocks noGrp="1"/>
          </p:cNvSpPr>
          <p:nvPr>
            <p:ph idx="1"/>
          </p:nvPr>
        </p:nvSpPr>
        <p:spPr>
          <a:xfrm>
            <a:off x="1141413" y="468086"/>
            <a:ext cx="9905998" cy="5987143"/>
          </a:xfrm>
        </p:spPr>
        <p:txBody>
          <a:bodyPr anchor="ctr">
            <a:normAutofit/>
          </a:bodyPr>
          <a:lstStyle/>
          <a:p>
            <a:r>
              <a:rPr lang="en-US" sz="2400" dirty="0">
                <a:latin typeface="Times New Roman" panose="02020603050405020304" pitchFamily="18" charset="0"/>
                <a:cs typeface="Times New Roman" panose="02020603050405020304" pitchFamily="18" charset="0"/>
              </a:rPr>
              <a:t>75 year old male with long standing history of HTN</a:t>
            </a:r>
            <a:r>
              <a:rPr lang="en-US" sz="2200" dirty="0">
                <a:latin typeface="Times New Roman" panose="02020603050405020304" pitchFamily="18" charset="0"/>
                <a:cs typeface="Times New Roman" panose="02020603050405020304" pitchFamily="18" charset="0"/>
              </a:rPr>
              <a:t>, DM type 2, and hypercholesterolemia and </a:t>
            </a:r>
            <a:r>
              <a:rPr lang="en-US" sz="2200" dirty="0" err="1">
                <a:latin typeface="Times New Roman" panose="02020603050405020304" pitchFamily="18" charset="0"/>
                <a:cs typeface="Times New Roman" panose="02020603050405020304" pitchFamily="18" charset="0"/>
              </a:rPr>
              <a:t>hx</a:t>
            </a:r>
            <a:r>
              <a:rPr lang="en-US" sz="2200" dirty="0">
                <a:latin typeface="Times New Roman" panose="02020603050405020304" pitchFamily="18" charset="0"/>
                <a:cs typeface="Times New Roman" panose="02020603050405020304" pitchFamily="18" charset="0"/>
              </a:rPr>
              <a:t> of BPH. </a:t>
            </a:r>
          </a:p>
          <a:p>
            <a:r>
              <a:rPr lang="en-US" sz="2400" dirty="0">
                <a:latin typeface="Times New Roman" panose="02020603050405020304" pitchFamily="18" charset="0"/>
                <a:cs typeface="Times New Roman" panose="02020603050405020304" pitchFamily="18" charset="0"/>
              </a:rPr>
              <a:t>Presented to the ER with 3 days history of low-grade fever, lethargy,  and dysuria.</a:t>
            </a:r>
          </a:p>
          <a:p>
            <a:r>
              <a:rPr lang="en-US" sz="2400" dirty="0">
                <a:latin typeface="Times New Roman" panose="02020603050405020304" pitchFamily="18" charset="0"/>
                <a:cs typeface="Times New Roman" panose="02020603050405020304" pitchFamily="18" charset="0"/>
              </a:rPr>
              <a:t>He also started to have poor sleep for three days and therefore, his daughter give him unknown medication that she bought from the pharmacy. </a:t>
            </a:r>
          </a:p>
          <a:p>
            <a:r>
              <a:rPr lang="en-US" sz="2400" dirty="0">
                <a:latin typeface="Times New Roman" panose="02020603050405020304" pitchFamily="18" charset="0"/>
                <a:cs typeface="Times New Roman" panose="02020603050405020304" pitchFamily="18" charset="0"/>
              </a:rPr>
              <a:t>On the same of ER presentation</a:t>
            </a:r>
            <a:r>
              <a:rPr lang="en-US" sz="22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he started to have high grade fever and he stared to be </a:t>
            </a:r>
            <a:r>
              <a:rPr lang="en-US" sz="2400" b="1" i="1" u="sng" dirty="0">
                <a:latin typeface="Times New Roman" panose="02020603050405020304" pitchFamily="18" charset="0"/>
                <a:cs typeface="Times New Roman" panose="02020603050405020304" pitchFamily="18" charset="0"/>
              </a:rPr>
              <a:t>confused.</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His daughter stated, that he was </a:t>
            </a:r>
            <a:r>
              <a:rPr lang="en-US" sz="2400" b="1" i="1" u="sng" dirty="0">
                <a:latin typeface="Times New Roman" panose="02020603050405020304" pitchFamily="18" charset="0"/>
                <a:cs typeface="Times New Roman" panose="02020603050405020304" pitchFamily="18" charset="0"/>
              </a:rPr>
              <a:t>talking non-sense </a:t>
            </a:r>
            <a:r>
              <a:rPr lang="en-US" sz="2400" dirty="0">
                <a:latin typeface="Times New Roman" panose="02020603050405020304" pitchFamily="18" charset="0"/>
                <a:cs typeface="Times New Roman" panose="02020603050405020304" pitchFamily="18" charset="0"/>
              </a:rPr>
              <a:t>and it seems that he was </a:t>
            </a:r>
            <a:r>
              <a:rPr lang="en-US" sz="2400" b="1" i="1" u="sng" dirty="0">
                <a:latin typeface="Times New Roman" panose="02020603050405020304" pitchFamily="18" charset="0"/>
                <a:cs typeface="Times New Roman" panose="02020603050405020304" pitchFamily="18" charset="0"/>
              </a:rPr>
              <a:t>seeing unseen images</a:t>
            </a:r>
            <a:r>
              <a:rPr lang="en-US" sz="2400" dirty="0">
                <a:latin typeface="Times New Roman" panose="02020603050405020304" pitchFamily="18" charset="0"/>
                <a:cs typeface="Times New Roman" panose="02020603050405020304" pitchFamily="18" charset="0"/>
              </a:rPr>
              <a:t>. There was </a:t>
            </a:r>
            <a:r>
              <a:rPr lang="en-US" sz="2400" b="1" i="1" u="sng" dirty="0">
                <a:latin typeface="Times New Roman" panose="02020603050405020304" pitchFamily="18" charset="0"/>
                <a:cs typeface="Times New Roman" panose="02020603050405020304" pitchFamily="18" charset="0"/>
              </a:rPr>
              <a:t>history of fluctuating consciousness </a:t>
            </a:r>
            <a:r>
              <a:rPr lang="en-US" sz="2400" dirty="0">
                <a:latin typeface="Times New Roman" panose="02020603050405020304" pitchFamily="18" charset="0"/>
                <a:cs typeface="Times New Roman" panose="02020603050405020304" pitchFamily="18" charset="0"/>
              </a:rPr>
              <a:t>and he was </a:t>
            </a:r>
            <a:r>
              <a:rPr lang="en-US" sz="2400" b="1" i="1" u="sng" dirty="0">
                <a:latin typeface="Times New Roman" panose="02020603050405020304" pitchFamily="18" charset="0"/>
                <a:cs typeface="Times New Roman" panose="02020603050405020304" pitchFamily="18" charset="0"/>
              </a:rPr>
              <a:t>disoriented to place, person, and time</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4335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2F8661-FEE8-5645-9424-0E02053E5927}"/>
              </a:ext>
            </a:extLst>
          </p:cNvPr>
          <p:cNvSpPr>
            <a:spLocks noGrp="1"/>
          </p:cNvSpPr>
          <p:nvPr>
            <p:ph idx="1"/>
          </p:nvPr>
        </p:nvSpPr>
        <p:spPr>
          <a:xfrm>
            <a:off x="1141413" y="806087"/>
            <a:ext cx="9905998" cy="5583283"/>
          </a:xfrm>
        </p:spPr>
        <p:txBody>
          <a:bodyPr anchor="ctr"/>
          <a:lstStyle/>
          <a:p>
            <a:r>
              <a:rPr lang="en-US" sz="2400" dirty="0">
                <a:latin typeface="Times New Roman" panose="02020603050405020304" pitchFamily="18" charset="0"/>
                <a:cs typeface="Times New Roman" panose="02020603050405020304" pitchFamily="18" charset="0"/>
              </a:rPr>
              <a:t>There were periods where her father was </a:t>
            </a:r>
            <a:r>
              <a:rPr lang="en-US" sz="2400" b="1" i="1" u="sng" dirty="0">
                <a:latin typeface="Times New Roman" panose="02020603050405020304" pitchFamily="18" charset="0"/>
                <a:cs typeface="Times New Roman" panose="02020603050405020304" pitchFamily="18" charset="0"/>
              </a:rPr>
              <a:t>less confused</a:t>
            </a:r>
            <a:r>
              <a:rPr lang="en-US" sz="2400" dirty="0">
                <a:latin typeface="Times New Roman" panose="02020603050405020304" pitchFamily="18" charset="0"/>
                <a:cs typeface="Times New Roman" panose="02020603050405020304" pitchFamily="18" charset="0"/>
              </a:rPr>
              <a:t> and </a:t>
            </a:r>
            <a:r>
              <a:rPr lang="en-US" sz="2400" b="1" i="1" u="sng" dirty="0">
                <a:latin typeface="Times New Roman" panose="02020603050405020304" pitchFamily="18" charset="0"/>
                <a:cs typeface="Times New Roman" panose="02020603050405020304" pitchFamily="18" charset="0"/>
              </a:rPr>
              <a:t>less disoriented</a:t>
            </a:r>
            <a:r>
              <a:rPr lang="en-US" sz="2400" dirty="0">
                <a:latin typeface="Times New Roman" panose="02020603050405020304" pitchFamily="18" charset="0"/>
                <a:cs typeface="Times New Roman" panose="02020603050405020304" pitchFamily="18" charset="0"/>
              </a:rPr>
              <a:t>. and it seems that he </a:t>
            </a:r>
            <a:r>
              <a:rPr lang="en-US" sz="2400" b="1" i="1" u="sng" dirty="0">
                <a:latin typeface="Times New Roman" panose="02020603050405020304" pitchFamily="18" charset="0"/>
                <a:cs typeface="Times New Roman" panose="02020603050405020304" pitchFamily="18" charset="0"/>
              </a:rPr>
              <a:t>went back to his normal self</a:t>
            </a:r>
            <a:r>
              <a:rPr lang="en-US" sz="2400" dirty="0">
                <a:latin typeface="Times New Roman" panose="02020603050405020304" pitchFamily="18" charset="0"/>
                <a:cs typeface="Times New Roman" panose="02020603050405020304" pitchFamily="18" charset="0"/>
              </a:rPr>
              <a:t>. And there were periods of </a:t>
            </a:r>
            <a:r>
              <a:rPr lang="en-US" sz="2400" b="1" i="1" u="sng" dirty="0">
                <a:latin typeface="Times New Roman" panose="02020603050405020304" pitchFamily="18" charset="0"/>
                <a:cs typeface="Times New Roman" panose="02020603050405020304" pitchFamily="18" charset="0"/>
              </a:rPr>
              <a:t>complete confusion and disorientation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Past medical history: HTN, DH, Hypercholesterolemia, and BPH.</a:t>
            </a:r>
          </a:p>
          <a:p>
            <a:r>
              <a:rPr lang="en-US" sz="2400" dirty="0">
                <a:latin typeface="Times New Roman" panose="02020603050405020304" pitchFamily="18" charset="0"/>
                <a:cs typeface="Times New Roman" panose="02020603050405020304" pitchFamily="18" charset="0"/>
              </a:rPr>
              <a:t>Personal/social history: smoke tobacco. </a:t>
            </a:r>
          </a:p>
          <a:p>
            <a:r>
              <a:rPr lang="en-US" sz="2400" dirty="0">
                <a:latin typeface="Times New Roman" panose="02020603050405020304" pitchFamily="18" charset="0"/>
                <a:cs typeface="Times New Roman" panose="02020603050405020304" pitchFamily="18" charset="0"/>
              </a:rPr>
              <a:t>Patient was admitted to the hospital and </a:t>
            </a:r>
            <a:r>
              <a:rPr lang="en-US" sz="2400" dirty="0" err="1">
                <a:latin typeface="Times New Roman" panose="02020603050405020304" pitchFamily="18" charset="0"/>
                <a:cs typeface="Times New Roman" panose="02020603050405020304" pitchFamily="18" charset="0"/>
              </a:rPr>
              <a:t>Dx</a:t>
            </a:r>
            <a:r>
              <a:rPr lang="en-US" sz="2400" dirty="0">
                <a:latin typeface="Times New Roman" panose="02020603050405020304" pitchFamily="18" charset="0"/>
                <a:cs typeface="Times New Roman" panose="02020603050405020304" pitchFamily="18" charset="0"/>
              </a:rPr>
              <a:t> to have UTI and mild urinary retention. </a:t>
            </a:r>
          </a:p>
          <a:p>
            <a:r>
              <a:rPr lang="en-US" sz="2400" dirty="0">
                <a:latin typeface="Times New Roman" panose="02020603050405020304" pitchFamily="18" charset="0"/>
                <a:cs typeface="Times New Roman" panose="02020603050405020304" pitchFamily="18" charset="0"/>
              </a:rPr>
              <a:t>Few hour later, after hospital admission</a:t>
            </a:r>
          </a:p>
          <a:p>
            <a:pPr lvl="1"/>
            <a:r>
              <a:rPr lang="en-US" sz="2200" b="1" u="sng" dirty="0">
                <a:latin typeface="Times New Roman" panose="02020603050405020304" pitchFamily="18" charset="0"/>
                <a:cs typeface="Times New Roman" panose="02020603050405020304" pitchFamily="18" charset="0"/>
              </a:rPr>
              <a:t>He started to be aggressive and agitated.</a:t>
            </a:r>
          </a:p>
          <a:p>
            <a:pPr lvl="1"/>
            <a:r>
              <a:rPr lang="en-US" sz="2200" b="1" u="sng" dirty="0">
                <a:latin typeface="Times New Roman" panose="02020603050405020304" pitchFamily="18" charset="0"/>
                <a:cs typeface="Times New Roman" panose="02020603050405020304" pitchFamily="18" charset="0"/>
              </a:rPr>
              <a:t>Pulled out his IV lines.</a:t>
            </a:r>
          </a:p>
          <a:p>
            <a:pPr lvl="1"/>
            <a:r>
              <a:rPr lang="en-US" sz="2200" b="1" u="sng" dirty="0">
                <a:latin typeface="Times New Roman" panose="02020603050405020304" pitchFamily="18" charset="0"/>
                <a:cs typeface="Times New Roman" panose="02020603050405020304" pitchFamily="18" charset="0"/>
              </a:rPr>
              <a:t>Insisted to be discharge from hospital because he was thinking that nursing staff want to kill him. </a:t>
            </a:r>
          </a:p>
        </p:txBody>
      </p:sp>
    </p:spTree>
    <p:extLst>
      <p:ext uri="{BB962C8B-B14F-4D97-AF65-F5344CB8AC3E}">
        <p14:creationId xmlns:p14="http://schemas.microsoft.com/office/powerpoint/2010/main" val="2821710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416D4CF-EEC2-1F49-A7DA-8D16C41C6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180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8CAA-0347-E947-B18D-3DA41702033B}"/>
              </a:ext>
            </a:extLst>
          </p:cNvPr>
          <p:cNvSpPr>
            <a:spLocks noGrp="1"/>
          </p:cNvSpPr>
          <p:nvPr>
            <p:ph type="title"/>
          </p:nvPr>
        </p:nvSpPr>
        <p:spPr>
          <a:xfrm>
            <a:off x="1141413" y="424543"/>
            <a:ext cx="9905998" cy="990600"/>
          </a:xfrm>
        </p:spPr>
        <p:txBody>
          <a:bodyPr/>
          <a:lstStyle/>
          <a:p>
            <a:r>
              <a:rPr lang="en-US" dirty="0">
                <a:latin typeface="Times New Roman" panose="02020603050405020304" pitchFamily="18" charset="0"/>
                <a:cs typeface="Times New Roman" panose="02020603050405020304" pitchFamily="18" charset="0"/>
              </a:rPr>
              <a:t>Delirium ( </a:t>
            </a:r>
            <a:r>
              <a:rPr lang="ar-SA" dirty="0">
                <a:latin typeface="Times New Roman" panose="02020603050405020304" pitchFamily="18" charset="0"/>
                <a:cs typeface="Times New Roman" panose="02020603050405020304" pitchFamily="18" charset="0"/>
              </a:rPr>
              <a:t>الهذيان</a:t>
            </a:r>
            <a:r>
              <a:rPr lang="en-US"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7347C406-2B7B-494C-9818-2AD6EB8AFD10}"/>
              </a:ext>
            </a:extLst>
          </p:cNvPr>
          <p:cNvSpPr>
            <a:spLocks noGrp="1"/>
          </p:cNvSpPr>
          <p:nvPr>
            <p:ph idx="1"/>
          </p:nvPr>
        </p:nvSpPr>
        <p:spPr>
          <a:xfrm>
            <a:off x="1141413" y="1600200"/>
            <a:ext cx="9905998" cy="4887686"/>
          </a:xfrm>
        </p:spPr>
        <p:txBody>
          <a:bodyPr>
            <a:normAutofit/>
          </a:bodyPr>
          <a:lstStyle/>
          <a:p>
            <a:r>
              <a:rPr lang="en-US" sz="2400" b="1" i="1" u="sng" dirty="0">
                <a:latin typeface="Times New Roman" panose="02020603050405020304" pitchFamily="18" charset="0"/>
                <a:cs typeface="Times New Roman" panose="02020603050405020304" pitchFamily="18" charset="0"/>
              </a:rPr>
              <a:t>Definition</a:t>
            </a:r>
            <a:r>
              <a:rPr lang="en-US" sz="2400" dirty="0">
                <a:latin typeface="Times New Roman" panose="02020603050405020304" pitchFamily="18" charset="0"/>
                <a:cs typeface="Times New Roman" panose="02020603050405020304" pitchFamily="18" charset="0"/>
              </a:rPr>
              <a:t>: Acute </a:t>
            </a:r>
            <a:r>
              <a:rPr lang="en-US" sz="2400" i="1" u="sng" dirty="0">
                <a:latin typeface="Times New Roman" panose="02020603050405020304" pitchFamily="18" charset="0"/>
                <a:cs typeface="Times New Roman" panose="02020603050405020304" pitchFamily="18" charset="0"/>
              </a:rPr>
              <a:t>transient reversible global cognitive </a:t>
            </a:r>
            <a:r>
              <a:rPr lang="en-US" sz="2400" dirty="0">
                <a:latin typeface="Times New Roman" panose="02020603050405020304" pitchFamily="18" charset="0"/>
                <a:cs typeface="Times New Roman" panose="02020603050405020304" pitchFamily="18" charset="0"/>
              </a:rPr>
              <a:t>with </a:t>
            </a:r>
            <a:r>
              <a:rPr lang="en-US" sz="2400" i="1" u="sng" dirty="0">
                <a:latin typeface="Times New Roman" panose="02020603050405020304" pitchFamily="18" charset="0"/>
                <a:cs typeface="Times New Roman" panose="02020603050405020304" pitchFamily="18" charset="0"/>
              </a:rPr>
              <a:t>impaired consciousness</a:t>
            </a:r>
            <a:r>
              <a:rPr lang="en-US" sz="2400" dirty="0">
                <a:latin typeface="Times New Roman" panose="02020603050405020304" pitchFamily="18" charset="0"/>
                <a:cs typeface="Times New Roman" panose="02020603050405020304" pitchFamily="18" charset="0"/>
              </a:rPr>
              <a:t> due to a medical problem</a:t>
            </a:r>
            <a:r>
              <a:rPr lang="en-US"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Many terms are used to describe delirium:</a:t>
            </a:r>
          </a:p>
          <a:p>
            <a:pPr lvl="1"/>
            <a:r>
              <a:rPr lang="en-US" dirty="0">
                <a:latin typeface="Times New Roman" panose="02020603050405020304" pitchFamily="18" charset="0"/>
                <a:cs typeface="Times New Roman" panose="02020603050405020304" pitchFamily="18" charset="0"/>
              </a:rPr>
              <a:t>Acute </a:t>
            </a:r>
            <a:r>
              <a:rPr lang="en-US" dirty="0" err="1">
                <a:latin typeface="Times New Roman" panose="02020603050405020304" pitchFamily="18" charset="0"/>
                <a:cs typeface="Times New Roman" panose="02020603050405020304" pitchFamily="18" charset="0"/>
              </a:rPr>
              <a:t>confusional</a:t>
            </a:r>
            <a:r>
              <a:rPr lang="en-US" dirty="0">
                <a:latin typeface="Times New Roman" panose="02020603050405020304" pitchFamily="18" charset="0"/>
                <a:cs typeface="Times New Roman" panose="02020603050405020304" pitchFamily="18" charset="0"/>
              </a:rPr>
              <a:t> state</a:t>
            </a:r>
          </a:p>
          <a:p>
            <a:pPr lvl="1"/>
            <a:r>
              <a:rPr lang="en-US" dirty="0">
                <a:latin typeface="Times New Roman" panose="02020603050405020304" pitchFamily="18" charset="0"/>
                <a:cs typeface="Times New Roman" panose="02020603050405020304" pitchFamily="18" charset="0"/>
              </a:rPr>
              <a:t>acute organic syndrome</a:t>
            </a:r>
          </a:p>
          <a:p>
            <a:pPr lvl="1"/>
            <a:r>
              <a:rPr lang="en-US" dirty="0">
                <a:latin typeface="Times New Roman" panose="02020603050405020304" pitchFamily="18" charset="0"/>
                <a:cs typeface="Times New Roman" panose="02020603050405020304" pitchFamily="18" charset="0"/>
              </a:rPr>
              <a:t>Acute brain failure.</a:t>
            </a:r>
          </a:p>
          <a:p>
            <a:pPr lvl="1"/>
            <a:r>
              <a:rPr lang="en-US" dirty="0">
                <a:latin typeface="Times New Roman" panose="02020603050405020304" pitchFamily="18" charset="0"/>
                <a:cs typeface="Times New Roman" panose="02020603050405020304" pitchFamily="18" charset="0"/>
              </a:rPr>
              <a:t>Acute brain syndrome.</a:t>
            </a:r>
          </a:p>
          <a:p>
            <a:pPr lvl="1"/>
            <a:r>
              <a:rPr lang="en-US" dirty="0">
                <a:latin typeface="Times New Roman" panose="02020603050405020304" pitchFamily="18" charset="0"/>
                <a:cs typeface="Times New Roman" panose="02020603050405020304" pitchFamily="18" charset="0"/>
              </a:rPr>
              <a:t>Acute cerebral insufficiency.</a:t>
            </a:r>
          </a:p>
          <a:p>
            <a:pPr lvl="1"/>
            <a:r>
              <a:rPr lang="en-US" dirty="0">
                <a:latin typeface="Times New Roman" panose="02020603050405020304" pitchFamily="18" charset="0"/>
                <a:cs typeface="Times New Roman" panose="02020603050405020304" pitchFamily="18" charset="0"/>
              </a:rPr>
              <a:t>Exogenous psychosis.</a:t>
            </a:r>
          </a:p>
          <a:p>
            <a:pPr lvl="1"/>
            <a:r>
              <a:rPr lang="en-US" dirty="0">
                <a:latin typeface="Times New Roman" panose="02020603050405020304" pitchFamily="18" charset="0"/>
                <a:cs typeface="Times New Roman" panose="02020603050405020304" pitchFamily="18" charset="0"/>
              </a:rPr>
              <a:t>Metabolic encephalopathy.</a:t>
            </a:r>
          </a:p>
          <a:p>
            <a:pPr lvl="1"/>
            <a:r>
              <a:rPr lang="en-US" dirty="0">
                <a:latin typeface="Times New Roman" panose="02020603050405020304" pitchFamily="18" charset="0"/>
                <a:cs typeface="Times New Roman" panose="02020603050405020304" pitchFamily="18" charset="0"/>
              </a:rPr>
              <a:t>ICU psychosis</a:t>
            </a:r>
          </a:p>
          <a:p>
            <a:pPr lvl="1"/>
            <a:r>
              <a:rPr lang="en-US" dirty="0">
                <a:latin typeface="Times New Roman" panose="02020603050405020304" pitchFamily="18" charset="0"/>
                <a:cs typeface="Times New Roman" panose="02020603050405020304" pitchFamily="18" charset="0"/>
              </a:rPr>
              <a:t>Toxic encephalopathy.</a:t>
            </a:r>
          </a:p>
          <a:p>
            <a:endParaRPr lang="en-US" dirty="0"/>
          </a:p>
        </p:txBody>
      </p:sp>
    </p:spTree>
    <p:extLst>
      <p:ext uri="{BB962C8B-B14F-4D97-AF65-F5344CB8AC3E}">
        <p14:creationId xmlns:p14="http://schemas.microsoft.com/office/powerpoint/2010/main" val="3634869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9B892-DD5B-0045-80C7-64BD00F07526}"/>
              </a:ext>
            </a:extLst>
          </p:cNvPr>
          <p:cNvSpPr>
            <a:spLocks noGrp="1"/>
          </p:cNvSpPr>
          <p:nvPr>
            <p:ph type="title" idx="4294967295"/>
          </p:nvPr>
        </p:nvSpPr>
        <p:spPr>
          <a:xfrm>
            <a:off x="1508760" y="533400"/>
            <a:ext cx="9906000" cy="1001713"/>
          </a:xfrm>
        </p:spPr>
        <p:txBody>
          <a:bodyPr anchor="ctr"/>
          <a:lstStyle/>
          <a:p>
            <a:r>
              <a:rPr lang="en-US" dirty="0">
                <a:latin typeface="Times New Roman" panose="02020603050405020304" pitchFamily="18" charset="0"/>
                <a:cs typeface="Times New Roman" panose="02020603050405020304" pitchFamily="18" charset="0"/>
              </a:rPr>
              <a:t>Epidemiology:</a:t>
            </a:r>
          </a:p>
        </p:txBody>
      </p:sp>
      <p:sp>
        <p:nvSpPr>
          <p:cNvPr id="3" name="Content Placeholder 2">
            <a:extLst>
              <a:ext uri="{FF2B5EF4-FFF2-40B4-BE49-F238E27FC236}">
                <a16:creationId xmlns:a16="http://schemas.microsoft.com/office/drawing/2014/main" id="{9B927E85-3C56-234B-8EBF-C768DE091510}"/>
              </a:ext>
            </a:extLst>
          </p:cNvPr>
          <p:cNvSpPr>
            <a:spLocks noGrp="1"/>
          </p:cNvSpPr>
          <p:nvPr>
            <p:ph idx="4294967295"/>
          </p:nvPr>
        </p:nvSpPr>
        <p:spPr>
          <a:xfrm>
            <a:off x="1508760" y="1535112"/>
            <a:ext cx="9906000" cy="5048568"/>
          </a:xfrm>
        </p:spPr>
        <p:txBody>
          <a:bodyPr anchor="t">
            <a:normAutofit/>
          </a:bodyPr>
          <a:lstStyle/>
          <a:p>
            <a:r>
              <a:rPr lang="en-CA" sz="2400" dirty="0">
                <a:effectLst/>
                <a:latin typeface="Times New Roman" panose="02020603050405020304" pitchFamily="18" charset="0"/>
                <a:cs typeface="Times New Roman" panose="02020603050405020304" pitchFamily="18" charset="0"/>
              </a:rPr>
              <a:t>It may occur at any age but more in elderly and children.</a:t>
            </a:r>
          </a:p>
          <a:p>
            <a:r>
              <a:rPr lang="en-CA" sz="2400" dirty="0">
                <a:effectLst/>
                <a:latin typeface="Times New Roman" panose="02020603050405020304" pitchFamily="18" charset="0"/>
                <a:cs typeface="Times New Roman" panose="02020603050405020304" pitchFamily="18" charset="0"/>
              </a:rPr>
              <a:t>Community Prevalence: General: 1-2%            &gt; 85yr: ~ 14%. </a:t>
            </a:r>
          </a:p>
          <a:p>
            <a:r>
              <a:rPr lang="en-CA" sz="2400" dirty="0">
                <a:effectLst/>
                <a:latin typeface="Times New Roman" panose="02020603050405020304" pitchFamily="18" charset="0"/>
                <a:cs typeface="Times New Roman" panose="02020603050405020304" pitchFamily="18" charset="0"/>
              </a:rPr>
              <a:t>10-30% Medically Ill Hospitalized patients.</a:t>
            </a:r>
          </a:p>
          <a:p>
            <a:pPr lvl="1"/>
            <a:r>
              <a:rPr lang="en-CA" sz="2400" dirty="0">
                <a:effectLst/>
                <a:latin typeface="Times New Roman" panose="02020603050405020304" pitchFamily="18" charset="0"/>
                <a:cs typeface="Times New Roman" panose="02020603050405020304" pitchFamily="18" charset="0"/>
              </a:rPr>
              <a:t>~ 10 to &gt;50% Post-Operative Patients.</a:t>
            </a:r>
          </a:p>
          <a:p>
            <a:pPr lvl="1"/>
            <a:r>
              <a:rPr lang="en-CA" sz="2400" dirty="0">
                <a:effectLst/>
                <a:latin typeface="Times New Roman" panose="02020603050405020304" pitchFamily="18" charset="0"/>
                <a:cs typeface="Times New Roman" panose="02020603050405020304" pitchFamily="18" charset="0"/>
              </a:rPr>
              <a:t>&gt; 90% Post-cardiotomy Patients.</a:t>
            </a:r>
          </a:p>
          <a:p>
            <a:pPr lvl="1"/>
            <a:r>
              <a:rPr lang="en-CA" sz="2400" dirty="0">
                <a:effectLst/>
                <a:latin typeface="Times New Roman" panose="02020603050405020304" pitchFamily="18" charset="0"/>
                <a:cs typeface="Times New Roman" panose="02020603050405020304" pitchFamily="18" charset="0"/>
              </a:rPr>
              <a:t>~ 70-85% ICU. </a:t>
            </a:r>
          </a:p>
          <a:p>
            <a:r>
              <a:rPr lang="en-CA" sz="2400" dirty="0">
                <a:effectLst/>
                <a:latin typeface="Times New Roman" panose="02020603050405020304" pitchFamily="18" charset="0"/>
                <a:cs typeface="Times New Roman" panose="02020603050405020304" pitchFamily="18" charset="0"/>
              </a:rPr>
              <a:t>60% in nursing homes or post-acute care settings. </a:t>
            </a:r>
          </a:p>
          <a:p>
            <a:pPr lvl="1"/>
            <a:r>
              <a:rPr lang="en-CA" sz="2400" dirty="0">
                <a:effectLst/>
                <a:latin typeface="Times New Roman" panose="02020603050405020304" pitchFamily="18" charset="0"/>
                <a:cs typeface="Times New Roman" panose="02020603050405020304" pitchFamily="18" charset="0"/>
              </a:rPr>
              <a:t>~ 80% at end of life. </a:t>
            </a:r>
          </a:p>
          <a:p>
            <a:r>
              <a:rPr lang="en-CA" sz="2400" dirty="0">
                <a:effectLst/>
                <a:latin typeface="Times New Roman" panose="02020603050405020304" pitchFamily="18" charset="0"/>
                <a:cs typeface="Times New Roman" panose="02020603050405020304" pitchFamily="18" charset="0"/>
              </a:rPr>
              <a:t>Underdiagnosed when patient is hypoactive and somnolent. Such cases may be misdiagnosed as depression.</a:t>
            </a:r>
          </a:p>
          <a:p>
            <a:pPr marL="0" indent="0" algn="r">
              <a:buNone/>
            </a:pPr>
            <a:r>
              <a:rPr lang="en-CA" sz="1400" dirty="0">
                <a:effectLst/>
                <a:latin typeface="Times New Roman" panose="02020603050405020304" pitchFamily="18" charset="0"/>
                <a:cs typeface="Times New Roman" panose="02020603050405020304" pitchFamily="18" charset="0"/>
              </a:rPr>
              <a:t>DSM V; Kaplan &amp; Sadock (2014; 2009) </a:t>
            </a:r>
          </a:p>
          <a:p>
            <a:endParaRPr lang="en-CA" dirty="0">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90684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31F9401-1862-2C4F-B594-0920EE8DA9F7}"/>
              </a:ext>
            </a:extLst>
          </p:cNvPr>
          <p:cNvGraphicFramePr/>
          <p:nvPr>
            <p:extLst>
              <p:ext uri="{D42A27DB-BD31-4B8C-83A1-F6EECF244321}">
                <p14:modId xmlns:p14="http://schemas.microsoft.com/office/powerpoint/2010/main" val="2975545448"/>
              </p:ext>
            </p:extLst>
          </p:nvPr>
        </p:nvGraphicFramePr>
        <p:xfrm>
          <a:off x="2057400" y="2343150"/>
          <a:ext cx="7018020" cy="37855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BE0BF2C-871A-0647-A1F8-E21F7F78196F}"/>
              </a:ext>
            </a:extLst>
          </p:cNvPr>
          <p:cNvSpPr txBox="1"/>
          <p:nvPr/>
        </p:nvSpPr>
        <p:spPr>
          <a:xfrm>
            <a:off x="9459687" y="6128658"/>
            <a:ext cx="1392241" cy="307777"/>
          </a:xfrm>
          <a:prstGeom prst="rect">
            <a:avLst/>
          </a:prstGeom>
          <a:noFill/>
        </p:spPr>
        <p:txBody>
          <a:bodyPr wrap="none" rtlCol="0">
            <a:spAutoFit/>
          </a:bodyPr>
          <a:lstStyle/>
          <a:p>
            <a:r>
              <a:rPr lang="en-US" sz="1400" dirty="0"/>
              <a:t>Fong et al 2009</a:t>
            </a:r>
          </a:p>
        </p:txBody>
      </p:sp>
      <p:sp>
        <p:nvSpPr>
          <p:cNvPr id="4" name="Title 3">
            <a:extLst>
              <a:ext uri="{FF2B5EF4-FFF2-40B4-BE49-F238E27FC236}">
                <a16:creationId xmlns:a16="http://schemas.microsoft.com/office/drawing/2014/main" id="{1BC8E451-422A-3C49-B49C-2331674EE731}"/>
              </a:ext>
            </a:extLst>
          </p:cNvPr>
          <p:cNvSpPr>
            <a:spLocks noGrp="1"/>
          </p:cNvSpPr>
          <p:nvPr>
            <p:ph type="title"/>
          </p:nvPr>
        </p:nvSpPr>
        <p:spPr>
          <a:xfrm>
            <a:off x="1233398" y="441416"/>
            <a:ext cx="9905998" cy="1433104"/>
          </a:xfrm>
        </p:spPr>
        <p:txBody>
          <a:bodyPr anchor="t">
            <a:noAutofit/>
          </a:bodyPr>
          <a:lstStyle/>
          <a:p>
            <a:r>
              <a:rPr lang="en-US" dirty="0">
                <a:latin typeface="Times New Roman" panose="02020603050405020304" pitchFamily="18" charset="0"/>
                <a:cs typeface="Times New Roman" panose="02020603050405020304" pitchFamily="18" charset="0"/>
              </a:rPr>
              <a:t>Delirium complicates at least 25% of all hospitalizations in the elderly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46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55E483-9CED-604E-8EA3-794845C577E7}"/>
              </a:ext>
            </a:extLst>
          </p:cNvPr>
          <p:cNvSpPr>
            <a:spLocks noGrp="1"/>
          </p:cNvSpPr>
          <p:nvPr>
            <p:ph type="title"/>
          </p:nvPr>
        </p:nvSpPr>
        <p:spPr>
          <a:xfrm>
            <a:off x="1141413" y="609600"/>
            <a:ext cx="9905998" cy="1121229"/>
          </a:xfrm>
        </p:spPr>
        <p:txBody>
          <a:bodyPr/>
          <a:lstStyle/>
          <a:p>
            <a:r>
              <a:rPr lang="en-US" dirty="0">
                <a:latin typeface="Times New Roman" panose="02020603050405020304" pitchFamily="18" charset="0"/>
                <a:cs typeface="Times New Roman" panose="02020603050405020304" pitchFamily="18" charset="0"/>
              </a:rPr>
              <a:t>Clinical features</a:t>
            </a:r>
          </a:p>
        </p:txBody>
      </p:sp>
      <p:sp>
        <p:nvSpPr>
          <p:cNvPr id="5" name="Content Placeholder 4">
            <a:extLst>
              <a:ext uri="{FF2B5EF4-FFF2-40B4-BE49-F238E27FC236}">
                <a16:creationId xmlns:a16="http://schemas.microsoft.com/office/drawing/2014/main" id="{73D7965F-6EF4-DF49-A8C6-7CA3EC8AA519}"/>
              </a:ext>
            </a:extLst>
          </p:cNvPr>
          <p:cNvSpPr>
            <a:spLocks noGrp="1"/>
          </p:cNvSpPr>
          <p:nvPr>
            <p:ph idx="1"/>
          </p:nvPr>
        </p:nvSpPr>
        <p:spPr>
          <a:xfrm>
            <a:off x="1141413" y="1347106"/>
            <a:ext cx="9905998" cy="5248004"/>
          </a:xfrm>
        </p:spPr>
        <p:txBody>
          <a:bodyPr>
            <a:normAutofit/>
          </a:bodyPr>
          <a:lstStyle/>
          <a:p>
            <a:pPr marL="0" indent="0">
              <a:buNone/>
            </a:pPr>
            <a:endParaRPr lang="en-US" dirty="0"/>
          </a:p>
          <a:p>
            <a:r>
              <a:rPr lang="en-US" sz="2400" dirty="0">
                <a:latin typeface="Times New Roman" panose="02020603050405020304" pitchFamily="18" charset="0"/>
                <a:cs typeface="Times New Roman" panose="02020603050405020304" pitchFamily="18" charset="0"/>
              </a:rPr>
              <a:t>Acute onset of mental status change with fluctuating course.</a:t>
            </a:r>
          </a:p>
          <a:p>
            <a:r>
              <a:rPr lang="en-US" sz="2400" dirty="0">
                <a:latin typeface="Times New Roman" panose="02020603050405020304" pitchFamily="18" charset="0"/>
                <a:cs typeface="Times New Roman" panose="02020603050405020304" pitchFamily="18" charset="0"/>
              </a:rPr>
              <a:t>Attentional deficits.</a:t>
            </a:r>
          </a:p>
          <a:p>
            <a:r>
              <a:rPr lang="en-US" sz="2400" dirty="0">
                <a:latin typeface="Times New Roman" panose="02020603050405020304" pitchFamily="18" charset="0"/>
                <a:cs typeface="Times New Roman" panose="02020603050405020304" pitchFamily="18" charset="0"/>
              </a:rPr>
              <a:t>Confusion or disorganized thinking.</a:t>
            </a:r>
          </a:p>
          <a:p>
            <a:r>
              <a:rPr lang="en-US" sz="2400" dirty="0">
                <a:latin typeface="Times New Roman" panose="02020603050405020304" pitchFamily="18" charset="0"/>
                <a:cs typeface="Times New Roman" panose="02020603050405020304" pitchFamily="18" charset="0"/>
              </a:rPr>
              <a:t>Perceptual disturbances.</a:t>
            </a:r>
          </a:p>
          <a:p>
            <a:r>
              <a:rPr lang="en-US" sz="2400" dirty="0">
                <a:latin typeface="Times New Roman" panose="02020603050405020304" pitchFamily="18" charset="0"/>
                <a:cs typeface="Times New Roman" panose="02020603050405020304" pitchFamily="18" charset="0"/>
              </a:rPr>
              <a:t>Disturbed sleep/wake cycle. ( </a:t>
            </a:r>
            <a:r>
              <a:rPr lang="en-US" sz="2400" dirty="0" err="1">
                <a:latin typeface="Times New Roman" panose="02020603050405020304" pitchFamily="18" charset="0"/>
                <a:cs typeface="Times New Roman" panose="02020603050405020304" pitchFamily="18" charset="0"/>
              </a:rPr>
              <a:t>sundowning</a:t>
            </a:r>
            <a:r>
              <a:rPr lang="en-US" sz="2400" dirty="0">
                <a:latin typeface="Times New Roman" panose="02020603050405020304" pitchFamily="18" charset="0"/>
                <a:cs typeface="Times New Roman" panose="02020603050405020304" pitchFamily="18" charset="0"/>
              </a:rPr>
              <a:t> phenomena)</a:t>
            </a:r>
          </a:p>
          <a:p>
            <a:r>
              <a:rPr lang="en-US" sz="2400" dirty="0">
                <a:latin typeface="Times New Roman" panose="02020603050405020304" pitchFamily="18" charset="0"/>
                <a:cs typeface="Times New Roman" panose="02020603050405020304" pitchFamily="18" charset="0"/>
              </a:rPr>
              <a:t>Altered psychomotor activity.</a:t>
            </a:r>
          </a:p>
          <a:p>
            <a:r>
              <a:rPr lang="en-US" sz="2400" dirty="0">
                <a:latin typeface="Times New Roman" panose="02020603050405020304" pitchFamily="18" charset="0"/>
                <a:cs typeface="Times New Roman" panose="02020603050405020304" pitchFamily="18" charset="0"/>
              </a:rPr>
              <a:t>Disorientation and memory impairment.</a:t>
            </a:r>
          </a:p>
          <a:p>
            <a:r>
              <a:rPr lang="en-US" sz="2400" dirty="0">
                <a:latin typeface="Times New Roman" panose="02020603050405020304" pitchFamily="18" charset="0"/>
                <a:cs typeface="Times New Roman" panose="02020603050405020304" pitchFamily="18" charset="0"/>
              </a:rPr>
              <a:t>Behavioral and emotional abnormalities.</a:t>
            </a:r>
          </a:p>
          <a:p>
            <a:r>
              <a:rPr lang="en-US" sz="2400" dirty="0">
                <a:latin typeface="Times New Roman" panose="02020603050405020304" pitchFamily="18" charset="0"/>
                <a:cs typeface="Times New Roman" panose="02020603050405020304" pitchFamily="18" charset="0"/>
              </a:rPr>
              <a:t>Other cognitive deficits</a:t>
            </a:r>
          </a:p>
          <a:p>
            <a:endParaRPr lang="en-US" dirty="0"/>
          </a:p>
        </p:txBody>
      </p:sp>
    </p:spTree>
    <p:extLst>
      <p:ext uri="{BB962C8B-B14F-4D97-AF65-F5344CB8AC3E}">
        <p14:creationId xmlns:p14="http://schemas.microsoft.com/office/powerpoint/2010/main" val="311201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34F8C-8265-8348-8609-446E4091AB85}"/>
              </a:ext>
            </a:extLst>
          </p:cNvPr>
          <p:cNvSpPr>
            <a:spLocks noGrp="1"/>
          </p:cNvSpPr>
          <p:nvPr>
            <p:ph type="title"/>
          </p:nvPr>
        </p:nvSpPr>
        <p:spPr>
          <a:xfrm>
            <a:off x="1141413" y="348343"/>
            <a:ext cx="9905998" cy="1553392"/>
          </a:xfrm>
        </p:spPr>
        <p:txBody>
          <a:bodyPr>
            <a:noAutofit/>
          </a:bodyPr>
          <a:lstStyle/>
          <a:p>
            <a:r>
              <a:rPr lang="en-US" sz="3600" i="1" dirty="0">
                <a:latin typeface="Times New Roman" panose="02020603050405020304" pitchFamily="18" charset="0"/>
                <a:cs typeface="Times New Roman" panose="02020603050405020304" pitchFamily="18" charset="0"/>
              </a:rPr>
              <a:t>The Diagnostic and Statistical Manual of Mental Disorders, Fifth Edition (DSM-5)diagnostic criteria for delirium is as follows:</a:t>
            </a:r>
          </a:p>
        </p:txBody>
      </p:sp>
      <p:sp>
        <p:nvSpPr>
          <p:cNvPr id="3" name="Content Placeholder 2">
            <a:extLst>
              <a:ext uri="{FF2B5EF4-FFF2-40B4-BE49-F238E27FC236}">
                <a16:creationId xmlns:a16="http://schemas.microsoft.com/office/drawing/2014/main" id="{9C1C4054-C73A-084E-BE90-ACAAFD0F79D8}"/>
              </a:ext>
            </a:extLst>
          </p:cNvPr>
          <p:cNvSpPr>
            <a:spLocks noGrp="1"/>
          </p:cNvSpPr>
          <p:nvPr>
            <p:ph idx="1"/>
          </p:nvPr>
        </p:nvSpPr>
        <p:spPr>
          <a:xfrm>
            <a:off x="1141413" y="1901735"/>
            <a:ext cx="9905998" cy="4506686"/>
          </a:xfrm>
        </p:spPr>
        <p:txBody>
          <a:bodyPr anchor="ctr">
            <a:normAutofit/>
          </a:bodyPr>
          <a:lstStyle/>
          <a:p>
            <a:r>
              <a:rPr lang="en-US" sz="2400" dirty="0">
                <a:latin typeface="Times New Roman" panose="02020603050405020304" pitchFamily="18" charset="0"/>
                <a:cs typeface="Times New Roman" panose="02020603050405020304" pitchFamily="18" charset="0"/>
              </a:rPr>
              <a:t>A) Disturbance in:</a:t>
            </a:r>
          </a:p>
          <a:p>
            <a:pPr lvl="1"/>
            <a:r>
              <a:rPr lang="en-US" sz="2200" b="1" i="1" u="sng" dirty="0">
                <a:latin typeface="Times New Roman" panose="02020603050405020304" pitchFamily="18" charset="0"/>
                <a:cs typeface="Times New Roman" panose="02020603050405020304" pitchFamily="18" charset="0"/>
              </a:rPr>
              <a:t> Attention </a:t>
            </a:r>
            <a:r>
              <a:rPr lang="en-US" sz="2200" dirty="0">
                <a:latin typeface="Times New Roman" panose="02020603050405020304" pitchFamily="18" charset="0"/>
                <a:cs typeface="Times New Roman" panose="02020603050405020304" pitchFamily="18" charset="0"/>
              </a:rPr>
              <a:t>(I.E., Reduced ability to direct, focus, sustain, and shift attention)</a:t>
            </a:r>
          </a:p>
          <a:p>
            <a:pPr lvl="1"/>
            <a:r>
              <a:rPr lang="en-US" sz="2200" b="1" u="sng" dirty="0">
                <a:latin typeface="Times New Roman" panose="02020603050405020304" pitchFamily="18" charset="0"/>
                <a:cs typeface="Times New Roman" panose="02020603050405020304" pitchFamily="18" charset="0"/>
              </a:rPr>
              <a:t>A</a:t>
            </a:r>
            <a:r>
              <a:rPr lang="en-US" sz="2200" b="1" i="1" u="sng" dirty="0">
                <a:latin typeface="Times New Roman" panose="02020603050405020304" pitchFamily="18" charset="0"/>
                <a:cs typeface="Times New Roman" panose="02020603050405020304" pitchFamily="18" charset="0"/>
              </a:rPr>
              <a:t>wareness</a:t>
            </a:r>
            <a:r>
              <a:rPr lang="en-US" sz="2200" dirty="0">
                <a:latin typeface="Times New Roman" panose="02020603050405020304" pitchFamily="18" charset="0"/>
                <a:cs typeface="Times New Roman" panose="02020603050405020304" pitchFamily="18" charset="0"/>
              </a:rPr>
              <a:t> (reduce orientation to the environment).</a:t>
            </a:r>
          </a:p>
          <a:p>
            <a:r>
              <a:rPr lang="en-US" sz="2400" dirty="0">
                <a:latin typeface="Times New Roman" panose="02020603050405020304" pitchFamily="18" charset="0"/>
                <a:cs typeface="Times New Roman" panose="02020603050405020304" pitchFamily="18" charset="0"/>
              </a:rPr>
              <a:t>B) The disturbance </a:t>
            </a:r>
          </a:p>
          <a:p>
            <a:pPr lvl="1"/>
            <a:r>
              <a:rPr lang="en-US" sz="2200" dirty="0">
                <a:latin typeface="Times New Roman" panose="02020603050405020304" pitchFamily="18" charset="0"/>
                <a:cs typeface="Times New Roman" panose="02020603050405020304" pitchFamily="18" charset="0"/>
              </a:rPr>
              <a:t>Develops </a:t>
            </a:r>
            <a:r>
              <a:rPr lang="en-US" sz="2200" b="1" i="1" u="sng" dirty="0">
                <a:latin typeface="Times New Roman" panose="02020603050405020304" pitchFamily="18" charset="0"/>
                <a:cs typeface="Times New Roman" panose="02020603050405020304" pitchFamily="18" charset="0"/>
              </a:rPr>
              <a:t>over a short period </a:t>
            </a:r>
            <a:r>
              <a:rPr lang="en-US" sz="2200" dirty="0">
                <a:latin typeface="Times New Roman" panose="02020603050405020304" pitchFamily="18" charset="0"/>
                <a:cs typeface="Times New Roman" panose="02020603050405020304" pitchFamily="18" charset="0"/>
              </a:rPr>
              <a:t>(usually hours to days)</a:t>
            </a:r>
          </a:p>
          <a:p>
            <a:pPr lvl="1"/>
            <a:r>
              <a:rPr lang="en-US" sz="2200" dirty="0">
                <a:latin typeface="Times New Roman" panose="02020603050405020304" pitchFamily="18" charset="0"/>
                <a:cs typeface="Times New Roman" panose="02020603050405020304" pitchFamily="18" charset="0"/>
              </a:rPr>
              <a:t>Represent a </a:t>
            </a:r>
            <a:r>
              <a:rPr lang="en-US" sz="2200" b="1" i="1" u="sng" dirty="0">
                <a:latin typeface="Times New Roman" panose="02020603050405020304" pitchFamily="18" charset="0"/>
                <a:cs typeface="Times New Roman" panose="02020603050405020304" pitchFamily="18" charset="0"/>
              </a:rPr>
              <a:t>change in the baseline </a:t>
            </a:r>
            <a:r>
              <a:rPr lang="en-US" sz="2200" dirty="0">
                <a:latin typeface="Times New Roman" panose="02020603050405020304" pitchFamily="18" charset="0"/>
                <a:cs typeface="Times New Roman" panose="02020603050405020304" pitchFamily="18" charset="0"/>
              </a:rPr>
              <a:t>attention and awareness. </a:t>
            </a:r>
          </a:p>
          <a:p>
            <a:pPr lvl="1"/>
            <a:r>
              <a:rPr lang="en-US" sz="2200" dirty="0">
                <a:latin typeface="Times New Roman" panose="02020603050405020304" pitchFamily="18" charset="0"/>
                <a:cs typeface="Times New Roman" panose="02020603050405020304" pitchFamily="18" charset="0"/>
              </a:rPr>
              <a:t>Tends to </a:t>
            </a:r>
            <a:r>
              <a:rPr lang="en-US" sz="2200" b="1" i="1" u="sng" dirty="0">
                <a:latin typeface="Times New Roman" panose="02020603050405020304" pitchFamily="18" charset="0"/>
                <a:cs typeface="Times New Roman" panose="02020603050405020304" pitchFamily="18" charset="0"/>
              </a:rPr>
              <a:t>fluctuate in severity</a:t>
            </a:r>
            <a:r>
              <a:rPr lang="en-US" sz="2200" dirty="0">
                <a:latin typeface="Times New Roman" panose="02020603050405020304" pitchFamily="18" charset="0"/>
                <a:cs typeface="Times New Roman" panose="02020603050405020304" pitchFamily="18" charset="0"/>
              </a:rPr>
              <a:t> during the course of a day.</a:t>
            </a:r>
          </a:p>
          <a:p>
            <a:r>
              <a:rPr lang="en-US" sz="2400" dirty="0">
                <a:latin typeface="Times New Roman" panose="02020603050405020304" pitchFamily="18" charset="0"/>
                <a:cs typeface="Times New Roman" panose="02020603050405020304" pitchFamily="18" charset="0"/>
              </a:rPr>
              <a:t>C) an additional </a:t>
            </a:r>
            <a:r>
              <a:rPr lang="en-US" sz="2400" b="1" i="1" u="sng" dirty="0">
                <a:latin typeface="Times New Roman" panose="02020603050405020304" pitchFamily="18" charset="0"/>
                <a:cs typeface="Times New Roman" panose="02020603050405020304" pitchFamily="18" charset="0"/>
              </a:rPr>
              <a:t>disturbance</a:t>
            </a:r>
            <a:r>
              <a:rPr lang="en-US" sz="2400" dirty="0">
                <a:latin typeface="Times New Roman" panose="02020603050405020304" pitchFamily="18" charset="0"/>
                <a:cs typeface="Times New Roman" panose="02020603050405020304" pitchFamily="18" charset="0"/>
              </a:rPr>
              <a:t> in cognition:</a:t>
            </a:r>
          </a:p>
          <a:p>
            <a:pPr lvl="1"/>
            <a:r>
              <a:rPr lang="en-US" sz="2200" dirty="0">
                <a:latin typeface="Times New Roman" panose="02020603050405020304" pitchFamily="18" charset="0"/>
                <a:cs typeface="Times New Roman" panose="02020603050405020304" pitchFamily="18" charset="0"/>
              </a:rPr>
              <a:t>Memory deficit, disorientation, language, perceptual disturbance</a:t>
            </a:r>
          </a:p>
        </p:txBody>
      </p:sp>
    </p:spTree>
    <p:extLst>
      <p:ext uri="{BB962C8B-B14F-4D97-AF65-F5344CB8AC3E}">
        <p14:creationId xmlns:p14="http://schemas.microsoft.com/office/powerpoint/2010/main" val="2896903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4FA17-FFD6-B04A-A5E0-4ACA144FA288}"/>
              </a:ext>
            </a:extLst>
          </p:cNvPr>
          <p:cNvSpPr>
            <a:spLocks noGrp="1"/>
          </p:cNvSpPr>
          <p:nvPr>
            <p:ph idx="1"/>
          </p:nvPr>
        </p:nvSpPr>
        <p:spPr>
          <a:xfrm>
            <a:off x="1141413" y="729343"/>
            <a:ext cx="9905998" cy="5061857"/>
          </a:xfrm>
        </p:spPr>
        <p:txBody>
          <a:bodyPr anchor="ctr">
            <a:normAutofit/>
          </a:bodyPr>
          <a:lstStyle/>
          <a:p>
            <a:pPr>
              <a:buFont typeface="Wingdings" pitchFamily="2" charset="2"/>
              <a:buChar char="§"/>
            </a:pPr>
            <a:r>
              <a:rPr lang="en-US" sz="2400" dirty="0">
                <a:latin typeface="Times New Roman" panose="02020603050405020304" pitchFamily="18" charset="0"/>
                <a:cs typeface="Times New Roman" panose="02020603050405020304" pitchFamily="18" charset="0"/>
              </a:rPr>
              <a:t>Disturbance in criteria A and C:</a:t>
            </a:r>
          </a:p>
          <a:p>
            <a:pPr lvl="1">
              <a:buFont typeface="Wingdings" pitchFamily="2" charset="2"/>
              <a:buChar char="§"/>
            </a:pPr>
            <a:r>
              <a:rPr lang="en-US" sz="2200" b="1" u="sng" dirty="0">
                <a:latin typeface="Times New Roman" panose="02020603050405020304" pitchFamily="18" charset="0"/>
                <a:cs typeface="Times New Roman" panose="02020603050405020304" pitchFamily="18" charset="0"/>
              </a:rPr>
              <a:t>N</a:t>
            </a:r>
            <a:r>
              <a:rPr lang="en-US" sz="2200" b="1" i="1" u="sng" dirty="0">
                <a:latin typeface="Times New Roman" panose="02020603050405020304" pitchFamily="18" charset="0"/>
                <a:cs typeface="Times New Roman" panose="02020603050405020304" pitchFamily="18" charset="0"/>
              </a:rPr>
              <a:t>ot</a:t>
            </a:r>
            <a:r>
              <a:rPr lang="en-US" sz="2200" dirty="0">
                <a:latin typeface="Times New Roman" panose="02020603050405020304" pitchFamily="18" charset="0"/>
                <a:cs typeface="Times New Roman" panose="02020603050405020304" pitchFamily="18" charset="0"/>
              </a:rPr>
              <a:t> due to another preexisting, established, or evolving dementia.</a:t>
            </a:r>
          </a:p>
          <a:p>
            <a:pPr lvl="1">
              <a:buFont typeface="Wingdings" pitchFamily="2" charset="2"/>
              <a:buChar char="§"/>
            </a:pPr>
            <a:r>
              <a:rPr lang="en-US" sz="2200" dirty="0">
                <a:latin typeface="Times New Roman" panose="02020603050405020304" pitchFamily="18" charset="0"/>
                <a:cs typeface="Times New Roman" panose="02020603050405020304" pitchFamily="18" charset="0"/>
              </a:rPr>
              <a:t>Do not occur in the context of a severely reduced level of arousal, (</a:t>
            </a:r>
            <a:r>
              <a:rPr lang="en-US" sz="2200" dirty="0" err="1">
                <a:latin typeface="Times New Roman" panose="02020603050405020304" pitchFamily="18" charset="0"/>
                <a:cs typeface="Times New Roman" panose="02020603050405020304" pitchFamily="18" charset="0"/>
              </a:rPr>
              <a:t>eg</a:t>
            </a:r>
            <a:r>
              <a:rPr lang="en-US" sz="2200" dirty="0">
                <a:latin typeface="Times New Roman" panose="02020603050405020304" pitchFamily="18" charset="0"/>
                <a:cs typeface="Times New Roman" panose="02020603050405020304" pitchFamily="18" charset="0"/>
              </a:rPr>
              <a:t> coma)</a:t>
            </a:r>
          </a:p>
          <a:p>
            <a:pPr>
              <a:buFont typeface="Wingdings" pitchFamily="2" charset="2"/>
              <a:buChar char="§"/>
            </a:pPr>
            <a:r>
              <a:rPr lang="en-US" sz="2400" dirty="0">
                <a:latin typeface="Times New Roman" panose="02020603050405020304" pitchFamily="18" charset="0"/>
                <a:cs typeface="Times New Roman" panose="02020603050405020304" pitchFamily="18" charset="0"/>
              </a:rPr>
              <a:t>There is evidence from the history, physical examination, or laboratory findings that the disturbance is caused by a </a:t>
            </a:r>
            <a:r>
              <a:rPr lang="en-US" sz="2400" b="1" i="1" u="sng" dirty="0">
                <a:latin typeface="Times New Roman" panose="02020603050405020304" pitchFamily="18" charset="0"/>
                <a:cs typeface="Times New Roman" panose="02020603050405020304" pitchFamily="18" charset="0"/>
              </a:rPr>
              <a:t>direct physiologic consequence</a:t>
            </a:r>
            <a:r>
              <a:rPr lang="en-US" sz="2400" dirty="0">
                <a:latin typeface="Times New Roman" panose="02020603050405020304" pitchFamily="18" charset="0"/>
                <a:cs typeface="Times New Roman" panose="02020603050405020304" pitchFamily="18" charset="0"/>
              </a:rPr>
              <a:t> of: </a:t>
            </a:r>
          </a:p>
          <a:p>
            <a:pPr lvl="1">
              <a:buFont typeface="Wingdings" pitchFamily="2" charset="2"/>
              <a:buChar char="§"/>
            </a:pPr>
            <a:r>
              <a:rPr lang="en-US" sz="2200" dirty="0">
                <a:latin typeface="Times New Roman" panose="02020603050405020304" pitchFamily="18" charset="0"/>
                <a:cs typeface="Times New Roman" panose="02020603050405020304" pitchFamily="18" charset="0"/>
              </a:rPr>
              <a:t>General medical condition </a:t>
            </a:r>
          </a:p>
          <a:p>
            <a:pPr lvl="1">
              <a:buFont typeface="Wingdings" pitchFamily="2" charset="2"/>
              <a:buChar char="§"/>
            </a:pPr>
            <a:r>
              <a:rPr lang="en-US"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n intoxicating substance</a:t>
            </a:r>
          </a:p>
          <a:p>
            <a:pPr lvl="1">
              <a:buFont typeface="Wingdings" pitchFamily="2" charset="2"/>
              <a:buChar char="§"/>
            </a:pPr>
            <a:r>
              <a:rPr lang="en-US" sz="2200" dirty="0">
                <a:latin typeface="Times New Roman" panose="02020603050405020304" pitchFamily="18" charset="0"/>
                <a:cs typeface="Times New Roman" panose="02020603050405020304" pitchFamily="18" charset="0"/>
              </a:rPr>
              <a:t>Medication use</a:t>
            </a:r>
          </a:p>
          <a:p>
            <a:pPr lvl="1">
              <a:buFont typeface="Wingdings" pitchFamily="2" charset="2"/>
              <a:buChar char="§"/>
            </a:pPr>
            <a:r>
              <a:rPr lang="en-US" sz="2200" dirty="0">
                <a:latin typeface="Times New Roman" panose="02020603050405020304" pitchFamily="18" charset="0"/>
                <a:cs typeface="Times New Roman" panose="02020603050405020304" pitchFamily="18" charset="0"/>
              </a:rPr>
              <a:t>More than one cause</a:t>
            </a:r>
            <a:endParaRPr lang="en-US" sz="2200" dirty="0"/>
          </a:p>
        </p:txBody>
      </p:sp>
    </p:spTree>
    <p:extLst>
      <p:ext uri="{BB962C8B-B14F-4D97-AF65-F5344CB8AC3E}">
        <p14:creationId xmlns:p14="http://schemas.microsoft.com/office/powerpoint/2010/main" val="1654823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45E01-152B-494E-882B-810D2618F50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Diagnostic criteria (Simplified)</a:t>
            </a:r>
          </a:p>
        </p:txBody>
      </p:sp>
      <p:sp>
        <p:nvSpPr>
          <p:cNvPr id="3" name="Content Placeholder 2">
            <a:extLst>
              <a:ext uri="{FF2B5EF4-FFF2-40B4-BE49-F238E27FC236}">
                <a16:creationId xmlns:a16="http://schemas.microsoft.com/office/drawing/2014/main" id="{644D6ADE-1A53-CC4B-9961-ABCDC754DB56}"/>
              </a:ext>
            </a:extLst>
          </p:cNvPr>
          <p:cNvSpPr>
            <a:spLocks noGrp="1"/>
          </p:cNvSpPr>
          <p:nvPr>
            <p:ph idx="1"/>
          </p:nvPr>
        </p:nvSpPr>
        <p:spPr>
          <a:xfrm>
            <a:off x="1141413" y="1817370"/>
            <a:ext cx="9905998" cy="4469129"/>
          </a:xfrm>
        </p:spPr>
        <p:txBody>
          <a:bodyPr anchor="ctr">
            <a:noAutofit/>
          </a:bodyPr>
          <a:lstStyle/>
          <a:p>
            <a:r>
              <a:rPr lang="en-US" sz="2400" dirty="0">
                <a:latin typeface="Times New Roman" panose="02020603050405020304" pitchFamily="18" charset="0"/>
                <a:cs typeface="Times New Roman" panose="02020603050405020304" pitchFamily="18" charset="0"/>
              </a:rPr>
              <a:t>A) Consciousness is disturbed (i.e., awareness of the environment is impaired but patient not in coma).</a:t>
            </a:r>
          </a:p>
          <a:p>
            <a:r>
              <a:rPr lang="en-US" sz="2400" dirty="0">
                <a:latin typeface="Times New Roman" panose="02020603050405020304" pitchFamily="18" charset="0"/>
                <a:cs typeface="Times New Roman" panose="02020603050405020304" pitchFamily="18" charset="0"/>
              </a:rPr>
              <a:t>B) Cognitive functions are impaired +/- perceptual disturbance (illusions or hallucinations)</a:t>
            </a:r>
          </a:p>
          <a:p>
            <a:r>
              <a:rPr lang="en-US" sz="2400" dirty="0">
                <a:latin typeface="Times New Roman" panose="02020603050405020304" pitchFamily="18" charset="0"/>
                <a:cs typeface="Times New Roman" panose="02020603050405020304" pitchFamily="18" charset="0"/>
              </a:rPr>
              <a:t>C) Acute onset with fluctuating symptoms (within hours during the day) &amp; transient course (few days).</a:t>
            </a:r>
          </a:p>
          <a:p>
            <a:r>
              <a:rPr lang="en-US" sz="2400" dirty="0">
                <a:latin typeface="Times New Roman" panose="02020603050405020304" pitchFamily="18" charset="0"/>
                <a:cs typeface="Times New Roman" panose="02020603050405020304" pitchFamily="18" charset="0"/>
              </a:rPr>
              <a:t>D) Caused by a physical problem (e.g. hypoxia, hypoglycemia, infection..</a:t>
            </a:r>
            <a:r>
              <a:rPr lang="en-US" sz="2400" dirty="0" err="1">
                <a:latin typeface="Times New Roman" panose="02020603050405020304" pitchFamily="18" charset="0"/>
                <a:cs typeface="Times New Roman" panose="02020603050405020304" pitchFamily="18" charset="0"/>
              </a:rPr>
              <a:t>etc</a:t>
            </a:r>
            <a:r>
              <a:rPr lang="en-US" sz="2400" dirty="0">
                <a:latin typeface="Times New Roman" panose="02020603050405020304" pitchFamily="18" charset="0"/>
                <a:cs typeface="Times New Roman" panose="02020603050405020304" pitchFamily="18" charset="0"/>
              </a:rPr>
              <a:t>)</a:t>
            </a:r>
          </a:p>
          <a:p>
            <a:pPr marL="0" indent="0" algn="r">
              <a:buNone/>
            </a:pPr>
            <a:endParaRPr lang="en-US" sz="1600" dirty="0">
              <a:latin typeface="Times New Roman" panose="02020603050405020304" pitchFamily="18" charset="0"/>
              <a:cs typeface="Times New Roman" panose="02020603050405020304" pitchFamily="18" charset="0"/>
            </a:endParaRPr>
          </a:p>
          <a:p>
            <a:pPr marL="0" indent="0" algn="r">
              <a:buNone/>
            </a:pPr>
            <a:r>
              <a:rPr lang="en-US" sz="1400" dirty="0">
                <a:latin typeface="Times New Roman" panose="02020603050405020304" pitchFamily="18" charset="0"/>
                <a:cs typeface="Times New Roman" panose="02020603050405020304" pitchFamily="18" charset="0"/>
              </a:rPr>
              <a:t>M. A. Al-</a:t>
            </a:r>
            <a:r>
              <a:rPr lang="en-US" sz="1400" dirty="0" err="1">
                <a:latin typeface="Times New Roman" panose="02020603050405020304" pitchFamily="18" charset="0"/>
                <a:cs typeface="Times New Roman" panose="02020603050405020304" pitchFamily="18" charset="0"/>
              </a:rPr>
              <a:t>Sughayir</a:t>
            </a:r>
            <a:r>
              <a:rPr lang="en-US" sz="1400" dirty="0">
                <a:latin typeface="Times New Roman" panose="02020603050405020304" pitchFamily="18" charset="0"/>
                <a:cs typeface="Times New Roman" panose="02020603050405020304" pitchFamily="18" charset="0"/>
              </a:rPr>
              <a:t>-Manual of basic Psychiatry September-2014/Neuro-cognitive D </a:t>
            </a:r>
          </a:p>
        </p:txBody>
      </p:sp>
    </p:spTree>
    <p:extLst>
      <p:ext uri="{BB962C8B-B14F-4D97-AF65-F5344CB8AC3E}">
        <p14:creationId xmlns:p14="http://schemas.microsoft.com/office/powerpoint/2010/main" val="8032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9D5CA-3FF9-DD4B-B638-FD4455FBBE5B}"/>
              </a:ext>
            </a:extLst>
          </p:cNvPr>
          <p:cNvSpPr>
            <a:spLocks noGrp="1"/>
          </p:cNvSpPr>
          <p:nvPr>
            <p:ph type="title"/>
          </p:nvPr>
        </p:nvSpPr>
        <p:spPr/>
        <p:txBody>
          <a:bodyPr>
            <a:normAutofit/>
          </a:bodyPr>
          <a:lstStyle/>
          <a:p>
            <a:r>
              <a:rPr lang="en-US" sz="4000" cap="none" dirty="0">
                <a:latin typeface="Times New Roman" panose="02020603050405020304" pitchFamily="18" charset="0"/>
                <a:cs typeface="Times New Roman" panose="02020603050405020304" pitchFamily="18" charset="0"/>
              </a:rPr>
              <a:t>Objective</a:t>
            </a:r>
            <a:r>
              <a:rPr lang="en-US" sz="4000" cap="none" dirty="0"/>
              <a:t>:</a:t>
            </a:r>
          </a:p>
        </p:txBody>
      </p:sp>
      <p:sp>
        <p:nvSpPr>
          <p:cNvPr id="3" name="Content Placeholder 2">
            <a:extLst>
              <a:ext uri="{FF2B5EF4-FFF2-40B4-BE49-F238E27FC236}">
                <a16:creationId xmlns:a16="http://schemas.microsoft.com/office/drawing/2014/main" id="{B066F931-9BBD-6E4F-AF63-08C160BB72F4}"/>
              </a:ext>
            </a:extLst>
          </p:cNvPr>
          <p:cNvSpPr>
            <a:spLocks noGrp="1"/>
          </p:cNvSpPr>
          <p:nvPr>
            <p:ph idx="1"/>
          </p:nvPr>
        </p:nvSpPr>
        <p:spPr>
          <a:xfrm>
            <a:off x="1141413" y="2286000"/>
            <a:ext cx="9905998" cy="3505200"/>
          </a:xfrm>
        </p:spPr>
        <p:txBody>
          <a:bodyPr>
            <a:normAutofit/>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Delirium.</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Major neurocognitive disorders (MCD): </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Dementia. </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Amnestic syndrome.</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Traumatic brain injury (TBI).</a:t>
            </a:r>
          </a:p>
        </p:txBody>
      </p:sp>
    </p:spTree>
    <p:extLst>
      <p:ext uri="{BB962C8B-B14F-4D97-AF65-F5344CB8AC3E}">
        <p14:creationId xmlns:p14="http://schemas.microsoft.com/office/powerpoint/2010/main" val="1951178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CB4830-02E6-6649-93E6-DE93D5C12561}"/>
              </a:ext>
            </a:extLst>
          </p:cNvPr>
          <p:cNvSpPr>
            <a:spLocks noGrp="1"/>
          </p:cNvSpPr>
          <p:nvPr>
            <p:ph type="title"/>
          </p:nvPr>
        </p:nvSpPr>
        <p:spPr>
          <a:xfrm>
            <a:off x="1141413" y="304800"/>
            <a:ext cx="9905998" cy="936171"/>
          </a:xfrm>
        </p:spPr>
        <p:txBody>
          <a:bodyPr/>
          <a:lstStyle/>
          <a:p>
            <a:r>
              <a:rPr lang="en-US" dirty="0">
                <a:latin typeface="Times New Roman" panose="02020603050405020304" pitchFamily="18" charset="0"/>
                <a:cs typeface="Times New Roman" panose="02020603050405020304" pitchFamily="18" charset="0"/>
              </a:rPr>
              <a:t>Type of delirium (DSM-5 specifiers)</a:t>
            </a:r>
          </a:p>
        </p:txBody>
      </p:sp>
      <p:sp>
        <p:nvSpPr>
          <p:cNvPr id="5" name="Content Placeholder 4">
            <a:extLst>
              <a:ext uri="{FF2B5EF4-FFF2-40B4-BE49-F238E27FC236}">
                <a16:creationId xmlns:a16="http://schemas.microsoft.com/office/drawing/2014/main" id="{9A200926-F656-1642-968E-5984FD977962}"/>
              </a:ext>
            </a:extLst>
          </p:cNvPr>
          <p:cNvSpPr>
            <a:spLocks noGrp="1"/>
          </p:cNvSpPr>
          <p:nvPr>
            <p:ph idx="1"/>
          </p:nvPr>
        </p:nvSpPr>
        <p:spPr>
          <a:xfrm>
            <a:off x="1141413" y="1240971"/>
            <a:ext cx="9905998" cy="5457009"/>
          </a:xfrm>
        </p:spPr>
        <p:txBody>
          <a:bodyPr anchor="ctr">
            <a:normAutofit/>
          </a:bodyPr>
          <a:lstStyle/>
          <a:p>
            <a:r>
              <a:rPr lang="en-CA" sz="2400" b="1" i="1" u="sng" dirty="0">
                <a:effectLst/>
                <a:latin typeface="Times New Roman" panose="02020603050405020304" pitchFamily="18" charset="0"/>
                <a:cs typeface="Times New Roman" panose="02020603050405020304" pitchFamily="18" charset="0"/>
              </a:rPr>
              <a:t>1) Hyperactive 30% </a:t>
            </a:r>
            <a:r>
              <a:rPr lang="en-CA" sz="2400" dirty="0">
                <a:effectLst/>
                <a:latin typeface="Times New Roman" panose="02020603050405020304" pitchFamily="18" charset="0"/>
                <a:cs typeface="Times New Roman" panose="02020603050405020304" pitchFamily="18" charset="0"/>
              </a:rPr>
              <a:t>(most clear and least controversial)</a:t>
            </a:r>
          </a:p>
          <a:p>
            <a:pPr lvl="1"/>
            <a:r>
              <a:rPr lang="en-CA" sz="2200" dirty="0">
                <a:effectLst/>
                <a:latin typeface="Times New Roman" panose="02020603050405020304" pitchFamily="18" charset="0"/>
                <a:cs typeface="Times New Roman" panose="02020603050405020304" pitchFamily="18" charset="0"/>
              </a:rPr>
              <a:t>Hyperactive psychomotor activity.</a:t>
            </a:r>
          </a:p>
          <a:p>
            <a:pPr lvl="1"/>
            <a:r>
              <a:rPr lang="en-CA" sz="2200" dirty="0">
                <a:effectLst/>
                <a:latin typeface="Times New Roman" panose="02020603050405020304" pitchFamily="18" charset="0"/>
                <a:cs typeface="Times New Roman" panose="02020603050405020304" pitchFamily="18" charset="0"/>
              </a:rPr>
              <a:t>May have mood lability, agitation, refusal to cooperate with medical care. </a:t>
            </a:r>
          </a:p>
          <a:p>
            <a:r>
              <a:rPr lang="en-CA" sz="2400" b="1" i="1" u="sng" dirty="0">
                <a:effectLst/>
                <a:latin typeface="Times New Roman" panose="02020603050405020304" pitchFamily="18" charset="0"/>
                <a:cs typeface="Times New Roman" panose="02020603050405020304" pitchFamily="18" charset="0"/>
              </a:rPr>
              <a:t>2) Hypoactive 24% </a:t>
            </a:r>
            <a:r>
              <a:rPr lang="en-CA" sz="2400" dirty="0">
                <a:effectLst/>
                <a:latin typeface="Times New Roman" panose="02020603050405020304" pitchFamily="18" charset="0"/>
                <a:cs typeface="Times New Roman" panose="02020603050405020304" pitchFamily="18" charset="0"/>
              </a:rPr>
              <a:t>(most difficult type to identify)</a:t>
            </a:r>
          </a:p>
          <a:p>
            <a:pPr lvl="1"/>
            <a:r>
              <a:rPr lang="en-CA" sz="2200" dirty="0">
                <a:effectLst/>
                <a:latin typeface="Times New Roman" panose="02020603050405020304" pitchFamily="18" charset="0"/>
                <a:cs typeface="Times New Roman" panose="02020603050405020304" pitchFamily="18" charset="0"/>
              </a:rPr>
              <a:t>Hypoactive psychomotor activity.</a:t>
            </a:r>
          </a:p>
          <a:p>
            <a:pPr lvl="1"/>
            <a:r>
              <a:rPr lang="en-CA" sz="2200" dirty="0">
                <a:effectLst/>
                <a:latin typeface="Times New Roman" panose="02020603050405020304" pitchFamily="18" charset="0"/>
                <a:cs typeface="Times New Roman" panose="02020603050405020304" pitchFamily="18" charset="0"/>
              </a:rPr>
              <a:t>May be have sluggishness or lethargy that approaches stupor. </a:t>
            </a:r>
          </a:p>
          <a:p>
            <a:pPr lvl="1"/>
            <a:r>
              <a:rPr lang="en-CA" sz="2200" dirty="0">
                <a:effectLst/>
                <a:latin typeface="Times New Roman" panose="02020603050405020304" pitchFamily="18" charset="0"/>
                <a:cs typeface="Times New Roman" panose="02020603050405020304" pitchFamily="18" charset="0"/>
              </a:rPr>
              <a:t>Inappropriately diagnosed and treated as depression.</a:t>
            </a:r>
          </a:p>
          <a:p>
            <a:r>
              <a:rPr lang="en-CA" sz="2400" b="1" i="1" u="sng" dirty="0">
                <a:effectLst/>
                <a:latin typeface="Times New Roman" panose="02020603050405020304" pitchFamily="18" charset="0"/>
                <a:cs typeface="Times New Roman" panose="02020603050405020304" pitchFamily="18" charset="0"/>
              </a:rPr>
              <a:t>3) Mixed level of activity 46% </a:t>
            </a:r>
            <a:r>
              <a:rPr lang="en-CA" sz="2400" dirty="0">
                <a:effectLst/>
                <a:latin typeface="Times New Roman" panose="02020603050405020304" pitchFamily="18" charset="0"/>
                <a:cs typeface="Times New Roman" panose="02020603050405020304" pitchFamily="18" charset="0"/>
              </a:rPr>
              <a:t>(Classic wax and waning pattern)</a:t>
            </a:r>
          </a:p>
          <a:p>
            <a:pPr lvl="1"/>
            <a:r>
              <a:rPr lang="en-CA" sz="2200" dirty="0">
                <a:effectLst/>
                <a:latin typeface="Times New Roman" panose="02020603050405020304" pitchFamily="18" charset="0"/>
                <a:cs typeface="Times New Roman" panose="02020603050405020304" pitchFamily="18" charset="0"/>
              </a:rPr>
              <a:t>Normal psychomotor activity with disturbed attention and awareness. </a:t>
            </a:r>
          </a:p>
          <a:p>
            <a:pPr lvl="1"/>
            <a:r>
              <a:rPr lang="en-CA" sz="2200" dirty="0">
                <a:effectLst/>
                <a:latin typeface="Times New Roman" panose="02020603050405020304" pitchFamily="18" charset="0"/>
                <a:cs typeface="Times New Roman" panose="02020603050405020304" pitchFamily="18" charset="0"/>
              </a:rPr>
              <a:t>May have rapidly fluctuating activity level. </a:t>
            </a:r>
          </a:p>
          <a:p>
            <a:pPr marL="0" indent="0" algn="r">
              <a:buNone/>
            </a:pPr>
            <a:r>
              <a:rPr lang="en-CA" sz="1400" dirty="0">
                <a:effectLst/>
                <a:latin typeface="Times New Roman" panose="02020603050405020304" pitchFamily="18" charset="0"/>
                <a:cs typeface="Times New Roman" panose="02020603050405020304" pitchFamily="18" charset="0"/>
              </a:rPr>
              <a:t>DSM V (2013); Maldonado (2008) </a:t>
            </a:r>
          </a:p>
        </p:txBody>
      </p:sp>
    </p:spTree>
    <p:extLst>
      <p:ext uri="{BB962C8B-B14F-4D97-AF65-F5344CB8AC3E}">
        <p14:creationId xmlns:p14="http://schemas.microsoft.com/office/powerpoint/2010/main" val="2155780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CFF3-CA3A-A949-87BF-B4D29B52F71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it is important to discover delirium?</a:t>
            </a:r>
          </a:p>
        </p:txBody>
      </p:sp>
      <p:sp>
        <p:nvSpPr>
          <p:cNvPr id="3" name="Content Placeholder 2">
            <a:extLst>
              <a:ext uri="{FF2B5EF4-FFF2-40B4-BE49-F238E27FC236}">
                <a16:creationId xmlns:a16="http://schemas.microsoft.com/office/drawing/2014/main" id="{6480D229-FE49-E44D-A505-0FF82D226C97}"/>
              </a:ext>
            </a:extLst>
          </p:cNvPr>
          <p:cNvSpPr>
            <a:spLocks noGrp="1"/>
          </p:cNvSpPr>
          <p:nvPr>
            <p:ph idx="1"/>
          </p:nvPr>
        </p:nvSpPr>
        <p:spPr>
          <a:xfrm>
            <a:off x="1371600" y="1885950"/>
            <a:ext cx="9601200" cy="3981450"/>
          </a:xfrm>
        </p:spPr>
        <p:txBody>
          <a:bodyPr>
            <a:normAutofit/>
          </a:bodyPr>
          <a:lstStyle/>
          <a:p>
            <a:pPr lvl="1"/>
            <a:r>
              <a:rPr lang="en-US" sz="2400" i="0" dirty="0">
                <a:latin typeface="Times New Roman" panose="02020603050405020304" pitchFamily="18" charset="0"/>
                <a:cs typeface="Times New Roman" panose="02020603050405020304" pitchFamily="18" charset="0"/>
                <a:sym typeface="Symbol" panose="05050102010706020507" pitchFamily="18" charset="2"/>
              </a:rPr>
              <a:t></a:t>
            </a:r>
            <a:r>
              <a:rPr lang="en-US" sz="2400" i="0" dirty="0">
                <a:latin typeface="Times New Roman" panose="02020603050405020304" pitchFamily="18" charset="0"/>
                <a:cs typeface="Times New Roman" panose="02020603050405020304" pitchFamily="18" charset="0"/>
              </a:rPr>
              <a:t> morbidity and mortality </a:t>
            </a:r>
          </a:p>
          <a:p>
            <a:pPr lvl="1"/>
            <a:r>
              <a:rPr lang="en-US" sz="2400" i="0" dirty="0">
                <a:latin typeface="Times New Roman" panose="02020603050405020304" pitchFamily="18" charset="0"/>
                <a:cs typeface="Times New Roman" panose="02020603050405020304" pitchFamily="18" charset="0"/>
                <a:sym typeface="Symbol" panose="05050102010706020507" pitchFamily="18" charset="2"/>
              </a:rPr>
              <a:t></a:t>
            </a:r>
            <a:r>
              <a:rPr lang="en-US" sz="2400" i="0" dirty="0">
                <a:latin typeface="Times New Roman" panose="02020603050405020304" pitchFamily="18" charset="0"/>
                <a:cs typeface="Times New Roman" panose="02020603050405020304" pitchFamily="18" charset="0"/>
              </a:rPr>
              <a:t> length of hospital stay </a:t>
            </a:r>
          </a:p>
          <a:p>
            <a:pPr lvl="1"/>
            <a:r>
              <a:rPr lang="en-US" sz="2400" i="0" dirty="0">
                <a:latin typeface="Times New Roman" panose="02020603050405020304" pitchFamily="18" charset="0"/>
                <a:cs typeface="Times New Roman" panose="02020603050405020304" pitchFamily="18" charset="0"/>
                <a:sym typeface="Symbol" panose="05050102010706020507" pitchFamily="18" charset="2"/>
              </a:rPr>
              <a:t></a:t>
            </a:r>
            <a:r>
              <a:rPr lang="en-US" sz="2400" i="0" dirty="0">
                <a:latin typeface="Times New Roman" panose="02020603050405020304" pitchFamily="18" charset="0"/>
                <a:cs typeface="Times New Roman" panose="02020603050405020304" pitchFamily="18" charset="0"/>
              </a:rPr>
              <a:t> Rates of admission to long term care facilities</a:t>
            </a:r>
          </a:p>
          <a:p>
            <a:pPr lvl="1"/>
            <a:r>
              <a:rPr lang="en-US" sz="2400" i="0" dirty="0">
                <a:latin typeface="Times New Roman" panose="02020603050405020304" pitchFamily="18" charset="0"/>
                <a:cs typeface="Times New Roman" panose="02020603050405020304" pitchFamily="18" charset="0"/>
              </a:rPr>
              <a:t>20% of patients discharged post hip # still had evidence of delirium.</a:t>
            </a:r>
          </a:p>
          <a:p>
            <a:pPr marL="457200" lvl="1" indent="0" algn="r">
              <a:buNone/>
            </a:pPr>
            <a:endParaRPr lang="en-US" sz="1600" dirty="0">
              <a:solidFill>
                <a:schemeClr val="tx1"/>
              </a:solidFill>
            </a:endParaRPr>
          </a:p>
          <a:p>
            <a:pPr marL="457200" lvl="1" indent="0" algn="r">
              <a:buNone/>
            </a:pPr>
            <a:endParaRPr lang="en-US" sz="1600" dirty="0">
              <a:solidFill>
                <a:schemeClr val="tx1"/>
              </a:solidFill>
            </a:endParaRPr>
          </a:p>
          <a:p>
            <a:pPr marL="457200" lvl="1" indent="0" algn="r">
              <a:buNone/>
            </a:pPr>
            <a:endParaRPr lang="en-US" sz="1600" dirty="0">
              <a:solidFill>
                <a:schemeClr val="tx1"/>
              </a:solidFill>
            </a:endParaRPr>
          </a:p>
          <a:p>
            <a:pPr marL="457200" lvl="1" indent="0" algn="r">
              <a:buNone/>
            </a:pPr>
            <a:endParaRPr lang="en-US" sz="1600" dirty="0">
              <a:solidFill>
                <a:schemeClr val="tx1"/>
              </a:solidFill>
            </a:endParaRPr>
          </a:p>
          <a:p>
            <a:pPr marL="457200" lvl="1" indent="0" algn="r">
              <a:buNone/>
            </a:pPr>
            <a:r>
              <a:rPr lang="en-US" sz="1400" dirty="0">
                <a:solidFill>
                  <a:schemeClr val="tx1"/>
                </a:solidFill>
                <a:latin typeface="Times New Roman" panose="02020603050405020304" pitchFamily="18" charset="0"/>
                <a:cs typeface="Times New Roman" panose="02020603050405020304" pitchFamily="18" charset="0"/>
              </a:rPr>
              <a:t>(Journal of American Geriatric Society 2001 May;49(5):678-9). </a:t>
            </a:r>
          </a:p>
          <a:p>
            <a:pPr marL="457200" lvl="1" indent="0" algn="r">
              <a:buNone/>
            </a:pPr>
            <a:endParaRPr lang="en-US" sz="1600" dirty="0"/>
          </a:p>
        </p:txBody>
      </p:sp>
    </p:spTree>
    <p:extLst>
      <p:ext uri="{BB962C8B-B14F-4D97-AF65-F5344CB8AC3E}">
        <p14:creationId xmlns:p14="http://schemas.microsoft.com/office/powerpoint/2010/main" val="499294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267CA4-45C5-8D4C-AD92-9A6C74DBC502}"/>
              </a:ext>
            </a:extLst>
          </p:cNvPr>
          <p:cNvSpPr>
            <a:spLocks noGrp="1"/>
          </p:cNvSpPr>
          <p:nvPr>
            <p:ph idx="1"/>
          </p:nvPr>
        </p:nvSpPr>
        <p:spPr>
          <a:xfrm>
            <a:off x="1141413" y="859971"/>
            <a:ext cx="9905998" cy="4931229"/>
          </a:xfrm>
        </p:spPr>
        <p:txBody>
          <a:bodyPr/>
          <a:lstStyle/>
          <a:p>
            <a:endParaRPr lang="en-US" dirty="0"/>
          </a:p>
          <a:p>
            <a:endParaRPr lang="en-US" dirty="0"/>
          </a:p>
          <a:p>
            <a:r>
              <a:rPr lang="en-US" sz="2400" dirty="0">
                <a:latin typeface="Times New Roman" panose="02020603050405020304" pitchFamily="18" charset="0"/>
                <a:cs typeface="Times New Roman" panose="02020603050405020304" pitchFamily="18" charset="0"/>
              </a:rPr>
              <a:t>It is a very serious medical and psychiatric condition and that due to high risk of:</a:t>
            </a:r>
          </a:p>
          <a:p>
            <a:pPr lvl="1"/>
            <a:r>
              <a:rPr lang="en-US" sz="2200" i="0" dirty="0">
                <a:latin typeface="Times New Roman" panose="02020603050405020304" pitchFamily="18" charset="0"/>
                <a:cs typeface="Times New Roman" panose="02020603050405020304" pitchFamily="18" charset="0"/>
              </a:rPr>
              <a:t>1) Death (due to associated serious medical condition)</a:t>
            </a:r>
          </a:p>
          <a:p>
            <a:pPr lvl="1"/>
            <a:r>
              <a:rPr lang="en-US" sz="2200" i="0" dirty="0">
                <a:latin typeface="Times New Roman" panose="02020603050405020304" pitchFamily="18" charset="0"/>
                <a:cs typeface="Times New Roman" panose="02020603050405020304" pitchFamily="18" charset="0"/>
              </a:rPr>
              <a:t>2) Violence toward medical staff.</a:t>
            </a:r>
          </a:p>
          <a:p>
            <a:pPr lvl="1"/>
            <a:r>
              <a:rPr lang="en-US" sz="2200" i="0" dirty="0">
                <a:latin typeface="Times New Roman" panose="02020603050405020304" pitchFamily="18" charset="0"/>
                <a:cs typeface="Times New Roman" panose="02020603050405020304" pitchFamily="18" charset="0"/>
              </a:rPr>
              <a:t>3) Self-harm or suicidal risk.</a:t>
            </a:r>
          </a:p>
          <a:p>
            <a:pPr lvl="1"/>
            <a:r>
              <a:rPr lang="en-US" sz="2200" i="0" dirty="0">
                <a:latin typeface="Times New Roman" panose="02020603050405020304" pitchFamily="18" charset="0"/>
                <a:cs typeface="Times New Roman" panose="02020603050405020304" pitchFamily="18" charset="0"/>
              </a:rPr>
              <a:t>4) Impaired judgment.</a:t>
            </a:r>
          </a:p>
          <a:p>
            <a:pPr lvl="1"/>
            <a:r>
              <a:rPr lang="en-US" sz="2200" i="0" dirty="0">
                <a:latin typeface="Times New Roman" panose="02020603050405020304" pitchFamily="18" charset="0"/>
                <a:cs typeface="Times New Roman" panose="02020603050405020304" pitchFamily="18" charset="0"/>
              </a:rPr>
              <a:t>5) Psychosis</a:t>
            </a:r>
          </a:p>
          <a:p>
            <a:pPr lvl="1"/>
            <a:endParaRPr lang="en-US" dirty="0"/>
          </a:p>
          <a:p>
            <a:pPr lvl="1"/>
            <a:endParaRPr lang="en-US" dirty="0"/>
          </a:p>
        </p:txBody>
      </p:sp>
    </p:spTree>
    <p:extLst>
      <p:ext uri="{BB962C8B-B14F-4D97-AF65-F5344CB8AC3E}">
        <p14:creationId xmlns:p14="http://schemas.microsoft.com/office/powerpoint/2010/main" val="3482018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6E984D-3BF8-0B47-9AD1-EFC64262EFF7}"/>
              </a:ext>
            </a:extLst>
          </p:cNvPr>
          <p:cNvSpPr>
            <a:spLocks noGrp="1"/>
          </p:cNvSpPr>
          <p:nvPr>
            <p:ph type="title"/>
          </p:nvPr>
        </p:nvSpPr>
        <p:spPr>
          <a:xfrm>
            <a:off x="1141413" y="402772"/>
            <a:ext cx="9905998" cy="1186543"/>
          </a:xfrm>
        </p:spPr>
        <p:txBody>
          <a:bodyPr anchor="ctr">
            <a:noAutofit/>
          </a:bodyPr>
          <a:lstStyle/>
          <a:p>
            <a:r>
              <a:rPr lang="en-US" dirty="0">
                <a:latin typeface="Times New Roman" panose="02020603050405020304" pitchFamily="18" charset="0"/>
                <a:cs typeface="Times New Roman" panose="02020603050405020304" pitchFamily="18" charset="0"/>
              </a:rPr>
              <a:t>Why dose a delirious patient become suicidal or aggressive?</a:t>
            </a:r>
          </a:p>
        </p:txBody>
      </p:sp>
      <p:sp>
        <p:nvSpPr>
          <p:cNvPr id="3" name="Content Placeholder 2">
            <a:extLst>
              <a:ext uri="{FF2B5EF4-FFF2-40B4-BE49-F238E27FC236}">
                <a16:creationId xmlns:a16="http://schemas.microsoft.com/office/drawing/2014/main" id="{800D7D7B-1F45-F542-B146-2E0A5AE8E9D2}"/>
              </a:ext>
            </a:extLst>
          </p:cNvPr>
          <p:cNvSpPr>
            <a:spLocks noGrp="1"/>
          </p:cNvSpPr>
          <p:nvPr>
            <p:ph idx="1"/>
          </p:nvPr>
        </p:nvSpPr>
        <p:spPr>
          <a:xfrm>
            <a:off x="1141413" y="2103665"/>
            <a:ext cx="9905998" cy="4201886"/>
          </a:xfrm>
        </p:spPr>
        <p:txBody>
          <a:bodyPr>
            <a:normAutofit/>
          </a:bodyPr>
          <a:lstStyle/>
          <a:p>
            <a:r>
              <a:rPr lang="en-US" sz="2400" dirty="0">
                <a:latin typeface="Times New Roman" panose="02020603050405020304" pitchFamily="18" charset="0"/>
                <a:cs typeface="Times New Roman" panose="02020603050405020304" pitchFamily="18" charset="0"/>
              </a:rPr>
              <a:t>Due to severe disturbance in the patient’s perception, mood, judgment, thinking, and behavior. </a:t>
            </a:r>
          </a:p>
          <a:p>
            <a:r>
              <a:rPr lang="en-US" sz="2400" dirty="0">
                <a:latin typeface="Times New Roman" panose="02020603050405020304" pitchFamily="18" charset="0"/>
                <a:cs typeface="Times New Roman" panose="02020603050405020304" pitchFamily="18" charset="0"/>
              </a:rPr>
              <a:t>Patient may act on hallucinations, illusions or delusional thoughts as if they were genuine dangers (e.g., blood extraction by a nurse might be perceived as an attack).</a:t>
            </a:r>
          </a:p>
          <a:p>
            <a:r>
              <a:rPr lang="en-US" sz="2400" dirty="0">
                <a:latin typeface="Times New Roman" panose="02020603050405020304" pitchFamily="18" charset="0"/>
                <a:cs typeface="Times New Roman" panose="02020603050405020304" pitchFamily="18" charset="0"/>
              </a:rPr>
              <a:t>Clinical presentation are differs from patient to patient. </a:t>
            </a:r>
          </a:p>
          <a:p>
            <a:pPr lvl="1"/>
            <a:r>
              <a:rPr lang="en-US" sz="2200" dirty="0">
                <a:latin typeface="Times New Roman" panose="02020603050405020304" pitchFamily="18" charset="0"/>
                <a:cs typeface="Times New Roman" panose="02020603050405020304" pitchFamily="18" charset="0"/>
              </a:rPr>
              <a:t>Some patient may be excessively somnolent.</a:t>
            </a:r>
          </a:p>
          <a:p>
            <a:pPr lvl="1"/>
            <a:r>
              <a:rPr lang="en-US" sz="2200" dirty="0">
                <a:latin typeface="Times New Roman" panose="02020603050405020304" pitchFamily="18" charset="0"/>
                <a:cs typeface="Times New Roman" panose="02020603050405020304" pitchFamily="18" charset="0"/>
              </a:rPr>
              <a:t>Other may fluctuate from one state to the other, usually restless at night and sleepy during the day with lucid intervals.</a:t>
            </a:r>
          </a:p>
          <a:p>
            <a:endParaRPr lang="en-US" dirty="0"/>
          </a:p>
        </p:txBody>
      </p:sp>
    </p:spTree>
    <p:extLst>
      <p:ext uri="{BB962C8B-B14F-4D97-AF65-F5344CB8AC3E}">
        <p14:creationId xmlns:p14="http://schemas.microsoft.com/office/powerpoint/2010/main" val="1809437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49B09-5603-B044-9E29-2082A3CF146D}"/>
              </a:ext>
            </a:extLst>
          </p:cNvPr>
          <p:cNvSpPr>
            <a:spLocks noGrp="1"/>
          </p:cNvSpPr>
          <p:nvPr>
            <p:ph type="title"/>
          </p:nvPr>
        </p:nvSpPr>
        <p:spPr>
          <a:xfrm>
            <a:off x="1128940" y="370114"/>
            <a:ext cx="9905998" cy="979714"/>
          </a:xfrm>
        </p:spPr>
        <p:txBody>
          <a:bodyPr/>
          <a:lstStyle/>
          <a:p>
            <a:r>
              <a:rPr lang="en-US" dirty="0">
                <a:latin typeface="Times New Roman" panose="02020603050405020304" pitchFamily="18" charset="0"/>
                <a:cs typeface="Times New Roman" panose="02020603050405020304" pitchFamily="18" charset="0"/>
              </a:rPr>
              <a:t>Risk factors/Predisposing Factors:</a:t>
            </a:r>
          </a:p>
        </p:txBody>
      </p:sp>
      <p:sp>
        <p:nvSpPr>
          <p:cNvPr id="4" name="Content Placeholder 3">
            <a:extLst>
              <a:ext uri="{FF2B5EF4-FFF2-40B4-BE49-F238E27FC236}">
                <a16:creationId xmlns:a16="http://schemas.microsoft.com/office/drawing/2014/main" id="{7D5A7539-318A-E942-9E1A-1ADE35A059C7}"/>
              </a:ext>
            </a:extLst>
          </p:cNvPr>
          <p:cNvSpPr>
            <a:spLocks noGrp="1"/>
          </p:cNvSpPr>
          <p:nvPr>
            <p:ph sz="half" idx="1"/>
          </p:nvPr>
        </p:nvSpPr>
        <p:spPr>
          <a:xfrm>
            <a:off x="1128940" y="1948542"/>
            <a:ext cx="4876800" cy="3744687"/>
          </a:xfrm>
        </p:spPr>
        <p:txBody>
          <a:bodyPr anchor="ctr">
            <a:normAutofit/>
          </a:bodyPr>
          <a:lstStyle/>
          <a:p>
            <a:pPr>
              <a:lnSpc>
                <a:spcPct val="90000"/>
              </a:lnSpc>
            </a:pPr>
            <a:r>
              <a:rPr lang="en-US" sz="2400" dirty="0">
                <a:latin typeface="Times New Roman" panose="02020603050405020304" pitchFamily="18" charset="0"/>
                <a:cs typeface="Times New Roman" panose="02020603050405020304" pitchFamily="18" charset="0"/>
              </a:rPr>
              <a:t>&gt; 60 years of age</a:t>
            </a:r>
          </a:p>
          <a:p>
            <a:pPr>
              <a:lnSpc>
                <a:spcPct val="90000"/>
              </a:lnSpc>
            </a:pPr>
            <a:r>
              <a:rPr lang="en-US" sz="2400" dirty="0">
                <a:latin typeface="Times New Roman" panose="02020603050405020304" pitchFamily="18" charset="0"/>
                <a:cs typeface="Times New Roman" panose="02020603050405020304" pitchFamily="18" charset="0"/>
              </a:rPr>
              <a:t>Male sex</a:t>
            </a:r>
          </a:p>
          <a:p>
            <a:pPr>
              <a:lnSpc>
                <a:spcPct val="90000"/>
              </a:lnSpc>
            </a:pPr>
            <a:r>
              <a:rPr lang="en-US" sz="2400" dirty="0">
                <a:latin typeface="Times New Roman" panose="02020603050405020304" pitchFamily="18" charset="0"/>
                <a:cs typeface="Times New Roman" panose="02020603050405020304" pitchFamily="18" charset="0"/>
              </a:rPr>
              <a:t>Visual impairment</a:t>
            </a:r>
          </a:p>
          <a:p>
            <a:pPr>
              <a:lnSpc>
                <a:spcPct val="90000"/>
              </a:lnSpc>
            </a:pPr>
            <a:r>
              <a:rPr lang="en-US" sz="2400" dirty="0">
                <a:latin typeface="Times New Roman" panose="02020603050405020304" pitchFamily="18" charset="0"/>
                <a:cs typeface="Times New Roman" panose="02020603050405020304" pitchFamily="18" charset="0"/>
              </a:rPr>
              <a:t>Underlying brain pathology such as stroke, tumor, vasculitis, trauma, dementia</a:t>
            </a:r>
          </a:p>
          <a:p>
            <a:pPr>
              <a:lnSpc>
                <a:spcPct val="90000"/>
              </a:lnSpc>
            </a:pPr>
            <a:r>
              <a:rPr lang="en-US" sz="2400" dirty="0">
                <a:latin typeface="Times New Roman" panose="02020603050405020304" pitchFamily="18" charset="0"/>
                <a:cs typeface="Times New Roman" panose="02020603050405020304" pitchFamily="18" charset="0"/>
              </a:rPr>
              <a:t>Major medical illness</a:t>
            </a:r>
          </a:p>
          <a:p>
            <a:pPr>
              <a:lnSpc>
                <a:spcPct val="90000"/>
              </a:lnSpc>
            </a:pPr>
            <a:r>
              <a:rPr lang="en-US" sz="2400" dirty="0">
                <a:latin typeface="Times New Roman" panose="02020603050405020304" pitchFamily="18" charset="0"/>
                <a:cs typeface="Times New Roman" panose="02020603050405020304" pitchFamily="18" charset="0"/>
              </a:rPr>
              <a:t>Recent major surgery</a:t>
            </a:r>
          </a:p>
        </p:txBody>
      </p:sp>
      <p:sp>
        <p:nvSpPr>
          <p:cNvPr id="5" name="Content Placeholder 4">
            <a:extLst>
              <a:ext uri="{FF2B5EF4-FFF2-40B4-BE49-F238E27FC236}">
                <a16:creationId xmlns:a16="http://schemas.microsoft.com/office/drawing/2014/main" id="{895BC307-A7B3-BD4C-BF25-DF7998367F61}"/>
              </a:ext>
            </a:extLst>
          </p:cNvPr>
          <p:cNvSpPr>
            <a:spLocks noGrp="1"/>
          </p:cNvSpPr>
          <p:nvPr>
            <p:ph sz="half" idx="2"/>
          </p:nvPr>
        </p:nvSpPr>
        <p:spPr>
          <a:xfrm>
            <a:off x="6158138" y="1948541"/>
            <a:ext cx="4876800" cy="3744687"/>
          </a:xfrm>
        </p:spPr>
        <p:txBody>
          <a:bodyPr anchor="ctr">
            <a:normAutofit/>
          </a:bodyPr>
          <a:lstStyle/>
          <a:p>
            <a:pPr>
              <a:lnSpc>
                <a:spcPct val="90000"/>
              </a:lnSpc>
            </a:pPr>
            <a:r>
              <a:rPr lang="en-US" sz="2400" dirty="0">
                <a:latin typeface="Times New Roman" panose="02020603050405020304" pitchFamily="18" charset="0"/>
                <a:cs typeface="Times New Roman" panose="02020603050405020304" pitchFamily="18" charset="0"/>
              </a:rPr>
              <a:t>Depression</a:t>
            </a:r>
          </a:p>
          <a:p>
            <a:pPr>
              <a:lnSpc>
                <a:spcPct val="90000"/>
              </a:lnSpc>
            </a:pPr>
            <a:r>
              <a:rPr lang="en-US" sz="2400" dirty="0">
                <a:latin typeface="Times New Roman" panose="02020603050405020304" pitchFamily="18" charset="0"/>
                <a:cs typeface="Times New Roman" panose="02020603050405020304" pitchFamily="18" charset="0"/>
              </a:rPr>
              <a:t>Functional dependence</a:t>
            </a:r>
          </a:p>
          <a:p>
            <a:pPr>
              <a:lnSpc>
                <a:spcPct val="90000"/>
              </a:lnSpc>
            </a:pPr>
            <a:r>
              <a:rPr lang="en-US" sz="2400" dirty="0">
                <a:latin typeface="Times New Roman" panose="02020603050405020304" pitchFamily="18" charset="0"/>
                <a:cs typeface="Times New Roman" panose="02020603050405020304" pitchFamily="18" charset="0"/>
              </a:rPr>
              <a:t>Dehydration</a:t>
            </a:r>
          </a:p>
          <a:p>
            <a:pPr>
              <a:lnSpc>
                <a:spcPct val="90000"/>
              </a:lnSpc>
            </a:pPr>
            <a:r>
              <a:rPr lang="en-US" sz="2400" dirty="0">
                <a:latin typeface="Times New Roman" panose="02020603050405020304" pitchFamily="18" charset="0"/>
                <a:cs typeface="Times New Roman" panose="02020603050405020304" pitchFamily="18" charset="0"/>
              </a:rPr>
              <a:t>Substance abuse/dependence</a:t>
            </a:r>
          </a:p>
          <a:p>
            <a:pPr>
              <a:lnSpc>
                <a:spcPct val="90000"/>
              </a:lnSpc>
            </a:pPr>
            <a:r>
              <a:rPr lang="en-US" sz="2400" dirty="0">
                <a:latin typeface="Times New Roman" panose="02020603050405020304" pitchFamily="18" charset="0"/>
                <a:cs typeface="Times New Roman" panose="02020603050405020304" pitchFamily="18" charset="0"/>
              </a:rPr>
              <a:t>Hip </a:t>
            </a:r>
            <a:r>
              <a:rPr lang="en-US" sz="2400" dirty="0" err="1">
                <a:latin typeface="Times New Roman" panose="02020603050405020304" pitchFamily="18" charset="0"/>
                <a:cs typeface="Times New Roman" panose="02020603050405020304" pitchFamily="18" charset="0"/>
              </a:rPr>
              <a:t>fx</a:t>
            </a:r>
            <a:endParaRPr lang="en-US" sz="2400" dirty="0">
              <a:latin typeface="Times New Roman" panose="02020603050405020304" pitchFamily="18" charset="0"/>
              <a:cs typeface="Times New Roman" panose="02020603050405020304" pitchFamily="18" charset="0"/>
            </a:endParaRPr>
          </a:p>
          <a:p>
            <a:pPr>
              <a:lnSpc>
                <a:spcPct val="90000"/>
              </a:lnSpc>
            </a:pPr>
            <a:r>
              <a:rPr lang="en-US" sz="2400" dirty="0">
                <a:latin typeface="Times New Roman" panose="02020603050405020304" pitchFamily="18" charset="0"/>
                <a:cs typeface="Times New Roman" panose="02020603050405020304" pitchFamily="18" charset="0"/>
              </a:rPr>
              <a:t>Metabolic abnormalities</a:t>
            </a:r>
          </a:p>
          <a:p>
            <a:pPr>
              <a:lnSpc>
                <a:spcPct val="90000"/>
              </a:lnSpc>
            </a:pPr>
            <a:r>
              <a:rPr lang="en-US" sz="2400" dirty="0">
                <a:latin typeface="Times New Roman" panose="02020603050405020304" pitchFamily="18" charset="0"/>
                <a:cs typeface="Times New Roman" panose="02020603050405020304" pitchFamily="18" charset="0"/>
              </a:rPr>
              <a:t>Polypharmacy</a:t>
            </a:r>
          </a:p>
        </p:txBody>
      </p:sp>
    </p:spTree>
    <p:extLst>
      <p:ext uri="{BB962C8B-B14F-4D97-AF65-F5344CB8AC3E}">
        <p14:creationId xmlns:p14="http://schemas.microsoft.com/office/powerpoint/2010/main" val="400605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5F5B82E-07A9-AF4C-8BCF-556A1BCE15B0}"/>
              </a:ext>
            </a:extLst>
          </p:cNvPr>
          <p:cNvSpPr>
            <a:spLocks noGrp="1"/>
          </p:cNvSpPr>
          <p:nvPr>
            <p:ph type="title"/>
          </p:nvPr>
        </p:nvSpPr>
        <p:spPr>
          <a:xfrm>
            <a:off x="1838098" y="6487885"/>
            <a:ext cx="9905998" cy="740229"/>
          </a:xfrm>
        </p:spPr>
        <p:txBody>
          <a:bodyPr anchor="ctr">
            <a:normAutofit fontScale="90000"/>
          </a:bodyPr>
          <a:lstStyle/>
          <a:p>
            <a:pPr algn="r"/>
            <a:r>
              <a:rPr lang="en-CA" sz="1600" dirty="0">
                <a:effectLst/>
                <a:latin typeface="Times New Roman" panose="02020603050405020304" pitchFamily="18" charset="0"/>
                <a:cs typeface="Times New Roman" panose="02020603050405020304" pitchFamily="18" charset="0"/>
              </a:rPr>
              <a:t>Maldonado (2008) </a:t>
            </a:r>
            <a:br>
              <a:rPr lang="en-CA" dirty="0">
                <a:effectLst/>
              </a:rPr>
            </a:br>
            <a:endParaRPr lang="en-US" dirty="0"/>
          </a:p>
        </p:txBody>
      </p:sp>
      <p:graphicFrame>
        <p:nvGraphicFramePr>
          <p:cNvPr id="4" name="Content Placeholder 3">
            <a:extLst>
              <a:ext uri="{FF2B5EF4-FFF2-40B4-BE49-F238E27FC236}">
                <a16:creationId xmlns:a16="http://schemas.microsoft.com/office/drawing/2014/main" id="{5228E0CE-E7F1-F345-AA4B-D4E29823385A}"/>
              </a:ext>
            </a:extLst>
          </p:cNvPr>
          <p:cNvGraphicFramePr>
            <a:graphicFrameLocks noGrp="1"/>
          </p:cNvGraphicFramePr>
          <p:nvPr>
            <p:ph idx="4294967295"/>
            <p:extLst>
              <p:ext uri="{D42A27DB-BD31-4B8C-83A1-F6EECF244321}">
                <p14:modId xmlns:p14="http://schemas.microsoft.com/office/powerpoint/2010/main" val="1198747720"/>
              </p:ext>
            </p:extLst>
          </p:nvPr>
        </p:nvGraphicFramePr>
        <p:xfrm>
          <a:off x="771296" y="1012372"/>
          <a:ext cx="10972800" cy="5246913"/>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2014417743"/>
                    </a:ext>
                  </a:extLst>
                </a:gridCol>
                <a:gridCol w="2316898">
                  <a:extLst>
                    <a:ext uri="{9D8B030D-6E8A-4147-A177-3AD203B41FA5}">
                      <a16:colId xmlns:a16="http://schemas.microsoft.com/office/drawing/2014/main" val="2265457970"/>
                    </a:ext>
                  </a:extLst>
                </a:gridCol>
                <a:gridCol w="2072222">
                  <a:extLst>
                    <a:ext uri="{9D8B030D-6E8A-4147-A177-3AD203B41FA5}">
                      <a16:colId xmlns:a16="http://schemas.microsoft.com/office/drawing/2014/main" val="1527222931"/>
                    </a:ext>
                  </a:extLst>
                </a:gridCol>
                <a:gridCol w="2280723">
                  <a:extLst>
                    <a:ext uri="{9D8B030D-6E8A-4147-A177-3AD203B41FA5}">
                      <a16:colId xmlns:a16="http://schemas.microsoft.com/office/drawing/2014/main" val="3137634991"/>
                    </a:ext>
                  </a:extLst>
                </a:gridCol>
                <a:gridCol w="2108397">
                  <a:extLst>
                    <a:ext uri="{9D8B030D-6E8A-4147-A177-3AD203B41FA5}">
                      <a16:colId xmlns:a16="http://schemas.microsoft.com/office/drawing/2014/main" val="3283452235"/>
                    </a:ext>
                  </a:extLst>
                </a:gridCol>
              </a:tblGrid>
              <a:tr h="11560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b="1" kern="1200" dirty="0">
                          <a:solidFill>
                            <a:schemeClr val="lt1"/>
                          </a:solidFill>
                          <a:effectLst/>
                          <a:latin typeface="+mn-lt"/>
                          <a:ea typeface="+mn-ea"/>
                          <a:cs typeface="+mn-cs"/>
                        </a:rPr>
                        <a:t>Demographics General Medical </a:t>
                      </a:r>
                      <a:r>
                        <a:rPr lang="en-CA" sz="1800" b="1" kern="1200" dirty="0" err="1">
                          <a:solidFill>
                            <a:schemeClr val="lt1"/>
                          </a:solidFill>
                          <a:effectLst/>
                          <a:latin typeface="+mn-lt"/>
                          <a:ea typeface="+mn-ea"/>
                          <a:cs typeface="+mn-cs"/>
                        </a:rPr>
                        <a:t>Hx</a:t>
                      </a:r>
                      <a:r>
                        <a:rPr lang="en-CA" sz="1800" b="1" kern="1200" dirty="0">
                          <a:solidFill>
                            <a:schemeClr val="lt1"/>
                          </a:solidFill>
                          <a:effectLst/>
                          <a:latin typeface="+mn-lt"/>
                          <a:ea typeface="+mn-ea"/>
                          <a:cs typeface="+mn-cs"/>
                        </a:rPr>
                        <a:t> </a:t>
                      </a:r>
                      <a:endParaRPr lang="en-CA" dirty="0">
                        <a:effectLst/>
                      </a:endParaRP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b="1" kern="1200" dirty="0">
                          <a:solidFill>
                            <a:schemeClr val="lt1"/>
                          </a:solidFill>
                          <a:effectLst/>
                          <a:latin typeface="+mn-lt"/>
                          <a:ea typeface="+mn-ea"/>
                          <a:cs typeface="+mn-cs"/>
                        </a:rPr>
                        <a:t>Psychiatric </a:t>
                      </a:r>
                      <a:r>
                        <a:rPr lang="en-CA" sz="1800" b="1" kern="1200" dirty="0" err="1">
                          <a:solidFill>
                            <a:schemeClr val="lt1"/>
                          </a:solidFill>
                          <a:effectLst/>
                          <a:latin typeface="+mn-lt"/>
                          <a:ea typeface="+mn-ea"/>
                          <a:cs typeface="+mn-cs"/>
                        </a:rPr>
                        <a:t>Hx</a:t>
                      </a:r>
                      <a:r>
                        <a:rPr lang="en-CA" sz="1800" b="1" kern="1200" dirty="0">
                          <a:solidFill>
                            <a:schemeClr val="lt1"/>
                          </a:solidFill>
                          <a:effectLst/>
                          <a:latin typeface="+mn-lt"/>
                          <a:ea typeface="+mn-ea"/>
                          <a:cs typeface="+mn-cs"/>
                        </a:rPr>
                        <a:t> </a:t>
                      </a:r>
                      <a:endParaRPr lang="en-CA" dirty="0">
                        <a:effectLst/>
                      </a:endParaRP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b="1" kern="1200" dirty="0">
                          <a:solidFill>
                            <a:schemeClr val="lt1"/>
                          </a:solidFill>
                          <a:effectLst/>
                          <a:latin typeface="+mn-lt"/>
                          <a:ea typeface="+mn-ea"/>
                          <a:cs typeface="+mn-cs"/>
                        </a:rPr>
                        <a:t>Current Medical Problem </a:t>
                      </a:r>
                      <a:endParaRPr lang="en-CA" dirty="0">
                        <a:effectLst/>
                      </a:endParaRP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b="1" kern="1200" dirty="0">
                          <a:solidFill>
                            <a:schemeClr val="lt1"/>
                          </a:solidFill>
                          <a:effectLst/>
                          <a:latin typeface="+mn-lt"/>
                          <a:ea typeface="+mn-ea"/>
                          <a:cs typeface="+mn-cs"/>
                        </a:rPr>
                        <a:t>Medications </a:t>
                      </a:r>
                      <a:endParaRPr lang="en-CA" dirty="0">
                        <a:effectLst/>
                      </a:endParaRP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b="1" kern="1200" dirty="0">
                          <a:solidFill>
                            <a:schemeClr val="lt1"/>
                          </a:solidFill>
                          <a:effectLst/>
                          <a:latin typeface="+mn-lt"/>
                          <a:ea typeface="+mn-ea"/>
                          <a:cs typeface="+mn-cs"/>
                        </a:rPr>
                        <a:t>Current Status </a:t>
                      </a:r>
                      <a:endParaRPr lang="en-CA" dirty="0">
                        <a:effectLst/>
                      </a:endParaRPr>
                    </a:p>
                    <a:p>
                      <a:endParaRPr lang="en-US" dirty="0"/>
                    </a:p>
                  </a:txBody>
                  <a:tcPr/>
                </a:tc>
                <a:extLst>
                  <a:ext uri="{0D108BD9-81ED-4DB2-BD59-A6C34878D82A}">
                    <a16:rowId xmlns:a16="http://schemas.microsoft.com/office/drawing/2014/main" val="3610883315"/>
                  </a:ext>
                </a:extLst>
              </a:tr>
              <a:tr h="4090814">
                <a:tc>
                  <a:txBody>
                    <a:bodyPr/>
                    <a:lstStyle/>
                    <a:p>
                      <a:pPr marL="285750" indent="-285750">
                        <a:buFont typeface="Arial" panose="020B0604020202020204" pitchFamily="34" charset="0"/>
                        <a:buChar char="•"/>
                      </a:pPr>
                      <a:r>
                        <a:rPr lang="en-CA" sz="1800" kern="1200" dirty="0">
                          <a:solidFill>
                            <a:schemeClr val="dk1"/>
                          </a:solidFill>
                          <a:effectLst/>
                          <a:latin typeface="+mn-lt"/>
                          <a:ea typeface="+mn-ea"/>
                          <a:cs typeface="+mn-cs"/>
                        </a:rPr>
                        <a:t>Male</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Age &gt;75</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Functional Impairment</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Immobility</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Low levels of activity </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Sensory Impairment</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Fall </a:t>
                      </a:r>
                      <a:r>
                        <a:rPr lang="en-CA" sz="1800" kern="1200" dirty="0" err="1">
                          <a:solidFill>
                            <a:schemeClr val="dk1"/>
                          </a:solidFill>
                          <a:effectLst/>
                          <a:latin typeface="+mn-lt"/>
                          <a:ea typeface="+mn-ea"/>
                          <a:cs typeface="+mn-cs"/>
                        </a:rPr>
                        <a:t>Hx</a:t>
                      </a:r>
                      <a:r>
                        <a:rPr lang="en-CA" sz="1800" kern="1200" dirty="0">
                          <a:solidFill>
                            <a:schemeClr val="dk1"/>
                          </a:solidFill>
                          <a:effectLst/>
                          <a:latin typeface="+mn-lt"/>
                          <a:ea typeface="+mn-ea"/>
                          <a:cs typeface="+mn-cs"/>
                        </a:rPr>
                        <a:t> </a:t>
                      </a:r>
                      <a:endParaRPr lang="en-CA" dirty="0">
                        <a:effectLst/>
                      </a:endParaRPr>
                    </a:p>
                    <a:p>
                      <a:endParaRPr lang="en-US"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dirty="0" err="1">
                          <a:solidFill>
                            <a:schemeClr val="dk1"/>
                          </a:solidFill>
                          <a:effectLst/>
                          <a:latin typeface="+mn-lt"/>
                          <a:ea typeface="+mn-ea"/>
                          <a:cs typeface="+mn-cs"/>
                        </a:rPr>
                        <a:t>Hx</a:t>
                      </a:r>
                      <a:r>
                        <a:rPr lang="en-CA" sz="1800" kern="1200" dirty="0">
                          <a:solidFill>
                            <a:schemeClr val="dk1"/>
                          </a:solidFill>
                          <a:effectLst/>
                          <a:latin typeface="+mn-lt"/>
                          <a:ea typeface="+mn-ea"/>
                          <a:cs typeface="+mn-cs"/>
                        </a:rPr>
                        <a:t> of Delirium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dirty="0">
                          <a:solidFill>
                            <a:schemeClr val="dk1"/>
                          </a:solidFill>
                          <a:effectLst/>
                          <a:latin typeface="+mn-lt"/>
                          <a:ea typeface="+mn-ea"/>
                          <a:cs typeface="+mn-cs"/>
                        </a:rPr>
                        <a:t>Dementia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dirty="0">
                          <a:solidFill>
                            <a:schemeClr val="dk1"/>
                          </a:solidFill>
                          <a:effectLst/>
                          <a:latin typeface="+mn-lt"/>
                          <a:ea typeface="+mn-ea"/>
                          <a:cs typeface="+mn-cs"/>
                        </a:rPr>
                        <a:t>Depression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dirty="0">
                          <a:solidFill>
                            <a:schemeClr val="dk1"/>
                          </a:solidFill>
                          <a:effectLst/>
                          <a:latin typeface="+mn-lt"/>
                          <a:ea typeface="+mn-ea"/>
                          <a:cs typeface="+mn-cs"/>
                        </a:rPr>
                        <a:t>Bipolar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dirty="0">
                          <a:solidFill>
                            <a:schemeClr val="dk1"/>
                          </a:solidFill>
                          <a:effectLst/>
                          <a:latin typeface="+mn-lt"/>
                          <a:ea typeface="+mn-ea"/>
                          <a:cs typeface="+mn-cs"/>
                        </a:rPr>
                        <a:t>Schizophrenia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dirty="0">
                          <a:solidFill>
                            <a:schemeClr val="dk1"/>
                          </a:solidFill>
                          <a:effectLst/>
                          <a:latin typeface="+mn-lt"/>
                          <a:ea typeface="+mn-ea"/>
                          <a:cs typeface="+mn-cs"/>
                        </a:rPr>
                        <a:t>Drug/ETOH/ Toxins </a:t>
                      </a:r>
                      <a:endParaRPr lang="en-CA" dirty="0">
                        <a:effectLst/>
                      </a:endParaRPr>
                    </a:p>
                    <a:p>
                      <a:endParaRPr lang="en-US" dirty="0"/>
                    </a:p>
                  </a:txBody>
                  <a:tcPr/>
                </a:tc>
                <a:tc>
                  <a:txBody>
                    <a:bodyPr/>
                    <a:lstStyle/>
                    <a:p>
                      <a:pPr marL="285750" indent="-285750">
                        <a:buFont typeface="Arial" panose="020B0604020202020204" pitchFamily="34" charset="0"/>
                        <a:buChar char="•"/>
                      </a:pPr>
                      <a:r>
                        <a:rPr lang="en-CA" sz="1800" kern="1200" dirty="0">
                          <a:solidFill>
                            <a:schemeClr val="dk1"/>
                          </a:solidFill>
                          <a:effectLst/>
                          <a:latin typeface="+mn-lt"/>
                          <a:ea typeface="+mn-ea"/>
                          <a:cs typeface="+mn-cs"/>
                        </a:rPr>
                        <a:t>Severe Illness</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Multiple Illnesses</a:t>
                      </a:r>
                    </a:p>
                    <a:p>
                      <a:pPr marL="285750" indent="-285750">
                        <a:buFont typeface="Arial" panose="020B0604020202020204" pitchFamily="34" charset="0"/>
                        <a:buChar char="•"/>
                      </a:pPr>
                      <a:r>
                        <a:rPr lang="en-CA" sz="1800" kern="1200" dirty="0" err="1">
                          <a:solidFill>
                            <a:schemeClr val="dk1"/>
                          </a:solidFill>
                          <a:effectLst/>
                          <a:latin typeface="+mn-lt"/>
                          <a:ea typeface="+mn-ea"/>
                          <a:cs typeface="+mn-cs"/>
                        </a:rPr>
                        <a:t>Abn</a:t>
                      </a:r>
                      <a:r>
                        <a:rPr lang="en-CA" sz="1800" kern="1200" dirty="0">
                          <a:solidFill>
                            <a:schemeClr val="dk1"/>
                          </a:solidFill>
                          <a:effectLst/>
                          <a:latin typeface="+mn-lt"/>
                          <a:ea typeface="+mn-ea"/>
                          <a:cs typeface="+mn-cs"/>
                        </a:rPr>
                        <a:t>. Blood Work</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Metabolic D/O </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CNS pathology</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Trauma</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Burns </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Post-Op</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Poor O2 States </a:t>
                      </a:r>
                      <a:endParaRPr lang="en-CA" dirty="0">
                        <a:effectLst/>
                      </a:endParaRPr>
                    </a:p>
                    <a:p>
                      <a:endParaRPr lang="en-US" dirty="0"/>
                    </a:p>
                  </a:txBody>
                  <a:tcPr/>
                </a:tc>
                <a:tc>
                  <a:txBody>
                    <a:bodyPr/>
                    <a:lstStyle/>
                    <a:p>
                      <a:pPr marL="285750" indent="-285750">
                        <a:buFont typeface="Arial" panose="020B0604020202020204" pitchFamily="34" charset="0"/>
                        <a:buChar char="•"/>
                      </a:pPr>
                      <a:r>
                        <a:rPr lang="en-CA" sz="1800" kern="1200" dirty="0">
                          <a:solidFill>
                            <a:schemeClr val="dk1"/>
                          </a:solidFill>
                          <a:effectLst/>
                          <a:latin typeface="+mn-lt"/>
                          <a:ea typeface="+mn-ea"/>
                          <a:cs typeface="+mn-cs"/>
                        </a:rPr>
                        <a:t>&gt;3 drugs</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Psychoactive Meds</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Anticholinergic</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Meds 5HT Meds </a:t>
                      </a:r>
                      <a:endParaRPr lang="en-CA" dirty="0">
                        <a:effectLst/>
                      </a:endParaRPr>
                    </a:p>
                    <a:p>
                      <a:endParaRPr lang="en-CA" sz="1800" kern="1200" dirty="0">
                        <a:solidFill>
                          <a:schemeClr val="dk1"/>
                        </a:solidFill>
                        <a:effectLst/>
                        <a:latin typeface="+mn-lt"/>
                        <a:ea typeface="+mn-ea"/>
                        <a:cs typeface="+mn-cs"/>
                      </a:endParaRPr>
                    </a:p>
                    <a:p>
                      <a:r>
                        <a:rPr lang="en-CA" sz="1800" kern="1200" dirty="0">
                          <a:solidFill>
                            <a:schemeClr val="dk1"/>
                          </a:solidFill>
                          <a:effectLst/>
                          <a:latin typeface="+mn-lt"/>
                          <a:ea typeface="+mn-ea"/>
                          <a:cs typeface="+mn-cs"/>
                        </a:rPr>
                        <a:t>Examples: </a:t>
                      </a:r>
                      <a:endParaRPr lang="en-CA" dirty="0">
                        <a:effectLst/>
                      </a:endParaRPr>
                    </a:p>
                    <a:p>
                      <a:r>
                        <a:rPr lang="en-CA" sz="1800" kern="1200" dirty="0">
                          <a:solidFill>
                            <a:schemeClr val="dk1"/>
                          </a:solidFill>
                          <a:effectLst/>
                          <a:latin typeface="+mn-lt"/>
                          <a:ea typeface="+mn-ea"/>
                          <a:cs typeface="+mn-cs"/>
                        </a:rPr>
                        <a:t>Opioids* Corticosteroids* Benzodiazepines* NSAIDS</a:t>
                      </a:r>
                      <a:br>
                        <a:rPr lang="en-CA" sz="1800" kern="1200" dirty="0">
                          <a:solidFill>
                            <a:schemeClr val="dk1"/>
                          </a:solidFill>
                          <a:effectLst/>
                          <a:latin typeface="+mn-lt"/>
                          <a:ea typeface="+mn-ea"/>
                          <a:cs typeface="+mn-cs"/>
                        </a:rPr>
                      </a:br>
                      <a:r>
                        <a:rPr lang="en-CA" sz="1800" kern="1200" dirty="0">
                          <a:solidFill>
                            <a:schemeClr val="dk1"/>
                          </a:solidFill>
                          <a:effectLst/>
                          <a:latin typeface="+mn-lt"/>
                          <a:ea typeface="+mn-ea"/>
                          <a:cs typeface="+mn-cs"/>
                        </a:rPr>
                        <a:t>Chemo Meds </a:t>
                      </a:r>
                      <a:endParaRPr lang="en-CA" dirty="0">
                        <a:effectLst/>
                      </a:endParaRPr>
                    </a:p>
                    <a:p>
                      <a:endParaRPr lang="en-US" dirty="0"/>
                    </a:p>
                  </a:txBody>
                  <a:tcPr/>
                </a:tc>
                <a:tc>
                  <a:txBody>
                    <a:bodyPr/>
                    <a:lstStyle/>
                    <a:p>
                      <a:pPr marL="285750" indent="-285750">
                        <a:buFont typeface="Arial" panose="020B0604020202020204" pitchFamily="34" charset="0"/>
                        <a:buChar char="•"/>
                      </a:pPr>
                      <a:r>
                        <a:rPr lang="en-CA" sz="1800" kern="1200" dirty="0">
                          <a:solidFill>
                            <a:schemeClr val="dk1"/>
                          </a:solidFill>
                          <a:effectLst/>
                          <a:latin typeface="+mn-lt"/>
                          <a:ea typeface="+mn-ea"/>
                          <a:cs typeface="+mn-cs"/>
                        </a:rPr>
                        <a:t>Dehydration</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Malnutrition</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Sleep Deprivation</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Over Sedation</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Pain </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Abnormal VS</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Catheters IV</a:t>
                      </a:r>
                    </a:p>
                    <a:p>
                      <a:pPr marL="285750" indent="-285750">
                        <a:buFont typeface="Arial" panose="020B0604020202020204" pitchFamily="34" charset="0"/>
                        <a:buChar char="•"/>
                      </a:pPr>
                      <a:r>
                        <a:rPr lang="en-CA" sz="1800" kern="1200" dirty="0">
                          <a:solidFill>
                            <a:schemeClr val="dk1"/>
                          </a:solidFill>
                          <a:effectLst/>
                          <a:latin typeface="+mn-lt"/>
                          <a:ea typeface="+mn-ea"/>
                          <a:cs typeface="+mn-cs"/>
                        </a:rPr>
                        <a:t>Restraints </a:t>
                      </a:r>
                      <a:endParaRPr lang="en-CA" dirty="0">
                        <a:effectLst/>
                      </a:endParaRPr>
                    </a:p>
                    <a:p>
                      <a:endParaRPr lang="en-US" dirty="0"/>
                    </a:p>
                  </a:txBody>
                  <a:tcPr/>
                </a:tc>
                <a:extLst>
                  <a:ext uri="{0D108BD9-81ED-4DB2-BD59-A6C34878D82A}">
                    <a16:rowId xmlns:a16="http://schemas.microsoft.com/office/drawing/2014/main" val="560905499"/>
                  </a:ext>
                </a:extLst>
              </a:tr>
            </a:tbl>
          </a:graphicData>
        </a:graphic>
      </p:graphicFrame>
    </p:spTree>
    <p:extLst>
      <p:ext uri="{BB962C8B-B14F-4D97-AF65-F5344CB8AC3E}">
        <p14:creationId xmlns:p14="http://schemas.microsoft.com/office/powerpoint/2010/main" val="826648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32C0-6D1F-B34F-A97F-4782D611D845}"/>
              </a:ext>
            </a:extLst>
          </p:cNvPr>
          <p:cNvSpPr>
            <a:spLocks noGrp="1"/>
          </p:cNvSpPr>
          <p:nvPr>
            <p:ph type="title"/>
          </p:nvPr>
        </p:nvSpPr>
        <p:spPr>
          <a:xfrm>
            <a:off x="1371600" y="400050"/>
            <a:ext cx="9601200" cy="1771650"/>
          </a:xfrm>
        </p:spPr>
        <p:txBody>
          <a:bodyPr anchor="ctr">
            <a:normAutofit fontScale="90000"/>
          </a:bodyPr>
          <a:lstStyle/>
          <a:p>
            <a:r>
              <a:rPr lang="en-US" sz="4900" dirty="0">
                <a:latin typeface="Times New Roman" panose="02020603050405020304" pitchFamily="18" charset="0"/>
                <a:cs typeface="Times New Roman" panose="02020603050405020304" pitchFamily="18" charset="0"/>
              </a:rPr>
              <a:t>Etiology (Precipitating Factors): </a:t>
            </a:r>
            <a:br>
              <a:rPr lang="en-US" sz="4900" dirty="0">
                <a:latin typeface="Times New Roman" panose="02020603050405020304" pitchFamily="18" charset="0"/>
                <a:cs typeface="Times New Roman" panose="02020603050405020304" pitchFamily="18" charset="0"/>
              </a:rPr>
            </a:br>
            <a:r>
              <a:rPr lang="en-US" sz="4900" b="1" i="1" u="sng" dirty="0">
                <a:latin typeface="Times New Roman" panose="02020603050405020304" pitchFamily="18" charset="0"/>
                <a:cs typeface="Times New Roman" panose="02020603050405020304" pitchFamily="18" charset="0"/>
              </a:rPr>
              <a:t>I watch death</a:t>
            </a:r>
            <a:br>
              <a:rPr lang="en-US" dirty="0"/>
            </a:br>
            <a:endParaRPr lang="en-US" dirty="0"/>
          </a:p>
        </p:txBody>
      </p:sp>
      <p:sp>
        <p:nvSpPr>
          <p:cNvPr id="4" name="Content Placeholder 3">
            <a:extLst>
              <a:ext uri="{FF2B5EF4-FFF2-40B4-BE49-F238E27FC236}">
                <a16:creationId xmlns:a16="http://schemas.microsoft.com/office/drawing/2014/main" id="{9FD91694-E9EA-B841-A8B2-33B5EA68961C}"/>
              </a:ext>
            </a:extLst>
          </p:cNvPr>
          <p:cNvSpPr>
            <a:spLocks noGrp="1"/>
          </p:cNvSpPr>
          <p:nvPr>
            <p:ph sz="half" idx="1"/>
          </p:nvPr>
        </p:nvSpPr>
        <p:spPr>
          <a:xfrm>
            <a:off x="1141412" y="2241756"/>
            <a:ext cx="4876800" cy="3886200"/>
          </a:xfrm>
        </p:spPr>
        <p:txBody>
          <a:bodyPr/>
          <a:lstStyle/>
          <a:p>
            <a:r>
              <a:rPr lang="en-US" sz="2400" b="1" i="1" u="sng"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Infections. </a:t>
            </a:r>
          </a:p>
          <a:p>
            <a:r>
              <a:rPr lang="en-US" sz="2400" b="1" i="1" u="sng" dirty="0">
                <a:latin typeface="Times New Roman" panose="02020603050405020304" pitchFamily="18" charset="0"/>
                <a:cs typeface="Times New Roman" panose="02020603050405020304" pitchFamily="18" charset="0"/>
              </a:rPr>
              <a:t>W:</a:t>
            </a:r>
            <a:r>
              <a:rPr lang="en-US" sz="2400" dirty="0">
                <a:latin typeface="Times New Roman" panose="02020603050405020304" pitchFamily="18" charset="0"/>
                <a:cs typeface="Times New Roman" panose="02020603050405020304" pitchFamily="18" charset="0"/>
              </a:rPr>
              <a:t> Withdrawal. </a:t>
            </a:r>
          </a:p>
          <a:p>
            <a:r>
              <a:rPr lang="en-US" sz="2400" b="1" i="1" u="sng"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Acute metabolic. </a:t>
            </a:r>
          </a:p>
          <a:p>
            <a:r>
              <a:rPr lang="en-US" sz="2400" b="1" i="1" u="sng"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Trauma.</a:t>
            </a:r>
          </a:p>
          <a:p>
            <a:r>
              <a:rPr lang="en-US" sz="2400" b="1" i="1" u="sng"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CNS pathology.</a:t>
            </a:r>
          </a:p>
          <a:p>
            <a:r>
              <a:rPr lang="en-US" sz="2400" b="1" i="1" u="sng"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Hypoxia.   </a:t>
            </a:r>
          </a:p>
          <a:p>
            <a:endParaRPr lang="en-US" dirty="0"/>
          </a:p>
        </p:txBody>
      </p:sp>
      <p:sp>
        <p:nvSpPr>
          <p:cNvPr id="5" name="Content Placeholder 4">
            <a:extLst>
              <a:ext uri="{FF2B5EF4-FFF2-40B4-BE49-F238E27FC236}">
                <a16:creationId xmlns:a16="http://schemas.microsoft.com/office/drawing/2014/main" id="{05329C84-F2DA-0E4A-91B4-85EE6BD16A84}"/>
              </a:ext>
            </a:extLst>
          </p:cNvPr>
          <p:cNvSpPr>
            <a:spLocks noGrp="1"/>
          </p:cNvSpPr>
          <p:nvPr>
            <p:ph sz="half" idx="2"/>
          </p:nvPr>
        </p:nvSpPr>
        <p:spPr>
          <a:xfrm>
            <a:off x="6094411" y="2241756"/>
            <a:ext cx="4876800" cy="3886199"/>
          </a:xfrm>
        </p:spPr>
        <p:txBody>
          <a:bodyPr/>
          <a:lstStyle/>
          <a:p>
            <a:r>
              <a:rPr lang="en-US" sz="2400" b="1" i="1" u="sng"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Deficiencies.</a:t>
            </a:r>
          </a:p>
          <a:p>
            <a:r>
              <a:rPr lang="en-US" sz="2400" b="1" i="1" u="sng" dirty="0">
                <a:latin typeface="Times New Roman" panose="02020603050405020304" pitchFamily="18" charset="0"/>
                <a:cs typeface="Times New Roman" panose="02020603050405020304" pitchFamily="18" charset="0"/>
              </a:rPr>
              <a:t>E: </a:t>
            </a:r>
            <a:r>
              <a:rPr lang="en-US" sz="2400" dirty="0">
                <a:latin typeface="Times New Roman" panose="02020603050405020304" pitchFamily="18" charset="0"/>
                <a:cs typeface="Times New Roman" panose="02020603050405020304" pitchFamily="18" charset="0"/>
              </a:rPr>
              <a:t>Endocrinopathies.</a:t>
            </a:r>
          </a:p>
          <a:p>
            <a:r>
              <a:rPr lang="en-US" sz="2400" b="1" i="1" u="sng"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Acute vascular.</a:t>
            </a:r>
          </a:p>
          <a:p>
            <a:r>
              <a:rPr lang="en-US" sz="2400" b="1" i="1" u="sng"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Toxins.</a:t>
            </a:r>
          </a:p>
          <a:p>
            <a:r>
              <a:rPr lang="en-US" sz="2400" b="1" i="1" u="sng"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Heavy metal. </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618760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C18417-AD17-F34B-8EEB-335E89AA10DE}"/>
              </a:ext>
            </a:extLst>
          </p:cNvPr>
          <p:cNvSpPr>
            <a:spLocks noGrp="1"/>
          </p:cNvSpPr>
          <p:nvPr>
            <p:ph idx="1"/>
          </p:nvPr>
        </p:nvSpPr>
        <p:spPr>
          <a:xfrm>
            <a:off x="1141413" y="308611"/>
            <a:ext cx="9905998" cy="6377940"/>
          </a:xfrm>
        </p:spPr>
        <p:txBody>
          <a:bodyPr anchor="t">
            <a:normAutofit/>
          </a:bodyPr>
          <a:lstStyle/>
          <a:p>
            <a:r>
              <a:rPr lang="en-US" sz="2400" dirty="0">
                <a:latin typeface="Times New Roman" panose="02020603050405020304" pitchFamily="18" charset="0"/>
                <a:cs typeface="Times New Roman" panose="02020603050405020304" pitchFamily="18" charset="0"/>
              </a:rPr>
              <a:t>Infections (encephalitis, meningitis, HIV, syphilis, sepsis, typhus, malaria)</a:t>
            </a:r>
          </a:p>
          <a:p>
            <a:r>
              <a:rPr lang="en-US" sz="2400" dirty="0">
                <a:latin typeface="Times New Roman" panose="02020603050405020304" pitchFamily="18" charset="0"/>
                <a:cs typeface="Times New Roman" panose="02020603050405020304" pitchFamily="18" charset="0"/>
              </a:rPr>
              <a:t>Withdrawal from substance of the abuse (alcohol, sedative-hypnotic, barbiturates)</a:t>
            </a:r>
          </a:p>
          <a:p>
            <a:r>
              <a:rPr lang="en-US" sz="2400" dirty="0">
                <a:latin typeface="Times New Roman" panose="02020603050405020304" pitchFamily="18" charset="0"/>
                <a:cs typeface="Times New Roman" panose="02020603050405020304" pitchFamily="18" charset="0"/>
              </a:rPr>
              <a:t>Acute metabolic (acidosis, alkalosis, liver/kidney failure)</a:t>
            </a:r>
          </a:p>
          <a:p>
            <a:r>
              <a:rPr lang="en-US" sz="2400" dirty="0">
                <a:latin typeface="Times New Roman" panose="02020603050405020304" pitchFamily="18" charset="0"/>
                <a:cs typeface="Times New Roman" panose="02020603050405020304" pitchFamily="18" charset="0"/>
              </a:rPr>
              <a:t>Trauma (closed head trauma, heatstroke, recent surgery, severe burns)</a:t>
            </a:r>
          </a:p>
          <a:p>
            <a:r>
              <a:rPr lang="en-US" sz="2400" dirty="0">
                <a:latin typeface="Times New Roman" panose="02020603050405020304" pitchFamily="18" charset="0"/>
                <a:cs typeface="Times New Roman" panose="02020603050405020304" pitchFamily="18" charset="0"/>
              </a:rPr>
              <a:t>CNS pathology (abscess, tumor, seizures, hydrocephalus)</a:t>
            </a:r>
          </a:p>
          <a:p>
            <a:r>
              <a:rPr lang="en-US" sz="2400" dirty="0">
                <a:latin typeface="Times New Roman" panose="02020603050405020304" pitchFamily="18" charset="0"/>
                <a:cs typeface="Times New Roman" panose="02020603050405020304" pitchFamily="18" charset="0"/>
              </a:rPr>
              <a:t>Hypoxia (anemia, hypoperfusion due to heart/lung failure, co poisoning )</a:t>
            </a:r>
          </a:p>
          <a:p>
            <a:r>
              <a:rPr lang="en-US" sz="2400" dirty="0">
                <a:latin typeface="Times New Roman" panose="02020603050405020304" pitchFamily="18" charset="0"/>
                <a:cs typeface="Times New Roman" panose="02020603050405020304" pitchFamily="18" charset="0"/>
              </a:rPr>
              <a:t>Deficiencies of vitamins (b12, folate, thiamine, niacin)</a:t>
            </a:r>
          </a:p>
          <a:p>
            <a:r>
              <a:rPr lang="en-US" sz="2400" dirty="0">
                <a:latin typeface="Times New Roman" panose="02020603050405020304" pitchFamily="18" charset="0"/>
                <a:cs typeface="Times New Roman" panose="02020603050405020304" pitchFamily="18" charset="0"/>
              </a:rPr>
              <a:t>Endocrinopathies (Hyper/Hypoglycemia, Hypo/</a:t>
            </a:r>
            <a:r>
              <a:rPr lang="en-US" sz="2400" dirty="0" err="1">
                <a:latin typeface="Times New Roman" panose="02020603050405020304" pitchFamily="18" charset="0"/>
                <a:cs typeface="Times New Roman" panose="02020603050405020304" pitchFamily="18" charset="0"/>
              </a:rPr>
              <a:t>Hyperadrenocorticism</a:t>
            </a:r>
            <a:r>
              <a:rPr lang="en-US" sz="2400" dirty="0">
                <a:latin typeface="Times New Roman" panose="02020603050405020304" pitchFamily="18" charset="0"/>
                <a:cs typeface="Times New Roman" panose="02020603050405020304" pitchFamily="18" charset="0"/>
              </a:rPr>
              <a:t>, Hyperparathyroidism)</a:t>
            </a:r>
          </a:p>
          <a:p>
            <a:r>
              <a:rPr lang="en-US" sz="2400" dirty="0">
                <a:latin typeface="Times New Roman" panose="02020603050405020304" pitchFamily="18" charset="0"/>
                <a:cs typeface="Times New Roman" panose="02020603050405020304" pitchFamily="18" charset="0"/>
              </a:rPr>
              <a:t>Acute vascular (hypertension, stroke, TIA, arrhythmia)</a:t>
            </a:r>
          </a:p>
          <a:p>
            <a:r>
              <a:rPr lang="en-US" sz="2400" dirty="0">
                <a:latin typeface="Times New Roman" panose="02020603050405020304" pitchFamily="18" charset="0"/>
                <a:cs typeface="Times New Roman" panose="02020603050405020304" pitchFamily="18" charset="0"/>
              </a:rPr>
              <a:t>Toxins (medications, illicit drugs, pesticides, solvents)</a:t>
            </a:r>
          </a:p>
          <a:p>
            <a:r>
              <a:rPr lang="en-US" sz="2400" dirty="0">
                <a:latin typeface="Times New Roman" panose="02020603050405020304" pitchFamily="18" charset="0"/>
                <a:cs typeface="Times New Roman" panose="02020603050405020304" pitchFamily="18" charset="0"/>
              </a:rPr>
              <a:t>Heavy metal (lead, manganese, mercury)</a:t>
            </a:r>
          </a:p>
          <a:p>
            <a:endParaRPr lang="en-US" dirty="0"/>
          </a:p>
        </p:txBody>
      </p:sp>
    </p:spTree>
    <p:extLst>
      <p:ext uri="{BB962C8B-B14F-4D97-AF65-F5344CB8AC3E}">
        <p14:creationId xmlns:p14="http://schemas.microsoft.com/office/powerpoint/2010/main" val="1086534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6F6FC8-C797-8642-8D08-A0A9924F1CB3}"/>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090578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364148-3FAE-6D48-AEFC-2496A71B0BF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4227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A503-14A1-9441-AF9B-D7A941EEF608}"/>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7433A0ED-EF4D-D14F-A7EC-E1F210C452FD}"/>
              </a:ext>
            </a:extLst>
          </p:cNvPr>
          <p:cNvSpPr>
            <a:spLocks noGrp="1"/>
          </p:cNvSpPr>
          <p:nvPr>
            <p:ph idx="1"/>
          </p:nvPr>
        </p:nvSpPr>
        <p:spPr>
          <a:xfrm>
            <a:off x="1219201" y="1428750"/>
            <a:ext cx="9905998" cy="3766457"/>
          </a:xfrm>
        </p:spPr>
        <p:txBody>
          <a:bodyPr anchor="ctr">
            <a:normAutofit/>
          </a:bodyPr>
          <a:lstStyle/>
          <a:p>
            <a:r>
              <a:rPr lang="en-US" sz="3600" dirty="0">
                <a:latin typeface="Times New Roman" panose="02020603050405020304" pitchFamily="18" charset="0"/>
                <a:cs typeface="Times New Roman" panose="02020603050405020304" pitchFamily="18" charset="0"/>
              </a:rPr>
              <a:t>Cognition Functions Vs Cognitive Disorder.</a:t>
            </a:r>
          </a:p>
        </p:txBody>
      </p:sp>
    </p:spTree>
    <p:extLst>
      <p:ext uri="{BB962C8B-B14F-4D97-AF65-F5344CB8AC3E}">
        <p14:creationId xmlns:p14="http://schemas.microsoft.com/office/powerpoint/2010/main" val="1324330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A0EF-B9AE-BD4A-8416-5FB3AC8F3D6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Delirium management/Interventions:</a:t>
            </a:r>
          </a:p>
        </p:txBody>
      </p:sp>
      <p:sp>
        <p:nvSpPr>
          <p:cNvPr id="3" name="Content Placeholder 2">
            <a:extLst>
              <a:ext uri="{FF2B5EF4-FFF2-40B4-BE49-F238E27FC236}">
                <a16:creationId xmlns:a16="http://schemas.microsoft.com/office/drawing/2014/main" id="{7A414A2F-54AD-CA43-A7B2-3AFA81C0A100}"/>
              </a:ext>
            </a:extLst>
          </p:cNvPr>
          <p:cNvSpPr>
            <a:spLocks noGrp="1"/>
          </p:cNvSpPr>
          <p:nvPr>
            <p:ph idx="1"/>
          </p:nvPr>
        </p:nvSpPr>
        <p:spPr/>
        <p:txBody>
          <a:bodyPr anchor="ctr">
            <a:normAutofit/>
          </a:bodyPr>
          <a:lstStyle/>
          <a:p>
            <a:pPr marL="0" indent="0" algn="ctr">
              <a:buNone/>
            </a:pPr>
            <a:r>
              <a:rPr lang="en-US" sz="4800" dirty="0">
                <a:solidFill>
                  <a:srgbClr val="FF000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Treatment of the underlying medical cause and ensure patient / staff safety</a:t>
            </a:r>
          </a:p>
          <a:p>
            <a:pPr marL="0" indent="0">
              <a:buNone/>
            </a:pPr>
            <a:endParaRPr lang="en-US" sz="2800" dirty="0"/>
          </a:p>
        </p:txBody>
      </p:sp>
    </p:spTree>
    <p:extLst>
      <p:ext uri="{BB962C8B-B14F-4D97-AF65-F5344CB8AC3E}">
        <p14:creationId xmlns:p14="http://schemas.microsoft.com/office/powerpoint/2010/main" val="2336411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576C2AE-05DC-444D-BE23-3E61E117B606}"/>
              </a:ext>
            </a:extLst>
          </p:cNvPr>
          <p:cNvGraphicFramePr/>
          <p:nvPr>
            <p:extLst>
              <p:ext uri="{D42A27DB-BD31-4B8C-83A1-F6EECF244321}">
                <p14:modId xmlns:p14="http://schemas.microsoft.com/office/powerpoint/2010/main" val="3223884372"/>
              </p:ext>
            </p:extLst>
          </p:nvPr>
        </p:nvGraphicFramePr>
        <p:xfrm>
          <a:off x="788670" y="265472"/>
          <a:ext cx="10652759" cy="6268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1576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F35AF-FC42-BD4C-850C-CB205BA58FAE}"/>
              </a:ext>
            </a:extLst>
          </p:cNvPr>
          <p:cNvSpPr>
            <a:spLocks noGrp="1"/>
          </p:cNvSpPr>
          <p:nvPr>
            <p:ph type="title"/>
          </p:nvPr>
        </p:nvSpPr>
        <p:spPr>
          <a:xfrm>
            <a:off x="1141413" y="609600"/>
            <a:ext cx="9905998" cy="842010"/>
          </a:xfrm>
        </p:spPr>
        <p:txBody>
          <a:bodyPr/>
          <a:lstStyle/>
          <a:p>
            <a:r>
              <a:rPr lang="en-US" dirty="0">
                <a:latin typeface="Times New Roman" panose="02020603050405020304" pitchFamily="18" charset="0"/>
                <a:cs typeface="Times New Roman" panose="02020603050405020304" pitchFamily="18" charset="0"/>
              </a:rPr>
              <a:t>Delirium differential diagnoses</a:t>
            </a:r>
          </a:p>
        </p:txBody>
      </p:sp>
      <p:sp>
        <p:nvSpPr>
          <p:cNvPr id="3" name="Content Placeholder 2">
            <a:extLst>
              <a:ext uri="{FF2B5EF4-FFF2-40B4-BE49-F238E27FC236}">
                <a16:creationId xmlns:a16="http://schemas.microsoft.com/office/drawing/2014/main" id="{7260BCDD-49CA-2B40-BA47-232CDF7C5B2F}"/>
              </a:ext>
            </a:extLst>
          </p:cNvPr>
          <p:cNvSpPr>
            <a:spLocks noGrp="1"/>
          </p:cNvSpPr>
          <p:nvPr>
            <p:ph idx="1"/>
          </p:nvPr>
        </p:nvSpPr>
        <p:spPr>
          <a:xfrm>
            <a:off x="1141413" y="1451610"/>
            <a:ext cx="9905998" cy="5052060"/>
          </a:xfrm>
        </p:spPr>
        <p:txBody>
          <a:bodyPr anchor="t">
            <a:normAutofit/>
          </a:bodyPr>
          <a:lstStyle/>
          <a:p>
            <a:r>
              <a:rPr lang="en-US" sz="2600" dirty="0">
                <a:latin typeface="Times New Roman" panose="02020603050405020304" pitchFamily="18" charset="0"/>
                <a:cs typeface="Times New Roman" panose="02020603050405020304" pitchFamily="18" charset="0"/>
              </a:rPr>
              <a:t>1) Dementia: </a:t>
            </a:r>
          </a:p>
          <a:p>
            <a:pPr lvl="1"/>
            <a:r>
              <a:rPr lang="en-US" sz="2600" dirty="0">
                <a:latin typeface="Times New Roman" panose="02020603050405020304" pitchFamily="18" charset="0"/>
                <a:cs typeface="Times New Roman" panose="02020603050405020304" pitchFamily="18" charset="0"/>
              </a:rPr>
              <a:t>Occasionally, delirium occurs in a patient with dementia, a condition known as beclouded dementia. However, a dual diagnoses (i.e., delirium in top of dementia) can only made when there is a definite history of pre-existing dementia. </a:t>
            </a:r>
          </a:p>
          <a:p>
            <a:pPr marL="530352" lvl="1" indent="0">
              <a:buNone/>
            </a:pP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2) Substance abuse: alcohol, inhalants, sedatives, and opioids</a:t>
            </a:r>
          </a:p>
          <a:p>
            <a:pPr marL="0" indent="0">
              <a:buNone/>
            </a:pPr>
            <a:r>
              <a:rPr lang="en-US" sz="2600" dirty="0">
                <a:latin typeface="Times New Roman" panose="02020603050405020304" pitchFamily="18" charset="0"/>
                <a:cs typeface="Times New Roman" panose="02020603050405020304" pitchFamily="18" charset="0"/>
              </a:rPr>
              <a:t> </a:t>
            </a:r>
          </a:p>
          <a:p>
            <a:r>
              <a:rPr lang="en-US" sz="2600" dirty="0">
                <a:latin typeface="Times New Roman" panose="02020603050405020304" pitchFamily="18" charset="0"/>
                <a:cs typeface="Times New Roman" panose="02020603050405020304" pitchFamily="18" charset="0"/>
              </a:rPr>
              <a:t>3) Amnestic syndrome (see later)</a:t>
            </a:r>
          </a:p>
          <a:p>
            <a:endParaRPr lang="en-US" dirty="0"/>
          </a:p>
        </p:txBody>
      </p:sp>
    </p:spTree>
    <p:extLst>
      <p:ext uri="{BB962C8B-B14F-4D97-AF65-F5344CB8AC3E}">
        <p14:creationId xmlns:p14="http://schemas.microsoft.com/office/powerpoint/2010/main" val="3357165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BE92F9-D40E-D24E-9FAF-4557EAD18726}"/>
              </a:ext>
            </a:extLst>
          </p:cNvPr>
          <p:cNvSpPr>
            <a:spLocks noGrp="1"/>
          </p:cNvSpPr>
          <p:nvPr>
            <p:ph idx="1"/>
          </p:nvPr>
        </p:nvSpPr>
        <p:spPr>
          <a:xfrm>
            <a:off x="1371600" y="960120"/>
            <a:ext cx="9601200" cy="4907280"/>
          </a:xfrm>
        </p:spPr>
        <p:txBody>
          <a:bodyPr/>
          <a:lstStyle/>
          <a:p>
            <a:r>
              <a:rPr lang="en-US" sz="2600" dirty="0">
                <a:latin typeface="Times New Roman" panose="02020603050405020304" pitchFamily="18" charset="0"/>
                <a:cs typeface="Times New Roman" panose="02020603050405020304" pitchFamily="18" charset="0"/>
              </a:rPr>
              <a:t>4) Acute functional psychosis (brief psychosis, mania, exacerbation of schizophrenia): </a:t>
            </a:r>
          </a:p>
          <a:p>
            <a:pPr lvl="1"/>
            <a:r>
              <a:rPr lang="en-US" sz="2200" dirty="0">
                <a:latin typeface="Times New Roman" panose="02020603050405020304" pitchFamily="18" charset="0"/>
                <a:cs typeface="Times New Roman" panose="02020603050405020304" pitchFamily="18" charset="0"/>
              </a:rPr>
              <a:t>Patients usually experience no change in their level of consciousness or in their orientation. The hallucination and delusions are more constant and better organized than those of patients with delirium</a:t>
            </a:r>
            <a:r>
              <a:rPr lang="en-US" dirty="0">
                <a:latin typeface="Times New Roman" panose="02020603050405020304" pitchFamily="18" charset="0"/>
                <a:cs typeface="Times New Roman" panose="02020603050405020304" pitchFamily="18" charset="0"/>
              </a:rPr>
              <a:t>. </a:t>
            </a:r>
          </a:p>
          <a:p>
            <a:pPr marL="530352" lvl="1" indent="0">
              <a:buNone/>
            </a:pPr>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 Severe depression: patients with hypoactive symptoms of delirium may appear somewhat similar to severely depressed patients, but can be distinguished on the basis of EEG (normal in depression</a:t>
            </a:r>
            <a:r>
              <a:rPr lang="en-US" dirty="0">
                <a:latin typeface="Times New Roman" panose="02020603050405020304" pitchFamily="18" charset="0"/>
                <a:cs typeface="Times New Roman" panose="02020603050405020304" pitchFamily="18" charset="0"/>
              </a:rPr>
              <a:t>) </a:t>
            </a:r>
          </a:p>
          <a:p>
            <a:pPr lvl="1"/>
            <a:r>
              <a:rPr lang="en-US" sz="2200" dirty="0">
                <a:latin typeface="Times New Roman" panose="02020603050405020304" pitchFamily="18" charset="0"/>
                <a:cs typeface="Times New Roman" panose="02020603050405020304" pitchFamily="18" charset="0"/>
              </a:rPr>
              <a:t>When delirious patients treated with TCA, cognitive functions deteriorate further because of the anticholinergic effects of TCA</a:t>
            </a: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346283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935A8E4-5776-D146-A6F7-6B1CCEB93E8B}"/>
              </a:ext>
            </a:extLst>
          </p:cNvPr>
          <p:cNvGraphicFramePr>
            <a:graphicFrameLocks noGrp="1"/>
          </p:cNvGraphicFramePr>
          <p:nvPr>
            <p:extLst>
              <p:ext uri="{D42A27DB-BD31-4B8C-83A1-F6EECF244321}">
                <p14:modId xmlns:p14="http://schemas.microsoft.com/office/powerpoint/2010/main" val="72928789"/>
              </p:ext>
            </p:extLst>
          </p:nvPr>
        </p:nvGraphicFramePr>
        <p:xfrm>
          <a:off x="1849120" y="696806"/>
          <a:ext cx="8127999" cy="5395383"/>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801708714"/>
                    </a:ext>
                  </a:extLst>
                </a:gridCol>
                <a:gridCol w="2709333">
                  <a:extLst>
                    <a:ext uri="{9D8B030D-6E8A-4147-A177-3AD203B41FA5}">
                      <a16:colId xmlns:a16="http://schemas.microsoft.com/office/drawing/2014/main" val="4287720999"/>
                    </a:ext>
                  </a:extLst>
                </a:gridCol>
                <a:gridCol w="2709333">
                  <a:extLst>
                    <a:ext uri="{9D8B030D-6E8A-4147-A177-3AD203B41FA5}">
                      <a16:colId xmlns:a16="http://schemas.microsoft.com/office/drawing/2014/main" val="3003751667"/>
                    </a:ext>
                  </a:extLst>
                </a:gridCol>
              </a:tblGrid>
              <a:tr h="671291">
                <a:tc>
                  <a:txBody>
                    <a:bodyPr/>
                    <a:lstStyle/>
                    <a:p>
                      <a:pPr algn="ctr"/>
                      <a:r>
                        <a:rPr lang="en-US" dirty="0"/>
                        <a:t>Feature </a:t>
                      </a:r>
                    </a:p>
                  </a:txBody>
                  <a:tcPr/>
                </a:tc>
                <a:tc>
                  <a:txBody>
                    <a:bodyPr/>
                    <a:lstStyle/>
                    <a:p>
                      <a:pPr algn="ctr"/>
                      <a:r>
                        <a:rPr lang="en-US" dirty="0"/>
                        <a:t>Dementia </a:t>
                      </a:r>
                    </a:p>
                  </a:txBody>
                  <a:tcPr/>
                </a:tc>
                <a:tc>
                  <a:txBody>
                    <a:bodyPr/>
                    <a:lstStyle/>
                    <a:p>
                      <a:pPr algn="ctr"/>
                      <a:r>
                        <a:rPr lang="en-US" dirty="0"/>
                        <a:t>Delirium</a:t>
                      </a:r>
                    </a:p>
                  </a:txBody>
                  <a:tcPr/>
                </a:tc>
                <a:extLst>
                  <a:ext uri="{0D108BD9-81ED-4DB2-BD59-A6C34878D82A}">
                    <a16:rowId xmlns:a16="http://schemas.microsoft.com/office/drawing/2014/main" val="671042610"/>
                  </a:ext>
                </a:extLst>
              </a:tr>
              <a:tr h="671291">
                <a:tc>
                  <a:txBody>
                    <a:bodyPr/>
                    <a:lstStyle/>
                    <a:p>
                      <a:r>
                        <a:rPr lang="en-US" dirty="0"/>
                        <a:t>onset</a:t>
                      </a:r>
                    </a:p>
                  </a:txBody>
                  <a:tcPr/>
                </a:tc>
                <a:tc>
                  <a:txBody>
                    <a:bodyPr/>
                    <a:lstStyle/>
                    <a:p>
                      <a:r>
                        <a:rPr lang="en-US" dirty="0"/>
                        <a:t>Slow/gradual (except for vascular dementia</a:t>
                      </a:r>
                    </a:p>
                  </a:txBody>
                  <a:tcPr/>
                </a:tc>
                <a:tc>
                  <a:txBody>
                    <a:bodyPr/>
                    <a:lstStyle/>
                    <a:p>
                      <a:r>
                        <a:rPr lang="en-US" dirty="0"/>
                        <a:t>Rapid</a:t>
                      </a:r>
                    </a:p>
                  </a:txBody>
                  <a:tcPr/>
                </a:tc>
                <a:extLst>
                  <a:ext uri="{0D108BD9-81ED-4DB2-BD59-A6C34878D82A}">
                    <a16:rowId xmlns:a16="http://schemas.microsoft.com/office/drawing/2014/main" val="2991536894"/>
                  </a:ext>
                </a:extLst>
              </a:tr>
              <a:tr h="671291">
                <a:tc>
                  <a:txBody>
                    <a:bodyPr/>
                    <a:lstStyle/>
                    <a:p>
                      <a:r>
                        <a:rPr lang="en-US" dirty="0"/>
                        <a:t>Duration to develop</a:t>
                      </a:r>
                    </a:p>
                  </a:txBody>
                  <a:tcPr/>
                </a:tc>
                <a:tc>
                  <a:txBody>
                    <a:bodyPr/>
                    <a:lstStyle/>
                    <a:p>
                      <a:r>
                        <a:rPr lang="en-US" dirty="0"/>
                        <a:t>months to years </a:t>
                      </a:r>
                    </a:p>
                  </a:txBody>
                  <a:tcPr/>
                </a:tc>
                <a:tc>
                  <a:txBody>
                    <a:bodyPr/>
                    <a:lstStyle/>
                    <a:p>
                      <a:r>
                        <a:rPr lang="en-US" dirty="0"/>
                        <a:t>hours to weeks</a:t>
                      </a:r>
                    </a:p>
                  </a:txBody>
                  <a:tcPr/>
                </a:tc>
                <a:extLst>
                  <a:ext uri="{0D108BD9-81ED-4DB2-BD59-A6C34878D82A}">
                    <a16:rowId xmlns:a16="http://schemas.microsoft.com/office/drawing/2014/main" val="651965670"/>
                  </a:ext>
                </a:extLst>
              </a:tr>
              <a:tr h="671291">
                <a:tc>
                  <a:txBody>
                    <a:bodyPr/>
                    <a:lstStyle/>
                    <a:p>
                      <a:r>
                        <a:rPr lang="en-US" dirty="0"/>
                        <a:t>Attention</a:t>
                      </a:r>
                    </a:p>
                  </a:txBody>
                  <a:tcPr/>
                </a:tc>
                <a:tc>
                  <a:txBody>
                    <a:bodyPr/>
                    <a:lstStyle/>
                    <a:p>
                      <a:r>
                        <a:rPr lang="en-US" dirty="0"/>
                        <a:t>Preserved</a:t>
                      </a:r>
                    </a:p>
                  </a:txBody>
                  <a:tcPr/>
                </a:tc>
                <a:tc>
                  <a:txBody>
                    <a:bodyPr/>
                    <a:lstStyle/>
                    <a:p>
                      <a:r>
                        <a:rPr lang="en-US" dirty="0"/>
                        <a:t>Fluctuates</a:t>
                      </a:r>
                    </a:p>
                  </a:txBody>
                  <a:tcPr/>
                </a:tc>
                <a:extLst>
                  <a:ext uri="{0D108BD9-81ED-4DB2-BD59-A6C34878D82A}">
                    <a16:rowId xmlns:a16="http://schemas.microsoft.com/office/drawing/2014/main" val="3896480195"/>
                  </a:ext>
                </a:extLst>
              </a:tr>
              <a:tr h="671291">
                <a:tc>
                  <a:txBody>
                    <a:bodyPr/>
                    <a:lstStyle/>
                    <a:p>
                      <a:r>
                        <a:rPr lang="en-US" dirty="0"/>
                        <a:t>Awareness </a:t>
                      </a:r>
                    </a:p>
                  </a:txBody>
                  <a:tcPr/>
                </a:tc>
                <a:tc>
                  <a:txBody>
                    <a:bodyPr/>
                    <a:lstStyle/>
                    <a:p>
                      <a:r>
                        <a:rPr lang="en-US" dirty="0"/>
                        <a:t>Unchanged</a:t>
                      </a:r>
                    </a:p>
                  </a:txBody>
                  <a:tcPr/>
                </a:tc>
                <a:tc>
                  <a:txBody>
                    <a:bodyPr/>
                    <a:lstStyle/>
                    <a:p>
                      <a:r>
                        <a:rPr lang="en-US" dirty="0"/>
                        <a:t>Reduced</a:t>
                      </a:r>
                    </a:p>
                  </a:txBody>
                  <a:tcPr/>
                </a:tc>
                <a:extLst>
                  <a:ext uri="{0D108BD9-81ED-4DB2-BD59-A6C34878D82A}">
                    <a16:rowId xmlns:a16="http://schemas.microsoft.com/office/drawing/2014/main" val="523232962"/>
                  </a:ext>
                </a:extLst>
              </a:tr>
              <a:tr h="1019464">
                <a:tc>
                  <a:txBody>
                    <a:bodyPr/>
                    <a:lstStyle/>
                    <a:p>
                      <a:r>
                        <a:rPr lang="en-US" dirty="0"/>
                        <a:t>Consciousness </a:t>
                      </a:r>
                    </a:p>
                  </a:txBody>
                  <a:tcPr/>
                </a:tc>
                <a:tc>
                  <a:txBody>
                    <a:bodyPr/>
                    <a:lstStyle/>
                    <a:p>
                      <a:r>
                        <a:rPr lang="en-US" dirty="0"/>
                        <a:t>intact</a:t>
                      </a:r>
                    </a:p>
                  </a:txBody>
                  <a:tcPr/>
                </a:tc>
                <a:tc>
                  <a:txBody>
                    <a:bodyPr/>
                    <a:lstStyle/>
                    <a:p>
                      <a:r>
                        <a:rPr lang="en-US" dirty="0"/>
                        <a:t>impaired</a:t>
                      </a:r>
                    </a:p>
                  </a:txBody>
                  <a:tcPr/>
                </a:tc>
                <a:extLst>
                  <a:ext uri="{0D108BD9-81ED-4DB2-BD59-A6C34878D82A}">
                    <a16:rowId xmlns:a16="http://schemas.microsoft.com/office/drawing/2014/main" val="825604054"/>
                  </a:ext>
                </a:extLst>
              </a:tr>
              <a:tr h="1019464">
                <a:tc>
                  <a:txBody>
                    <a:bodyPr/>
                    <a:lstStyle/>
                    <a:p>
                      <a:r>
                        <a:rPr lang="en-US" dirty="0"/>
                        <a:t>Course </a:t>
                      </a:r>
                    </a:p>
                  </a:txBody>
                  <a:tcPr/>
                </a:tc>
                <a:tc>
                  <a:txBody>
                    <a:bodyPr/>
                    <a:lstStyle/>
                    <a:p>
                      <a:r>
                        <a:rPr lang="en-US" dirty="0"/>
                        <a:t>Chronic/deteriorating</a:t>
                      </a:r>
                    </a:p>
                  </a:txBody>
                  <a:tcPr/>
                </a:tc>
                <a:tc>
                  <a:txBody>
                    <a:bodyPr/>
                    <a:lstStyle/>
                    <a:p>
                      <a:r>
                        <a:rPr lang="en-US" dirty="0"/>
                        <a:t>transient/clears within 7-10 days</a:t>
                      </a:r>
                    </a:p>
                  </a:txBody>
                  <a:tcPr/>
                </a:tc>
                <a:extLst>
                  <a:ext uri="{0D108BD9-81ED-4DB2-BD59-A6C34878D82A}">
                    <a16:rowId xmlns:a16="http://schemas.microsoft.com/office/drawing/2014/main" val="3184956431"/>
                  </a:ext>
                </a:extLst>
              </a:tr>
            </a:tbl>
          </a:graphicData>
        </a:graphic>
      </p:graphicFrame>
    </p:spTree>
    <p:extLst>
      <p:ext uri="{BB962C8B-B14F-4D97-AF65-F5344CB8AC3E}">
        <p14:creationId xmlns:p14="http://schemas.microsoft.com/office/powerpoint/2010/main" val="2568596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89FC-6110-094C-8784-6F149023633A}"/>
              </a:ext>
            </a:extLst>
          </p:cNvPr>
          <p:cNvSpPr>
            <a:spLocks noGrp="1"/>
          </p:cNvSpPr>
          <p:nvPr>
            <p:ph type="title"/>
          </p:nvPr>
        </p:nvSpPr>
        <p:spPr>
          <a:xfrm>
            <a:off x="1141413" y="609600"/>
            <a:ext cx="9905998" cy="791497"/>
          </a:xfrm>
        </p:spPr>
        <p:txBody>
          <a:bodyPr/>
          <a:lstStyle/>
          <a:p>
            <a:r>
              <a:rPr lang="en-US" dirty="0">
                <a:latin typeface="Times New Roman" panose="02020603050405020304" pitchFamily="18" charset="0"/>
                <a:cs typeface="Times New Roman" panose="02020603050405020304" pitchFamily="18" charset="0"/>
              </a:rPr>
              <a:t>1) Investigations:</a:t>
            </a:r>
          </a:p>
        </p:txBody>
      </p:sp>
      <p:sp>
        <p:nvSpPr>
          <p:cNvPr id="3" name="Content Placeholder 2">
            <a:extLst>
              <a:ext uri="{FF2B5EF4-FFF2-40B4-BE49-F238E27FC236}">
                <a16:creationId xmlns:a16="http://schemas.microsoft.com/office/drawing/2014/main" id="{42F752AC-4B4E-FD40-8E82-7EFD0B2F7214}"/>
              </a:ext>
            </a:extLst>
          </p:cNvPr>
          <p:cNvSpPr>
            <a:spLocks noGrp="1"/>
          </p:cNvSpPr>
          <p:nvPr>
            <p:ph idx="1"/>
          </p:nvPr>
        </p:nvSpPr>
        <p:spPr>
          <a:xfrm>
            <a:off x="1141413" y="1651820"/>
            <a:ext cx="9905998" cy="4395020"/>
          </a:xfrm>
        </p:spPr>
        <p:txBody>
          <a:bodyPr anchor="ctr"/>
          <a:lstStyle/>
          <a:p>
            <a:r>
              <a:rPr lang="en-US" sz="2400" dirty="0">
                <a:latin typeface="Times New Roman" panose="02020603050405020304" pitchFamily="18" charset="0"/>
                <a:cs typeface="Times New Roman" panose="02020603050405020304" pitchFamily="18" charset="0"/>
              </a:rPr>
              <a:t>There is no specific diagnostic investigation for delirium.</a:t>
            </a:r>
          </a:p>
          <a:p>
            <a:pPr lvl="1"/>
            <a:r>
              <a:rPr lang="en-US" sz="2200" b="1" u="sng" dirty="0">
                <a:latin typeface="Times New Roman" panose="02020603050405020304" pitchFamily="18" charset="0"/>
                <a:cs typeface="Times New Roman" panose="02020603050405020304" pitchFamily="18" charset="0"/>
              </a:rPr>
              <a:t>A) Good clinical skills are essential:</a:t>
            </a:r>
          </a:p>
          <a:p>
            <a:pPr lvl="2"/>
            <a:r>
              <a:rPr lang="en-US" sz="2000" i="1" u="sng" dirty="0">
                <a:latin typeface="Times New Roman" panose="02020603050405020304" pitchFamily="18" charset="0"/>
                <a:cs typeface="Times New Roman" panose="02020603050405020304" pitchFamily="18" charset="0"/>
              </a:rPr>
              <a:t>1) Careful History and physical examinations:</a:t>
            </a:r>
          </a:p>
          <a:p>
            <a:pPr lvl="3"/>
            <a:r>
              <a:rPr lang="en-US" dirty="0">
                <a:latin typeface="Times New Roman" panose="02020603050405020304" pitchFamily="18" charset="0"/>
                <a:cs typeface="Times New Roman" panose="02020603050405020304" pitchFamily="18" charset="0"/>
              </a:rPr>
              <a:t>Acute onset + review medical conditions/diseases + cognitive &amp; consciousness disturbances.</a:t>
            </a:r>
          </a:p>
          <a:p>
            <a:pPr lvl="2"/>
            <a:r>
              <a:rPr lang="en-US" sz="2000" i="1" u="sng" dirty="0">
                <a:latin typeface="Times New Roman" panose="02020603050405020304" pitchFamily="18" charset="0"/>
                <a:cs typeface="Times New Roman" panose="02020603050405020304" pitchFamily="18" charset="0"/>
              </a:rPr>
              <a:t>2) Collateral history: </a:t>
            </a:r>
          </a:p>
          <a:p>
            <a:pPr lvl="3"/>
            <a:r>
              <a:rPr lang="en-US" dirty="0">
                <a:latin typeface="Times New Roman" panose="02020603050405020304" pitchFamily="18" charset="0"/>
                <a:cs typeface="Times New Roman" panose="02020603050405020304" pitchFamily="18" charset="0"/>
              </a:rPr>
              <a:t>Baseline cognition, </a:t>
            </a:r>
          </a:p>
          <a:p>
            <a:pPr lvl="3"/>
            <a:r>
              <a:rPr lang="en-US" dirty="0">
                <a:latin typeface="Times New Roman" panose="02020603050405020304" pitchFamily="18" charset="0"/>
                <a:cs typeface="Times New Roman" panose="02020603050405020304" pitchFamily="18" charset="0"/>
              </a:rPr>
              <a:t>presence of sensory impairments, </a:t>
            </a:r>
          </a:p>
          <a:p>
            <a:pPr lvl="3"/>
            <a:r>
              <a:rPr lang="en-US" dirty="0">
                <a:latin typeface="Times New Roman" panose="02020603050405020304" pitchFamily="18" charset="0"/>
                <a:cs typeface="Times New Roman" panose="02020603050405020304" pitchFamily="18" charset="0"/>
              </a:rPr>
              <a:t>exposure to risk factors, </a:t>
            </a:r>
          </a:p>
          <a:p>
            <a:pPr lvl="3"/>
            <a:r>
              <a:rPr lang="en-US" dirty="0">
                <a:latin typeface="Times New Roman" panose="02020603050405020304" pitchFamily="18" charset="0"/>
                <a:cs typeface="Times New Roman" panose="02020603050405020304" pitchFamily="18" charset="0"/>
              </a:rPr>
              <a:t>review medications, procedures, tests,…</a:t>
            </a:r>
            <a:r>
              <a:rPr lang="en-US" dirty="0" err="1">
                <a:latin typeface="Times New Roman" panose="02020603050405020304" pitchFamily="18" charset="0"/>
                <a:cs typeface="Times New Roman" panose="02020603050405020304" pitchFamily="18" charset="0"/>
              </a:rPr>
              <a:t>etc</a:t>
            </a:r>
            <a:endParaRPr lang="en-US" dirty="0">
              <a:latin typeface="Times New Roman" panose="02020603050405020304" pitchFamily="18" charset="0"/>
              <a:cs typeface="Times New Roman" panose="02020603050405020304" pitchFamily="18" charset="0"/>
            </a:endParaRPr>
          </a:p>
          <a:p>
            <a:pPr lvl="1"/>
            <a:r>
              <a:rPr lang="en-US" sz="2200" b="1" u="sng" dirty="0">
                <a:latin typeface="Times New Roman" panose="02020603050405020304" pitchFamily="18" charset="0"/>
                <a:cs typeface="Times New Roman" panose="02020603050405020304" pitchFamily="18" charset="0"/>
              </a:rPr>
              <a:t>B) MSE: proper assessment of mental functions.</a:t>
            </a:r>
          </a:p>
        </p:txBody>
      </p:sp>
    </p:spTree>
    <p:extLst>
      <p:ext uri="{BB962C8B-B14F-4D97-AF65-F5344CB8AC3E}">
        <p14:creationId xmlns:p14="http://schemas.microsoft.com/office/powerpoint/2010/main" val="7392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69AC42-27F2-8C46-ABAF-3D29BF3362D6}"/>
              </a:ext>
            </a:extLst>
          </p:cNvPr>
          <p:cNvSpPr>
            <a:spLocks noGrp="1"/>
          </p:cNvSpPr>
          <p:nvPr>
            <p:ph sz="half" idx="1"/>
          </p:nvPr>
        </p:nvSpPr>
        <p:spPr>
          <a:xfrm>
            <a:off x="1141412" y="648929"/>
            <a:ext cx="4876800" cy="5660431"/>
          </a:xfrm>
        </p:spPr>
        <p:txBody>
          <a:bodyPr>
            <a:normAutofit/>
          </a:bodyPr>
          <a:lstStyle/>
          <a:p>
            <a:r>
              <a:rPr lang="en-US" sz="2400" b="1" i="1" u="sng" dirty="0">
                <a:latin typeface="Times New Roman" panose="02020603050405020304" pitchFamily="18" charset="0"/>
                <a:cs typeface="Times New Roman" panose="02020603050405020304" pitchFamily="18" charset="0"/>
              </a:rPr>
              <a:t>First line investigations: </a:t>
            </a:r>
          </a:p>
          <a:p>
            <a:pPr lvl="1"/>
            <a:r>
              <a:rPr lang="en-US" sz="2200" dirty="0">
                <a:latin typeface="Times New Roman" panose="02020603050405020304" pitchFamily="18" charset="0"/>
                <a:cs typeface="Times New Roman" panose="02020603050405020304" pitchFamily="18" charset="0"/>
              </a:rPr>
              <a:t>Complete blood count (CBC) and differentials WBCs</a:t>
            </a:r>
          </a:p>
          <a:p>
            <a:pPr lvl="1"/>
            <a:r>
              <a:rPr lang="en-US" sz="2200" dirty="0">
                <a:latin typeface="Times New Roman" panose="02020603050405020304" pitchFamily="18" charset="0"/>
                <a:cs typeface="Times New Roman" panose="02020603050405020304" pitchFamily="18" charset="0"/>
              </a:rPr>
              <a:t>Electrolytes, Mg, ca, and po4 tests.</a:t>
            </a:r>
          </a:p>
          <a:p>
            <a:pPr lvl="1"/>
            <a:r>
              <a:rPr lang="en-US" sz="2200" dirty="0">
                <a:latin typeface="Times New Roman" panose="02020603050405020304" pitchFamily="18" charset="0"/>
                <a:cs typeface="Times New Roman" panose="02020603050405020304" pitchFamily="18" charset="0"/>
              </a:rPr>
              <a:t>Liver function tests.</a:t>
            </a:r>
          </a:p>
          <a:p>
            <a:pPr lvl="1"/>
            <a:r>
              <a:rPr lang="en-US" sz="2200" dirty="0">
                <a:latin typeface="Times New Roman" panose="02020603050405020304" pitchFamily="18" charset="0"/>
                <a:cs typeface="Times New Roman" panose="02020603050405020304" pitchFamily="18" charset="0"/>
              </a:rPr>
              <a:t>Renal function tests</a:t>
            </a:r>
          </a:p>
          <a:p>
            <a:pPr lvl="1"/>
            <a:r>
              <a:rPr lang="en-US" sz="2200" dirty="0">
                <a:latin typeface="Times New Roman" panose="02020603050405020304" pitchFamily="18" charset="0"/>
                <a:cs typeface="Times New Roman" panose="02020603050405020304" pitchFamily="18" charset="0"/>
              </a:rPr>
              <a:t>Urinalysis + cultures &amp; sensitivity</a:t>
            </a:r>
          </a:p>
          <a:p>
            <a:pPr lvl="1"/>
            <a:r>
              <a:rPr lang="en-US" sz="2200" dirty="0">
                <a:latin typeface="Times New Roman" panose="02020603050405020304" pitchFamily="18" charset="0"/>
                <a:cs typeface="Times New Roman" panose="02020603050405020304" pitchFamily="18" charset="0"/>
              </a:rPr>
              <a:t>Blood cultures &amp; sensitivity</a:t>
            </a:r>
          </a:p>
          <a:p>
            <a:pPr lvl="1"/>
            <a:r>
              <a:rPr lang="en-US" sz="2200" dirty="0">
                <a:latin typeface="Times New Roman" panose="02020603050405020304" pitchFamily="18" charset="0"/>
                <a:cs typeface="Times New Roman" panose="02020603050405020304" pitchFamily="18" charset="0"/>
              </a:rPr>
              <a:t>Thyroid function test</a:t>
            </a:r>
          </a:p>
          <a:p>
            <a:pPr lvl="1"/>
            <a:r>
              <a:rPr lang="en-US" sz="2200" dirty="0">
                <a:latin typeface="Times New Roman" panose="02020603050405020304" pitchFamily="18" charset="0"/>
                <a:cs typeface="Times New Roman" panose="02020603050405020304" pitchFamily="18" charset="0"/>
              </a:rPr>
              <a:t>Electrocardiogram (ECG)</a:t>
            </a:r>
          </a:p>
          <a:p>
            <a:pPr lvl="1"/>
            <a:r>
              <a:rPr lang="en-US" sz="2200" dirty="0">
                <a:latin typeface="Times New Roman" panose="02020603050405020304" pitchFamily="18" charset="0"/>
                <a:cs typeface="Times New Roman" panose="02020603050405020304" pitchFamily="18" charset="0"/>
              </a:rPr>
              <a:t>Blood glucose.</a:t>
            </a:r>
          </a:p>
          <a:p>
            <a:pPr lvl="1"/>
            <a:r>
              <a:rPr lang="en-US" sz="2200" dirty="0">
                <a:latin typeface="Times New Roman" panose="02020603050405020304" pitchFamily="18" charset="0"/>
                <a:cs typeface="Times New Roman" panose="02020603050405020304" pitchFamily="18" charset="0"/>
              </a:rPr>
              <a:t>Chest x-rays</a:t>
            </a:r>
          </a:p>
          <a:p>
            <a:endParaRPr lang="en-US" dirty="0"/>
          </a:p>
        </p:txBody>
      </p:sp>
      <p:sp>
        <p:nvSpPr>
          <p:cNvPr id="4" name="Content Placeholder 3">
            <a:extLst>
              <a:ext uri="{FF2B5EF4-FFF2-40B4-BE49-F238E27FC236}">
                <a16:creationId xmlns:a16="http://schemas.microsoft.com/office/drawing/2014/main" id="{B1A03418-CFC4-034F-BCBA-1BD03A4A97E6}"/>
              </a:ext>
            </a:extLst>
          </p:cNvPr>
          <p:cNvSpPr>
            <a:spLocks noGrp="1"/>
          </p:cNvSpPr>
          <p:nvPr>
            <p:ph sz="half" idx="2"/>
          </p:nvPr>
        </p:nvSpPr>
        <p:spPr>
          <a:xfrm>
            <a:off x="6018212" y="648929"/>
            <a:ext cx="4876800" cy="5142271"/>
          </a:xfrm>
        </p:spPr>
        <p:txBody>
          <a:bodyPr anchor="t">
            <a:normAutofit/>
          </a:bodyPr>
          <a:lstStyle/>
          <a:p>
            <a:r>
              <a:rPr lang="en-US" sz="2400" b="1" i="1" u="sng" dirty="0">
                <a:latin typeface="Times New Roman" panose="02020603050405020304" pitchFamily="18" charset="0"/>
                <a:cs typeface="Times New Roman" panose="02020603050405020304" pitchFamily="18" charset="0"/>
              </a:rPr>
              <a:t>Second line investigations: </a:t>
            </a:r>
          </a:p>
          <a:p>
            <a:pPr lvl="1"/>
            <a:r>
              <a:rPr lang="en-US" sz="2200" dirty="0">
                <a:latin typeface="Times New Roman" panose="02020603050405020304" pitchFamily="18" charset="0"/>
                <a:cs typeface="Times New Roman" panose="02020603050405020304" pitchFamily="18" charset="0"/>
              </a:rPr>
              <a:t>Drug screen.</a:t>
            </a:r>
          </a:p>
          <a:p>
            <a:pPr lvl="1"/>
            <a:r>
              <a:rPr lang="en-US" sz="2200" dirty="0">
                <a:latin typeface="Times New Roman" panose="02020603050405020304" pitchFamily="18" charset="0"/>
                <a:cs typeface="Times New Roman" panose="02020603050405020304" pitchFamily="18" charset="0"/>
              </a:rPr>
              <a:t>Cardiac enzymes </a:t>
            </a:r>
          </a:p>
          <a:p>
            <a:pPr lvl="1"/>
            <a:r>
              <a:rPr lang="en-US" sz="2200" dirty="0">
                <a:latin typeface="Times New Roman" panose="02020603050405020304" pitchFamily="18" charset="0"/>
                <a:cs typeface="Times New Roman" panose="02020603050405020304" pitchFamily="18" charset="0"/>
              </a:rPr>
              <a:t>Blood gas (ABG)</a:t>
            </a:r>
          </a:p>
          <a:p>
            <a:pPr lvl="1"/>
            <a:r>
              <a:rPr lang="en-US" sz="2200" dirty="0">
                <a:latin typeface="Times New Roman" panose="02020603050405020304" pitchFamily="18" charset="0"/>
                <a:cs typeface="Times New Roman" panose="02020603050405020304" pitchFamily="18" charset="0"/>
              </a:rPr>
              <a:t>Serum folate / B12</a:t>
            </a:r>
          </a:p>
          <a:p>
            <a:pPr lvl="1"/>
            <a:r>
              <a:rPr lang="en-US" sz="2200" dirty="0">
                <a:latin typeface="Times New Roman" panose="02020603050405020304" pitchFamily="18" charset="0"/>
                <a:cs typeface="Times New Roman" panose="02020603050405020304" pitchFamily="18" charset="0"/>
              </a:rPr>
              <a:t>Electroencephalography (EEG)</a:t>
            </a:r>
          </a:p>
          <a:p>
            <a:pPr lvl="1"/>
            <a:r>
              <a:rPr lang="en-US" sz="2200" dirty="0">
                <a:latin typeface="Times New Roman" panose="02020603050405020304" pitchFamily="18" charset="0"/>
                <a:cs typeface="Times New Roman" panose="02020603050405020304" pitchFamily="18" charset="0"/>
              </a:rPr>
              <a:t>Cerebrospinal fluid examinations.</a:t>
            </a:r>
          </a:p>
          <a:p>
            <a:pPr lvl="1"/>
            <a:r>
              <a:rPr lang="en-US" sz="2200" dirty="0">
                <a:latin typeface="Times New Roman" panose="02020603050405020304" pitchFamily="18" charset="0"/>
                <a:cs typeface="Times New Roman" panose="02020603050405020304" pitchFamily="18" charset="0"/>
              </a:rPr>
              <a:t>Brain CT scan</a:t>
            </a:r>
          </a:p>
          <a:p>
            <a:pPr lvl="1"/>
            <a:r>
              <a:rPr lang="en-US" sz="2200" dirty="0">
                <a:latin typeface="Times New Roman" panose="02020603050405020304" pitchFamily="18" charset="0"/>
                <a:cs typeface="Times New Roman" panose="02020603050405020304" pitchFamily="18" charset="0"/>
              </a:rPr>
              <a:t>Brain MRI</a:t>
            </a:r>
          </a:p>
          <a:p>
            <a:pPr marL="457200" lvl="1" indent="0">
              <a:buNone/>
            </a:pPr>
            <a:endParaRPr lang="en-US" dirty="0"/>
          </a:p>
        </p:txBody>
      </p:sp>
    </p:spTree>
    <p:extLst>
      <p:ext uri="{BB962C8B-B14F-4D97-AF65-F5344CB8AC3E}">
        <p14:creationId xmlns:p14="http://schemas.microsoft.com/office/powerpoint/2010/main" val="249491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EF9F-F35C-3042-88A9-832279138579}"/>
              </a:ext>
            </a:extLst>
          </p:cNvPr>
          <p:cNvSpPr>
            <a:spLocks noGrp="1"/>
          </p:cNvSpPr>
          <p:nvPr>
            <p:ph type="title"/>
          </p:nvPr>
        </p:nvSpPr>
        <p:spPr>
          <a:xfrm>
            <a:off x="1141413" y="358140"/>
            <a:ext cx="9905998" cy="956310"/>
          </a:xfrm>
        </p:spPr>
        <p:txBody>
          <a:bodyPr>
            <a:normAutofit/>
          </a:bodyPr>
          <a:lstStyle/>
          <a:p>
            <a:r>
              <a:rPr lang="en-US" dirty="0">
                <a:latin typeface="Times New Roman" panose="02020603050405020304" pitchFamily="18" charset="0"/>
                <a:cs typeface="Times New Roman" panose="02020603050405020304" pitchFamily="18" charset="0"/>
              </a:rPr>
              <a:t>Treatment of delirium symptomatology</a:t>
            </a:r>
          </a:p>
        </p:txBody>
      </p:sp>
      <p:sp>
        <p:nvSpPr>
          <p:cNvPr id="3" name="Content Placeholder 2">
            <a:extLst>
              <a:ext uri="{FF2B5EF4-FFF2-40B4-BE49-F238E27FC236}">
                <a16:creationId xmlns:a16="http://schemas.microsoft.com/office/drawing/2014/main" id="{741BA934-3E5D-384E-ADCA-47F8F6013A5D}"/>
              </a:ext>
            </a:extLst>
          </p:cNvPr>
          <p:cNvSpPr>
            <a:spLocks noGrp="1"/>
          </p:cNvSpPr>
          <p:nvPr>
            <p:ph idx="1"/>
          </p:nvPr>
        </p:nvSpPr>
        <p:spPr>
          <a:xfrm>
            <a:off x="1141413" y="1314450"/>
            <a:ext cx="9905998" cy="5040630"/>
          </a:xfrm>
        </p:spPr>
        <p:txBody>
          <a:bodyPr>
            <a:normAutofit/>
          </a:bodyPr>
          <a:lstStyle/>
          <a:p>
            <a:r>
              <a:rPr lang="en-US" sz="2400" b="1" i="1" u="sng" dirty="0">
                <a:latin typeface="Times New Roman" panose="02020603050405020304" pitchFamily="18" charset="0"/>
                <a:cs typeface="Times New Roman" panose="02020603050405020304" pitchFamily="18" charset="0"/>
              </a:rPr>
              <a:t>1) Non-Pharmacological interventions</a:t>
            </a:r>
          </a:p>
          <a:p>
            <a:pPr lvl="1"/>
            <a:r>
              <a:rPr lang="en-US" sz="2200" dirty="0">
                <a:solidFill>
                  <a:schemeClr val="tx1"/>
                </a:solidFill>
                <a:latin typeface="Times New Roman" panose="02020603050405020304" pitchFamily="18" charset="0"/>
                <a:cs typeface="Times New Roman" panose="02020603050405020304" pitchFamily="18" charset="0"/>
              </a:rPr>
              <a:t>Symptomatic measures involving attention to fluid and electrolyte balance, nutritional status, and early treatment of infections.</a:t>
            </a:r>
          </a:p>
          <a:p>
            <a:pPr lvl="1"/>
            <a:r>
              <a:rPr lang="en-US" sz="2200" dirty="0">
                <a:solidFill>
                  <a:schemeClr val="tx1"/>
                </a:solidFill>
                <a:latin typeface="Times New Roman" panose="02020603050405020304" pitchFamily="18" charset="0"/>
                <a:cs typeface="Times New Roman" panose="02020603050405020304" pitchFamily="18" charset="0"/>
              </a:rPr>
              <a:t>environmental interventions.</a:t>
            </a:r>
          </a:p>
          <a:p>
            <a:pPr lvl="1"/>
            <a:r>
              <a:rPr lang="en-US" sz="2200" dirty="0">
                <a:solidFill>
                  <a:schemeClr val="tx1"/>
                </a:solidFill>
                <a:latin typeface="Times New Roman" panose="02020603050405020304" pitchFamily="18" charset="0"/>
                <a:cs typeface="Times New Roman" panose="02020603050405020304" pitchFamily="18" charset="0"/>
              </a:rPr>
              <a:t>Reduce unfamiliarity by providing a calendar, a clock, family pictures, and personal objects.</a:t>
            </a:r>
          </a:p>
          <a:p>
            <a:pPr lvl="1"/>
            <a:r>
              <a:rPr lang="en-US" sz="2200" dirty="0">
                <a:solidFill>
                  <a:schemeClr val="tx1"/>
                </a:solidFill>
                <a:latin typeface="Times New Roman" panose="02020603050405020304" pitchFamily="18" charset="0"/>
                <a:cs typeface="Times New Roman" panose="02020603050405020304" pitchFamily="18" charset="0"/>
              </a:rPr>
              <a:t>Maintain a moderate sensory balance in the patient by avoiding sensory overstimulation or deprivation.</a:t>
            </a:r>
          </a:p>
          <a:p>
            <a:pPr lvl="1"/>
            <a:r>
              <a:rPr lang="en-US" sz="2200" dirty="0">
                <a:solidFill>
                  <a:schemeClr val="tx1"/>
                </a:solidFill>
                <a:latin typeface="Times New Roman" panose="02020603050405020304" pitchFamily="18" charset="0"/>
                <a:cs typeface="Times New Roman" panose="02020603050405020304" pitchFamily="18" charset="0"/>
              </a:rPr>
              <a:t>Minimize staff changes, limit ambient noise and the number of visits from strangers, and provide a radio or a television set, a nightlight, and where necessary, eyeglasses and hearing aids.</a:t>
            </a:r>
          </a:p>
          <a:p>
            <a:pPr lvl="1"/>
            <a:r>
              <a:rPr lang="en-US" sz="2200" dirty="0">
                <a:solidFill>
                  <a:schemeClr val="tx1"/>
                </a:solidFill>
                <a:latin typeface="Times New Roman" panose="02020603050405020304" pitchFamily="18" charset="0"/>
                <a:cs typeface="Times New Roman" panose="02020603050405020304" pitchFamily="18" charset="0"/>
              </a:rPr>
              <a:t>Proper communication and support are critical with these patients</a:t>
            </a:r>
          </a:p>
        </p:txBody>
      </p:sp>
    </p:spTree>
    <p:extLst>
      <p:ext uri="{BB962C8B-B14F-4D97-AF65-F5344CB8AC3E}">
        <p14:creationId xmlns:p14="http://schemas.microsoft.com/office/powerpoint/2010/main" val="2768728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49060E-7719-9C49-8338-29833BF9E6C4}"/>
              </a:ext>
            </a:extLst>
          </p:cNvPr>
          <p:cNvSpPr>
            <a:spLocks noGrp="1"/>
          </p:cNvSpPr>
          <p:nvPr>
            <p:ph idx="1"/>
          </p:nvPr>
        </p:nvSpPr>
        <p:spPr>
          <a:xfrm>
            <a:off x="1141413" y="857251"/>
            <a:ext cx="9905998" cy="4933950"/>
          </a:xfrm>
        </p:spPr>
        <p:txBody>
          <a:bodyPr>
            <a:normAutofit/>
          </a:bodyPr>
          <a:lstStyle/>
          <a:p>
            <a:r>
              <a:rPr lang="en-US" sz="2400" b="1" i="1" u="sng" dirty="0">
                <a:latin typeface="Times New Roman" panose="02020603050405020304" pitchFamily="18" charset="0"/>
                <a:cs typeface="Times New Roman" panose="02020603050405020304" pitchFamily="18" charset="0"/>
              </a:rPr>
              <a:t>2) Pharmacological interventions</a:t>
            </a:r>
          </a:p>
          <a:p>
            <a:pPr marL="0" indent="0">
              <a:buNone/>
            </a:pPr>
            <a:endParaRPr lang="en-US" sz="2400" b="1" i="1" u="sng" dirty="0">
              <a:latin typeface="Times New Roman" panose="02020603050405020304" pitchFamily="18" charset="0"/>
              <a:cs typeface="Times New Roman" panose="02020603050405020304" pitchFamily="18" charset="0"/>
            </a:endParaRPr>
          </a:p>
          <a:p>
            <a:pPr lvl="1"/>
            <a:r>
              <a:rPr lang="en-US" sz="2200" dirty="0">
                <a:solidFill>
                  <a:schemeClr val="tx1"/>
                </a:solidFill>
                <a:latin typeface="Times New Roman" panose="02020603050405020304" pitchFamily="18" charset="0"/>
                <a:cs typeface="Times New Roman" panose="02020603050405020304" pitchFamily="18" charset="0"/>
              </a:rPr>
              <a:t>All the patient’s medications should be reviewed, and any unnecessary drugs should be discontinued. </a:t>
            </a:r>
          </a:p>
          <a:p>
            <a:pPr lvl="1"/>
            <a:r>
              <a:rPr lang="en-US" sz="2200" dirty="0">
                <a:solidFill>
                  <a:schemeClr val="tx1"/>
                </a:solidFill>
                <a:latin typeface="Times New Roman" panose="02020603050405020304" pitchFamily="18" charset="0"/>
                <a:cs typeface="Times New Roman" panose="02020603050405020304" pitchFamily="18" charset="0"/>
              </a:rPr>
              <a:t>These patients should receive the lowest possible dose and should not get drugs such as phenobarbital or benzodiazepine.</a:t>
            </a:r>
          </a:p>
          <a:p>
            <a:pPr lvl="2"/>
            <a:r>
              <a:rPr lang="en-US" sz="2000" dirty="0">
                <a:solidFill>
                  <a:schemeClr val="tx1"/>
                </a:solidFill>
                <a:latin typeface="Times New Roman" panose="02020603050405020304" pitchFamily="18" charset="0"/>
                <a:cs typeface="Times New Roman" panose="02020603050405020304" pitchFamily="18" charset="0"/>
              </a:rPr>
              <a:t>Their effects may increase disorientation, drowsiness, ataxia, and possible falls, head trauma and fractures </a:t>
            </a:r>
          </a:p>
          <a:p>
            <a:pPr lvl="1"/>
            <a:r>
              <a:rPr lang="en-US" sz="2200" dirty="0">
                <a:solidFill>
                  <a:schemeClr val="tx1"/>
                </a:solidFill>
                <a:latin typeface="Times New Roman" panose="02020603050405020304" pitchFamily="18" charset="0"/>
                <a:cs typeface="Times New Roman" panose="02020603050405020304" pitchFamily="18" charset="0"/>
              </a:rPr>
              <a:t>For agitation or aggressive </a:t>
            </a:r>
            <a:r>
              <a:rPr lang="en-US" sz="2200" dirty="0" err="1">
                <a:solidFill>
                  <a:schemeClr val="tx1"/>
                </a:solidFill>
                <a:latin typeface="Times New Roman" panose="02020603050405020304" pitchFamily="18" charset="0"/>
                <a:cs typeface="Times New Roman" panose="02020603050405020304" pitchFamily="18" charset="0"/>
              </a:rPr>
              <a:t>behaviour</a:t>
            </a:r>
            <a:r>
              <a:rPr lang="en-US" sz="2200" dirty="0">
                <a:solidFill>
                  <a:schemeClr val="tx1"/>
                </a:solidFill>
                <a:latin typeface="Times New Roman" panose="02020603050405020304" pitchFamily="18" charset="0"/>
                <a:cs typeface="Times New Roman" panose="02020603050405020304" pitchFamily="18" charset="0"/>
              </a:rPr>
              <a:t>: haloperidol 1mg oral, IV, IM) or olanzapine (5 mg oral or IM).</a:t>
            </a:r>
          </a:p>
          <a:p>
            <a:pPr lvl="2"/>
            <a:r>
              <a:rPr lang="en-US" sz="2000" dirty="0">
                <a:solidFill>
                  <a:schemeClr val="tx1"/>
                </a:solidFill>
                <a:latin typeface="Times New Roman" panose="02020603050405020304" pitchFamily="18" charset="0"/>
                <a:cs typeface="Times New Roman" panose="02020603050405020304" pitchFamily="18" charset="0"/>
              </a:rPr>
              <a:t>Intramuscular administration may be preferable for some patients with delirium who are poorly compliant with oral medications or who are too sedated  </a:t>
            </a:r>
          </a:p>
          <a:p>
            <a:pPr marL="0" indent="0">
              <a:buNone/>
            </a:pPr>
            <a:endParaRPr lang="en-US" dirty="0"/>
          </a:p>
        </p:txBody>
      </p:sp>
    </p:spTree>
    <p:extLst>
      <p:ext uri="{BB962C8B-B14F-4D97-AF65-F5344CB8AC3E}">
        <p14:creationId xmlns:p14="http://schemas.microsoft.com/office/powerpoint/2010/main" val="2011293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17453-4615-CE4B-BCB0-EB438F31CC81}"/>
              </a:ext>
            </a:extLst>
          </p:cNvPr>
          <p:cNvSpPr>
            <a:spLocks noGrp="1"/>
          </p:cNvSpPr>
          <p:nvPr>
            <p:ph type="title"/>
          </p:nvPr>
        </p:nvSpPr>
        <p:spPr>
          <a:xfrm>
            <a:off x="1141413" y="609600"/>
            <a:ext cx="9905998" cy="967740"/>
          </a:xfrm>
        </p:spPr>
        <p:txBody>
          <a:bodyPr/>
          <a:lstStyle/>
          <a:p>
            <a:r>
              <a:rPr lang="en-US" dirty="0">
                <a:latin typeface="Times New Roman" panose="02020603050405020304" pitchFamily="18" charset="0"/>
                <a:cs typeface="Times New Roman" panose="02020603050405020304" pitchFamily="18" charset="0"/>
              </a:rPr>
              <a:t>Delirium course and Prognosis:</a:t>
            </a:r>
          </a:p>
        </p:txBody>
      </p:sp>
      <p:sp>
        <p:nvSpPr>
          <p:cNvPr id="3" name="Content Placeholder 2">
            <a:extLst>
              <a:ext uri="{FF2B5EF4-FFF2-40B4-BE49-F238E27FC236}">
                <a16:creationId xmlns:a16="http://schemas.microsoft.com/office/drawing/2014/main" id="{956D7B7D-64A9-554A-A5AE-FE48EC3C5970}"/>
              </a:ext>
            </a:extLst>
          </p:cNvPr>
          <p:cNvSpPr>
            <a:spLocks noGrp="1"/>
          </p:cNvSpPr>
          <p:nvPr>
            <p:ph idx="1"/>
          </p:nvPr>
        </p:nvSpPr>
        <p:spPr>
          <a:xfrm>
            <a:off x="1141413" y="1451610"/>
            <a:ext cx="9905998" cy="5052059"/>
          </a:xfrm>
        </p:spPr>
        <p:txBody>
          <a:bodyPr>
            <a:normAutofit/>
          </a:bodyPr>
          <a:lstStyle/>
          <a:p>
            <a:r>
              <a:rPr lang="en-US" sz="2400" dirty="0">
                <a:latin typeface="Times New Roman" panose="02020603050405020304" pitchFamily="18" charset="0"/>
                <a:cs typeface="Times New Roman" panose="02020603050405020304" pitchFamily="18" charset="0"/>
              </a:rPr>
              <a:t>The course usually short 97-10 days)</a:t>
            </a:r>
          </a:p>
          <a:p>
            <a:r>
              <a:rPr lang="en-US" sz="2400" dirty="0">
                <a:latin typeface="Times New Roman" panose="02020603050405020304" pitchFamily="18" charset="0"/>
                <a:cs typeface="Times New Roman" panose="02020603050405020304" pitchFamily="18" charset="0"/>
              </a:rPr>
              <a:t>Symptoms of delirium usually persist as long as the causally relevant factors are present. </a:t>
            </a:r>
          </a:p>
          <a:p>
            <a:r>
              <a:rPr lang="en-US" sz="2400" dirty="0">
                <a:latin typeface="Times New Roman" panose="02020603050405020304" pitchFamily="18" charset="0"/>
                <a:cs typeface="Times New Roman" panose="02020603050405020304" pitchFamily="18" charset="0"/>
              </a:rPr>
              <a:t>The longer the patient has been delirious and the older the patient, </a:t>
            </a:r>
          </a:p>
          <a:p>
            <a:pPr lvl="1"/>
            <a:r>
              <a:rPr lang="en-US" sz="2200" dirty="0">
                <a:latin typeface="Times New Roman" panose="02020603050405020304" pitchFamily="18" charset="0"/>
                <a:cs typeface="Times New Roman" panose="02020603050405020304" pitchFamily="18" charset="0"/>
              </a:rPr>
              <a:t>The longer the delirium takes to resolve.</a:t>
            </a:r>
          </a:p>
          <a:p>
            <a:r>
              <a:rPr lang="en-US" sz="2400" dirty="0">
                <a:latin typeface="Times New Roman" panose="02020603050405020304" pitchFamily="18" charset="0"/>
                <a:cs typeface="Times New Roman" panose="02020603050405020304" pitchFamily="18" charset="0"/>
              </a:rPr>
              <a:t>Delirium may spontaneously resolved or progress rapidly into death.</a:t>
            </a:r>
          </a:p>
          <a:p>
            <a:pPr lvl="1"/>
            <a:r>
              <a:rPr lang="en-US" sz="2200" dirty="0">
                <a:latin typeface="Times New Roman" panose="02020603050405020304" pitchFamily="18" charset="0"/>
                <a:cs typeface="Times New Roman" panose="02020603050405020304" pitchFamily="18" charset="0"/>
              </a:rPr>
              <a:t>Because of the serious nature of the associated medical conditions.</a:t>
            </a:r>
          </a:p>
          <a:p>
            <a:r>
              <a:rPr lang="en-US" sz="2400" dirty="0">
                <a:latin typeface="Times New Roman" panose="02020603050405020304" pitchFamily="18" charset="0"/>
                <a:cs typeface="Times New Roman" panose="02020603050405020304" pitchFamily="18" charset="0"/>
              </a:rPr>
              <a:t>When treated, it usually resolves rapidly.</a:t>
            </a:r>
          </a:p>
          <a:p>
            <a:pPr lvl="1"/>
            <a:r>
              <a:rPr lang="en-US" sz="2200" dirty="0">
                <a:latin typeface="Times New Roman" panose="02020603050405020304" pitchFamily="18" charset="0"/>
                <a:cs typeface="Times New Roman" panose="02020603050405020304" pitchFamily="18" charset="0"/>
              </a:rPr>
              <a:t>Some residual deficit may persist.</a:t>
            </a:r>
          </a:p>
          <a:p>
            <a:r>
              <a:rPr lang="en-US" sz="2400" dirty="0">
                <a:latin typeface="Times New Roman" panose="02020603050405020304" pitchFamily="18" charset="0"/>
                <a:cs typeface="Times New Roman" panose="02020603050405020304" pitchFamily="18" charset="0"/>
              </a:rPr>
              <a:t>Some patients may develop depression symptoms or post traumatic stress disorder(PTSD)</a:t>
            </a:r>
          </a:p>
        </p:txBody>
      </p:sp>
    </p:spTree>
    <p:extLst>
      <p:ext uri="{BB962C8B-B14F-4D97-AF65-F5344CB8AC3E}">
        <p14:creationId xmlns:p14="http://schemas.microsoft.com/office/powerpoint/2010/main" val="2150540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18F985-3D18-0D4B-83D3-25AB85C7EEFD}"/>
              </a:ext>
            </a:extLst>
          </p:cNvPr>
          <p:cNvSpPr>
            <a:spLocks noGrp="1"/>
          </p:cNvSpPr>
          <p:nvPr>
            <p:ph type="title"/>
          </p:nvPr>
        </p:nvSpPr>
        <p:spPr>
          <a:xfrm>
            <a:off x="1371600" y="685800"/>
            <a:ext cx="9601200" cy="880110"/>
          </a:xfrm>
        </p:spPr>
        <p:txBody>
          <a:bodyPr>
            <a:normAutofit fontScale="90000"/>
          </a:bodyPr>
          <a:lstStyle/>
          <a:p>
            <a:r>
              <a:rPr lang="en-US" cap="none" dirty="0">
                <a:latin typeface="Times New Roman" panose="02020603050405020304" pitchFamily="18" charset="0"/>
                <a:cs typeface="Times New Roman" panose="02020603050405020304" pitchFamily="18" charset="0"/>
              </a:rPr>
              <a:t>Cognitive function vs Cognitive disorder</a:t>
            </a:r>
            <a:br>
              <a:rPr lang="en-US" cap="none" dirty="0">
                <a:latin typeface="Times New Roman" panose="02020603050405020304" pitchFamily="18" charset="0"/>
                <a:cs typeface="Times New Roman" panose="02020603050405020304" pitchFamily="18" charset="0"/>
              </a:rPr>
            </a:br>
            <a:endParaRPr lang="en-US" cap="none"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CA9CDA57-A397-014B-AB01-FF300817E1E5}"/>
              </a:ext>
            </a:extLst>
          </p:cNvPr>
          <p:cNvSpPr>
            <a:spLocks noGrp="1"/>
          </p:cNvSpPr>
          <p:nvPr>
            <p:ph idx="1"/>
          </p:nvPr>
        </p:nvSpPr>
        <p:spPr>
          <a:xfrm>
            <a:off x="1141413" y="1565911"/>
            <a:ext cx="9905998" cy="4743450"/>
          </a:xfrm>
        </p:spPr>
        <p:txBody>
          <a:bodyPr anchor="ctr">
            <a:normAutofit/>
          </a:bodyPr>
          <a:lstStyle/>
          <a:p>
            <a:r>
              <a:rPr lang="en-US" sz="2800" dirty="0">
                <a:latin typeface="Times New Roman" panose="02020603050405020304" pitchFamily="18" charset="0"/>
                <a:cs typeface="Times New Roman" panose="02020603050405020304" pitchFamily="18" charset="0"/>
              </a:rPr>
              <a:t>Cognitive functions: </a:t>
            </a:r>
          </a:p>
          <a:p>
            <a:pPr lvl="1"/>
            <a:r>
              <a:rPr lang="en-US" sz="2400" dirty="0">
                <a:latin typeface="Times New Roman" panose="02020603050405020304" pitchFamily="18" charset="0"/>
                <a:cs typeface="Times New Roman" panose="02020603050405020304" pitchFamily="18" charset="0"/>
              </a:rPr>
              <a:t>Attention</a:t>
            </a:r>
          </a:p>
          <a:p>
            <a:pPr lvl="1"/>
            <a:r>
              <a:rPr lang="en-US" sz="2400" dirty="0">
                <a:latin typeface="Times New Roman" panose="02020603050405020304" pitchFamily="18" charset="0"/>
                <a:cs typeface="Times New Roman" panose="02020603050405020304" pitchFamily="18" charset="0"/>
              </a:rPr>
              <a:t>Concentration</a:t>
            </a:r>
          </a:p>
          <a:p>
            <a:pPr lvl="1"/>
            <a:r>
              <a:rPr lang="en-US" sz="2400" dirty="0">
                <a:latin typeface="Times New Roman" panose="02020603050405020304" pitchFamily="18" charset="0"/>
                <a:cs typeface="Times New Roman" panose="02020603050405020304" pitchFamily="18" charset="0"/>
              </a:rPr>
              <a:t>Memory.</a:t>
            </a:r>
          </a:p>
          <a:p>
            <a:pPr lvl="1"/>
            <a:r>
              <a:rPr lang="en-US" sz="2400" dirty="0">
                <a:latin typeface="Times New Roman" panose="02020603050405020304" pitchFamily="18" charset="0"/>
                <a:cs typeface="Times New Roman" panose="02020603050405020304" pitchFamily="18" charset="0"/>
              </a:rPr>
              <a:t>Processing speed</a:t>
            </a:r>
          </a:p>
          <a:p>
            <a:pPr lvl="1"/>
            <a:r>
              <a:rPr lang="en-US" sz="2400" dirty="0">
                <a:latin typeface="Times New Roman" panose="02020603050405020304" pitchFamily="18" charset="0"/>
                <a:cs typeface="Times New Roman" panose="02020603050405020304" pitchFamily="18" charset="0"/>
              </a:rPr>
              <a:t>Orientation.</a:t>
            </a:r>
          </a:p>
          <a:p>
            <a:pPr lvl="1"/>
            <a:r>
              <a:rPr lang="en-US" sz="2400" dirty="0">
                <a:latin typeface="Times New Roman" panose="02020603050405020304" pitchFamily="18" charset="0"/>
                <a:cs typeface="Times New Roman" panose="02020603050405020304" pitchFamily="18" charset="0"/>
              </a:rPr>
              <a:t>Impulse control.</a:t>
            </a:r>
          </a:p>
          <a:p>
            <a:pPr lvl="1"/>
            <a:r>
              <a:rPr lang="en-US" sz="2400" dirty="0">
                <a:latin typeface="Times New Roman" panose="02020603050405020304" pitchFamily="18" charset="0"/>
                <a:cs typeface="Times New Roman" panose="02020603050405020304" pitchFamily="18" charset="0"/>
              </a:rPr>
              <a:t>Language processing</a:t>
            </a:r>
          </a:p>
          <a:p>
            <a:pPr lvl="1"/>
            <a:r>
              <a:rPr lang="en-US" sz="2400" dirty="0">
                <a:latin typeface="Times New Roman" panose="02020603050405020304" pitchFamily="18" charset="0"/>
                <a:cs typeface="Times New Roman" panose="02020603050405020304" pitchFamily="18" charset="0"/>
              </a:rPr>
              <a:t>Executive function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816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EC6E-09BA-8440-BB5A-549F8C73F7E3}"/>
              </a:ext>
            </a:extLst>
          </p:cNvPr>
          <p:cNvSpPr>
            <a:spLocks noGrp="1"/>
          </p:cNvSpPr>
          <p:nvPr>
            <p:ph type="title"/>
          </p:nvPr>
        </p:nvSpPr>
        <p:spPr>
          <a:xfrm>
            <a:off x="1244283" y="2438400"/>
            <a:ext cx="9905998" cy="1905000"/>
          </a:xfrm>
        </p:spPr>
        <p:txBody>
          <a:bodyPr/>
          <a:lstStyle/>
          <a:p>
            <a:r>
              <a:rPr lang="en-US" dirty="0">
                <a:latin typeface="Times New Roman" panose="02020603050405020304" pitchFamily="18" charset="0"/>
                <a:cs typeface="Times New Roman" panose="02020603050405020304" pitchFamily="18" charset="0"/>
              </a:rPr>
              <a:t>Major neurocognitive disorders </a:t>
            </a:r>
            <a:endParaRPr lang="en-US" dirty="0"/>
          </a:p>
        </p:txBody>
      </p:sp>
    </p:spTree>
    <p:extLst>
      <p:ext uri="{BB962C8B-B14F-4D97-AF65-F5344CB8AC3E}">
        <p14:creationId xmlns:p14="http://schemas.microsoft.com/office/powerpoint/2010/main" val="2616384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7BA841-8150-3F4B-B50E-20EDD1D2D06E}"/>
              </a:ext>
            </a:extLst>
          </p:cNvPr>
          <p:cNvSpPr>
            <a:spLocks noGrp="1"/>
          </p:cNvSpPr>
          <p:nvPr>
            <p:ph idx="1"/>
          </p:nvPr>
        </p:nvSpPr>
        <p:spPr>
          <a:xfrm>
            <a:off x="1141413" y="674371"/>
            <a:ext cx="9905998" cy="5116830"/>
          </a:xfrm>
        </p:spPr>
        <p:txBody>
          <a:bodyPr>
            <a:norm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Aging is a normal part of development.</a:t>
            </a:r>
          </a:p>
          <a:p>
            <a:r>
              <a:rPr lang="en-US" sz="2400" dirty="0">
                <a:latin typeface="Times New Roman" panose="02020603050405020304" pitchFamily="18" charset="0"/>
                <a:cs typeface="Times New Roman" panose="02020603050405020304" pitchFamily="18" charset="0"/>
              </a:rPr>
              <a:t>Unlike childhood development, however, there are no specific motor, speech or cognitive milestone for adults to meet as they enter old age.</a:t>
            </a:r>
          </a:p>
          <a:p>
            <a:r>
              <a:rPr lang="en-US" sz="2400" dirty="0">
                <a:latin typeface="Times New Roman" panose="02020603050405020304" pitchFamily="18" charset="0"/>
                <a:cs typeface="Times New Roman" panose="02020603050405020304" pitchFamily="18" charset="0"/>
              </a:rPr>
              <a:t>Instead, aging is often accompanied by accumulating losses in functioning that gradually increase the risk of mortality.</a:t>
            </a:r>
          </a:p>
          <a:p>
            <a:r>
              <a:rPr lang="en-US" sz="2400" dirty="0">
                <a:latin typeface="Times New Roman" panose="02020603050405020304" pitchFamily="18" charset="0"/>
                <a:cs typeface="Times New Roman" panose="02020603050405020304" pitchFamily="18" charset="0"/>
              </a:rPr>
              <a:t>Many of these changes (including some degree of memory loss) are considered to be completely within the realm of normalcy.</a:t>
            </a:r>
          </a:p>
          <a:p>
            <a:r>
              <a:rPr lang="en-US" sz="2400" dirty="0">
                <a:latin typeface="Times New Roman" panose="02020603050405020304" pitchFamily="18" charset="0"/>
                <a:cs typeface="Times New Roman" panose="02020603050405020304" pitchFamily="18" charset="0"/>
              </a:rPr>
              <a:t>However, there are also a variety of conditions associated with old age that cause distress and dysfunction not only for the patient themselves but also for their family and caregivers. </a:t>
            </a:r>
          </a:p>
        </p:txBody>
      </p:sp>
    </p:spTree>
    <p:extLst>
      <p:ext uri="{BB962C8B-B14F-4D97-AF65-F5344CB8AC3E}">
        <p14:creationId xmlns:p14="http://schemas.microsoft.com/office/powerpoint/2010/main" val="395636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8image44342176">
            <a:extLst>
              <a:ext uri="{FF2B5EF4-FFF2-40B4-BE49-F238E27FC236}">
                <a16:creationId xmlns:a16="http://schemas.microsoft.com/office/drawing/2014/main" id="{786BAEFA-DD77-5549-917F-BF483F87D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720" y="1421130"/>
            <a:ext cx="7669530" cy="506124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FBA8EAC-9B68-8241-9871-3ED099B4E18A}"/>
              </a:ext>
            </a:extLst>
          </p:cNvPr>
          <p:cNvSpPr>
            <a:spLocks noGrp="1"/>
          </p:cNvSpPr>
          <p:nvPr>
            <p:ph type="title"/>
          </p:nvPr>
        </p:nvSpPr>
        <p:spPr>
          <a:xfrm>
            <a:off x="1213486" y="462572"/>
            <a:ext cx="9905998" cy="867118"/>
          </a:xfrm>
        </p:spPr>
        <p:txBody>
          <a:bodyPr anchor="ctr">
            <a:noAutofit/>
          </a:bodyPr>
          <a:lstStyle/>
          <a:p>
            <a:r>
              <a:rPr lang="en-US" sz="2800" dirty="0">
                <a:latin typeface="Times New Roman" panose="02020603050405020304" pitchFamily="18" charset="0"/>
                <a:cs typeface="Times New Roman" panose="02020603050405020304" pitchFamily="18" charset="0"/>
              </a:rPr>
              <a:t>People &gt; 65 make up one of the fastest growing segment of population </a:t>
            </a:r>
          </a:p>
        </p:txBody>
      </p:sp>
    </p:spTree>
    <p:extLst>
      <p:ext uri="{BB962C8B-B14F-4D97-AF65-F5344CB8AC3E}">
        <p14:creationId xmlns:p14="http://schemas.microsoft.com/office/powerpoint/2010/main" val="3443744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9image44459152">
            <a:extLst>
              <a:ext uri="{FF2B5EF4-FFF2-40B4-BE49-F238E27FC236}">
                <a16:creationId xmlns:a16="http://schemas.microsoft.com/office/drawing/2014/main" id="{302D9F89-D505-724A-AD9A-CFFC33C87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321540" cy="6849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166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AF99-AC09-834A-94FD-4EA81CF17040}"/>
              </a:ext>
            </a:extLst>
          </p:cNvPr>
          <p:cNvSpPr>
            <a:spLocks noGrp="1"/>
          </p:cNvSpPr>
          <p:nvPr>
            <p:ph type="title"/>
          </p:nvPr>
        </p:nvSpPr>
        <p:spPr>
          <a:xfrm>
            <a:off x="1428750" y="2937510"/>
            <a:ext cx="9601200" cy="1485900"/>
          </a:xfrm>
        </p:spPr>
        <p:txBody>
          <a:bodyPr/>
          <a:lstStyle/>
          <a:p>
            <a:r>
              <a:rPr lang="en-US" dirty="0">
                <a:latin typeface="Times New Roman" panose="02020603050405020304" pitchFamily="18" charset="0"/>
                <a:cs typeface="Times New Roman" panose="02020603050405020304" pitchFamily="18" charset="0"/>
              </a:rPr>
              <a:t>Case number 2</a:t>
            </a:r>
          </a:p>
        </p:txBody>
      </p:sp>
    </p:spTree>
    <p:extLst>
      <p:ext uri="{BB962C8B-B14F-4D97-AF65-F5344CB8AC3E}">
        <p14:creationId xmlns:p14="http://schemas.microsoft.com/office/powerpoint/2010/main" val="74559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BBB61-EECB-C44F-9B48-6CB5237FAEA6}"/>
              </a:ext>
            </a:extLst>
          </p:cNvPr>
          <p:cNvSpPr>
            <a:spLocks noGrp="1"/>
          </p:cNvSpPr>
          <p:nvPr>
            <p:ph idx="1"/>
          </p:nvPr>
        </p:nvSpPr>
        <p:spPr>
          <a:xfrm>
            <a:off x="1141413" y="468630"/>
            <a:ext cx="9905998" cy="5726429"/>
          </a:xfrm>
        </p:spPr>
        <p:txBody>
          <a:bodyPr>
            <a:normAutofit/>
          </a:bodyPr>
          <a:lstStyle/>
          <a:p>
            <a:r>
              <a:rPr lang="en-US" sz="2400" dirty="0">
                <a:latin typeface="Times New Roman" panose="02020603050405020304" pitchFamily="18" charset="0"/>
                <a:cs typeface="Times New Roman" panose="02020603050405020304" pitchFamily="18" charset="0"/>
              </a:rPr>
              <a:t>73 years old lady, she was diagnosed for many years to have DM, HTN, Hypercholesterolemia, and Osteoporosis. </a:t>
            </a:r>
          </a:p>
          <a:p>
            <a:r>
              <a:rPr lang="en-US" sz="2400" dirty="0">
                <a:latin typeface="Times New Roman" panose="02020603050405020304" pitchFamily="18" charset="0"/>
                <a:cs typeface="Times New Roman" panose="02020603050405020304" pitchFamily="18" charset="0"/>
              </a:rPr>
              <a:t>Her family noticed in the </a:t>
            </a:r>
            <a:r>
              <a:rPr lang="en-US" sz="2400" b="1" i="1" u="sng" dirty="0">
                <a:latin typeface="Times New Roman" panose="02020603050405020304" pitchFamily="18" charset="0"/>
                <a:cs typeface="Times New Roman" panose="02020603050405020304" pitchFamily="18" charset="0"/>
              </a:rPr>
              <a:t>last year </a:t>
            </a:r>
            <a:r>
              <a:rPr lang="en-US" sz="2400" dirty="0">
                <a:latin typeface="Times New Roman" panose="02020603050405020304" pitchFamily="18" charset="0"/>
                <a:cs typeface="Times New Roman" panose="02020603050405020304" pitchFamily="18" charset="0"/>
              </a:rPr>
              <a:t>that she start to be more </a:t>
            </a:r>
            <a:r>
              <a:rPr lang="en-US" sz="2400" b="1" i="1" u="sng" dirty="0">
                <a:latin typeface="Times New Roman" panose="02020603050405020304" pitchFamily="18" charset="0"/>
                <a:cs typeface="Times New Roman" panose="02020603050405020304" pitchFamily="18" charset="0"/>
              </a:rPr>
              <a:t>isolated and not socially engaging</a:t>
            </a:r>
            <a:r>
              <a:rPr lang="en-US" sz="2400" dirty="0">
                <a:latin typeface="Times New Roman" panose="02020603050405020304" pitchFamily="18" charset="0"/>
                <a:cs typeface="Times New Roman" panose="02020603050405020304" pitchFamily="18" charset="0"/>
              </a:rPr>
              <a:t>. She started to be more </a:t>
            </a:r>
            <a:r>
              <a:rPr lang="en-US" sz="2400" b="1" i="1" u="sng" dirty="0">
                <a:latin typeface="Times New Roman" panose="02020603050405020304" pitchFamily="18" charset="0"/>
                <a:cs typeface="Times New Roman" panose="02020603050405020304" pitchFamily="18" charset="0"/>
              </a:rPr>
              <a:t>forgetful and repeating the same questions over and over</a:t>
            </a:r>
            <a:r>
              <a:rPr lang="en-US" sz="2400" dirty="0">
                <a:latin typeface="Times New Roman" panose="02020603050405020304" pitchFamily="18" charset="0"/>
                <a:cs typeface="Times New Roman" panose="02020603050405020304" pitchFamily="18" charset="0"/>
              </a:rPr>
              <a:t>.  More recently she started to </a:t>
            </a:r>
            <a:r>
              <a:rPr lang="en-US" sz="2400" b="1" i="1" u="sng" dirty="0">
                <a:latin typeface="Times New Roman" panose="02020603050405020304" pitchFamily="18" charset="0"/>
                <a:cs typeface="Times New Roman" panose="02020603050405020304" pitchFamily="18" charset="0"/>
              </a:rPr>
              <a:t>misplaces things like her keys and her personal items</a:t>
            </a:r>
            <a:r>
              <a:rPr lang="en-US" sz="2400" dirty="0">
                <a:latin typeface="Times New Roman" panose="02020603050405020304" pitchFamily="18" charset="0"/>
                <a:cs typeface="Times New Roman" panose="02020603050405020304" pitchFamily="18" charset="0"/>
              </a:rPr>
              <a:t>. Also, there were few occasions where she left refrigerator open. </a:t>
            </a:r>
          </a:p>
          <a:p>
            <a:r>
              <a:rPr lang="en-US" sz="2400" dirty="0">
                <a:latin typeface="Times New Roman" panose="02020603050405020304" pitchFamily="18" charset="0"/>
                <a:cs typeface="Times New Roman" panose="02020603050405020304" pitchFamily="18" charset="0"/>
              </a:rPr>
              <a:t> more recently patient’s family discovered that patient is </a:t>
            </a:r>
            <a:r>
              <a:rPr lang="en-US" sz="2400" b="1" i="1" u="sng" dirty="0">
                <a:latin typeface="Times New Roman" panose="02020603050405020304" pitchFamily="18" charset="0"/>
                <a:cs typeface="Times New Roman" panose="02020603050405020304" pitchFamily="18" charset="0"/>
              </a:rPr>
              <a:t>either not taking her oral medications or taking her medications wrongly</a:t>
            </a:r>
            <a:r>
              <a:rPr lang="en-US" sz="2400" dirty="0">
                <a:latin typeface="Times New Roman" panose="02020603050405020304" pitchFamily="18" charset="0"/>
                <a:cs typeface="Times New Roman" panose="02020603050405020304" pitchFamily="18" charset="0"/>
              </a:rPr>
              <a:t>. In addition, she started to be more </a:t>
            </a:r>
            <a:r>
              <a:rPr lang="en-US" sz="2400" b="1" i="1" u="sng" dirty="0">
                <a:latin typeface="Times New Roman" panose="02020603050405020304" pitchFamily="18" charset="0"/>
                <a:cs typeface="Times New Roman" panose="02020603050405020304" pitchFamily="18" charset="0"/>
              </a:rPr>
              <a:t>irritable and sometimes aggressive</a:t>
            </a:r>
            <a:r>
              <a:rPr lang="en-US" sz="2400" dirty="0">
                <a:latin typeface="Times New Roman" panose="02020603050405020304" pitchFamily="18" charset="0"/>
                <a:cs typeface="Times New Roman" panose="02020603050405020304" pitchFamily="18" charset="0"/>
              </a:rPr>
              <a:t> towards her family. She has </a:t>
            </a:r>
            <a:r>
              <a:rPr lang="en-US" sz="2400" b="1" i="1" u="sng" dirty="0">
                <a:latin typeface="Times New Roman" panose="02020603050405020304" pitchFamily="18" charset="0"/>
                <a:cs typeface="Times New Roman" panose="02020603050405020304" pitchFamily="18" charset="0"/>
              </a:rPr>
              <a:t>poor insight about her current situation.</a:t>
            </a:r>
          </a:p>
          <a:p>
            <a:r>
              <a:rPr lang="en-US" sz="2400" dirty="0">
                <a:latin typeface="Times New Roman" panose="02020603050405020304" pitchFamily="18" charset="0"/>
                <a:cs typeface="Times New Roman" panose="02020603050405020304" pitchFamily="18" charset="0"/>
              </a:rPr>
              <a:t>Throughout patient’s history, There is </a:t>
            </a:r>
            <a:r>
              <a:rPr lang="en-US" sz="2400" b="1" i="1" u="sng" dirty="0">
                <a:latin typeface="Times New Roman" panose="02020603050405020304" pitchFamily="18" charset="0"/>
                <a:cs typeface="Times New Roman" panose="02020603050405020304" pitchFamily="18" charset="0"/>
              </a:rPr>
              <a:t>no history of loss of consciousness</a:t>
            </a:r>
            <a:r>
              <a:rPr lang="en-US" sz="2400" dirty="0">
                <a:latin typeface="Times New Roman" panose="02020603050405020304" pitchFamily="18" charset="0"/>
                <a:cs typeface="Times New Roman" panose="02020603050405020304" pitchFamily="18" charset="0"/>
              </a:rPr>
              <a:t>. And there is </a:t>
            </a:r>
            <a:r>
              <a:rPr lang="en-US" sz="2400" b="1" i="1" u="sng" dirty="0">
                <a:latin typeface="Times New Roman" panose="02020603050405020304" pitchFamily="18" charset="0"/>
                <a:cs typeface="Times New Roman" panose="02020603050405020304" pitchFamily="18" charset="0"/>
              </a:rPr>
              <a:t>no motor abnormality</a:t>
            </a:r>
            <a:r>
              <a:rPr lang="en-US" sz="2400" dirty="0">
                <a:latin typeface="Times New Roman" panose="02020603050405020304" pitchFamily="18" charset="0"/>
                <a:cs typeface="Times New Roman" panose="02020603050405020304" pitchFamily="18" charset="0"/>
              </a:rPr>
              <a:t>. There is no history of abnormal perception or unusual thinking; however, more recently patient started to be more suspicious.</a:t>
            </a:r>
          </a:p>
        </p:txBody>
      </p:sp>
    </p:spTree>
    <p:extLst>
      <p:ext uri="{BB962C8B-B14F-4D97-AF65-F5344CB8AC3E}">
        <p14:creationId xmlns:p14="http://schemas.microsoft.com/office/powerpoint/2010/main" val="2409832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8907-B9EE-6A41-8172-CB2896328B1A}"/>
              </a:ext>
            </a:extLst>
          </p:cNvPr>
          <p:cNvSpPr>
            <a:spLocks noGrp="1"/>
          </p:cNvSpPr>
          <p:nvPr>
            <p:ph type="title"/>
          </p:nvPr>
        </p:nvSpPr>
        <p:spPr>
          <a:xfrm>
            <a:off x="1141413" y="609600"/>
            <a:ext cx="9905998" cy="1059180"/>
          </a:xfrm>
        </p:spPr>
        <p:txBody>
          <a:bodyPr/>
          <a:lstStyle/>
          <a:p>
            <a:r>
              <a:rPr lang="en-US" dirty="0">
                <a:latin typeface="Times New Roman" panose="02020603050405020304" pitchFamily="18" charset="0"/>
                <a:cs typeface="Times New Roman" panose="02020603050405020304" pitchFamily="18" charset="0"/>
              </a:rPr>
              <a:t>Dementia</a:t>
            </a:r>
          </a:p>
        </p:txBody>
      </p:sp>
      <p:pic>
        <p:nvPicPr>
          <p:cNvPr id="6" name="Picture 5">
            <a:extLst>
              <a:ext uri="{FF2B5EF4-FFF2-40B4-BE49-F238E27FC236}">
                <a16:creationId xmlns:a16="http://schemas.microsoft.com/office/drawing/2014/main" id="{93D1B353-341A-D14D-A518-F242DDEB8B81}"/>
              </a:ext>
            </a:extLst>
          </p:cNvPr>
          <p:cNvPicPr>
            <a:picLocks noChangeAspect="1"/>
          </p:cNvPicPr>
          <p:nvPr/>
        </p:nvPicPr>
        <p:blipFill>
          <a:blip r:embed="rId2"/>
          <a:stretch>
            <a:fillRect/>
          </a:stretch>
        </p:blipFill>
        <p:spPr>
          <a:xfrm>
            <a:off x="1943100" y="1931670"/>
            <a:ext cx="8218170" cy="4320540"/>
          </a:xfrm>
          <a:prstGeom prst="rect">
            <a:avLst/>
          </a:prstGeom>
        </p:spPr>
      </p:pic>
    </p:spTree>
    <p:extLst>
      <p:ext uri="{BB962C8B-B14F-4D97-AF65-F5344CB8AC3E}">
        <p14:creationId xmlns:p14="http://schemas.microsoft.com/office/powerpoint/2010/main" val="896528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BBFC4-FAD6-4A40-A15A-F83B583BD8CD}"/>
              </a:ext>
            </a:extLst>
          </p:cNvPr>
          <p:cNvSpPr>
            <a:spLocks noGrp="1"/>
          </p:cNvSpPr>
          <p:nvPr>
            <p:ph idx="1"/>
          </p:nvPr>
        </p:nvSpPr>
        <p:spPr>
          <a:xfrm>
            <a:off x="1141413" y="1360171"/>
            <a:ext cx="9905998" cy="4431030"/>
          </a:xfrm>
        </p:spPr>
        <p:txBody>
          <a:bodyPr>
            <a:norm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Dementia refers to a disease process marked by:</a:t>
            </a:r>
          </a:p>
          <a:p>
            <a:pPr lvl="1"/>
            <a:r>
              <a:rPr lang="en-US" sz="2200" dirty="0">
                <a:latin typeface="Times New Roman" panose="02020603050405020304" pitchFamily="18" charset="0"/>
                <a:cs typeface="Times New Roman" panose="02020603050405020304" pitchFamily="18" charset="0"/>
              </a:rPr>
              <a:t>Progressive cognitive impairment in clear consciousness.</a:t>
            </a:r>
          </a:p>
          <a:p>
            <a:pPr lvl="1"/>
            <a:r>
              <a:rPr lang="en-US" sz="2200" dirty="0">
                <a:latin typeface="Times New Roman" panose="02020603050405020304" pitchFamily="18" charset="0"/>
                <a:cs typeface="Times New Roman" panose="02020603050405020304" pitchFamily="18" charset="0"/>
              </a:rPr>
              <a:t>Does not refer to low intellectual functioning or mental retardation because these are developmental conditions.</a:t>
            </a:r>
          </a:p>
          <a:p>
            <a:pPr lvl="1"/>
            <a:r>
              <a:rPr lang="en-US" sz="2200" dirty="0">
                <a:latin typeface="Times New Roman" panose="02020603050405020304" pitchFamily="18" charset="0"/>
                <a:cs typeface="Times New Roman" panose="02020603050405020304" pitchFamily="18" charset="0"/>
              </a:rPr>
              <a:t>Cognitive deficits represent a decline from a previous level of functioning. </a:t>
            </a:r>
          </a:p>
          <a:p>
            <a:pPr lvl="1"/>
            <a:r>
              <a:rPr lang="en-US" sz="2200" dirty="0">
                <a:latin typeface="Times New Roman" panose="02020603050405020304" pitchFamily="18" charset="0"/>
                <a:cs typeface="Times New Roman" panose="02020603050405020304" pitchFamily="18" charset="0"/>
              </a:rPr>
              <a:t>Involves multiple cognitive domains.</a:t>
            </a:r>
          </a:p>
          <a:p>
            <a:pPr lvl="1"/>
            <a:r>
              <a:rPr lang="en-US" sz="2200" dirty="0">
                <a:latin typeface="Times New Roman" panose="02020603050405020304" pitchFamily="18" charset="0"/>
                <a:cs typeface="Times New Roman" panose="02020603050405020304" pitchFamily="18" charset="0"/>
              </a:rPr>
              <a:t>Cognitive deficits cause significant impairment in social or occupational functioning or both. </a:t>
            </a:r>
          </a:p>
        </p:txBody>
      </p:sp>
    </p:spTree>
    <p:extLst>
      <p:ext uri="{BB962C8B-B14F-4D97-AF65-F5344CB8AC3E}">
        <p14:creationId xmlns:p14="http://schemas.microsoft.com/office/powerpoint/2010/main" val="921098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82A1D-8FF8-9740-A1C5-1B481254F1F8}"/>
              </a:ext>
            </a:extLst>
          </p:cNvPr>
          <p:cNvSpPr>
            <a:spLocks noGrp="1"/>
          </p:cNvSpPr>
          <p:nvPr>
            <p:ph type="title"/>
          </p:nvPr>
        </p:nvSpPr>
        <p:spPr>
          <a:xfrm>
            <a:off x="1141413" y="609600"/>
            <a:ext cx="9905998" cy="762000"/>
          </a:xfrm>
        </p:spPr>
        <p:txBody>
          <a:bodyPr/>
          <a:lstStyle/>
          <a:p>
            <a:pPr algn="l" defTabSz="457200" rtl="0" eaLnBrk="1" latinLnBrk="0" hangingPunct="1">
              <a:spcBef>
                <a:spcPct val="0"/>
              </a:spcBef>
              <a:buNone/>
            </a:pPr>
            <a:r>
              <a:rPr lang="en-US" dirty="0">
                <a:latin typeface="Times New Roman" panose="02020603050405020304" pitchFamily="18" charset="0"/>
                <a:cs typeface="Times New Roman" panose="02020603050405020304" pitchFamily="18" charset="0"/>
              </a:rPr>
              <a:t>The dementia Syndrome </a:t>
            </a:r>
          </a:p>
        </p:txBody>
      </p:sp>
      <p:sp>
        <p:nvSpPr>
          <p:cNvPr id="3" name="Content Placeholder 2">
            <a:extLst>
              <a:ext uri="{FF2B5EF4-FFF2-40B4-BE49-F238E27FC236}">
                <a16:creationId xmlns:a16="http://schemas.microsoft.com/office/drawing/2014/main" id="{C3899EB8-D090-D844-AC01-82F0BAED00B1}"/>
              </a:ext>
            </a:extLst>
          </p:cNvPr>
          <p:cNvSpPr>
            <a:spLocks noGrp="1"/>
          </p:cNvSpPr>
          <p:nvPr>
            <p:ph idx="1"/>
          </p:nvPr>
        </p:nvSpPr>
        <p:spPr>
          <a:xfrm>
            <a:off x="1141413" y="1485900"/>
            <a:ext cx="9905998" cy="5006340"/>
          </a:xfrm>
        </p:spPr>
        <p:txBody>
          <a:bodyPr>
            <a:normAutofit/>
          </a:bodyPr>
          <a:lstStyle/>
          <a:p>
            <a:r>
              <a:rPr lang="en-US" sz="2400" dirty="0">
                <a:latin typeface="Times New Roman" panose="02020603050405020304" pitchFamily="18" charset="0"/>
                <a:cs typeface="Times New Roman" panose="02020603050405020304" pitchFamily="18" charset="0"/>
              </a:rPr>
              <a:t>A) global deterioration of intellectual function (learning &amp; memory, complex attention, language, executive function, perceptual-motor abilities, social cognition).</a:t>
            </a:r>
          </a:p>
          <a:p>
            <a:r>
              <a:rPr lang="en-US" sz="2400" dirty="0">
                <a:latin typeface="Times New Roman" panose="02020603050405020304" pitchFamily="18" charset="0"/>
                <a:cs typeface="Times New Roman" panose="02020603050405020304" pitchFamily="18" charset="0"/>
              </a:rPr>
              <a:t>B) clear consciousness (rule out delirium).</a:t>
            </a:r>
          </a:p>
          <a:p>
            <a:r>
              <a:rPr lang="en-US" sz="2400" dirty="0">
                <a:latin typeface="Times New Roman" panose="02020603050405020304" pitchFamily="18" charset="0"/>
                <a:cs typeface="Times New Roman" panose="02020603050405020304" pitchFamily="18" charset="0"/>
              </a:rPr>
              <a:t>C) impairment in performance of personal activities of daily living and social or occupational activities due to the decline in intellectual function.</a:t>
            </a:r>
          </a:p>
          <a:p>
            <a:r>
              <a:rPr lang="en-US" sz="2400" dirty="0">
                <a:latin typeface="Times New Roman" panose="02020603050405020304" pitchFamily="18" charset="0"/>
                <a:cs typeface="Times New Roman" panose="02020603050405020304" pitchFamily="18" charset="0"/>
              </a:rPr>
              <a:t>D) noncognitive psychopathological symptoms and/or deterioration in emotional control, motivation, or personality frequently present but not necessary for diagnosis.</a:t>
            </a:r>
          </a:p>
          <a:p>
            <a:r>
              <a:rPr lang="en-US" sz="2400" dirty="0">
                <a:latin typeface="Times New Roman" panose="02020603050405020304" pitchFamily="18" charset="0"/>
                <a:cs typeface="Times New Roman" panose="02020603050405020304" pitchFamily="18" charset="0"/>
              </a:rPr>
              <a:t>E) duration of at least 6 months.</a:t>
            </a:r>
          </a:p>
          <a:p>
            <a:pPr marL="0" indent="0" algn="r">
              <a:buNone/>
            </a:pPr>
            <a:endParaRPr lang="en-US" sz="1600" dirty="0"/>
          </a:p>
          <a:p>
            <a:pPr marL="0" indent="0" algn="r">
              <a:buNone/>
            </a:pPr>
            <a:r>
              <a:rPr lang="en-US" sz="1400" dirty="0">
                <a:latin typeface="Times New Roman" panose="02020603050405020304" pitchFamily="18" charset="0"/>
                <a:cs typeface="Times New Roman" panose="02020603050405020304" pitchFamily="18" charset="0"/>
              </a:rPr>
              <a:t>Lobo a: manual de </a:t>
            </a:r>
            <a:r>
              <a:rPr lang="en-US" sz="1400" dirty="0" err="1">
                <a:latin typeface="Times New Roman" panose="02020603050405020304" pitchFamily="18" charset="0"/>
                <a:cs typeface="Times New Roman" panose="02020603050405020304" pitchFamily="18" charset="0"/>
              </a:rPr>
              <a:t>psiquiatria</a:t>
            </a:r>
            <a:r>
              <a:rPr lang="en-US" sz="1400" dirty="0">
                <a:latin typeface="Times New Roman" panose="02020603050405020304" pitchFamily="18" charset="0"/>
                <a:cs typeface="Times New Roman" panose="02020603050405020304" pitchFamily="18" charset="0"/>
              </a:rPr>
              <a:t> general. Madrid, editorial </a:t>
            </a:r>
            <a:r>
              <a:rPr lang="en-US" sz="1400" dirty="0" err="1">
                <a:latin typeface="Times New Roman" panose="02020603050405020304" pitchFamily="18" charset="0"/>
                <a:cs typeface="Times New Roman" panose="02020603050405020304" pitchFamily="18" charset="0"/>
              </a:rPr>
              <a:t>panamericna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a:t>
            </a:r>
            <a:r>
              <a:rPr lang="en-US" sz="1400" dirty="0">
                <a:latin typeface="Times New Roman" panose="02020603050405020304" pitchFamily="18" charset="0"/>
                <a:cs typeface="Times New Roman" panose="02020603050405020304" pitchFamily="18" charset="0"/>
              </a:rPr>
              <a:t>, 2013</a:t>
            </a:r>
          </a:p>
        </p:txBody>
      </p:sp>
    </p:spTree>
    <p:extLst>
      <p:ext uri="{BB962C8B-B14F-4D97-AF65-F5344CB8AC3E}">
        <p14:creationId xmlns:p14="http://schemas.microsoft.com/office/powerpoint/2010/main" val="730404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AF36-1F6A-AC4A-8C78-F570F53E0209}"/>
              </a:ext>
            </a:extLst>
          </p:cNvPr>
          <p:cNvSpPr>
            <a:spLocks noGrp="1"/>
          </p:cNvSpPr>
          <p:nvPr>
            <p:ph type="title"/>
          </p:nvPr>
        </p:nvSpPr>
        <p:spPr>
          <a:xfrm>
            <a:off x="1141413" y="609600"/>
            <a:ext cx="9905998" cy="807720"/>
          </a:xfrm>
        </p:spPr>
        <p:txBody>
          <a:bodyPr/>
          <a:lstStyle/>
          <a:p>
            <a:r>
              <a:rPr lang="en-US" dirty="0">
                <a:latin typeface="Times New Roman" panose="02020603050405020304" pitchFamily="18" charset="0"/>
                <a:cs typeface="Times New Roman" panose="02020603050405020304" pitchFamily="18" charset="0"/>
              </a:rPr>
              <a:t>Epidemiology</a:t>
            </a:r>
          </a:p>
        </p:txBody>
      </p:sp>
      <p:sp>
        <p:nvSpPr>
          <p:cNvPr id="3" name="Content Placeholder 2">
            <a:extLst>
              <a:ext uri="{FF2B5EF4-FFF2-40B4-BE49-F238E27FC236}">
                <a16:creationId xmlns:a16="http://schemas.microsoft.com/office/drawing/2014/main" id="{7F7D96A1-0893-6446-A7E8-32FFE388553B}"/>
              </a:ext>
            </a:extLst>
          </p:cNvPr>
          <p:cNvSpPr>
            <a:spLocks noGrp="1"/>
          </p:cNvSpPr>
          <p:nvPr>
            <p:ph idx="1"/>
          </p:nvPr>
        </p:nvSpPr>
        <p:spPr>
          <a:xfrm>
            <a:off x="1141413" y="1417320"/>
            <a:ext cx="9905998" cy="5052060"/>
          </a:xfrm>
        </p:spPr>
        <p:txBody>
          <a:bodyPr>
            <a:noAutofit/>
          </a:bodyPr>
          <a:lstStyle/>
          <a:p>
            <a:r>
              <a:rPr lang="en-US" sz="2400" dirty="0">
                <a:latin typeface="Times New Roman" panose="02020603050405020304" pitchFamily="18" charset="0"/>
                <a:cs typeface="Times New Roman" panose="02020603050405020304" pitchFamily="18" charset="0"/>
              </a:rPr>
              <a:t>No gender difference</a:t>
            </a:r>
          </a:p>
          <a:p>
            <a:r>
              <a:rPr lang="en-US" sz="2400" dirty="0">
                <a:latin typeface="Times New Roman" panose="02020603050405020304" pitchFamily="18" charset="0"/>
                <a:cs typeface="Times New Roman" panose="02020603050405020304" pitchFamily="18" charset="0"/>
              </a:rPr>
              <a:t>Increasing age is the most important risk factor. It is primarily a disorder of the elderly</a:t>
            </a:r>
          </a:p>
          <a:p>
            <a:r>
              <a:rPr lang="en-US" sz="2400" dirty="0">
                <a:latin typeface="Times New Roman" panose="02020603050405020304" pitchFamily="18" charset="0"/>
                <a:cs typeface="Times New Roman" panose="02020603050405020304" pitchFamily="18" charset="0"/>
              </a:rPr>
              <a:t>The prevalence of of moderate to severe dementia in the general population is 5 % .65 years.</a:t>
            </a:r>
          </a:p>
          <a:p>
            <a:r>
              <a:rPr lang="en-US" sz="2400" dirty="0">
                <a:latin typeface="Times New Roman" panose="02020603050405020304" pitchFamily="18" charset="0"/>
                <a:cs typeface="Times New Roman" panose="02020603050405020304" pitchFamily="18" charset="0"/>
              </a:rPr>
              <a:t>20-40 % in &gt; 85 years.</a:t>
            </a:r>
          </a:p>
          <a:p>
            <a:r>
              <a:rPr lang="en-US" sz="2400" dirty="0">
                <a:latin typeface="Times New Roman" panose="02020603050405020304" pitchFamily="18" charset="0"/>
                <a:cs typeface="Times New Roman" panose="02020603050405020304" pitchFamily="18" charset="0"/>
              </a:rPr>
              <a:t>15-20 % In outpatient general medical practice.</a:t>
            </a:r>
          </a:p>
          <a:p>
            <a:r>
              <a:rPr lang="en-US" sz="2400" dirty="0">
                <a:latin typeface="Times New Roman" panose="02020603050405020304" pitchFamily="18" charset="0"/>
                <a:cs typeface="Times New Roman" panose="02020603050405020304" pitchFamily="18" charset="0"/>
              </a:rPr>
              <a:t>50 % in chronic care facilities.</a:t>
            </a:r>
          </a:p>
          <a:p>
            <a:r>
              <a:rPr lang="en-US" sz="2400" dirty="0">
                <a:latin typeface="Times New Roman" panose="02020603050405020304" pitchFamily="18" charset="0"/>
                <a:cs typeface="Times New Roman" panose="02020603050405020304" pitchFamily="18" charset="0"/>
              </a:rPr>
              <a:t>Affective symptoms, including depression and anxiety are seen in 40 to 50 % of demented patients.</a:t>
            </a:r>
          </a:p>
          <a:p>
            <a:r>
              <a:rPr lang="en-US" sz="2400" dirty="0">
                <a:latin typeface="Times New Roman" panose="02020603050405020304" pitchFamily="18" charset="0"/>
                <a:cs typeface="Times New Roman" panose="02020603050405020304" pitchFamily="18" charset="0"/>
              </a:rPr>
              <a:t>Delusion and hallucination occur in 30 % </a:t>
            </a:r>
          </a:p>
        </p:txBody>
      </p:sp>
    </p:spTree>
    <p:extLst>
      <p:ext uri="{BB962C8B-B14F-4D97-AF65-F5344CB8AC3E}">
        <p14:creationId xmlns:p14="http://schemas.microsoft.com/office/powerpoint/2010/main" val="858762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E5F8384-578E-7448-A350-7D5E1C9D7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90" y="310694"/>
            <a:ext cx="10880297" cy="6151585"/>
          </a:xfrm>
          <a:prstGeom prst="rect">
            <a:avLst/>
          </a:prstGeom>
        </p:spPr>
      </p:pic>
    </p:spTree>
    <p:extLst>
      <p:ext uri="{BB962C8B-B14F-4D97-AF65-F5344CB8AC3E}">
        <p14:creationId xmlns:p14="http://schemas.microsoft.com/office/powerpoint/2010/main" val="824605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8FC0-8567-4147-A509-CC21208B9E3A}"/>
              </a:ext>
            </a:extLst>
          </p:cNvPr>
          <p:cNvSpPr>
            <a:spLocks noGrp="1"/>
          </p:cNvSpPr>
          <p:nvPr>
            <p:ph type="title"/>
          </p:nvPr>
        </p:nvSpPr>
        <p:spPr>
          <a:xfrm>
            <a:off x="1141413" y="609600"/>
            <a:ext cx="9905998" cy="933450"/>
          </a:xfrm>
        </p:spPr>
        <p:txBody>
          <a:bodyPr/>
          <a:lstStyle/>
          <a:p>
            <a:r>
              <a:rPr lang="en-US" dirty="0">
                <a:latin typeface="Times New Roman" panose="02020603050405020304" pitchFamily="18" charset="0"/>
                <a:cs typeface="Times New Roman" panose="02020603050405020304" pitchFamily="18" charset="0"/>
              </a:rPr>
              <a:t>Dementia Presentation: </a:t>
            </a:r>
          </a:p>
        </p:txBody>
      </p:sp>
      <p:sp>
        <p:nvSpPr>
          <p:cNvPr id="3" name="Content Placeholder 2">
            <a:extLst>
              <a:ext uri="{FF2B5EF4-FFF2-40B4-BE49-F238E27FC236}">
                <a16:creationId xmlns:a16="http://schemas.microsoft.com/office/drawing/2014/main" id="{D7B2A6E8-9657-DD47-BBC7-25E73515118F}"/>
              </a:ext>
            </a:extLst>
          </p:cNvPr>
          <p:cNvSpPr>
            <a:spLocks noGrp="1"/>
          </p:cNvSpPr>
          <p:nvPr>
            <p:ph idx="1"/>
          </p:nvPr>
        </p:nvSpPr>
        <p:spPr>
          <a:xfrm>
            <a:off x="1141413" y="1543051"/>
            <a:ext cx="9905998" cy="4248150"/>
          </a:xfrm>
        </p:spPr>
        <p:txBody>
          <a:bodyPr>
            <a:norm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early stage cognitive impairment may not be apparent:</a:t>
            </a:r>
          </a:p>
          <a:p>
            <a:pPr lvl="1"/>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Gradual loss of social and intellectual skills ( first noticed in work setting where high performance is required)</a:t>
            </a:r>
          </a:p>
          <a:p>
            <a:pPr lvl="1"/>
            <a:r>
              <a:rPr lang="en-US" sz="2200" dirty="0">
                <a:latin typeface="Times New Roman" panose="02020603050405020304" pitchFamily="18" charset="0"/>
                <a:cs typeface="Times New Roman" panose="02020603050405020304" pitchFamily="18" charset="0"/>
              </a:rPr>
              <a:t>Mild memory impairment.</a:t>
            </a:r>
          </a:p>
          <a:p>
            <a:pPr lvl="1"/>
            <a:r>
              <a:rPr lang="en-US" sz="2200" dirty="0">
                <a:latin typeface="Times New Roman" panose="02020603050405020304" pitchFamily="18" charset="0"/>
                <a:cs typeface="Times New Roman" panose="02020603050405020304" pitchFamily="18" charset="0"/>
              </a:rPr>
              <a:t>Subtle changes in personality.</a:t>
            </a:r>
          </a:p>
          <a:p>
            <a:pPr lvl="1"/>
            <a:r>
              <a:rPr lang="en-US" sz="2200" dirty="0">
                <a:latin typeface="Times New Roman" panose="02020603050405020304" pitchFamily="18" charset="0"/>
                <a:cs typeface="Times New Roman" panose="02020603050405020304" pitchFamily="18" charset="0"/>
              </a:rPr>
              <a:t>Changes in affect (irritability, anger,…)</a:t>
            </a:r>
          </a:p>
          <a:p>
            <a:pPr lvl="1"/>
            <a:r>
              <a:rPr lang="en-US" sz="2200" dirty="0">
                <a:latin typeface="Times New Roman" panose="02020603050405020304" pitchFamily="18" charset="0"/>
                <a:cs typeface="Times New Roman" panose="02020603050405020304" pitchFamily="18" charset="0"/>
              </a:rPr>
              <a:t>Multiple somatic complaints and vague psychiatric symptoms .</a:t>
            </a:r>
          </a:p>
        </p:txBody>
      </p:sp>
    </p:spTree>
    <p:extLst>
      <p:ext uri="{BB962C8B-B14F-4D97-AF65-F5344CB8AC3E}">
        <p14:creationId xmlns:p14="http://schemas.microsoft.com/office/powerpoint/2010/main" val="2317006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C312E4-EA50-6E49-90B4-001FEC31FC6D}"/>
              </a:ext>
            </a:extLst>
          </p:cNvPr>
          <p:cNvSpPr>
            <a:spLocks noGrp="1"/>
          </p:cNvSpPr>
          <p:nvPr>
            <p:ph idx="1"/>
          </p:nvPr>
        </p:nvSpPr>
        <p:spPr>
          <a:xfrm>
            <a:off x="1141413" y="868680"/>
            <a:ext cx="9905998" cy="5257800"/>
          </a:xfrm>
        </p:spPr>
        <p:txBody>
          <a:bodyPr>
            <a:noAutofit/>
          </a:bodyPr>
          <a:lstStyle/>
          <a:p>
            <a:r>
              <a:rPr lang="en-US" sz="2400" dirty="0">
                <a:latin typeface="Times New Roman" panose="02020603050405020304" pitchFamily="18" charset="0"/>
                <a:cs typeface="Times New Roman" panose="02020603050405020304" pitchFamily="18" charset="0"/>
              </a:rPr>
              <a:t>In the late stages cognitive disturbances emerge:</a:t>
            </a:r>
          </a:p>
          <a:p>
            <a:pPr lvl="1"/>
            <a:r>
              <a:rPr lang="en-US" sz="2200" dirty="0">
                <a:latin typeface="Times New Roman" panose="02020603050405020304" pitchFamily="18" charset="0"/>
                <a:cs typeface="Times New Roman" panose="02020603050405020304" pitchFamily="18" charset="0"/>
              </a:rPr>
              <a:t>Increasing memory impairment (esp. recent memory)</a:t>
            </a:r>
          </a:p>
          <a:p>
            <a:pPr lvl="1"/>
            <a:r>
              <a:rPr lang="en-US" sz="2200" dirty="0">
                <a:latin typeface="Times New Roman" panose="02020603050405020304" pitchFamily="18" charset="0"/>
                <a:cs typeface="Times New Roman" panose="02020603050405020304" pitchFamily="18" charset="0"/>
              </a:rPr>
              <a:t>Attention impairment.</a:t>
            </a:r>
          </a:p>
          <a:p>
            <a:pPr lvl="1"/>
            <a:r>
              <a:rPr lang="en-US" sz="2200" dirty="0">
                <a:latin typeface="Times New Roman" panose="02020603050405020304" pitchFamily="18" charset="0"/>
                <a:cs typeface="Times New Roman" panose="02020603050405020304" pitchFamily="18" charset="0"/>
              </a:rPr>
              <a:t>Disorientation: particularly to time, and when severe to place and person.</a:t>
            </a:r>
          </a:p>
          <a:p>
            <a:pPr lvl="1"/>
            <a:r>
              <a:rPr lang="en-US" sz="2200" dirty="0">
                <a:latin typeface="Times New Roman" panose="02020603050405020304" pitchFamily="18" charset="0"/>
                <a:cs typeface="Times New Roman" panose="02020603050405020304" pitchFamily="18" charset="0"/>
              </a:rPr>
              <a:t>Language: vague and imprecise speech with inappropriate repetition of the same thoughts (perseveration).</a:t>
            </a:r>
          </a:p>
          <a:p>
            <a:pPr lvl="1"/>
            <a:r>
              <a:rPr lang="en-US" sz="2200" dirty="0">
                <a:latin typeface="Times New Roman" panose="02020603050405020304" pitchFamily="18" charset="0"/>
                <a:cs typeface="Times New Roman" panose="02020603050405020304" pitchFamily="18" charset="0"/>
              </a:rPr>
              <a:t>Impaired judgment.</a:t>
            </a:r>
          </a:p>
          <a:p>
            <a:pPr lvl="1"/>
            <a:r>
              <a:rPr lang="en-US" sz="2200" dirty="0">
                <a:latin typeface="Times New Roman" panose="02020603050405020304" pitchFamily="18" charset="0"/>
                <a:cs typeface="Times New Roman" panose="02020603050405020304" pitchFamily="18" charset="0"/>
              </a:rPr>
              <a:t>Potential aggression (verbal &amp; physical).</a:t>
            </a:r>
          </a:p>
          <a:p>
            <a:pPr lvl="1"/>
            <a:r>
              <a:rPr lang="en-US" sz="2200" dirty="0">
                <a:latin typeface="Times New Roman" panose="02020603050405020304" pitchFamily="18" charset="0"/>
                <a:cs typeface="Times New Roman" panose="02020603050405020304" pitchFamily="18" charset="0"/>
              </a:rPr>
              <a:t>Psychotic features: hallucination &amp;delusions.</a:t>
            </a:r>
          </a:p>
          <a:p>
            <a:pPr lvl="1"/>
            <a:r>
              <a:rPr lang="en-US" sz="2200" dirty="0">
                <a:latin typeface="Times New Roman" panose="02020603050405020304" pitchFamily="18" charset="0"/>
                <a:cs typeface="Times New Roman" panose="02020603050405020304" pitchFamily="18" charset="0"/>
              </a:rPr>
              <a:t>Emotional lability.</a:t>
            </a:r>
          </a:p>
          <a:p>
            <a:pPr lvl="1"/>
            <a:r>
              <a:rPr lang="en-US" sz="2200" dirty="0">
                <a:latin typeface="Times New Roman" panose="02020603050405020304" pitchFamily="18" charset="0"/>
                <a:cs typeface="Times New Roman" panose="02020603050405020304" pitchFamily="18" charset="0"/>
              </a:rPr>
              <a:t>Catastrophic reaction: marked by agitation secondary to subjective awareness of intellectual deficits under stressful circumstances.</a:t>
            </a:r>
          </a:p>
        </p:txBody>
      </p:sp>
    </p:spTree>
    <p:extLst>
      <p:ext uri="{BB962C8B-B14F-4D97-AF65-F5344CB8AC3E}">
        <p14:creationId xmlns:p14="http://schemas.microsoft.com/office/powerpoint/2010/main" val="2517394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BC39-250E-2649-82E4-E42B56D8A4E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Causes of dementia:  </a:t>
            </a:r>
          </a:p>
        </p:txBody>
      </p:sp>
      <p:sp>
        <p:nvSpPr>
          <p:cNvPr id="7" name="Content Placeholder 6">
            <a:extLst>
              <a:ext uri="{FF2B5EF4-FFF2-40B4-BE49-F238E27FC236}">
                <a16:creationId xmlns:a16="http://schemas.microsoft.com/office/drawing/2014/main" id="{01F1C637-72E1-444D-B7FD-7862E891FFB4}"/>
              </a:ext>
            </a:extLst>
          </p:cNvPr>
          <p:cNvSpPr>
            <a:spLocks noGrp="1"/>
          </p:cNvSpPr>
          <p:nvPr>
            <p:ph idx="1"/>
          </p:nvPr>
        </p:nvSpPr>
        <p:spPr/>
        <p:txBody>
          <a:bodyPr anchor="t">
            <a:normAutofit/>
          </a:bodyPr>
          <a:lstStyle/>
          <a:p>
            <a:r>
              <a:rPr lang="en-US" sz="2400" dirty="0">
                <a:latin typeface="Times New Roman" panose="02020603050405020304" pitchFamily="18" charset="0"/>
                <a:cs typeface="Times New Roman" panose="02020603050405020304" pitchFamily="18" charset="0"/>
              </a:rPr>
              <a:t>1) Alzheimer’s disease (AD) (50-60 %) </a:t>
            </a:r>
          </a:p>
          <a:p>
            <a:pPr lvl="1"/>
            <a:r>
              <a:rPr lang="en-US" sz="2200" b="1" u="sng" dirty="0">
                <a:latin typeface="Times New Roman" panose="02020603050405020304" pitchFamily="18" charset="0"/>
                <a:cs typeface="Times New Roman" panose="02020603050405020304" pitchFamily="18" charset="0"/>
              </a:rPr>
              <a:t>Gradual onset and a continuous slow </a:t>
            </a:r>
            <a:r>
              <a:rPr lang="en-US" sz="2200" dirty="0">
                <a:latin typeface="Times New Roman" panose="02020603050405020304" pitchFamily="18" charset="0"/>
                <a:cs typeface="Times New Roman" panose="02020603050405020304" pitchFamily="18" charset="0"/>
              </a:rPr>
              <a:t>but </a:t>
            </a:r>
            <a:r>
              <a:rPr lang="en-US" sz="2200" b="1" u="sng" dirty="0">
                <a:latin typeface="Times New Roman" panose="02020603050405020304" pitchFamily="18" charset="0"/>
                <a:cs typeface="Times New Roman" panose="02020603050405020304" pitchFamily="18" charset="0"/>
              </a:rPr>
              <a:t>steady decline </a:t>
            </a:r>
            <a:r>
              <a:rPr lang="en-US" sz="2200" dirty="0">
                <a:latin typeface="Times New Roman" panose="02020603050405020304" pitchFamily="18" charset="0"/>
                <a:cs typeface="Times New Roman" panose="02020603050405020304" pitchFamily="18" charset="0"/>
              </a:rPr>
              <a:t>in prior intellectual and functional capacities, especially memory.</a:t>
            </a:r>
          </a:p>
          <a:p>
            <a:pPr lvl="1"/>
            <a:r>
              <a:rPr lang="en-US" sz="2200" dirty="0">
                <a:latin typeface="Times New Roman" panose="02020603050405020304" pitchFamily="18" charset="0"/>
                <a:cs typeface="Times New Roman" panose="02020603050405020304" pitchFamily="18" charset="0"/>
              </a:rPr>
              <a:t>Age of onset: before age 65 (5%), after age 65 (95%).</a:t>
            </a:r>
          </a:p>
          <a:p>
            <a:pPr lvl="1"/>
            <a:r>
              <a:rPr lang="en-US" sz="2200" dirty="0">
                <a:latin typeface="Times New Roman" panose="02020603050405020304" pitchFamily="18" charset="0"/>
                <a:cs typeface="Times New Roman" panose="02020603050405020304" pitchFamily="18" charset="0"/>
              </a:rPr>
              <a:t>Live an average of 10 years following diagnosis.</a:t>
            </a:r>
          </a:p>
          <a:p>
            <a:pPr lvl="1"/>
            <a:r>
              <a:rPr lang="en-US" sz="2200" dirty="0">
                <a:latin typeface="Times New Roman" panose="02020603050405020304" pitchFamily="18" charset="0"/>
                <a:cs typeface="Times New Roman" panose="02020603050405020304" pitchFamily="18" charset="0"/>
              </a:rPr>
              <a:t>Risk factors:</a:t>
            </a:r>
          </a:p>
          <a:p>
            <a:pPr lvl="2"/>
            <a:r>
              <a:rPr lang="en-US" sz="2000" dirty="0">
                <a:latin typeface="Times New Roman" panose="02020603050405020304" pitchFamily="18" charset="0"/>
                <a:cs typeface="Times New Roman" panose="02020603050405020304" pitchFamily="18" charset="0"/>
              </a:rPr>
              <a:t>Old age, female, low education, first-degree relative with AD, cigarette smoking, depression, mild cognitive impairment, and social isolation.</a:t>
            </a:r>
          </a:p>
        </p:txBody>
      </p:sp>
    </p:spTree>
    <p:extLst>
      <p:ext uri="{BB962C8B-B14F-4D97-AF65-F5344CB8AC3E}">
        <p14:creationId xmlns:p14="http://schemas.microsoft.com/office/powerpoint/2010/main" val="1109270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42A6C-3CE3-D144-B8C6-F025EA80E557}"/>
              </a:ext>
            </a:extLst>
          </p:cNvPr>
          <p:cNvPicPr>
            <a:picLocks noChangeAspect="1"/>
          </p:cNvPicPr>
          <p:nvPr/>
        </p:nvPicPr>
        <p:blipFill>
          <a:blip r:embed="rId2"/>
          <a:stretch>
            <a:fillRect/>
          </a:stretch>
        </p:blipFill>
        <p:spPr>
          <a:xfrm>
            <a:off x="1703070" y="822960"/>
            <a:ext cx="9086850" cy="5223510"/>
          </a:xfrm>
          <a:prstGeom prst="rect">
            <a:avLst/>
          </a:prstGeom>
        </p:spPr>
      </p:pic>
    </p:spTree>
    <p:extLst>
      <p:ext uri="{BB962C8B-B14F-4D97-AF65-F5344CB8AC3E}">
        <p14:creationId xmlns:p14="http://schemas.microsoft.com/office/powerpoint/2010/main" val="3266760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97321-AE7C-C249-84F2-86955244DAE8}"/>
              </a:ext>
            </a:extLst>
          </p:cNvPr>
          <p:cNvSpPr>
            <a:spLocks noGrp="1"/>
          </p:cNvSpPr>
          <p:nvPr>
            <p:ph idx="1"/>
          </p:nvPr>
        </p:nvSpPr>
        <p:spPr>
          <a:xfrm>
            <a:off x="1371600" y="960120"/>
            <a:ext cx="9601200" cy="4560570"/>
          </a:xfrm>
        </p:spPr>
        <p:txBody>
          <a:bodyPr>
            <a:norm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vascular (multi-infarct) dementia (10-20 % of dementias):</a:t>
            </a:r>
          </a:p>
          <a:p>
            <a:pPr lvl="1"/>
            <a:r>
              <a:rPr lang="en-US" sz="2200" dirty="0">
                <a:latin typeface="Times New Roman" panose="02020603050405020304" pitchFamily="18" charset="0"/>
                <a:cs typeface="Times New Roman" panose="02020603050405020304" pitchFamily="18" charset="0"/>
              </a:rPr>
              <a:t> Declining </a:t>
            </a:r>
            <a:r>
              <a:rPr lang="en-US" sz="2200" b="1" u="sng" dirty="0">
                <a:latin typeface="Times New Roman" panose="02020603050405020304" pitchFamily="18" charset="0"/>
                <a:cs typeface="Times New Roman" panose="02020603050405020304" pitchFamily="18" charset="0"/>
              </a:rPr>
              <a:t>Stepwise deterioration </a:t>
            </a:r>
            <a:r>
              <a:rPr lang="en-US" sz="2200" dirty="0">
                <a:latin typeface="Times New Roman" panose="02020603050405020304" pitchFamily="18" charset="0"/>
                <a:cs typeface="Times New Roman" panose="02020603050405020304" pitchFamily="18" charset="0"/>
              </a:rPr>
              <a:t>of intellectual functioning due to multiple infarcts of varying sizes or arteriosclerosis in the main intracranial vessels.</a:t>
            </a:r>
          </a:p>
          <a:p>
            <a:pPr lvl="1"/>
            <a:r>
              <a:rPr lang="en-US" sz="2200" dirty="0">
                <a:latin typeface="Times New Roman" panose="02020603050405020304" pitchFamily="18" charset="0"/>
                <a:cs typeface="Times New Roman" panose="02020603050405020304" pitchFamily="18" charset="0"/>
              </a:rPr>
              <a:t>Risk factors for vascular dementia: </a:t>
            </a:r>
          </a:p>
          <a:p>
            <a:pPr lvl="2"/>
            <a:r>
              <a:rPr lang="en-US" sz="2000" dirty="0">
                <a:latin typeface="Times New Roman" panose="02020603050405020304" pitchFamily="18" charset="0"/>
                <a:cs typeface="Times New Roman" panose="02020603050405020304" pitchFamily="18" charset="0"/>
              </a:rPr>
              <a:t>Age &gt;60 </a:t>
            </a:r>
          </a:p>
          <a:p>
            <a:pPr lvl="2"/>
            <a:r>
              <a:rPr lang="en-US" sz="2000" dirty="0">
                <a:latin typeface="Times New Roman" panose="02020603050405020304" pitchFamily="18" charset="0"/>
                <a:cs typeface="Times New Roman" panose="02020603050405020304" pitchFamily="18" charset="0"/>
              </a:rPr>
              <a:t>Male</a:t>
            </a:r>
          </a:p>
          <a:p>
            <a:pPr lvl="2"/>
            <a:r>
              <a:rPr lang="en-US" sz="2000" dirty="0">
                <a:latin typeface="Times New Roman" panose="02020603050405020304" pitchFamily="18" charset="0"/>
                <a:cs typeface="Times New Roman" panose="02020603050405020304" pitchFamily="18" charset="0"/>
              </a:rPr>
              <a:t>Pervious stroke </a:t>
            </a:r>
          </a:p>
          <a:p>
            <a:pPr lvl="2"/>
            <a:r>
              <a:rPr lang="en-US" sz="2000" dirty="0">
                <a:latin typeface="Times New Roman" panose="02020603050405020304" pitchFamily="18" charset="0"/>
                <a:cs typeface="Times New Roman" panose="02020603050405020304" pitchFamily="18" charset="0"/>
              </a:rPr>
              <a:t>Stroke risk factors:</a:t>
            </a:r>
          </a:p>
          <a:p>
            <a:pPr lvl="3"/>
            <a:r>
              <a:rPr lang="en-US" sz="2000" dirty="0">
                <a:latin typeface="Times New Roman" panose="02020603050405020304" pitchFamily="18" charset="0"/>
                <a:cs typeface="Times New Roman" panose="02020603050405020304" pitchFamily="18" charset="0"/>
              </a:rPr>
              <a:t>HTN, heart disease/atrial fibrillation, DM, Smoking, obesity, and hypercholesterolemia</a:t>
            </a:r>
          </a:p>
        </p:txBody>
      </p:sp>
    </p:spTree>
    <p:extLst>
      <p:ext uri="{BB962C8B-B14F-4D97-AF65-F5344CB8AC3E}">
        <p14:creationId xmlns:p14="http://schemas.microsoft.com/office/powerpoint/2010/main" val="4019895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8C8A5-E986-A64A-9843-920F81BBACBD}"/>
              </a:ext>
            </a:extLst>
          </p:cNvPr>
          <p:cNvPicPr>
            <a:picLocks noChangeAspect="1"/>
          </p:cNvPicPr>
          <p:nvPr/>
        </p:nvPicPr>
        <p:blipFill>
          <a:blip r:embed="rId2"/>
          <a:stretch>
            <a:fillRect/>
          </a:stretch>
        </p:blipFill>
        <p:spPr>
          <a:xfrm>
            <a:off x="1851660" y="560070"/>
            <a:ext cx="9189720" cy="5394960"/>
          </a:xfrm>
          <a:prstGeom prst="rect">
            <a:avLst/>
          </a:prstGeom>
        </p:spPr>
      </p:pic>
    </p:spTree>
    <p:extLst>
      <p:ext uri="{BB962C8B-B14F-4D97-AF65-F5344CB8AC3E}">
        <p14:creationId xmlns:p14="http://schemas.microsoft.com/office/powerpoint/2010/main" val="2433415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93043A-5C39-4346-AFBA-A85C2CE5EE57}"/>
              </a:ext>
            </a:extLst>
          </p:cNvPr>
          <p:cNvSpPr>
            <a:spLocks noGrp="1"/>
          </p:cNvSpPr>
          <p:nvPr>
            <p:ph idx="1"/>
          </p:nvPr>
        </p:nvSpPr>
        <p:spPr>
          <a:xfrm>
            <a:off x="1072833" y="662940"/>
            <a:ext cx="9905998" cy="5703569"/>
          </a:xfrm>
        </p:spPr>
        <p:txBody>
          <a:bodyPr/>
          <a:lstStyle/>
          <a:p>
            <a:r>
              <a:rPr lang="en-US" sz="2400" dirty="0">
                <a:latin typeface="Times New Roman" panose="02020603050405020304" pitchFamily="18" charset="0"/>
                <a:cs typeface="Times New Roman" panose="02020603050405020304" pitchFamily="18" charset="0"/>
              </a:rPr>
              <a:t>3) Medical conditions (reversible conditions; 15 % of dementias): </a:t>
            </a:r>
          </a:p>
          <a:p>
            <a:pPr lvl="1"/>
            <a:r>
              <a:rPr lang="en-US" sz="2200" dirty="0">
                <a:latin typeface="Times New Roman" panose="02020603050405020304" pitchFamily="18" charset="0"/>
                <a:cs typeface="Times New Roman" panose="02020603050405020304" pitchFamily="18" charset="0"/>
              </a:rPr>
              <a:t>A variety of </a:t>
            </a:r>
            <a:r>
              <a:rPr lang="en-US" sz="2200" b="1" u="sng" dirty="0">
                <a:latin typeface="Times New Roman" panose="02020603050405020304" pitchFamily="18" charset="0"/>
                <a:cs typeface="Times New Roman" panose="02020603050405020304" pitchFamily="18" charset="0"/>
              </a:rPr>
              <a:t>non-psychiatric</a:t>
            </a:r>
            <a:r>
              <a:rPr lang="en-US" sz="2200" dirty="0">
                <a:latin typeface="Times New Roman" panose="02020603050405020304" pitchFamily="18" charset="0"/>
                <a:cs typeface="Times New Roman" panose="02020603050405020304" pitchFamily="18" charset="0"/>
              </a:rPr>
              <a:t>, </a:t>
            </a:r>
            <a:r>
              <a:rPr lang="en-US" sz="2200" b="1" u="sng" dirty="0">
                <a:latin typeface="Times New Roman" panose="02020603050405020304" pitchFamily="18" charset="0"/>
                <a:cs typeface="Times New Roman" panose="02020603050405020304" pitchFamily="18" charset="0"/>
              </a:rPr>
              <a:t>non-neurologic conditions </a:t>
            </a:r>
            <a:r>
              <a:rPr lang="en-US" sz="2200" dirty="0">
                <a:latin typeface="Times New Roman" panose="02020603050405020304" pitchFamily="18" charset="0"/>
                <a:cs typeface="Times New Roman" panose="02020603050405020304" pitchFamily="18" charset="0"/>
              </a:rPr>
              <a:t>can </a:t>
            </a:r>
            <a:r>
              <a:rPr lang="en-US" sz="2200" b="1" u="sng" dirty="0">
                <a:latin typeface="Times New Roman" panose="02020603050405020304" pitchFamily="18" charset="0"/>
                <a:cs typeface="Times New Roman" panose="02020603050405020304" pitchFamily="18" charset="0"/>
              </a:rPr>
              <a:t>cause cognitive symptoms</a:t>
            </a:r>
            <a:r>
              <a:rPr lang="en-US" sz="2200" dirty="0">
                <a:latin typeface="Times New Roman" panose="02020603050405020304" pitchFamily="18" charset="0"/>
                <a:cs typeface="Times New Roman" panose="02020603050405020304" pitchFamily="18" charset="0"/>
              </a:rPr>
              <a:t> which can strongly </a:t>
            </a:r>
            <a:r>
              <a:rPr lang="en-US" sz="2200" b="1" u="sng" dirty="0">
                <a:latin typeface="Times New Roman" panose="02020603050405020304" pitchFamily="18" charset="0"/>
                <a:cs typeface="Times New Roman" panose="02020603050405020304" pitchFamily="18" charset="0"/>
              </a:rPr>
              <a:t>resemble dementia</a:t>
            </a:r>
            <a:r>
              <a:rPr lang="en-US" sz="2200" dirty="0">
                <a:latin typeface="Times New Roman" panose="02020603050405020304" pitchFamily="18" charset="0"/>
                <a:cs typeface="Times New Roman" panose="02020603050405020304" pitchFamily="18" charset="0"/>
              </a:rPr>
              <a:t>.</a:t>
            </a:r>
          </a:p>
          <a:p>
            <a:pPr lvl="1"/>
            <a:r>
              <a:rPr lang="en-US" sz="2200" dirty="0">
                <a:latin typeface="Times New Roman" panose="02020603050405020304" pitchFamily="18" charset="0"/>
                <a:cs typeface="Times New Roman" panose="02020603050405020304" pitchFamily="18" charset="0"/>
              </a:rPr>
              <a:t>Referred as </a:t>
            </a:r>
            <a:r>
              <a:rPr lang="en-US" sz="2200" b="1" u="sng" dirty="0">
                <a:latin typeface="Times New Roman" panose="02020603050405020304" pitchFamily="18" charset="0"/>
                <a:cs typeface="Times New Roman" panose="02020603050405020304" pitchFamily="18" charset="0"/>
              </a:rPr>
              <a:t>reversible dementias</a:t>
            </a:r>
            <a:r>
              <a:rPr lang="en-US" sz="2200" dirty="0">
                <a:latin typeface="Times New Roman" panose="02020603050405020304" pitchFamily="18" charset="0"/>
                <a:cs typeface="Times New Roman" panose="02020603050405020304" pitchFamily="18" charset="0"/>
              </a:rPr>
              <a:t>, as treating the underlying condition can effectively restore cognitive function back to its pervious state. </a:t>
            </a:r>
          </a:p>
          <a:p>
            <a:pPr lvl="1"/>
            <a:r>
              <a:rPr lang="en-US" sz="2200" dirty="0">
                <a:latin typeface="Times New Roman" panose="02020603050405020304" pitchFamily="18" charset="0"/>
                <a:cs typeface="Times New Roman" panose="02020603050405020304" pitchFamily="18" charset="0"/>
              </a:rPr>
              <a:t>Common causes of reversible dementia:</a:t>
            </a:r>
          </a:p>
          <a:p>
            <a:pPr lvl="2"/>
            <a:r>
              <a:rPr lang="en-US" sz="2000" dirty="0">
                <a:latin typeface="Times New Roman" panose="02020603050405020304" pitchFamily="18" charset="0"/>
                <a:cs typeface="Times New Roman" panose="02020603050405020304" pitchFamily="18" charset="0"/>
              </a:rPr>
              <a:t>Drugs (benzodiazepines, anticonvulsants, anticholinergics…) , alcohol/substance abuse. </a:t>
            </a:r>
          </a:p>
          <a:p>
            <a:pPr lvl="2"/>
            <a:r>
              <a:rPr lang="en-US" sz="2000" dirty="0">
                <a:latin typeface="Times New Roman" panose="02020603050405020304" pitchFamily="18" charset="0"/>
                <a:cs typeface="Times New Roman" panose="02020603050405020304" pitchFamily="18" charset="0"/>
              </a:rPr>
              <a:t>Sensory impairments (vision, hearing loss)</a:t>
            </a:r>
          </a:p>
          <a:p>
            <a:pPr lvl="2"/>
            <a:r>
              <a:rPr lang="en-US" sz="2000" dirty="0">
                <a:latin typeface="Times New Roman" panose="02020603050405020304" pitchFamily="18" charset="0"/>
                <a:cs typeface="Times New Roman" panose="02020603050405020304" pitchFamily="18" charset="0"/>
              </a:rPr>
              <a:t>Metabolic abnormalities (poorly treated </a:t>
            </a:r>
            <a:r>
              <a:rPr lang="en-US" sz="2000" dirty="0" err="1">
                <a:latin typeface="Times New Roman" panose="02020603050405020304" pitchFamily="18" charset="0"/>
                <a:cs typeface="Times New Roman" panose="02020603050405020304" pitchFamily="18" charset="0"/>
              </a:rPr>
              <a:t>dm</a:t>
            </a:r>
            <a:r>
              <a:rPr lang="en-US" sz="2000" dirty="0">
                <a:latin typeface="Times New Roman" panose="02020603050405020304" pitchFamily="18" charset="0"/>
                <a:cs typeface="Times New Roman" panose="02020603050405020304" pitchFamily="18" charset="0"/>
              </a:rPr>
              <a:t>)</a:t>
            </a:r>
          </a:p>
          <a:p>
            <a:pPr lvl="2"/>
            <a:r>
              <a:rPr lang="en-US" sz="2000" dirty="0">
                <a:latin typeface="Times New Roman" panose="02020603050405020304" pitchFamily="18" charset="0"/>
                <a:cs typeface="Times New Roman" panose="02020603050405020304" pitchFamily="18" charset="0"/>
              </a:rPr>
              <a:t>Endocrinological problems (hypothyroidism)</a:t>
            </a:r>
          </a:p>
          <a:p>
            <a:pPr lvl="2"/>
            <a:r>
              <a:rPr lang="en-US" sz="2000" dirty="0">
                <a:latin typeface="Times New Roman" panose="02020603050405020304" pitchFamily="18" charset="0"/>
                <a:cs typeface="Times New Roman" panose="02020603050405020304" pitchFamily="18" charset="0"/>
              </a:rPr>
              <a:t>Nutritional deficiency ( vitamin  b12 deficiency)</a:t>
            </a:r>
          </a:p>
          <a:p>
            <a:pPr lvl="2"/>
            <a:r>
              <a:rPr lang="en-US" sz="2000" dirty="0">
                <a:latin typeface="Times New Roman" panose="02020603050405020304" pitchFamily="18" charset="0"/>
                <a:cs typeface="Times New Roman" panose="02020603050405020304" pitchFamily="18" charset="0"/>
              </a:rPr>
              <a:t>Infections (HIV, neurosyphilis)</a:t>
            </a:r>
          </a:p>
        </p:txBody>
      </p:sp>
    </p:spTree>
    <p:extLst>
      <p:ext uri="{BB962C8B-B14F-4D97-AF65-F5344CB8AC3E}">
        <p14:creationId xmlns:p14="http://schemas.microsoft.com/office/powerpoint/2010/main" val="548088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E6CA-4EDF-764C-825F-BBB22295A606}"/>
              </a:ext>
            </a:extLst>
          </p:cNvPr>
          <p:cNvSpPr>
            <a:spLocks noGrp="1"/>
          </p:cNvSpPr>
          <p:nvPr>
            <p:ph type="title"/>
          </p:nvPr>
        </p:nvSpPr>
        <p:spPr/>
        <p:txBody>
          <a:bodyPr/>
          <a:lstStyle/>
          <a:p>
            <a:br>
              <a:rPr lang="en-US" dirty="0"/>
            </a:br>
            <a:endParaRPr lang="en-US" dirty="0"/>
          </a:p>
        </p:txBody>
      </p:sp>
      <p:sp>
        <p:nvSpPr>
          <p:cNvPr id="3" name="Content Placeholder 2">
            <a:extLst>
              <a:ext uri="{FF2B5EF4-FFF2-40B4-BE49-F238E27FC236}">
                <a16:creationId xmlns:a16="http://schemas.microsoft.com/office/drawing/2014/main" id="{0DB1C24E-3654-8E4A-90F5-88E638EF0C3F}"/>
              </a:ext>
            </a:extLst>
          </p:cNvPr>
          <p:cNvSpPr>
            <a:spLocks noGrp="1"/>
          </p:cNvSpPr>
          <p:nvPr>
            <p:ph idx="1"/>
          </p:nvPr>
        </p:nvSpPr>
        <p:spPr>
          <a:xfrm>
            <a:off x="1141413" y="697230"/>
            <a:ext cx="9905998" cy="5737859"/>
          </a:xfrm>
        </p:spPr>
        <p:txBody>
          <a:bodyPr>
            <a:noAutofit/>
          </a:bodyPr>
          <a:lstStyle/>
          <a:p>
            <a:r>
              <a:rPr lang="en-US" sz="2400" dirty="0">
                <a:latin typeface="Times New Roman" panose="02020603050405020304" pitchFamily="18" charset="0"/>
                <a:cs typeface="Times New Roman" panose="02020603050405020304" pitchFamily="18" charset="0"/>
              </a:rPr>
              <a:t>4) Lewy Body dementia: characterized by fluctuating in cognition, visual hallucinations, parkinsonian features ( tremor, rigidity, gait problems/falls)</a:t>
            </a:r>
          </a:p>
          <a:p>
            <a:r>
              <a:rPr lang="en-US" sz="2400" dirty="0">
                <a:latin typeface="Times New Roman" panose="02020603050405020304" pitchFamily="18" charset="0"/>
                <a:cs typeface="Times New Roman" panose="02020603050405020304" pitchFamily="18" charset="0"/>
              </a:rPr>
              <a:t>5) Frontotemporal dementia: degeneration of the frontal and temporal lobe and characterized by inappropriate behavior ( hypersexuality),  personality changes, and loss of impulse control.   </a:t>
            </a:r>
          </a:p>
          <a:p>
            <a:r>
              <a:rPr lang="en-US" sz="2400" dirty="0">
                <a:latin typeface="Times New Roman" panose="02020603050405020304" pitchFamily="18" charset="0"/>
                <a:cs typeface="Times New Roman" panose="02020603050405020304" pitchFamily="18" charset="0"/>
              </a:rPr>
              <a:t>6) Other type of dementia:</a:t>
            </a:r>
          </a:p>
          <a:p>
            <a:pPr lvl="1"/>
            <a:r>
              <a:rPr lang="en-US" sz="2200" dirty="0">
                <a:latin typeface="Times New Roman" panose="02020603050405020304" pitchFamily="18" charset="0"/>
                <a:cs typeface="Times New Roman" panose="02020603050405020304" pitchFamily="18" charset="0"/>
              </a:rPr>
              <a:t>Parkinson’s disease: 20-30 % of patients with Parkinson’s disease have dementia. </a:t>
            </a:r>
          </a:p>
          <a:p>
            <a:pPr lvl="1"/>
            <a:r>
              <a:rPr lang="en-US" sz="2200" dirty="0">
                <a:latin typeface="Times New Roman" panose="02020603050405020304" pitchFamily="18" charset="0"/>
                <a:cs typeface="Times New Roman" panose="02020603050405020304" pitchFamily="18" charset="0"/>
              </a:rPr>
              <a:t>Normal-pressure hydrocephalus: progressive memory impairment, slowness and marked unsteady gait (+ urine incontinence in the late stage)</a:t>
            </a:r>
          </a:p>
          <a:p>
            <a:pPr lvl="1"/>
            <a:r>
              <a:rPr lang="en-US" sz="2200" dirty="0">
                <a:latin typeface="Times New Roman" panose="02020603050405020304" pitchFamily="18" charset="0"/>
                <a:cs typeface="Times New Roman" panose="02020603050405020304" pitchFamily="18" charset="0"/>
              </a:rPr>
              <a:t>Huntington’s disease: intellectual impairments with extra pyramidal features. </a:t>
            </a:r>
          </a:p>
          <a:p>
            <a:pPr lvl="1"/>
            <a:r>
              <a:rPr lang="en-US" sz="2200" dirty="0" err="1">
                <a:latin typeface="Times New Roman" panose="02020603050405020304" pitchFamily="18" charset="0"/>
                <a:cs typeface="Times New Roman" panose="02020603050405020304" pitchFamily="18" charset="0"/>
              </a:rPr>
              <a:t>Creutz-feldt-jakob’s</a:t>
            </a:r>
            <a:r>
              <a:rPr lang="en-US" sz="2200" dirty="0">
                <a:latin typeface="Times New Roman" panose="02020603050405020304" pitchFamily="18" charset="0"/>
                <a:cs typeface="Times New Roman" panose="02020603050405020304" pitchFamily="18" charset="0"/>
              </a:rPr>
              <a:t> disease.</a:t>
            </a:r>
          </a:p>
          <a:p>
            <a:pPr lvl="1"/>
            <a:r>
              <a:rPr lang="en-US" sz="2200" dirty="0">
                <a:latin typeface="Times New Roman" panose="02020603050405020304" pitchFamily="18" charset="0"/>
                <a:cs typeface="Times New Roman" panose="02020603050405020304" pitchFamily="18" charset="0"/>
              </a:rPr>
              <a:t> Traumatic Brain Injury (TBI). </a:t>
            </a:r>
          </a:p>
          <a:p>
            <a:pPr lvl="1"/>
            <a:r>
              <a:rPr lang="en-US" sz="2200" dirty="0">
                <a:latin typeface="Times New Roman" panose="02020603050405020304" pitchFamily="18" charset="0"/>
                <a:cs typeface="Times New Roman" panose="02020603050405020304" pitchFamily="18" charset="0"/>
              </a:rPr>
              <a:t>Prion disease.</a:t>
            </a:r>
          </a:p>
        </p:txBody>
      </p:sp>
    </p:spTree>
    <p:extLst>
      <p:ext uri="{BB962C8B-B14F-4D97-AF65-F5344CB8AC3E}">
        <p14:creationId xmlns:p14="http://schemas.microsoft.com/office/powerpoint/2010/main" val="40220105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FA034B-FDA0-6C4D-89A9-4F086BBD83AC}"/>
              </a:ext>
            </a:extLst>
          </p:cNvPr>
          <p:cNvSpPr>
            <a:spLocks noGrp="1"/>
          </p:cNvSpPr>
          <p:nvPr>
            <p:ph idx="1"/>
          </p:nvPr>
        </p:nvSpPr>
        <p:spPr>
          <a:xfrm>
            <a:off x="1141413" y="742951"/>
            <a:ext cx="9905998" cy="5048250"/>
          </a:xfrm>
        </p:spPr>
        <p:txBody>
          <a:bodyPr>
            <a:normAutofit/>
          </a:bodyPr>
          <a:lstStyle/>
          <a:p>
            <a:r>
              <a:rPr lang="en-US" sz="2400" dirty="0">
                <a:latin typeface="Times New Roman" panose="02020603050405020304" pitchFamily="18" charset="0"/>
                <a:cs typeface="Times New Roman" panose="02020603050405020304" pitchFamily="18" charset="0"/>
              </a:rPr>
              <a:t>Dementias are classified as:</a:t>
            </a:r>
          </a:p>
          <a:p>
            <a:pPr lvl="1"/>
            <a:r>
              <a:rPr lang="en-US" sz="2200" dirty="0">
                <a:latin typeface="Times New Roman" panose="02020603050405020304" pitchFamily="18" charset="0"/>
                <a:cs typeface="Times New Roman" panose="02020603050405020304" pitchFamily="18" charset="0"/>
              </a:rPr>
              <a:t>Cortical:</a:t>
            </a:r>
          </a:p>
          <a:p>
            <a:pPr lvl="2"/>
            <a:r>
              <a:rPr lang="en-US" sz="2000" dirty="0">
                <a:latin typeface="Times New Roman" panose="02020603050405020304" pitchFamily="18" charset="0"/>
                <a:cs typeface="Times New Roman" panose="02020603050405020304" pitchFamily="18" charset="0"/>
              </a:rPr>
              <a:t>Alzheimer’s disease</a:t>
            </a:r>
          </a:p>
          <a:p>
            <a:pPr lvl="2"/>
            <a:r>
              <a:rPr lang="en-US" sz="2000" dirty="0">
                <a:latin typeface="Times New Roman" panose="02020603050405020304" pitchFamily="18" charset="0"/>
                <a:cs typeface="Times New Roman" panose="02020603050405020304" pitchFamily="18" charset="0"/>
              </a:rPr>
              <a:t>Frontotemporal dementia.</a:t>
            </a:r>
          </a:p>
          <a:p>
            <a:pPr lvl="2"/>
            <a:r>
              <a:rPr lang="en-US" sz="2000" dirty="0">
                <a:latin typeface="Times New Roman" panose="02020603050405020304" pitchFamily="18" charset="0"/>
                <a:cs typeface="Times New Roman" panose="02020603050405020304" pitchFamily="18" charset="0"/>
              </a:rPr>
              <a:t>Dementia with Lewy Body.</a:t>
            </a:r>
          </a:p>
          <a:p>
            <a:pPr lvl="1"/>
            <a:r>
              <a:rPr lang="en-US" sz="2200" dirty="0">
                <a:latin typeface="Times New Roman" panose="02020603050405020304" pitchFamily="18" charset="0"/>
                <a:cs typeface="Times New Roman" panose="02020603050405020304" pitchFamily="18" charset="0"/>
              </a:rPr>
              <a:t>Subcortical: </a:t>
            </a:r>
          </a:p>
          <a:p>
            <a:pPr lvl="2"/>
            <a:r>
              <a:rPr lang="en-US" sz="2000" dirty="0">
                <a:latin typeface="Times New Roman" panose="02020603050405020304" pitchFamily="18" charset="0"/>
                <a:cs typeface="Times New Roman" panose="02020603050405020304" pitchFamily="18" charset="0"/>
              </a:rPr>
              <a:t>Huntington’s disease.</a:t>
            </a:r>
          </a:p>
          <a:p>
            <a:pPr lvl="2"/>
            <a:r>
              <a:rPr lang="en-US" sz="2000" dirty="0">
                <a:latin typeface="Times New Roman" panose="02020603050405020304" pitchFamily="18" charset="0"/>
                <a:cs typeface="Times New Roman" panose="02020603050405020304" pitchFamily="18" charset="0"/>
              </a:rPr>
              <a:t>Parkinson’s disease.</a:t>
            </a:r>
          </a:p>
          <a:p>
            <a:pPr lvl="2"/>
            <a:r>
              <a:rPr lang="en-US" sz="2000" dirty="0">
                <a:latin typeface="Times New Roman" panose="02020603050405020304" pitchFamily="18" charset="0"/>
                <a:cs typeface="Times New Roman" panose="02020603050405020304" pitchFamily="18" charset="0"/>
              </a:rPr>
              <a:t>Normal-pressure hydrocephalus.</a:t>
            </a:r>
          </a:p>
          <a:p>
            <a:pPr lvl="2"/>
            <a:r>
              <a:rPr lang="en-US" sz="2200" b="1" i="1" u="sng" dirty="0">
                <a:latin typeface="Times New Roman" panose="02020603050405020304" pitchFamily="18" charset="0"/>
                <a:cs typeface="Times New Roman" panose="02020603050405020304" pitchFamily="18" charset="0"/>
              </a:rPr>
              <a:t>Subcortical dementias are associated with psychomotor retardation, movement disorders, gait incoordination, apathy, and akinetic mutism</a:t>
            </a:r>
            <a:r>
              <a:rPr lang="en-US"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480032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CF2D-0447-9A4D-8AA6-09098E2AFDC6}"/>
              </a:ext>
            </a:extLst>
          </p:cNvPr>
          <p:cNvSpPr>
            <a:spLocks noGrp="1"/>
          </p:cNvSpPr>
          <p:nvPr>
            <p:ph type="title"/>
          </p:nvPr>
        </p:nvSpPr>
        <p:spPr>
          <a:xfrm>
            <a:off x="1141413" y="609600"/>
            <a:ext cx="9905998" cy="1127760"/>
          </a:xfrm>
        </p:spPr>
        <p:txBody>
          <a:bodyPr/>
          <a:lstStyle/>
          <a:p>
            <a:r>
              <a:rPr lang="en-US" dirty="0">
                <a:latin typeface="Times New Roman" panose="02020603050405020304" pitchFamily="18" charset="0"/>
                <a:cs typeface="Times New Roman" panose="02020603050405020304" pitchFamily="18" charset="0"/>
              </a:rPr>
              <a:t>Dementia workup: </a:t>
            </a:r>
          </a:p>
        </p:txBody>
      </p:sp>
      <p:sp>
        <p:nvSpPr>
          <p:cNvPr id="3" name="Content Placeholder 2">
            <a:extLst>
              <a:ext uri="{FF2B5EF4-FFF2-40B4-BE49-F238E27FC236}">
                <a16:creationId xmlns:a16="http://schemas.microsoft.com/office/drawing/2014/main" id="{2448D269-7E33-8B40-9727-BCA841F70FD6}"/>
              </a:ext>
            </a:extLst>
          </p:cNvPr>
          <p:cNvSpPr>
            <a:spLocks noGrp="1"/>
          </p:cNvSpPr>
          <p:nvPr>
            <p:ph idx="1"/>
          </p:nvPr>
        </p:nvSpPr>
        <p:spPr>
          <a:xfrm>
            <a:off x="1141413" y="1474471"/>
            <a:ext cx="9905998" cy="4316730"/>
          </a:xfrm>
        </p:spPr>
        <p:txBody>
          <a:bodyPr>
            <a:normAutofit/>
          </a:bodyPr>
          <a:lstStyle/>
          <a:p>
            <a:r>
              <a:rPr lang="en-US" sz="2400" dirty="0">
                <a:latin typeface="Times New Roman" panose="02020603050405020304" pitchFamily="18" charset="0"/>
                <a:cs typeface="Times New Roman" panose="02020603050405020304" pitchFamily="18" charset="0"/>
              </a:rPr>
              <a:t>1) Comprehensive history and physical examination.</a:t>
            </a:r>
          </a:p>
          <a:p>
            <a:r>
              <a:rPr lang="en-US" sz="2400" dirty="0">
                <a:latin typeface="Times New Roman" panose="02020603050405020304" pitchFamily="18" charset="0"/>
                <a:cs typeface="Times New Roman" panose="02020603050405020304" pitchFamily="18" charset="0"/>
              </a:rPr>
              <a:t>2) Investigations: </a:t>
            </a:r>
          </a:p>
          <a:p>
            <a:pPr lvl="1"/>
            <a:r>
              <a:rPr lang="en-US" sz="2400" dirty="0">
                <a:latin typeface="Times New Roman" panose="02020603050405020304" pitchFamily="18" charset="0"/>
                <a:cs typeface="Times New Roman" panose="02020603050405020304" pitchFamily="18" charset="0"/>
              </a:rPr>
              <a:t>Essential workup to detect treatable causes:</a:t>
            </a:r>
          </a:p>
          <a:p>
            <a:pPr lvl="2"/>
            <a:r>
              <a:rPr lang="en-US" sz="2400" dirty="0">
                <a:latin typeface="Times New Roman" panose="02020603050405020304" pitchFamily="18" charset="0"/>
                <a:cs typeface="Times New Roman" panose="02020603050405020304" pitchFamily="18" charset="0"/>
              </a:rPr>
              <a:t>Blood work:</a:t>
            </a:r>
          </a:p>
          <a:p>
            <a:pPr lvl="3"/>
            <a:r>
              <a:rPr lang="en-US" sz="2400" dirty="0">
                <a:latin typeface="Times New Roman" panose="02020603050405020304" pitchFamily="18" charset="0"/>
                <a:cs typeface="Times New Roman" panose="02020603050405020304" pitchFamily="18" charset="0"/>
              </a:rPr>
              <a:t>CBC with differential, blood glucose, electrolytes, Ca, Mg, vitamin b12, folate, liver and renal function tests. </a:t>
            </a:r>
          </a:p>
          <a:p>
            <a:pPr lvl="3"/>
            <a:r>
              <a:rPr lang="en-US" sz="2400" dirty="0">
                <a:latin typeface="Times New Roman" panose="02020603050405020304" pitchFamily="18" charset="0"/>
                <a:cs typeface="Times New Roman" panose="02020603050405020304" pitchFamily="18" charset="0"/>
              </a:rPr>
              <a:t>Other tests: serum HIV.  </a:t>
            </a:r>
          </a:p>
          <a:p>
            <a:pPr lvl="2"/>
            <a:r>
              <a:rPr lang="en-US" sz="2400" dirty="0">
                <a:latin typeface="Times New Roman" panose="02020603050405020304" pitchFamily="18" charset="0"/>
                <a:cs typeface="Times New Roman" panose="02020603050405020304" pitchFamily="18" charset="0"/>
              </a:rPr>
              <a:t>Neuroimaging: </a:t>
            </a:r>
          </a:p>
          <a:p>
            <a:pPr lvl="3"/>
            <a:r>
              <a:rPr lang="en-US" sz="2400" dirty="0">
                <a:latin typeface="Times New Roman" panose="02020603050405020304" pitchFamily="18" charset="0"/>
                <a:cs typeface="Times New Roman" panose="02020603050405020304" pitchFamily="18" charset="0"/>
              </a:rPr>
              <a:t>CT scan and MRI</a:t>
            </a:r>
          </a:p>
        </p:txBody>
      </p:sp>
    </p:spTree>
    <p:extLst>
      <p:ext uri="{BB962C8B-B14F-4D97-AF65-F5344CB8AC3E}">
        <p14:creationId xmlns:p14="http://schemas.microsoft.com/office/powerpoint/2010/main" val="90694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D9AD8B-D235-364C-8F70-6AD4DC53458B}"/>
              </a:ext>
            </a:extLst>
          </p:cNvPr>
          <p:cNvSpPr>
            <a:spLocks noGrp="1"/>
          </p:cNvSpPr>
          <p:nvPr>
            <p:ph idx="1"/>
          </p:nvPr>
        </p:nvSpPr>
        <p:spPr>
          <a:xfrm>
            <a:off x="1324293" y="803911"/>
            <a:ext cx="9905998" cy="5181600"/>
          </a:xfrm>
        </p:spPr>
        <p:txBody>
          <a:bodyPr anchor="ctr">
            <a:normAutofit/>
          </a:bodyPr>
          <a:lstStyle/>
          <a:p>
            <a:pPr marL="0" indent="0">
              <a:buNone/>
            </a:pPr>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Cognitive/Neurocognitive disorder: </a:t>
            </a:r>
          </a:p>
          <a:p>
            <a:pPr lvl="1"/>
            <a:r>
              <a:rPr lang="en-US" sz="2200" dirty="0">
                <a:latin typeface="Times New Roman" panose="02020603050405020304" pitchFamily="18" charset="0"/>
                <a:cs typeface="Times New Roman" panose="02020603050405020304" pitchFamily="18" charset="0"/>
              </a:rPr>
              <a:t>Cognitive deficits </a:t>
            </a:r>
          </a:p>
          <a:p>
            <a:pPr lvl="2"/>
            <a:r>
              <a:rPr lang="en-US" sz="2000" dirty="0">
                <a:latin typeface="Times New Roman" panose="02020603050405020304" pitchFamily="18" charset="0"/>
                <a:cs typeface="Times New Roman" panose="02020603050405020304" pitchFamily="18" charset="0"/>
              </a:rPr>
              <a:t>That present in many mental disorders.</a:t>
            </a:r>
          </a:p>
          <a:p>
            <a:pPr lvl="2"/>
            <a:r>
              <a:rPr lang="en-US" sz="2000" dirty="0">
                <a:latin typeface="Times New Roman" panose="02020603050405020304" pitchFamily="18" charset="0"/>
                <a:cs typeface="Times New Roman" panose="02020603050405020304" pitchFamily="18" charset="0"/>
              </a:rPr>
              <a:t>Was not present  from birth or very early in life</a:t>
            </a:r>
          </a:p>
          <a:p>
            <a:pPr lvl="2"/>
            <a:r>
              <a:rPr lang="en-US" sz="2000" dirty="0">
                <a:latin typeface="Times New Roman" panose="02020603050405020304" pitchFamily="18" charset="0"/>
                <a:cs typeface="Times New Roman" panose="02020603050405020304" pitchFamily="18" charset="0"/>
              </a:rPr>
              <a:t> Represent a decline from a previously attained level of functioning.</a:t>
            </a:r>
          </a:p>
          <a:p>
            <a:r>
              <a:rPr lang="en-US" sz="2400" dirty="0">
                <a:latin typeface="Times New Roman" panose="02020603050405020304" pitchFamily="18" charset="0"/>
                <a:cs typeface="Times New Roman" panose="02020603050405020304" pitchFamily="18" charset="0"/>
              </a:rPr>
              <a:t>Cognitive processes: our ways of thinking and conclusion formations.</a:t>
            </a:r>
          </a:p>
          <a:p>
            <a:r>
              <a:rPr lang="en-US" sz="2400" dirty="0">
                <a:latin typeface="Times New Roman" panose="02020603050405020304" pitchFamily="18" charset="0"/>
                <a:cs typeface="Times New Roman" panose="02020603050405020304" pitchFamily="18" charset="0"/>
              </a:rPr>
              <a:t>Cognitive Therapy: </a:t>
            </a:r>
          </a:p>
          <a:p>
            <a:pPr lvl="1"/>
            <a:r>
              <a:rPr lang="en-US" sz="2200" dirty="0">
                <a:latin typeface="Times New Roman" panose="02020603050405020304" pitchFamily="18" charset="0"/>
                <a:cs typeface="Times New Roman" panose="02020603050405020304" pitchFamily="18" charset="0"/>
              </a:rPr>
              <a:t>Type of psychotherapy that concerned with detection of wrong thoughts and thinking process. </a:t>
            </a:r>
          </a:p>
          <a:p>
            <a:pPr lvl="2"/>
            <a:r>
              <a:rPr lang="en-US" sz="2200" b="1" u="sng" dirty="0">
                <a:latin typeface="Times New Roman" panose="02020603050405020304" pitchFamily="18" charset="0"/>
                <a:cs typeface="Times New Roman" panose="02020603050405020304" pitchFamily="18" charset="0"/>
              </a:rPr>
              <a:t>It is not treatment for cognitive disorders</a:t>
            </a:r>
            <a:r>
              <a:rPr lang="en-US" sz="2200" dirty="0">
                <a:latin typeface="Times New Roman" panose="02020603050405020304" pitchFamily="18" charset="0"/>
                <a:cs typeface="Times New Roman" panose="02020603050405020304" pitchFamily="18" charset="0"/>
              </a:rPr>
              <a:t>. </a:t>
            </a:r>
          </a:p>
          <a:p>
            <a:pPr marL="914400" lvl="2"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0085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5DE3FB-A7EC-7E48-9EB7-A41495145B7D}"/>
              </a:ext>
            </a:extLst>
          </p:cNvPr>
          <p:cNvSpPr>
            <a:spLocks noGrp="1"/>
          </p:cNvSpPr>
          <p:nvPr>
            <p:ph type="title"/>
          </p:nvPr>
        </p:nvSpPr>
        <p:spPr>
          <a:xfrm>
            <a:off x="1141413" y="609600"/>
            <a:ext cx="9905998" cy="1139190"/>
          </a:xfrm>
        </p:spPr>
        <p:txBody>
          <a:bodyPr/>
          <a:lstStyle/>
          <a:p>
            <a:r>
              <a:rPr lang="en-US" dirty="0">
                <a:latin typeface="Times New Roman" panose="02020603050405020304" pitchFamily="18" charset="0"/>
                <a:cs typeface="Times New Roman" panose="02020603050405020304" pitchFamily="18" charset="0"/>
              </a:rPr>
              <a:t>Neuroimaging</a:t>
            </a:r>
          </a:p>
        </p:txBody>
      </p:sp>
      <p:sp>
        <p:nvSpPr>
          <p:cNvPr id="5" name="Content Placeholder 4">
            <a:extLst>
              <a:ext uri="{FF2B5EF4-FFF2-40B4-BE49-F238E27FC236}">
                <a16:creationId xmlns:a16="http://schemas.microsoft.com/office/drawing/2014/main" id="{A67F8CD7-6484-F14B-8E75-08DAB50D9B2B}"/>
              </a:ext>
            </a:extLst>
          </p:cNvPr>
          <p:cNvSpPr>
            <a:spLocks noGrp="1"/>
          </p:cNvSpPr>
          <p:nvPr>
            <p:ph sz="half" idx="1"/>
          </p:nvPr>
        </p:nvSpPr>
        <p:spPr/>
        <p:txBody>
          <a:bodyPr>
            <a:normAutofit/>
          </a:bodyPr>
          <a:lstStyle/>
          <a:p>
            <a:r>
              <a:rPr lang="en-US" sz="2400" dirty="0">
                <a:latin typeface="Times New Roman" panose="02020603050405020304" pitchFamily="18" charset="0"/>
                <a:cs typeface="Times New Roman" panose="02020603050405020304" pitchFamily="18" charset="0"/>
              </a:rPr>
              <a:t>Alzheimer’s dementia:</a:t>
            </a:r>
          </a:p>
          <a:p>
            <a:pPr lvl="1"/>
            <a:r>
              <a:rPr lang="en-US" sz="2400" dirty="0">
                <a:latin typeface="Times New Roman" panose="02020603050405020304" pitchFamily="18" charset="0"/>
                <a:cs typeface="Times New Roman" panose="02020603050405020304" pitchFamily="18" charset="0"/>
              </a:rPr>
              <a:t>Cortical atrophy</a:t>
            </a:r>
          </a:p>
          <a:p>
            <a:pPr lvl="1"/>
            <a:r>
              <a:rPr lang="en-US" sz="2400" dirty="0">
                <a:latin typeface="Times New Roman" panose="02020603050405020304" pitchFamily="18" charset="0"/>
                <a:cs typeface="Times New Roman" panose="02020603050405020304" pitchFamily="18" charset="0"/>
              </a:rPr>
              <a:t>Wide sulci &amp; gyri</a:t>
            </a:r>
          </a:p>
          <a:p>
            <a:pPr lvl="1"/>
            <a:r>
              <a:rPr lang="en-US" sz="2400" dirty="0">
                <a:latin typeface="Times New Roman" panose="02020603050405020304" pitchFamily="18" charset="0"/>
                <a:cs typeface="Times New Roman" panose="02020603050405020304" pitchFamily="18" charset="0"/>
              </a:rPr>
              <a:t>Wide ventricles </a:t>
            </a:r>
          </a:p>
        </p:txBody>
      </p:sp>
      <p:pic>
        <p:nvPicPr>
          <p:cNvPr id="8" name="Picture 7">
            <a:extLst>
              <a:ext uri="{FF2B5EF4-FFF2-40B4-BE49-F238E27FC236}">
                <a16:creationId xmlns:a16="http://schemas.microsoft.com/office/drawing/2014/main" id="{0CFA9A12-14CF-A446-968F-DE8221D036EB}"/>
              </a:ext>
            </a:extLst>
          </p:cNvPr>
          <p:cNvPicPr>
            <a:picLocks noChangeAspect="1"/>
          </p:cNvPicPr>
          <p:nvPr/>
        </p:nvPicPr>
        <p:blipFill>
          <a:blip r:embed="rId2"/>
          <a:stretch>
            <a:fillRect/>
          </a:stretch>
        </p:blipFill>
        <p:spPr>
          <a:xfrm>
            <a:off x="6880860" y="1748790"/>
            <a:ext cx="4040820" cy="4042410"/>
          </a:xfrm>
          <a:prstGeom prst="rect">
            <a:avLst/>
          </a:prstGeom>
        </p:spPr>
      </p:pic>
    </p:spTree>
    <p:extLst>
      <p:ext uri="{BB962C8B-B14F-4D97-AF65-F5344CB8AC3E}">
        <p14:creationId xmlns:p14="http://schemas.microsoft.com/office/powerpoint/2010/main" val="17749561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41D0-3644-564E-998F-7212933DA86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Neuroimaging</a:t>
            </a:r>
          </a:p>
        </p:txBody>
      </p:sp>
      <p:sp>
        <p:nvSpPr>
          <p:cNvPr id="3" name="Content Placeholder 2">
            <a:extLst>
              <a:ext uri="{FF2B5EF4-FFF2-40B4-BE49-F238E27FC236}">
                <a16:creationId xmlns:a16="http://schemas.microsoft.com/office/drawing/2014/main" id="{16A69B0E-A366-834B-866F-A6D07DA2C7BA}"/>
              </a:ext>
            </a:extLst>
          </p:cNvPr>
          <p:cNvSpPr>
            <a:spLocks noGrp="1"/>
          </p:cNvSpPr>
          <p:nvPr>
            <p:ph sz="half" idx="1"/>
          </p:nvPr>
        </p:nvSpPr>
        <p:spPr/>
        <p:txBody>
          <a:bodyPr>
            <a:normAutofit/>
          </a:bodyPr>
          <a:lstStyle/>
          <a:p>
            <a:r>
              <a:rPr lang="en-US" sz="2400" dirty="0">
                <a:latin typeface="Times New Roman" panose="02020603050405020304" pitchFamily="18" charset="0"/>
                <a:cs typeface="Times New Roman" panose="02020603050405020304" pitchFamily="18" charset="0"/>
              </a:rPr>
              <a:t>Vascular dementia:</a:t>
            </a:r>
          </a:p>
          <a:p>
            <a:pPr lvl="1"/>
            <a:r>
              <a:rPr lang="en-US" sz="2400" dirty="0">
                <a:latin typeface="Times New Roman" panose="02020603050405020304" pitchFamily="18" charset="0"/>
                <a:cs typeface="Times New Roman" panose="02020603050405020304" pitchFamily="18" charset="0"/>
              </a:rPr>
              <a:t>Lesions and atrophy of cortical and/or subcortical structures corresponding to infarcts. </a:t>
            </a:r>
          </a:p>
        </p:txBody>
      </p:sp>
      <p:pic>
        <p:nvPicPr>
          <p:cNvPr id="6" name="Content Placeholder 5">
            <a:extLst>
              <a:ext uri="{FF2B5EF4-FFF2-40B4-BE49-F238E27FC236}">
                <a16:creationId xmlns:a16="http://schemas.microsoft.com/office/drawing/2014/main" id="{EDC61641-3FAF-744D-8345-1B929C837756}"/>
              </a:ext>
            </a:extLst>
          </p:cNvPr>
          <p:cNvPicPr>
            <a:picLocks noGrp="1" noChangeAspect="1"/>
          </p:cNvPicPr>
          <p:nvPr>
            <p:ph sz="half" idx="2"/>
          </p:nvPr>
        </p:nvPicPr>
        <p:blipFill>
          <a:blip r:embed="rId2"/>
          <a:stretch>
            <a:fillRect/>
          </a:stretch>
        </p:blipFill>
        <p:spPr>
          <a:xfrm>
            <a:off x="6958012" y="2286000"/>
            <a:ext cx="3581400" cy="3581400"/>
          </a:xfrm>
        </p:spPr>
      </p:pic>
    </p:spTree>
    <p:extLst>
      <p:ext uri="{BB962C8B-B14F-4D97-AF65-F5344CB8AC3E}">
        <p14:creationId xmlns:p14="http://schemas.microsoft.com/office/powerpoint/2010/main" val="3158280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68C1-A72D-AC41-A290-197FEB336489}"/>
              </a:ext>
            </a:extLst>
          </p:cNvPr>
          <p:cNvSpPr>
            <a:spLocks noGrp="1"/>
          </p:cNvSpPr>
          <p:nvPr>
            <p:ph type="title"/>
          </p:nvPr>
        </p:nvSpPr>
        <p:spPr>
          <a:xfrm>
            <a:off x="1141413" y="438151"/>
            <a:ext cx="9905998" cy="1093470"/>
          </a:xfrm>
        </p:spPr>
        <p:txBody>
          <a:bodyPr/>
          <a:lstStyle/>
          <a:p>
            <a:r>
              <a:rPr lang="en-US" dirty="0">
                <a:latin typeface="Times New Roman" panose="02020603050405020304" pitchFamily="18" charset="0"/>
                <a:cs typeface="Times New Roman" panose="02020603050405020304" pitchFamily="18" charset="0"/>
              </a:rPr>
              <a:t>Dementias Differential Diagnoses:</a:t>
            </a:r>
          </a:p>
        </p:txBody>
      </p:sp>
      <p:sp>
        <p:nvSpPr>
          <p:cNvPr id="3" name="Content Placeholder 2">
            <a:extLst>
              <a:ext uri="{FF2B5EF4-FFF2-40B4-BE49-F238E27FC236}">
                <a16:creationId xmlns:a16="http://schemas.microsoft.com/office/drawing/2014/main" id="{FB898E35-1970-CE4E-95A5-DE517CAF63DE}"/>
              </a:ext>
            </a:extLst>
          </p:cNvPr>
          <p:cNvSpPr>
            <a:spLocks noGrp="1"/>
          </p:cNvSpPr>
          <p:nvPr>
            <p:ph idx="1"/>
          </p:nvPr>
        </p:nvSpPr>
        <p:spPr>
          <a:xfrm>
            <a:off x="1141413" y="1531621"/>
            <a:ext cx="9905998" cy="4903470"/>
          </a:xfrm>
        </p:spPr>
        <p:txBody>
          <a:bodyPr>
            <a:normAutofit/>
          </a:bodyPr>
          <a:lstStyle/>
          <a:p>
            <a:r>
              <a:rPr lang="en-US" sz="2400" b="1" i="1" u="sng" dirty="0">
                <a:latin typeface="Times New Roman" panose="02020603050405020304" pitchFamily="18" charset="0"/>
                <a:cs typeface="Times New Roman" panose="02020603050405020304" pitchFamily="18" charset="0"/>
              </a:rPr>
              <a:t>1) Normal aging</a:t>
            </a:r>
            <a:r>
              <a:rPr lang="en-US" sz="2400" dirty="0">
                <a:latin typeface="Times New Roman" panose="02020603050405020304" pitchFamily="18" charset="0"/>
                <a:cs typeface="Times New Roman" panose="02020603050405020304" pitchFamily="18" charset="0"/>
              </a:rPr>
              <a:t>: </a:t>
            </a:r>
          </a:p>
          <a:p>
            <a:pPr lvl="1"/>
            <a:r>
              <a:rPr lang="en-US" sz="2200" dirty="0">
                <a:latin typeface="Times New Roman" panose="02020603050405020304" pitchFamily="18" charset="0"/>
                <a:cs typeface="Times New Roman" panose="02020603050405020304" pitchFamily="18" charset="0"/>
              </a:rPr>
              <a:t>Age-related cognitive decline (the course is not progressively deteriorating), no loss of social or occupational functioning</a:t>
            </a:r>
            <a:r>
              <a:rPr lang="en-US" sz="2400" dirty="0">
                <a:latin typeface="Times New Roman" panose="02020603050405020304" pitchFamily="18" charset="0"/>
                <a:cs typeface="Times New Roman" panose="02020603050405020304" pitchFamily="18" charset="0"/>
              </a:rPr>
              <a:t>.</a:t>
            </a:r>
          </a:p>
          <a:p>
            <a:r>
              <a:rPr lang="en-US" sz="2400" b="1" i="1" u="sng" dirty="0">
                <a:latin typeface="Times New Roman" panose="02020603050405020304" pitchFamily="18" charset="0"/>
                <a:cs typeface="Times New Roman" panose="02020603050405020304" pitchFamily="18" charset="0"/>
              </a:rPr>
              <a:t>2) Depression in the elderly (Pseudo-dementia): </a:t>
            </a:r>
          </a:p>
          <a:p>
            <a:pPr lvl="1"/>
            <a:r>
              <a:rPr lang="en-US" sz="2200" dirty="0">
                <a:latin typeface="Times New Roman" panose="02020603050405020304" pitchFamily="18" charset="0"/>
                <a:cs typeface="Times New Roman" panose="02020603050405020304" pitchFamily="18" charset="0"/>
              </a:rPr>
              <a:t>Cognitive disturbance is relatively of rapid onset and preceded by depressive features. The differentiation is sometimes difficult as demented patients may also become depressed as they begin to comprehend their progressive cognitive impairment.  EEG and CT scan are normal in pseudo-dementia.</a:t>
            </a:r>
          </a:p>
          <a:p>
            <a:r>
              <a:rPr lang="en-US" sz="2400" b="1" i="1" u="sng" dirty="0">
                <a:latin typeface="Times New Roman" panose="02020603050405020304" pitchFamily="18" charset="0"/>
                <a:cs typeface="Times New Roman" panose="02020603050405020304" pitchFamily="18" charset="0"/>
              </a:rPr>
              <a:t>3) Delirium: </a:t>
            </a:r>
          </a:p>
          <a:p>
            <a:pPr lvl="1"/>
            <a:r>
              <a:rPr lang="en-US" sz="2200" dirty="0">
                <a:latin typeface="Times New Roman" panose="02020603050405020304" pitchFamily="18" charset="0"/>
                <a:cs typeface="Times New Roman" panose="02020603050405020304" pitchFamily="18" charset="0"/>
              </a:rPr>
              <a:t>The onset is rapid and consciousness is impaired.  Some demented patients may develop delirium. Diagnosis of dementia cannot be made before delirium clears</a:t>
            </a:r>
          </a:p>
          <a:p>
            <a:endParaRPr lang="en-US" dirty="0"/>
          </a:p>
        </p:txBody>
      </p:sp>
    </p:spTree>
    <p:extLst>
      <p:ext uri="{BB962C8B-B14F-4D97-AF65-F5344CB8AC3E}">
        <p14:creationId xmlns:p14="http://schemas.microsoft.com/office/powerpoint/2010/main" val="40080690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9BEBA36C-021D-994A-8CE1-DFD1644D8D2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152962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34B2-F88E-F148-A2E7-135EE4779208}"/>
              </a:ext>
            </a:extLst>
          </p:cNvPr>
          <p:cNvSpPr>
            <a:spLocks noGrp="1"/>
          </p:cNvSpPr>
          <p:nvPr>
            <p:ph type="title"/>
          </p:nvPr>
        </p:nvSpPr>
        <p:spPr>
          <a:xfrm>
            <a:off x="1141413" y="609600"/>
            <a:ext cx="9905998" cy="1184910"/>
          </a:xfrm>
        </p:spPr>
        <p:txBody>
          <a:bodyPr>
            <a:normAutofit/>
          </a:bodyPr>
          <a:lstStyle/>
          <a:p>
            <a:r>
              <a:rPr lang="en-US" dirty="0">
                <a:latin typeface="Times New Roman" panose="02020603050405020304" pitchFamily="18" charset="0"/>
                <a:cs typeface="Times New Roman" panose="02020603050405020304" pitchFamily="18" charset="0"/>
              </a:rPr>
              <a:t>Dementias Treatment/management: </a:t>
            </a:r>
          </a:p>
        </p:txBody>
      </p:sp>
      <p:sp>
        <p:nvSpPr>
          <p:cNvPr id="3" name="Content Placeholder 2">
            <a:extLst>
              <a:ext uri="{FF2B5EF4-FFF2-40B4-BE49-F238E27FC236}">
                <a16:creationId xmlns:a16="http://schemas.microsoft.com/office/drawing/2014/main" id="{F284C8CF-0A57-664E-95E9-1DBC1F42B666}"/>
              </a:ext>
            </a:extLst>
          </p:cNvPr>
          <p:cNvSpPr>
            <a:spLocks noGrp="1"/>
          </p:cNvSpPr>
          <p:nvPr>
            <p:ph idx="1"/>
          </p:nvPr>
        </p:nvSpPr>
        <p:spPr>
          <a:xfrm>
            <a:off x="1141413" y="2217419"/>
            <a:ext cx="9905998" cy="3573781"/>
          </a:xfrm>
        </p:spPr>
        <p:txBody>
          <a:bodyPr>
            <a:normAutofit/>
          </a:bodyPr>
          <a:lstStyle/>
          <a:p>
            <a:r>
              <a:rPr lang="en-US" sz="2400" b="1" i="1" u="sng" dirty="0">
                <a:latin typeface="Times New Roman" panose="02020603050405020304" pitchFamily="18" charset="0"/>
                <a:cs typeface="Times New Roman" panose="02020603050405020304" pitchFamily="18" charset="0"/>
              </a:rPr>
              <a:t>1) Supportive measures:</a:t>
            </a:r>
          </a:p>
          <a:p>
            <a:pPr lvl="1"/>
            <a:r>
              <a:rPr lang="en-US" sz="2200" dirty="0">
                <a:latin typeface="Times New Roman" panose="02020603050405020304" pitchFamily="18" charset="0"/>
                <a:cs typeface="Times New Roman" panose="02020603050405020304" pitchFamily="18" charset="0"/>
              </a:rPr>
              <a:t>A) Ensure patient safety </a:t>
            </a:r>
          </a:p>
          <a:p>
            <a:pPr lvl="1"/>
            <a:r>
              <a:rPr lang="en-US" sz="2200" dirty="0">
                <a:latin typeface="Times New Roman" panose="02020603050405020304" pitchFamily="18" charset="0"/>
                <a:cs typeface="Times New Roman" panose="02020603050405020304" pitchFamily="18" charset="0"/>
              </a:rPr>
              <a:t>B) Provide good meals &amp; hygiene.</a:t>
            </a:r>
          </a:p>
          <a:p>
            <a:pPr lvl="1"/>
            <a:r>
              <a:rPr lang="en-US" sz="2200" dirty="0">
                <a:latin typeface="Times New Roman" panose="02020603050405020304" pitchFamily="18" charset="0"/>
                <a:cs typeface="Times New Roman" panose="02020603050405020304" pitchFamily="18" charset="0"/>
              </a:rPr>
              <a:t>C) Encourage family’s involvement.</a:t>
            </a:r>
          </a:p>
          <a:p>
            <a:pPr lvl="1"/>
            <a:r>
              <a:rPr lang="en-US" sz="2200" dirty="0">
                <a:latin typeface="Times New Roman" panose="02020603050405020304" pitchFamily="18" charset="0"/>
                <a:cs typeface="Times New Roman" panose="02020603050405020304" pitchFamily="18" charset="0"/>
              </a:rPr>
              <a:t>D) Support </a:t>
            </a:r>
          </a:p>
          <a:p>
            <a:pPr lvl="2"/>
            <a:r>
              <a:rPr lang="en-US" sz="2000" dirty="0">
                <a:latin typeface="Times New Roman" panose="02020603050405020304" pitchFamily="18" charset="0"/>
                <a:cs typeface="Times New Roman" panose="02020603050405020304" pitchFamily="18" charset="0"/>
              </a:rPr>
              <a:t>Keep in familiar settings if possible to avoid accidents and possible agitation</a:t>
            </a:r>
          </a:p>
        </p:txBody>
      </p:sp>
    </p:spTree>
    <p:extLst>
      <p:ext uri="{BB962C8B-B14F-4D97-AF65-F5344CB8AC3E}">
        <p14:creationId xmlns:p14="http://schemas.microsoft.com/office/powerpoint/2010/main" val="42826062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3DB9D5-14F4-0F46-B499-F50299F25106}"/>
              </a:ext>
            </a:extLst>
          </p:cNvPr>
          <p:cNvSpPr>
            <a:spLocks noGrp="1"/>
          </p:cNvSpPr>
          <p:nvPr>
            <p:ph idx="1"/>
          </p:nvPr>
        </p:nvSpPr>
        <p:spPr>
          <a:xfrm>
            <a:off x="1141413" y="571501"/>
            <a:ext cx="9905998" cy="5219700"/>
          </a:xfrm>
        </p:spPr>
        <p:txBody>
          <a:bodyPr/>
          <a:lstStyle/>
          <a:p>
            <a:r>
              <a:rPr lang="en-US" sz="2400" b="1" i="1" u="sng" dirty="0">
                <a:latin typeface="Times New Roman" panose="02020603050405020304" pitchFamily="18" charset="0"/>
                <a:cs typeface="Times New Roman" panose="02020603050405020304" pitchFamily="18" charset="0"/>
              </a:rPr>
              <a:t>2) Specific measures:</a:t>
            </a:r>
          </a:p>
          <a:p>
            <a:pPr lvl="1"/>
            <a:r>
              <a:rPr lang="en-US" sz="2200" b="1" u="sng" dirty="0">
                <a:latin typeface="Times New Roman" panose="02020603050405020304" pitchFamily="18" charset="0"/>
                <a:cs typeface="Times New Roman" panose="02020603050405020304" pitchFamily="18" charset="0"/>
              </a:rPr>
              <a:t>A) Identify and correct any treatable or controllable condition</a:t>
            </a:r>
          </a:p>
          <a:p>
            <a:pPr lvl="2"/>
            <a:r>
              <a:rPr lang="en-US" sz="2000" dirty="0">
                <a:latin typeface="Times New Roman" panose="02020603050405020304" pitchFamily="18" charset="0"/>
                <a:cs typeface="Times New Roman" panose="02020603050405020304" pitchFamily="18" charset="0"/>
              </a:rPr>
              <a:t>Hypothyroidism, Vitamin B12 deficiency, hypertension, diabetes.</a:t>
            </a:r>
          </a:p>
          <a:p>
            <a:pPr marL="987552" lvl="2" indent="0">
              <a:buNone/>
            </a:pPr>
            <a:endParaRPr lang="en-US" sz="2000" dirty="0">
              <a:latin typeface="Times New Roman" panose="02020603050405020304" pitchFamily="18" charset="0"/>
              <a:cs typeface="Times New Roman" panose="02020603050405020304" pitchFamily="18" charset="0"/>
            </a:endParaRPr>
          </a:p>
          <a:p>
            <a:pPr lvl="1"/>
            <a:r>
              <a:rPr lang="en-US" sz="2200" b="1" u="sng" dirty="0">
                <a:latin typeface="Times New Roman" panose="02020603050405020304" pitchFamily="18" charset="0"/>
                <a:cs typeface="Times New Roman" panose="02020603050405020304" pitchFamily="18" charset="0"/>
              </a:rPr>
              <a:t>B) Symptomatic treatment:</a:t>
            </a:r>
          </a:p>
          <a:p>
            <a:pPr lvl="2"/>
            <a:r>
              <a:rPr lang="en-US" sz="2000" u="sng" dirty="0">
                <a:latin typeface="Times New Roman" panose="02020603050405020304" pitchFamily="18" charset="0"/>
                <a:cs typeface="Times New Roman" panose="02020603050405020304" pitchFamily="18" charset="0"/>
              </a:rPr>
              <a:t>I) Agitation/aggression</a:t>
            </a:r>
            <a:r>
              <a:rPr lang="en-US" sz="2000" dirty="0">
                <a:latin typeface="Times New Roman" panose="02020603050405020304" pitchFamily="18" charset="0"/>
                <a:cs typeface="Times New Roman" panose="02020603050405020304" pitchFamily="18" charset="0"/>
              </a:rPr>
              <a:t>: small dose of antipsychotics (e.g. olanzapine 5mg, risperidone 2mg, or quetiapine 25mg).</a:t>
            </a:r>
          </a:p>
          <a:p>
            <a:pPr lvl="2"/>
            <a:r>
              <a:rPr lang="en-US" sz="2000" u="sng" dirty="0">
                <a:latin typeface="Times New Roman" panose="02020603050405020304" pitchFamily="18" charset="0"/>
                <a:cs typeface="Times New Roman" panose="02020603050405020304" pitchFamily="18" charset="0"/>
              </a:rPr>
              <a:t>II) Insomnia</a:t>
            </a:r>
            <a:r>
              <a:rPr lang="en-US" sz="2000" dirty="0">
                <a:latin typeface="Times New Roman" panose="02020603050405020304" pitchFamily="18" charset="0"/>
                <a:cs typeface="Times New Roman" panose="02020603050405020304" pitchFamily="18" charset="0"/>
              </a:rPr>
              <a:t>: small dose of antipsychotics (e.g. olanzapine 5mg) or benzodiazepine (e.g. lorazepam 1 mg )</a:t>
            </a:r>
          </a:p>
          <a:p>
            <a:pPr lvl="2"/>
            <a:r>
              <a:rPr lang="en-US" sz="2000" u="sng" dirty="0">
                <a:latin typeface="Times New Roman" panose="02020603050405020304" pitchFamily="18" charset="0"/>
                <a:cs typeface="Times New Roman" panose="02020603050405020304" pitchFamily="18" charset="0"/>
              </a:rPr>
              <a:t>III) Depression</a:t>
            </a:r>
            <a:r>
              <a:rPr lang="en-US" sz="2000" dirty="0">
                <a:latin typeface="Times New Roman" panose="02020603050405020304" pitchFamily="18" charset="0"/>
                <a:cs typeface="Times New Roman" panose="02020603050405020304" pitchFamily="18" charset="0"/>
              </a:rPr>
              <a:t>: give a small dose of antidepressant (e.g. escitalopram  5 mg or sertraline 25mg)</a:t>
            </a:r>
          </a:p>
          <a:p>
            <a:pPr lvl="2"/>
            <a:r>
              <a:rPr lang="en-US" sz="2000" dirty="0">
                <a:latin typeface="Times New Roman" panose="02020603050405020304" pitchFamily="18" charset="0"/>
                <a:cs typeface="Times New Roman" panose="02020603050405020304" pitchFamily="18" charset="0"/>
              </a:rPr>
              <a:t>Be aware of possible side effects (over-sedation, fall risk “head trauma/fractures”, central anticholinergic activity that may cause delirium)</a:t>
            </a:r>
          </a:p>
        </p:txBody>
      </p:sp>
    </p:spTree>
    <p:extLst>
      <p:ext uri="{BB962C8B-B14F-4D97-AF65-F5344CB8AC3E}">
        <p14:creationId xmlns:p14="http://schemas.microsoft.com/office/powerpoint/2010/main" val="922431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91F646-9D10-4A4D-A6C5-8B4D2D34FE98}"/>
              </a:ext>
            </a:extLst>
          </p:cNvPr>
          <p:cNvSpPr>
            <a:spLocks noGrp="1"/>
          </p:cNvSpPr>
          <p:nvPr>
            <p:ph idx="1"/>
          </p:nvPr>
        </p:nvSpPr>
        <p:spPr>
          <a:xfrm>
            <a:off x="1141413" y="640080"/>
            <a:ext cx="9905998" cy="5817870"/>
          </a:xfrm>
        </p:spPr>
        <p:txBody>
          <a:bodyPr>
            <a:normAutofit/>
          </a:bodyPr>
          <a:lstStyle/>
          <a:p>
            <a:r>
              <a:rPr lang="en-US" sz="2400" dirty="0">
                <a:latin typeface="Times New Roman" panose="02020603050405020304" pitchFamily="18" charset="0"/>
                <a:cs typeface="Times New Roman" panose="02020603050405020304" pitchFamily="18" charset="0"/>
              </a:rPr>
              <a:t>C) Cognitive-enhancing medications (mainly for Alzheimer’s dementia):</a:t>
            </a:r>
          </a:p>
          <a:p>
            <a:pPr lvl="1"/>
            <a:r>
              <a:rPr lang="en-US" sz="2200" dirty="0">
                <a:latin typeface="Times New Roman" panose="02020603050405020304" pitchFamily="18" charset="0"/>
                <a:cs typeface="Times New Roman" panose="02020603050405020304" pitchFamily="18" charset="0"/>
              </a:rPr>
              <a:t>1) Cholinesterase inhibitors:</a:t>
            </a:r>
          </a:p>
          <a:p>
            <a:pPr marL="530352" lvl="1" indent="0">
              <a:buNone/>
            </a:pPr>
            <a:endParaRPr lang="en-US" sz="2200" dirty="0">
              <a:latin typeface="Times New Roman" panose="02020603050405020304" pitchFamily="18" charset="0"/>
              <a:cs typeface="Times New Roman" panose="02020603050405020304" pitchFamily="18" charset="0"/>
            </a:endParaRPr>
          </a:p>
          <a:p>
            <a:pPr lvl="2"/>
            <a:r>
              <a:rPr lang="en-US" sz="2000" dirty="0">
                <a:latin typeface="Times New Roman" panose="02020603050405020304" pitchFamily="18" charset="0"/>
                <a:cs typeface="Times New Roman" panose="02020603050405020304" pitchFamily="18" charset="0"/>
              </a:rPr>
              <a:t>I) Donepezil (Aricept): </a:t>
            </a:r>
          </a:p>
          <a:p>
            <a:pPr lvl="3"/>
            <a:r>
              <a:rPr lang="en-US" sz="2000" dirty="0">
                <a:latin typeface="Times New Roman" panose="02020603050405020304" pitchFamily="18" charset="0"/>
                <a:cs typeface="Times New Roman" panose="02020603050405020304" pitchFamily="18" charset="0"/>
              </a:rPr>
              <a:t>5 mg at night &amp; can be increased gradually to 10 mg. It is well tolerated (S/E: diarrhea , weight loss ,bradycardia ,and syncope).</a:t>
            </a:r>
          </a:p>
          <a:p>
            <a:pPr marL="987552" lvl="2" indent="0">
              <a:buNone/>
            </a:pPr>
            <a:r>
              <a:rPr lang="en-US" sz="2000" dirty="0">
                <a:latin typeface="Times New Roman" panose="02020603050405020304" pitchFamily="18" charset="0"/>
                <a:cs typeface="Times New Roman" panose="02020603050405020304" pitchFamily="18" charset="0"/>
              </a:rPr>
              <a:t> </a:t>
            </a:r>
          </a:p>
          <a:p>
            <a:pPr lvl="2"/>
            <a:r>
              <a:rPr lang="en-US" sz="2000" dirty="0">
                <a:latin typeface="Times New Roman" panose="02020603050405020304" pitchFamily="18" charset="0"/>
                <a:cs typeface="Times New Roman" panose="02020603050405020304" pitchFamily="18" charset="0"/>
              </a:rPr>
              <a:t>II) Rivastigmine ( Exelon ):</a:t>
            </a:r>
          </a:p>
          <a:p>
            <a:pPr lvl="3"/>
            <a:r>
              <a:rPr lang="en-US" sz="2000" dirty="0">
                <a:latin typeface="Times New Roman" panose="02020603050405020304" pitchFamily="18" charset="0"/>
                <a:cs typeface="Times New Roman" panose="02020603050405020304" pitchFamily="18" charset="0"/>
              </a:rPr>
              <a:t>1.5 mg twice/day &amp; can be increased gradually to maximum 6mg twice/day (S/E: anorexia , fatigue , somnolence, and dizziness )</a:t>
            </a:r>
          </a:p>
          <a:p>
            <a:pPr marL="987552" lvl="2" indent="0">
              <a:buNone/>
            </a:pPr>
            <a:endParaRPr lang="en-US" sz="2000" dirty="0">
              <a:latin typeface="Times New Roman" panose="02020603050405020304" pitchFamily="18" charset="0"/>
              <a:cs typeface="Times New Roman" panose="02020603050405020304" pitchFamily="18" charset="0"/>
            </a:endParaRPr>
          </a:p>
          <a:p>
            <a:pPr lvl="2"/>
            <a:r>
              <a:rPr lang="en-US" sz="2000" dirty="0">
                <a:latin typeface="Times New Roman" panose="02020603050405020304" pitchFamily="18" charset="0"/>
                <a:cs typeface="Times New Roman" panose="02020603050405020304" pitchFamily="18" charset="0"/>
              </a:rPr>
              <a:t>III) Galantamine ( </a:t>
            </a:r>
            <a:r>
              <a:rPr lang="en-US" sz="2000" dirty="0" err="1">
                <a:latin typeface="Times New Roman" panose="02020603050405020304" pitchFamily="18" charset="0"/>
                <a:cs typeface="Times New Roman" panose="02020603050405020304" pitchFamily="18" charset="0"/>
              </a:rPr>
              <a:t>Reminyl</a:t>
            </a:r>
            <a:r>
              <a:rPr lang="en-US" sz="2000" dirty="0">
                <a:latin typeface="Times New Roman" panose="02020603050405020304" pitchFamily="18" charset="0"/>
                <a:cs typeface="Times New Roman" panose="02020603050405020304" pitchFamily="18" charset="0"/>
              </a:rPr>
              <a:t>):</a:t>
            </a:r>
          </a:p>
          <a:p>
            <a:pPr lvl="3"/>
            <a:r>
              <a:rPr lang="en-US" sz="2000" dirty="0">
                <a:latin typeface="Times New Roman" panose="02020603050405020304" pitchFamily="18" charset="0"/>
                <a:cs typeface="Times New Roman" panose="02020603050405020304" pitchFamily="18" charset="0"/>
              </a:rPr>
              <a:t>4mg twice/day &amp; can be increased gradually to 12mg twice/day (S/E: similar to rivastigmine )</a:t>
            </a:r>
          </a:p>
          <a:p>
            <a:pPr lvl="2"/>
            <a:endParaRPr lang="en-US" dirty="0"/>
          </a:p>
        </p:txBody>
      </p:sp>
    </p:spTree>
    <p:extLst>
      <p:ext uri="{BB962C8B-B14F-4D97-AF65-F5344CB8AC3E}">
        <p14:creationId xmlns:p14="http://schemas.microsoft.com/office/powerpoint/2010/main" val="8231273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8904EA-212D-2848-A8D2-F33EB7950A8B}"/>
              </a:ext>
            </a:extLst>
          </p:cNvPr>
          <p:cNvSpPr>
            <a:spLocks noGrp="1"/>
          </p:cNvSpPr>
          <p:nvPr>
            <p:ph idx="1"/>
          </p:nvPr>
        </p:nvSpPr>
        <p:spPr>
          <a:xfrm>
            <a:off x="982980" y="731520"/>
            <a:ext cx="9601200" cy="5246370"/>
          </a:xfrm>
        </p:spPr>
        <p:txBody>
          <a:bodyPr>
            <a:normAutofit/>
          </a:bodyPr>
          <a:lstStyle/>
          <a:p>
            <a:pPr lvl="1"/>
            <a:r>
              <a:rPr lang="en-US" sz="2400" dirty="0">
                <a:latin typeface="Times New Roman" panose="02020603050405020304" pitchFamily="18" charset="0"/>
                <a:cs typeface="Times New Roman" panose="02020603050405020304" pitchFamily="18" charset="0"/>
              </a:rPr>
              <a:t>2) NMDA receptor antagonist:</a:t>
            </a:r>
          </a:p>
          <a:p>
            <a:pPr lvl="2"/>
            <a:r>
              <a:rPr lang="en-US" sz="2200" dirty="0">
                <a:latin typeface="Times New Roman" panose="02020603050405020304" pitchFamily="18" charset="0"/>
                <a:cs typeface="Times New Roman" panose="02020603050405020304" pitchFamily="18" charset="0"/>
              </a:rPr>
              <a:t>Memantine (</a:t>
            </a:r>
            <a:r>
              <a:rPr lang="en-US" sz="2200" dirty="0" err="1">
                <a:latin typeface="Times New Roman" panose="02020603050405020304" pitchFamily="18" charset="0"/>
                <a:cs typeface="Times New Roman" panose="02020603050405020304" pitchFamily="18" charset="0"/>
              </a:rPr>
              <a:t>Epixa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Akatinol</a:t>
            </a:r>
            <a:r>
              <a:rPr lang="en-US" sz="2200" dirty="0">
                <a:latin typeface="Times New Roman" panose="02020603050405020304" pitchFamily="18" charset="0"/>
                <a:cs typeface="Times New Roman" panose="02020603050405020304" pitchFamily="18" charset="0"/>
              </a:rPr>
              <a:t>): </a:t>
            </a:r>
          </a:p>
          <a:p>
            <a:pPr marL="987552" lvl="2" indent="0">
              <a:buNone/>
            </a:pPr>
            <a:endParaRPr lang="en-US" sz="2200" dirty="0">
              <a:latin typeface="Times New Roman" panose="02020603050405020304" pitchFamily="18" charset="0"/>
              <a:cs typeface="Times New Roman" panose="02020603050405020304" pitchFamily="18" charset="0"/>
            </a:endParaRPr>
          </a:p>
          <a:p>
            <a:pPr lvl="3"/>
            <a:r>
              <a:rPr lang="en-US" sz="2000" dirty="0">
                <a:latin typeface="Times New Roman" panose="02020603050405020304" pitchFamily="18" charset="0"/>
                <a:cs typeface="Times New Roman" panose="02020603050405020304" pitchFamily="18" charset="0"/>
              </a:rPr>
              <a:t>an N-methyl-D-aspartate (NMDA) receptor antagonist , protects neurons from neurodegenerative process induced by glutamate excitotoxicity. </a:t>
            </a:r>
          </a:p>
          <a:p>
            <a:pPr marL="1444752" lvl="3" indent="0">
              <a:buNone/>
            </a:pPr>
            <a:endParaRPr lang="en-US" sz="2000" dirty="0">
              <a:latin typeface="Times New Roman" panose="02020603050405020304" pitchFamily="18" charset="0"/>
              <a:cs typeface="Times New Roman" panose="02020603050405020304" pitchFamily="18" charset="0"/>
            </a:endParaRPr>
          </a:p>
          <a:p>
            <a:pPr lvl="3"/>
            <a:r>
              <a:rPr lang="en-US" sz="2000" dirty="0">
                <a:latin typeface="Times New Roman" panose="02020603050405020304" pitchFamily="18" charset="0"/>
                <a:cs typeface="Times New Roman" panose="02020603050405020304" pitchFamily="18" charset="0"/>
              </a:rPr>
              <a:t>Memantine has been shown to have a modest effect in moderate to severe Alzheimer’s disease and in dementia with </a:t>
            </a:r>
            <a:r>
              <a:rPr lang="en-US" sz="2000" dirty="0" err="1">
                <a:latin typeface="Times New Roman" panose="02020603050405020304" pitchFamily="18" charset="0"/>
                <a:cs typeface="Times New Roman" panose="02020603050405020304" pitchFamily="18" charset="0"/>
              </a:rPr>
              <a:t>lewy</a:t>
            </a:r>
            <a:r>
              <a:rPr lang="en-US" sz="2000" dirty="0">
                <a:latin typeface="Times New Roman" panose="02020603050405020304" pitchFamily="18" charset="0"/>
                <a:cs typeface="Times New Roman" panose="02020603050405020304" pitchFamily="18" charset="0"/>
              </a:rPr>
              <a:t> body. In general, well tolerated.</a:t>
            </a:r>
          </a:p>
          <a:p>
            <a:pPr marL="1444752" lvl="3" indent="0">
              <a:buNone/>
            </a:pPr>
            <a:endParaRPr lang="en-US" sz="2000" dirty="0">
              <a:latin typeface="Times New Roman" panose="02020603050405020304" pitchFamily="18" charset="0"/>
              <a:cs typeface="Times New Roman" panose="02020603050405020304" pitchFamily="18" charset="0"/>
            </a:endParaRPr>
          </a:p>
          <a:p>
            <a:pPr lvl="3"/>
            <a:r>
              <a:rPr lang="en-US" sz="2000" dirty="0">
                <a:latin typeface="Times New Roman" panose="02020603050405020304" pitchFamily="18" charset="0"/>
                <a:cs typeface="Times New Roman" panose="02020603050405020304" pitchFamily="18" charset="0"/>
              </a:rPr>
              <a:t>Adverse drug reactions include confusion, dizziness, drowsiness, headache, insomnia, agitation, and/or hallucination. Less common adverse effects include vomiting, anxiety, hypertonia, cystitis, and increased libido.</a:t>
            </a:r>
          </a:p>
          <a:p>
            <a:endParaRPr lang="en-US" dirty="0"/>
          </a:p>
        </p:txBody>
      </p:sp>
    </p:spTree>
    <p:extLst>
      <p:ext uri="{BB962C8B-B14F-4D97-AF65-F5344CB8AC3E}">
        <p14:creationId xmlns:p14="http://schemas.microsoft.com/office/powerpoint/2010/main" val="12085460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A063-BA2C-3E44-8C66-70CDFF49036A}"/>
              </a:ext>
            </a:extLst>
          </p:cNvPr>
          <p:cNvSpPr>
            <a:spLocks noGrp="1"/>
          </p:cNvSpPr>
          <p:nvPr>
            <p:ph type="title"/>
          </p:nvPr>
        </p:nvSpPr>
        <p:spPr>
          <a:xfrm>
            <a:off x="1141413" y="609600"/>
            <a:ext cx="9905998" cy="1139190"/>
          </a:xfrm>
        </p:spPr>
        <p:txBody>
          <a:bodyPr/>
          <a:lstStyle/>
          <a:p>
            <a:r>
              <a:rPr lang="en-US" dirty="0">
                <a:latin typeface="Times New Roman" panose="02020603050405020304" pitchFamily="18" charset="0"/>
                <a:cs typeface="Times New Roman" panose="02020603050405020304" pitchFamily="18" charset="0"/>
              </a:rPr>
              <a:t>Course and prognosis: </a:t>
            </a:r>
          </a:p>
        </p:txBody>
      </p:sp>
      <p:sp>
        <p:nvSpPr>
          <p:cNvPr id="3" name="Content Placeholder 2">
            <a:extLst>
              <a:ext uri="{FF2B5EF4-FFF2-40B4-BE49-F238E27FC236}">
                <a16:creationId xmlns:a16="http://schemas.microsoft.com/office/drawing/2014/main" id="{99726863-2D6F-EF4A-A6EB-2782E3CD685B}"/>
              </a:ext>
            </a:extLst>
          </p:cNvPr>
          <p:cNvSpPr>
            <a:spLocks noGrp="1"/>
          </p:cNvSpPr>
          <p:nvPr>
            <p:ph idx="1"/>
          </p:nvPr>
        </p:nvSpPr>
        <p:spPr>
          <a:xfrm>
            <a:off x="1141413" y="1634491"/>
            <a:ext cx="9905998" cy="4156710"/>
          </a:xfrm>
        </p:spPr>
        <p:txBody>
          <a:bodyPr>
            <a:normAutofit/>
          </a:bodyPr>
          <a:lstStyle/>
          <a:p>
            <a:r>
              <a:rPr lang="en-US" sz="2400" dirty="0">
                <a:latin typeface="Times New Roman" panose="02020603050405020304" pitchFamily="18" charset="0"/>
                <a:cs typeface="Times New Roman" panose="02020603050405020304" pitchFamily="18" charset="0"/>
              </a:rPr>
              <a:t>The course and prognosis depend on the cause</a:t>
            </a:r>
          </a:p>
          <a:p>
            <a:r>
              <a:rPr lang="en-US" sz="2400" dirty="0">
                <a:latin typeface="Times New Roman" panose="02020603050405020304" pitchFamily="18" charset="0"/>
                <a:cs typeface="Times New Roman" panose="02020603050405020304" pitchFamily="18" charset="0"/>
              </a:rPr>
              <a:t>Alzheimer’s dementia</a:t>
            </a:r>
          </a:p>
          <a:p>
            <a:pPr lvl="1"/>
            <a:r>
              <a:rPr lang="en-US" sz="2400" dirty="0">
                <a:latin typeface="Times New Roman" panose="02020603050405020304" pitchFamily="18" charset="0"/>
                <a:cs typeface="Times New Roman" panose="02020603050405020304" pitchFamily="18" charset="0"/>
              </a:rPr>
              <a:t>Shows a progressive slow deterioration. </a:t>
            </a:r>
          </a:p>
          <a:p>
            <a:pPr lvl="1"/>
            <a:r>
              <a:rPr lang="en-US" sz="2400" dirty="0">
                <a:latin typeface="Times New Roman" panose="02020603050405020304" pitchFamily="18" charset="0"/>
                <a:cs typeface="Times New Roman" panose="02020603050405020304" pitchFamily="18" charset="0"/>
              </a:rPr>
              <a:t>The patient may become incontinent of urine and/or stool.</a:t>
            </a:r>
          </a:p>
          <a:p>
            <a:r>
              <a:rPr lang="en-US" sz="2400" dirty="0">
                <a:latin typeface="Times New Roman" panose="02020603050405020304" pitchFamily="18" charset="0"/>
                <a:cs typeface="Times New Roman" panose="02020603050405020304" pitchFamily="18" charset="0"/>
              </a:rPr>
              <a:t>Vascular dementia</a:t>
            </a:r>
          </a:p>
          <a:p>
            <a:pPr lvl="1"/>
            <a:r>
              <a:rPr lang="en-US" sz="2400" dirty="0">
                <a:latin typeface="Times New Roman" panose="02020603050405020304" pitchFamily="18" charset="0"/>
                <a:cs typeface="Times New Roman" panose="02020603050405020304" pitchFamily="18" charset="0"/>
              </a:rPr>
              <a:t>Shows stepwise deterioration</a:t>
            </a:r>
          </a:p>
          <a:p>
            <a:pPr lvl="1"/>
            <a:r>
              <a:rPr lang="en-US" sz="2400" dirty="0">
                <a:latin typeface="Times New Roman" panose="02020603050405020304" pitchFamily="18" charset="0"/>
                <a:cs typeface="Times New Roman" panose="02020603050405020304" pitchFamily="18" charset="0"/>
              </a:rPr>
              <a:t>Stationary course after a massive stroke that is then followed by a good control of the risk factors e.g., HTN, DM…..</a:t>
            </a:r>
            <a:r>
              <a:rPr lang="en-US" sz="2400" dirty="0" err="1">
                <a:latin typeface="Times New Roman" panose="02020603050405020304" pitchFamily="18" charset="0"/>
                <a:cs typeface="Times New Roman" panose="02020603050405020304" pitchFamily="18" charset="0"/>
              </a:rPr>
              <a:t>etc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379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F0A-6A02-674B-B224-51D49694808B}"/>
              </a:ext>
            </a:extLst>
          </p:cNvPr>
          <p:cNvSpPr>
            <a:spLocks noGrp="1"/>
          </p:cNvSpPr>
          <p:nvPr>
            <p:ph type="title"/>
          </p:nvPr>
        </p:nvSpPr>
        <p:spPr>
          <a:xfrm>
            <a:off x="1428750" y="2674620"/>
            <a:ext cx="9601200" cy="1485900"/>
          </a:xfrm>
        </p:spPr>
        <p:txBody>
          <a:bodyPr/>
          <a:lstStyle/>
          <a:p>
            <a:r>
              <a:rPr lang="en-US" dirty="0">
                <a:latin typeface="Times New Roman" panose="02020603050405020304" pitchFamily="18" charset="0"/>
                <a:cs typeface="Times New Roman" panose="02020603050405020304" pitchFamily="18" charset="0"/>
              </a:rPr>
              <a:t>Case number 3</a:t>
            </a:r>
          </a:p>
        </p:txBody>
      </p:sp>
    </p:spTree>
    <p:extLst>
      <p:ext uri="{BB962C8B-B14F-4D97-AF65-F5344CB8AC3E}">
        <p14:creationId xmlns:p14="http://schemas.microsoft.com/office/powerpoint/2010/main" val="210919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7C01E-3214-8347-9053-593CF671A5FA}"/>
              </a:ext>
            </a:extLst>
          </p:cNvPr>
          <p:cNvSpPr>
            <a:spLocks noGrp="1"/>
          </p:cNvSpPr>
          <p:nvPr>
            <p:ph idx="1"/>
          </p:nvPr>
        </p:nvSpPr>
        <p:spPr>
          <a:xfrm>
            <a:off x="1187133" y="1177291"/>
            <a:ext cx="7293927" cy="4665616"/>
          </a:xfrm>
        </p:spPr>
        <p:txBody>
          <a:bodyPr anchor="t">
            <a:norm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Wingdings" pitchFamily="2" charset="2"/>
              <a:buChar char="§"/>
            </a:pPr>
            <a:r>
              <a:rPr lang="en-US" sz="2400" b="1" dirty="0">
                <a:latin typeface="Times New Roman" panose="02020603050405020304" pitchFamily="18" charset="0"/>
                <a:cs typeface="Times New Roman" panose="02020603050405020304" pitchFamily="18" charset="0"/>
              </a:rPr>
              <a:t>In the </a:t>
            </a:r>
            <a:r>
              <a:rPr lang="en-US" sz="2400" b="1" i="1" dirty="0">
                <a:latin typeface="Times New Roman" panose="02020603050405020304" pitchFamily="18" charset="0"/>
                <a:cs typeface="Times New Roman" panose="02020603050405020304" pitchFamily="18" charset="0"/>
              </a:rPr>
              <a:t>the Diagnostic and Statistical Manual of Mental Disorders, fifth edition DSM-5</a:t>
            </a:r>
            <a:r>
              <a:rPr lang="en-US" sz="2400" i="1" dirty="0">
                <a:latin typeface="Times New Roman" panose="02020603050405020304" pitchFamily="18" charset="0"/>
                <a:cs typeface="Times New Roman" panose="02020603050405020304" pitchFamily="18" charset="0"/>
              </a:rPr>
              <a:t>:</a:t>
            </a:r>
          </a:p>
          <a:p>
            <a:pPr lvl="1">
              <a:buFont typeface="Wingdings" pitchFamily="2" charset="2"/>
              <a:buChar char="§"/>
            </a:pPr>
            <a:r>
              <a:rPr lang="en-US" sz="2400" b="1" dirty="0">
                <a:latin typeface="Times New Roman" panose="02020603050405020304" pitchFamily="18" charset="0"/>
                <a:cs typeface="Times New Roman" panose="02020603050405020304" pitchFamily="18" charset="0"/>
              </a:rPr>
              <a:t>Neurocognitive disorders</a:t>
            </a:r>
            <a:r>
              <a:rPr lang="en-US" sz="2400" i="1" dirty="0">
                <a:latin typeface="Times New Roman" panose="02020603050405020304" pitchFamily="18" charset="0"/>
                <a:cs typeface="Times New Roman" panose="02020603050405020304" pitchFamily="18" charset="0"/>
              </a:rPr>
              <a:t>:</a:t>
            </a:r>
          </a:p>
          <a:p>
            <a:pPr lvl="2">
              <a:buFont typeface="Wingdings" pitchFamily="2" charset="2"/>
              <a:buChar char="§"/>
            </a:pPr>
            <a:r>
              <a:rPr lang="en-US" sz="2400" b="1" i="1" dirty="0">
                <a:latin typeface="Times New Roman" panose="02020603050405020304" pitchFamily="18" charset="0"/>
                <a:cs typeface="Times New Roman" panose="02020603050405020304" pitchFamily="18" charset="0"/>
              </a:rPr>
              <a:t>Delirium</a:t>
            </a:r>
            <a:r>
              <a:rPr lang="en-US" sz="2400" i="1" dirty="0">
                <a:latin typeface="Times New Roman" panose="02020603050405020304" pitchFamily="18" charset="0"/>
                <a:cs typeface="Times New Roman" panose="02020603050405020304" pitchFamily="18" charset="0"/>
              </a:rPr>
              <a:t>: </a:t>
            </a:r>
          </a:p>
          <a:p>
            <a:pPr lvl="3">
              <a:buFont typeface="Wingdings" pitchFamily="2" charset="2"/>
              <a:buChar char="§"/>
            </a:pPr>
            <a:r>
              <a:rPr lang="en-US" sz="2400" i="1" dirty="0">
                <a:latin typeface="Times New Roman" panose="02020603050405020304" pitchFamily="18" charset="0"/>
                <a:cs typeface="Times New Roman" panose="02020603050405020304" pitchFamily="18" charset="0"/>
              </a:rPr>
              <a:t>short-term confusion and changes in cognition or acute global cognitive disorder with disturbed consciousness.</a:t>
            </a:r>
          </a:p>
          <a:p>
            <a:pPr lvl="2">
              <a:buFont typeface="Wingdings" pitchFamily="2" charset="2"/>
              <a:buChar char="§"/>
            </a:pPr>
            <a:r>
              <a:rPr lang="en-US" sz="2400" b="1" i="1" dirty="0">
                <a:latin typeface="Times New Roman" panose="02020603050405020304" pitchFamily="18" charset="0"/>
                <a:cs typeface="Times New Roman" panose="02020603050405020304" pitchFamily="18" charset="0"/>
              </a:rPr>
              <a:t>Mild Neurocognitive </a:t>
            </a:r>
            <a:r>
              <a:rPr lang="en-US" sz="2400" b="1" dirty="0">
                <a:latin typeface="Times New Roman" panose="02020603050405020304" pitchFamily="18" charset="0"/>
                <a:cs typeface="Times New Roman" panose="02020603050405020304" pitchFamily="18" charset="0"/>
              </a:rPr>
              <a:t>D</a:t>
            </a:r>
            <a:r>
              <a:rPr lang="en-US" sz="2400" b="1" i="1" dirty="0">
                <a:latin typeface="Times New Roman" panose="02020603050405020304" pitchFamily="18" charset="0"/>
                <a:cs typeface="Times New Roman" panose="02020603050405020304" pitchFamily="18" charset="0"/>
              </a:rPr>
              <a:t>isorders.</a:t>
            </a:r>
            <a:endParaRPr lang="en-US" sz="2400" i="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EC25D86-5DE2-7445-9A56-14C7F546D708}"/>
              </a:ext>
            </a:extLst>
          </p:cNvPr>
          <p:cNvPicPr>
            <a:picLocks noChangeAspect="1"/>
          </p:cNvPicPr>
          <p:nvPr/>
        </p:nvPicPr>
        <p:blipFill>
          <a:blip r:embed="rId2"/>
          <a:stretch>
            <a:fillRect/>
          </a:stretch>
        </p:blipFill>
        <p:spPr>
          <a:xfrm>
            <a:off x="8915400" y="1177291"/>
            <a:ext cx="2583180" cy="4194809"/>
          </a:xfrm>
          <a:prstGeom prst="rect">
            <a:avLst/>
          </a:prstGeom>
        </p:spPr>
      </p:pic>
    </p:spTree>
    <p:extLst>
      <p:ext uri="{BB962C8B-B14F-4D97-AF65-F5344CB8AC3E}">
        <p14:creationId xmlns:p14="http://schemas.microsoft.com/office/powerpoint/2010/main" val="3484494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27A53B-9AC7-8448-A2C6-3A9A66B4ECA6}"/>
              </a:ext>
            </a:extLst>
          </p:cNvPr>
          <p:cNvSpPr>
            <a:spLocks noGrp="1"/>
          </p:cNvSpPr>
          <p:nvPr>
            <p:ph idx="1"/>
          </p:nvPr>
        </p:nvSpPr>
        <p:spPr>
          <a:xfrm>
            <a:off x="1141413" y="1005841"/>
            <a:ext cx="9905998" cy="4785360"/>
          </a:xfrm>
        </p:spPr>
        <p:txBody>
          <a:bodyPr>
            <a:normAutofit/>
          </a:bodyPr>
          <a:lstStyle/>
          <a:p>
            <a:r>
              <a:rPr lang="en-US" sz="2400" dirty="0">
                <a:latin typeface="Times New Roman" panose="02020603050405020304" pitchFamily="18" charset="0"/>
                <a:cs typeface="Times New Roman" panose="02020603050405020304" pitchFamily="18" charset="0"/>
              </a:rPr>
              <a:t>A  48 years old male. Has long standing history of:</a:t>
            </a:r>
          </a:p>
          <a:p>
            <a:pPr lvl="2"/>
            <a:r>
              <a:rPr lang="en-US" sz="2200" dirty="0">
                <a:latin typeface="Times New Roman" panose="02020603050405020304" pitchFamily="18" charset="0"/>
                <a:cs typeface="Times New Roman" panose="02020603050405020304" pitchFamily="18" charset="0"/>
              </a:rPr>
              <a:t>Hypertension. </a:t>
            </a:r>
          </a:p>
          <a:p>
            <a:pPr lvl="2"/>
            <a:r>
              <a:rPr lang="en-US" sz="2200" dirty="0">
                <a:latin typeface="Times New Roman" panose="02020603050405020304" pitchFamily="18" charset="0"/>
                <a:cs typeface="Times New Roman" panose="02020603050405020304" pitchFamily="18" charset="0"/>
              </a:rPr>
              <a:t>DM type 2.</a:t>
            </a:r>
          </a:p>
          <a:p>
            <a:pPr lvl="2"/>
            <a:r>
              <a:rPr lang="en-US" sz="2200" dirty="0">
                <a:latin typeface="Times New Roman" panose="02020603050405020304" pitchFamily="18" charset="0"/>
                <a:cs typeface="Times New Roman" panose="02020603050405020304" pitchFamily="18" charset="0"/>
              </a:rPr>
              <a:t>Hypercholesterolemia</a:t>
            </a:r>
          </a:p>
          <a:p>
            <a:r>
              <a:rPr lang="en-US" sz="2600" dirty="0">
                <a:latin typeface="Times New Roman" panose="02020603050405020304" pitchFamily="18" charset="0"/>
                <a:cs typeface="Times New Roman" panose="02020603050405020304" pitchFamily="18" charset="0"/>
              </a:rPr>
              <a:t>Presented with significant cognitive and </a:t>
            </a:r>
            <a:r>
              <a:rPr lang="en-US" sz="2600" dirty="0" err="1">
                <a:latin typeface="Times New Roman" panose="02020603050405020304" pitchFamily="18" charset="0"/>
                <a:cs typeface="Times New Roman" panose="02020603050405020304" pitchFamily="18" charset="0"/>
              </a:rPr>
              <a:t>behavioural</a:t>
            </a:r>
            <a:r>
              <a:rPr lang="en-US" sz="2600" dirty="0">
                <a:latin typeface="Times New Roman" panose="02020603050405020304" pitchFamily="18" charset="0"/>
                <a:cs typeface="Times New Roman" panose="02020603050405020304" pitchFamily="18" charset="0"/>
              </a:rPr>
              <a:t> problems.</a:t>
            </a:r>
          </a:p>
          <a:p>
            <a:r>
              <a:rPr lang="en-US" sz="2400" dirty="0">
                <a:latin typeface="Times New Roman" panose="02020603050405020304" pitchFamily="18" charset="0"/>
                <a:cs typeface="Times New Roman" panose="02020603050405020304" pitchFamily="18" charset="0"/>
              </a:rPr>
              <a:t>He had difficulty with learning new information and making appropriate plans.</a:t>
            </a:r>
          </a:p>
          <a:p>
            <a:r>
              <a:rPr lang="en-US" sz="2400" dirty="0">
                <a:latin typeface="Times New Roman" panose="02020603050405020304" pitchFamily="18" charset="0"/>
                <a:cs typeface="Times New Roman" panose="02020603050405020304" pitchFamily="18" charset="0"/>
              </a:rPr>
              <a:t>Personal/social history: smoke tobacco and consume alcohol in almost daily basis for many years. </a:t>
            </a:r>
          </a:p>
        </p:txBody>
      </p:sp>
    </p:spTree>
    <p:extLst>
      <p:ext uri="{BB962C8B-B14F-4D97-AF65-F5344CB8AC3E}">
        <p14:creationId xmlns:p14="http://schemas.microsoft.com/office/powerpoint/2010/main" val="27387912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DA0F-4358-3D4F-AA54-95E83072F8C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Amnestic syndrome </a:t>
            </a:r>
          </a:p>
        </p:txBody>
      </p:sp>
      <p:pic>
        <p:nvPicPr>
          <p:cNvPr id="5" name="Picture 4">
            <a:extLst>
              <a:ext uri="{FF2B5EF4-FFF2-40B4-BE49-F238E27FC236}">
                <a16:creationId xmlns:a16="http://schemas.microsoft.com/office/drawing/2014/main" id="{2B68C0CA-6D2B-2F41-8853-5C08A99B7A41}"/>
              </a:ext>
            </a:extLst>
          </p:cNvPr>
          <p:cNvPicPr>
            <a:picLocks noChangeAspect="1"/>
          </p:cNvPicPr>
          <p:nvPr/>
        </p:nvPicPr>
        <p:blipFill>
          <a:blip r:embed="rId2"/>
          <a:stretch>
            <a:fillRect/>
          </a:stretch>
        </p:blipFill>
        <p:spPr>
          <a:xfrm>
            <a:off x="2628900" y="2514600"/>
            <a:ext cx="6709410" cy="3611880"/>
          </a:xfrm>
          <a:prstGeom prst="rect">
            <a:avLst/>
          </a:prstGeom>
        </p:spPr>
      </p:pic>
    </p:spTree>
    <p:extLst>
      <p:ext uri="{BB962C8B-B14F-4D97-AF65-F5344CB8AC3E}">
        <p14:creationId xmlns:p14="http://schemas.microsoft.com/office/powerpoint/2010/main" val="9010971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46798-92C4-8840-BCAB-39853BD3C0CE}"/>
              </a:ext>
            </a:extLst>
          </p:cNvPr>
          <p:cNvSpPr>
            <a:spLocks noGrp="1"/>
          </p:cNvSpPr>
          <p:nvPr>
            <p:ph idx="1"/>
          </p:nvPr>
        </p:nvSpPr>
        <p:spPr>
          <a:xfrm>
            <a:off x="1141413" y="1028701"/>
            <a:ext cx="9905998" cy="4762500"/>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Definition: </a:t>
            </a:r>
          </a:p>
          <a:p>
            <a:pPr lvl="1"/>
            <a:r>
              <a:rPr lang="en-US" sz="2400" b="1" u="sng" dirty="0">
                <a:latin typeface="Times New Roman" panose="02020603050405020304" pitchFamily="18" charset="0"/>
                <a:cs typeface="Times New Roman" panose="02020603050405020304" pitchFamily="18" charset="0"/>
              </a:rPr>
              <a:t>Impairment in short term memory </a:t>
            </a:r>
            <a:r>
              <a:rPr lang="en-US" sz="2400" dirty="0">
                <a:latin typeface="Times New Roman" panose="02020603050405020304" pitchFamily="18" charset="0"/>
                <a:cs typeface="Times New Roman" panose="02020603050405020304" pitchFamily="18" charset="0"/>
              </a:rPr>
              <a:t>(retention of new information; temporal lobe function) due to a specific organic cause, in the absence of generalized intellectual impairment. </a:t>
            </a:r>
          </a:p>
          <a:p>
            <a:r>
              <a:rPr lang="en-US" sz="2400" dirty="0">
                <a:latin typeface="Times New Roman" panose="02020603050405020304" pitchFamily="18" charset="0"/>
                <a:cs typeface="Times New Roman" panose="02020603050405020304" pitchFamily="18" charset="0"/>
              </a:rPr>
              <a:t>Impairment in the ability to create new memories</a:t>
            </a:r>
          </a:p>
          <a:p>
            <a:r>
              <a:rPr lang="en-US" sz="2400" dirty="0">
                <a:latin typeface="Times New Roman" panose="02020603050405020304" pitchFamily="18" charset="0"/>
                <a:cs typeface="Times New Roman" panose="02020603050405020304" pitchFamily="18" charset="0"/>
              </a:rPr>
              <a:t>It leads to social and occupational </a:t>
            </a:r>
            <a:r>
              <a:rPr lang="en-US" sz="2400" dirty="0" err="1">
                <a:latin typeface="Times New Roman" panose="02020603050405020304" pitchFamily="18" charset="0"/>
                <a:cs typeface="Times New Roman" panose="02020603050405020304" pitchFamily="18" charset="0"/>
              </a:rPr>
              <a:t>dysfunctioning</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The patient may show confabulation (filling memory gaps with incorrectly retrieved information.</a:t>
            </a:r>
          </a:p>
          <a:p>
            <a:r>
              <a:rPr lang="en-US" sz="2400" dirty="0">
                <a:latin typeface="Times New Roman" panose="02020603050405020304" pitchFamily="18" charset="0"/>
                <a:cs typeface="Times New Roman" panose="02020603050405020304" pitchFamily="18" charset="0"/>
              </a:rPr>
              <a:t>The insight is partially impaired. </a:t>
            </a:r>
          </a:p>
          <a:p>
            <a:r>
              <a:rPr lang="en-US" sz="2400" dirty="0">
                <a:latin typeface="Times New Roman" panose="02020603050405020304" pitchFamily="18" charset="0"/>
                <a:cs typeface="Times New Roman" panose="02020603050405020304" pitchFamily="18" charset="0"/>
              </a:rPr>
              <a:t>In contrast to delirium, the </a:t>
            </a:r>
            <a:r>
              <a:rPr lang="en-US" sz="2400" b="1" i="1" u="sng" dirty="0">
                <a:latin typeface="Times New Roman" panose="02020603050405020304" pitchFamily="18" charset="0"/>
                <a:cs typeface="Times New Roman" panose="02020603050405020304" pitchFamily="18" charset="0"/>
              </a:rPr>
              <a:t>immediate memory is usually intact</a:t>
            </a:r>
            <a:r>
              <a:rPr lang="en-US" sz="2400" dirty="0">
                <a:latin typeface="Times New Roman" panose="02020603050405020304" pitchFamily="18" charset="0"/>
                <a:cs typeface="Times New Roman" panose="02020603050405020304" pitchFamily="18" charset="0"/>
              </a:rPr>
              <a:t>. (i.e. digit span test “frontal lobe function” is normal.</a:t>
            </a:r>
          </a:p>
          <a:p>
            <a:r>
              <a:rPr lang="en-US" sz="2400" dirty="0">
                <a:latin typeface="Times New Roman" panose="02020603050405020304" pitchFamily="18" charset="0"/>
                <a:cs typeface="Times New Roman" panose="02020603050405020304" pitchFamily="18" charset="0"/>
              </a:rPr>
              <a:t>In contrast to dementia, </a:t>
            </a:r>
            <a:r>
              <a:rPr lang="en-US" sz="2400" b="1" i="1" u="sng" dirty="0">
                <a:latin typeface="Times New Roman" panose="02020603050405020304" pitchFamily="18" charset="0"/>
                <a:cs typeface="Times New Roman" panose="02020603050405020304" pitchFamily="18" charset="0"/>
              </a:rPr>
              <a:t>the remote memory is intact</a:t>
            </a:r>
            <a:r>
              <a:rPr lang="en-US" sz="24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82312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E243-47E1-5A41-BF3B-74389CECC444}"/>
              </a:ext>
            </a:extLst>
          </p:cNvPr>
          <p:cNvSpPr>
            <a:spLocks noGrp="1"/>
          </p:cNvSpPr>
          <p:nvPr>
            <p:ph type="title"/>
          </p:nvPr>
        </p:nvSpPr>
        <p:spPr>
          <a:xfrm>
            <a:off x="1141413" y="609600"/>
            <a:ext cx="9905998" cy="1150620"/>
          </a:xfrm>
        </p:spPr>
        <p:txBody>
          <a:bodyPr>
            <a:normAutofit fontScale="90000"/>
          </a:bodyPr>
          <a:lstStyle/>
          <a:p>
            <a:r>
              <a:rPr lang="en-US" dirty="0">
                <a:latin typeface="Times New Roman" panose="02020603050405020304" pitchFamily="18" charset="0"/>
                <a:cs typeface="Times New Roman" panose="02020603050405020304" pitchFamily="18" charset="0"/>
              </a:rPr>
              <a:t>Etiology (major causes of amnestic disorders): </a:t>
            </a:r>
          </a:p>
        </p:txBody>
      </p:sp>
      <p:sp>
        <p:nvSpPr>
          <p:cNvPr id="3" name="Content Placeholder 2">
            <a:extLst>
              <a:ext uri="{FF2B5EF4-FFF2-40B4-BE49-F238E27FC236}">
                <a16:creationId xmlns:a16="http://schemas.microsoft.com/office/drawing/2014/main" id="{74707496-C453-AF43-AC2F-433BAE6FE06D}"/>
              </a:ext>
            </a:extLst>
          </p:cNvPr>
          <p:cNvSpPr>
            <a:spLocks noGrp="1"/>
          </p:cNvSpPr>
          <p:nvPr>
            <p:ph idx="1"/>
          </p:nvPr>
        </p:nvSpPr>
        <p:spPr>
          <a:xfrm>
            <a:off x="1141413" y="1760221"/>
            <a:ext cx="9905998" cy="4030980"/>
          </a:xfrm>
        </p:spPr>
        <p:txBody>
          <a:bodyPr>
            <a:normAutofit/>
          </a:bodyPr>
          <a:lstStyle/>
          <a:p>
            <a:r>
              <a:rPr lang="en-US" sz="2400" dirty="0">
                <a:latin typeface="Times New Roman" panose="02020603050405020304" pitchFamily="18" charset="0"/>
                <a:cs typeface="Times New Roman" panose="02020603050405020304" pitchFamily="18" charset="0"/>
              </a:rPr>
              <a:t>Head injury lesions </a:t>
            </a:r>
          </a:p>
          <a:p>
            <a:pPr lvl="1"/>
            <a:r>
              <a:rPr lang="en-US" sz="2200" dirty="0">
                <a:latin typeface="Times New Roman" panose="02020603050405020304" pitchFamily="18" charset="0"/>
                <a:cs typeface="Times New Roman" panose="02020603050405020304" pitchFamily="18" charset="0"/>
              </a:rPr>
              <a:t>( hippocampus, posterior hypothalamus and nearby midline structures)</a:t>
            </a:r>
          </a:p>
          <a:p>
            <a:pPr marL="530352" lvl="1" indent="0">
              <a:buNone/>
            </a:pPr>
            <a:endParaRPr lang="en-US" sz="2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Thiamine (B1) Deficiency </a:t>
            </a:r>
          </a:p>
          <a:p>
            <a:pPr lvl="1"/>
            <a:r>
              <a:rPr lang="en-US" sz="2200" dirty="0">
                <a:latin typeface="Times New Roman" panose="02020603050405020304" pitchFamily="18" charset="0"/>
                <a:cs typeface="Times New Roman" panose="02020603050405020304" pitchFamily="18" charset="0"/>
              </a:rPr>
              <a:t>(associated with alcohol abuse, poor nutrition (e.g., starvation), gastric carcinoma, persistent vomiting, hemodialysis.</a:t>
            </a:r>
          </a:p>
          <a:p>
            <a:pPr lvl="1"/>
            <a:r>
              <a:rPr lang="en-US" sz="2200" dirty="0">
                <a:latin typeface="Times New Roman" panose="02020603050405020304" pitchFamily="18" charset="0"/>
                <a:cs typeface="Times New Roman" panose="02020603050405020304" pitchFamily="18" charset="0"/>
              </a:rPr>
              <a:t>Thiamine is essential for the enzyme </a:t>
            </a:r>
            <a:r>
              <a:rPr lang="en-US" sz="2200" dirty="0" err="1">
                <a:latin typeface="Times New Roman" panose="02020603050405020304" pitchFamily="18" charset="0"/>
                <a:cs typeface="Times New Roman" panose="02020603050405020304" pitchFamily="18" charset="0"/>
              </a:rPr>
              <a:t>transketolase</a:t>
            </a:r>
            <a:r>
              <a:rPr lang="en-US" sz="2200" dirty="0">
                <a:latin typeface="Times New Roman" panose="02020603050405020304" pitchFamily="18" charset="0"/>
                <a:cs typeface="Times New Roman" panose="02020603050405020304" pitchFamily="18" charset="0"/>
              </a:rPr>
              <a:t>, which essential for glucose metabolism. </a:t>
            </a:r>
          </a:p>
        </p:txBody>
      </p:sp>
    </p:spTree>
    <p:extLst>
      <p:ext uri="{BB962C8B-B14F-4D97-AF65-F5344CB8AC3E}">
        <p14:creationId xmlns:p14="http://schemas.microsoft.com/office/powerpoint/2010/main" val="2679932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E4AF4847-0929-D741-BA1D-BAED21C868C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187752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81A1E-5A77-EB46-BF54-E99A6A6E9F89}"/>
              </a:ext>
            </a:extLst>
          </p:cNvPr>
          <p:cNvSpPr>
            <a:spLocks noGrp="1"/>
          </p:cNvSpPr>
          <p:nvPr>
            <p:ph type="title"/>
          </p:nvPr>
        </p:nvSpPr>
        <p:spPr>
          <a:xfrm>
            <a:off x="1141413" y="609600"/>
            <a:ext cx="9905998" cy="1230630"/>
          </a:xfrm>
        </p:spPr>
        <p:txBody>
          <a:bodyPr/>
          <a:lstStyle/>
          <a:p>
            <a:r>
              <a:rPr lang="en-US" dirty="0">
                <a:latin typeface="Times New Roman" panose="02020603050405020304" pitchFamily="18" charset="0"/>
                <a:cs typeface="Times New Roman" panose="02020603050405020304" pitchFamily="18" charset="0"/>
              </a:rPr>
              <a:t>Wernicke-Korsakoff’s syndrome </a:t>
            </a:r>
          </a:p>
        </p:txBody>
      </p:sp>
      <p:sp>
        <p:nvSpPr>
          <p:cNvPr id="3" name="Content Placeholder 2">
            <a:extLst>
              <a:ext uri="{FF2B5EF4-FFF2-40B4-BE49-F238E27FC236}">
                <a16:creationId xmlns:a16="http://schemas.microsoft.com/office/drawing/2014/main" id="{D515CF3F-3842-4346-95F7-AF523FF36658}"/>
              </a:ext>
            </a:extLst>
          </p:cNvPr>
          <p:cNvSpPr>
            <a:spLocks noGrp="1"/>
          </p:cNvSpPr>
          <p:nvPr>
            <p:ph sz="half" idx="1"/>
          </p:nvPr>
        </p:nvSpPr>
        <p:spPr>
          <a:xfrm>
            <a:off x="1141412" y="2666999"/>
            <a:ext cx="3887788" cy="3124201"/>
          </a:xfrm>
        </p:spPr>
        <p:txBody>
          <a:bodyPr/>
          <a:lstStyle/>
          <a:p>
            <a:r>
              <a:rPr lang="en-US" sz="2400" dirty="0">
                <a:latin typeface="Times New Roman" panose="02020603050405020304" pitchFamily="18" charset="0"/>
                <a:cs typeface="Times New Roman" panose="02020603050405020304" pitchFamily="18" charset="0"/>
              </a:rPr>
              <a:t>Is an amnestic syndrome caused by thiamine deficiency, most commonly associated with poor nutritional habits of people with chronic alcohol use. </a:t>
            </a:r>
          </a:p>
          <a:p>
            <a:endParaRPr lang="en-US" dirty="0"/>
          </a:p>
        </p:txBody>
      </p:sp>
      <p:graphicFrame>
        <p:nvGraphicFramePr>
          <p:cNvPr id="7" name="Content Placeholder 6">
            <a:extLst>
              <a:ext uri="{FF2B5EF4-FFF2-40B4-BE49-F238E27FC236}">
                <a16:creationId xmlns:a16="http://schemas.microsoft.com/office/drawing/2014/main" id="{4CCF2F52-1652-3A48-8BD7-885B171C0EAE}"/>
              </a:ext>
            </a:extLst>
          </p:cNvPr>
          <p:cNvGraphicFramePr>
            <a:graphicFrameLocks noGrp="1"/>
          </p:cNvGraphicFramePr>
          <p:nvPr>
            <p:ph sz="half" idx="2"/>
            <p:extLst>
              <p:ext uri="{D42A27DB-BD31-4B8C-83A1-F6EECF244321}">
                <p14:modId xmlns:p14="http://schemas.microsoft.com/office/powerpoint/2010/main" val="3417109985"/>
              </p:ext>
            </p:extLst>
          </p:nvPr>
        </p:nvGraphicFramePr>
        <p:xfrm>
          <a:off x="5177790" y="1657350"/>
          <a:ext cx="5869623" cy="4537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01082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1F2B14-B486-0A4F-9ABE-E34226ED9F00}"/>
              </a:ext>
            </a:extLst>
          </p:cNvPr>
          <p:cNvSpPr>
            <a:spLocks noGrp="1"/>
          </p:cNvSpPr>
          <p:nvPr>
            <p:ph sz="half" idx="1"/>
          </p:nvPr>
        </p:nvSpPr>
        <p:spPr>
          <a:xfrm>
            <a:off x="1175702" y="422911"/>
            <a:ext cx="4665028" cy="3474718"/>
          </a:xfrm>
        </p:spPr>
        <p:txBody>
          <a:bodyPr anchor="t">
            <a:normAutofit/>
          </a:bodyPr>
          <a:lstStyle/>
          <a:p>
            <a:r>
              <a:rPr lang="en-US" sz="2400" dirty="0">
                <a:latin typeface="Times New Roman" panose="02020603050405020304" pitchFamily="18" charset="0"/>
                <a:cs typeface="Times New Roman" panose="02020603050405020304" pitchFamily="18" charset="0"/>
              </a:rPr>
              <a:t>Wernicke encephalopathy</a:t>
            </a:r>
          </a:p>
          <a:p>
            <a:pPr lvl="1"/>
            <a:r>
              <a:rPr lang="en-US" sz="2200" dirty="0">
                <a:latin typeface="Times New Roman" panose="02020603050405020304" pitchFamily="18" charset="0"/>
                <a:cs typeface="Times New Roman" panose="02020603050405020304" pitchFamily="18" charset="0"/>
              </a:rPr>
              <a:t>Acute syndrome</a:t>
            </a:r>
          </a:p>
          <a:p>
            <a:pPr lvl="2"/>
            <a:r>
              <a:rPr lang="en-US" sz="2000" b="1" i="1" u="sng" dirty="0">
                <a:latin typeface="Times New Roman" panose="02020603050405020304" pitchFamily="18" charset="0"/>
                <a:cs typeface="Times New Roman" panose="02020603050405020304" pitchFamily="18" charset="0"/>
              </a:rPr>
              <a:t>Impaired consciousness (confusion)</a:t>
            </a:r>
          </a:p>
          <a:p>
            <a:pPr lvl="2"/>
            <a:r>
              <a:rPr lang="en-US" sz="2000" b="1" i="1" u="sng" dirty="0">
                <a:latin typeface="Times New Roman" panose="02020603050405020304" pitchFamily="18" charset="0"/>
                <a:cs typeface="Times New Roman" panose="02020603050405020304" pitchFamily="18" charset="0"/>
              </a:rPr>
              <a:t>Ophthalmoplegia.</a:t>
            </a:r>
          </a:p>
          <a:p>
            <a:pPr lvl="2"/>
            <a:r>
              <a:rPr lang="en-US" sz="2000" b="1" i="1" u="sng" dirty="0">
                <a:latin typeface="Times New Roman" panose="02020603050405020304" pitchFamily="18" charset="0"/>
                <a:cs typeface="Times New Roman" panose="02020603050405020304" pitchFamily="18" charset="0"/>
              </a:rPr>
              <a:t>Ataxia </a:t>
            </a:r>
          </a:p>
          <a:p>
            <a:pPr lvl="2"/>
            <a:r>
              <a:rPr lang="en-US" sz="2000" b="1" i="1" u="sng" dirty="0">
                <a:latin typeface="Times New Roman" panose="02020603050405020304" pitchFamily="18" charset="0"/>
                <a:cs typeface="Times New Roman" panose="02020603050405020304" pitchFamily="18" charset="0"/>
              </a:rPr>
              <a:t>Memory impairment</a:t>
            </a:r>
          </a:p>
        </p:txBody>
      </p:sp>
      <p:sp>
        <p:nvSpPr>
          <p:cNvPr id="12" name="Content Placeholder 11">
            <a:extLst>
              <a:ext uri="{FF2B5EF4-FFF2-40B4-BE49-F238E27FC236}">
                <a16:creationId xmlns:a16="http://schemas.microsoft.com/office/drawing/2014/main" id="{20F872A9-7FA1-A44C-8630-ED83B9D9F84D}"/>
              </a:ext>
            </a:extLst>
          </p:cNvPr>
          <p:cNvSpPr>
            <a:spLocks noGrp="1"/>
          </p:cNvSpPr>
          <p:nvPr>
            <p:ph sz="half" idx="2"/>
          </p:nvPr>
        </p:nvSpPr>
        <p:spPr>
          <a:xfrm>
            <a:off x="6136322" y="422910"/>
            <a:ext cx="4876800" cy="3474719"/>
          </a:xfrm>
        </p:spPr>
        <p:txBody>
          <a:bodyPr anchor="t">
            <a:noAutofit/>
          </a:bodyPr>
          <a:lstStyle/>
          <a:p>
            <a:r>
              <a:rPr lang="en-US" sz="2400" dirty="0">
                <a:latin typeface="Times New Roman" panose="02020603050405020304" pitchFamily="18" charset="0"/>
                <a:cs typeface="Times New Roman" panose="02020603050405020304" pitchFamily="18" charset="0"/>
              </a:rPr>
              <a:t>Korsakoff’s syndrome</a:t>
            </a:r>
          </a:p>
          <a:p>
            <a:pPr lvl="1"/>
            <a:r>
              <a:rPr lang="en-US" sz="2200" dirty="0">
                <a:latin typeface="Times New Roman" panose="02020603050405020304" pitchFamily="18" charset="0"/>
                <a:cs typeface="Times New Roman" panose="02020603050405020304" pitchFamily="18" charset="0"/>
              </a:rPr>
              <a:t>Chronic syndrome</a:t>
            </a:r>
          </a:p>
          <a:p>
            <a:pPr lvl="2"/>
            <a:r>
              <a:rPr lang="en-US" b="1" i="1" u="sng" dirty="0">
                <a:latin typeface="Times New Roman" panose="02020603050405020304" pitchFamily="18" charset="0"/>
                <a:cs typeface="Times New Roman" panose="02020603050405020304" pitchFamily="18" charset="0"/>
              </a:rPr>
              <a:t>Peripheral neuropathy.</a:t>
            </a:r>
          </a:p>
          <a:p>
            <a:pPr lvl="2"/>
            <a:r>
              <a:rPr lang="en-US" b="1" i="1" u="sng" dirty="0">
                <a:latin typeface="Times New Roman" panose="02020603050405020304" pitchFamily="18" charset="0"/>
                <a:cs typeface="Times New Roman" panose="02020603050405020304" pitchFamily="18" charset="0"/>
              </a:rPr>
              <a:t>Irritability and personality changes.</a:t>
            </a:r>
          </a:p>
          <a:p>
            <a:pPr lvl="2"/>
            <a:r>
              <a:rPr lang="en-US" b="1" i="1" u="sng" dirty="0">
                <a:latin typeface="Times New Roman" panose="02020603050405020304" pitchFamily="18" charset="0"/>
                <a:cs typeface="Times New Roman" panose="02020603050405020304" pitchFamily="18" charset="0"/>
              </a:rPr>
              <a:t>apathy</a:t>
            </a:r>
          </a:p>
          <a:p>
            <a:pPr lvl="2"/>
            <a:r>
              <a:rPr lang="en-US" b="1" i="1" u="sng" dirty="0">
                <a:latin typeface="Times New Roman" panose="02020603050405020304" pitchFamily="18" charset="0"/>
                <a:cs typeface="Times New Roman" panose="02020603050405020304" pitchFamily="18" charset="0"/>
              </a:rPr>
              <a:t>Profound anterograde amnesia and inability to form a new memories. Confabulate or make up information when asked questions. </a:t>
            </a:r>
          </a:p>
        </p:txBody>
      </p:sp>
      <p:pic>
        <p:nvPicPr>
          <p:cNvPr id="14" name="Picture 13">
            <a:extLst>
              <a:ext uri="{FF2B5EF4-FFF2-40B4-BE49-F238E27FC236}">
                <a16:creationId xmlns:a16="http://schemas.microsoft.com/office/drawing/2014/main" id="{EF79B66C-241B-CA41-A359-AFDAED72F278}"/>
              </a:ext>
            </a:extLst>
          </p:cNvPr>
          <p:cNvPicPr>
            <a:picLocks noChangeAspect="1"/>
          </p:cNvPicPr>
          <p:nvPr/>
        </p:nvPicPr>
        <p:blipFill>
          <a:blip r:embed="rId2"/>
          <a:stretch>
            <a:fillRect/>
          </a:stretch>
        </p:blipFill>
        <p:spPr>
          <a:xfrm>
            <a:off x="1337310" y="3997959"/>
            <a:ext cx="2045970" cy="2170431"/>
          </a:xfrm>
          <a:prstGeom prst="rect">
            <a:avLst/>
          </a:prstGeom>
        </p:spPr>
      </p:pic>
      <p:pic>
        <p:nvPicPr>
          <p:cNvPr id="16" name="Picture 15">
            <a:extLst>
              <a:ext uri="{FF2B5EF4-FFF2-40B4-BE49-F238E27FC236}">
                <a16:creationId xmlns:a16="http://schemas.microsoft.com/office/drawing/2014/main" id="{8D29639F-A49A-F849-9F61-41537C48D547}"/>
              </a:ext>
            </a:extLst>
          </p:cNvPr>
          <p:cNvPicPr>
            <a:picLocks noChangeAspect="1"/>
          </p:cNvPicPr>
          <p:nvPr/>
        </p:nvPicPr>
        <p:blipFill>
          <a:blip r:embed="rId3"/>
          <a:stretch>
            <a:fillRect/>
          </a:stretch>
        </p:blipFill>
        <p:spPr>
          <a:xfrm>
            <a:off x="3383280" y="3997958"/>
            <a:ext cx="2103120" cy="2170432"/>
          </a:xfrm>
          <a:prstGeom prst="rect">
            <a:avLst/>
          </a:prstGeom>
        </p:spPr>
      </p:pic>
      <p:pic>
        <p:nvPicPr>
          <p:cNvPr id="18" name="Picture 17">
            <a:extLst>
              <a:ext uri="{FF2B5EF4-FFF2-40B4-BE49-F238E27FC236}">
                <a16:creationId xmlns:a16="http://schemas.microsoft.com/office/drawing/2014/main" id="{8C60219B-E863-8842-88F6-C1960CC63EFB}"/>
              </a:ext>
            </a:extLst>
          </p:cNvPr>
          <p:cNvPicPr>
            <a:picLocks noChangeAspect="1"/>
          </p:cNvPicPr>
          <p:nvPr/>
        </p:nvPicPr>
        <p:blipFill>
          <a:blip r:embed="rId4"/>
          <a:stretch>
            <a:fillRect/>
          </a:stretch>
        </p:blipFill>
        <p:spPr>
          <a:xfrm>
            <a:off x="6285547" y="4018276"/>
            <a:ext cx="4578350" cy="2170432"/>
          </a:xfrm>
          <a:prstGeom prst="rect">
            <a:avLst/>
          </a:prstGeom>
        </p:spPr>
      </p:pic>
    </p:spTree>
    <p:extLst>
      <p:ext uri="{BB962C8B-B14F-4D97-AF65-F5344CB8AC3E}">
        <p14:creationId xmlns:p14="http://schemas.microsoft.com/office/powerpoint/2010/main" val="42849320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EE7F3BE-05CB-D74E-A9C5-F27BCDD50FB0}"/>
              </a:ext>
            </a:extLst>
          </p:cNvPr>
          <p:cNvSpPr>
            <a:spLocks noGrp="1"/>
          </p:cNvSpPr>
          <p:nvPr>
            <p:ph sz="half" idx="1"/>
          </p:nvPr>
        </p:nvSpPr>
        <p:spPr>
          <a:xfrm>
            <a:off x="1141412" y="948691"/>
            <a:ext cx="4876800" cy="4842510"/>
          </a:xfrm>
        </p:spPr>
        <p:txBody>
          <a:bodyPr>
            <a:normAutofit/>
          </a:bodyPr>
          <a:lstStyle/>
          <a:p>
            <a:r>
              <a:rPr lang="en-US" sz="2400" dirty="0">
                <a:latin typeface="Times New Roman" panose="02020603050405020304" pitchFamily="18" charset="0"/>
                <a:cs typeface="Times New Roman" panose="02020603050405020304" pitchFamily="18" charset="0"/>
              </a:rPr>
              <a:t>Treatment: </a:t>
            </a:r>
          </a:p>
          <a:p>
            <a:pPr lvl="1"/>
            <a:r>
              <a:rPr lang="en-US" sz="2400" dirty="0">
                <a:latin typeface="Times New Roman" panose="02020603050405020304" pitchFamily="18" charset="0"/>
                <a:cs typeface="Times New Roman" panose="02020603050405020304" pitchFamily="18" charset="0"/>
              </a:rPr>
              <a:t>Identify and reverse the cause if possible.</a:t>
            </a:r>
          </a:p>
          <a:p>
            <a:pPr lvl="1"/>
            <a:r>
              <a:rPr lang="en-US" sz="2400" dirty="0">
                <a:latin typeface="Times New Roman" panose="02020603050405020304" pitchFamily="18" charset="0"/>
                <a:cs typeface="Times New Roman" panose="02020603050405020304" pitchFamily="18" charset="0"/>
              </a:rPr>
              <a:t>Thiamine supply (if due to thiamine deficiency)</a:t>
            </a:r>
          </a:p>
          <a:p>
            <a:pPr lvl="1"/>
            <a:r>
              <a:rPr lang="en-US" sz="2400" dirty="0">
                <a:latin typeface="Times New Roman" panose="02020603050405020304" pitchFamily="18" charset="0"/>
                <a:cs typeface="Times New Roman" panose="02020603050405020304" pitchFamily="18" charset="0"/>
              </a:rPr>
              <a:t>Supportive medical measures; fluids &amp; nutrition. </a:t>
            </a:r>
          </a:p>
        </p:txBody>
      </p:sp>
      <p:sp>
        <p:nvSpPr>
          <p:cNvPr id="5" name="Content Placeholder 4">
            <a:extLst>
              <a:ext uri="{FF2B5EF4-FFF2-40B4-BE49-F238E27FC236}">
                <a16:creationId xmlns:a16="http://schemas.microsoft.com/office/drawing/2014/main" id="{085A5C67-DA36-AA40-814D-1ADA4E9A5573}"/>
              </a:ext>
            </a:extLst>
          </p:cNvPr>
          <p:cNvSpPr>
            <a:spLocks noGrp="1"/>
          </p:cNvSpPr>
          <p:nvPr>
            <p:ph sz="half" idx="2"/>
          </p:nvPr>
        </p:nvSpPr>
        <p:spPr>
          <a:xfrm>
            <a:off x="6170612" y="948691"/>
            <a:ext cx="4876800" cy="4842509"/>
          </a:xfrm>
        </p:spPr>
        <p:txBody>
          <a:bodyPr>
            <a:normAutofit/>
          </a:bodyPr>
          <a:lstStyle/>
          <a:p>
            <a:r>
              <a:rPr lang="en-US" sz="2400" dirty="0">
                <a:latin typeface="Times New Roman" panose="02020603050405020304" pitchFamily="18" charset="0"/>
                <a:cs typeface="Times New Roman" panose="02020603050405020304" pitchFamily="18" charset="0"/>
              </a:rPr>
              <a:t>Prognosis: </a:t>
            </a:r>
          </a:p>
          <a:p>
            <a:pPr lvl="1"/>
            <a:r>
              <a:rPr lang="en-US" sz="2400" dirty="0">
                <a:latin typeface="Times New Roman" panose="02020603050405020304" pitchFamily="18" charset="0"/>
                <a:cs typeface="Times New Roman" panose="02020603050405020304" pitchFamily="18" charset="0"/>
              </a:rPr>
              <a:t>If it is due to thiamine deficiency and thiamine is provided promptly.</a:t>
            </a:r>
          </a:p>
          <a:p>
            <a:pPr lvl="2"/>
            <a:r>
              <a:rPr lang="en-US" sz="2200" b="1" i="1" u="sng" dirty="0">
                <a:latin typeface="Times New Roman" panose="02020603050405020304" pitchFamily="18" charset="0"/>
                <a:cs typeface="Times New Roman" panose="02020603050405020304" pitchFamily="18" charset="0"/>
              </a:rPr>
              <a:t>Prognosis is good</a:t>
            </a:r>
          </a:p>
          <a:p>
            <a:pPr lvl="1"/>
            <a:r>
              <a:rPr lang="en-US" sz="2400" dirty="0">
                <a:latin typeface="Times New Roman" panose="02020603050405020304" pitchFamily="18" charset="0"/>
                <a:cs typeface="Times New Roman" panose="02020603050405020304" pitchFamily="18" charset="0"/>
              </a:rPr>
              <a:t>Otherwise, the course is usually chronic and may be progressive. </a:t>
            </a:r>
          </a:p>
        </p:txBody>
      </p:sp>
    </p:spTree>
    <p:extLst>
      <p:ext uri="{BB962C8B-B14F-4D97-AF65-F5344CB8AC3E}">
        <p14:creationId xmlns:p14="http://schemas.microsoft.com/office/powerpoint/2010/main" val="33583627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C6B4-F338-F246-A379-770EC2AAA59C}"/>
              </a:ext>
            </a:extLst>
          </p:cNvPr>
          <p:cNvSpPr>
            <a:spLocks noGrp="1"/>
          </p:cNvSpPr>
          <p:nvPr>
            <p:ph type="title"/>
          </p:nvPr>
        </p:nvSpPr>
        <p:spPr>
          <a:xfrm>
            <a:off x="1337310" y="2571750"/>
            <a:ext cx="9601200" cy="1485900"/>
          </a:xfrm>
        </p:spPr>
        <p:txBody>
          <a:bodyPr/>
          <a:lstStyle/>
          <a:p>
            <a:r>
              <a:rPr lang="en-US" dirty="0">
                <a:latin typeface="Times New Roman" panose="02020603050405020304" pitchFamily="18" charset="0"/>
                <a:cs typeface="Times New Roman" panose="02020603050405020304" pitchFamily="18" charset="0"/>
              </a:rPr>
              <a:t>Case number 4</a:t>
            </a:r>
          </a:p>
        </p:txBody>
      </p:sp>
    </p:spTree>
    <p:extLst>
      <p:ext uri="{BB962C8B-B14F-4D97-AF65-F5344CB8AC3E}">
        <p14:creationId xmlns:p14="http://schemas.microsoft.com/office/powerpoint/2010/main" val="11731722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A79785-3205-8C42-885A-C19992C5CA0A}"/>
              </a:ext>
            </a:extLst>
          </p:cNvPr>
          <p:cNvSpPr>
            <a:spLocks noGrp="1"/>
          </p:cNvSpPr>
          <p:nvPr>
            <p:ph idx="1"/>
          </p:nvPr>
        </p:nvSpPr>
        <p:spPr>
          <a:xfrm>
            <a:off x="1141413" y="720091"/>
            <a:ext cx="9905998" cy="5071110"/>
          </a:xfrm>
        </p:spPr>
        <p:txBody>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Hamad is a 19-year-old male was involved in a road traffic accident. He lost his consciousness for 5 days, and remained 3 weeks in the hospital.</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After discharge, his parents noticed that he become</a:t>
            </a:r>
          </a:p>
          <a:p>
            <a:pPr lvl="1"/>
            <a:r>
              <a:rPr lang="en-US" sz="2200" b="1" u="sng" dirty="0">
                <a:latin typeface="Times New Roman" panose="02020603050405020304" pitchFamily="18" charset="0"/>
                <a:cs typeface="Times New Roman" panose="02020603050405020304" pitchFamily="18" charset="0"/>
              </a:rPr>
              <a:t>Impulsive </a:t>
            </a:r>
          </a:p>
          <a:p>
            <a:pPr lvl="1"/>
            <a:r>
              <a:rPr lang="en-US" sz="2200" b="1" u="sng" dirty="0">
                <a:latin typeface="Times New Roman" panose="02020603050405020304" pitchFamily="18" charset="0"/>
                <a:cs typeface="Times New Roman" panose="02020603050405020304" pitchFamily="18" charset="0"/>
              </a:rPr>
              <a:t>Disinhibited</a:t>
            </a:r>
          </a:p>
          <a:p>
            <a:pPr lvl="1"/>
            <a:r>
              <a:rPr lang="en-US" sz="2200" b="1" u="sng" dirty="0">
                <a:latin typeface="Times New Roman" panose="02020603050405020304" pitchFamily="18" charset="0"/>
                <a:cs typeface="Times New Roman" panose="02020603050405020304" pitchFamily="18" charset="0"/>
              </a:rPr>
              <a:t>And sometimes aggressive</a:t>
            </a:r>
          </a:p>
          <a:p>
            <a:pPr lvl="1"/>
            <a:r>
              <a:rPr lang="en-US" sz="2200" b="1" u="sng" dirty="0">
                <a:latin typeface="Times New Roman" panose="02020603050405020304" pitchFamily="18" charset="0"/>
                <a:cs typeface="Times New Roman" panose="02020603050405020304" pitchFamily="18" charset="0"/>
              </a:rPr>
              <a:t>More recently they noticed that he started to be more depressed and sometimes feeling so anxious </a:t>
            </a:r>
          </a:p>
          <a:p>
            <a:pPr lvl="1"/>
            <a:endParaRPr lang="en-US" dirty="0"/>
          </a:p>
        </p:txBody>
      </p:sp>
    </p:spTree>
    <p:extLst>
      <p:ext uri="{BB962C8B-B14F-4D97-AF65-F5344CB8AC3E}">
        <p14:creationId xmlns:p14="http://schemas.microsoft.com/office/powerpoint/2010/main" val="87560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807E53-0E95-6B47-8537-B1A9B0BC8B46}"/>
              </a:ext>
            </a:extLst>
          </p:cNvPr>
          <p:cNvSpPr>
            <a:spLocks noGrp="1"/>
          </p:cNvSpPr>
          <p:nvPr>
            <p:ph idx="1"/>
          </p:nvPr>
        </p:nvSpPr>
        <p:spPr>
          <a:xfrm>
            <a:off x="1257300" y="548640"/>
            <a:ext cx="9601200" cy="5692140"/>
          </a:xfrm>
        </p:spPr>
        <p:txBody>
          <a:bodyPr>
            <a:normAutofit lnSpcReduction="10000"/>
          </a:bodyPr>
          <a:lstStyle/>
          <a:p>
            <a:pPr lvl="1">
              <a:buFont typeface="Wingdings" pitchFamily="2" charset="2"/>
              <a:buChar char="§"/>
            </a:pPr>
            <a:endParaRPr lang="en-US" sz="2400" b="1" dirty="0">
              <a:latin typeface="Times New Roman" panose="02020603050405020304" pitchFamily="18" charset="0"/>
              <a:cs typeface="Times New Roman" panose="02020603050405020304" pitchFamily="18" charset="0"/>
            </a:endParaRPr>
          </a:p>
          <a:p>
            <a:pPr lvl="1">
              <a:buFont typeface="Wingdings" pitchFamily="2" charset="2"/>
              <a:buChar char="§"/>
            </a:pPr>
            <a:r>
              <a:rPr lang="en-US" sz="2600" b="1" dirty="0">
                <a:latin typeface="Times New Roman" panose="02020603050405020304" pitchFamily="18" charset="0"/>
                <a:cs typeface="Times New Roman" panose="02020603050405020304" pitchFamily="18" charset="0"/>
              </a:rPr>
              <a:t>Major Neurocognitive Disorder</a:t>
            </a:r>
            <a:r>
              <a:rPr lang="en-US" sz="2600" dirty="0">
                <a:latin typeface="Times New Roman" panose="02020603050405020304" pitchFamily="18" charset="0"/>
                <a:cs typeface="Times New Roman" panose="02020603050405020304" pitchFamily="18" charset="0"/>
              </a:rPr>
              <a:t>:</a:t>
            </a:r>
            <a:endParaRPr lang="en-US" sz="2600" i="0" dirty="0">
              <a:latin typeface="Times New Roman" panose="02020603050405020304" pitchFamily="18" charset="0"/>
              <a:cs typeface="Times New Roman" panose="02020603050405020304" pitchFamily="18" charset="0"/>
            </a:endParaRPr>
          </a:p>
          <a:p>
            <a:pPr lvl="2">
              <a:buFont typeface="Wingdings" pitchFamily="2" charset="2"/>
              <a:buChar char="§"/>
            </a:pPr>
            <a:r>
              <a:rPr lang="en-US" sz="2400" b="1" i="1" dirty="0">
                <a:latin typeface="Times New Roman" panose="02020603050405020304" pitchFamily="18" charset="0"/>
                <a:cs typeface="Times New Roman" panose="02020603050405020304" pitchFamily="18" charset="0"/>
              </a:rPr>
              <a:t>Dementia: </a:t>
            </a:r>
          </a:p>
          <a:p>
            <a:pPr lvl="3">
              <a:buFont typeface="Wingdings" pitchFamily="2" charset="2"/>
              <a:buChar char="§"/>
            </a:pPr>
            <a:r>
              <a:rPr lang="en-US" sz="2200" i="1" dirty="0">
                <a:latin typeface="Times New Roman" panose="02020603050405020304" pitchFamily="18" charset="0"/>
                <a:cs typeface="Times New Roman" panose="02020603050405020304" pitchFamily="18" charset="0"/>
              </a:rPr>
              <a:t>severe impairments in memory, judgment, orientation, and cognition or chronic global cognitive decline without disturbed consciousness. </a:t>
            </a:r>
          </a:p>
          <a:p>
            <a:pPr lvl="2">
              <a:buFont typeface="Wingdings" pitchFamily="2" charset="2"/>
              <a:buChar char="§"/>
            </a:pPr>
            <a:r>
              <a:rPr lang="en-US" sz="2400" b="1" i="1" dirty="0">
                <a:latin typeface="Times New Roman" panose="02020603050405020304" pitchFamily="18" charset="0"/>
                <a:cs typeface="Times New Roman" panose="02020603050405020304" pitchFamily="18" charset="0"/>
              </a:rPr>
              <a:t>Amnestic syndrome: </a:t>
            </a:r>
            <a:r>
              <a:rPr lang="en-US" sz="2400" dirty="0">
                <a:latin typeface="Times New Roman" panose="02020603050405020304" pitchFamily="18" charset="0"/>
                <a:cs typeface="Times New Roman" panose="02020603050405020304" pitchFamily="18" charset="0"/>
              </a:rPr>
              <a:t>(major neurocognitive disorder caused by other medical condition): </a:t>
            </a:r>
          </a:p>
          <a:p>
            <a:pPr lvl="3">
              <a:buFont typeface="Wingdings" pitchFamily="2" charset="2"/>
              <a:buChar char="§"/>
            </a:pPr>
            <a:r>
              <a:rPr lang="en-US" sz="2200" dirty="0">
                <a:latin typeface="Times New Roman" panose="02020603050405020304" pitchFamily="18" charset="0"/>
                <a:cs typeface="Times New Roman" panose="02020603050405020304" pitchFamily="18" charset="0"/>
              </a:rPr>
              <a:t>marked primarily by memory impairment or </a:t>
            </a:r>
            <a:r>
              <a:rPr lang="en-US" sz="2200" i="1" dirty="0">
                <a:latin typeface="Times New Roman" panose="02020603050405020304" pitchFamily="18" charset="0"/>
                <a:cs typeface="Times New Roman" panose="02020603050405020304" pitchFamily="18" charset="0"/>
              </a:rPr>
              <a:t>specific </a:t>
            </a:r>
            <a:r>
              <a:rPr lang="en-US" sz="2200" b="1" i="1" u="sng" dirty="0">
                <a:latin typeface="Times New Roman" panose="02020603050405020304" pitchFamily="18" charset="0"/>
                <a:cs typeface="Times New Roman" panose="02020603050405020304" pitchFamily="18" charset="0"/>
              </a:rPr>
              <a:t>disorder of short-term memory</a:t>
            </a:r>
            <a:r>
              <a:rPr lang="en-US" sz="2200" i="1" dirty="0">
                <a:latin typeface="Times New Roman" panose="02020603050405020304" pitchFamily="18" charset="0"/>
                <a:cs typeface="Times New Roman" panose="02020603050405020304" pitchFamily="18" charset="0"/>
              </a:rPr>
              <a:t> caused by </a:t>
            </a:r>
            <a:r>
              <a:rPr lang="en-US" sz="2400" i="1" dirty="0">
                <a:latin typeface="Times New Roman" panose="02020603050405020304" pitchFamily="18" charset="0"/>
                <a:cs typeface="Times New Roman" panose="02020603050405020304" pitchFamily="18" charset="0"/>
              </a:rPr>
              <a:t>:</a:t>
            </a:r>
          </a:p>
          <a:p>
            <a:pPr lvl="4">
              <a:buFont typeface="Wingdings" pitchFamily="2" charset="2"/>
              <a:buChar char="§"/>
            </a:pPr>
            <a:r>
              <a:rPr lang="en-US" sz="2200" b="1" i="1" u="sng" dirty="0">
                <a:latin typeface="Times New Roman" panose="02020603050405020304" pitchFamily="18" charset="0"/>
                <a:cs typeface="Times New Roman" panose="02020603050405020304" pitchFamily="18" charset="0"/>
              </a:rPr>
              <a:t>Medical condition.</a:t>
            </a:r>
          </a:p>
          <a:p>
            <a:pPr lvl="4">
              <a:buFont typeface="Wingdings" pitchFamily="2" charset="2"/>
              <a:buChar char="§"/>
            </a:pPr>
            <a:r>
              <a:rPr lang="en-US" sz="2200" b="1" i="1" u="sng" dirty="0">
                <a:latin typeface="Times New Roman" panose="02020603050405020304" pitchFamily="18" charset="0"/>
                <a:cs typeface="Times New Roman" panose="02020603050405020304" pitchFamily="18" charset="0"/>
              </a:rPr>
              <a:t>Toxins or medications.</a:t>
            </a:r>
          </a:p>
          <a:p>
            <a:pPr lvl="4">
              <a:buFont typeface="Wingdings" pitchFamily="2" charset="2"/>
              <a:buChar char="§"/>
            </a:pPr>
            <a:r>
              <a:rPr lang="en-US" sz="2200" b="1" i="1" u="sng" dirty="0">
                <a:latin typeface="Times New Roman" panose="02020603050405020304" pitchFamily="18" charset="0"/>
                <a:cs typeface="Times New Roman" panose="02020603050405020304" pitchFamily="18" charset="0"/>
              </a:rPr>
              <a:t>Unknown causes. </a:t>
            </a:r>
          </a:p>
          <a:p>
            <a:pPr lvl="3">
              <a:buFont typeface="Wingdings" pitchFamily="2" charset="2"/>
              <a:buChar char="§"/>
            </a:pPr>
            <a:endParaRPr lang="en-US" dirty="0">
              <a:latin typeface="Times New Roman" panose="02020603050405020304" pitchFamily="18" charset="0"/>
              <a:cs typeface="Times New Roman" panose="02020603050405020304" pitchFamily="18" charset="0"/>
            </a:endParaRPr>
          </a:p>
          <a:p>
            <a:pPr marL="1444752" lvl="3" indent="0" algn="r">
              <a:buNone/>
            </a:pPr>
            <a:r>
              <a:rPr lang="en-CA" dirty="0">
                <a:latin typeface="Times New Roman" panose="02020603050405020304" pitchFamily="18" charset="0"/>
                <a:cs typeface="Times New Roman" panose="02020603050405020304" pitchFamily="18" charset="0"/>
              </a:rPr>
              <a:t>DSM V; Kaplan &amp; Sadock (2014; 2009)</a:t>
            </a:r>
          </a:p>
        </p:txBody>
      </p:sp>
    </p:spTree>
    <p:extLst>
      <p:ext uri="{BB962C8B-B14F-4D97-AF65-F5344CB8AC3E}">
        <p14:creationId xmlns:p14="http://schemas.microsoft.com/office/powerpoint/2010/main" val="6018633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C9FA-ACEC-9648-9A51-117DD1C24F42}"/>
              </a:ext>
            </a:extLst>
          </p:cNvPr>
          <p:cNvSpPr>
            <a:spLocks noGrp="1"/>
          </p:cNvSpPr>
          <p:nvPr>
            <p:ph type="title"/>
          </p:nvPr>
        </p:nvSpPr>
        <p:spPr>
          <a:xfrm>
            <a:off x="1141413" y="609600"/>
            <a:ext cx="9905998" cy="876300"/>
          </a:xfrm>
        </p:spPr>
        <p:txBody>
          <a:bodyPr/>
          <a:lstStyle/>
          <a:p>
            <a:r>
              <a:rPr lang="en-US" dirty="0">
                <a:latin typeface="Times New Roman" panose="02020603050405020304" pitchFamily="18" charset="0"/>
                <a:cs typeface="Times New Roman" panose="02020603050405020304" pitchFamily="18" charset="0"/>
              </a:rPr>
              <a:t>Traumatic Brain Injury (TBI)</a:t>
            </a:r>
          </a:p>
        </p:txBody>
      </p:sp>
      <p:pic>
        <p:nvPicPr>
          <p:cNvPr id="3" name="Picture 3">
            <a:extLst>
              <a:ext uri="{FF2B5EF4-FFF2-40B4-BE49-F238E27FC236}">
                <a16:creationId xmlns:a16="http://schemas.microsoft.com/office/drawing/2014/main" id="{E34102B6-40B4-8449-BA3A-666C4AF6F282}"/>
              </a:ext>
            </a:extLst>
          </p:cNvPr>
          <p:cNvPicPr>
            <a:picLocks noChangeAspect="1" noChangeArrowheads="1"/>
          </p:cNvPicPr>
          <p:nvPr/>
        </p:nvPicPr>
        <p:blipFill>
          <a:blip r:embed="rId2" cstate="print"/>
          <a:srcRect/>
          <a:stretch>
            <a:fillRect/>
          </a:stretch>
        </p:blipFill>
        <p:spPr bwMode="auto">
          <a:xfrm>
            <a:off x="1524000" y="1588770"/>
            <a:ext cx="9144000" cy="3179173"/>
          </a:xfrm>
          <a:prstGeom prst="rect">
            <a:avLst/>
          </a:prstGeom>
          <a:noFill/>
          <a:ln w="9525">
            <a:noFill/>
            <a:miter lim="800000"/>
            <a:headEnd/>
            <a:tailEnd/>
          </a:ln>
        </p:spPr>
      </p:pic>
      <p:pic>
        <p:nvPicPr>
          <p:cNvPr id="4" name="Picture 2">
            <a:extLst>
              <a:ext uri="{FF2B5EF4-FFF2-40B4-BE49-F238E27FC236}">
                <a16:creationId xmlns:a16="http://schemas.microsoft.com/office/drawing/2014/main" id="{B36D0E42-9E83-094F-8951-6F4603E738E1}"/>
              </a:ext>
            </a:extLst>
          </p:cNvPr>
          <p:cNvPicPr>
            <a:picLocks noChangeAspect="1" noChangeArrowheads="1"/>
          </p:cNvPicPr>
          <p:nvPr/>
        </p:nvPicPr>
        <p:blipFill>
          <a:blip r:embed="rId3" cstate="print"/>
          <a:stretch>
            <a:fillRect/>
          </a:stretch>
        </p:blipFill>
        <p:spPr bwMode="auto">
          <a:xfrm>
            <a:off x="4999798" y="4811248"/>
            <a:ext cx="2009524" cy="1904762"/>
          </a:xfrm>
          <a:prstGeom prst="rect">
            <a:avLst/>
          </a:prstGeom>
          <a:noFill/>
          <a:ln w="9525">
            <a:noFill/>
            <a:miter lim="800000"/>
            <a:headEnd/>
            <a:tailEnd/>
          </a:ln>
        </p:spPr>
      </p:pic>
    </p:spTree>
    <p:extLst>
      <p:ext uri="{BB962C8B-B14F-4D97-AF65-F5344CB8AC3E}">
        <p14:creationId xmlns:p14="http://schemas.microsoft.com/office/powerpoint/2010/main" val="183754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4B1FC1-DF68-C04D-AEFF-70C518EA7F74}"/>
              </a:ext>
            </a:extLst>
          </p:cNvPr>
          <p:cNvPicPr>
            <a:picLocks noChangeAspect="1"/>
          </p:cNvPicPr>
          <p:nvPr/>
        </p:nvPicPr>
        <p:blipFill>
          <a:blip r:embed="rId2"/>
          <a:stretch>
            <a:fillRect/>
          </a:stretch>
        </p:blipFill>
        <p:spPr>
          <a:xfrm>
            <a:off x="-529" y="-297"/>
            <a:ext cx="12193057" cy="6858594"/>
          </a:xfrm>
          <a:prstGeom prst="rect">
            <a:avLst/>
          </a:prstGeom>
        </p:spPr>
      </p:pic>
    </p:spTree>
    <p:extLst>
      <p:ext uri="{BB962C8B-B14F-4D97-AF65-F5344CB8AC3E}">
        <p14:creationId xmlns:p14="http://schemas.microsoft.com/office/powerpoint/2010/main" val="29017616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CD55A-DA97-0748-A73F-ED92DE2AD9CD}"/>
              </a:ext>
            </a:extLst>
          </p:cNvPr>
          <p:cNvSpPr>
            <a:spLocks noGrp="1"/>
          </p:cNvSpPr>
          <p:nvPr>
            <p:ph idx="1"/>
          </p:nvPr>
        </p:nvSpPr>
        <p:spPr>
          <a:xfrm>
            <a:off x="1118553" y="731520"/>
            <a:ext cx="9905998" cy="5143499"/>
          </a:xfrm>
        </p:spPr>
        <p:txBody>
          <a:bodyPr>
            <a:normAutofit/>
          </a:bodyPr>
          <a:lstStyle/>
          <a:p>
            <a:pPr lvl="1">
              <a:buFont typeface="Arial" panose="020B0604020202020204" pitchFamily="34" charset="0"/>
              <a:buChar char="•"/>
            </a:pPr>
            <a:endParaRPr lang="en-US" dirty="0"/>
          </a:p>
          <a:p>
            <a:pPr lvl="1">
              <a:buFont typeface="Wingdings" pitchFamily="2" charset="2"/>
              <a:buChar char="§"/>
            </a:pPr>
            <a:r>
              <a:rPr lang="en-US" sz="2400" b="1" u="sng" dirty="0">
                <a:latin typeface="Times New Roman" panose="02020603050405020304" pitchFamily="18" charset="0"/>
                <a:cs typeface="Times New Roman" panose="02020603050405020304" pitchFamily="18" charset="0"/>
              </a:rPr>
              <a:t>Definition: </a:t>
            </a:r>
          </a:p>
          <a:p>
            <a:pPr lvl="2">
              <a:buFont typeface="Wingdings" pitchFamily="2" charset="2"/>
              <a:buChar char="§"/>
            </a:pPr>
            <a:r>
              <a:rPr lang="en-US" sz="2000" dirty="0">
                <a:latin typeface="Times New Roman" panose="02020603050405020304" pitchFamily="18" charset="0"/>
                <a:cs typeface="Times New Roman" panose="02020603050405020304" pitchFamily="18" charset="0"/>
              </a:rPr>
              <a:t>An insult to the brain from an external mechanical force, possibly leading to permanent or temporary impairment of cognitive, physical, and psychosocial functions, with an associated diminished or altered state of consciousness.</a:t>
            </a:r>
          </a:p>
          <a:p>
            <a:pPr marL="987552" lvl="2" indent="0">
              <a:buNone/>
            </a:pPr>
            <a:endParaRPr lang="en-US" sz="2200" dirty="0">
              <a:latin typeface="Times New Roman" panose="02020603050405020304" pitchFamily="18" charset="0"/>
              <a:cs typeface="Times New Roman" panose="02020603050405020304" pitchFamily="18" charset="0"/>
            </a:endParaRPr>
          </a:p>
          <a:p>
            <a:pPr lvl="1">
              <a:buFont typeface="Wingdings" pitchFamily="2" charset="2"/>
              <a:buChar char="§"/>
            </a:pPr>
            <a:r>
              <a:rPr lang="en-US" sz="2400" b="1" u="sng" dirty="0">
                <a:latin typeface="Times New Roman" panose="02020603050405020304" pitchFamily="18" charset="0"/>
                <a:cs typeface="Times New Roman" panose="02020603050405020304" pitchFamily="18" charset="0"/>
              </a:rPr>
              <a:t>Area of function affected:</a:t>
            </a:r>
          </a:p>
          <a:p>
            <a:pPr lvl="2">
              <a:buFont typeface="Wingdings" pitchFamily="2" charset="2"/>
              <a:buChar char="§"/>
            </a:pPr>
            <a:r>
              <a:rPr lang="en-US" sz="2000" dirty="0">
                <a:latin typeface="Times New Roman" panose="02020603050405020304" pitchFamily="18" charset="0"/>
                <a:cs typeface="Times New Roman" panose="02020603050405020304" pitchFamily="18" charset="0"/>
              </a:rPr>
              <a:t>1- Cognitive</a:t>
            </a:r>
          </a:p>
          <a:p>
            <a:pPr lvl="2">
              <a:buFont typeface="Wingdings" pitchFamily="2" charset="2"/>
              <a:buChar char="§"/>
            </a:pPr>
            <a:r>
              <a:rPr lang="en-US" sz="2200" dirty="0">
                <a:latin typeface="Times New Roman" panose="02020603050405020304" pitchFamily="18" charset="0"/>
                <a:cs typeface="Times New Roman" panose="02020603050405020304" pitchFamily="18" charset="0"/>
              </a:rPr>
              <a:t>2- Sensory/perceptual</a:t>
            </a:r>
          </a:p>
          <a:p>
            <a:pPr lvl="2">
              <a:buFont typeface="Wingdings" pitchFamily="2" charset="2"/>
              <a:buChar char="§"/>
            </a:pPr>
            <a:r>
              <a:rPr lang="en-US" sz="2200" dirty="0">
                <a:latin typeface="Times New Roman" panose="02020603050405020304" pitchFamily="18" charset="0"/>
                <a:cs typeface="Times New Roman" panose="02020603050405020304" pitchFamily="18" charset="0"/>
              </a:rPr>
              <a:t>3- Seizures</a:t>
            </a:r>
          </a:p>
          <a:p>
            <a:pPr lvl="2">
              <a:buFont typeface="Wingdings" pitchFamily="2" charset="2"/>
              <a:buChar char="§"/>
            </a:pPr>
            <a:r>
              <a:rPr lang="en-US" sz="2200" dirty="0">
                <a:latin typeface="Times New Roman" panose="02020603050405020304" pitchFamily="18" charset="0"/>
                <a:cs typeface="Times New Roman" panose="02020603050405020304" pitchFamily="18" charset="0"/>
              </a:rPr>
              <a:t>4- Other physical changes</a:t>
            </a:r>
          </a:p>
          <a:p>
            <a:pPr lvl="2">
              <a:buFont typeface="Wingdings" pitchFamily="2" charset="2"/>
              <a:buChar char="§"/>
            </a:pPr>
            <a:r>
              <a:rPr lang="en-US" sz="2200" dirty="0">
                <a:latin typeface="Times New Roman" panose="02020603050405020304" pitchFamily="18" charset="0"/>
                <a:cs typeface="Times New Roman" panose="02020603050405020304" pitchFamily="18" charset="0"/>
              </a:rPr>
              <a:t>5- Social-emotional</a:t>
            </a:r>
          </a:p>
          <a:p>
            <a:endParaRPr lang="en-US" dirty="0"/>
          </a:p>
        </p:txBody>
      </p:sp>
    </p:spTree>
    <p:extLst>
      <p:ext uri="{BB962C8B-B14F-4D97-AF65-F5344CB8AC3E}">
        <p14:creationId xmlns:p14="http://schemas.microsoft.com/office/powerpoint/2010/main" val="3237256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F293-B0F5-7447-A44B-A60FF78976A1}"/>
              </a:ext>
            </a:extLst>
          </p:cNvPr>
          <p:cNvSpPr>
            <a:spLocks noGrp="1"/>
          </p:cNvSpPr>
          <p:nvPr>
            <p:ph type="title"/>
          </p:nvPr>
        </p:nvSpPr>
        <p:spPr>
          <a:xfrm>
            <a:off x="1141413" y="609600"/>
            <a:ext cx="9905998" cy="739140"/>
          </a:xfrm>
        </p:spPr>
        <p:txBody>
          <a:bodyPr/>
          <a:lstStyle/>
          <a:p>
            <a:r>
              <a:rPr lang="en-US" dirty="0">
                <a:latin typeface="Times New Roman" panose="02020603050405020304" pitchFamily="18" charset="0"/>
                <a:cs typeface="Times New Roman" panose="02020603050405020304" pitchFamily="18" charset="0"/>
              </a:rPr>
              <a:t>Acute consequences:</a:t>
            </a:r>
          </a:p>
        </p:txBody>
      </p:sp>
      <p:sp>
        <p:nvSpPr>
          <p:cNvPr id="3" name="Content Placeholder 2">
            <a:extLst>
              <a:ext uri="{FF2B5EF4-FFF2-40B4-BE49-F238E27FC236}">
                <a16:creationId xmlns:a16="http://schemas.microsoft.com/office/drawing/2014/main" id="{5C1CF6E0-E28A-1A40-A96E-D5661235C742}"/>
              </a:ext>
            </a:extLst>
          </p:cNvPr>
          <p:cNvSpPr>
            <a:spLocks noGrp="1"/>
          </p:cNvSpPr>
          <p:nvPr>
            <p:ph idx="1"/>
          </p:nvPr>
        </p:nvSpPr>
        <p:spPr>
          <a:xfrm>
            <a:off x="1141413" y="1428750"/>
            <a:ext cx="9905998" cy="4960619"/>
          </a:xfrm>
        </p:spPr>
        <p:txBody>
          <a:bodyPr>
            <a:normAutofit/>
          </a:bodyPr>
          <a:lstStyle/>
          <a:p>
            <a:pPr lvl="0"/>
            <a:r>
              <a:rPr lang="en-US" sz="2400" dirty="0">
                <a:latin typeface="Times New Roman" panose="02020603050405020304" pitchFamily="18" charset="0"/>
                <a:cs typeface="Times New Roman" panose="02020603050405020304" pitchFamily="18" charset="0"/>
              </a:rPr>
              <a:t>Impaired consciousness in varying duration (hours, days, weeks or months) long duration suggests poor prognosis.</a:t>
            </a:r>
          </a:p>
          <a:p>
            <a:pPr lvl="0"/>
            <a:r>
              <a:rPr lang="en-US" sz="2400" dirty="0">
                <a:latin typeface="Times New Roman" panose="02020603050405020304" pitchFamily="18" charset="0"/>
                <a:cs typeface="Times New Roman" panose="02020603050405020304" pitchFamily="18" charset="0"/>
              </a:rPr>
              <a:t>Delirium (after severe head trauma).</a:t>
            </a:r>
          </a:p>
          <a:p>
            <a:pPr lvl="0"/>
            <a:r>
              <a:rPr lang="en-US" sz="2400" dirty="0">
                <a:latin typeface="Times New Roman" panose="02020603050405020304" pitchFamily="18" charset="0"/>
                <a:cs typeface="Times New Roman" panose="02020603050405020304" pitchFamily="18" charset="0"/>
              </a:rPr>
              <a:t>Memory defects : on recovery of consciousness, defects of memory  are usually present.</a:t>
            </a:r>
          </a:p>
          <a:p>
            <a:pPr lvl="1"/>
            <a:r>
              <a:rPr lang="en-US" sz="2400" dirty="0">
                <a:latin typeface="Times New Roman" panose="02020603050405020304" pitchFamily="18" charset="0"/>
                <a:cs typeface="Times New Roman" panose="02020603050405020304" pitchFamily="18" charset="0"/>
              </a:rPr>
              <a:t>A</a:t>
            </a:r>
            <a:r>
              <a:rPr lang="en-US" sz="2400" i="1" dirty="0">
                <a:latin typeface="Times New Roman" panose="02020603050405020304" pitchFamily="18" charset="0"/>
                <a:cs typeface="Times New Roman" panose="02020603050405020304" pitchFamily="18" charset="0"/>
              </a:rPr>
              <a:t>nterograde (post-traumatic) amnesia</a:t>
            </a:r>
            <a:r>
              <a:rPr lang="en-US" sz="2400" dirty="0">
                <a:latin typeface="Times New Roman" panose="02020603050405020304" pitchFamily="18" charset="0"/>
                <a:cs typeface="Times New Roman" panose="02020603050405020304" pitchFamily="18" charset="0"/>
              </a:rPr>
              <a:t>: </a:t>
            </a:r>
          </a:p>
          <a:p>
            <a:pPr lvl="2"/>
            <a:r>
              <a:rPr lang="en-US" sz="2200" dirty="0">
                <a:latin typeface="Times New Roman" panose="02020603050405020304" pitchFamily="18" charset="0"/>
                <a:cs typeface="Times New Roman" panose="02020603050405020304" pitchFamily="18" charset="0"/>
              </a:rPr>
              <a:t>Amnesia for events in the time between the trauma and the resumption of normal continuous memory.  It is a good prognostic factor: probably full recovery when anterograde amnesia was less  than 12 hours.</a:t>
            </a:r>
          </a:p>
          <a:p>
            <a:pPr lvl="1"/>
            <a:r>
              <a:rPr lang="en-US" sz="2400" dirty="0">
                <a:latin typeface="Times New Roman" panose="02020603050405020304" pitchFamily="18" charset="0"/>
                <a:cs typeface="Times New Roman" panose="02020603050405020304" pitchFamily="18" charset="0"/>
              </a:rPr>
              <a:t>R</a:t>
            </a:r>
            <a:r>
              <a:rPr lang="en-US" sz="2400" i="1" dirty="0">
                <a:latin typeface="Times New Roman" panose="02020603050405020304" pitchFamily="18" charset="0"/>
                <a:cs typeface="Times New Roman" panose="02020603050405020304" pitchFamily="18" charset="0"/>
              </a:rPr>
              <a:t>etrograde amnesia:</a:t>
            </a:r>
            <a:r>
              <a:rPr lang="en-US" sz="2400" dirty="0">
                <a:latin typeface="Times New Roman" panose="02020603050405020304" pitchFamily="18" charset="0"/>
                <a:cs typeface="Times New Roman" panose="02020603050405020304" pitchFamily="18" charset="0"/>
              </a:rPr>
              <a:t> </a:t>
            </a:r>
          </a:p>
          <a:p>
            <a:pPr lvl="2"/>
            <a:r>
              <a:rPr lang="en-US" sz="2200" dirty="0">
                <a:latin typeface="Times New Roman" panose="02020603050405020304" pitchFamily="18" charset="0"/>
                <a:cs typeface="Times New Roman" panose="02020603050405020304" pitchFamily="18" charset="0"/>
              </a:rPr>
              <a:t>Amnesia for events in the time between the trauma and the last clearly recalled memory before the injury. It is </a:t>
            </a:r>
            <a:r>
              <a:rPr lang="en-US" sz="2200" i="1" dirty="0">
                <a:latin typeface="Times New Roman" panose="02020603050405020304" pitchFamily="18" charset="0"/>
                <a:cs typeface="Times New Roman" panose="02020603050405020304" pitchFamily="18" charset="0"/>
              </a:rPr>
              <a:t>not </a:t>
            </a:r>
            <a:r>
              <a:rPr lang="en-US" sz="2200" dirty="0">
                <a:latin typeface="Times New Roman" panose="02020603050405020304" pitchFamily="18" charset="0"/>
                <a:cs typeface="Times New Roman" panose="02020603050405020304" pitchFamily="18" charset="0"/>
              </a:rPr>
              <a:t>a good predictor of outcome.</a:t>
            </a:r>
          </a:p>
          <a:p>
            <a:endParaRPr lang="en-US" dirty="0"/>
          </a:p>
        </p:txBody>
      </p:sp>
    </p:spTree>
    <p:extLst>
      <p:ext uri="{BB962C8B-B14F-4D97-AF65-F5344CB8AC3E}">
        <p14:creationId xmlns:p14="http://schemas.microsoft.com/office/powerpoint/2010/main" val="33851494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5FB0-3F76-AA44-A8D3-A0C400CF7265}"/>
              </a:ext>
            </a:extLst>
          </p:cNvPr>
          <p:cNvSpPr>
            <a:spLocks noGrp="1"/>
          </p:cNvSpPr>
          <p:nvPr>
            <p:ph type="title"/>
          </p:nvPr>
        </p:nvSpPr>
        <p:spPr>
          <a:xfrm>
            <a:off x="1141413" y="609600"/>
            <a:ext cx="9905998" cy="796290"/>
          </a:xfrm>
        </p:spPr>
        <p:txBody>
          <a:bodyPr/>
          <a:lstStyle/>
          <a:p>
            <a:r>
              <a:rPr lang="en-US" b="1" dirty="0">
                <a:latin typeface="Times New Roman" panose="02020603050405020304" pitchFamily="18" charset="0"/>
                <a:cs typeface="Times New Roman" panose="02020603050405020304" pitchFamily="18" charset="0"/>
              </a:rPr>
              <a:t>Chronic Consequences: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BF8D852-71AA-9246-9E38-7B59C5581986}"/>
              </a:ext>
            </a:extLst>
          </p:cNvPr>
          <p:cNvSpPr>
            <a:spLocks noGrp="1"/>
          </p:cNvSpPr>
          <p:nvPr>
            <p:ph idx="1"/>
          </p:nvPr>
        </p:nvSpPr>
        <p:spPr>
          <a:xfrm>
            <a:off x="1141413" y="1405890"/>
            <a:ext cx="9905998" cy="4926329"/>
          </a:xfrm>
        </p:spPr>
        <p:txBody>
          <a:bodyPr>
            <a:normAutofit fontScale="25000" lnSpcReduction="20000"/>
          </a:bodyPr>
          <a:lstStyle/>
          <a:p>
            <a:pPr lvl="1"/>
            <a:r>
              <a:rPr lang="en-US" sz="9600" dirty="0">
                <a:latin typeface="Times New Roman" panose="02020603050405020304" pitchFamily="18" charset="0"/>
                <a:cs typeface="Times New Roman" panose="02020603050405020304" pitchFamily="18" charset="0"/>
              </a:rPr>
              <a:t>Lasting cognitive impairment: </a:t>
            </a:r>
          </a:p>
          <a:p>
            <a:pPr lvl="2"/>
            <a:r>
              <a:rPr lang="en-US" sz="8800" dirty="0">
                <a:latin typeface="Times New Roman" panose="02020603050405020304" pitchFamily="18" charset="0"/>
                <a:cs typeface="Times New Roman" panose="02020603050405020304" pitchFamily="18" charset="0"/>
              </a:rPr>
              <a:t>there is more likelihood of cognitive impairment when the injury  has caused a prolonged post traumatic amnesia (of more than 24 hours).Cognitive impairment was particularly associated with parietal and temporal damage, especially on the left side. Recovery of function may be very slow and may continue over the years.</a:t>
            </a:r>
          </a:p>
          <a:p>
            <a:pPr lvl="2"/>
            <a:endParaRPr lang="en-US" sz="8800" dirty="0">
              <a:latin typeface="Times New Roman" panose="02020603050405020304" pitchFamily="18" charset="0"/>
              <a:cs typeface="Times New Roman" panose="02020603050405020304" pitchFamily="18" charset="0"/>
            </a:endParaRPr>
          </a:p>
          <a:p>
            <a:pPr lvl="1"/>
            <a:r>
              <a:rPr lang="en-US" sz="9600" dirty="0">
                <a:latin typeface="Times New Roman" panose="02020603050405020304" pitchFamily="18" charset="0"/>
                <a:cs typeface="Times New Roman" panose="02020603050405020304" pitchFamily="18" charset="0"/>
              </a:rPr>
              <a:t>Emotional disturbances:</a:t>
            </a:r>
          </a:p>
          <a:p>
            <a:pPr lvl="2"/>
            <a:r>
              <a:rPr lang="en-US" sz="8800" dirty="0">
                <a:latin typeface="Times New Roman" panose="02020603050405020304" pitchFamily="18" charset="0"/>
                <a:cs typeface="Times New Roman" panose="02020603050405020304" pitchFamily="18" charset="0"/>
              </a:rPr>
              <a:t>Depressive, anxiety and phobic features are common, and associated with somatic complaints such as headache, fatigue and, dizziness.</a:t>
            </a:r>
          </a:p>
          <a:p>
            <a:pPr marL="987552" lvl="2" indent="0">
              <a:buNone/>
            </a:pPr>
            <a:endParaRPr lang="en-US" sz="8800" dirty="0">
              <a:latin typeface="Times New Roman" panose="02020603050405020304" pitchFamily="18" charset="0"/>
              <a:cs typeface="Times New Roman" panose="02020603050405020304" pitchFamily="18" charset="0"/>
            </a:endParaRPr>
          </a:p>
          <a:p>
            <a:pPr lvl="1"/>
            <a:r>
              <a:rPr lang="en-US" sz="9600" dirty="0">
                <a:latin typeface="Times New Roman" panose="02020603050405020304" pitchFamily="18" charset="0"/>
                <a:cs typeface="Times New Roman" panose="02020603050405020304" pitchFamily="18" charset="0"/>
              </a:rPr>
              <a:t>Personality changes:</a:t>
            </a:r>
          </a:p>
          <a:p>
            <a:pPr lvl="2"/>
            <a:r>
              <a:rPr lang="en-US" sz="8800" dirty="0">
                <a:latin typeface="Times New Roman" panose="02020603050405020304" pitchFamily="18" charset="0"/>
                <a:cs typeface="Times New Roman" panose="02020603050405020304" pitchFamily="18" charset="0"/>
              </a:rPr>
              <a:t>There may be irritability, reduced control of aggressive impulses, sexual disinhibition and some coarsening of </a:t>
            </a:r>
            <a:r>
              <a:rPr lang="en-US" sz="8800" dirty="0" err="1">
                <a:latin typeface="Times New Roman" panose="02020603050405020304" pitchFamily="18" charset="0"/>
                <a:cs typeface="Times New Roman" panose="02020603050405020304" pitchFamily="18" charset="0"/>
              </a:rPr>
              <a:t>behaviour</a:t>
            </a:r>
            <a:r>
              <a:rPr lang="en-US" sz="8800" dirty="0">
                <a:latin typeface="Times New Roman" panose="02020603050405020304" pitchFamily="18" charset="0"/>
                <a:cs typeface="Times New Roman" panose="02020603050405020304" pitchFamily="18" charset="0"/>
              </a:rPr>
              <a:t> and  premorbid personality traits, particularly after frontal lobe injury.</a:t>
            </a:r>
          </a:p>
          <a:p>
            <a:endParaRPr lang="en-US" dirty="0"/>
          </a:p>
        </p:txBody>
      </p:sp>
    </p:spTree>
    <p:extLst>
      <p:ext uri="{BB962C8B-B14F-4D97-AF65-F5344CB8AC3E}">
        <p14:creationId xmlns:p14="http://schemas.microsoft.com/office/powerpoint/2010/main" val="23155181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2F0D5C-A424-AC41-84BC-4AE4F469BCC7}"/>
              </a:ext>
            </a:extLst>
          </p:cNvPr>
          <p:cNvSpPr>
            <a:spLocks noGrp="1"/>
          </p:cNvSpPr>
          <p:nvPr>
            <p:ph idx="1"/>
          </p:nvPr>
        </p:nvSpPr>
        <p:spPr>
          <a:xfrm>
            <a:off x="1141413" y="1234441"/>
            <a:ext cx="9905998" cy="4556760"/>
          </a:xfrm>
        </p:spPr>
        <p:txBody>
          <a:bodyPr>
            <a:normAutofit/>
          </a:bodyPr>
          <a:lstStyle/>
          <a:p>
            <a:r>
              <a:rPr lang="en-US" sz="2400" dirty="0">
                <a:latin typeface="Times New Roman" panose="02020603050405020304" pitchFamily="18" charset="0"/>
                <a:cs typeface="Times New Roman" panose="02020603050405020304" pitchFamily="18" charset="0"/>
              </a:rPr>
              <a:t>Psychotic features: </a:t>
            </a:r>
          </a:p>
          <a:p>
            <a:pPr lvl="1"/>
            <a:r>
              <a:rPr lang="en-US" sz="2200" dirty="0">
                <a:latin typeface="Times New Roman" panose="02020603050405020304" pitchFamily="18" charset="0"/>
                <a:cs typeface="Times New Roman" panose="02020603050405020304" pitchFamily="18" charset="0"/>
              </a:rPr>
              <a:t>Psychotic features related to depression (non-dominant frontal damage). Paranoid psychosis (temporal lobe damage)</a:t>
            </a:r>
          </a:p>
          <a:p>
            <a:r>
              <a:rPr lang="en-US" sz="2400" dirty="0">
                <a:latin typeface="Times New Roman" panose="02020603050405020304" pitchFamily="18" charset="0"/>
                <a:cs typeface="Times New Roman" panose="02020603050405020304" pitchFamily="18" charset="0"/>
              </a:rPr>
              <a:t>Social consequences:</a:t>
            </a:r>
          </a:p>
          <a:p>
            <a:pPr lvl="1"/>
            <a:r>
              <a:rPr lang="en-US" sz="2200" dirty="0">
                <a:latin typeface="Times New Roman" panose="02020603050405020304" pitchFamily="18" charset="0"/>
                <a:cs typeface="Times New Roman" panose="02020603050405020304" pitchFamily="18" charset="0"/>
              </a:rPr>
              <a:t>Many patients and their relatives experience severe distress of head injury, and have to make substantial changes in their way of life.</a:t>
            </a:r>
          </a:p>
          <a:p>
            <a:r>
              <a:rPr lang="en-US" sz="2400" dirty="0">
                <a:latin typeface="Times New Roman" panose="02020603050405020304" pitchFamily="18" charset="0"/>
                <a:cs typeface="Times New Roman" panose="02020603050405020304" pitchFamily="18" charset="0"/>
              </a:rPr>
              <a:t>Medico-legal aspects:</a:t>
            </a:r>
          </a:p>
          <a:p>
            <a:pPr lvl="1"/>
            <a:r>
              <a:rPr lang="en-US" sz="2200" dirty="0">
                <a:latin typeface="Times New Roman" panose="02020603050405020304" pitchFamily="18" charset="0"/>
                <a:cs typeface="Times New Roman" panose="02020603050405020304" pitchFamily="18" charset="0"/>
              </a:rPr>
              <a:t>Compensation issue is more likely to contribute to disability if patient feels someone else is at fault, financial compensation is possible, low social status and in industrial injury.</a:t>
            </a:r>
          </a:p>
        </p:txBody>
      </p:sp>
    </p:spTree>
    <p:extLst>
      <p:ext uri="{BB962C8B-B14F-4D97-AF65-F5344CB8AC3E}">
        <p14:creationId xmlns:p14="http://schemas.microsoft.com/office/powerpoint/2010/main" val="11035093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8001-55B9-B947-B05E-50CDCC0A4CF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Factors affecting the outcome of head trauma:</a:t>
            </a:r>
          </a:p>
        </p:txBody>
      </p:sp>
      <p:sp>
        <p:nvSpPr>
          <p:cNvPr id="3" name="Content Placeholder 2">
            <a:extLst>
              <a:ext uri="{FF2B5EF4-FFF2-40B4-BE49-F238E27FC236}">
                <a16:creationId xmlns:a16="http://schemas.microsoft.com/office/drawing/2014/main" id="{1E9E0096-FD8E-BD47-AD3E-74790F4B1939}"/>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1) Duration of loss of consciousness. </a:t>
            </a:r>
          </a:p>
          <a:p>
            <a:r>
              <a:rPr lang="en-US" sz="2400" dirty="0">
                <a:latin typeface="Times New Roman" panose="02020603050405020304" pitchFamily="18" charset="0"/>
                <a:cs typeface="Times New Roman" panose="02020603050405020304" pitchFamily="18" charset="0"/>
              </a:rPr>
              <a:t>2) Duration of anterograde (Post-traumatic) amnesia.</a:t>
            </a:r>
          </a:p>
          <a:p>
            <a:r>
              <a:rPr lang="en-US" sz="2400" dirty="0">
                <a:latin typeface="Times New Roman" panose="02020603050405020304" pitchFamily="18" charset="0"/>
                <a:cs typeface="Times New Roman" panose="02020603050405020304" pitchFamily="18" charset="0"/>
              </a:rPr>
              <a:t>3) Amount and location of brain damage.</a:t>
            </a:r>
          </a:p>
          <a:p>
            <a:r>
              <a:rPr lang="en-US" sz="2400" dirty="0">
                <a:latin typeface="Times New Roman" panose="02020603050405020304" pitchFamily="18" charset="0"/>
                <a:cs typeface="Times New Roman" panose="02020603050405020304" pitchFamily="18" charset="0"/>
              </a:rPr>
              <a:t>4) Premorbid personality and past psychiatric history.</a:t>
            </a:r>
          </a:p>
          <a:p>
            <a:r>
              <a:rPr lang="en-US" sz="2400" dirty="0">
                <a:latin typeface="Times New Roman" panose="02020603050405020304" pitchFamily="18" charset="0"/>
                <a:cs typeface="Times New Roman" panose="02020603050405020304" pitchFamily="18" charset="0"/>
              </a:rPr>
              <a:t>5) Development of seizures.</a:t>
            </a:r>
          </a:p>
          <a:p>
            <a:r>
              <a:rPr lang="en-US" sz="2400" dirty="0">
                <a:latin typeface="Times New Roman" panose="02020603050405020304" pitchFamily="18" charset="0"/>
                <a:cs typeface="Times New Roman" panose="02020603050405020304" pitchFamily="18" charset="0"/>
              </a:rPr>
              <a:t>6) Medico-legal factors e.g. compensation.</a:t>
            </a:r>
          </a:p>
        </p:txBody>
      </p:sp>
    </p:spTree>
    <p:extLst>
      <p:ext uri="{BB962C8B-B14F-4D97-AF65-F5344CB8AC3E}">
        <p14:creationId xmlns:p14="http://schemas.microsoft.com/office/powerpoint/2010/main" val="10467836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24F6D-88CF-5A41-B55F-DFDE1A0218BD}"/>
              </a:ext>
            </a:extLst>
          </p:cNvPr>
          <p:cNvSpPr>
            <a:spLocks noGrp="1"/>
          </p:cNvSpPr>
          <p:nvPr>
            <p:ph type="title"/>
          </p:nvPr>
        </p:nvSpPr>
        <p:spPr>
          <a:xfrm>
            <a:off x="1141413" y="335280"/>
            <a:ext cx="9905998" cy="601980"/>
          </a:xfrm>
        </p:spPr>
        <p:txBody>
          <a:bodyPr>
            <a:noAutofit/>
          </a:bodyPr>
          <a:lstStyle/>
          <a:p>
            <a:r>
              <a:rPr lang="en-US" dirty="0">
                <a:latin typeface="Times New Roman" panose="02020603050405020304" pitchFamily="18" charset="0"/>
                <a:cs typeface="Times New Roman" panose="02020603050405020304" pitchFamily="18" charset="0"/>
              </a:rPr>
              <a:t>Treatment:</a:t>
            </a:r>
          </a:p>
        </p:txBody>
      </p:sp>
      <p:sp>
        <p:nvSpPr>
          <p:cNvPr id="3" name="Content Placeholder 2">
            <a:extLst>
              <a:ext uri="{FF2B5EF4-FFF2-40B4-BE49-F238E27FC236}">
                <a16:creationId xmlns:a16="http://schemas.microsoft.com/office/drawing/2014/main" id="{050DAC14-8954-7940-BE3F-B770968D4159}"/>
              </a:ext>
            </a:extLst>
          </p:cNvPr>
          <p:cNvSpPr>
            <a:spLocks noGrp="1"/>
          </p:cNvSpPr>
          <p:nvPr>
            <p:ph idx="1"/>
          </p:nvPr>
        </p:nvSpPr>
        <p:spPr>
          <a:xfrm>
            <a:off x="1141413" y="937260"/>
            <a:ext cx="9905998" cy="5634990"/>
          </a:xfrm>
        </p:spPr>
        <p:txBody>
          <a:bodyPr anchor="t">
            <a:normAutofit fontScale="92500" lnSpcReduction="10000"/>
          </a:bodyPr>
          <a:lstStyle/>
          <a:p>
            <a:pPr marL="0" indent="0">
              <a:buNone/>
            </a:pP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A plan for long-term treatment should be made as early as possible after head trauma.</a:t>
            </a:r>
          </a:p>
          <a:p>
            <a:r>
              <a:rPr lang="en-US" sz="2600" dirty="0">
                <a:latin typeface="Times New Roman" panose="02020603050405020304" pitchFamily="18" charset="0"/>
                <a:cs typeface="Times New Roman" panose="02020603050405020304" pitchFamily="18" charset="0"/>
              </a:rPr>
              <a:t>The treatment of the cognitive and behavioral disorders is similar to the treatment approaches used in other patients.</a:t>
            </a:r>
          </a:p>
          <a:p>
            <a:pPr lvl="1"/>
            <a:r>
              <a:rPr lang="en-US" sz="2400" dirty="0">
                <a:latin typeface="Times New Roman" panose="02020603050405020304" pitchFamily="18" charset="0"/>
                <a:cs typeface="Times New Roman" panose="02020603050405020304" pitchFamily="18" charset="0"/>
              </a:rPr>
              <a:t>However, head trauma patients may be particularly susceptible to the side effects associated with antipsychotics.</a:t>
            </a:r>
          </a:p>
          <a:p>
            <a:pPr lvl="2"/>
            <a:r>
              <a:rPr lang="en-US" sz="2200" dirty="0">
                <a:latin typeface="Times New Roman" panose="02020603050405020304" pitchFamily="18" charset="0"/>
                <a:cs typeface="Times New Roman" panose="02020603050405020304" pitchFamily="18" charset="0"/>
              </a:rPr>
              <a:t>Drugs should be initiated in lower dosages than usual.</a:t>
            </a:r>
          </a:p>
          <a:p>
            <a:pPr lvl="2"/>
            <a:r>
              <a:rPr lang="en-US" sz="2200" dirty="0">
                <a:latin typeface="Times New Roman" panose="02020603050405020304" pitchFamily="18" charset="0"/>
                <a:cs typeface="Times New Roman" panose="02020603050405020304" pitchFamily="18" charset="0"/>
              </a:rPr>
              <a:t>Should be titrated upward more slowly than usual.</a:t>
            </a:r>
          </a:p>
          <a:p>
            <a:r>
              <a:rPr lang="en-US" sz="2600" dirty="0">
                <a:latin typeface="Times New Roman" panose="02020603050405020304" pitchFamily="18" charset="0"/>
                <a:cs typeface="Times New Roman" panose="02020603050405020304" pitchFamily="18" charset="0"/>
              </a:rPr>
              <a:t>Aggression and impulsivity can be treated with antipsychotics or anticonvulsants. </a:t>
            </a:r>
          </a:p>
          <a:p>
            <a:r>
              <a:rPr lang="en-US" sz="2600" dirty="0">
                <a:latin typeface="Times New Roman" panose="02020603050405020304" pitchFamily="18" charset="0"/>
                <a:cs typeface="Times New Roman" panose="02020603050405020304" pitchFamily="18" charset="0"/>
              </a:rPr>
              <a:t>Treatment should include physical and psychological rehabilitation.</a:t>
            </a:r>
          </a:p>
          <a:p>
            <a:r>
              <a:rPr lang="en-US" sz="2600" dirty="0">
                <a:latin typeface="Times New Roman" panose="02020603050405020304" pitchFamily="18" charset="0"/>
                <a:cs typeface="Times New Roman" panose="02020603050405020304" pitchFamily="18" charset="0"/>
              </a:rPr>
              <a:t>Continuing psychosocial help should be provided to patients and caregiver by a special team</a:t>
            </a:r>
          </a:p>
          <a:p>
            <a:pPr lvl="1"/>
            <a:endParaRPr lang="en-US" dirty="0"/>
          </a:p>
        </p:txBody>
      </p:sp>
    </p:spTree>
    <p:extLst>
      <p:ext uri="{BB962C8B-B14F-4D97-AF65-F5344CB8AC3E}">
        <p14:creationId xmlns:p14="http://schemas.microsoft.com/office/powerpoint/2010/main" val="14802663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0F6C-E342-2244-9303-CD415B48F0E9}"/>
              </a:ext>
            </a:extLst>
          </p:cNvPr>
          <p:cNvSpPr>
            <a:spLocks noGrp="1"/>
          </p:cNvSpPr>
          <p:nvPr>
            <p:ph type="title"/>
          </p:nvPr>
        </p:nvSpPr>
        <p:spPr>
          <a:xfrm>
            <a:off x="1187133" y="2118360"/>
            <a:ext cx="9905998" cy="1905000"/>
          </a:xfrm>
        </p:spPr>
        <p:txBody>
          <a:bodyPr/>
          <a:lstStyle/>
          <a:p>
            <a:r>
              <a:rPr lang="en-US"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20287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F9EBE-46AE-4347-9A2C-45EFC4A68CBF}"/>
              </a:ext>
            </a:extLst>
          </p:cNvPr>
          <p:cNvSpPr>
            <a:spLocks noGrp="1"/>
          </p:cNvSpPr>
          <p:nvPr>
            <p:ph type="title"/>
          </p:nvPr>
        </p:nvSpPr>
        <p:spPr>
          <a:xfrm>
            <a:off x="1348740" y="2571750"/>
            <a:ext cx="9601200" cy="1485900"/>
          </a:xfrm>
        </p:spPr>
        <p:txBody>
          <a:bodyPr anchor="ctr"/>
          <a:lstStyle/>
          <a:p>
            <a:r>
              <a:rPr lang="en-US" dirty="0">
                <a:latin typeface="Times New Roman" panose="02020603050405020304" pitchFamily="18" charset="0"/>
                <a:cs typeface="Times New Roman" panose="02020603050405020304" pitchFamily="18" charset="0"/>
              </a:rPr>
              <a:t>Case number 1</a:t>
            </a:r>
          </a:p>
        </p:txBody>
      </p:sp>
    </p:spTree>
    <p:extLst>
      <p:ext uri="{BB962C8B-B14F-4D97-AF65-F5344CB8AC3E}">
        <p14:creationId xmlns:p14="http://schemas.microsoft.com/office/powerpoint/2010/main" val="12789246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{7A3F6FC6-7E3A-7B47-ACF1-2A943338667F}tf10001072</Template>
  <TotalTime>4148</TotalTime>
  <Words>5135</Words>
  <Application>Microsoft Macintosh PowerPoint</Application>
  <PresentationFormat>Widescreen</PresentationFormat>
  <Paragraphs>623</Paragraphs>
  <Slides>88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Arial</vt:lpstr>
      <vt:lpstr>Franklin Gothic Book</vt:lpstr>
      <vt:lpstr>Symbol</vt:lpstr>
      <vt:lpstr>Times New Roman</vt:lpstr>
      <vt:lpstr>Wingdings</vt:lpstr>
      <vt:lpstr>Crop</vt:lpstr>
      <vt:lpstr>Neurocognitive/Neuropsychiatric Disorders</vt:lpstr>
      <vt:lpstr>Objective:</vt:lpstr>
      <vt:lpstr>Introduction:</vt:lpstr>
      <vt:lpstr>Cognitive function vs Cognitive disorder </vt:lpstr>
      <vt:lpstr>PowerPoint Presentation</vt:lpstr>
      <vt:lpstr>PowerPoint Presentation</vt:lpstr>
      <vt:lpstr>PowerPoint Presentation</vt:lpstr>
      <vt:lpstr>PowerPoint Presentation</vt:lpstr>
      <vt:lpstr>Case number 1</vt:lpstr>
      <vt:lpstr>PowerPoint Presentation</vt:lpstr>
      <vt:lpstr>PowerPoint Presentation</vt:lpstr>
      <vt:lpstr>PowerPoint Presentation</vt:lpstr>
      <vt:lpstr>Delirium ( الهذيان )</vt:lpstr>
      <vt:lpstr>Epidemiology:</vt:lpstr>
      <vt:lpstr>Delirium complicates at least 25% of all hospitalizations in the elderly </vt:lpstr>
      <vt:lpstr>Clinical features</vt:lpstr>
      <vt:lpstr>The Diagnostic and Statistical Manual of Mental Disorders, Fifth Edition (DSM-5)diagnostic criteria for delirium is as follows:</vt:lpstr>
      <vt:lpstr>PowerPoint Presentation</vt:lpstr>
      <vt:lpstr>Diagnostic criteria (Simplified)</vt:lpstr>
      <vt:lpstr>Type of delirium (DSM-5 specifiers)</vt:lpstr>
      <vt:lpstr>Why it is important to discover delirium?</vt:lpstr>
      <vt:lpstr>PowerPoint Presentation</vt:lpstr>
      <vt:lpstr>Why dose a delirious patient become suicidal or aggressive?</vt:lpstr>
      <vt:lpstr>Risk factors/Predisposing Factors:</vt:lpstr>
      <vt:lpstr>Maldonado (2008)  </vt:lpstr>
      <vt:lpstr>Etiology (Precipitating Factors):  I watch death </vt:lpstr>
      <vt:lpstr>PowerPoint Presentation</vt:lpstr>
      <vt:lpstr>PowerPoint Presentation</vt:lpstr>
      <vt:lpstr>PowerPoint Presentation</vt:lpstr>
      <vt:lpstr>Delirium management/Interventions:</vt:lpstr>
      <vt:lpstr>PowerPoint Presentation</vt:lpstr>
      <vt:lpstr>Delirium differential diagnoses</vt:lpstr>
      <vt:lpstr>PowerPoint Presentation</vt:lpstr>
      <vt:lpstr>PowerPoint Presentation</vt:lpstr>
      <vt:lpstr>1) Investigations:</vt:lpstr>
      <vt:lpstr>PowerPoint Presentation</vt:lpstr>
      <vt:lpstr>Treatment of delirium symptomatology</vt:lpstr>
      <vt:lpstr>PowerPoint Presentation</vt:lpstr>
      <vt:lpstr>Delirium course and Prognosis:</vt:lpstr>
      <vt:lpstr>Major neurocognitive disorders </vt:lpstr>
      <vt:lpstr>PowerPoint Presentation</vt:lpstr>
      <vt:lpstr>People &gt; 65 make up one of the fastest growing segment of population </vt:lpstr>
      <vt:lpstr>PowerPoint Presentation</vt:lpstr>
      <vt:lpstr>Case number 2</vt:lpstr>
      <vt:lpstr>PowerPoint Presentation</vt:lpstr>
      <vt:lpstr>Dementia</vt:lpstr>
      <vt:lpstr>PowerPoint Presentation</vt:lpstr>
      <vt:lpstr>The dementia Syndrome </vt:lpstr>
      <vt:lpstr>Epidemiology</vt:lpstr>
      <vt:lpstr>Dementia Presentation: </vt:lpstr>
      <vt:lpstr>PowerPoint Presentation</vt:lpstr>
      <vt:lpstr>Causes of dementia:  </vt:lpstr>
      <vt:lpstr>PowerPoint Presentation</vt:lpstr>
      <vt:lpstr>PowerPoint Presentation</vt:lpstr>
      <vt:lpstr>PowerPoint Presentation</vt:lpstr>
      <vt:lpstr>PowerPoint Presentation</vt:lpstr>
      <vt:lpstr> </vt:lpstr>
      <vt:lpstr>PowerPoint Presentation</vt:lpstr>
      <vt:lpstr>Dementia workup: </vt:lpstr>
      <vt:lpstr>Neuroimaging</vt:lpstr>
      <vt:lpstr>Neuroimaging</vt:lpstr>
      <vt:lpstr>Dementias Differential Diagnoses:</vt:lpstr>
      <vt:lpstr>PowerPoint Presentation</vt:lpstr>
      <vt:lpstr>Dementias Treatment/management: </vt:lpstr>
      <vt:lpstr>PowerPoint Presentation</vt:lpstr>
      <vt:lpstr>PowerPoint Presentation</vt:lpstr>
      <vt:lpstr>PowerPoint Presentation</vt:lpstr>
      <vt:lpstr>Course and prognosis: </vt:lpstr>
      <vt:lpstr>Case number 3</vt:lpstr>
      <vt:lpstr>PowerPoint Presentation</vt:lpstr>
      <vt:lpstr>Amnestic syndrome </vt:lpstr>
      <vt:lpstr>PowerPoint Presentation</vt:lpstr>
      <vt:lpstr>Etiology (major causes of amnestic disorders): </vt:lpstr>
      <vt:lpstr>PowerPoint Presentation</vt:lpstr>
      <vt:lpstr>Wernicke-Korsakoff’s syndrome </vt:lpstr>
      <vt:lpstr>PowerPoint Presentation</vt:lpstr>
      <vt:lpstr>PowerPoint Presentation</vt:lpstr>
      <vt:lpstr>Case number 4</vt:lpstr>
      <vt:lpstr>PowerPoint Presentation</vt:lpstr>
      <vt:lpstr>Traumatic Brain Injury (TBI)</vt:lpstr>
      <vt:lpstr>PowerPoint Presentation</vt:lpstr>
      <vt:lpstr>PowerPoint Presentation</vt:lpstr>
      <vt:lpstr>Acute consequences:</vt:lpstr>
      <vt:lpstr>Chronic Consequences:</vt:lpstr>
      <vt:lpstr>PowerPoint Presentation</vt:lpstr>
      <vt:lpstr>Factors affecting the outcome of head trauma:</vt:lpstr>
      <vt:lpstr>Treatment:</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Neurocognitive Disorders</dc:title>
  <dc:creator>Ali bahathig</dc:creator>
  <cp:lastModifiedBy>Ali bahathig</cp:lastModifiedBy>
  <cp:revision>211</cp:revision>
  <dcterms:created xsi:type="dcterms:W3CDTF">2018-10-02T17:58:52Z</dcterms:created>
  <dcterms:modified xsi:type="dcterms:W3CDTF">2018-10-08T19:34:25Z</dcterms:modified>
</cp:coreProperties>
</file>