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372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6" r:id="rId13"/>
    <p:sldId id="382" r:id="rId14"/>
    <p:sldId id="387" r:id="rId15"/>
    <p:sldId id="381" r:id="rId16"/>
    <p:sldId id="388" r:id="rId17"/>
    <p:sldId id="383" r:id="rId18"/>
    <p:sldId id="384" r:id="rId19"/>
    <p:sldId id="299" r:id="rId20"/>
    <p:sldId id="385" r:id="rId21"/>
    <p:sldId id="300" r:id="rId22"/>
    <p:sldId id="301" r:id="rId23"/>
    <p:sldId id="26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93" autoAdjust="0"/>
  </p:normalViewPr>
  <p:slideViewPr>
    <p:cSldViewPr>
      <p:cViewPr varScale="1">
        <p:scale>
          <a:sx n="69" d="100"/>
          <a:sy n="69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60135-F1FD-4C95-9160-76D6A2A25EC5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3EC13-535A-4B8B-9464-20BCDA2339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3EC13-535A-4B8B-9464-20BCDA23398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7C798-3429-42D3-9514-DEBE69C4ACF3}" type="datetimeFigureOut">
              <a:rPr lang="en-US" smtClean="0"/>
              <a:pPr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4648200"/>
            <a:ext cx="5867400" cy="1981200"/>
          </a:xfrm>
          <a:solidFill>
            <a:srgbClr val="FFFF00"/>
          </a:solidFill>
        </p:spPr>
        <p:txBody>
          <a:bodyPr>
            <a:normAutofit fontScale="70000" lnSpcReduction="20000"/>
          </a:bodyPr>
          <a:lstStyle/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Ahmed </a:t>
            </a:r>
            <a:r>
              <a:rPr lang="en-US" sz="34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Fathalla</a:t>
            </a:r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Ibrahim</a:t>
            </a:r>
            <a:endParaRPr lang="en-US" sz="34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 of Anatomy</a:t>
            </a:r>
          </a:p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 of Medicine</a:t>
            </a:r>
          </a:p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 </a:t>
            </a:r>
            <a:r>
              <a:rPr lang="en-US" sz="34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Saud</a:t>
            </a:r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University</a:t>
            </a:r>
          </a:p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E-mail: </a:t>
            </a:r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ahmedfathala@gmail.com</a:t>
            </a:r>
            <a:endParaRPr lang="en-US" sz="34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0" y="304800"/>
            <a:ext cx="9144000" cy="3886199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normAutofit fontScale="90000"/>
          </a:bodyPr>
          <a:lstStyle/>
          <a:p>
            <a:pPr algn="l"/>
            <a:r>
              <a:rPr lang="en-US" sz="89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CEREBELLUM</a:t>
            </a:r>
            <a:br>
              <a:rPr lang="en-US" sz="89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ITS RELEVANT CONNECTIONS</a:t>
            </a:r>
            <a: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/>
            </a:r>
            <a:b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MEDULLA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 FIBRES: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Most of efferent </a:t>
            </a:r>
            <a:r>
              <a:rPr lang="en-US" b="1" dirty="0" err="1" smtClean="0">
                <a:solidFill>
                  <a:srgbClr val="0070C0"/>
                </a:solidFill>
              </a:rPr>
              <a:t>fibres</a:t>
            </a:r>
            <a:r>
              <a:rPr lang="en-US" b="1" dirty="0" smtClean="0">
                <a:solidFill>
                  <a:srgbClr val="0070C0"/>
                </a:solidFill>
              </a:rPr>
              <a:t> are axons of deep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nuclei.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Main </a:t>
            </a:r>
            <a:r>
              <a:rPr lang="en-US" b="1" dirty="0" err="1" smtClean="0">
                <a:solidFill>
                  <a:srgbClr val="0070C0"/>
                </a:solidFill>
              </a:rPr>
              <a:t>efferents</a:t>
            </a:r>
            <a:r>
              <a:rPr lang="en-US" b="1" dirty="0" smtClean="0">
                <a:solidFill>
                  <a:srgbClr val="0070C0"/>
                </a:solidFill>
              </a:rPr>
              <a:t> go to: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 nucleus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lateral nucleus of thalamus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514600"/>
            <a:ext cx="8405058" cy="25853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FUNCTIONAL SUBDIVISIONS </a:t>
            </a:r>
          </a:p>
          <a:p>
            <a:pPr algn="ctr"/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</a:p>
          <a:p>
            <a:pPr algn="ctr"/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CEREBELLUM</a:t>
            </a:r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228600"/>
            <a:ext cx="4728923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ARCHICEREBELLUM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981200" y="1676400"/>
            <a:ext cx="4963090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Purkinge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 of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flocculonodular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lobe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77000" y="3048000"/>
            <a:ext cx="2344744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Fastigeal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  <a:endParaRPr 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4800600"/>
            <a:ext cx="2310248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3200400" y="2971800"/>
            <a:ext cx="2743200" cy="8382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BALANCE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Arrow Connector 9"/>
          <p:cNvCxnSpPr>
            <a:stCxn id="6" idx="1"/>
          </p:cNvCxnSpPr>
          <p:nvPr/>
        </p:nvCxnSpPr>
        <p:spPr>
          <a:xfrm rot="10800000">
            <a:off x="2286000" y="2209801"/>
            <a:ext cx="990600" cy="282163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667000" y="38100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ICP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6629400" y="2209800"/>
            <a:ext cx="762000" cy="685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5" idx="2"/>
          </p:cNvCxnSpPr>
          <p:nvPr/>
        </p:nvCxnSpPr>
        <p:spPr>
          <a:xfrm rot="5400000">
            <a:off x="5960519" y="3264146"/>
            <a:ext cx="1443335" cy="193437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400800" y="4038600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ICP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1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ARCHICEREBELLUM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29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of cerebellum: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flocculonodular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lobe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Nuclei: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fastigeal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Afferents:</a:t>
            </a:r>
            <a:r>
              <a:rPr lang="en-US" b="1" dirty="0" smtClean="0">
                <a:solidFill>
                  <a:srgbClr val="0070C0"/>
                </a:solidFill>
              </a:rPr>
              <a:t> from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vestibular nuclei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(through ICP)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to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vestibular nuclei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(through ICP)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Function:</a:t>
            </a:r>
            <a:r>
              <a:rPr lang="en-US" b="1" dirty="0" smtClean="0">
                <a:solidFill>
                  <a:srgbClr val="0070C0"/>
                </a:solidFill>
              </a:rPr>
              <a:t> controls balance</a:t>
            </a:r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2200" y="457200"/>
            <a:ext cx="4758867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PALEOCEREBELLUM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2971800" y="1981200"/>
            <a:ext cx="4994252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Purkinge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 of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vermis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paravermis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7400" y="3352800"/>
            <a:ext cx="3087833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Globose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emboliform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0" y="5029200"/>
            <a:ext cx="1594860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cord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0" y="4953000"/>
            <a:ext cx="1720664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 nucleus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1181100" y="3009900"/>
            <a:ext cx="2438400" cy="1600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2057400" y="3048000"/>
            <a:ext cx="2438400" cy="1524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791200" y="2438400"/>
            <a:ext cx="1752600" cy="762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6705600" y="4572000"/>
            <a:ext cx="6096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209800" y="3352800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ICP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19400" y="3886200"/>
            <a:ext cx="65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SCP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Oval 18"/>
          <p:cNvSpPr/>
          <p:nvPr/>
        </p:nvSpPr>
        <p:spPr>
          <a:xfrm>
            <a:off x="3505200" y="3352800"/>
            <a:ext cx="2209800" cy="2057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POSTURE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MUSCLE TONE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81800" y="4267200"/>
            <a:ext cx="65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SCP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7" grpId="0"/>
      <p:bldP spid="18" grpId="0"/>
      <p:bldP spid="19" grpId="0" animBg="1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PALEOCEREBELLUM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of cerebellum: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vermis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&amp;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paravermis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Nuclei: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globose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emboliform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Afferents: </a:t>
            </a:r>
            <a:r>
              <a:rPr lang="en-US" b="1" dirty="0" smtClean="0">
                <a:solidFill>
                  <a:srgbClr val="0070C0"/>
                </a:solidFill>
              </a:rPr>
              <a:t>from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spinal cord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(dorsal &amp; ventral </a:t>
            </a:r>
            <a:r>
              <a:rPr lang="en-US" b="1" dirty="0" err="1" smtClean="0">
                <a:solidFill>
                  <a:srgbClr val="0070C0"/>
                </a:solidFill>
              </a:rPr>
              <a:t>spinocerebellar</a:t>
            </a:r>
            <a:r>
              <a:rPr lang="en-US" b="1" dirty="0" smtClean="0">
                <a:solidFill>
                  <a:srgbClr val="0070C0"/>
                </a:solidFill>
              </a:rPr>
              <a:t> tracts through ICP &amp; SCP, respectively)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b="1" dirty="0" smtClean="0">
                <a:solidFill>
                  <a:srgbClr val="0070C0"/>
                </a:solidFill>
              </a:rPr>
              <a:t> to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red nucleus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(through SCP)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Function:</a:t>
            </a:r>
            <a:r>
              <a:rPr lang="en-US" b="1" dirty="0" smtClean="0">
                <a:solidFill>
                  <a:srgbClr val="0070C0"/>
                </a:solidFill>
              </a:rPr>
              <a:t> influences posture &amp; muscle tone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7000" y="381000"/>
            <a:ext cx="4288995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NEOCEREBELLUM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1600200"/>
            <a:ext cx="4656146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Purkinge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 of rest of cerebellum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9800" y="2667000"/>
            <a:ext cx="2256002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Dentate nucleus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4267200"/>
            <a:ext cx="897040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endParaRPr lang="en-US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38800" y="3733800"/>
            <a:ext cx="3200400" cy="193899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 nucleus</a:t>
            </a:r>
          </a:p>
          <a:p>
            <a:pPr algn="ctr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</a:p>
          <a:p>
            <a:pPr algn="ctr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lateral nucleus </a:t>
            </a:r>
          </a:p>
          <a:p>
            <a:pPr algn="ctr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thalamus</a:t>
            </a:r>
          </a:p>
          <a:p>
            <a:pPr algn="ctr"/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8400" y="6019800"/>
            <a:ext cx="1862754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cortex</a:t>
            </a:r>
            <a:endParaRPr 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2133600" y="3886200"/>
            <a:ext cx="3276600" cy="12192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COORDINATION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VOLUNTARY MOVEMENTS</a:t>
            </a:r>
            <a:endParaRPr 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685800" y="2209800"/>
            <a:ext cx="2590800" cy="1981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705600" y="2133600"/>
            <a:ext cx="685800" cy="381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7048500" y="3390900"/>
            <a:ext cx="3810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8" idx="2"/>
            <a:endCxn id="10" idx="0"/>
          </p:cNvCxnSpPr>
          <p:nvPr/>
        </p:nvCxnSpPr>
        <p:spPr>
          <a:xfrm rot="5400000">
            <a:off x="7035885" y="5816685"/>
            <a:ext cx="347008" cy="5922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447800" y="3048000"/>
            <a:ext cx="780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MCP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NEOCEREBELLUM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of cerebellum: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rest of cerebellum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Nuclei: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dentate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Afferents:</a:t>
            </a:r>
            <a:r>
              <a:rPr lang="en-US" b="1" dirty="0" smtClean="0">
                <a:solidFill>
                  <a:srgbClr val="0070C0"/>
                </a:solidFill>
              </a:rPr>
              <a:t> from </a:t>
            </a:r>
            <a:r>
              <a:rPr lang="en-US" b="1" u="sng" dirty="0" err="1" smtClean="0">
                <a:solidFill>
                  <a:schemeClr val="accent6">
                    <a:lumMod val="75000"/>
                  </a:schemeClr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 (through MCP) 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b="1" dirty="0" smtClean="0">
                <a:solidFill>
                  <a:srgbClr val="0070C0"/>
                </a:solidFill>
              </a:rPr>
              <a:t> to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red nucleus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but mostly to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ventral lateral nucleus of thalamus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(through SCP) then to motor cortex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Function: </a:t>
            </a:r>
            <a:r>
              <a:rPr lang="en-US" b="1" dirty="0" smtClean="0">
                <a:solidFill>
                  <a:srgbClr val="0070C0"/>
                </a:solidFill>
              </a:rPr>
              <a:t>coordination of voluntary movements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LESIONS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marL="609600" indent="-609600"/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MIDLINE LESION: </a:t>
            </a:r>
            <a:r>
              <a:rPr lang="en-US" b="1" dirty="0" smtClean="0">
                <a:solidFill>
                  <a:srgbClr val="0070C0"/>
                </a:solidFill>
              </a:rPr>
              <a:t>Loss of postural control</a:t>
            </a:r>
          </a:p>
          <a:p>
            <a:pPr marL="609600" indent="-609600"/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UNILATERAL LESION:  “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ataxia” </a:t>
            </a:r>
            <a:r>
              <a:rPr lang="en-US" b="1" dirty="0" smtClean="0">
                <a:solidFill>
                  <a:srgbClr val="0070C0"/>
                </a:solidFill>
              </a:rPr>
              <a:t>causes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ipsilateral</a:t>
            </a:r>
            <a:r>
              <a:rPr lang="en-US" b="1" dirty="0" smtClean="0">
                <a:solidFill>
                  <a:srgbClr val="0070C0"/>
                </a:solidFill>
              </a:rPr>
              <a:t>:</a:t>
            </a:r>
          </a:p>
          <a:p>
            <a:pPr marL="609600" indent="-609600">
              <a:buFontTx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Incoordination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arm: </a:t>
            </a:r>
            <a:r>
              <a:rPr lang="en-US" b="1" dirty="0" smtClean="0">
                <a:solidFill>
                  <a:srgbClr val="0070C0"/>
                </a:solidFill>
              </a:rPr>
              <a:t>intention tremor (on performing voluntary movements)</a:t>
            </a:r>
          </a:p>
          <a:p>
            <a:pPr marL="609600" indent="-609600">
              <a:buFontTx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Incoordination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leg: </a:t>
            </a:r>
            <a:r>
              <a:rPr lang="en-US" b="1" dirty="0" smtClean="0">
                <a:solidFill>
                  <a:srgbClr val="0070C0"/>
                </a:solidFill>
              </a:rPr>
              <a:t>unsteady gait</a:t>
            </a:r>
          </a:p>
          <a:p>
            <a:pPr marL="609600" indent="-609600">
              <a:buFontTx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Incoordination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eye movements: </a:t>
            </a:r>
            <a:r>
              <a:rPr lang="en-US" b="1" dirty="0" err="1" smtClean="0">
                <a:solidFill>
                  <a:srgbClr val="0070C0"/>
                </a:solidFill>
              </a:rPr>
              <a:t>nystagmus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609600" indent="-609600"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Slowness of speech: </a:t>
            </a:r>
            <a:r>
              <a:rPr lang="en-US" b="1" dirty="0" err="1" smtClean="0">
                <a:solidFill>
                  <a:srgbClr val="0070C0"/>
                </a:solidFill>
              </a:rPr>
              <a:t>dysarthria</a:t>
            </a:r>
            <a:endParaRPr lang="en-US" b="1" dirty="0" smtClean="0">
              <a:solidFill>
                <a:srgbClr val="0070C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5257800" cy="1020762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Anatomically</a:t>
            </a:r>
            <a:r>
              <a:rPr lang="en-US" b="1" dirty="0" smtClean="0">
                <a:solidFill>
                  <a:srgbClr val="0070C0"/>
                </a:solidFill>
              </a:rPr>
              <a:t>, the cerebellum is divided into: anterior, posterior &amp; </a:t>
            </a:r>
            <a:r>
              <a:rPr lang="en-US" b="1" dirty="0" err="1" smtClean="0">
                <a:solidFill>
                  <a:srgbClr val="0070C0"/>
                </a:solidFill>
              </a:rPr>
              <a:t>flocculonodular</a:t>
            </a:r>
            <a:r>
              <a:rPr lang="en-US" b="1" dirty="0" smtClean="0">
                <a:solidFill>
                  <a:srgbClr val="0070C0"/>
                </a:solidFill>
              </a:rPr>
              <a:t> lobes.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Developmentally &amp; functionally</a:t>
            </a:r>
            <a:r>
              <a:rPr lang="en-US" b="1" dirty="0" smtClean="0">
                <a:solidFill>
                  <a:srgbClr val="0070C0"/>
                </a:solidFill>
              </a:rPr>
              <a:t>, it is divided into: </a:t>
            </a:r>
            <a:r>
              <a:rPr lang="en-US" b="1" dirty="0" err="1" smtClean="0">
                <a:solidFill>
                  <a:srgbClr val="0070C0"/>
                </a:solidFill>
              </a:rPr>
              <a:t>archi</a:t>
            </a:r>
            <a:r>
              <a:rPr lang="en-US" b="1" dirty="0" smtClean="0">
                <a:solidFill>
                  <a:srgbClr val="0070C0"/>
                </a:solidFill>
              </a:rPr>
              <a:t>- </a:t>
            </a:r>
            <a:r>
              <a:rPr lang="en-US" b="1" dirty="0" err="1" smtClean="0">
                <a:solidFill>
                  <a:srgbClr val="0070C0"/>
                </a:solidFill>
              </a:rPr>
              <a:t>paleo</a:t>
            </a:r>
            <a:r>
              <a:rPr lang="en-US" b="1" dirty="0" smtClean="0">
                <a:solidFill>
                  <a:srgbClr val="0070C0"/>
                </a:solidFill>
              </a:rPr>
              <a:t>- &amp; </a:t>
            </a:r>
            <a:r>
              <a:rPr lang="en-US" b="1" dirty="0" err="1" smtClean="0">
                <a:solidFill>
                  <a:srgbClr val="0070C0"/>
                </a:solidFill>
              </a:rPr>
              <a:t>neocerebellum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Archicerebellum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flocculonodular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lobe) </a:t>
            </a:r>
            <a:r>
              <a:rPr lang="en-US" b="1" dirty="0" smtClean="0">
                <a:solidFill>
                  <a:srgbClr val="0070C0"/>
                </a:solidFill>
              </a:rPr>
              <a:t>is the oldest part of cerebellum, related to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fastigeal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nucleus, connected to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 </a:t>
            </a:r>
            <a:r>
              <a:rPr lang="en-US" b="1" dirty="0" smtClean="0">
                <a:solidFill>
                  <a:srgbClr val="0070C0"/>
                </a:solidFill>
              </a:rPr>
              <a:t>&amp; concerning for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of body balance.</a:t>
            </a:r>
          </a:p>
          <a:p>
            <a:pPr>
              <a:buFont typeface="Wingdings" pitchFamily="2" charset="2"/>
              <a:buChar char="q"/>
            </a:pP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334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should: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Describe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the external features </a:t>
            </a:r>
            <a:r>
              <a:rPr lang="en-US" sz="3600" b="1" dirty="0" smtClean="0">
                <a:solidFill>
                  <a:srgbClr val="0070C0"/>
                </a:solidFill>
              </a:rPr>
              <a:t>of the cerebellum (lobes, fissures).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Describe briefly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the internal structure </a:t>
            </a:r>
            <a:r>
              <a:rPr lang="en-US" sz="3600" b="1" dirty="0" smtClean="0">
                <a:solidFill>
                  <a:srgbClr val="0070C0"/>
                </a:solidFill>
              </a:rPr>
              <a:t>of the cerebellum.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List the name of </a:t>
            </a:r>
            <a:r>
              <a:rPr lang="en-US" sz="3600" b="1" dirty="0" err="1" smtClean="0">
                <a:solidFill>
                  <a:schemeClr val="accent6">
                    <a:lumMod val="75000"/>
                  </a:schemeClr>
                </a:solidFill>
              </a:rPr>
              <a:t>cerebellar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 nuclei.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Relate 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the anatomical to the functional subdivisions </a:t>
            </a:r>
            <a:r>
              <a:rPr lang="en-US" sz="3600" b="1" dirty="0" smtClean="0">
                <a:solidFill>
                  <a:srgbClr val="0070C0"/>
                </a:solidFill>
              </a:rPr>
              <a:t>of the cerebellum.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Describe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the important connections </a:t>
            </a:r>
            <a:r>
              <a:rPr lang="en-US" sz="3600" b="1" dirty="0" smtClean="0">
                <a:solidFill>
                  <a:srgbClr val="0070C0"/>
                </a:solidFill>
              </a:rPr>
              <a:t>of each subdivision.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Describe briefly the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main effects </a:t>
            </a:r>
            <a:r>
              <a:rPr lang="en-US" sz="3600" b="1" dirty="0" smtClean="0">
                <a:solidFill>
                  <a:srgbClr val="0070C0"/>
                </a:solidFill>
              </a:rPr>
              <a:t>in case of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lesion of the cerebellum.</a:t>
            </a:r>
          </a:p>
          <a:p>
            <a:pPr>
              <a:buFont typeface="Wingdings" pitchFamily="2" charset="2"/>
              <a:buChar char="q"/>
            </a:pPr>
            <a:endParaRPr lang="en-US" sz="36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382000" cy="51816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Paleocerebellum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vermis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paravermis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US" b="1" dirty="0" smtClean="0">
                <a:solidFill>
                  <a:srgbClr val="0070C0"/>
                </a:solidFill>
              </a:rPr>
              <a:t>is related to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globose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emboliform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nucleus, connected to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cord &amp; red nucleus </a:t>
            </a:r>
            <a:r>
              <a:rPr lang="en-US" b="1" dirty="0" smtClean="0">
                <a:solidFill>
                  <a:srgbClr val="0070C0"/>
                </a:solidFill>
              </a:rPr>
              <a:t>&amp; concerning for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regulation of posture &amp; muscle tone.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Neocerebellum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(most of human cerebellum) </a:t>
            </a:r>
            <a:r>
              <a:rPr lang="en-US" b="1" dirty="0" smtClean="0">
                <a:solidFill>
                  <a:srgbClr val="0070C0"/>
                </a:solidFill>
              </a:rPr>
              <a:t>is related to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dentate </a:t>
            </a:r>
            <a:r>
              <a:rPr lang="en-US" b="1" dirty="0" smtClean="0">
                <a:solidFill>
                  <a:srgbClr val="0070C0"/>
                </a:solidFill>
              </a:rPr>
              <a:t>nucleus, connected to </a:t>
            </a:r>
            <a:r>
              <a:rPr lang="en-US" b="1" dirty="0" err="1" smtClean="0">
                <a:solidFill>
                  <a:srgbClr val="0070C0"/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, thalamus. Its final destination is to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cortex</a:t>
            </a:r>
            <a:r>
              <a:rPr lang="en-US" b="1" dirty="0" smtClean="0">
                <a:solidFill>
                  <a:srgbClr val="0070C0"/>
                </a:solidFill>
              </a:rPr>
              <a:t>. It is concerned with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coordination of voluntary movements.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lesions lead to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ipsilateral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incoordination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(ataxia).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Which </a:t>
            </a:r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</a:t>
            </a:r>
            <a:r>
              <a:rPr lang="en-US" b="1" dirty="0" smtClean="0">
                <a:solidFill>
                  <a:srgbClr val="0070C0"/>
                </a:solidFill>
              </a:rPr>
              <a:t> of the following nucleus is related to </a:t>
            </a:r>
            <a:r>
              <a:rPr lang="en-US" b="1" dirty="0" err="1" smtClean="0">
                <a:solidFill>
                  <a:srgbClr val="0070C0"/>
                </a:solidFill>
              </a:rPr>
              <a:t>archicerebellum</a:t>
            </a:r>
            <a:r>
              <a:rPr lang="en-US" b="1" dirty="0" smtClean="0">
                <a:solidFill>
                  <a:srgbClr val="0070C0"/>
                </a:solidFill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Fastigeal</a:t>
            </a:r>
            <a:r>
              <a:rPr lang="en-US" b="1" dirty="0" smtClean="0">
                <a:solidFill>
                  <a:srgbClr val="0070C0"/>
                </a:solidFill>
              </a:rPr>
              <a:t>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Dentate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Globose</a:t>
            </a:r>
            <a:r>
              <a:rPr lang="en-US" b="1" dirty="0" smtClean="0">
                <a:solidFill>
                  <a:srgbClr val="0070C0"/>
                </a:solidFill>
              </a:rPr>
              <a:t>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Emboliform</a:t>
            </a:r>
            <a:r>
              <a:rPr lang="en-US" b="1" dirty="0" smtClean="0">
                <a:solidFill>
                  <a:srgbClr val="0070C0"/>
                </a:solidFill>
              </a:rPr>
              <a:t> nucleus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343400" y="2895600"/>
            <a:ext cx="11430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14350" indent="-51435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To which part of the CNS the </a:t>
            </a:r>
            <a:r>
              <a:rPr lang="en-US" b="1" dirty="0" err="1" smtClean="0">
                <a:solidFill>
                  <a:srgbClr val="0070C0"/>
                </a:solidFill>
              </a:rPr>
              <a:t>flocculonodular</a:t>
            </a:r>
            <a:r>
              <a:rPr lang="en-US" b="1" dirty="0" smtClean="0">
                <a:solidFill>
                  <a:srgbClr val="0070C0"/>
                </a:solidFill>
              </a:rPr>
              <a:t> lobe send its efferent fibers?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Red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Pons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Vestibular nuclei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Motor cortex</a:t>
            </a:r>
          </a:p>
          <a:p>
            <a:pPr marL="514350" indent="-514350">
              <a:buFont typeface="+mj-lt"/>
              <a:buAutoNum type="arabicPeriod"/>
            </a:pP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267200" y="4038600"/>
            <a:ext cx="6858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2" descr="C:\Program Files\Microsoft Office\MEDIA\CAGCAT10\j0281904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229600" cy="61722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Rectangle 11"/>
          <p:cNvSpPr/>
          <p:nvPr/>
        </p:nvSpPr>
        <p:spPr>
          <a:xfrm>
            <a:off x="1447800" y="2514600"/>
            <a:ext cx="6477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  <a:endParaRPr lang="en-US" sz="8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685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CEREBELLUM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4724400"/>
            <a:ext cx="8686800" cy="19812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ORIGIN:</a:t>
            </a:r>
            <a:r>
              <a:rPr lang="en-US" b="1" dirty="0" smtClean="0">
                <a:solidFill>
                  <a:srgbClr val="0070C0"/>
                </a:solidFill>
              </a:rPr>
              <a:t> from hindbrain, separated from </a:t>
            </a:r>
            <a:r>
              <a:rPr lang="en-US" b="1" dirty="0" err="1" smtClean="0">
                <a:solidFill>
                  <a:srgbClr val="0070C0"/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 &amp; medulla by fourth ventricle.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CONNECTION TO BRAIN STEM: </a:t>
            </a:r>
            <a:r>
              <a:rPr lang="en-US" b="1" dirty="0" smtClean="0">
                <a:solidFill>
                  <a:srgbClr val="0070C0"/>
                </a:solidFill>
              </a:rPr>
              <a:t>by inferior, middle &amp; superior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peduncles.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Content Placeholder 4" descr="5th &amp; 7th 01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24400" y="990600"/>
            <a:ext cx="41910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Content Placeholder 6" descr="Brain stem 0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28600" y="1066800"/>
            <a:ext cx="4495800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9" name="Straight Arrow Connector 8"/>
          <p:cNvCxnSpPr/>
          <p:nvPr/>
        </p:nvCxnSpPr>
        <p:spPr>
          <a:xfrm flipH="1">
            <a:off x="7086600" y="1219200"/>
            <a:ext cx="914400" cy="914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715000" y="2057400"/>
            <a:ext cx="838200" cy="762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7086600" y="1600200"/>
            <a:ext cx="1371600" cy="1143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FEATURES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495800" cy="37338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It consists of two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hemispheres joined in midline by the </a:t>
            </a:r>
            <a:r>
              <a:rPr lang="en-US" b="1" dirty="0" err="1" smtClean="0">
                <a:solidFill>
                  <a:srgbClr val="FF0000"/>
                </a:solidFill>
              </a:rPr>
              <a:t>vermis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Its surface is highly convoluted forming folia separated  by fissures.</a:t>
            </a: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endParaRPr lang="en-US" dirty="0"/>
          </a:p>
        </p:txBody>
      </p:sp>
      <p:pic>
        <p:nvPicPr>
          <p:cNvPr id="9" name="Content Placeholder 8" descr="5th &amp; 7th 01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76800" y="1676400"/>
            <a:ext cx="4038600" cy="44605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3" name="Straight Arrow Connector 2"/>
          <p:cNvCxnSpPr/>
          <p:nvPr/>
        </p:nvCxnSpPr>
        <p:spPr>
          <a:xfrm>
            <a:off x="4343400" y="2362200"/>
            <a:ext cx="1905000" cy="457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343400" y="2362200"/>
            <a:ext cx="2743200" cy="1143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676400" y="3048000"/>
            <a:ext cx="5105400" cy="152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676400" y="3200400"/>
            <a:ext cx="5181600" cy="1600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ANATOMICAL SUBDIVISION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5486401"/>
            <a:ext cx="8305800" cy="1371599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 lobe: </a:t>
            </a:r>
            <a:r>
              <a:rPr lang="en-US" b="1" dirty="0" smtClean="0">
                <a:solidFill>
                  <a:srgbClr val="0070C0"/>
                </a:solidFill>
              </a:rPr>
              <a:t>in front of primary fissure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(middle) lobe: </a:t>
            </a:r>
            <a:r>
              <a:rPr lang="en-US" b="1" dirty="0" smtClean="0">
                <a:solidFill>
                  <a:srgbClr val="0070C0"/>
                </a:solidFill>
              </a:rPr>
              <a:t>behind primary fissure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Flocculonodular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lobe.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pic>
        <p:nvPicPr>
          <p:cNvPr id="6" name="Picture 9" descr="WM 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495800" y="1219200"/>
            <a:ext cx="4427537" cy="4114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Content Placeholder 8" descr="5th &amp; 7th 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219201"/>
            <a:ext cx="4191000" cy="4114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Freeform 7"/>
          <p:cNvSpPr/>
          <p:nvPr/>
        </p:nvSpPr>
        <p:spPr>
          <a:xfrm>
            <a:off x="1620982" y="2092036"/>
            <a:ext cx="1079200" cy="276011"/>
          </a:xfrm>
          <a:custGeom>
            <a:avLst/>
            <a:gdLst>
              <a:gd name="connsiteX0" fmla="*/ 0 w 1079200"/>
              <a:gd name="connsiteY0" fmla="*/ 27709 h 276011"/>
              <a:gd name="connsiteX1" fmla="*/ 249382 w 1079200"/>
              <a:gd name="connsiteY1" fmla="*/ 221673 h 276011"/>
              <a:gd name="connsiteX2" fmla="*/ 595745 w 1079200"/>
              <a:gd name="connsiteY2" fmla="*/ 263237 h 276011"/>
              <a:gd name="connsiteX3" fmla="*/ 1052945 w 1079200"/>
              <a:gd name="connsiteY3" fmla="*/ 27709 h 276011"/>
              <a:gd name="connsiteX4" fmla="*/ 983673 w 1079200"/>
              <a:gd name="connsiteY4" fmla="*/ 13855 h 276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9200" h="276011">
                <a:moveTo>
                  <a:pt x="0" y="27709"/>
                </a:moveTo>
                <a:cubicBezTo>
                  <a:pt x="75045" y="105063"/>
                  <a:pt x="150091" y="182418"/>
                  <a:pt x="249382" y="221673"/>
                </a:cubicBezTo>
                <a:cubicBezTo>
                  <a:pt x="348673" y="260928"/>
                  <a:pt x="461818" y="295564"/>
                  <a:pt x="595745" y="263237"/>
                </a:cubicBezTo>
                <a:cubicBezTo>
                  <a:pt x="729672" y="230910"/>
                  <a:pt x="988290" y="69273"/>
                  <a:pt x="1052945" y="27709"/>
                </a:cubicBezTo>
                <a:cubicBezTo>
                  <a:pt x="1117600" y="-13855"/>
                  <a:pt x="1050636" y="0"/>
                  <a:pt x="983673" y="1385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2819400" y="4343400"/>
            <a:ext cx="533400" cy="2133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73382" y="1998174"/>
            <a:ext cx="255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3994" y="23738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5558" y="446353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CONSTITUENTS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228600" y="4419600"/>
            <a:ext cx="8686800" cy="24384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Outer grey matter: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cortex.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Inner white matter: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medulla.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Deeply seated nuclei in white matter: </a:t>
            </a:r>
            <a:r>
              <a:rPr lang="en-US" b="1" i="1" dirty="0" smtClean="0">
                <a:solidFill>
                  <a:srgbClr val="0070C0"/>
                </a:solidFill>
              </a:rPr>
              <a:t>from medial to lateral:</a:t>
            </a:r>
          </a:p>
          <a:p>
            <a:pPr marL="609600" indent="-609600">
              <a:lnSpc>
                <a:spcPct val="90000"/>
              </a:lnSpc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Fastigeal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nucleus: </a:t>
            </a:r>
            <a:r>
              <a:rPr lang="en-US" b="1" dirty="0" smtClean="0">
                <a:solidFill>
                  <a:srgbClr val="0070C0"/>
                </a:solidFill>
              </a:rPr>
              <a:t>smallest one.</a:t>
            </a:r>
          </a:p>
          <a:p>
            <a:pPr marL="609600" indent="-609600">
              <a:lnSpc>
                <a:spcPct val="90000"/>
              </a:lnSpc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Globose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nucleus.</a:t>
            </a:r>
          </a:p>
          <a:p>
            <a:pPr marL="609600" indent="-609600">
              <a:lnSpc>
                <a:spcPct val="90000"/>
              </a:lnSpc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Emboliform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nucleus.</a:t>
            </a:r>
          </a:p>
          <a:p>
            <a:pPr marL="609600" indent="-609600"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Dentate nucleus: </a:t>
            </a:r>
            <a:r>
              <a:rPr lang="en-US" b="1" dirty="0" smtClean="0">
                <a:solidFill>
                  <a:srgbClr val="0070C0"/>
                </a:solidFill>
              </a:rPr>
              <a:t>largest one.</a:t>
            </a:r>
          </a:p>
          <a:p>
            <a:endParaRPr lang="en-US" dirty="0"/>
          </a:p>
        </p:txBody>
      </p:sp>
      <p:pic>
        <p:nvPicPr>
          <p:cNvPr id="8" name="Content Placeholder 7" descr="5th &amp; 7th 01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295400" y="914400"/>
            <a:ext cx="67056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CORTEX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0" y="5181600"/>
            <a:ext cx="5334000" cy="15240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533400" indent="-53340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Divided into 3 layers:</a:t>
            </a:r>
          </a:p>
          <a:p>
            <a:pPr marL="533400" indent="-533400"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Outer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molecular layer</a:t>
            </a:r>
          </a:p>
          <a:p>
            <a:pPr marL="533400" indent="-533400"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Intermediate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Purkinje cell layer</a:t>
            </a:r>
          </a:p>
          <a:p>
            <a:pPr marL="533400" indent="-533400"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Inner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granular layer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7" descr="WM 01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1219200"/>
            <a:ext cx="7620000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MEDULLA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609600" indent="-609600">
              <a:buFontTx/>
              <a:buNone/>
            </a:pPr>
            <a:r>
              <a:rPr lang="en-US" sz="39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 FIBRES: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Climbing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fibres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from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olivary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  <a:r>
              <a:rPr lang="en-US" b="1" dirty="0" smtClean="0">
                <a:solidFill>
                  <a:srgbClr val="0070C0"/>
                </a:solidFill>
              </a:rPr>
              <a:t>, </a:t>
            </a:r>
            <a:r>
              <a:rPr lang="en-US" b="1" u="sng" dirty="0" smtClean="0">
                <a:solidFill>
                  <a:srgbClr val="0070C0"/>
                </a:solidFill>
              </a:rPr>
              <a:t>relay to </a:t>
            </a:r>
            <a:r>
              <a:rPr lang="en-US" b="1" u="sng" dirty="0" err="1" smtClean="0">
                <a:solidFill>
                  <a:srgbClr val="0070C0"/>
                </a:solidFill>
              </a:rPr>
              <a:t>purkinge</a:t>
            </a:r>
            <a:r>
              <a:rPr lang="en-US" b="1" u="sng" dirty="0" smtClean="0">
                <a:solidFill>
                  <a:srgbClr val="0070C0"/>
                </a:solidFill>
              </a:rPr>
              <a:t> cells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Mossy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fibres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rest of </a:t>
            </a:r>
            <a:r>
              <a:rPr lang="en-US" b="1" dirty="0" err="1" smtClean="0">
                <a:solidFill>
                  <a:srgbClr val="0070C0"/>
                </a:solidFill>
              </a:rPr>
              <a:t>fibres</a:t>
            </a:r>
            <a:r>
              <a:rPr lang="en-US" b="1" dirty="0" smtClean="0">
                <a:solidFill>
                  <a:srgbClr val="0070C0"/>
                </a:solidFill>
              </a:rPr>
              <a:t>: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vestibular nuclei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spinal cord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/>
            <a:r>
              <a:rPr lang="en-US" b="1" dirty="0" smtClean="0">
                <a:solidFill>
                  <a:srgbClr val="0070C0"/>
                </a:solidFill>
              </a:rPr>
              <a:t>They relay to granule cells which in turn relay to </a:t>
            </a:r>
            <a:r>
              <a:rPr lang="en-US" b="1" dirty="0" err="1" smtClean="0">
                <a:solidFill>
                  <a:srgbClr val="0070C0"/>
                </a:solidFill>
              </a:rPr>
              <a:t>purkinge</a:t>
            </a:r>
            <a:r>
              <a:rPr lang="en-US" b="1" dirty="0" smtClean="0">
                <a:solidFill>
                  <a:srgbClr val="0070C0"/>
                </a:solidFill>
              </a:rPr>
              <a:t> cells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MEDULLA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338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609600" indent="-60960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Axons of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purkinge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 are the only axons to leave the cortex to medulla</a:t>
            </a:r>
            <a:r>
              <a:rPr lang="en-US" b="1" dirty="0" smtClean="0">
                <a:solidFill>
                  <a:srgbClr val="0070C0"/>
                </a:solidFill>
              </a:rPr>
              <a:t>:</a:t>
            </a:r>
          </a:p>
          <a:p>
            <a:pPr marL="609600" indent="-609600"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great majority of axons do not leave cerebellum &amp; end in deep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nuclei.</a:t>
            </a:r>
          </a:p>
          <a:p>
            <a:pPr marL="609600" indent="-609600"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Some of axons leave cerebellum as efferent </a:t>
            </a:r>
            <a:r>
              <a:rPr lang="en-US" b="1" dirty="0" err="1" smtClean="0">
                <a:solidFill>
                  <a:srgbClr val="0070C0"/>
                </a:solidFill>
              </a:rPr>
              <a:t>fibres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3169</TotalTime>
  <Words>770</Words>
  <Application>Microsoft Office PowerPoint</Application>
  <PresentationFormat>On-screen Show (4:3)</PresentationFormat>
  <Paragraphs>139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THE CEREBELLUM &amp; ITS RELEVANT CONNECTIONS </vt:lpstr>
      <vt:lpstr>OBJECTIVES</vt:lpstr>
      <vt:lpstr>THE CEREBELLUM</vt:lpstr>
      <vt:lpstr>EXTERNAL FEATURES</vt:lpstr>
      <vt:lpstr>ANATOMICAL SUBDIVISION</vt:lpstr>
      <vt:lpstr>CONSTITUENTS</vt:lpstr>
      <vt:lpstr>CEREBELLAR CORTEX</vt:lpstr>
      <vt:lpstr>CEREBELLAR MEDULLA</vt:lpstr>
      <vt:lpstr>CEREBELLAR MEDULLA</vt:lpstr>
      <vt:lpstr>CEREBELLAR MEDULLA</vt:lpstr>
      <vt:lpstr>PowerPoint Presentation</vt:lpstr>
      <vt:lpstr>PowerPoint Presentation</vt:lpstr>
      <vt:lpstr>ARCHICEREBELLUM</vt:lpstr>
      <vt:lpstr>PowerPoint Presentation</vt:lpstr>
      <vt:lpstr>PALEOCEREBELLUM</vt:lpstr>
      <vt:lpstr>PowerPoint Presentation</vt:lpstr>
      <vt:lpstr>NEOCEREBELLUM</vt:lpstr>
      <vt:lpstr>CEREBELLAR LESIONS</vt:lpstr>
      <vt:lpstr>SUMMARY</vt:lpstr>
      <vt:lpstr>SUMMARY</vt:lpstr>
      <vt:lpstr>QUESTION 1</vt:lpstr>
      <vt:lpstr>QUESTION 2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MUSCLES INVOLVED IN RESPIRATION </dc:title>
  <dc:creator>user</dc:creator>
  <cp:lastModifiedBy>user1</cp:lastModifiedBy>
  <cp:revision>481</cp:revision>
  <dcterms:created xsi:type="dcterms:W3CDTF">2010-01-27T08:25:16Z</dcterms:created>
  <dcterms:modified xsi:type="dcterms:W3CDTF">2014-09-18T09:47:02Z</dcterms:modified>
</cp:coreProperties>
</file>