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25"/>
  </p:notesMasterIdLst>
  <p:sldIdLst>
    <p:sldId id="335" r:id="rId2"/>
    <p:sldId id="299" r:id="rId3"/>
    <p:sldId id="265" r:id="rId4"/>
    <p:sldId id="267" r:id="rId5"/>
    <p:sldId id="324" r:id="rId6"/>
    <p:sldId id="327" r:id="rId7"/>
    <p:sldId id="273" r:id="rId8"/>
    <p:sldId id="318" r:id="rId9"/>
    <p:sldId id="358" r:id="rId10"/>
    <p:sldId id="359" r:id="rId11"/>
    <p:sldId id="342" r:id="rId12"/>
    <p:sldId id="346" r:id="rId13"/>
    <p:sldId id="347" r:id="rId14"/>
    <p:sldId id="343" r:id="rId15"/>
    <p:sldId id="344" r:id="rId16"/>
    <p:sldId id="348" r:id="rId17"/>
    <p:sldId id="349" r:id="rId18"/>
    <p:sldId id="350" r:id="rId19"/>
    <p:sldId id="351" r:id="rId20"/>
    <p:sldId id="333" r:id="rId21"/>
    <p:sldId id="340" r:id="rId22"/>
    <p:sldId id="354" r:id="rId23"/>
    <p:sldId id="355" r:id="rId24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3300"/>
    <a:srgbClr val="00FF00"/>
    <a:srgbClr val="FF00FF"/>
    <a:srgbClr val="0000FF"/>
    <a:srgbClr val="FFCC00"/>
    <a:srgbClr val="FFFFFF"/>
    <a:srgbClr val="FFFF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00" autoAdjust="0"/>
    <p:restoredTop sz="94574" autoAdjust="0"/>
  </p:normalViewPr>
  <p:slideViewPr>
    <p:cSldViewPr>
      <p:cViewPr varScale="1">
        <p:scale>
          <a:sx n="70" d="100"/>
          <a:sy n="70" d="100"/>
        </p:scale>
        <p:origin x="-6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>
              <a:defRPr sz="1200">
                <a:cs typeface="Arial" charset="0"/>
              </a:defRPr>
            </a:lvl1pPr>
          </a:lstStyle>
          <a:p>
            <a:pPr>
              <a:defRPr/>
            </a:pPr>
            <a:fld id="{161299ED-918E-453C-A6B4-895F9D486C97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1200">
                <a:cs typeface="Arial" charset="0"/>
              </a:defRPr>
            </a:lvl1pPr>
          </a:lstStyle>
          <a:p>
            <a:pPr>
              <a:defRPr/>
            </a:pPr>
            <a:fld id="{2F32ED1A-0AF1-41E8-921E-74AFD3379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84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1C0DC99-7426-4DCF-9132-47719E8B7B13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9211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235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B316-E8BF-4C26-AD48-D931640E8E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7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BDF76-7330-4407-A92F-DA2201976B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905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70B7-7251-4386-87FD-A1C3C66C9D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794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4866-B784-4E10-AB9F-EF0D1C7D70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36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0102-C6B9-4C5E-BD0C-D911B05DCD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86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7262-9A8C-45EE-BD81-4594882E48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22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60D2-E8DF-4E4B-A3F0-849704A373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57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6A07-968B-456B-A392-31E7045D25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31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EE401-033F-446C-8AB6-7BFED3BCCE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56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5645F-9D72-4C1E-8646-FAFED4AB0F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98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D38F9-4A9D-43CF-AFF4-085BAB5D6E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36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51942-026F-490F-95BC-C3BC2BE5E8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5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56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256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225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88AAFE91-90DE-4770-9C8B-73D36C1E10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0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google.com.sa/url?sa=i&amp;rct=j&amp;q=partial+claw+hand-ulnar+nerve+injury&amp;source=images&amp;cd=&amp;cad=rja&amp;docid=VPFb31z3seTjPM&amp;tbnid=GiBWVNsWt-shiM:&amp;ved=0CAUQjRw&amp;url=http://everlastingelephants.blogspot.com/2009_09_01_archive.html&amp;ei=CMQgUoWlB-PS0QWQ9YHYBQ&amp;psig=AFQjCNHroDmZgNVicjK0jjhLh7f8g4Z2Tw&amp;ust=1377965295591216" TargetMode="External"/><Relationship Id="rId7" Type="http://schemas.openxmlformats.org/officeDocument/2006/relationships/hyperlink" Target="http://www.google.com.sa/url?sa=i&amp;rct=j&amp;q=lower+trunk+brachial+plexus+injury&amp;source=images&amp;cd=&amp;cad=rja&amp;docid=Mzptz83rL-698M&amp;tbnid=cQvrVI19px6xPM:&amp;ved=0CAUQjRw&amp;url=http://www.studyblue.com/notes/note/n/clinical-correlations/deck/3613020&amp;ei=srskUqmUGqTT0QXmmIHIDw&amp;psig=AFQjCNHIB1oTww2H41czgahtHYskVND28Q&amp;ust=137822545240126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.sa/url?sa=i&amp;rct=j&amp;q=lower+trunk+brachial+plexus+injury&amp;source=images&amp;cd=&amp;cad=rja&amp;docid=Mzptz83rL-698M&amp;tbnid=cQvrVI19px6xPM:&amp;ved=0CAUQjRw&amp;url=http://medicalstudentsdiaries.blogspot.com/2012/09/nerve-injuries-of-upper-limb.html&amp;ei=17okUvbEM9LB0gW1goGgBw&amp;psig=AFQjCNFLFB7qe9EXh2hh_OlPOi8lCEMEhQ&amp;ust=1378225128205619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sa/url?sa=i&amp;rct=j&amp;q=upper+trunk+of+brachial+plexus+injury&amp;source=images&amp;cd=&amp;cad=rja&amp;docid=BiJHTROJngzN6M&amp;tbnid=kphzHWlcszc67M:&amp;ved=0CAUQjRw&amp;url=http://quizlet.com/16615694/daa-lesions-of-the-brachial-plexus-flash-cards/&amp;ei=_rYkUtrvOc3M0AXC9oHAAQ&amp;psig=AFQjCNEmACH43DTVbrj-ygU2lMaBbslThA&amp;ust=137822402561342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65802" y="1361893"/>
            <a:ext cx="7738646" cy="12829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en-US" sz="3600" b="1" kern="1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+mn-cs"/>
              </a:rPr>
              <a:t>Brachial </a:t>
            </a:r>
            <a:r>
              <a:rPr lang="en-US" sz="3600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+mn-cs"/>
              </a:rPr>
              <a:t>&amp; Lumbosacral </a:t>
            </a:r>
            <a:r>
              <a:rPr lang="en-US" sz="3600" b="1" kern="1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+mn-cs"/>
              </a:rPr>
              <a:t>Plexuses</a:t>
            </a:r>
            <a:endParaRPr lang="en-US" sz="3600" b="1" kern="1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494116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en-US" sz="3600" b="1" kern="1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rush Script MT" pitchFamily="66" charset="0"/>
                <a:cs typeface="+mn-cs"/>
              </a:rPr>
              <a:t>Prof. Saeed Abuel </a:t>
            </a:r>
            <a:r>
              <a:rPr lang="en-US" sz="36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rush Script MT" pitchFamily="66" charset="0"/>
                <a:cs typeface="+mn-cs"/>
              </a:rPr>
              <a:t>M</a:t>
            </a:r>
            <a:r>
              <a:rPr lang="en-US" sz="3600" b="1" kern="1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rush Script MT" pitchFamily="66" charset="0"/>
                <a:cs typeface="+mn-cs"/>
              </a:rPr>
              <a:t>akarem. </a:t>
            </a:r>
            <a:endParaRPr lang="en-US" sz="3600" b="1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Brush Script MT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265" y="1124744"/>
            <a:ext cx="5771057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i="1" u="sng" dirty="0">
                <a:ln w="50800"/>
                <a:solidFill>
                  <a:srgbClr val="FFFF00"/>
                </a:solidFill>
                <a:cs typeface="+mn-cs"/>
              </a:rPr>
              <a:t>Lower Lesions</a:t>
            </a:r>
            <a:r>
              <a:rPr lang="en-US" i="1" dirty="0">
                <a:ln w="50800"/>
                <a:solidFill>
                  <a:srgbClr val="FFFF00"/>
                </a:solidFill>
                <a:cs typeface="+mn-cs"/>
              </a:rPr>
              <a:t> of the Brachial </a:t>
            </a:r>
            <a:r>
              <a:rPr lang="en-US" i="1" dirty="0" smtClean="0">
                <a:ln w="50800"/>
                <a:solidFill>
                  <a:srgbClr val="FFFF00"/>
                </a:solidFill>
                <a:cs typeface="+mn-cs"/>
              </a:rPr>
              <a:t>Plexus</a:t>
            </a:r>
            <a:r>
              <a:rPr lang="en-US" i="1" dirty="0">
                <a:ln w="50800"/>
                <a:solidFill>
                  <a:srgbClr val="FFFF00"/>
                </a:solidFill>
                <a:cs typeface="+mn-cs"/>
              </a:rPr>
              <a:t>, (</a:t>
            </a:r>
            <a:r>
              <a:rPr lang="en-US" i="1" dirty="0" err="1">
                <a:ln w="50800"/>
                <a:solidFill>
                  <a:srgbClr val="FFFF00"/>
                </a:solidFill>
                <a:cs typeface="+mn-cs"/>
              </a:rPr>
              <a:t>Klumpke</a:t>
            </a:r>
            <a:r>
              <a:rPr lang="en-US" i="1" dirty="0">
                <a:ln w="50800"/>
                <a:solidFill>
                  <a:srgbClr val="FFFF00"/>
                </a:solidFill>
                <a:cs typeface="+mn-cs"/>
              </a:rPr>
              <a:t> Palsy</a:t>
            </a:r>
            <a:r>
              <a:rPr lang="en-US" i="1" dirty="0" smtClean="0">
                <a:ln w="50800"/>
                <a:solidFill>
                  <a:srgbClr val="FFFF00"/>
                </a:solidFill>
                <a:cs typeface="+mn-cs"/>
              </a:rPr>
              <a:t>)/</a:t>
            </a:r>
            <a:r>
              <a:rPr lang="en-US" i="1" u="sng" dirty="0" err="1" smtClean="0">
                <a:ln w="50800"/>
                <a:solidFill>
                  <a:srgbClr val="00FF00"/>
                </a:solidFill>
              </a:rPr>
              <a:t>LowerTrunk</a:t>
            </a:r>
            <a:r>
              <a:rPr lang="en-US" i="1" dirty="0" smtClean="0">
                <a:ln w="50800"/>
                <a:solidFill>
                  <a:srgbClr val="00FF00"/>
                </a:solidFill>
              </a:rPr>
              <a:t> </a:t>
            </a:r>
            <a:r>
              <a:rPr lang="en-US" i="1" dirty="0">
                <a:ln w="50800"/>
                <a:solidFill>
                  <a:srgbClr val="00FF00"/>
                </a:solidFill>
              </a:rPr>
              <a:t>(C8,T1)Lesion </a:t>
            </a:r>
            <a:r>
              <a:rPr lang="en-US" i="1" dirty="0" smtClean="0">
                <a:ln w="50800"/>
                <a:solidFill>
                  <a:srgbClr val="00FF00"/>
                </a:solidFill>
              </a:rPr>
              <a:t>.</a:t>
            </a:r>
            <a:endParaRPr lang="en-US" i="1" dirty="0">
              <a:ln w="50800"/>
              <a:solidFill>
                <a:srgbClr val="00FF00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n w="50800"/>
                <a:cs typeface="+mn-cs"/>
              </a:rPr>
              <a:t> Lower lesions of the brachial plexus are usually </a:t>
            </a:r>
            <a:r>
              <a:rPr lang="en-US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traction injuries </a:t>
            </a:r>
            <a:r>
              <a:rPr lang="en-US" u="sng" dirty="0">
                <a:ln w="50800"/>
                <a:cs typeface="+mn-cs"/>
              </a:rPr>
              <a:t>caused by </a:t>
            </a:r>
            <a:r>
              <a:rPr lang="en-US" dirty="0">
                <a:ln w="50800"/>
                <a:cs typeface="+mn-cs"/>
              </a:rPr>
              <a:t>a person falling from a height clutching at an object to save himself. </a:t>
            </a:r>
            <a:endParaRPr lang="en-US" dirty="0" smtClean="0">
              <a:ln w="50800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The </a:t>
            </a:r>
            <a:r>
              <a:rPr lang="en-US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first thoracic nerve </a:t>
            </a:r>
            <a:r>
              <a:rPr lang="en-US" dirty="0">
                <a:ln w="50800"/>
                <a:cs typeface="+mn-cs"/>
              </a:rPr>
              <a:t>is </a:t>
            </a:r>
            <a:r>
              <a:rPr lang="en-US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usually torn.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n w="50800"/>
                <a:cs typeface="+mn-cs"/>
              </a:rPr>
              <a:t> The nerve fibers from this segment run in the </a:t>
            </a:r>
            <a:r>
              <a:rPr lang="en-US" dirty="0" err="1">
                <a:ln w="50800"/>
                <a:solidFill>
                  <a:srgbClr val="FFFF00"/>
                </a:solidFill>
                <a:cs typeface="+mn-cs"/>
              </a:rPr>
              <a:t>ulnar</a:t>
            </a:r>
            <a:r>
              <a:rPr lang="en-US" dirty="0">
                <a:ln w="50800"/>
                <a:solidFill>
                  <a:srgbClr val="FFFF00"/>
                </a:solidFill>
                <a:cs typeface="+mn-cs"/>
              </a:rPr>
              <a:t> and median nerves </a:t>
            </a:r>
            <a:r>
              <a:rPr lang="en-US" dirty="0">
                <a:ln w="50800"/>
                <a:cs typeface="+mn-cs"/>
              </a:rPr>
              <a:t>to supply all the small muscles of the hand. </a:t>
            </a:r>
            <a:r>
              <a:rPr lang="en-US" dirty="0">
                <a:ln w="50800"/>
                <a:solidFill>
                  <a:srgbClr val="00FF00"/>
                </a:solidFill>
                <a:cs typeface="+mn-cs"/>
              </a:rPr>
              <a:t>The hand has a </a:t>
            </a:r>
            <a:r>
              <a:rPr lang="en-US" u="sng" dirty="0">
                <a:ln w="50800"/>
                <a:solidFill>
                  <a:srgbClr val="00FF00"/>
                </a:solidFill>
                <a:cs typeface="+mn-cs"/>
              </a:rPr>
              <a:t>clawed appearance </a:t>
            </a:r>
            <a:r>
              <a:rPr lang="en-US" dirty="0">
                <a:ln w="50800"/>
                <a:solidFill>
                  <a:srgbClr val="00FF00"/>
                </a:solidFill>
                <a:cs typeface="+mn-cs"/>
              </a:rPr>
              <a:t>due to </a:t>
            </a:r>
            <a:r>
              <a:rPr lang="en-US" u="sng" dirty="0">
                <a:ln w="50800"/>
                <a:solidFill>
                  <a:srgbClr val="FFFF00"/>
                </a:solidFill>
                <a:cs typeface="+mn-cs"/>
              </a:rPr>
              <a:t>ulnar nerve </a:t>
            </a:r>
            <a:r>
              <a:rPr lang="en-US" u="sng" dirty="0" smtClean="0">
                <a:ln w="50800"/>
                <a:solidFill>
                  <a:srgbClr val="FFFF00"/>
                </a:solidFill>
                <a:cs typeface="+mn-cs"/>
              </a:rPr>
              <a:t>injury</a:t>
            </a:r>
            <a:endParaRPr lang="en-US" u="sng" dirty="0">
              <a:ln w="50800"/>
              <a:solidFill>
                <a:srgbClr val="FFFF00"/>
              </a:solidFill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65" y="285749"/>
            <a:ext cx="589023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50800"/>
                <a:cs typeface="+mn-cs"/>
              </a:rPr>
              <a:t>Brachial Plexus Injuries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09120"/>
            <a:ext cx="2159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55776" y="4509120"/>
            <a:ext cx="3322638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n w="50800"/>
                <a:solidFill>
                  <a:srgbClr val="FF0000"/>
                </a:solidFill>
                <a:cs typeface="+mn-cs"/>
              </a:rPr>
              <a:t>Hand of Benediction  or Pop’s Blessings</a:t>
            </a:r>
            <a:r>
              <a:rPr lang="en-US" sz="2000" dirty="0">
                <a:ln w="50800"/>
                <a:solidFill>
                  <a:schemeClr val="bg1">
                    <a:shade val="50000"/>
                  </a:schemeClr>
                </a:solidFill>
                <a:cs typeface="+mn-cs"/>
              </a:rPr>
              <a:t> </a:t>
            </a:r>
            <a:r>
              <a:rPr lang="en-US" sz="2000" u="sng" dirty="0">
                <a:ln w="50800"/>
                <a:solidFill>
                  <a:srgbClr val="FF00FF"/>
                </a:solidFill>
                <a:cs typeface="+mn-cs"/>
              </a:rPr>
              <a:t>(APE HAND) </a:t>
            </a:r>
            <a:r>
              <a:rPr lang="en-US" sz="2000" dirty="0">
                <a:ln w="50800"/>
                <a:cs typeface="+mn-cs"/>
              </a:rPr>
              <a:t>will</a:t>
            </a:r>
            <a:r>
              <a:rPr lang="en-US" sz="2000" dirty="0">
                <a:ln w="50800"/>
                <a:solidFill>
                  <a:schemeClr val="bg1">
                    <a:shade val="50000"/>
                  </a:schemeClr>
                </a:solidFill>
                <a:cs typeface="+mn-cs"/>
              </a:rPr>
              <a:t> </a:t>
            </a:r>
            <a:r>
              <a:rPr lang="en-US" sz="2000" dirty="0">
                <a:ln w="50800"/>
                <a:cs typeface="+mn-cs"/>
              </a:rPr>
              <a:t>result from </a:t>
            </a:r>
            <a:r>
              <a:rPr lang="en-US" sz="2000" u="sng" dirty="0">
                <a:ln w="50800"/>
                <a:solidFill>
                  <a:srgbClr val="FFFF00"/>
                </a:solidFill>
                <a:cs typeface="+mn-cs"/>
              </a:rPr>
              <a:t>median nerve injury. </a:t>
            </a:r>
          </a:p>
        </p:txBody>
      </p:sp>
      <p:pic>
        <p:nvPicPr>
          <p:cNvPr id="15366" name="Picture 7" descr="http://4.bp.blogspot.com/_jD4Bw_xizAY/Sqg3iBp9SGI/AAAAAAAAAAU/aybqTS7wjFQ/s320/190px-Ulnar_cla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85750"/>
            <a:ext cx="20955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6715125" y="264318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/>
              <a:t>Claw Hand</a:t>
            </a:r>
          </a:p>
        </p:txBody>
      </p:sp>
      <p:pic>
        <p:nvPicPr>
          <p:cNvPr id="29706" name="Picture 10" descr="http://t2.gstatic.com/images?q=tbn:ANd9GcRAfIMNzAqb-nV3pG1kh4RdDhjzqXahidyzBEmrxiK3Wu043dDL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50"/>
          <a:stretch/>
        </p:blipFill>
        <p:spPr bwMode="auto">
          <a:xfrm>
            <a:off x="6357938" y="116632"/>
            <a:ext cx="2547813" cy="293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6858000" y="264318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 dirty="0"/>
              <a:t>Claw Hand</a:t>
            </a:r>
          </a:p>
        </p:txBody>
      </p:sp>
      <p:pic>
        <p:nvPicPr>
          <p:cNvPr id="15370" name="Picture 12" descr="http://classconnection.s3.amazonaws.com/574/flashcards/598574/png/picture41311464890819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7" r="51987" b="6818"/>
          <a:stretch>
            <a:fillRect/>
          </a:stretch>
        </p:blipFill>
        <p:spPr bwMode="auto">
          <a:xfrm>
            <a:off x="6786563" y="3643313"/>
            <a:ext cx="18573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556"/>
          <a:stretch>
            <a:fillRect/>
          </a:stretch>
        </p:blipFill>
        <p:spPr bwMode="auto">
          <a:xfrm>
            <a:off x="6116638" y="4684713"/>
            <a:ext cx="3027362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http://stepjourney.files.wordpress.com/2010/04/popesign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981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228601"/>
            <a:ext cx="4176464" cy="762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PLEXUS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5" y="1124744"/>
            <a:ext cx="4248472" cy="547290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Formation: 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dirty="0" smtClean="0"/>
              <a:t>By ventral rami of upper 4 lumbar nerves (L1, 2, 3 and most of L4).</a:t>
            </a:r>
            <a:endParaRPr lang="en-US" sz="2000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dirty="0" smtClean="0"/>
              <a:t>	</a:t>
            </a:r>
            <a:r>
              <a:rPr lang="en-US" sz="1800" dirty="0" smtClean="0"/>
              <a:t>Within the substance of 	psoas major muscle.</a:t>
            </a:r>
            <a:endParaRPr lang="en-US" sz="2000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branches: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i="1" dirty="0" smtClean="0"/>
              <a:t>	</a:t>
            </a:r>
            <a:r>
              <a:rPr lang="en-US" sz="1800" i="1" dirty="0" smtClean="0">
                <a:solidFill>
                  <a:srgbClr val="00FF00"/>
                </a:solidFill>
              </a:rPr>
              <a:t>Iliohypogastric &amp; 	ilioinguinal (L1):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i="1" dirty="0"/>
              <a:t>	</a:t>
            </a:r>
            <a:r>
              <a:rPr lang="en-US" sz="1600" dirty="0" smtClean="0"/>
              <a:t>to anterior abdominal wall.</a:t>
            </a:r>
            <a:endParaRPr lang="en-US" sz="1800" dirty="0" smtClean="0"/>
          </a:p>
          <a:p>
            <a:pPr marL="0" indent="0" algn="l" rtl="0">
              <a:buNone/>
              <a:defRPr/>
            </a:pPr>
            <a:r>
              <a:rPr lang="en-US" sz="1800" dirty="0" smtClean="0"/>
              <a:t>	</a:t>
            </a:r>
            <a:r>
              <a:rPr lang="en-US" sz="1800" i="1" dirty="0" smtClean="0">
                <a:solidFill>
                  <a:srgbClr val="00FF00"/>
                </a:solidFill>
              </a:rPr>
              <a:t>Obturator</a:t>
            </a:r>
            <a:r>
              <a:rPr lang="en-US" sz="1800" dirty="0" smtClean="0">
                <a:solidFill>
                  <a:srgbClr val="00FF00"/>
                </a:solidFill>
              </a:rPr>
              <a:t> </a:t>
            </a:r>
            <a:r>
              <a:rPr lang="en-US" sz="1800" i="1" dirty="0">
                <a:solidFill>
                  <a:srgbClr val="00FF00"/>
                </a:solidFill>
              </a:rPr>
              <a:t>(</a:t>
            </a:r>
            <a:r>
              <a:rPr lang="en-US" sz="1800" i="1" dirty="0" smtClean="0">
                <a:solidFill>
                  <a:srgbClr val="00FF00"/>
                </a:solidFill>
              </a:rPr>
              <a:t>L2,L3 &amp; L4):</a:t>
            </a:r>
            <a:endParaRPr lang="en-US" sz="1800" dirty="0" smtClean="0">
              <a:solidFill>
                <a:srgbClr val="00FF00"/>
              </a:solidFill>
            </a:endParaRP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dirty="0"/>
              <a:t>	</a:t>
            </a:r>
            <a:r>
              <a:rPr lang="en-US" sz="1600" dirty="0" smtClean="0"/>
              <a:t>to medial compartment of 	the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600" dirty="0"/>
              <a:t> </a:t>
            </a:r>
            <a:r>
              <a:rPr lang="en-US" sz="1600" dirty="0" smtClean="0"/>
              <a:t>            thigh</a:t>
            </a:r>
            <a:endParaRPr lang="en-US" sz="1800" dirty="0" smtClean="0"/>
          </a:p>
          <a:p>
            <a:pPr marL="0" indent="0" algn="l" rtl="0">
              <a:buNone/>
              <a:defRPr/>
            </a:pPr>
            <a:r>
              <a:rPr lang="en-US" sz="1800" dirty="0" smtClean="0"/>
              <a:t>	</a:t>
            </a:r>
            <a:r>
              <a:rPr lang="en-US" sz="1800" i="1" dirty="0" smtClean="0">
                <a:solidFill>
                  <a:srgbClr val="00FF00"/>
                </a:solidFill>
              </a:rPr>
              <a:t>Femoral </a:t>
            </a:r>
            <a:r>
              <a:rPr lang="en-US" sz="1800" i="1" dirty="0">
                <a:solidFill>
                  <a:srgbClr val="00FF00"/>
                </a:solidFill>
              </a:rPr>
              <a:t>(L2,L3 &amp; L4</a:t>
            </a:r>
            <a:r>
              <a:rPr lang="en-US" sz="1800" i="1" dirty="0" smtClean="0">
                <a:solidFill>
                  <a:srgbClr val="00FF00"/>
                </a:solidFill>
              </a:rPr>
              <a:t>):</a:t>
            </a:r>
            <a:endParaRPr lang="en-US" sz="1800" dirty="0">
              <a:solidFill>
                <a:srgbClr val="00FF00"/>
              </a:solidFill>
            </a:endParaRP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i="1" dirty="0">
                <a:solidFill>
                  <a:srgbClr val="00FF00"/>
                </a:solidFill>
              </a:rPr>
              <a:t>	</a:t>
            </a:r>
            <a:r>
              <a:rPr lang="en-US" sz="1600" dirty="0" smtClean="0"/>
              <a:t>to anterior compartment of 	the thigh</a:t>
            </a:r>
            <a:endParaRPr lang="en-US" sz="1600" dirty="0"/>
          </a:p>
        </p:txBody>
      </p:sp>
      <p:pic>
        <p:nvPicPr>
          <p:cNvPr id="16388" name="Picture 2" descr="C:\Documents and Settings\user1\Desktop\lumbosacral\F66122-004-f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50"/>
          <a:stretch>
            <a:fillRect/>
          </a:stretch>
        </p:blipFill>
        <p:spPr>
          <a:xfrm>
            <a:off x="5148064" y="188640"/>
            <a:ext cx="3810000" cy="3024336"/>
          </a:xfrm>
        </p:spPr>
      </p:pic>
      <p:pic>
        <p:nvPicPr>
          <p:cNvPr id="16389" name="Picture 3" descr="C:\Documents and Settings\user1\Desktop\lumbosacral\F66122-004-f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410200" y="5334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05400" y="990600"/>
            <a:ext cx="457200" cy="46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508104" y="2780928"/>
            <a:ext cx="736848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64088" y="2636912"/>
            <a:ext cx="381000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125"/>
            <a:ext cx="4104456" cy="6873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NERVE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176464" cy="450567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dirty="0" smtClean="0"/>
              <a:t>A branch from lumbar plexus (L2,3,4).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dirty="0" smtClean="0"/>
              <a:t>Descends lateral to psoas </a:t>
            </a:r>
            <a:r>
              <a:rPr lang="en-US" sz="1800" dirty="0" smtClean="0"/>
              <a:t>major.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dirty="0" smtClean="0"/>
              <a:t>Enters </a:t>
            </a:r>
            <a:r>
              <a:rPr lang="en-US" sz="1800" dirty="0" smtClean="0"/>
              <a:t>the thigh behind the middle of the inguinal ligament.</a:t>
            </a:r>
            <a:endParaRPr lang="en-US" sz="1800" dirty="0"/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dirty="0" smtClean="0"/>
              <a:t>Passes lateral to femoral artery outside the femoral sheath.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dirty="0" smtClean="0"/>
              <a:t>It divides into anterior &amp; posterior divisions.</a:t>
            </a:r>
          </a:p>
          <a:p>
            <a:pPr algn="l" rtl="0">
              <a:defRPr/>
            </a:pP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G:\Student Gray\6. Lower limb\F66122-006-f06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14447" t="111" r="17419" b="5686"/>
          <a:stretch/>
        </p:blipFill>
        <p:spPr>
          <a:xfrm>
            <a:off x="4644008" y="116632"/>
            <a:ext cx="4320480" cy="655272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27038"/>
            <a:ext cx="9144000" cy="8413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NERVE INJURY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3816424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effect:</a:t>
            </a:r>
          </a:p>
          <a:p>
            <a:pPr lvl="1" algn="l" rtl="0">
              <a:defRPr/>
            </a:pPr>
            <a:r>
              <a:rPr lang="en-US" sz="1800" dirty="0" smtClean="0"/>
              <a:t>Wasting of quadriceps femoris.</a:t>
            </a:r>
          </a:p>
          <a:p>
            <a:pPr lvl="1" algn="l" rtl="0">
              <a:defRPr/>
            </a:pPr>
            <a:r>
              <a:rPr lang="en-US" sz="1800" dirty="0" smtClean="0"/>
              <a:t>Loss of extension of knee.</a:t>
            </a:r>
          </a:p>
          <a:p>
            <a:pPr lvl="1" algn="l" rtl="0">
              <a:defRPr/>
            </a:pPr>
            <a:r>
              <a:rPr lang="en-US" sz="1800" dirty="0" smtClean="0"/>
              <a:t>Weak flexion of hip (psoas major is intact).</a:t>
            </a:r>
          </a:p>
          <a:p>
            <a:pPr lvl="1" algn="l" rtl="0">
              <a:defRPr/>
            </a:pPr>
            <a:endParaRPr lang="en-US" sz="19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effect:</a:t>
            </a:r>
          </a:p>
          <a:p>
            <a:pPr lvl="1" algn="l" rtl="0">
              <a:defRPr/>
            </a:pPr>
            <a:r>
              <a:rPr lang="en-US" sz="1800" dirty="0"/>
              <a:t>L</a:t>
            </a:r>
            <a:r>
              <a:rPr lang="en-US" sz="1800" dirty="0" smtClean="0"/>
              <a:t>oss of sensation over antero-medial aspect of thigh &amp; medial side of leg &amp; </a:t>
            </a:r>
            <a:r>
              <a:rPr lang="en-US" sz="1800" dirty="0"/>
              <a:t>foot </a:t>
            </a:r>
            <a:r>
              <a:rPr lang="en-US" sz="1800" dirty="0" smtClean="0"/>
              <a:t>(areas supplied by the femoral nerve). </a:t>
            </a:r>
            <a:endParaRPr lang="en-US" sz="1800" dirty="0"/>
          </a:p>
        </p:txBody>
      </p:sp>
      <p:pic>
        <p:nvPicPr>
          <p:cNvPr id="7" name="Picture 4" descr="4AA6C5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5337" t="6801" r="19768" b="55362"/>
          <a:stretch>
            <a:fillRect/>
          </a:stretch>
        </p:blipFill>
        <p:spPr>
          <a:xfrm>
            <a:off x="5235298" y="1412776"/>
            <a:ext cx="3375302" cy="521662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424936" cy="7524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339480" cy="2836912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Formation: 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dirty="0"/>
              <a:t>B</a:t>
            </a:r>
            <a:r>
              <a:rPr lang="en-US" sz="1800" dirty="0" smtClean="0"/>
              <a:t>y ventral rami of a part of L4 &amp; whole L5 (lumbosacral trunk) + S1, 2, 3 and most of the </a:t>
            </a:r>
            <a:r>
              <a:rPr lang="en-US" sz="1800" dirty="0" smtClean="0"/>
              <a:t>S4.</a:t>
            </a:r>
            <a:endParaRPr lang="en-US" sz="2800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dirty="0" smtClean="0"/>
              <a:t>In front of piriformis muscle.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F66122-005-f0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196752"/>
            <a:ext cx="5400600" cy="5400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" y="228600"/>
            <a:ext cx="9132887" cy="762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00809"/>
            <a:ext cx="3623320" cy="345638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branches: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splanchnic nerve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preganglionic parasympathetic to pelvic viscera &amp; hindgut.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sz="1800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Pudendal</a:t>
            </a:r>
            <a:r>
              <a:rPr lang="en-US" sz="18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perineum.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endParaRPr lang="en-US" sz="1800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sz="18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lower limb.</a:t>
            </a:r>
          </a:p>
          <a:p>
            <a:pPr algn="l" rtl="0">
              <a:defRPr/>
            </a:pPr>
            <a:endParaRPr lang="en-US" sz="2400" dirty="0"/>
          </a:p>
        </p:txBody>
      </p:sp>
      <p:pic>
        <p:nvPicPr>
          <p:cNvPr id="5" name="Content Placeholder 4" descr="F66122-005-f0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124744"/>
            <a:ext cx="4851648" cy="5544616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 Arrow 6"/>
          <p:cNvSpPr/>
          <p:nvPr/>
        </p:nvSpPr>
        <p:spPr>
          <a:xfrm>
            <a:off x="8460432" y="3573016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092280" y="5877272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63256" y="414908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28600"/>
            <a:ext cx="4176464" cy="103981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</a:t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 nerve of the </a:t>
            </a: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4784"/>
            <a:ext cx="4491608" cy="5039841"/>
          </a:xfrm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dirty="0" smtClean="0"/>
              <a:t>from sacral plexus (L4, 5, S1, 2, &amp; 3).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dirty="0" smtClean="0"/>
              <a:t>Leaves the pelvis through greater sciatic foramen, below piriformis.</a:t>
            </a:r>
          </a:p>
          <a:p>
            <a:pPr lvl="1" algn="l" rtl="0">
              <a:defRPr/>
            </a:pPr>
            <a:r>
              <a:rPr lang="en-US" sz="1800" dirty="0" smtClean="0"/>
              <a:t>Passes in the gluteal region </a:t>
            </a:r>
            <a:r>
              <a:rPr lang="en-US" sz="1800" dirty="0" smtClean="0"/>
              <a:t>midway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ischial tuberosity &amp; greater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trochanter.</a:t>
            </a:r>
          </a:p>
          <a:p>
            <a:pPr lvl="1" algn="l" rtl="0">
              <a:defRPr/>
            </a:pPr>
            <a:r>
              <a:rPr lang="en-US" sz="1800" dirty="0" smtClean="0"/>
              <a:t>Then it passes to the  </a:t>
            </a:r>
            <a:r>
              <a:rPr lang="en-US" sz="1800" dirty="0" smtClean="0"/>
              <a:t>posterior compartment of thigh.</a:t>
            </a:r>
          </a:p>
          <a:p>
            <a:pPr lvl="1" algn="l" rtl="0">
              <a:defRPr/>
            </a:pPr>
            <a:endParaRPr lang="en-US" sz="1800" b="1" dirty="0" smtClean="0"/>
          </a:p>
          <a:p>
            <a:pPr lvl="1" algn="l" rtl="0">
              <a:defRPr/>
            </a:pPr>
            <a:r>
              <a:rPr lang="en-US" sz="1800" b="1" dirty="0" smtClean="0"/>
              <a:t>Divides into:</a:t>
            </a:r>
          </a:p>
          <a:p>
            <a:pPr lvl="1" algn="l" rtl="0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 nerve.</a:t>
            </a:r>
          </a:p>
          <a:p>
            <a:pPr lvl="1" algn="l" rtl="0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peroneal (fibular) nerve.</a:t>
            </a:r>
          </a:p>
          <a:p>
            <a:pPr algn="l" rtl="0">
              <a:defRPr/>
            </a:pPr>
            <a:endParaRPr lang="en-US" sz="1800" dirty="0"/>
          </a:p>
        </p:txBody>
      </p:sp>
      <p:pic>
        <p:nvPicPr>
          <p:cNvPr id="7" name="Content Placeholder 6" descr="lumbosacral 0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609600"/>
            <a:ext cx="4114800" cy="6019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410200" y="6172200"/>
            <a:ext cx="228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153400" y="3733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8534400" y="4876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153400" y="16002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534400" y="2133600"/>
            <a:ext cx="2286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4716463" y="1828800"/>
            <a:ext cx="13001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1000">
                <a:solidFill>
                  <a:schemeClr val="bg2"/>
                </a:solidFill>
              </a:rPr>
              <a:t>Ischial tuberosity</a:t>
            </a:r>
          </a:p>
        </p:txBody>
      </p:sp>
      <p:cxnSp>
        <p:nvCxnSpPr>
          <p:cNvPr id="15" name="Straight Arrow Connector 14"/>
          <p:cNvCxnSpPr>
            <a:stCxn id="22538" idx="3"/>
          </p:cNvCxnSpPr>
          <p:nvPr/>
        </p:nvCxnSpPr>
        <p:spPr>
          <a:xfrm>
            <a:off x="6016625" y="1952625"/>
            <a:ext cx="454025" cy="485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575"/>
            <a:ext cx="9144000" cy="5540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 NERVE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032448" cy="470912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dirty="0" smtClean="0"/>
              <a:t>Descends through popliteal fossa to posterior compartment of leg, accompanied with posterior tibial vessels.</a:t>
            </a:r>
          </a:p>
          <a:p>
            <a:pPr lvl="1" algn="l" rtl="0">
              <a:defRPr/>
            </a:pPr>
            <a:endParaRPr lang="en-US" sz="1800" dirty="0" smtClean="0"/>
          </a:p>
          <a:p>
            <a:pPr lvl="1" algn="l" rtl="0">
              <a:defRPr/>
            </a:pPr>
            <a:r>
              <a:rPr lang="en-US" sz="1800" dirty="0" smtClean="0"/>
              <a:t>Passes deep to </a:t>
            </a:r>
            <a:r>
              <a:rPr lang="en-US" sz="1800" dirty="0" smtClean="0"/>
              <a:t>the flexor </a:t>
            </a:r>
            <a:r>
              <a:rPr lang="en-US" sz="1800" dirty="0" smtClean="0"/>
              <a:t>retinaculum to reach the sole of foot where it divides into 2 terminal branches:</a:t>
            </a:r>
          </a:p>
          <a:p>
            <a:pPr lvl="1" algn="l" rtl="0">
              <a:defRPr/>
            </a:pPr>
            <a:r>
              <a:rPr lang="en-US" sz="1800" dirty="0" smtClean="0"/>
              <a:t>Medial planter </a:t>
            </a:r>
            <a:r>
              <a:rPr lang="en-US" sz="1800" dirty="0" smtClean="0"/>
              <a:t>nerve.</a:t>
            </a:r>
            <a:endParaRPr lang="en-US" sz="1800" dirty="0" smtClean="0"/>
          </a:p>
          <a:p>
            <a:pPr lvl="1" algn="l" rtl="0">
              <a:defRPr/>
            </a:pPr>
            <a:r>
              <a:rPr lang="en-US" sz="1800" dirty="0" smtClean="0"/>
              <a:t>Lateral Planter nerve.</a:t>
            </a:r>
            <a:endParaRPr lang="en-US" sz="1800" dirty="0"/>
          </a:p>
        </p:txBody>
      </p:sp>
      <p:pic>
        <p:nvPicPr>
          <p:cNvPr id="5" name="Content Placeholder 4" descr="F66122-006-f0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842"/>
          <a:stretch>
            <a:fillRect/>
          </a:stretch>
        </p:blipFill>
        <p:spPr>
          <a:xfrm>
            <a:off x="4644008" y="980728"/>
            <a:ext cx="4195192" cy="568863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525"/>
            <a:ext cx="9144000" cy="590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PERONEAL (FIBULAR) NERVE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464496" cy="424847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dirty="0" smtClean="0"/>
              <a:t>Leaves popliteal fossa &amp; turns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the lateral aspect of neck of fibula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(Dangerous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position).</a:t>
            </a:r>
          </a:p>
          <a:p>
            <a:pPr lvl="1" algn="l" rtl="0">
              <a:defRPr/>
            </a:pPr>
            <a:r>
              <a:rPr lang="en-US" sz="1800" dirty="0" smtClean="0"/>
              <a:t>Then divides into 2 terminal branches:</a:t>
            </a:r>
            <a:endParaRPr lang="en-US" dirty="0" smtClean="0"/>
          </a:p>
          <a:p>
            <a:pPr marL="1314450" lvl="2" indent="-514350" algn="l" rtl="0">
              <a:buFont typeface="+mj-lt"/>
              <a:buAutoNum type="arabicPeriod"/>
              <a:defRPr/>
            </a:pPr>
            <a:r>
              <a:rPr lang="en-US" sz="1600" i="1" dirty="0" smtClean="0"/>
              <a:t>Superficial peroneal: </a:t>
            </a:r>
            <a:r>
              <a:rPr lang="en-US" sz="1600" dirty="0" smtClean="0"/>
              <a:t>descends into lateral compartment of </a:t>
            </a:r>
            <a:r>
              <a:rPr lang="en-US" sz="1600" dirty="0" smtClean="0"/>
              <a:t>leg.</a:t>
            </a:r>
            <a:endParaRPr lang="en-US" sz="1600" dirty="0" smtClean="0"/>
          </a:p>
          <a:p>
            <a:pPr marL="1314450" lvl="2" indent="-514350" algn="l" rtl="0">
              <a:buFont typeface="+mj-lt"/>
              <a:buAutoNum type="arabicPeriod"/>
              <a:defRPr/>
            </a:pPr>
            <a:endParaRPr lang="en-US" sz="1600" dirty="0" smtClean="0"/>
          </a:p>
          <a:p>
            <a:pPr marL="1314450" lvl="2" indent="-514350" algn="l" rtl="0">
              <a:buFont typeface="+mj-lt"/>
              <a:buAutoNum type="arabicPeriod"/>
              <a:defRPr/>
            </a:pPr>
            <a:r>
              <a:rPr lang="en-US" sz="1600" i="1" dirty="0" smtClean="0"/>
              <a:t>Deep peroneal: </a:t>
            </a:r>
            <a:r>
              <a:rPr lang="en-US" sz="1600" dirty="0" smtClean="0"/>
              <a:t>descends into anterior compartment of leg.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defRPr/>
            </a:pPr>
            <a:endParaRPr lang="en-US" dirty="0"/>
          </a:p>
        </p:txBody>
      </p:sp>
      <p:pic>
        <p:nvPicPr>
          <p:cNvPr id="5" name="Content Placeholder 4" descr="F66122-006-f0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225" y="1447800"/>
            <a:ext cx="3559175" cy="5181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5791200" y="2057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010400" y="38862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934200" y="4724400"/>
            <a:ext cx="152400" cy="228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638800" y="3733800"/>
            <a:ext cx="533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350"/>
            <a:ext cx="9144000" cy="5207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5233988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1800" dirty="0" smtClean="0"/>
              <a:t>The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plexus </a:t>
            </a:r>
            <a:r>
              <a:rPr lang="en-US" sz="1800" dirty="0" smtClean="0"/>
              <a:t>is formed by ventral rami of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L1,2,3 and most of L4</a:t>
            </a:r>
            <a:r>
              <a:rPr lang="en-US" sz="1800" dirty="0" smtClean="0"/>
              <a:t>, in substance of psoas major muscle</a:t>
            </a:r>
          </a:p>
          <a:p>
            <a:pPr algn="l" rtl="0">
              <a:buFont typeface="Wingdings" pitchFamily="2" charset="2"/>
              <a:buChar char="q"/>
              <a:defRPr/>
            </a:pPr>
            <a:endParaRPr lang="en-US" sz="1800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dirty="0" smtClean="0"/>
              <a:t>The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 </a:t>
            </a:r>
            <a:r>
              <a:rPr lang="en-US" sz="1800" dirty="0" smtClean="0"/>
              <a:t>is formed by ventral rami of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 of L4 &amp; whole L5 </a:t>
            </a:r>
            <a:r>
              <a:rPr lang="en-US" sz="1800" dirty="0" smtClean="0"/>
              <a:t>(lumbosacral trunk) plus the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S1,2,3 </a:t>
            </a:r>
            <a:r>
              <a:rPr lang="en-US" sz="1800" dirty="0" smtClean="0"/>
              <a:t>and most of S4, in front of piriformis </a:t>
            </a:r>
            <a:r>
              <a:rPr lang="en-US" sz="1800" dirty="0" smtClean="0"/>
              <a:t>muscle.</a:t>
            </a:r>
            <a:endParaRPr lang="en-US" sz="1800" dirty="0" smtClean="0"/>
          </a:p>
          <a:p>
            <a:pPr algn="l" rtl="0">
              <a:buFont typeface="Wingdings" pitchFamily="2" charset="2"/>
              <a:buChar char="q"/>
              <a:defRPr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femoral nerve</a:t>
            </a:r>
            <a:r>
              <a:rPr lang="en-US" sz="1800" dirty="0" smtClean="0"/>
              <a:t>, a branch of lumbar plexus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(L2,3,4).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injury will </a:t>
            </a:r>
            <a:r>
              <a:rPr lang="en-US" sz="1800" dirty="0" smtClean="0"/>
              <a:t>lead to weak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hip &amp;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extension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knee</a:t>
            </a:r>
            <a:r>
              <a:rPr lang="en-US" sz="1800" dirty="0" smtClean="0"/>
              <a:t> as well as loss of sensation of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of anteromedial aspects of the thigh, medial side of knee, leg and foot</a:t>
            </a:r>
          </a:p>
          <a:p>
            <a:pPr lvl="1" algn="l" rtl="0">
              <a:buFont typeface="Wingdings" pitchFamily="2" charset="2"/>
              <a:buChar char="q"/>
              <a:defRPr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 </a:t>
            </a:r>
            <a:r>
              <a:rPr lang="en-US" sz="1800" dirty="0"/>
              <a:t>is a branch of sacral plexus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(L4,5, S1,2,3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injury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sz="1800" dirty="0" smtClean="0"/>
              <a:t>affect the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 of knee, extension of hip, all movements of leg &amp; foot</a:t>
            </a:r>
            <a:r>
              <a:rPr lang="en-US" sz="1800" dirty="0"/>
              <a:t>, as well as loss of sensation of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of leg &amp; foot (except areas supplied by saphenous branch of femoral nerve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7"/>
            <a:ext cx="8229600" cy="1224136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Objectives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16832"/>
            <a:ext cx="8856984" cy="3456383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2000" b="1" u="sng" dirty="0" smtClean="0">
                <a:solidFill>
                  <a:srgbClr val="00FF00"/>
                </a:solidFill>
              </a:rPr>
              <a:t>By the end of this lecture, you should be able to :</a:t>
            </a:r>
            <a:endParaRPr lang="ar-SA" sz="2000" b="1" u="sng" dirty="0" smtClean="0">
              <a:solidFill>
                <a:srgbClr val="00FF00"/>
              </a:solidFill>
            </a:endParaRPr>
          </a:p>
          <a:p>
            <a:pPr algn="l" rtl="0" eaLnBrk="1" hangingPunct="1">
              <a:defRPr/>
            </a:pPr>
            <a:r>
              <a:rPr lang="en-US" sz="2400" dirty="0" smtClean="0"/>
              <a:t>Describe </a:t>
            </a:r>
            <a:r>
              <a:rPr lang="en-US" sz="2400" dirty="0" smtClean="0">
                <a:solidFill>
                  <a:srgbClr val="FFFF00"/>
                </a:solidFill>
              </a:rPr>
              <a:t>the formation </a:t>
            </a:r>
            <a:r>
              <a:rPr lang="en-US" sz="2400" dirty="0" smtClean="0"/>
              <a:t>of brachial plexus (site, roots)</a:t>
            </a:r>
          </a:p>
          <a:p>
            <a:pPr algn="l" rtl="0" eaLnBrk="1" hangingPunct="1">
              <a:defRPr/>
            </a:pPr>
            <a:r>
              <a:rPr lang="en-US" sz="2400" dirty="0" smtClean="0"/>
              <a:t>List the </a:t>
            </a:r>
            <a:r>
              <a:rPr lang="en-US" sz="2400" dirty="0" smtClean="0">
                <a:solidFill>
                  <a:srgbClr val="FFFF00"/>
                </a:solidFill>
              </a:rPr>
              <a:t>main branches </a:t>
            </a:r>
            <a:r>
              <a:rPr lang="en-US" sz="2400" dirty="0" smtClean="0"/>
              <a:t>of brachial </a:t>
            </a:r>
            <a:r>
              <a:rPr lang="en-US" sz="2400" dirty="0" smtClean="0"/>
              <a:t>plexus.</a:t>
            </a:r>
            <a:endParaRPr lang="en-US" sz="2400" dirty="0" smtClean="0"/>
          </a:p>
          <a:p>
            <a:pPr algn="l" rtl="0" eaLnBrk="1" hangingPunct="1">
              <a:defRPr/>
            </a:pPr>
            <a:r>
              <a:rPr lang="en-US" sz="2400" dirty="0"/>
              <a:t>Describe </a:t>
            </a:r>
            <a:r>
              <a:rPr lang="en-US" sz="2400" dirty="0">
                <a:solidFill>
                  <a:srgbClr val="FFFF00"/>
                </a:solidFill>
              </a:rPr>
              <a:t>the formation </a:t>
            </a:r>
            <a:r>
              <a:rPr lang="en-US" sz="2400" dirty="0"/>
              <a:t>of </a:t>
            </a:r>
            <a:r>
              <a:rPr lang="en-US" sz="2400" dirty="0" smtClean="0"/>
              <a:t>lumbosacral plexus (site</a:t>
            </a:r>
            <a:r>
              <a:rPr lang="en-US" sz="2400" dirty="0"/>
              <a:t>, roots)</a:t>
            </a:r>
          </a:p>
          <a:p>
            <a:pPr algn="l" rtl="0" eaLnBrk="1" hangingPunct="1">
              <a:defRPr/>
            </a:pPr>
            <a:r>
              <a:rPr lang="en-US" sz="2400" dirty="0"/>
              <a:t>List the </a:t>
            </a:r>
            <a:r>
              <a:rPr lang="en-US" sz="2400" dirty="0">
                <a:solidFill>
                  <a:srgbClr val="FFFF00"/>
                </a:solidFill>
              </a:rPr>
              <a:t>main branches </a:t>
            </a:r>
            <a:r>
              <a:rPr lang="en-US" sz="2400" dirty="0"/>
              <a:t>of lumbosacral</a:t>
            </a:r>
            <a:r>
              <a:rPr lang="en-US" sz="2400" dirty="0" smtClean="0"/>
              <a:t> </a:t>
            </a:r>
            <a:r>
              <a:rPr lang="en-US" sz="2400" dirty="0" smtClean="0"/>
              <a:t>plexus.</a:t>
            </a:r>
            <a:endParaRPr lang="en-US" sz="2400" dirty="0" smtClean="0"/>
          </a:p>
          <a:p>
            <a:pPr algn="l" rtl="0" eaLnBrk="1" hangingPunct="1">
              <a:defRPr/>
            </a:pPr>
            <a:r>
              <a:rPr lang="en-US" sz="2400" dirty="0" smtClean="0"/>
              <a:t>Describe some important </a:t>
            </a:r>
            <a:r>
              <a:rPr lang="en-US" sz="2400" dirty="0" smtClean="0">
                <a:solidFill>
                  <a:srgbClr val="FFFF00"/>
                </a:solidFill>
              </a:rPr>
              <a:t>a</a:t>
            </a:r>
            <a:r>
              <a:rPr lang="en-US" sz="2400" dirty="0" smtClean="0">
                <a:solidFill>
                  <a:srgbClr val="FFFF00"/>
                </a:solidFill>
              </a:rPr>
              <a:t>pplied </a:t>
            </a:r>
            <a:r>
              <a:rPr lang="en-US" sz="2400" dirty="0" smtClean="0">
                <a:solidFill>
                  <a:srgbClr val="FFFF00"/>
                </a:solidFill>
              </a:rPr>
              <a:t>Anatomy </a:t>
            </a:r>
            <a:r>
              <a:rPr lang="en-US" sz="2400" dirty="0" smtClean="0"/>
              <a:t>related to the brachial &amp; lumbosacral </a:t>
            </a:r>
            <a:r>
              <a:rPr lang="en-US" sz="2400" dirty="0" smtClean="0"/>
              <a:t>plexuses.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467545" y="764704"/>
            <a:ext cx="8280920" cy="48965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7306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en-US" sz="3600" b="1" kern="1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Thank </a:t>
            </a:r>
            <a:r>
              <a:rPr lang="en-US" sz="3600" b="1" kern="10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you </a:t>
            </a:r>
          </a:p>
          <a:p>
            <a:pPr algn="ctr" rtl="1">
              <a:defRPr/>
            </a:pPr>
            <a:r>
              <a:rPr lang="en-US" sz="3600" b="1" kern="10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And </a:t>
            </a:r>
          </a:p>
          <a:p>
            <a:pPr algn="ctr" rtl="1">
              <a:defRPr/>
            </a:pPr>
            <a:r>
              <a:rPr lang="en-US" sz="3600" b="1" kern="10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Good Luck</a:t>
            </a:r>
            <a:endParaRPr lang="en-US" sz="3600" b="1" kern="10" dirty="0">
              <a:ln w="11430"/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14313" y="428625"/>
            <a:ext cx="892968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2000" b="1" dirty="0">
                <a:solidFill>
                  <a:srgbClr val="FFFF00"/>
                </a:solidFill>
                <a:cs typeface="Times New Roman" pitchFamily="18" charset="0"/>
              </a:rPr>
              <a:t>1. Lesion of the upper trunk of the brachial plexus leads to :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US" altLang="en-US" sz="2000" dirty="0" err="1">
                <a:cs typeface="Times New Roman" pitchFamily="18" charset="0"/>
              </a:rPr>
              <a:t>Klumpke</a:t>
            </a:r>
            <a:r>
              <a:rPr lang="en-US" altLang="en-US" sz="2000" dirty="0">
                <a:cs typeface="Times New Roman" pitchFamily="18" charset="0"/>
              </a:rPr>
              <a:t> palsy.</a:t>
            </a:r>
            <a:endParaRPr lang="en-US" altLang="en-US" sz="2000" dirty="0"/>
          </a:p>
          <a:p>
            <a:pPr>
              <a:buFontTx/>
              <a:buChar char="•"/>
            </a:pPr>
            <a:r>
              <a:rPr lang="en-US" altLang="en-US" sz="2000" dirty="0" err="1">
                <a:cs typeface="Times New Roman" pitchFamily="18" charset="0"/>
              </a:rPr>
              <a:t>Erb-Duchenne</a:t>
            </a:r>
            <a:r>
              <a:rPr lang="en-US" altLang="en-US" sz="2000" dirty="0">
                <a:cs typeface="Times New Roman" pitchFamily="18" charset="0"/>
              </a:rPr>
              <a:t> palsy</a:t>
            </a:r>
            <a:endParaRPr lang="en-US" altLang="en-US" sz="2000" dirty="0"/>
          </a:p>
          <a:p>
            <a:pPr>
              <a:buFontTx/>
              <a:buChar char="•"/>
            </a:pPr>
            <a:r>
              <a:rPr lang="en-US" altLang="en-US" sz="2000" dirty="0">
                <a:cs typeface="Times New Roman" pitchFamily="18" charset="0"/>
              </a:rPr>
              <a:t>Drop wrist &amp; hand.</a:t>
            </a:r>
            <a:endParaRPr lang="en-US" altLang="en-US" sz="2000" dirty="0"/>
          </a:p>
          <a:p>
            <a:pPr>
              <a:buFontTx/>
              <a:buChar char="•"/>
            </a:pPr>
            <a:r>
              <a:rPr lang="en-US" altLang="en-US" sz="2000" dirty="0">
                <a:cs typeface="Times New Roman" pitchFamily="18" charset="0"/>
              </a:rPr>
              <a:t>Ape hand.</a:t>
            </a:r>
          </a:p>
          <a:p>
            <a:endParaRPr lang="en-US" altLang="en-US" sz="2000" dirty="0"/>
          </a:p>
          <a:p>
            <a:r>
              <a:rPr lang="en-US" altLang="en-US" sz="2000" b="1" dirty="0">
                <a:solidFill>
                  <a:srgbClr val="FFFF00"/>
                </a:solidFill>
                <a:cs typeface="Times New Roman" pitchFamily="18" charset="0"/>
              </a:rPr>
              <a:t>2. Which one of the following nerves is a branch of posterior cord of brachial plexus?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US" altLang="en-US" sz="2000" dirty="0">
                <a:cs typeface="Times New Roman" pitchFamily="18" charset="0"/>
              </a:rPr>
              <a:t>Ulnar</a:t>
            </a:r>
            <a:endParaRPr lang="en-US" altLang="en-US" sz="2000" dirty="0"/>
          </a:p>
          <a:p>
            <a:pPr>
              <a:buFontTx/>
              <a:buChar char="•"/>
            </a:pPr>
            <a:r>
              <a:rPr lang="en-US" altLang="en-US" sz="2000" dirty="0">
                <a:cs typeface="Times New Roman" pitchFamily="18" charset="0"/>
              </a:rPr>
              <a:t>Radial</a:t>
            </a:r>
            <a:endParaRPr lang="en-US" altLang="en-US" sz="2000" dirty="0"/>
          </a:p>
          <a:p>
            <a:pPr>
              <a:buFontTx/>
              <a:buChar char="•"/>
            </a:pPr>
            <a:r>
              <a:rPr lang="en-US" altLang="en-US" sz="2000" dirty="0">
                <a:cs typeface="Times New Roman" pitchFamily="18" charset="0"/>
              </a:rPr>
              <a:t>Median</a:t>
            </a:r>
            <a:endParaRPr lang="en-US" altLang="en-US" sz="2000" dirty="0"/>
          </a:p>
          <a:p>
            <a:pPr>
              <a:buFontTx/>
              <a:buChar char="•"/>
            </a:pPr>
            <a:r>
              <a:rPr lang="en-US" altLang="en-US" sz="2000" dirty="0" err="1">
                <a:cs typeface="Times New Roman" pitchFamily="18" charset="0"/>
              </a:rPr>
              <a:t>Musclocutanous</a:t>
            </a:r>
            <a:endParaRPr lang="en-US" altLang="en-US" sz="2000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femoral nerve </a:t>
            </a:r>
            <a:r>
              <a:rPr lang="en-US" b="1" dirty="0" smtClean="0"/>
              <a:t>supplies: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Extensors of hip.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Skin of dorsum of foot.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Hamstrings.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Extensors of knee</a:t>
            </a:r>
          </a:p>
          <a:p>
            <a:pPr marL="514350" indent="-514350" algn="l" rtl="0">
              <a:buFont typeface="Wingdings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/>
              <a:t>Injury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</a:t>
            </a:r>
            <a:r>
              <a:rPr lang="en-US" b="1" dirty="0" smtClean="0"/>
              <a:t>leads to: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Loss of dorsiflexion of ankle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Loss of inversion of foot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Loss of extension of knee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Loss of flexion of toes</a:t>
            </a:r>
          </a:p>
          <a:p>
            <a:pPr marL="1314450" lvl="2" indent="-514350" algn="l" rtl="0">
              <a:buFont typeface="Wingdings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6477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Formation of Brachial </a:t>
            </a:r>
            <a:r>
              <a:rPr lang="en-US" sz="3200" b="1" dirty="0" smtClean="0">
                <a:solidFill>
                  <a:srgbClr val="00FF00"/>
                </a:solidFill>
              </a:rPr>
              <a:t>Plexus </a:t>
            </a:r>
            <a:endParaRPr lang="en-US" sz="3200" dirty="0" smtClean="0">
              <a:solidFill>
                <a:srgbClr val="00FF00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8438" y="1124743"/>
            <a:ext cx="8747125" cy="1368153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2400" dirty="0" smtClean="0"/>
              <a:t>It is formed within the </a:t>
            </a:r>
            <a:r>
              <a:rPr lang="en-US" sz="2400" dirty="0" smtClean="0">
                <a:solidFill>
                  <a:srgbClr val="FFFF00"/>
                </a:solidFill>
              </a:rPr>
              <a:t>posterior triangle</a:t>
            </a:r>
            <a:r>
              <a:rPr lang="en-US" sz="2400" dirty="0" smtClean="0"/>
              <a:t> of the neck. </a:t>
            </a:r>
          </a:p>
          <a:p>
            <a:pPr algn="l" rtl="0" eaLnBrk="1" hangingPunct="1">
              <a:defRPr/>
            </a:pPr>
            <a:r>
              <a:rPr lang="en-US" sz="2400" dirty="0" smtClean="0"/>
              <a:t>It is formed by the union of the </a:t>
            </a:r>
            <a:r>
              <a:rPr lang="en-US" sz="2400" b="1" dirty="0" smtClean="0">
                <a:solidFill>
                  <a:srgbClr val="FFFF00"/>
                </a:solidFill>
              </a:rPr>
              <a:t>anterior rami </a:t>
            </a:r>
            <a:r>
              <a:rPr lang="en-US" sz="2400" dirty="0" smtClean="0"/>
              <a:t>of cervical </a:t>
            </a:r>
            <a:r>
              <a:rPr lang="en-US" sz="2400" dirty="0" smtClean="0">
                <a:solidFill>
                  <a:srgbClr val="FF00FF"/>
                </a:solidFill>
              </a:rPr>
              <a:t>5</a:t>
            </a:r>
            <a:r>
              <a:rPr lang="en-US" sz="2400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dirty="0" smtClean="0">
                <a:solidFill>
                  <a:srgbClr val="FF00FF"/>
                </a:solidFill>
              </a:rPr>
              <a:t> ,6</a:t>
            </a:r>
            <a:r>
              <a:rPr lang="en-US" sz="2400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dirty="0" smtClean="0">
                <a:solidFill>
                  <a:srgbClr val="FF00FF"/>
                </a:solidFill>
              </a:rPr>
              <a:t> ,7</a:t>
            </a:r>
            <a:r>
              <a:rPr lang="en-US" sz="2400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dirty="0" smtClean="0">
                <a:solidFill>
                  <a:srgbClr val="FF00FF"/>
                </a:solidFill>
              </a:rPr>
              <a:t> ,8</a:t>
            </a:r>
            <a:r>
              <a:rPr lang="en-US" sz="2400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smtClean="0">
                <a:solidFill>
                  <a:srgbClr val="FF00FF"/>
                </a:solidFill>
              </a:rPr>
              <a:t>&amp; 1</a:t>
            </a:r>
            <a:r>
              <a:rPr lang="en-US" sz="2400" baseline="30000" dirty="0" smtClean="0">
                <a:solidFill>
                  <a:srgbClr val="FF00FF"/>
                </a:solidFill>
              </a:rPr>
              <a:t>st</a:t>
            </a:r>
            <a:r>
              <a:rPr lang="en-US" sz="2400" dirty="0" smtClean="0">
                <a:solidFill>
                  <a:srgbClr val="FF00FF"/>
                </a:solidFill>
              </a:rPr>
              <a:t> thoracic </a:t>
            </a:r>
            <a:r>
              <a:rPr lang="en-US" sz="2400" dirty="0" smtClean="0"/>
              <a:t>spinal </a:t>
            </a:r>
            <a:r>
              <a:rPr lang="en-US" sz="2400" dirty="0" smtClean="0"/>
              <a:t>nerves.</a:t>
            </a:r>
            <a:endParaRPr lang="en-US" sz="2400" dirty="0" smtClean="0"/>
          </a:p>
        </p:txBody>
      </p:sp>
      <p:pic>
        <p:nvPicPr>
          <p:cNvPr id="5124" name="Picture 4" descr="Bracial Plexu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9" r="3706"/>
          <a:stretch/>
        </p:blipFill>
        <p:spPr bwMode="auto">
          <a:xfrm>
            <a:off x="198438" y="2636912"/>
            <a:ext cx="458599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Bracial Plexus 00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3" t="1887" r="2847"/>
          <a:stretch/>
        </p:blipFill>
        <p:spPr bwMode="auto">
          <a:xfrm>
            <a:off x="4932040" y="2708920"/>
            <a:ext cx="396044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291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Stages </a:t>
            </a:r>
            <a:r>
              <a:rPr lang="en-US" sz="3200" b="1" dirty="0" smtClean="0">
                <a:solidFill>
                  <a:srgbClr val="00FF00"/>
                </a:solidFill>
              </a:rPr>
              <a:t>of the plexus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516216" y="1556793"/>
            <a:ext cx="2520280" cy="2952327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2000" b="1" u="sng" dirty="0" smtClean="0"/>
              <a:t>The plexus is divided </a:t>
            </a:r>
            <a:r>
              <a:rPr lang="en-US" sz="2000" b="1" u="sng" dirty="0" smtClean="0"/>
              <a:t>into 5 stages:</a:t>
            </a:r>
            <a:endParaRPr lang="en-US" sz="2000" b="1" u="sng" dirty="0" smtClean="0"/>
          </a:p>
          <a:p>
            <a:pPr marL="914400" lvl="1" indent="-457200" algn="l" rtl="0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Roots.</a:t>
            </a:r>
          </a:p>
          <a:p>
            <a:pPr marL="914400" lvl="1" indent="-457200" algn="l" rtl="0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99FF33"/>
                </a:solidFill>
              </a:rPr>
              <a:t>Trunks.</a:t>
            </a:r>
          </a:p>
          <a:p>
            <a:pPr marL="914400" lvl="1" indent="-457200" algn="l" rtl="0" eaLnBrk="1" hangingPunct="1">
              <a:buFont typeface="+mj-lt"/>
              <a:buAutoNum type="arabicPeriod"/>
              <a:defRPr/>
            </a:pPr>
            <a:r>
              <a:rPr lang="en-US" sz="2000" dirty="0" smtClean="0"/>
              <a:t>Divisions.</a:t>
            </a:r>
          </a:p>
          <a:p>
            <a:pPr marL="914400" lvl="1" indent="-457200" algn="l" rtl="0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Cords.</a:t>
            </a:r>
          </a:p>
          <a:p>
            <a:pPr marL="914400" lvl="1" indent="-457200" algn="l" rtl="0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Branches.</a:t>
            </a:r>
          </a:p>
        </p:txBody>
      </p:sp>
      <p:pic>
        <p:nvPicPr>
          <p:cNvPr id="5" name="Picture 7" descr="B772A13A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02" t="5724" r="763" b="33365"/>
          <a:stretch/>
        </p:blipFill>
        <p:spPr>
          <a:xfrm>
            <a:off x="179512" y="1052512"/>
            <a:ext cx="6264696" cy="54008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611562" y="92075"/>
            <a:ext cx="5136901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3200" b="1" dirty="0" smtClean="0"/>
              <a:t> </a:t>
            </a:r>
            <a:r>
              <a:rPr lang="en-US" altLang="en-US" sz="3200" b="1" dirty="0"/>
              <a:t>Brachial Plexus </a:t>
            </a:r>
          </a:p>
        </p:txBody>
      </p:sp>
      <p:grpSp>
        <p:nvGrpSpPr>
          <p:cNvPr id="10243" name="Group 73"/>
          <p:cNvGrpSpPr>
            <a:grpSpLocks/>
          </p:cNvGrpSpPr>
          <p:nvPr/>
        </p:nvGrpSpPr>
        <p:grpSpPr bwMode="auto">
          <a:xfrm>
            <a:off x="3302000" y="1997075"/>
            <a:ext cx="831850" cy="2314575"/>
            <a:chOff x="2443" y="1379"/>
            <a:chExt cx="524" cy="1458"/>
          </a:xfrm>
        </p:grpSpPr>
        <p:sp>
          <p:nvSpPr>
            <p:cNvPr id="10306" name="Line 16"/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Line 45"/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34E6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Line 49"/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3927475" y="1241425"/>
            <a:ext cx="5014913" cy="2389188"/>
            <a:chOff x="2474" y="551"/>
            <a:chExt cx="3159" cy="1505"/>
          </a:xfrm>
        </p:grpSpPr>
        <p:grpSp>
          <p:nvGrpSpPr>
            <p:cNvPr id="10301" name="Group 74"/>
            <p:cNvGrpSpPr>
              <a:grpSpLocks/>
            </p:cNvGrpSpPr>
            <p:nvPr/>
          </p:nvGrpSpPr>
          <p:grpSpPr bwMode="auto">
            <a:xfrm>
              <a:off x="2474" y="551"/>
              <a:ext cx="1769" cy="1505"/>
              <a:chOff x="2837" y="903"/>
              <a:chExt cx="1769" cy="1505"/>
            </a:xfrm>
          </p:grpSpPr>
          <p:sp>
            <p:nvSpPr>
              <p:cNvPr id="10303" name="Freeform 56"/>
              <p:cNvSpPr>
                <a:spLocks/>
              </p:cNvSpPr>
              <p:nvPr/>
            </p:nvSpPr>
            <p:spPr bwMode="auto">
              <a:xfrm>
                <a:off x="2837" y="903"/>
                <a:ext cx="1702" cy="1384"/>
              </a:xfrm>
              <a:custGeom>
                <a:avLst/>
                <a:gdLst>
                  <a:gd name="T0" fmla="*/ 0 w 2083"/>
                  <a:gd name="T1" fmla="*/ 1 h 2221"/>
                  <a:gd name="T2" fmla="*/ 2 w 2083"/>
                  <a:gd name="T3" fmla="*/ 1 h 2221"/>
                  <a:gd name="T4" fmla="*/ 2 w 2083"/>
                  <a:gd name="T5" fmla="*/ 1 h 2221"/>
                  <a:gd name="T6" fmla="*/ 2 w 2083"/>
                  <a:gd name="T7" fmla="*/ 1 h 2221"/>
                  <a:gd name="T8" fmla="*/ 2 w 2083"/>
                  <a:gd name="T9" fmla="*/ 1 h 2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2221"/>
                  <a:gd name="T17" fmla="*/ 2083 w 2083"/>
                  <a:gd name="T18" fmla="*/ 2221 h 2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2221">
                    <a:moveTo>
                      <a:pt x="0" y="774"/>
                    </a:moveTo>
                    <a:cubicBezTo>
                      <a:pt x="466" y="632"/>
                      <a:pt x="932" y="491"/>
                      <a:pt x="1260" y="404"/>
                    </a:cubicBezTo>
                    <a:cubicBezTo>
                      <a:pt x="1588" y="317"/>
                      <a:pt x="1851" y="0"/>
                      <a:pt x="1967" y="252"/>
                    </a:cubicBezTo>
                    <a:cubicBezTo>
                      <a:pt x="2083" y="504"/>
                      <a:pt x="1958" y="1609"/>
                      <a:pt x="1956" y="1915"/>
                    </a:cubicBezTo>
                    <a:cubicBezTo>
                      <a:pt x="1954" y="2221"/>
                      <a:pt x="1955" y="2155"/>
                      <a:pt x="1956" y="2089"/>
                    </a:cubicBezTo>
                  </a:path>
                </a:pathLst>
              </a:cu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304" name="Freeform 60"/>
              <p:cNvSpPr>
                <a:spLocks/>
              </p:cNvSpPr>
              <p:nvPr/>
            </p:nvSpPr>
            <p:spPr bwMode="auto">
              <a:xfrm>
                <a:off x="2942" y="1033"/>
                <a:ext cx="1242" cy="988"/>
              </a:xfrm>
              <a:custGeom>
                <a:avLst/>
                <a:gdLst>
                  <a:gd name="T0" fmla="*/ 0 w 1934"/>
                  <a:gd name="T1" fmla="*/ 2147483647 h 598"/>
                  <a:gd name="T2" fmla="*/ 1 w 1934"/>
                  <a:gd name="T3" fmla="*/ 0 h 598"/>
                  <a:gd name="T4" fmla="*/ 0 60000 65536"/>
                  <a:gd name="T5" fmla="*/ 0 60000 65536"/>
                  <a:gd name="T6" fmla="*/ 0 w 1934"/>
                  <a:gd name="T7" fmla="*/ 0 h 598"/>
                  <a:gd name="T8" fmla="*/ 1934 w 1934"/>
                  <a:gd name="T9" fmla="*/ 598 h 59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34" h="598">
                    <a:moveTo>
                      <a:pt x="0" y="598"/>
                    </a:moveTo>
                    <a:cubicBezTo>
                      <a:pt x="806" y="349"/>
                      <a:pt x="1612" y="100"/>
                      <a:pt x="1934" y="0"/>
                    </a:cubicBezTo>
                  </a:path>
                </a:pathLst>
              </a:cu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305" name="Rectangle 66"/>
              <p:cNvSpPr>
                <a:spLocks noChangeArrowheads="1"/>
              </p:cNvSpPr>
              <p:nvPr/>
            </p:nvSpPr>
            <p:spPr bwMode="auto">
              <a:xfrm>
                <a:off x="4356" y="1218"/>
                <a:ext cx="250" cy="1190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rgbClr val="66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7" name="Text Box 79"/>
            <p:cNvSpPr txBox="1">
              <a:spLocks noChangeArrowheads="1"/>
            </p:cNvSpPr>
            <p:nvPr/>
          </p:nvSpPr>
          <p:spPr bwMode="auto">
            <a:xfrm>
              <a:off x="4240" y="783"/>
              <a:ext cx="1393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lateral Cord</a:t>
              </a:r>
            </a:p>
            <a:p>
              <a:pPr rtl="1">
                <a:defRPr/>
              </a:pPr>
              <a:r>
                <a:rPr lang="en-US" sz="3200" dirty="0">
                  <a:solidFill>
                    <a:srgbClr val="FF5050"/>
                  </a:solidFill>
                </a:rPr>
                <a:t>(2LM)</a:t>
              </a:r>
            </a:p>
          </p:txBody>
        </p:sp>
      </p:grp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2019300" y="3957638"/>
            <a:ext cx="2663825" cy="2014537"/>
            <a:chOff x="1272" y="2262"/>
            <a:chExt cx="1678" cy="1269"/>
          </a:xfrm>
        </p:grpSpPr>
        <p:grpSp>
          <p:nvGrpSpPr>
            <p:cNvPr id="10297" name="Group 77"/>
            <p:cNvGrpSpPr>
              <a:grpSpLocks/>
            </p:cNvGrpSpPr>
            <p:nvPr/>
          </p:nvGrpSpPr>
          <p:grpSpPr bwMode="auto">
            <a:xfrm>
              <a:off x="2550" y="2262"/>
              <a:ext cx="400" cy="1269"/>
              <a:chOff x="2913" y="2614"/>
              <a:chExt cx="400" cy="1269"/>
            </a:xfrm>
          </p:grpSpPr>
          <p:sp>
            <p:nvSpPr>
              <p:cNvPr id="10299" name="Freeform 63"/>
              <p:cNvSpPr>
                <a:spLocks/>
              </p:cNvSpPr>
              <p:nvPr/>
            </p:nvSpPr>
            <p:spPr bwMode="auto">
              <a:xfrm>
                <a:off x="2913" y="2614"/>
                <a:ext cx="273" cy="1201"/>
              </a:xfrm>
              <a:custGeom>
                <a:avLst/>
                <a:gdLst>
                  <a:gd name="T0" fmla="*/ 0 w 194"/>
                  <a:gd name="T1" fmla="*/ 3079162 h 853"/>
                  <a:gd name="T2" fmla="*/ 12780060 w 194"/>
                  <a:gd name="T3" fmla="*/ 10885762 h 853"/>
                  <a:gd name="T4" fmla="*/ 14537763 w 194"/>
                  <a:gd name="T5" fmla="*/ 68324395 h 853"/>
                  <a:gd name="T6" fmla="*/ 0 60000 65536"/>
                  <a:gd name="T7" fmla="*/ 0 60000 65536"/>
                  <a:gd name="T8" fmla="*/ 0 60000 65536"/>
                  <a:gd name="T9" fmla="*/ 0 w 194"/>
                  <a:gd name="T10" fmla="*/ 0 h 853"/>
                  <a:gd name="T11" fmla="*/ 194 w 194"/>
                  <a:gd name="T12" fmla="*/ 853 h 8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" h="853">
                    <a:moveTo>
                      <a:pt x="0" y="38"/>
                    </a:moveTo>
                    <a:cubicBezTo>
                      <a:pt x="66" y="19"/>
                      <a:pt x="132" y="0"/>
                      <a:pt x="163" y="136"/>
                    </a:cubicBezTo>
                    <a:cubicBezTo>
                      <a:pt x="194" y="272"/>
                      <a:pt x="189" y="562"/>
                      <a:pt x="185" y="853"/>
                    </a:cubicBezTo>
                  </a:path>
                </a:pathLst>
              </a:custGeom>
              <a:noFill/>
              <a:ln w="76200">
                <a:pattFill prst="dashVert">
                  <a:fgClr>
                    <a:srgbClr val="34E6FE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300" name="Rectangle 65"/>
              <p:cNvSpPr>
                <a:spLocks noChangeArrowheads="1"/>
              </p:cNvSpPr>
              <p:nvPr/>
            </p:nvSpPr>
            <p:spPr bwMode="auto">
              <a:xfrm>
                <a:off x="3063" y="3063"/>
                <a:ext cx="250" cy="820"/>
              </a:xfrm>
              <a:prstGeom prst="rect">
                <a:avLst/>
              </a:prstGeom>
              <a:solidFill>
                <a:srgbClr val="34E6FE"/>
              </a:solidFill>
              <a:ln w="9525">
                <a:solidFill>
                  <a:srgbClr val="34E6FE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8" name="Text Box 80"/>
            <p:cNvSpPr txBox="1">
              <a:spLocks noChangeArrowheads="1"/>
            </p:cNvSpPr>
            <p:nvPr/>
          </p:nvSpPr>
          <p:spPr bwMode="auto">
            <a:xfrm>
              <a:off x="1272" y="2803"/>
              <a:ext cx="1291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medial Cord</a:t>
              </a:r>
            </a:p>
            <a:p>
              <a:pPr rtl="1">
                <a:defRPr/>
              </a:pPr>
              <a:r>
                <a:rPr lang="en-US" sz="3200" dirty="0">
                  <a:solidFill>
                    <a:srgbClr val="FF5050"/>
                  </a:solidFill>
                </a:rPr>
                <a:t>(4MU)</a:t>
              </a:r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3279775" y="2306638"/>
            <a:ext cx="831850" cy="2314575"/>
            <a:chOff x="2429" y="1574"/>
            <a:chExt cx="524" cy="1458"/>
          </a:xfrm>
        </p:grpSpPr>
        <p:sp>
          <p:nvSpPr>
            <p:cNvPr id="10294" name="Line 15"/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44"/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48"/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3910013" y="2581275"/>
            <a:ext cx="4767262" cy="3238500"/>
            <a:chOff x="2463" y="1395"/>
            <a:chExt cx="3003" cy="2040"/>
          </a:xfrm>
        </p:grpSpPr>
        <p:grpSp>
          <p:nvGrpSpPr>
            <p:cNvPr id="10288" name="Group 75"/>
            <p:cNvGrpSpPr>
              <a:grpSpLocks/>
            </p:cNvGrpSpPr>
            <p:nvPr/>
          </p:nvGrpSpPr>
          <p:grpSpPr bwMode="auto">
            <a:xfrm>
              <a:off x="2463" y="1395"/>
              <a:ext cx="1532" cy="2040"/>
              <a:chOff x="2826" y="1747"/>
              <a:chExt cx="1532" cy="2040"/>
            </a:xfrm>
          </p:grpSpPr>
          <p:cxnSp>
            <p:nvCxnSpPr>
              <p:cNvPr id="10290" name="AutoShape 51"/>
              <p:cNvCxnSpPr>
                <a:cxnSpLocks noChangeShapeType="1"/>
              </p:cNvCxnSpPr>
              <p:nvPr/>
            </p:nvCxnSpPr>
            <p:spPr bwMode="auto">
              <a:xfrm>
                <a:off x="2826" y="1747"/>
                <a:ext cx="1424" cy="904"/>
              </a:xfrm>
              <a:prstGeom prst="curvedConnector3">
                <a:avLst>
                  <a:gd name="adj1" fmla="val 71347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291" name="AutoShape 53"/>
              <p:cNvCxnSpPr>
                <a:cxnSpLocks noChangeShapeType="1"/>
              </p:cNvCxnSpPr>
              <p:nvPr/>
            </p:nvCxnSpPr>
            <p:spPr bwMode="auto">
              <a:xfrm>
                <a:off x="2889" y="2365"/>
                <a:ext cx="1262" cy="849"/>
              </a:xfrm>
              <a:prstGeom prst="curvedConnector3">
                <a:avLst>
                  <a:gd name="adj1" fmla="val 109431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292" name="Freeform 61"/>
              <p:cNvSpPr>
                <a:spLocks/>
              </p:cNvSpPr>
              <p:nvPr/>
            </p:nvSpPr>
            <p:spPr bwMode="auto">
              <a:xfrm>
                <a:off x="2880" y="2522"/>
                <a:ext cx="1369" cy="641"/>
              </a:xfrm>
              <a:custGeom>
                <a:avLst/>
                <a:gdLst>
                  <a:gd name="T0" fmla="*/ 0 w 1271"/>
                  <a:gd name="T1" fmla="*/ 511 h 641"/>
                  <a:gd name="T2" fmla="*/ 11457 w 1271"/>
                  <a:gd name="T3" fmla="*/ 22 h 641"/>
                  <a:gd name="T4" fmla="*/ 14755 w 1271"/>
                  <a:gd name="T5" fmla="*/ 641 h 641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641"/>
                  <a:gd name="T11" fmla="*/ 1271 w 1271"/>
                  <a:gd name="T12" fmla="*/ 641 h 6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641">
                    <a:moveTo>
                      <a:pt x="0" y="511"/>
                    </a:moveTo>
                    <a:cubicBezTo>
                      <a:pt x="388" y="255"/>
                      <a:pt x="777" y="0"/>
                      <a:pt x="989" y="22"/>
                    </a:cubicBezTo>
                    <a:cubicBezTo>
                      <a:pt x="1201" y="44"/>
                      <a:pt x="1236" y="342"/>
                      <a:pt x="1271" y="641"/>
                    </a:cubicBezTo>
                  </a:path>
                </a:pathLst>
              </a:cu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293" name="Rectangle 55"/>
              <p:cNvSpPr>
                <a:spLocks noChangeArrowheads="1"/>
              </p:cNvSpPr>
              <p:nvPr/>
            </p:nvSpPr>
            <p:spPr bwMode="auto">
              <a:xfrm>
                <a:off x="4108" y="2597"/>
                <a:ext cx="250" cy="119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9" name="Text Box 81"/>
            <p:cNvSpPr txBox="1">
              <a:spLocks noChangeArrowheads="1"/>
            </p:cNvSpPr>
            <p:nvPr/>
          </p:nvSpPr>
          <p:spPr bwMode="auto">
            <a:xfrm>
              <a:off x="3954" y="2279"/>
              <a:ext cx="151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posterior Cord</a:t>
              </a:r>
            </a:p>
            <a:p>
              <a:pPr rtl="1">
                <a:defRPr/>
              </a:pPr>
              <a:r>
                <a:rPr lang="en-US" sz="3200" dirty="0">
                  <a:solidFill>
                    <a:srgbClr val="FF5050"/>
                  </a:solidFill>
                </a:rPr>
                <a:t>(ULTRA)</a:t>
              </a:r>
            </a:p>
          </p:txBody>
        </p:sp>
      </p:grpSp>
      <p:sp>
        <p:nvSpPr>
          <p:cNvPr id="10248" name="Line 5"/>
          <p:cNvSpPr>
            <a:spLocks noChangeShapeType="1"/>
          </p:cNvSpPr>
          <p:nvPr/>
        </p:nvSpPr>
        <p:spPr bwMode="auto">
          <a:xfrm>
            <a:off x="511175" y="1981200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06413" y="2552700"/>
            <a:ext cx="14493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960563" y="1982788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1938338" y="2292350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20700" y="3287713"/>
            <a:ext cx="20351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560388" y="4019550"/>
            <a:ext cx="15176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606425" y="4591050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2060575" y="4021138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>
            <a:off x="2038350" y="4330700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2528888" y="2103438"/>
            <a:ext cx="207962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2560638" y="3117850"/>
            <a:ext cx="207962" cy="344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2628900" y="4141788"/>
            <a:ext cx="207963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0" name="Text Box 84"/>
          <p:cNvSpPr txBox="1">
            <a:spLocks noChangeArrowheads="1"/>
          </p:cNvSpPr>
          <p:nvPr/>
        </p:nvSpPr>
        <p:spPr bwMode="auto">
          <a:xfrm>
            <a:off x="88900" y="181610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C5</a:t>
            </a:r>
          </a:p>
        </p:txBody>
      </p:sp>
      <p:sp>
        <p:nvSpPr>
          <p:cNvPr id="10261" name="Text Box 85"/>
          <p:cNvSpPr txBox="1">
            <a:spLocks noChangeArrowheads="1"/>
          </p:cNvSpPr>
          <p:nvPr/>
        </p:nvSpPr>
        <p:spPr bwMode="auto">
          <a:xfrm>
            <a:off x="87313" y="2347913"/>
            <a:ext cx="509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C6</a:t>
            </a:r>
          </a:p>
        </p:txBody>
      </p:sp>
      <p:sp>
        <p:nvSpPr>
          <p:cNvPr id="10262" name="Text Box 86"/>
          <p:cNvSpPr txBox="1">
            <a:spLocks noChangeArrowheads="1"/>
          </p:cNvSpPr>
          <p:nvPr/>
        </p:nvSpPr>
        <p:spPr bwMode="auto">
          <a:xfrm>
            <a:off x="82550" y="30940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C7</a:t>
            </a:r>
          </a:p>
        </p:txBody>
      </p:sp>
      <p:sp>
        <p:nvSpPr>
          <p:cNvPr id="10263" name="Text Box 87"/>
          <p:cNvSpPr txBox="1">
            <a:spLocks noChangeArrowheads="1"/>
          </p:cNvSpPr>
          <p:nvPr/>
        </p:nvSpPr>
        <p:spPr bwMode="auto">
          <a:xfrm>
            <a:off x="95250" y="3840163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C8</a:t>
            </a:r>
          </a:p>
        </p:txBody>
      </p:sp>
      <p:sp>
        <p:nvSpPr>
          <p:cNvPr id="10264" name="Text Box 88"/>
          <p:cNvSpPr txBox="1">
            <a:spLocks noChangeArrowheads="1"/>
          </p:cNvSpPr>
          <p:nvPr/>
        </p:nvSpPr>
        <p:spPr bwMode="auto">
          <a:xfrm>
            <a:off x="139700" y="437673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T1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644888" y="1560513"/>
            <a:ext cx="901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oots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6" name="Line 7"/>
          <p:cNvSpPr>
            <a:spLocks noChangeShapeType="1"/>
          </p:cNvSpPr>
          <p:nvPr/>
        </p:nvSpPr>
        <p:spPr bwMode="auto">
          <a:xfrm>
            <a:off x="2632075" y="2286000"/>
            <a:ext cx="70802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0"/>
          <p:cNvSpPr>
            <a:spLocks noChangeShapeType="1"/>
          </p:cNvSpPr>
          <p:nvPr/>
        </p:nvSpPr>
        <p:spPr bwMode="auto">
          <a:xfrm>
            <a:off x="2663825" y="3300413"/>
            <a:ext cx="82867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39"/>
          <p:cNvSpPr>
            <a:spLocks noChangeShapeType="1"/>
          </p:cNvSpPr>
          <p:nvPr/>
        </p:nvSpPr>
        <p:spPr bwMode="auto">
          <a:xfrm>
            <a:off x="2732088" y="4324350"/>
            <a:ext cx="70802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Text Box 91"/>
          <p:cNvSpPr txBox="1">
            <a:spLocks noChangeArrowheads="1"/>
          </p:cNvSpPr>
          <p:nvPr/>
        </p:nvSpPr>
        <p:spPr bwMode="auto">
          <a:xfrm>
            <a:off x="2387600" y="1385888"/>
            <a:ext cx="9284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000" dirty="0">
                <a:solidFill>
                  <a:srgbClr val="FFFF00"/>
                </a:solidFill>
              </a:rPr>
              <a:t>upper</a:t>
            </a:r>
          </a:p>
          <a:p>
            <a:pPr rtl="1" eaLnBrk="1" hangingPunct="1"/>
            <a:r>
              <a:rPr lang="en-US" altLang="en-US" sz="2000" dirty="0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10270" name="Text Box 92"/>
          <p:cNvSpPr txBox="1">
            <a:spLocks noChangeArrowheads="1"/>
          </p:cNvSpPr>
          <p:nvPr/>
        </p:nvSpPr>
        <p:spPr bwMode="auto">
          <a:xfrm>
            <a:off x="2498725" y="2454274"/>
            <a:ext cx="1187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000" dirty="0">
                <a:solidFill>
                  <a:srgbClr val="FFFF00"/>
                </a:solidFill>
              </a:rPr>
              <a:t>middle</a:t>
            </a:r>
          </a:p>
          <a:p>
            <a:pPr rtl="1" eaLnBrk="1" hangingPunct="1"/>
            <a:r>
              <a:rPr lang="en-US" altLang="en-US" sz="2000" dirty="0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10271" name="Text Box 93"/>
          <p:cNvSpPr txBox="1">
            <a:spLocks noChangeArrowheads="1"/>
          </p:cNvSpPr>
          <p:nvPr/>
        </p:nvSpPr>
        <p:spPr bwMode="auto">
          <a:xfrm>
            <a:off x="2492375" y="3489325"/>
            <a:ext cx="8819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000" dirty="0">
                <a:solidFill>
                  <a:srgbClr val="FFFF00"/>
                </a:solidFill>
              </a:rPr>
              <a:t>lower</a:t>
            </a:r>
          </a:p>
          <a:p>
            <a:pPr rtl="1" eaLnBrk="1" hangingPunct="1"/>
            <a:r>
              <a:rPr lang="en-US" altLang="en-US" sz="2000" dirty="0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1292225" y="5949950"/>
            <a:ext cx="212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b="1">
                <a:solidFill>
                  <a:srgbClr val="66FF33"/>
                </a:solidFill>
              </a:rPr>
              <a:t>Anterior divisions</a:t>
            </a:r>
          </a:p>
        </p:txBody>
      </p:sp>
      <p:sp>
        <p:nvSpPr>
          <p:cNvPr id="7263" name="Line 95"/>
          <p:cNvSpPr>
            <a:spLocks noChangeShapeType="1"/>
          </p:cNvSpPr>
          <p:nvPr/>
        </p:nvSpPr>
        <p:spPr bwMode="auto">
          <a:xfrm>
            <a:off x="433388" y="6076950"/>
            <a:ext cx="379412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4" name="Line 96"/>
          <p:cNvSpPr>
            <a:spLocks noChangeShapeType="1"/>
          </p:cNvSpPr>
          <p:nvPr/>
        </p:nvSpPr>
        <p:spPr bwMode="auto">
          <a:xfrm>
            <a:off x="428625" y="6194425"/>
            <a:ext cx="379413" cy="0"/>
          </a:xfrm>
          <a:prstGeom prst="line">
            <a:avLst/>
          </a:prstGeom>
          <a:noFill/>
          <a:ln w="76200">
            <a:solidFill>
              <a:srgbClr val="34E6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1258888" y="6381750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b="1">
                <a:solidFill>
                  <a:srgbClr val="FF5050"/>
                </a:solidFill>
              </a:rPr>
              <a:t>Posterior divisions</a:t>
            </a:r>
          </a:p>
        </p:txBody>
      </p:sp>
      <p:sp>
        <p:nvSpPr>
          <p:cNvPr id="7266" name="Line 98"/>
          <p:cNvSpPr>
            <a:spLocks noChangeShapeType="1"/>
          </p:cNvSpPr>
          <p:nvPr/>
        </p:nvSpPr>
        <p:spPr bwMode="auto">
          <a:xfrm>
            <a:off x="417513" y="6570663"/>
            <a:ext cx="379412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" name="Line 108"/>
          <p:cNvSpPr>
            <a:spLocks noChangeShapeType="1"/>
          </p:cNvSpPr>
          <p:nvPr/>
        </p:nvSpPr>
        <p:spPr bwMode="auto">
          <a:xfrm flipH="1" flipV="1">
            <a:off x="430213" y="1316038"/>
            <a:ext cx="241300" cy="1966912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" name="Line 109"/>
          <p:cNvSpPr>
            <a:spLocks noChangeShapeType="1"/>
          </p:cNvSpPr>
          <p:nvPr/>
        </p:nvSpPr>
        <p:spPr bwMode="auto">
          <a:xfrm flipH="1" flipV="1">
            <a:off x="498475" y="1592263"/>
            <a:ext cx="363538" cy="965200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" name="Line 110"/>
          <p:cNvSpPr>
            <a:spLocks noChangeShapeType="1"/>
          </p:cNvSpPr>
          <p:nvPr/>
        </p:nvSpPr>
        <p:spPr bwMode="auto">
          <a:xfrm flipH="1" flipV="1">
            <a:off x="430213" y="1522413"/>
            <a:ext cx="379412" cy="466725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214282" y="622074"/>
            <a:ext cx="2143140" cy="27699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Long Thoracic (C5,6,7)</a:t>
            </a:r>
          </a:p>
        </p:txBody>
      </p:sp>
      <p:sp>
        <p:nvSpPr>
          <p:cNvPr id="7280" name="Line 112"/>
          <p:cNvSpPr>
            <a:spLocks noChangeShapeType="1"/>
          </p:cNvSpPr>
          <p:nvPr/>
        </p:nvSpPr>
        <p:spPr bwMode="auto">
          <a:xfrm>
            <a:off x="447675" y="1104900"/>
            <a:ext cx="34925" cy="72390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" name="Line 115"/>
          <p:cNvSpPr>
            <a:spLocks noChangeShapeType="1"/>
          </p:cNvSpPr>
          <p:nvPr/>
        </p:nvSpPr>
        <p:spPr bwMode="auto">
          <a:xfrm flipH="1" flipV="1">
            <a:off x="1692275" y="1268413"/>
            <a:ext cx="31750" cy="681037"/>
          </a:xfrm>
          <a:prstGeom prst="line">
            <a:avLst/>
          </a:prstGeom>
          <a:noFill/>
          <a:ln w="5715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642262" y="980728"/>
            <a:ext cx="2007281" cy="30777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Dorsal Scapular(C5)</a:t>
            </a:r>
          </a:p>
        </p:txBody>
      </p:sp>
      <p:sp>
        <p:nvSpPr>
          <p:cNvPr id="7285" name="Line 117"/>
          <p:cNvSpPr>
            <a:spLocks noChangeShapeType="1"/>
          </p:cNvSpPr>
          <p:nvPr/>
        </p:nvSpPr>
        <p:spPr bwMode="auto">
          <a:xfrm flipV="1">
            <a:off x="3070225" y="1173163"/>
            <a:ext cx="568325" cy="10874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2987824" y="857232"/>
            <a:ext cx="2655746" cy="27699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Nerve to </a:t>
            </a:r>
            <a:r>
              <a:rPr lang="en-US" sz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Subclavius</a:t>
            </a: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(C5,6)</a:t>
            </a:r>
          </a:p>
        </p:txBody>
      </p:sp>
      <p:sp>
        <p:nvSpPr>
          <p:cNvPr id="7287" name="Line 119"/>
          <p:cNvSpPr>
            <a:spLocks noChangeShapeType="1"/>
          </p:cNvSpPr>
          <p:nvPr/>
        </p:nvSpPr>
        <p:spPr bwMode="auto">
          <a:xfrm flipV="1">
            <a:off x="3190875" y="1604963"/>
            <a:ext cx="484188" cy="6556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3643306" y="1285860"/>
            <a:ext cx="2143140" cy="30777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Suprascapular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(C5,6)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262" grpId="0"/>
      <p:bldP spid="7263" grpId="0" animBg="1"/>
      <p:bldP spid="7264" grpId="0" animBg="1"/>
      <p:bldP spid="7265" grpId="0"/>
      <p:bldP spid="7266" grpId="0" animBg="1"/>
      <p:bldP spid="7276" grpId="0" animBg="1"/>
      <p:bldP spid="7277" grpId="0" animBg="1"/>
      <p:bldP spid="7278" grpId="0" animBg="1"/>
      <p:bldP spid="7280" grpId="0" animBg="1"/>
      <p:bldP spid="7283" grpId="0" animBg="1"/>
      <p:bldP spid="7285" grpId="0" animBg="1"/>
      <p:bldP spid="72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116632"/>
            <a:ext cx="7762503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+mn-cs"/>
              </a:rPr>
              <a:t>The Plexus can be divided into 5 stages: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Roots: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</a:t>
            </a:r>
            <a:r>
              <a:rPr lang="en-US" sz="2000" dirty="0">
                <a:solidFill>
                  <a:srgbClr val="FF3300"/>
                </a:solidFill>
                <a:latin typeface="+mn-lt"/>
                <a:cs typeface="+mn-cs"/>
              </a:rPr>
              <a:t>posterior</a:t>
            </a:r>
            <a:r>
              <a:rPr lang="en-US" sz="2000" dirty="0" smtClean="0">
                <a:solidFill>
                  <a:srgbClr val="FF3300"/>
                </a:solidFill>
                <a:latin typeface="+mn-lt"/>
                <a:cs typeface="+mn-cs"/>
              </a:rPr>
              <a:t>∆ of the </a:t>
            </a:r>
            <a:r>
              <a:rPr lang="en-US" sz="2000" dirty="0" smtClean="0">
                <a:solidFill>
                  <a:srgbClr val="FF3300"/>
                </a:solidFill>
                <a:latin typeface="+mn-lt"/>
                <a:cs typeface="+mn-cs"/>
              </a:rPr>
              <a:t>neck.</a:t>
            </a:r>
            <a:endParaRPr lang="en-US" sz="2000" dirty="0">
              <a:solidFill>
                <a:srgbClr val="FF330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Trunks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: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</a:t>
            </a:r>
            <a:r>
              <a:rPr lang="en-US" sz="2000" dirty="0">
                <a:solidFill>
                  <a:srgbClr val="FF3300"/>
                </a:solidFill>
                <a:latin typeface="+mn-lt"/>
                <a:cs typeface="+mn-cs"/>
              </a:rPr>
              <a:t>posterior∆ </a:t>
            </a:r>
            <a:r>
              <a:rPr lang="en-US" sz="2000" dirty="0" smtClean="0">
                <a:solidFill>
                  <a:srgbClr val="FF3300"/>
                </a:solidFill>
                <a:latin typeface="+mn-lt"/>
                <a:cs typeface="+mn-cs"/>
              </a:rPr>
              <a:t>of the </a:t>
            </a:r>
            <a:r>
              <a:rPr lang="en-US" sz="2000" dirty="0" smtClean="0">
                <a:solidFill>
                  <a:srgbClr val="FF3300"/>
                </a:solidFill>
                <a:latin typeface="+mn-lt"/>
                <a:cs typeface="+mn-cs"/>
              </a:rPr>
              <a:t>neck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.</a:t>
            </a:r>
            <a:endParaRPr lang="en-US" sz="20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Divisions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behind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clavicle.</a:t>
            </a:r>
            <a:endParaRPr lang="en-US" sz="20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Cords: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</a:t>
            </a:r>
            <a:r>
              <a:rPr lang="en-US" sz="2000" dirty="0" smtClean="0">
                <a:solidFill>
                  <a:srgbClr val="FF3300"/>
                </a:solidFill>
                <a:latin typeface="+mn-lt"/>
                <a:cs typeface="+mn-cs"/>
              </a:rPr>
              <a:t>axilla.</a:t>
            </a:r>
            <a:endParaRPr lang="en-US" sz="2000" dirty="0">
              <a:solidFill>
                <a:srgbClr val="FF330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  <a:cs typeface="+mn-cs"/>
              </a:rPr>
              <a:t>Branches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: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</a:t>
            </a:r>
            <a:r>
              <a:rPr lang="en-US" sz="2000" dirty="0" smtClean="0">
                <a:solidFill>
                  <a:srgbClr val="FF3300"/>
                </a:solidFill>
                <a:latin typeface="+mn-lt"/>
                <a:cs typeface="+mn-cs"/>
              </a:rPr>
              <a:t>axilla.</a:t>
            </a:r>
            <a:endParaRPr lang="en-US" sz="2000" dirty="0">
              <a:solidFill>
                <a:srgbClr val="FF330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+mn-cs"/>
              </a:rPr>
              <a:t>The first 2 stages lie in the posterior triangle, while the last 2 sages lie in the axilla.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772" y="2780928"/>
            <a:ext cx="410445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57813" y="1628800"/>
            <a:ext cx="3570287" cy="18002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1. </a:t>
            </a:r>
            <a:r>
              <a:rPr lang="en-US" sz="2000" dirty="0"/>
              <a:t>Nerve to rhomboids (</a:t>
            </a:r>
            <a:r>
              <a:rPr lang="en-US" sz="2000" dirty="0">
                <a:solidFill>
                  <a:srgbClr val="FFCC00"/>
                </a:solidFill>
              </a:rPr>
              <a:t>dorsal scapular </a:t>
            </a:r>
            <a:r>
              <a:rPr lang="en-US" sz="2000" dirty="0" smtClean="0">
                <a:solidFill>
                  <a:srgbClr val="FFCC00"/>
                </a:solidFill>
              </a:rPr>
              <a:t>nerve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rgbClr val="FFFF00"/>
                </a:solidFill>
              </a:rPr>
              <a:t>C5.</a:t>
            </a:r>
            <a:endParaRPr lang="en-US" sz="2000" dirty="0" smtClean="0">
              <a:solidFill>
                <a:srgbClr val="FFFF00"/>
              </a:solidFill>
            </a:endParaRPr>
          </a:p>
          <a:p>
            <a:pPr algn="l" rtl="0" eaLnBrk="1" hangingPunct="1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. </a:t>
            </a:r>
            <a:r>
              <a:rPr lang="en-US" sz="2000" dirty="0"/>
              <a:t>Long thoracic </a:t>
            </a:r>
            <a:r>
              <a:rPr lang="en-US" sz="2000" dirty="0" smtClean="0"/>
              <a:t>nerve </a:t>
            </a:r>
            <a:r>
              <a:rPr lang="en-US" sz="2000" dirty="0" smtClean="0">
                <a:solidFill>
                  <a:srgbClr val="FFFF00"/>
                </a:solidFill>
              </a:rPr>
              <a:t>C5, 6 &amp; </a:t>
            </a:r>
            <a:r>
              <a:rPr lang="en-US" sz="2000" dirty="0" smtClean="0">
                <a:solidFill>
                  <a:srgbClr val="FFFF00"/>
                </a:solidFill>
              </a:rPr>
              <a:t>7.</a:t>
            </a:r>
            <a:endParaRPr lang="en-US" sz="2000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5508104" y="5013176"/>
            <a:ext cx="3312368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Nerve </a:t>
            </a:r>
            <a:r>
              <a:rPr lang="en-US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to 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</a:t>
            </a:r>
            <a:r>
              <a:rPr lang="en-US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ubclavius.</a:t>
            </a:r>
            <a:endParaRPr lang="en-US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</a:t>
            </a:r>
            <a:r>
              <a:rPr lang="en-US" kern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uprascapular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kern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nerve, </a:t>
            </a:r>
            <a:r>
              <a:rPr lang="en-US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(supplies supraspinatus &amp; </a:t>
            </a:r>
            <a:r>
              <a:rPr lang="en-US" i="1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infraspinatus</a:t>
            </a:r>
            <a:r>
              <a:rPr lang="en-US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).</a:t>
            </a:r>
            <a:endParaRPr lang="en-US" i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511256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08104" y="3717032"/>
            <a:ext cx="3384376" cy="8640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>
              <a:defRPr/>
            </a:pPr>
            <a:r>
              <a:rPr lang="en-US" sz="2400" b="1" kern="0" dirty="0" smtClean="0">
                <a:solidFill>
                  <a:srgbClr val="FFFF00"/>
                </a:solidFill>
              </a:rPr>
              <a:t> </a:t>
            </a:r>
            <a:r>
              <a:rPr lang="en-US" sz="2400" b="1" kern="0" dirty="0" smtClean="0">
                <a:solidFill>
                  <a:srgbClr val="FFFF00"/>
                </a:solidFill>
              </a:rPr>
              <a:t>Branches from Trunk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292080" y="188640"/>
            <a:ext cx="3636020" cy="10801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>
              <a:defRPr/>
            </a:pPr>
            <a:r>
              <a:rPr lang="en-US" sz="2400" b="1" kern="0" dirty="0" smtClean="0">
                <a:solidFill>
                  <a:srgbClr val="FFFF00"/>
                </a:solidFill>
              </a:rPr>
              <a:t> </a:t>
            </a:r>
            <a:r>
              <a:rPr lang="en-US" sz="2400" b="1" kern="0" dirty="0" smtClean="0">
                <a:solidFill>
                  <a:srgbClr val="FFFF00"/>
                </a:solidFill>
              </a:rPr>
              <a:t>Branches from Roots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/>
          <p:cNvGrpSpPr>
            <a:grpSpLocks/>
          </p:cNvGrpSpPr>
          <p:nvPr/>
        </p:nvGrpSpPr>
        <p:grpSpPr bwMode="auto">
          <a:xfrm>
            <a:off x="2282825" y="1744663"/>
            <a:ext cx="641350" cy="1222375"/>
            <a:chOff x="2021" y="1561"/>
            <a:chExt cx="542" cy="1284"/>
          </a:xfrm>
        </p:grpSpPr>
        <p:sp>
          <p:nvSpPr>
            <p:cNvPr id="13363" name="Line 6"/>
            <p:cNvSpPr>
              <a:spLocks noChangeShapeType="1"/>
            </p:cNvSpPr>
            <p:nvPr/>
          </p:nvSpPr>
          <p:spPr bwMode="auto">
            <a:xfrm>
              <a:off x="2021" y="1561"/>
              <a:ext cx="446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7"/>
            <p:cNvSpPr>
              <a:spLocks noChangeShapeType="1"/>
            </p:cNvSpPr>
            <p:nvPr/>
          </p:nvSpPr>
          <p:spPr bwMode="auto">
            <a:xfrm>
              <a:off x="2041" y="2200"/>
              <a:ext cx="522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8"/>
            <p:cNvSpPr>
              <a:spLocks noChangeShapeType="1"/>
            </p:cNvSpPr>
            <p:nvPr/>
          </p:nvSpPr>
          <p:spPr bwMode="auto">
            <a:xfrm>
              <a:off x="2084" y="2845"/>
              <a:ext cx="446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5" name="Line 11"/>
          <p:cNvSpPr>
            <a:spLocks noChangeShapeType="1"/>
          </p:cNvSpPr>
          <p:nvPr/>
        </p:nvSpPr>
        <p:spPr bwMode="auto">
          <a:xfrm>
            <a:off x="701675" y="1573213"/>
            <a:ext cx="10810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12"/>
          <p:cNvSpPr>
            <a:spLocks noChangeShapeType="1"/>
          </p:cNvSpPr>
          <p:nvPr/>
        </p:nvSpPr>
        <p:spPr bwMode="auto">
          <a:xfrm>
            <a:off x="827088" y="1905000"/>
            <a:ext cx="10810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13"/>
          <p:cNvSpPr>
            <a:spLocks noChangeShapeType="1"/>
          </p:cNvSpPr>
          <p:nvPr/>
        </p:nvSpPr>
        <p:spPr bwMode="auto">
          <a:xfrm>
            <a:off x="1782763" y="1563688"/>
            <a:ext cx="500062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14"/>
          <p:cNvSpPr>
            <a:spLocks noChangeShapeType="1"/>
          </p:cNvSpPr>
          <p:nvPr/>
        </p:nvSpPr>
        <p:spPr bwMode="auto">
          <a:xfrm flipH="1">
            <a:off x="1765300" y="1749425"/>
            <a:ext cx="501650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15"/>
          <p:cNvSpPr>
            <a:spLocks noChangeShapeType="1"/>
          </p:cNvSpPr>
          <p:nvPr/>
        </p:nvSpPr>
        <p:spPr bwMode="auto">
          <a:xfrm>
            <a:off x="725488" y="2320925"/>
            <a:ext cx="15462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9"/>
          <p:cNvSpPr>
            <a:spLocks noChangeShapeType="1"/>
          </p:cNvSpPr>
          <p:nvPr/>
        </p:nvSpPr>
        <p:spPr bwMode="auto">
          <a:xfrm>
            <a:off x="776288" y="2795588"/>
            <a:ext cx="10810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20"/>
          <p:cNvSpPr>
            <a:spLocks noChangeShapeType="1"/>
          </p:cNvSpPr>
          <p:nvPr/>
        </p:nvSpPr>
        <p:spPr bwMode="auto">
          <a:xfrm>
            <a:off x="827088" y="1557338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21"/>
          <p:cNvSpPr>
            <a:spLocks noChangeShapeType="1"/>
          </p:cNvSpPr>
          <p:nvPr/>
        </p:nvSpPr>
        <p:spPr bwMode="auto">
          <a:xfrm>
            <a:off x="1857375" y="2786063"/>
            <a:ext cx="500063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22"/>
          <p:cNvSpPr>
            <a:spLocks noChangeShapeType="1"/>
          </p:cNvSpPr>
          <p:nvPr/>
        </p:nvSpPr>
        <p:spPr bwMode="auto">
          <a:xfrm flipH="1">
            <a:off x="1839913" y="2971800"/>
            <a:ext cx="501650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4" name="Group 23"/>
          <p:cNvGrpSpPr>
            <a:grpSpLocks/>
          </p:cNvGrpSpPr>
          <p:nvPr/>
        </p:nvGrpSpPr>
        <p:grpSpPr bwMode="auto">
          <a:xfrm>
            <a:off x="2205038" y="1636713"/>
            <a:ext cx="230187" cy="1427162"/>
            <a:chOff x="1956" y="1446"/>
            <a:chExt cx="194" cy="1501"/>
          </a:xfrm>
        </p:grpSpPr>
        <p:sp>
          <p:nvSpPr>
            <p:cNvPr id="13360" name="Oval 24"/>
            <p:cNvSpPr>
              <a:spLocks noChangeArrowheads="1"/>
            </p:cNvSpPr>
            <p:nvPr/>
          </p:nvSpPr>
          <p:spPr bwMode="auto">
            <a:xfrm>
              <a:off x="1956" y="1446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  <p:sp>
          <p:nvSpPr>
            <p:cNvPr id="13361" name="Oval 25"/>
            <p:cNvSpPr>
              <a:spLocks noChangeArrowheads="1"/>
            </p:cNvSpPr>
            <p:nvPr/>
          </p:nvSpPr>
          <p:spPr bwMode="auto">
            <a:xfrm>
              <a:off x="1976" y="2085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  <p:sp>
          <p:nvSpPr>
            <p:cNvPr id="13362" name="Oval 26"/>
            <p:cNvSpPr>
              <a:spLocks noChangeArrowheads="1"/>
            </p:cNvSpPr>
            <p:nvPr/>
          </p:nvSpPr>
          <p:spPr bwMode="auto">
            <a:xfrm>
              <a:off x="2019" y="2730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grpSp>
        <p:nvGrpSpPr>
          <p:cNvPr id="13325" name="Group 27"/>
          <p:cNvGrpSpPr>
            <a:grpSpLocks/>
          </p:cNvGrpSpPr>
          <p:nvPr/>
        </p:nvGrpSpPr>
        <p:grpSpPr bwMode="auto">
          <a:xfrm>
            <a:off x="2765425" y="1757363"/>
            <a:ext cx="619125" cy="1387475"/>
            <a:chOff x="2429" y="1574"/>
            <a:chExt cx="524" cy="1458"/>
          </a:xfrm>
        </p:grpSpPr>
        <p:sp>
          <p:nvSpPr>
            <p:cNvPr id="13357" name="Line 28"/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29"/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30"/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6" name="Group 36"/>
          <p:cNvGrpSpPr>
            <a:grpSpLocks/>
          </p:cNvGrpSpPr>
          <p:nvPr/>
        </p:nvGrpSpPr>
        <p:grpSpPr bwMode="auto">
          <a:xfrm>
            <a:off x="2781300" y="1571625"/>
            <a:ext cx="620713" cy="1387475"/>
            <a:chOff x="2443" y="1379"/>
            <a:chExt cx="524" cy="1458"/>
          </a:xfrm>
        </p:grpSpPr>
        <p:sp>
          <p:nvSpPr>
            <p:cNvPr id="13354" name="Line 37"/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38"/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34E6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39"/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7" name="Group 40"/>
          <p:cNvGrpSpPr>
            <a:grpSpLocks/>
          </p:cNvGrpSpPr>
          <p:nvPr/>
        </p:nvGrpSpPr>
        <p:grpSpPr bwMode="auto">
          <a:xfrm>
            <a:off x="3336925" y="2746375"/>
            <a:ext cx="474663" cy="1208088"/>
            <a:chOff x="2913" y="2614"/>
            <a:chExt cx="400" cy="1269"/>
          </a:xfrm>
        </p:grpSpPr>
        <p:sp>
          <p:nvSpPr>
            <p:cNvPr id="13352" name="Freeform 41"/>
            <p:cNvSpPr>
              <a:spLocks/>
            </p:cNvSpPr>
            <p:nvPr/>
          </p:nvSpPr>
          <p:spPr bwMode="auto">
            <a:xfrm>
              <a:off x="2913" y="2614"/>
              <a:ext cx="273" cy="1201"/>
            </a:xfrm>
            <a:custGeom>
              <a:avLst/>
              <a:gdLst>
                <a:gd name="T0" fmla="*/ 0 w 194"/>
                <a:gd name="T1" fmla="*/ 6104083 h 853"/>
                <a:gd name="T2" fmla="*/ 25307813 w 194"/>
                <a:gd name="T3" fmla="*/ 21579759 h 853"/>
                <a:gd name="T4" fmla="*/ 28788500 w 194"/>
                <a:gd name="T5" fmla="*/ 135445097 h 853"/>
                <a:gd name="T6" fmla="*/ 0 60000 65536"/>
                <a:gd name="T7" fmla="*/ 0 60000 65536"/>
                <a:gd name="T8" fmla="*/ 0 60000 65536"/>
                <a:gd name="T9" fmla="*/ 0 w 194"/>
                <a:gd name="T10" fmla="*/ 0 h 853"/>
                <a:gd name="T11" fmla="*/ 194 w 194"/>
                <a:gd name="T12" fmla="*/ 853 h 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" h="853">
                  <a:moveTo>
                    <a:pt x="0" y="38"/>
                  </a:moveTo>
                  <a:cubicBezTo>
                    <a:pt x="66" y="19"/>
                    <a:pt x="132" y="0"/>
                    <a:pt x="163" y="136"/>
                  </a:cubicBezTo>
                  <a:cubicBezTo>
                    <a:pt x="194" y="272"/>
                    <a:pt x="189" y="562"/>
                    <a:pt x="185" y="853"/>
                  </a:cubicBezTo>
                </a:path>
              </a:pathLst>
            </a:custGeom>
            <a:noFill/>
            <a:ln w="76200">
              <a:pattFill prst="dashVert">
                <a:fgClr>
                  <a:srgbClr val="34E6FE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auto">
            <a:xfrm>
              <a:off x="3063" y="3063"/>
              <a:ext cx="250" cy="820"/>
            </a:xfrm>
            <a:prstGeom prst="rect">
              <a:avLst/>
            </a:prstGeom>
            <a:solidFill>
              <a:srgbClr val="34E6FE"/>
            </a:solidFill>
            <a:ln w="9525">
              <a:solidFill>
                <a:srgbClr val="34E6FE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13328" name="Freeform 45"/>
          <p:cNvSpPr>
            <a:spLocks/>
          </p:cNvSpPr>
          <p:nvPr/>
        </p:nvSpPr>
        <p:spPr bwMode="auto">
          <a:xfrm>
            <a:off x="3371850" y="1243013"/>
            <a:ext cx="1470025" cy="939800"/>
          </a:xfrm>
          <a:custGeom>
            <a:avLst/>
            <a:gdLst>
              <a:gd name="T0" fmla="*/ 0 w 1934"/>
              <a:gd name="T1" fmla="*/ 2147483647 h 598"/>
              <a:gd name="T2" fmla="*/ 2147483647 w 1934"/>
              <a:gd name="T3" fmla="*/ 0 h 598"/>
              <a:gd name="T4" fmla="*/ 0 60000 65536"/>
              <a:gd name="T5" fmla="*/ 0 60000 65536"/>
              <a:gd name="T6" fmla="*/ 0 w 1934"/>
              <a:gd name="T7" fmla="*/ 0 h 598"/>
              <a:gd name="T8" fmla="*/ 1934 w 1934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4" h="598">
                <a:moveTo>
                  <a:pt x="0" y="598"/>
                </a:moveTo>
                <a:cubicBezTo>
                  <a:pt x="806" y="349"/>
                  <a:pt x="1612" y="100"/>
                  <a:pt x="1934" y="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13329" name="Rectangle 46"/>
          <p:cNvSpPr>
            <a:spLocks noChangeArrowheads="1"/>
          </p:cNvSpPr>
          <p:nvPr/>
        </p:nvSpPr>
        <p:spPr bwMode="auto">
          <a:xfrm rot="-5700000">
            <a:off x="4856956" y="754857"/>
            <a:ext cx="295275" cy="1131888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endParaRPr lang="en-US" altLang="en-US"/>
          </a:p>
        </p:txBody>
      </p:sp>
      <p:sp>
        <p:nvSpPr>
          <p:cNvPr id="13330" name="Text Box 47"/>
          <p:cNvSpPr txBox="1">
            <a:spLocks noChangeArrowheads="1"/>
          </p:cNvSpPr>
          <p:nvPr/>
        </p:nvSpPr>
        <p:spPr bwMode="auto">
          <a:xfrm>
            <a:off x="5704729" y="692150"/>
            <a:ext cx="3259884" cy="2369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800" b="1" dirty="0">
                <a:solidFill>
                  <a:srgbClr val="00FF00"/>
                </a:solidFill>
              </a:rPr>
              <a:t>Lateral Cord</a:t>
            </a:r>
          </a:p>
          <a:p>
            <a:pPr rtl="1" eaLnBrk="1" hangingPunct="1"/>
            <a:r>
              <a:rPr lang="en-US" altLang="en-US" sz="2000" b="1" dirty="0">
                <a:solidFill>
                  <a:srgbClr val="FFFF00"/>
                </a:solidFill>
              </a:rPr>
              <a:t>(2LM)</a:t>
            </a:r>
            <a:r>
              <a:rPr lang="en-US" altLang="en-US" sz="2000" b="1" dirty="0">
                <a:solidFill>
                  <a:srgbClr val="993300"/>
                </a:solidFill>
              </a:rPr>
              <a:t> 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rtl="1" eaLnBrk="1" hangingPunct="1"/>
            <a:r>
              <a:rPr lang="en-US" altLang="en-US" sz="2000" dirty="0"/>
              <a:t>.Lateral pectoral </a:t>
            </a:r>
            <a:r>
              <a:rPr lang="en-US" altLang="en-US" sz="2000" dirty="0" smtClean="0"/>
              <a:t>nerve.</a:t>
            </a:r>
            <a:endParaRPr lang="en-US" altLang="en-US" sz="2000" dirty="0"/>
          </a:p>
          <a:p>
            <a:pPr rtl="1" eaLnBrk="1" hangingPunct="1"/>
            <a:r>
              <a:rPr lang="en-US" altLang="en-US" sz="2000" dirty="0"/>
              <a:t>.Lateral root </a:t>
            </a:r>
            <a:r>
              <a:rPr lang="en-US" altLang="en-US" sz="2000" dirty="0" smtClean="0"/>
              <a:t>of </a:t>
            </a:r>
            <a:r>
              <a:rPr lang="en-US" altLang="en-US" sz="2000" dirty="0"/>
              <a:t>median </a:t>
            </a:r>
            <a:r>
              <a:rPr lang="en-US" altLang="en-US" sz="2000" dirty="0" smtClean="0"/>
              <a:t>nerve.</a:t>
            </a:r>
            <a:endParaRPr lang="en-US" altLang="en-US" sz="2000" dirty="0"/>
          </a:p>
          <a:p>
            <a:pPr rtl="1" eaLnBrk="1" hangingPunct="1"/>
            <a:r>
              <a:rPr lang="en-US" altLang="en-US" sz="2000" dirty="0"/>
              <a:t>.Musculocutaneous </a:t>
            </a:r>
            <a:r>
              <a:rPr lang="en-US" altLang="en-US" sz="2000" dirty="0" smtClean="0"/>
              <a:t>nerve.</a:t>
            </a:r>
            <a:endParaRPr lang="en-US" alt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31840" y="1943148"/>
            <a:ext cx="2352675" cy="2493964"/>
            <a:chOff x="3947517" y="2204864"/>
            <a:chExt cx="2352675" cy="2493964"/>
          </a:xfrm>
        </p:grpSpPr>
        <p:sp>
          <p:nvSpPr>
            <p:cNvPr id="13348" name="Rectangle 35"/>
            <p:cNvSpPr>
              <a:spLocks noChangeArrowheads="1"/>
            </p:cNvSpPr>
            <p:nvPr/>
          </p:nvSpPr>
          <p:spPr bwMode="auto">
            <a:xfrm>
              <a:off x="6004566" y="3567288"/>
              <a:ext cx="295626" cy="113154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  <p:cxnSp>
          <p:nvCxnSpPr>
            <p:cNvPr id="13349" name="AutoShape 33"/>
            <p:cNvCxnSpPr>
              <a:cxnSpLocks noChangeShapeType="1"/>
            </p:cNvCxnSpPr>
            <p:nvPr/>
          </p:nvCxnSpPr>
          <p:spPr bwMode="auto">
            <a:xfrm>
              <a:off x="4132090" y="2775255"/>
              <a:ext cx="1996447" cy="879295"/>
            </a:xfrm>
            <a:prstGeom prst="curvedConnector3">
              <a:avLst>
                <a:gd name="adj1" fmla="val 71088"/>
              </a:avLst>
            </a:pr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50" name="AutoShape 32"/>
            <p:cNvCxnSpPr>
              <a:cxnSpLocks noChangeShapeType="1"/>
            </p:cNvCxnSpPr>
            <p:nvPr/>
          </p:nvCxnSpPr>
          <p:spPr bwMode="auto">
            <a:xfrm>
              <a:off x="3947517" y="2204864"/>
              <a:ext cx="1624938" cy="1002408"/>
            </a:xfrm>
            <a:prstGeom prst="curvedConnector3">
              <a:avLst>
                <a:gd name="adj1" fmla="val 75907"/>
              </a:avLst>
            </a:pr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51" name="Freeform 34"/>
            <p:cNvSpPr>
              <a:spLocks/>
            </p:cNvSpPr>
            <p:nvPr/>
          </p:nvSpPr>
          <p:spPr bwMode="auto">
            <a:xfrm>
              <a:off x="4011372" y="2852936"/>
              <a:ext cx="1633102" cy="632041"/>
            </a:xfrm>
            <a:custGeom>
              <a:avLst/>
              <a:gdLst>
                <a:gd name="T0" fmla="*/ 0 w 1271"/>
                <a:gd name="T1" fmla="*/ 2147483647 h 641"/>
                <a:gd name="T2" fmla="*/ 2147483647 w 1271"/>
                <a:gd name="T3" fmla="*/ 2147483647 h 641"/>
                <a:gd name="T4" fmla="*/ 2147483647 w 1271"/>
                <a:gd name="T5" fmla="*/ 2147483647 h 641"/>
                <a:gd name="T6" fmla="*/ 0 60000 65536"/>
                <a:gd name="T7" fmla="*/ 0 60000 65536"/>
                <a:gd name="T8" fmla="*/ 0 60000 65536"/>
                <a:gd name="T9" fmla="*/ 0 w 1271"/>
                <a:gd name="T10" fmla="*/ 0 h 641"/>
                <a:gd name="T11" fmla="*/ 1271 w 1271"/>
                <a:gd name="T12" fmla="*/ 641 h 6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641">
                  <a:moveTo>
                    <a:pt x="0" y="511"/>
                  </a:moveTo>
                  <a:cubicBezTo>
                    <a:pt x="388" y="255"/>
                    <a:pt x="777" y="0"/>
                    <a:pt x="989" y="22"/>
                  </a:cubicBezTo>
                  <a:cubicBezTo>
                    <a:pt x="1201" y="44"/>
                    <a:pt x="1236" y="342"/>
                    <a:pt x="1271" y="641"/>
                  </a:cubicBezTo>
                </a:path>
              </a:pathLst>
            </a:cu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</p:grpSp>
      <p:sp>
        <p:nvSpPr>
          <p:cNvPr id="13332" name="Text Box 48"/>
          <p:cNvSpPr txBox="1">
            <a:spLocks noChangeArrowheads="1"/>
          </p:cNvSpPr>
          <p:nvPr/>
        </p:nvSpPr>
        <p:spPr bwMode="auto">
          <a:xfrm>
            <a:off x="5652120" y="3805238"/>
            <a:ext cx="3312368" cy="2493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800" b="1" dirty="0">
                <a:solidFill>
                  <a:srgbClr val="FF0000"/>
                </a:solidFill>
              </a:rPr>
              <a:t>  Posterior Cord</a:t>
            </a:r>
          </a:p>
          <a:p>
            <a:pPr rtl="1" eaLnBrk="1" hangingPunct="1"/>
            <a:r>
              <a:rPr lang="en-US" altLang="en-US" sz="2000" b="1" dirty="0">
                <a:solidFill>
                  <a:srgbClr val="FFFF00"/>
                </a:solidFill>
              </a:rPr>
              <a:t>(ULTRA)</a:t>
            </a:r>
            <a:r>
              <a:rPr lang="en-US" altLang="en-US" sz="2800" b="1" dirty="0">
                <a:solidFill>
                  <a:srgbClr val="993300"/>
                </a:solidFill>
              </a:rPr>
              <a:t> </a:t>
            </a:r>
          </a:p>
          <a:p>
            <a:pPr rtl="1" eaLnBrk="1" hangingPunct="1"/>
            <a:r>
              <a:rPr lang="en-US" altLang="en-US" sz="2000" b="1" dirty="0" smtClean="0"/>
              <a:t>.</a:t>
            </a:r>
            <a:r>
              <a:rPr lang="en-US" altLang="en-US" sz="2000" b="1" dirty="0"/>
              <a:t>Upper subscapular n</a:t>
            </a:r>
          </a:p>
          <a:p>
            <a:pPr rtl="1" eaLnBrk="1" hangingPunct="1"/>
            <a:r>
              <a:rPr lang="en-US" altLang="en-US" sz="2000" b="1" dirty="0"/>
              <a:t>.Lower subscapular n</a:t>
            </a:r>
          </a:p>
          <a:p>
            <a:pPr rtl="1" eaLnBrk="1" hangingPunct="1"/>
            <a:r>
              <a:rPr lang="en-US" altLang="en-US" sz="2000" b="1" dirty="0"/>
              <a:t>.Thoracodorsal n</a:t>
            </a:r>
          </a:p>
          <a:p>
            <a:pPr rtl="1" eaLnBrk="1" hangingPunct="1"/>
            <a:r>
              <a:rPr lang="en-US" altLang="en-US" sz="2000" b="1" dirty="0"/>
              <a:t>.Radial n </a:t>
            </a:r>
          </a:p>
          <a:p>
            <a:pPr rtl="1" eaLnBrk="1" hangingPunct="1"/>
            <a:r>
              <a:rPr lang="en-US" altLang="en-US" sz="2000" b="1" dirty="0"/>
              <a:t>.Axillary n</a:t>
            </a:r>
          </a:p>
        </p:txBody>
      </p:sp>
      <p:sp>
        <p:nvSpPr>
          <p:cNvPr id="14356" name="Text Box 49"/>
          <p:cNvSpPr txBox="1">
            <a:spLocks noChangeArrowheads="1"/>
          </p:cNvSpPr>
          <p:nvPr/>
        </p:nvSpPr>
        <p:spPr bwMode="auto">
          <a:xfrm>
            <a:off x="244476" y="4070701"/>
            <a:ext cx="4471540" cy="23698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Medial cord</a:t>
            </a:r>
          </a:p>
          <a:p>
            <a:pPr rtl="1">
              <a:defRPr/>
            </a:pPr>
            <a:r>
              <a:rPr lang="en-US" sz="2000" b="1" dirty="0">
                <a:solidFill>
                  <a:srgbClr val="FFFF00"/>
                </a:solidFill>
              </a:rPr>
              <a:t>(4MU) </a:t>
            </a:r>
          </a:p>
          <a:p>
            <a:pPr>
              <a:defRPr/>
            </a:pPr>
            <a:r>
              <a:rPr lang="en-US" sz="2000" b="1" dirty="0"/>
              <a:t>.</a:t>
            </a:r>
            <a:r>
              <a:rPr lang="en-US" sz="2000" dirty="0"/>
              <a:t>Medial pectoral n.</a:t>
            </a:r>
          </a:p>
          <a:p>
            <a:pPr>
              <a:defRPr/>
            </a:pPr>
            <a:r>
              <a:rPr lang="en-US" sz="2000" dirty="0"/>
              <a:t>.Medial root to median n.</a:t>
            </a:r>
          </a:p>
          <a:p>
            <a:pPr>
              <a:defRPr/>
            </a:pPr>
            <a:r>
              <a:rPr lang="en-US" sz="2000" dirty="0"/>
              <a:t>.Medial cutaneous n of arm.</a:t>
            </a:r>
          </a:p>
          <a:p>
            <a:pPr>
              <a:defRPr/>
            </a:pPr>
            <a:r>
              <a:rPr lang="en-US" sz="2000" dirty="0"/>
              <a:t>.Medial cutaneous n of forearm.</a:t>
            </a:r>
          </a:p>
          <a:p>
            <a:pPr>
              <a:defRPr/>
            </a:pPr>
            <a:r>
              <a:rPr lang="en-US" sz="2000" dirty="0"/>
              <a:t>.Ulnar n.</a:t>
            </a:r>
          </a:p>
        </p:txBody>
      </p:sp>
      <p:sp>
        <p:nvSpPr>
          <p:cNvPr id="13334" name="Text Box 50"/>
          <p:cNvSpPr txBox="1">
            <a:spLocks noChangeArrowheads="1"/>
          </p:cNvSpPr>
          <p:nvPr/>
        </p:nvSpPr>
        <p:spPr bwMode="auto">
          <a:xfrm>
            <a:off x="244475" y="13287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C5</a:t>
            </a:r>
          </a:p>
        </p:txBody>
      </p:sp>
      <p:sp>
        <p:nvSpPr>
          <p:cNvPr id="13335" name="Text Box 51"/>
          <p:cNvSpPr txBox="1">
            <a:spLocks noChangeArrowheads="1"/>
          </p:cNvSpPr>
          <p:nvPr/>
        </p:nvSpPr>
        <p:spPr bwMode="auto">
          <a:xfrm>
            <a:off x="257175" y="1704975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C6</a:t>
            </a:r>
          </a:p>
        </p:txBody>
      </p:sp>
      <p:sp>
        <p:nvSpPr>
          <p:cNvPr id="13336" name="Text Box 52"/>
          <p:cNvSpPr txBox="1">
            <a:spLocks noChangeArrowheads="1"/>
          </p:cNvSpPr>
          <p:nvPr/>
        </p:nvSpPr>
        <p:spPr bwMode="auto">
          <a:xfrm>
            <a:off x="269875" y="21161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C7</a:t>
            </a:r>
          </a:p>
        </p:txBody>
      </p:sp>
      <p:sp>
        <p:nvSpPr>
          <p:cNvPr id="13337" name="Text Box 53"/>
          <p:cNvSpPr txBox="1">
            <a:spLocks noChangeArrowheads="1"/>
          </p:cNvSpPr>
          <p:nvPr/>
        </p:nvSpPr>
        <p:spPr bwMode="auto">
          <a:xfrm>
            <a:off x="266700" y="257968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C8</a:t>
            </a:r>
          </a:p>
        </p:txBody>
      </p:sp>
      <p:sp>
        <p:nvSpPr>
          <p:cNvPr id="13338" name="Text Box 54"/>
          <p:cNvSpPr txBox="1">
            <a:spLocks noChangeArrowheads="1"/>
          </p:cNvSpPr>
          <p:nvPr/>
        </p:nvSpPr>
        <p:spPr bwMode="auto">
          <a:xfrm>
            <a:off x="261938" y="2916238"/>
            <a:ext cx="48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T1</a:t>
            </a:r>
          </a:p>
        </p:txBody>
      </p:sp>
      <p:sp>
        <p:nvSpPr>
          <p:cNvPr id="13339" name="TextBox 46"/>
          <p:cNvSpPr txBox="1">
            <a:spLocks noChangeArrowheads="1"/>
          </p:cNvSpPr>
          <p:nvPr/>
        </p:nvSpPr>
        <p:spPr bwMode="auto">
          <a:xfrm>
            <a:off x="684213" y="260350"/>
            <a:ext cx="4032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</p:txBody>
      </p:sp>
      <p:sp>
        <p:nvSpPr>
          <p:cNvPr id="13340" name="TextBox 48"/>
          <p:cNvSpPr txBox="1">
            <a:spLocks noChangeArrowheads="1"/>
          </p:cNvSpPr>
          <p:nvPr/>
        </p:nvSpPr>
        <p:spPr bwMode="auto">
          <a:xfrm>
            <a:off x="244475" y="142875"/>
            <a:ext cx="5336777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32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Branches of Cords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3341" name="Line 19"/>
          <p:cNvSpPr>
            <a:spLocks noChangeShapeType="1"/>
          </p:cNvSpPr>
          <p:nvPr/>
        </p:nvSpPr>
        <p:spPr bwMode="auto">
          <a:xfrm>
            <a:off x="755650" y="3141663"/>
            <a:ext cx="10810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12"/>
          <p:cNvSpPr>
            <a:spLocks noChangeShapeType="1"/>
          </p:cNvSpPr>
          <p:nvPr/>
        </p:nvSpPr>
        <p:spPr bwMode="auto">
          <a:xfrm>
            <a:off x="827088" y="2349500"/>
            <a:ext cx="13700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12"/>
          <p:cNvSpPr>
            <a:spLocks noChangeShapeType="1"/>
          </p:cNvSpPr>
          <p:nvPr/>
        </p:nvSpPr>
        <p:spPr bwMode="auto">
          <a:xfrm>
            <a:off x="828675" y="3132138"/>
            <a:ext cx="10810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13"/>
          <p:cNvSpPr>
            <a:spLocks noChangeShapeType="1"/>
          </p:cNvSpPr>
          <p:nvPr/>
        </p:nvSpPr>
        <p:spPr bwMode="auto">
          <a:xfrm>
            <a:off x="1782763" y="2790825"/>
            <a:ext cx="500062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14"/>
          <p:cNvSpPr>
            <a:spLocks noChangeShapeType="1"/>
          </p:cNvSpPr>
          <p:nvPr/>
        </p:nvSpPr>
        <p:spPr bwMode="auto">
          <a:xfrm flipH="1">
            <a:off x="1765300" y="2976563"/>
            <a:ext cx="501650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20"/>
          <p:cNvSpPr>
            <a:spLocks noChangeShapeType="1"/>
          </p:cNvSpPr>
          <p:nvPr/>
        </p:nvSpPr>
        <p:spPr bwMode="auto">
          <a:xfrm>
            <a:off x="827088" y="2784475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45"/>
          <p:cNvSpPr>
            <a:spLocks/>
          </p:cNvSpPr>
          <p:nvPr/>
        </p:nvSpPr>
        <p:spPr bwMode="auto">
          <a:xfrm>
            <a:off x="3276600" y="1268413"/>
            <a:ext cx="1511300" cy="292100"/>
          </a:xfrm>
          <a:custGeom>
            <a:avLst/>
            <a:gdLst>
              <a:gd name="T0" fmla="*/ 0 w 1934"/>
              <a:gd name="T1" fmla="*/ 2147483647 h 598"/>
              <a:gd name="T2" fmla="*/ 2147483647 w 1934"/>
              <a:gd name="T3" fmla="*/ 0 h 598"/>
              <a:gd name="T4" fmla="*/ 0 60000 65536"/>
              <a:gd name="T5" fmla="*/ 0 60000 65536"/>
              <a:gd name="T6" fmla="*/ 0 w 1934"/>
              <a:gd name="T7" fmla="*/ 0 h 598"/>
              <a:gd name="T8" fmla="*/ 1934 w 1934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4" h="598">
                <a:moveTo>
                  <a:pt x="0" y="598"/>
                </a:moveTo>
                <a:cubicBezTo>
                  <a:pt x="806" y="349"/>
                  <a:pt x="1612" y="100"/>
                  <a:pt x="1934" y="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052736"/>
            <a:ext cx="6624736" cy="53245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2000" i="1" u="sng" dirty="0">
                <a:ln w="50800"/>
                <a:solidFill>
                  <a:srgbClr val="FFFF00"/>
                </a:solidFill>
                <a:cs typeface="+mn-cs"/>
              </a:rPr>
              <a:t>Upper Lesions</a:t>
            </a:r>
            <a:r>
              <a:rPr lang="en-US" sz="2000" i="1" dirty="0">
                <a:ln w="50800"/>
                <a:solidFill>
                  <a:srgbClr val="FFFF00"/>
                </a:solidFill>
                <a:cs typeface="+mn-cs"/>
              </a:rPr>
              <a:t> of the Brachial </a:t>
            </a:r>
            <a:r>
              <a:rPr lang="en-US" sz="2000" i="1" dirty="0" smtClean="0">
                <a:ln w="50800"/>
                <a:solidFill>
                  <a:srgbClr val="FFFF00"/>
                </a:solidFill>
                <a:cs typeface="+mn-cs"/>
              </a:rPr>
              <a:t>Plexus</a:t>
            </a:r>
          </a:p>
          <a:p>
            <a:pPr>
              <a:defRPr/>
            </a:pPr>
            <a:r>
              <a:rPr lang="en-US" sz="2000" i="1" u="sng" dirty="0" smtClean="0">
                <a:ln w="50800"/>
                <a:solidFill>
                  <a:srgbClr val="FFFF00"/>
                </a:solidFill>
                <a:cs typeface="+mn-cs"/>
              </a:rPr>
              <a:t>Upper </a:t>
            </a:r>
            <a:r>
              <a:rPr lang="en-US" sz="2000" i="1" u="sng" dirty="0">
                <a:ln w="50800"/>
                <a:solidFill>
                  <a:srgbClr val="FFFF00"/>
                </a:solidFill>
                <a:cs typeface="+mn-cs"/>
              </a:rPr>
              <a:t>Trunk </a:t>
            </a:r>
            <a:r>
              <a:rPr lang="en-US" sz="2000" i="1" dirty="0">
                <a:ln w="50800"/>
                <a:solidFill>
                  <a:srgbClr val="FFFF00"/>
                </a:solidFill>
                <a:cs typeface="+mn-cs"/>
              </a:rPr>
              <a:t>C5,6 (</a:t>
            </a:r>
            <a:r>
              <a:rPr lang="en-US" sz="2000" i="1" dirty="0" err="1">
                <a:ln w="50800"/>
                <a:solidFill>
                  <a:srgbClr val="FFFF00"/>
                </a:solidFill>
                <a:cs typeface="+mn-cs"/>
              </a:rPr>
              <a:t>Erb-Duchenne</a:t>
            </a:r>
            <a:r>
              <a:rPr lang="en-US" sz="2000" i="1" dirty="0">
                <a:ln w="50800"/>
                <a:solidFill>
                  <a:srgbClr val="FFFF00"/>
                </a:solidFill>
                <a:cs typeface="+mn-cs"/>
              </a:rPr>
              <a:t> Palsy 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”</a:t>
            </a:r>
            <a:r>
              <a:rPr lang="en-US" sz="2000" b="1" dirty="0">
                <a:cs typeface="+mn-cs"/>
              </a:rPr>
              <a:t>waiter's tip position”</a:t>
            </a:r>
            <a:r>
              <a:rPr lang="en-US" sz="2000" b="1" i="1" dirty="0">
                <a:ln w="50800"/>
                <a:cs typeface="+mn-cs"/>
              </a:rPr>
              <a:t>.</a:t>
            </a:r>
          </a:p>
          <a:p>
            <a:pPr>
              <a:defRPr/>
            </a:pPr>
            <a:endParaRPr lang="en-US" sz="2000" b="1" i="1" dirty="0">
              <a:ln w="50800"/>
              <a:solidFill>
                <a:srgbClr val="FFFF00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ln w="50800"/>
                <a:cs typeface="+mn-cs"/>
              </a:rPr>
              <a:t> </a:t>
            </a:r>
            <a:r>
              <a:rPr lang="en-US" sz="2000" b="1" u="sng" dirty="0">
                <a:ln w="50800"/>
                <a:cs typeface="+mn-cs"/>
              </a:rPr>
              <a:t>Resulting </a:t>
            </a:r>
            <a:r>
              <a:rPr lang="en-US" sz="2000" u="sng" dirty="0">
                <a:ln w="50800"/>
                <a:cs typeface="+mn-cs"/>
              </a:rPr>
              <a:t>from </a:t>
            </a:r>
            <a:r>
              <a:rPr lang="en-US" sz="2000" dirty="0"/>
              <a:t> traumatic injury to the upper </a:t>
            </a:r>
            <a:r>
              <a:rPr lang="en-US" sz="2000" dirty="0" smtClean="0"/>
              <a:t>part of the brachial</a:t>
            </a:r>
            <a:r>
              <a:rPr lang="en-US" sz="2000" dirty="0"/>
              <a:t> </a:t>
            </a:r>
            <a:r>
              <a:rPr lang="en-US" sz="2000" dirty="0" smtClean="0"/>
              <a:t>plexus resulting from </a:t>
            </a:r>
            <a:r>
              <a:rPr lang="en-US" sz="2000" dirty="0" smtClean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excessive </a:t>
            </a:r>
            <a:r>
              <a:rPr lang="en-US" sz="2000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displacement </a:t>
            </a:r>
            <a:r>
              <a:rPr lang="en-US" sz="2000" dirty="0">
                <a:ln w="50800"/>
                <a:cs typeface="+mn-cs"/>
              </a:rPr>
              <a:t>of the </a:t>
            </a:r>
            <a:r>
              <a:rPr lang="en-US" sz="2000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head </a:t>
            </a:r>
            <a:r>
              <a:rPr lang="en-US" sz="2000" dirty="0">
                <a:ln w="50800"/>
                <a:cs typeface="+mn-cs"/>
              </a:rPr>
              <a:t>to the </a:t>
            </a:r>
            <a:r>
              <a:rPr lang="en-US" sz="2000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opposite side </a:t>
            </a:r>
            <a:r>
              <a:rPr lang="en-US" sz="2000" dirty="0">
                <a:ln w="50800"/>
                <a:cs typeface="+mn-cs"/>
              </a:rPr>
              <a:t>and </a:t>
            </a:r>
            <a:r>
              <a:rPr lang="en-US" sz="2000" dirty="0">
                <a:ln w="50800"/>
                <a:solidFill>
                  <a:srgbClr val="92D050"/>
                </a:solidFill>
                <a:cs typeface="+mn-cs"/>
              </a:rPr>
              <a:t>depression of the shoulder </a:t>
            </a:r>
            <a:r>
              <a:rPr lang="en-US" sz="2000" dirty="0">
                <a:ln w="50800"/>
                <a:cs typeface="+mn-cs"/>
              </a:rPr>
              <a:t>on</a:t>
            </a:r>
            <a:r>
              <a:rPr lang="en-US" sz="2000" dirty="0">
                <a:ln w="50800"/>
              </a:rPr>
              <a:t> the </a:t>
            </a:r>
            <a:r>
              <a:rPr lang="en-US" sz="2000" dirty="0">
                <a:ln w="50800"/>
                <a:solidFill>
                  <a:srgbClr val="92D050"/>
                </a:solidFill>
              </a:rPr>
              <a:t>same</a:t>
            </a:r>
            <a:r>
              <a:rPr lang="en-US" sz="2000" dirty="0">
                <a:ln w="50800"/>
              </a:rPr>
              <a:t> </a:t>
            </a:r>
            <a:r>
              <a:rPr lang="en-US" sz="2000" dirty="0">
                <a:ln w="50800"/>
                <a:solidFill>
                  <a:srgbClr val="92D050"/>
                </a:solidFill>
              </a:rPr>
              <a:t>side</a:t>
            </a:r>
            <a:r>
              <a:rPr lang="en-US" sz="2000" dirty="0">
                <a:ln w="50800"/>
                <a:solidFill>
                  <a:srgbClr val="92D050"/>
                </a:solidFill>
                <a:cs typeface="+mn-cs"/>
              </a:rPr>
              <a:t> </a:t>
            </a:r>
            <a:r>
              <a:rPr lang="en-US" sz="2000" dirty="0">
                <a:ln w="50800"/>
              </a:rPr>
              <a:t>(a blow or fall on </a:t>
            </a:r>
            <a:r>
              <a:rPr lang="en-US" sz="2000" dirty="0" smtClean="0">
                <a:ln w="50800"/>
              </a:rPr>
              <a:t>shoulder or obstructed Labour).  </a:t>
            </a:r>
            <a:endParaRPr lang="en-US" sz="2000" dirty="0">
              <a:ln w="50800"/>
              <a:cs typeface="+mn-cs"/>
            </a:endParaRPr>
          </a:p>
          <a:p>
            <a:pPr>
              <a:defRPr/>
            </a:pPr>
            <a:endParaRPr lang="en-US" sz="2000" b="1" dirty="0">
              <a:ln w="50800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ln w="50800"/>
                <a:cs typeface="+mn-cs"/>
              </a:rPr>
              <a:t> </a:t>
            </a:r>
            <a:r>
              <a:rPr lang="en-US" sz="2000" u="sng" dirty="0">
                <a:ln w="50800"/>
                <a:solidFill>
                  <a:srgbClr val="00FF00"/>
                </a:solidFill>
                <a:cs typeface="+mn-cs"/>
              </a:rPr>
              <a:t>The position of the upper limb </a:t>
            </a:r>
            <a:r>
              <a:rPr lang="en-US" sz="2000" dirty="0">
                <a:ln w="50800"/>
                <a:cs typeface="+mn-cs"/>
              </a:rPr>
              <a:t>in this condition  has been </a:t>
            </a:r>
            <a:r>
              <a:rPr lang="en-US" sz="2000" dirty="0" smtClean="0">
                <a:ln w="50800"/>
                <a:cs typeface="+mn-cs"/>
              </a:rPr>
              <a:t>compared </a:t>
            </a:r>
            <a:r>
              <a:rPr lang="en-US" sz="2000" dirty="0">
                <a:ln w="50800"/>
                <a:cs typeface="+mn-cs"/>
              </a:rPr>
              <a:t>to that of a porter or </a:t>
            </a:r>
            <a:r>
              <a:rPr lang="en-US" sz="2000" dirty="0">
                <a:ln w="50800"/>
                <a:solidFill>
                  <a:srgbClr val="00FF00"/>
                </a:solidFill>
                <a:cs typeface="+mn-cs"/>
              </a:rPr>
              <a:t>waiter hinting for a tip </a:t>
            </a:r>
            <a:r>
              <a:rPr lang="en-US" sz="2000" dirty="0">
                <a:ln w="50800"/>
                <a:cs typeface="+mn-cs"/>
              </a:rPr>
              <a:t>or </a:t>
            </a:r>
            <a:r>
              <a:rPr lang="en-US" sz="2000" dirty="0">
                <a:ln w="50800"/>
                <a:solidFill>
                  <a:srgbClr val="FF00FF"/>
                </a:solidFill>
                <a:cs typeface="+mn-cs"/>
              </a:rPr>
              <a:t>policeman’s tip hand.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b="1" dirty="0">
              <a:ln w="50800"/>
              <a:solidFill>
                <a:srgbClr val="FF00FF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n w="50800"/>
                <a:solidFill>
                  <a:srgbClr val="00FF00"/>
                </a:solidFill>
                <a:cs typeface="+mn-cs"/>
              </a:rPr>
              <a:t>The arm </a:t>
            </a:r>
            <a:r>
              <a:rPr lang="en-US" sz="2000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hangs by the side and is rotated medially. </a:t>
            </a:r>
            <a:r>
              <a:rPr lang="en-US" sz="2000" dirty="0">
                <a:ln w="50800"/>
                <a:solidFill>
                  <a:srgbClr val="00FF00"/>
                </a:solidFill>
                <a:cs typeface="+mn-cs"/>
              </a:rPr>
              <a:t>The forearm </a:t>
            </a:r>
            <a:r>
              <a:rPr lang="en-US" sz="2000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is extended and </a:t>
            </a:r>
            <a:r>
              <a:rPr lang="en-US" sz="2000" dirty="0" smtClean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pronated.</a:t>
            </a:r>
            <a:endParaRPr lang="en-US" sz="2000" dirty="0">
              <a:ln w="50800"/>
              <a:solidFill>
                <a:srgbClr val="FF00FF"/>
              </a:solidFill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272475"/>
            <a:ext cx="6336704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50800"/>
                <a:solidFill>
                  <a:srgbClr val="FFC000"/>
                </a:solidFill>
                <a:cs typeface="+mn-cs"/>
              </a:rPr>
              <a:t>Brachial Plexus Injuries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6786563" y="5857875"/>
            <a:ext cx="2143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chemeClr val="bg2"/>
                </a:solidFill>
              </a:rPr>
              <a:t>Erb-Duchenne’s paralysis due to injury of</a:t>
            </a:r>
            <a:r>
              <a:rPr lang="en-US" altLang="en-US" sz="1100" b="1" u="sng">
                <a:solidFill>
                  <a:schemeClr val="bg2"/>
                </a:solidFill>
              </a:rPr>
              <a:t> Upper Trunk </a:t>
            </a:r>
            <a:r>
              <a:rPr lang="en-US" altLang="en-US" sz="1100" b="1">
                <a:solidFill>
                  <a:schemeClr val="bg2"/>
                </a:solidFill>
              </a:rPr>
              <a:t>of Brachial Plexus.</a:t>
            </a:r>
          </a:p>
        </p:txBody>
      </p:sp>
      <p:pic>
        <p:nvPicPr>
          <p:cNvPr id="14341" name="Picture 7" descr="http://t3.gstatic.com/images?q=tbn:ANd9GcR4j2HPMhlPQBMYRVqLW6hxNDEZwfxI2QJSEuhTtmVR3g0jsJ3Le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145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9FF1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57250"/>
            <a:ext cx="2286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2408</TotalTime>
  <Words>1096</Words>
  <Application>Microsoft Office PowerPoint</Application>
  <PresentationFormat>On-screen Show (4:3)</PresentationFormat>
  <Paragraphs>209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Globe</vt:lpstr>
      <vt:lpstr>Slide 1</vt:lpstr>
      <vt:lpstr>Objectives</vt:lpstr>
      <vt:lpstr>Formation of Brachial Plexus </vt:lpstr>
      <vt:lpstr>Stages of the plexus</vt:lpstr>
      <vt:lpstr>Slide 5</vt:lpstr>
      <vt:lpstr>Slide 6</vt:lpstr>
      <vt:lpstr>Slide 7</vt:lpstr>
      <vt:lpstr>Slide 8</vt:lpstr>
      <vt:lpstr>Slide 9</vt:lpstr>
      <vt:lpstr>Slide 10</vt:lpstr>
      <vt:lpstr>LUMBAR PLEXUS</vt:lpstr>
      <vt:lpstr>FEMORAL NERVE</vt:lpstr>
      <vt:lpstr>FEMORAL NERVE INJURY</vt:lpstr>
      <vt:lpstr>SACRAL PLEXUS</vt:lpstr>
      <vt:lpstr>SACRAL PLEXUS</vt:lpstr>
      <vt:lpstr>SCIATIC NERVE The largest nerve of the body</vt:lpstr>
      <vt:lpstr>TIBIAL NERVE</vt:lpstr>
      <vt:lpstr>COMMON PERONEAL (FIBULAR) NERVE</vt:lpstr>
      <vt:lpstr>SUMMARY</vt:lpstr>
      <vt:lpstr>Slide 20</vt:lpstr>
      <vt:lpstr>Slide 21</vt:lpstr>
      <vt:lpstr>QUESTION 3</vt:lpstr>
      <vt:lpstr>QUESTION 4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DTK</dc:creator>
  <cp:lastModifiedBy> saeed abuelmakarem</cp:lastModifiedBy>
  <cp:revision>420</cp:revision>
  <dcterms:created xsi:type="dcterms:W3CDTF">2006-06-26T07:45:38Z</dcterms:created>
  <dcterms:modified xsi:type="dcterms:W3CDTF">2018-09-04T16:11:23Z</dcterms:modified>
</cp:coreProperties>
</file>