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6" r:id="rId2"/>
    <p:sldId id="328" r:id="rId3"/>
    <p:sldId id="294" r:id="rId4"/>
    <p:sldId id="315" r:id="rId5"/>
    <p:sldId id="311" r:id="rId6"/>
    <p:sldId id="312" r:id="rId7"/>
    <p:sldId id="313" r:id="rId8"/>
    <p:sldId id="314" r:id="rId9"/>
    <p:sldId id="316" r:id="rId10"/>
    <p:sldId id="317" r:id="rId11"/>
    <p:sldId id="318" r:id="rId12"/>
    <p:sldId id="319" r:id="rId13"/>
    <p:sldId id="295" r:id="rId14"/>
    <p:sldId id="296" r:id="rId15"/>
    <p:sldId id="297" r:id="rId16"/>
    <p:sldId id="307" r:id="rId17"/>
    <p:sldId id="308" r:id="rId18"/>
    <p:sldId id="309" r:id="rId19"/>
    <p:sldId id="310" r:id="rId20"/>
    <p:sldId id="320" r:id="rId21"/>
    <p:sldId id="321" r:id="rId22"/>
    <p:sldId id="322" r:id="rId23"/>
    <p:sldId id="323" r:id="rId24"/>
    <p:sldId id="324" r:id="rId25"/>
    <p:sldId id="325" r:id="rId26"/>
    <p:sldId id="304" r:id="rId27"/>
    <p:sldId id="326" r:id="rId28"/>
    <p:sldId id="299" r:id="rId29"/>
    <p:sldId id="327" r:id="rId30"/>
    <p:sldId id="292" r:id="rId31"/>
    <p:sldId id="293" r:id="rId32"/>
    <p:sldId id="306" r:id="rId33"/>
    <p:sldId id="27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990000"/>
    <a:srgbClr val="0091FE"/>
    <a:srgbClr val="F923DA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6" autoAdjust="0"/>
  </p:normalViewPr>
  <p:slideViewPr>
    <p:cSldViewPr>
      <p:cViewPr varScale="1">
        <p:scale>
          <a:sx n="94" d="100"/>
          <a:sy n="94" d="100"/>
        </p:scale>
        <p:origin x="705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40145-2725-434B-BED5-D06C064C5982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42C66-B3A0-411A-8F3B-2ABCBBB9FB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9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42C66-B3A0-411A-8F3B-2ABCBBB9FB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784DB-C4F3-4093-BAA9-E5765D02097E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4294967295"/>
          </p:nvPr>
        </p:nvSpPr>
        <p:spPr>
          <a:xfrm>
            <a:off x="304800" y="228600"/>
            <a:ext cx="8001000" cy="3352800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rmAutofit fontScale="45000" lnSpcReduction="20000"/>
          </a:bodyPr>
          <a:lstStyle/>
          <a:p>
            <a:pPr algn="ctr"/>
            <a:r>
              <a:rPr lang="en-US" sz="130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VERTEBRAL COLUMN &amp; SPINAL CORD</a:t>
            </a:r>
            <a:br>
              <a:rPr lang="en-US" sz="9600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4267200"/>
            <a:ext cx="6553200" cy="221599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Fathalla Ibrahim</a:t>
            </a:r>
          </a:p>
          <a:p>
            <a:r>
              <a:rPr lang="en-US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of Anatomy</a:t>
            </a:r>
          </a:p>
          <a:p>
            <a:r>
              <a:rPr lang="en-US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r>
              <a:rPr lang="en-US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Saud University</a:t>
            </a:r>
          </a:p>
          <a:p>
            <a:r>
              <a:rPr lang="en-US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</a:t>
            </a:r>
            <a:r>
              <a:rPr lang="en-US" sz="2400" b="1" i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ahmedfathala@gmail.com</a:t>
            </a:r>
            <a:endParaRPr lang="en-US" sz="2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MARGINAL LAYER OF SPINAL CORD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3962400"/>
            <a:ext cx="8534400" cy="2667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Marginal layer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increases in size </a:t>
            </a:r>
            <a:r>
              <a:rPr lang="en-US" b="1" dirty="0">
                <a:solidFill>
                  <a:srgbClr val="0070C0"/>
                </a:solidFill>
              </a:rPr>
              <a:t>due to addition of ascending, descending &amp; </a:t>
            </a:r>
            <a:r>
              <a:rPr lang="en-US" b="1" dirty="0" err="1">
                <a:solidFill>
                  <a:srgbClr val="0070C0"/>
                </a:solidFill>
              </a:rPr>
              <a:t>intersegmental</a:t>
            </a:r>
            <a:r>
              <a:rPr lang="en-US" b="1" dirty="0">
                <a:solidFill>
                  <a:srgbClr val="0070C0"/>
                </a:solidFill>
              </a:rPr>
              <a:t> nerve fibers.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Myelination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of nerve fibers starts at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b="1" baseline="30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month </a:t>
            </a:r>
            <a:r>
              <a:rPr lang="en-US" b="1" dirty="0">
                <a:solidFill>
                  <a:srgbClr val="0070C0"/>
                </a:solidFill>
              </a:rPr>
              <a:t>&amp; continues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 the 1</a:t>
            </a:r>
            <a:r>
              <a:rPr lang="en-US" b="1" baseline="30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postnatal period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Motor fibers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myelinate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before sensory fibers.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Marginal layer (future white matter) is divided into: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dorsal, lateral and ventral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funiculus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(white column)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7170" name="Picture 2" descr="C:\Documents and Settings\user1\My Documents\My Pictures\spinal cord 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524000"/>
            <a:ext cx="3395472" cy="23382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33800" y="1752600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Dorsal</a:t>
            </a:r>
          </a:p>
          <a:p>
            <a:r>
              <a:rPr lang="en-US" sz="1200" b="1" dirty="0" err="1"/>
              <a:t>funiculus</a:t>
            </a:r>
            <a:endParaRPr lang="en-US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48000" y="2514600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Lateral </a:t>
            </a:r>
          </a:p>
          <a:p>
            <a:r>
              <a:rPr lang="en-US" sz="1200" b="1" dirty="0" err="1"/>
              <a:t>funiculus</a:t>
            </a:r>
            <a:endParaRPr lang="en-US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76600" y="3352800"/>
            <a:ext cx="12636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Ventral </a:t>
            </a:r>
            <a:r>
              <a:rPr lang="en-US" sz="1200" b="1" dirty="0" err="1"/>
              <a:t>funiculus</a:t>
            </a:r>
            <a:endParaRPr 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5259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They are 3 membranes covering the neural tube: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Outer thick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matter: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mesodermal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in origin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Middle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arachnoid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matter: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ectodermal</a:t>
            </a:r>
            <a:r>
              <a:rPr lang="en-US" b="1" dirty="0">
                <a:solidFill>
                  <a:srgbClr val="0070C0"/>
                </a:solidFill>
              </a:rPr>
              <a:t> in origin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Inner thin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pia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matter: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ectodermal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in origin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A cavity appears between </a:t>
            </a:r>
            <a:r>
              <a:rPr lang="en-US" b="1" dirty="0" err="1">
                <a:solidFill>
                  <a:srgbClr val="0070C0"/>
                </a:solidFill>
              </a:rPr>
              <a:t>arachnoid</a:t>
            </a:r>
            <a:r>
              <a:rPr lang="en-US" b="1" dirty="0">
                <a:solidFill>
                  <a:srgbClr val="0070C0"/>
                </a:solidFill>
              </a:rPr>
              <a:t> &amp; </a:t>
            </a:r>
            <a:r>
              <a:rPr lang="en-US" b="1" dirty="0" err="1">
                <a:solidFill>
                  <a:srgbClr val="0070C0"/>
                </a:solidFill>
              </a:rPr>
              <a:t>pia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(subarachnoid space) </a:t>
            </a:r>
            <a:r>
              <a:rPr lang="en-US" b="1" dirty="0">
                <a:solidFill>
                  <a:srgbClr val="0070C0"/>
                </a:solidFill>
              </a:rPr>
              <a:t>&amp; becomes filled with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r>
              <a:rPr lang="en-US" b="1" dirty="0">
                <a:solidFill>
                  <a:srgbClr val="0070C0"/>
                </a:solidFill>
              </a:rPr>
              <a:t>.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944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POSITIONAL CHANGES OF SPINAL CORD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1000" y="4343400"/>
            <a:ext cx="8305800" cy="22860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Initially, the spinal cord occupies the whole length of the vertebral canal.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As a result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faster growth of vertebral column</a:t>
            </a:r>
            <a:r>
              <a:rPr lang="en-US" b="1" dirty="0">
                <a:solidFill>
                  <a:srgbClr val="0070C0"/>
                </a:solidFill>
              </a:rPr>
              <a:t>, the caudal end of spinal cord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conus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medullaris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shift gradually to a higher level.</a:t>
            </a:r>
          </a:p>
        </p:txBody>
      </p:sp>
      <p:pic>
        <p:nvPicPr>
          <p:cNvPr id="8195" name="Picture 3" descr="C:\Documents and Settings\user1\My Documents\My Pictures\spinal cord 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95400"/>
            <a:ext cx="8534400" cy="304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09600" y="3124200"/>
            <a:ext cx="1918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weeks: </a:t>
            </a:r>
            <a:r>
              <a:rPr lang="en-US" sz="1200" b="1" dirty="0"/>
              <a:t>spinal cord</a:t>
            </a:r>
          </a:p>
          <a:p>
            <a:r>
              <a:rPr lang="en-US" sz="1200" b="1" dirty="0"/>
              <a:t> at end of vertebral column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24200" y="3200400"/>
            <a:ext cx="1553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weeks: </a:t>
            </a:r>
            <a:r>
              <a:rPr lang="en-US" sz="1200" b="1" dirty="0"/>
              <a:t>spinal cord</a:t>
            </a:r>
          </a:p>
          <a:p>
            <a:r>
              <a:rPr lang="en-US" sz="1200" b="1" dirty="0"/>
              <a:t>at level of S1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4000" y="3352800"/>
            <a:ext cx="1275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Birth: </a:t>
            </a:r>
            <a:r>
              <a:rPr lang="en-US" sz="1200" b="1" dirty="0"/>
              <a:t>spinal cord</a:t>
            </a:r>
          </a:p>
          <a:p>
            <a:r>
              <a:rPr lang="en-US" sz="1200" b="1" dirty="0"/>
              <a:t>at L3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05600" y="3352800"/>
            <a:ext cx="1310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Adult:</a:t>
            </a:r>
            <a:r>
              <a:rPr lang="en-US" sz="1200" b="1" dirty="0"/>
              <a:t> spinal cord</a:t>
            </a:r>
          </a:p>
          <a:p>
            <a:r>
              <a:rPr lang="en-US" sz="1200" b="1" dirty="0"/>
              <a:t>at L1-L2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s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600"/>
            <a:ext cx="5715000" cy="640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Down Arrow 4"/>
          <p:cNvSpPr/>
          <p:nvPr/>
        </p:nvSpPr>
        <p:spPr>
          <a:xfrm>
            <a:off x="4495800" y="457200"/>
            <a:ext cx="762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3886200" y="457200"/>
            <a:ext cx="762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3200400" y="1905000"/>
            <a:ext cx="228600" cy="7620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3352800" y="3810000"/>
            <a:ext cx="3048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21696" y="3276600"/>
            <a:ext cx="2093703" cy="16927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</a:p>
          <a:p>
            <a:pPr algn="ctr"/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stimulates :</a:t>
            </a:r>
          </a:p>
          <a:p>
            <a:pPr>
              <a:buFont typeface="Wingdings" pitchFamily="2" charset="2"/>
              <a:buChar char="q"/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Neural tube </a:t>
            </a:r>
          </a:p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</a:t>
            </a:r>
          </a:p>
          <a:p>
            <a:pPr>
              <a:buFont typeface="Wingdings" pitchFamily="2" charset="2"/>
              <a:buChar char="q"/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column formation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05600" y="5181600"/>
            <a:ext cx="1699183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Neural tube</a:t>
            </a:r>
          </a:p>
        </p:txBody>
      </p:sp>
      <p:cxnSp>
        <p:nvCxnSpPr>
          <p:cNvPr id="16" name="Straight Arrow Connector 15"/>
          <p:cNvCxnSpPr>
            <a:stCxn id="9" idx="1"/>
          </p:cNvCxnSpPr>
          <p:nvPr/>
        </p:nvCxnSpPr>
        <p:spPr>
          <a:xfrm rot="10800000">
            <a:off x="4611904" y="3657604"/>
            <a:ext cx="2209793" cy="4653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10" idx="1"/>
          </p:cNvCxnSpPr>
          <p:nvPr/>
        </p:nvCxnSpPr>
        <p:spPr>
          <a:xfrm rot="10800000" flipV="1">
            <a:off x="4495800" y="5412432"/>
            <a:ext cx="2209800" cy="1501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INTRAEMBRYONIC MESODERM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715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Proliferates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 Ectoderm &amp; Endoderm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EXCEPT</a:t>
            </a:r>
            <a:r>
              <a:rPr lang="en-US" b="1" dirty="0">
                <a:solidFill>
                  <a:srgbClr val="0070C0"/>
                </a:solidFill>
              </a:rPr>
              <a:t> in the central axis of embryo where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  <a:r>
              <a:rPr lang="en-US" b="1" dirty="0">
                <a:solidFill>
                  <a:srgbClr val="0070C0"/>
                </a:solidFill>
              </a:rPr>
              <a:t> is found.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Differentiates into 3 parts: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Paraxial mesoderm</a:t>
            </a:r>
            <a:endParaRPr lang="en-US" b="1" dirty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Intermediate mesoderm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mesoderm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Paraxial mesoderm </a:t>
            </a:r>
            <a:r>
              <a:rPr lang="en-US" b="1" dirty="0">
                <a:solidFill>
                  <a:srgbClr val="0070C0"/>
                </a:solidFill>
              </a:rPr>
              <a:t>divides into units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divides into 3 parts: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Myotome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Dermatome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4343400" y="2514600"/>
            <a:ext cx="3048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e 7"/>
          <p:cNvSpPr/>
          <p:nvPr/>
        </p:nvSpPr>
        <p:spPr>
          <a:xfrm rot="2583395">
            <a:off x="3620944" y="2285616"/>
            <a:ext cx="685800" cy="609600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e 8"/>
          <p:cNvSpPr/>
          <p:nvPr/>
        </p:nvSpPr>
        <p:spPr>
          <a:xfrm rot="14055163">
            <a:off x="4737161" y="2316088"/>
            <a:ext cx="762000" cy="609600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24200" y="12954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72200" y="2209800"/>
            <a:ext cx="1634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71600" y="2286000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495800" y="22860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800600" y="1295400"/>
            <a:ext cx="1699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Neural tube</a:t>
            </a:r>
          </a:p>
        </p:txBody>
      </p:sp>
      <p:cxnSp>
        <p:nvCxnSpPr>
          <p:cNvPr id="21" name="Straight Arrow Connector 20"/>
          <p:cNvCxnSpPr>
            <a:stCxn id="14" idx="2"/>
            <a:endCxn id="7" idx="1"/>
          </p:cNvCxnSpPr>
          <p:nvPr/>
        </p:nvCxnSpPr>
        <p:spPr>
          <a:xfrm rot="16200000" flipH="1">
            <a:off x="3760662" y="1920702"/>
            <a:ext cx="791013" cy="4637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9" idx="2"/>
          </p:cNvCxnSpPr>
          <p:nvPr/>
        </p:nvCxnSpPr>
        <p:spPr>
          <a:xfrm rot="5400000">
            <a:off x="4960929" y="1520536"/>
            <a:ext cx="452735" cy="92579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14400" y="5181600"/>
            <a:ext cx="77724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around neural tube: forms vertebral (neural) arch</a:t>
            </a:r>
          </a:p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around notochord: forms body of vertebra</a:t>
            </a:r>
          </a:p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3-Sclerotome in body wall near to neural tube &amp; notochord : forms costal process (gives ribs in thoracic region)</a:t>
            </a:r>
          </a:p>
          <a:p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Oval 45"/>
          <p:cNvSpPr/>
          <p:nvPr/>
        </p:nvSpPr>
        <p:spPr>
          <a:xfrm>
            <a:off x="4572000" y="37338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Pie 49"/>
          <p:cNvSpPr/>
          <p:nvPr/>
        </p:nvSpPr>
        <p:spPr>
          <a:xfrm rot="741633">
            <a:off x="4074963" y="3617763"/>
            <a:ext cx="381000" cy="381000"/>
          </a:xfrm>
          <a:prstGeom prst="pie">
            <a:avLst>
              <a:gd name="adj1" fmla="val 0"/>
              <a:gd name="adj2" fmla="val 1816971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Pie 50"/>
          <p:cNvSpPr/>
          <p:nvPr/>
        </p:nvSpPr>
        <p:spPr>
          <a:xfrm rot="13908281">
            <a:off x="4847346" y="3477520"/>
            <a:ext cx="360414" cy="487902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4495800" y="4267200"/>
            <a:ext cx="3048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Pie 53"/>
          <p:cNvSpPr/>
          <p:nvPr/>
        </p:nvSpPr>
        <p:spPr>
          <a:xfrm rot="741633">
            <a:off x="4074962" y="4227365"/>
            <a:ext cx="381000" cy="381000"/>
          </a:xfrm>
          <a:prstGeom prst="pie">
            <a:avLst>
              <a:gd name="adj1" fmla="val 0"/>
              <a:gd name="adj2" fmla="val 1816971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Pie 54"/>
          <p:cNvSpPr/>
          <p:nvPr/>
        </p:nvSpPr>
        <p:spPr>
          <a:xfrm rot="13908281">
            <a:off x="4923546" y="4163321"/>
            <a:ext cx="360414" cy="487902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Pie 55"/>
          <p:cNvSpPr/>
          <p:nvPr/>
        </p:nvSpPr>
        <p:spPr>
          <a:xfrm rot="741633">
            <a:off x="3084363" y="4227364"/>
            <a:ext cx="381000" cy="381000"/>
          </a:xfrm>
          <a:prstGeom prst="pie">
            <a:avLst>
              <a:gd name="adj1" fmla="val 0"/>
              <a:gd name="adj2" fmla="val 1816971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Pie 56"/>
          <p:cNvSpPr/>
          <p:nvPr/>
        </p:nvSpPr>
        <p:spPr>
          <a:xfrm rot="13908281">
            <a:off x="5761746" y="4163320"/>
            <a:ext cx="360414" cy="487902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3429000" y="4038600"/>
            <a:ext cx="2359660" cy="1082040"/>
          </a:xfrm>
          <a:custGeom>
            <a:avLst/>
            <a:gdLst>
              <a:gd name="connsiteX0" fmla="*/ 441960 w 2359660"/>
              <a:gd name="connsiteY0" fmla="*/ 177800 h 1082040"/>
              <a:gd name="connsiteX1" fmla="*/ 274320 w 2359660"/>
              <a:gd name="connsiteY1" fmla="*/ 955040 h 1082040"/>
              <a:gd name="connsiteX2" fmla="*/ 2087880 w 2359660"/>
              <a:gd name="connsiteY2" fmla="*/ 939800 h 1082040"/>
              <a:gd name="connsiteX3" fmla="*/ 1905000 w 2359660"/>
              <a:gd name="connsiteY3" fmla="*/ 132080 h 1082040"/>
              <a:gd name="connsiteX4" fmla="*/ 441960 w 2359660"/>
              <a:gd name="connsiteY4" fmla="*/ 177800 h 108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660" h="1082040">
                <a:moveTo>
                  <a:pt x="441960" y="177800"/>
                </a:moveTo>
                <a:cubicBezTo>
                  <a:pt x="170180" y="314960"/>
                  <a:pt x="0" y="828040"/>
                  <a:pt x="274320" y="955040"/>
                </a:cubicBezTo>
                <a:cubicBezTo>
                  <a:pt x="548640" y="1082040"/>
                  <a:pt x="1816100" y="1076960"/>
                  <a:pt x="2087880" y="939800"/>
                </a:cubicBezTo>
                <a:cubicBezTo>
                  <a:pt x="2359660" y="802640"/>
                  <a:pt x="2184400" y="264160"/>
                  <a:pt x="1905000" y="132080"/>
                </a:cubicBezTo>
                <a:cubicBezTo>
                  <a:pt x="1625600" y="0"/>
                  <a:pt x="713740" y="40640"/>
                  <a:pt x="441960" y="17780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3655060" y="3017520"/>
            <a:ext cx="2100580" cy="1160780"/>
          </a:xfrm>
          <a:custGeom>
            <a:avLst/>
            <a:gdLst>
              <a:gd name="connsiteX0" fmla="*/ 1694180 w 2100580"/>
              <a:gd name="connsiteY0" fmla="*/ 1112520 h 1160780"/>
              <a:gd name="connsiteX1" fmla="*/ 2075180 w 2100580"/>
              <a:gd name="connsiteY1" fmla="*/ 670560 h 1160780"/>
              <a:gd name="connsiteX2" fmla="*/ 1541780 w 2100580"/>
              <a:gd name="connsiteY2" fmla="*/ 350520 h 1160780"/>
              <a:gd name="connsiteX3" fmla="*/ 1145540 w 2100580"/>
              <a:gd name="connsiteY3" fmla="*/ 381000 h 1160780"/>
              <a:gd name="connsiteX4" fmla="*/ 1038860 w 2100580"/>
              <a:gd name="connsiteY4" fmla="*/ 0 h 1160780"/>
              <a:gd name="connsiteX5" fmla="*/ 886460 w 2100580"/>
              <a:gd name="connsiteY5" fmla="*/ 381000 h 1160780"/>
              <a:gd name="connsiteX6" fmla="*/ 429260 w 2100580"/>
              <a:gd name="connsiteY6" fmla="*/ 365760 h 1160780"/>
              <a:gd name="connsiteX7" fmla="*/ 17780 w 2100580"/>
              <a:gd name="connsiteY7" fmla="*/ 685800 h 1160780"/>
              <a:gd name="connsiteX8" fmla="*/ 322580 w 2100580"/>
              <a:gd name="connsiteY8" fmla="*/ 1097280 h 1160780"/>
              <a:gd name="connsiteX9" fmla="*/ 368300 w 2100580"/>
              <a:gd name="connsiteY9" fmla="*/ 1066800 h 1160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0580" h="1160780">
                <a:moveTo>
                  <a:pt x="1694180" y="1112520"/>
                </a:moveTo>
                <a:cubicBezTo>
                  <a:pt x="1897380" y="955040"/>
                  <a:pt x="2100580" y="797560"/>
                  <a:pt x="2075180" y="670560"/>
                </a:cubicBezTo>
                <a:cubicBezTo>
                  <a:pt x="2049780" y="543560"/>
                  <a:pt x="1696720" y="398780"/>
                  <a:pt x="1541780" y="350520"/>
                </a:cubicBezTo>
                <a:cubicBezTo>
                  <a:pt x="1386840" y="302260"/>
                  <a:pt x="1229360" y="439420"/>
                  <a:pt x="1145540" y="381000"/>
                </a:cubicBezTo>
                <a:cubicBezTo>
                  <a:pt x="1061720" y="322580"/>
                  <a:pt x="1082040" y="0"/>
                  <a:pt x="1038860" y="0"/>
                </a:cubicBezTo>
                <a:cubicBezTo>
                  <a:pt x="995680" y="0"/>
                  <a:pt x="988060" y="320040"/>
                  <a:pt x="886460" y="381000"/>
                </a:cubicBezTo>
                <a:cubicBezTo>
                  <a:pt x="784860" y="441960"/>
                  <a:pt x="574040" y="314960"/>
                  <a:pt x="429260" y="365760"/>
                </a:cubicBezTo>
                <a:cubicBezTo>
                  <a:pt x="284480" y="416560"/>
                  <a:pt x="35560" y="563880"/>
                  <a:pt x="17780" y="685800"/>
                </a:cubicBezTo>
                <a:cubicBezTo>
                  <a:pt x="0" y="807720"/>
                  <a:pt x="264160" y="1033780"/>
                  <a:pt x="322580" y="1097280"/>
                </a:cubicBezTo>
                <a:cubicBezTo>
                  <a:pt x="381000" y="1160780"/>
                  <a:pt x="374650" y="1113790"/>
                  <a:pt x="368300" y="1066800"/>
                </a:cubicBezTo>
              </a:path>
            </a:pathLst>
          </a:cu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3446780" y="2867660"/>
            <a:ext cx="2623820" cy="1457960"/>
          </a:xfrm>
          <a:custGeom>
            <a:avLst/>
            <a:gdLst>
              <a:gd name="connsiteX0" fmla="*/ 2054860 w 2623820"/>
              <a:gd name="connsiteY0" fmla="*/ 1369060 h 1457960"/>
              <a:gd name="connsiteX1" fmla="*/ 2588260 w 2623820"/>
              <a:gd name="connsiteY1" fmla="*/ 835660 h 1457960"/>
              <a:gd name="connsiteX2" fmla="*/ 1841500 w 2623820"/>
              <a:gd name="connsiteY2" fmla="*/ 363220 h 1457960"/>
              <a:gd name="connsiteX3" fmla="*/ 1490980 w 2623820"/>
              <a:gd name="connsiteY3" fmla="*/ 424180 h 1457960"/>
              <a:gd name="connsiteX4" fmla="*/ 1323340 w 2623820"/>
              <a:gd name="connsiteY4" fmla="*/ 12700 h 1457960"/>
              <a:gd name="connsiteX5" fmla="*/ 1003300 w 2623820"/>
              <a:gd name="connsiteY5" fmla="*/ 347980 h 1457960"/>
              <a:gd name="connsiteX6" fmla="*/ 591820 w 2623820"/>
              <a:gd name="connsiteY6" fmla="*/ 317500 h 1457960"/>
              <a:gd name="connsiteX7" fmla="*/ 43180 w 2623820"/>
              <a:gd name="connsiteY7" fmla="*/ 683260 h 1457960"/>
              <a:gd name="connsiteX8" fmla="*/ 332740 w 2623820"/>
              <a:gd name="connsiteY8" fmla="*/ 1353820 h 1457960"/>
              <a:gd name="connsiteX9" fmla="*/ 363220 w 2623820"/>
              <a:gd name="connsiteY9" fmla="*/ 1308100 h 145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3820" h="1457960">
                <a:moveTo>
                  <a:pt x="2054860" y="1369060"/>
                </a:moveTo>
                <a:cubicBezTo>
                  <a:pt x="2339340" y="1186180"/>
                  <a:pt x="2623820" y="1003300"/>
                  <a:pt x="2588260" y="835660"/>
                </a:cubicBezTo>
                <a:cubicBezTo>
                  <a:pt x="2552700" y="668020"/>
                  <a:pt x="2024380" y="431800"/>
                  <a:pt x="1841500" y="363220"/>
                </a:cubicBezTo>
                <a:cubicBezTo>
                  <a:pt x="1658620" y="294640"/>
                  <a:pt x="1577340" y="482600"/>
                  <a:pt x="1490980" y="424180"/>
                </a:cubicBezTo>
                <a:cubicBezTo>
                  <a:pt x="1404620" y="365760"/>
                  <a:pt x="1404620" y="25400"/>
                  <a:pt x="1323340" y="12700"/>
                </a:cubicBezTo>
                <a:cubicBezTo>
                  <a:pt x="1242060" y="0"/>
                  <a:pt x="1125220" y="297180"/>
                  <a:pt x="1003300" y="347980"/>
                </a:cubicBezTo>
                <a:cubicBezTo>
                  <a:pt x="881380" y="398780"/>
                  <a:pt x="751840" y="261620"/>
                  <a:pt x="591820" y="317500"/>
                </a:cubicBezTo>
                <a:cubicBezTo>
                  <a:pt x="431800" y="373380"/>
                  <a:pt x="86360" y="510540"/>
                  <a:pt x="43180" y="683260"/>
                </a:cubicBezTo>
                <a:cubicBezTo>
                  <a:pt x="0" y="855980"/>
                  <a:pt x="279400" y="1249680"/>
                  <a:pt x="332740" y="1353820"/>
                </a:cubicBezTo>
                <a:cubicBezTo>
                  <a:pt x="386080" y="1457960"/>
                  <a:pt x="374650" y="1383030"/>
                  <a:pt x="363220" y="1308100"/>
                </a:cubicBezTo>
              </a:path>
            </a:pathLst>
          </a:cu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2438400" y="2743200"/>
            <a:ext cx="16764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15" idx="2"/>
          </p:cNvCxnSpPr>
          <p:nvPr/>
        </p:nvCxnSpPr>
        <p:spPr>
          <a:xfrm rot="5400000">
            <a:off x="5706883" y="2298582"/>
            <a:ext cx="909935" cy="1655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endCxn id="54" idx="2"/>
          </p:cNvCxnSpPr>
          <p:nvPr/>
        </p:nvCxnSpPr>
        <p:spPr>
          <a:xfrm>
            <a:off x="2362200" y="2743200"/>
            <a:ext cx="1717178" cy="16338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15" idx="2"/>
          </p:cNvCxnSpPr>
          <p:nvPr/>
        </p:nvCxnSpPr>
        <p:spPr>
          <a:xfrm rot="5400000">
            <a:off x="5325883" y="2679582"/>
            <a:ext cx="1671935" cy="1655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rot="16200000" flipH="1">
            <a:off x="1984747" y="3196853"/>
            <a:ext cx="1481485" cy="7265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15" idx="2"/>
          </p:cNvCxnSpPr>
          <p:nvPr/>
        </p:nvCxnSpPr>
        <p:spPr>
          <a:xfrm rot="5400000">
            <a:off x="5706883" y="3060582"/>
            <a:ext cx="1671935" cy="893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590800" y="26670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2667000" y="2971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2667000" y="3581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096000" y="2819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096000" y="3276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248400" y="3657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295400" y="304800"/>
            <a:ext cx="646722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VERTEBRA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6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5" grpId="0" animBg="1"/>
      <p:bldP spid="66" grpId="0" animBg="1"/>
      <p:bldP spid="67" grpId="0" animBg="1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My Pictures\vertebral 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381000"/>
            <a:ext cx="8746708" cy="60534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10000" y="762000"/>
            <a:ext cx="1974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1- Loosely arranged cells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19800" y="762000"/>
            <a:ext cx="1849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2- densely packed cells</a:t>
            </a:r>
          </a:p>
        </p:txBody>
      </p:sp>
      <p:cxnSp>
        <p:nvCxnSpPr>
          <p:cNvPr id="6" name="Straight Arrow Connector 5"/>
          <p:cNvCxnSpPr>
            <a:stCxn id="3" idx="2"/>
          </p:cNvCxnSpPr>
          <p:nvPr/>
        </p:nvCxnSpPr>
        <p:spPr>
          <a:xfrm rot="16200000" flipH="1">
            <a:off x="4991014" y="876213"/>
            <a:ext cx="301823" cy="6889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4" idx="2"/>
          </p:cNvCxnSpPr>
          <p:nvPr/>
        </p:nvCxnSpPr>
        <p:spPr>
          <a:xfrm rot="5400000">
            <a:off x="6026394" y="758383"/>
            <a:ext cx="606625" cy="12294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 OF BODY OF VERTEBRA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4</a:t>
            </a:r>
            <a:r>
              <a:rPr lang="en-US" b="1" baseline="30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week, </a:t>
            </a:r>
            <a:r>
              <a:rPr lang="en-US" b="1" dirty="0">
                <a:solidFill>
                  <a:srgbClr val="0070C0"/>
                </a:solidFill>
              </a:rPr>
              <a:t>each </a:t>
            </a:r>
            <a:r>
              <a:rPr lang="en-US" b="1" dirty="0" err="1">
                <a:solidFill>
                  <a:srgbClr val="0070C0"/>
                </a:solidFill>
              </a:rPr>
              <a:t>sclerotome</a:t>
            </a:r>
            <a:r>
              <a:rPr lang="en-US" b="1" dirty="0">
                <a:solidFill>
                  <a:srgbClr val="0070C0"/>
                </a:solidFill>
              </a:rPr>
              <a:t> is formed of: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cranial part of loosely arranged cells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caudal part of densely packed cells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caudal part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each </a:t>
            </a:r>
            <a:r>
              <a:rPr lang="en-US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fuses with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cranial part </a:t>
            </a:r>
            <a:r>
              <a:rPr lang="en-US" b="1" dirty="0">
                <a:solidFill>
                  <a:srgbClr val="0070C0"/>
                </a:solidFill>
              </a:rPr>
              <a:t>of succeeding </a:t>
            </a:r>
            <a:r>
              <a:rPr lang="en-US" b="1" dirty="0" err="1">
                <a:solidFill>
                  <a:srgbClr val="0070C0"/>
                </a:solidFill>
              </a:rPr>
              <a:t>sclerotome</a:t>
            </a:r>
            <a:r>
              <a:rPr lang="en-US" b="1" dirty="0">
                <a:solidFill>
                  <a:srgbClr val="0070C0"/>
                </a:solidFill>
              </a:rPr>
              <a:t> to form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centrum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(body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primordium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centrum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develops from 2 adjacent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FATE OF NOTOCHORD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region of the bodies of vertebrae: </a:t>
            </a:r>
            <a:r>
              <a:rPr lang="en-US" b="1" dirty="0">
                <a:solidFill>
                  <a:srgbClr val="0070C0"/>
                </a:solidFill>
              </a:rPr>
              <a:t>It degenerates 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bodies of vertebrae: </a:t>
            </a:r>
            <a:r>
              <a:rPr lang="en-US" b="1" dirty="0">
                <a:solidFill>
                  <a:srgbClr val="0070C0"/>
                </a:solidFill>
              </a:rPr>
              <a:t>It forms the </a:t>
            </a:r>
            <a:r>
              <a:rPr lang="en-US" b="1" dirty="0" err="1">
                <a:solidFill>
                  <a:srgbClr val="0070C0"/>
                </a:solidFill>
              </a:rPr>
              <a:t>intervertebral</a:t>
            </a:r>
            <a:r>
              <a:rPr lang="en-US" b="1" dirty="0">
                <a:solidFill>
                  <a:srgbClr val="0070C0"/>
                </a:solidFill>
              </a:rPr>
              <a:t> discs (nucleus </a:t>
            </a:r>
            <a:r>
              <a:rPr lang="en-US" b="1" dirty="0" err="1">
                <a:solidFill>
                  <a:srgbClr val="0070C0"/>
                </a:solidFill>
              </a:rPr>
              <a:t>pulposus</a:t>
            </a:r>
            <a:r>
              <a:rPr lang="en-US" b="1" dirty="0">
                <a:solidFill>
                  <a:srgbClr val="0070C0"/>
                </a:solidFill>
              </a:rPr>
              <a:t>).</a:t>
            </a:r>
          </a:p>
          <a:p>
            <a:pPr>
              <a:buNone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N.B.: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Annulus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fibrosus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 of the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intervertebral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discs </a:t>
            </a:r>
            <a:r>
              <a:rPr lang="en-US" b="1" dirty="0">
                <a:solidFill>
                  <a:srgbClr val="0070C0"/>
                </a:solidFill>
              </a:rPr>
              <a:t>are formed by the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mesoderm surrounding the notochord.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DEVELOPMENT</a:t>
            </a:r>
          </a:p>
        </p:txBody>
      </p:sp>
      <p:pic>
        <p:nvPicPr>
          <p:cNvPr id="2050" name="Picture 2" descr="C:\Documents and Settings\user1\My Documents\My Pictures\vertebral body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8686800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62400" y="3581400"/>
            <a:ext cx="1571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appear at 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sz="1400" b="1" baseline="30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72200" y="228600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19800" y="2819400"/>
            <a:ext cx="1258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appear at end </a:t>
            </a:r>
          </a:p>
          <a:p>
            <a:r>
              <a:rPr lang="en-US" sz="1400" b="1" dirty="0"/>
              <a:t>of 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sz="1400" b="1" baseline="30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3960911"/>
            <a:ext cx="4478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Fusion of bony halves of vertebral arch occurs at 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3-5 years</a:t>
            </a:r>
          </a:p>
        </p:txBody>
      </p:sp>
      <p:cxnSp>
        <p:nvCxnSpPr>
          <p:cNvPr id="10" name="Straight Arrow Connector 9"/>
          <p:cNvCxnSpPr>
            <a:stCxn id="8" idx="2"/>
          </p:cNvCxnSpPr>
          <p:nvPr/>
        </p:nvCxnSpPr>
        <p:spPr>
          <a:xfrm flipH="1">
            <a:off x="1524000" y="4268688"/>
            <a:ext cx="1248507" cy="989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5990" y="5786595"/>
            <a:ext cx="29394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Fusion of centrum with </a:t>
            </a:r>
          </a:p>
          <a:p>
            <a:r>
              <a:rPr lang="en-US" sz="1400" b="1" dirty="0"/>
              <a:t>vertebral arches 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dirty="0"/>
              <a:t>occurs  at 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3-6 years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828800" y="5786595"/>
            <a:ext cx="175476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57800" y="411480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15000" y="4343400"/>
            <a:ext cx="1526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appear at 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puberty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72000" y="6324600"/>
            <a:ext cx="2627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All centers unite around 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years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 be able to: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List the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layers </a:t>
            </a:r>
            <a:r>
              <a:rPr lang="en-US" b="1" dirty="0">
                <a:solidFill>
                  <a:srgbClr val="0070C0"/>
                </a:solidFill>
              </a:rPr>
              <a:t>of the spinal cord and its contents.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List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subdivisions</a:t>
            </a:r>
            <a:r>
              <a:rPr lang="en-US" b="1" dirty="0">
                <a:solidFill>
                  <a:srgbClr val="0070C0"/>
                </a:solidFill>
              </a:rPr>
              <a:t> of  mantle &amp; marginal zones.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List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meningeal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layers </a:t>
            </a:r>
            <a:r>
              <a:rPr lang="en-US" b="1" dirty="0">
                <a:solidFill>
                  <a:srgbClr val="0070C0"/>
                </a:solidFill>
              </a:rPr>
              <a:t>and describe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positional changes of spinal cord.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Describe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</a:t>
            </a:r>
            <a:r>
              <a:rPr lang="en-US" b="1" dirty="0">
                <a:solidFill>
                  <a:srgbClr val="0070C0"/>
                </a:solidFill>
              </a:rPr>
              <a:t>of vertebral column from </a:t>
            </a:r>
            <a:r>
              <a:rPr lang="en-US" b="1" dirty="0" err="1">
                <a:solidFill>
                  <a:srgbClr val="0070C0"/>
                </a:solidFill>
              </a:rPr>
              <a:t>sclerotomic</a:t>
            </a:r>
            <a:r>
              <a:rPr lang="en-US" b="1" dirty="0">
                <a:solidFill>
                  <a:srgbClr val="0070C0"/>
                </a:solidFill>
              </a:rPr>
              <a:t> portion of paraxial mesoderm.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Describe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chondrification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&amp;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ossification</a:t>
            </a:r>
            <a:r>
              <a:rPr lang="en-US" b="1" dirty="0">
                <a:solidFill>
                  <a:srgbClr val="0070C0"/>
                </a:solidFill>
              </a:rPr>
              <a:t> stages in vertebral development.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Describe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b="1" dirty="0">
                <a:solidFill>
                  <a:srgbClr val="0070C0"/>
                </a:solidFill>
              </a:rPr>
              <a:t>and its types.</a:t>
            </a:r>
          </a:p>
          <a:p>
            <a:pPr algn="r">
              <a:buFont typeface="Wingdings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CURVATURES OF VERTEBRAL COLUMN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7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curves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(thoracic &amp; pelvic or sacral): </a:t>
            </a:r>
            <a:r>
              <a:rPr lang="en-US" b="1" dirty="0">
                <a:solidFill>
                  <a:srgbClr val="0070C0"/>
                </a:solidFill>
              </a:rPr>
              <a:t>develop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prenatally</a:t>
            </a:r>
          </a:p>
          <a:p>
            <a:pPr>
              <a:buFont typeface="Wingdings" pitchFamily="2" charset="2"/>
              <a:buChar char="q"/>
            </a:pP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Secondary curves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develop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postnatally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Cervical: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as a result of lifting the head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Lumbar:</a:t>
            </a:r>
            <a:r>
              <a:rPr lang="en-US" b="1" dirty="0">
                <a:solidFill>
                  <a:srgbClr val="0070C0"/>
                </a:solidFill>
              </a:rPr>
              <a:t> as a result of walking</a:t>
            </a:r>
          </a:p>
        </p:txBody>
      </p:sp>
      <p:pic>
        <p:nvPicPr>
          <p:cNvPr id="9218" name="Picture 2" descr="C:\Documents and Settings\user1\My Documents\My Pictures\spinal cord 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1" y="1600200"/>
            <a:ext cx="3598792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 BIFIDA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259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Cause:</a:t>
            </a:r>
            <a:r>
              <a:rPr lang="en-US" b="1" dirty="0">
                <a:solidFill>
                  <a:srgbClr val="0070C0"/>
                </a:solidFill>
              </a:rPr>
              <a:t> Failure of fusion of the halves of vertebral arches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Incidence:</a:t>
            </a:r>
            <a:r>
              <a:rPr lang="en-US" b="1" dirty="0">
                <a:solidFill>
                  <a:srgbClr val="0070C0"/>
                </a:solidFill>
              </a:rPr>
              <a:t> 0.04-0.15%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Sex:</a:t>
            </a:r>
            <a:r>
              <a:rPr lang="en-US" b="1" dirty="0">
                <a:solidFill>
                  <a:srgbClr val="0070C0"/>
                </a:solidFill>
              </a:rPr>
              <a:t> more frequent in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females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occulta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(20%)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cystica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(80%)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My Pictures\spina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" y="0"/>
            <a:ext cx="9183688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304800"/>
            <a:ext cx="1638462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/>
              <a:t>Spina</a:t>
            </a:r>
            <a:r>
              <a:rPr lang="en-US" sz="1400" b="1" dirty="0"/>
              <a:t> bifida </a:t>
            </a:r>
            <a:r>
              <a:rPr lang="en-US" sz="1400" b="1" dirty="0" err="1"/>
              <a:t>occulta</a:t>
            </a:r>
            <a:endParaRPr lang="en-US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191000" y="304800"/>
            <a:ext cx="2525628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/>
              <a:t>Spina</a:t>
            </a:r>
            <a:r>
              <a:rPr lang="en-US" sz="1400" b="1" dirty="0"/>
              <a:t> bifida with </a:t>
            </a:r>
            <a:r>
              <a:rPr lang="en-US" sz="1400" b="1" dirty="0" err="1"/>
              <a:t>meningocoele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124200"/>
            <a:ext cx="3022109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/>
              <a:t>Spina</a:t>
            </a:r>
            <a:r>
              <a:rPr lang="en-US" sz="1400" b="1" dirty="0"/>
              <a:t> bifida with  </a:t>
            </a:r>
            <a:r>
              <a:rPr lang="en-US" sz="1400" b="1" dirty="0" err="1"/>
              <a:t>meningomyelocoele</a:t>
            </a:r>
            <a:endParaRPr lang="en-US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43600" y="3429000"/>
            <a:ext cx="2412392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/>
              <a:t>Spina</a:t>
            </a:r>
            <a:r>
              <a:rPr lang="en-US" sz="1400" b="1" dirty="0"/>
              <a:t> bifida with </a:t>
            </a:r>
            <a:r>
              <a:rPr lang="en-US" sz="1400" b="1" dirty="0" err="1"/>
              <a:t>myeloschisis</a:t>
            </a:r>
            <a:endParaRPr lang="en-US" sz="14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 BIFIDA OCCULTA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1000" y="4267200"/>
            <a:ext cx="8305800" cy="22860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The closed type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Only one vertebra is affected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clinical symptoms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Skin overlying it is intact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Sometimes covered by a tuft of hair</a:t>
            </a:r>
          </a:p>
        </p:txBody>
      </p:sp>
      <p:pic>
        <p:nvPicPr>
          <p:cNvPr id="2050" name="Picture 2" descr="C:\Documents and Settings\user1\My Documents\My Pictures\spina 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524000"/>
            <a:ext cx="373380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 BIFIDA CYSTICA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meningomyelocoele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myeloschisis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user1\My Documents\My Pictures\spina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7993" y="2174875"/>
            <a:ext cx="2878601" cy="3951288"/>
          </a:xfrm>
          <a:prstGeom prst="rect">
            <a:avLst/>
          </a:prstGeom>
          <a:noFill/>
        </p:spPr>
      </p:pic>
      <p:pic>
        <p:nvPicPr>
          <p:cNvPr id="3075" name="Picture 3" descr="C:\Documents and Settings\user1\My Documents\My Pictures\spina 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9618" y="2174875"/>
            <a:ext cx="2752588" cy="395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 BIFIDA CYSTICA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The open type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Neurological symptoms are present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Subdivided into: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with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meningocoele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protrusion of sac containing </a:t>
            </a:r>
            <a:r>
              <a:rPr lang="en-US" b="1" dirty="0" err="1">
                <a:solidFill>
                  <a:srgbClr val="0070C0"/>
                </a:solidFill>
              </a:rPr>
              <a:t>meninges</a:t>
            </a:r>
            <a:r>
              <a:rPr lang="en-US" b="1" dirty="0">
                <a:solidFill>
                  <a:srgbClr val="0070C0"/>
                </a:solidFill>
              </a:rPr>
              <a:t> &amp; cerebrospinal fluid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with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meningomyelocoele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protrusion of sac containing </a:t>
            </a:r>
            <a:r>
              <a:rPr lang="en-US" b="1" dirty="0" err="1">
                <a:solidFill>
                  <a:srgbClr val="0070C0"/>
                </a:solidFill>
              </a:rPr>
              <a:t>meninges</a:t>
            </a:r>
            <a:r>
              <a:rPr lang="en-US" b="1" dirty="0">
                <a:solidFill>
                  <a:srgbClr val="0070C0"/>
                </a:solidFill>
              </a:rPr>
              <a:t> with spinal cord and/or nerve roots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with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myeloschisis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spinal cord is open due to failure of </a:t>
            </a:r>
            <a:r>
              <a:rPr lang="en-US" b="1">
                <a:solidFill>
                  <a:srgbClr val="0070C0"/>
                </a:solidFill>
              </a:rPr>
              <a:t>fusion of neural </a:t>
            </a:r>
            <a:r>
              <a:rPr lang="en-US" b="1" dirty="0">
                <a:solidFill>
                  <a:srgbClr val="0070C0"/>
                </a:solidFill>
              </a:rPr>
              <a:t>folds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954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DEVELOPMENT OF </a:t>
            </a:r>
            <a:r>
              <a:rPr lang="en-US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53340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The spinal cord develops from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caudal 2/3 of the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ectodermal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neural tube.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Layers of spinal cord are (from inside outward):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ventricular,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</a:t>
            </a:r>
            <a:r>
              <a:rPr lang="en-US" b="1" dirty="0">
                <a:solidFill>
                  <a:srgbClr val="0070C0"/>
                </a:solidFill>
              </a:rPr>
              <a:t> (future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grey</a:t>
            </a:r>
            <a:r>
              <a:rPr lang="en-US" b="1" dirty="0">
                <a:solidFill>
                  <a:srgbClr val="0070C0"/>
                </a:solidFill>
              </a:rPr>
              <a:t> matter) and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marginal </a:t>
            </a:r>
            <a:r>
              <a:rPr lang="en-US" b="1" dirty="0">
                <a:solidFill>
                  <a:srgbClr val="0070C0"/>
                </a:solidFill>
              </a:rPr>
              <a:t>(future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white</a:t>
            </a:r>
            <a:r>
              <a:rPr lang="en-US" b="1" dirty="0">
                <a:solidFill>
                  <a:srgbClr val="0070C0"/>
                </a:solidFill>
              </a:rPr>
              <a:t> matter).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Mantle layer differentiates into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alar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plate </a:t>
            </a:r>
            <a:r>
              <a:rPr lang="en-US" b="1" dirty="0">
                <a:solidFill>
                  <a:srgbClr val="0070C0"/>
                </a:solidFill>
              </a:rPr>
              <a:t>(with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sensory </a:t>
            </a:r>
            <a:r>
              <a:rPr lang="en-US" b="1" dirty="0">
                <a:solidFill>
                  <a:srgbClr val="0070C0"/>
                </a:solidFill>
              </a:rPr>
              <a:t>neurons) &amp;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basal plate </a:t>
            </a:r>
            <a:r>
              <a:rPr lang="en-US" b="1" dirty="0">
                <a:solidFill>
                  <a:srgbClr val="0070C0"/>
                </a:solidFill>
              </a:rPr>
              <a:t>(with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</a:t>
            </a:r>
            <a:r>
              <a:rPr lang="en-US" b="1" dirty="0">
                <a:solidFill>
                  <a:srgbClr val="0070C0"/>
                </a:solidFill>
              </a:rPr>
              <a:t> neurons) separated by </a:t>
            </a:r>
            <a:r>
              <a:rPr lang="en-US" b="1" dirty="0" err="1">
                <a:solidFill>
                  <a:srgbClr val="0070C0"/>
                </a:solidFill>
              </a:rPr>
              <a:t>sulcus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limitans</a:t>
            </a:r>
            <a:r>
              <a:rPr lang="en-US" b="1" dirty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Marginal layer is divided into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dorsal, lateral &amp; ventral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funiculus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pPr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DEVELOPMENT OF </a:t>
            </a:r>
            <a:r>
              <a:rPr lang="en-US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953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Myelination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of nerve fibers starts at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b="1" baseline="30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month </a:t>
            </a:r>
            <a:r>
              <a:rPr lang="en-US" b="1" dirty="0">
                <a:solidFill>
                  <a:srgbClr val="0070C0"/>
                </a:solidFill>
              </a:rPr>
              <a:t>&amp; continues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 the 1</a:t>
            </a:r>
            <a:r>
              <a:rPr lang="en-US" b="1" baseline="30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postnatal period. Motor fibers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myelinate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before sensory fibers.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are 3 membranous sac covering the neural tube (from outside inward): 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</a:t>
            </a:r>
            <a:r>
              <a:rPr lang="en-US" b="1" dirty="0">
                <a:solidFill>
                  <a:srgbClr val="0070C0"/>
                </a:solidFill>
              </a:rPr>
              <a:t> (</a:t>
            </a:r>
            <a:r>
              <a:rPr lang="en-US" b="1" dirty="0" err="1">
                <a:solidFill>
                  <a:srgbClr val="0070C0"/>
                </a:solidFill>
              </a:rPr>
              <a:t>mesodermal</a:t>
            </a:r>
            <a:r>
              <a:rPr lang="en-US" b="1" dirty="0">
                <a:solidFill>
                  <a:srgbClr val="0070C0"/>
                </a:solidFill>
              </a:rPr>
              <a:t> in origin),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arachnoid</a:t>
            </a:r>
            <a:r>
              <a:rPr lang="en-US" b="1" dirty="0">
                <a:solidFill>
                  <a:srgbClr val="0070C0"/>
                </a:solidFill>
              </a:rPr>
              <a:t> and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pia</a:t>
            </a:r>
            <a:r>
              <a:rPr lang="en-US" b="1" dirty="0">
                <a:solidFill>
                  <a:srgbClr val="0070C0"/>
                </a:solidFill>
              </a:rPr>
              <a:t> (both are </a:t>
            </a:r>
            <a:r>
              <a:rPr lang="en-US" b="1" dirty="0" err="1">
                <a:solidFill>
                  <a:srgbClr val="0070C0"/>
                </a:solidFill>
              </a:rPr>
              <a:t>ectodermal</a:t>
            </a:r>
            <a:r>
              <a:rPr lang="en-US" b="1" dirty="0">
                <a:solidFill>
                  <a:srgbClr val="0070C0"/>
                </a:solidFill>
              </a:rPr>
              <a:t> in origin).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A cavity between </a:t>
            </a:r>
            <a:r>
              <a:rPr lang="en-US" b="1" dirty="0" err="1">
                <a:solidFill>
                  <a:srgbClr val="0070C0"/>
                </a:solidFill>
              </a:rPr>
              <a:t>arachnoid</a:t>
            </a:r>
            <a:r>
              <a:rPr lang="en-US" b="1" dirty="0">
                <a:solidFill>
                  <a:srgbClr val="0070C0"/>
                </a:solidFill>
              </a:rPr>
              <a:t> &amp; </a:t>
            </a:r>
            <a:r>
              <a:rPr lang="en-US" b="1" dirty="0" err="1">
                <a:solidFill>
                  <a:srgbClr val="0070C0"/>
                </a:solidFill>
              </a:rPr>
              <a:t>pia</a:t>
            </a:r>
            <a:r>
              <a:rPr lang="en-US" b="1" dirty="0">
                <a:solidFill>
                  <a:srgbClr val="0070C0"/>
                </a:solidFill>
              </a:rPr>
              <a:t> matters (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subarachnoid space</a:t>
            </a:r>
            <a:r>
              <a:rPr lang="en-US" b="1" dirty="0">
                <a:solidFill>
                  <a:srgbClr val="0070C0"/>
                </a:solidFill>
              </a:rPr>
              <a:t>) contains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During development the end of spinal cord shifts its position: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24 weeks (level of S1), at birth (level of L3), adult position (level of L1-L2).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DEVELOPMENT OF </a:t>
            </a:r>
            <a:r>
              <a:rPr lang="en-US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COLUMN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82000" cy="5181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column </a:t>
            </a:r>
            <a:r>
              <a:rPr lang="en-US" b="1" dirty="0">
                <a:solidFill>
                  <a:srgbClr val="0070C0"/>
                </a:solidFill>
              </a:rPr>
              <a:t>develops from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sclerotomic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portion of paraxial mesoderm.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>
                <a:solidFill>
                  <a:srgbClr val="0070C0"/>
                </a:solidFill>
              </a:rPr>
              <a:t>Sclerotome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around neural tube </a:t>
            </a:r>
            <a:r>
              <a:rPr lang="en-US" b="1" dirty="0">
                <a:solidFill>
                  <a:srgbClr val="0070C0"/>
                </a:solidFill>
              </a:rPr>
              <a:t>forms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(neural) arch.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>
                <a:solidFill>
                  <a:srgbClr val="0070C0"/>
                </a:solidFill>
              </a:rPr>
              <a:t>Sclerotome</a:t>
            </a:r>
            <a:r>
              <a:rPr lang="en-US" b="1" dirty="0">
                <a:solidFill>
                  <a:srgbClr val="0070C0"/>
                </a:solidFill>
              </a:rPr>
              <a:t> around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 </a:t>
            </a:r>
            <a:r>
              <a:rPr lang="en-US" b="1" dirty="0">
                <a:solidFill>
                  <a:srgbClr val="0070C0"/>
                </a:solidFill>
              </a:rPr>
              <a:t>forms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 of vertebra. Each body develops from 2 adjacent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  <a:r>
              <a:rPr lang="en-US" b="1" dirty="0">
                <a:solidFill>
                  <a:srgbClr val="0070C0"/>
                </a:solidFill>
              </a:rPr>
              <a:t> forms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nucleus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pulposus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portion of the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intervertebral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discs.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Chondrification</a:t>
            </a:r>
            <a:r>
              <a:rPr lang="en-US" b="1" dirty="0">
                <a:solidFill>
                  <a:srgbClr val="0070C0"/>
                </a:solidFill>
              </a:rPr>
              <a:t> centers appear at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b="1" baseline="30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 primary ossification centers </a:t>
            </a:r>
            <a:r>
              <a:rPr lang="en-US" b="1" dirty="0">
                <a:solidFill>
                  <a:srgbClr val="0070C0"/>
                </a:solidFill>
              </a:rPr>
              <a:t>appear at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b="1" baseline="30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DEVELOPMENT OF </a:t>
            </a:r>
            <a:r>
              <a:rPr lang="en-US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COLUMN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Fusion between halves of neural arch </a:t>
            </a:r>
            <a:r>
              <a:rPr lang="en-US" b="1" dirty="0">
                <a:solidFill>
                  <a:srgbClr val="0070C0"/>
                </a:solidFill>
              </a:rPr>
              <a:t>occurs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3-5 years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neural arch &amp; body </a:t>
            </a:r>
            <a:r>
              <a:rPr lang="en-US" b="1" dirty="0">
                <a:solidFill>
                  <a:srgbClr val="0070C0"/>
                </a:solidFill>
              </a:rPr>
              <a:t>at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3-6 years.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 secondary ossification </a:t>
            </a:r>
            <a:r>
              <a:rPr lang="en-US" b="1" dirty="0">
                <a:solidFill>
                  <a:srgbClr val="0070C0"/>
                </a:solidFill>
              </a:rPr>
              <a:t>centers appear at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puberty</a:t>
            </a:r>
            <a:r>
              <a:rPr lang="en-US" b="1" dirty="0">
                <a:solidFill>
                  <a:srgbClr val="0070C0"/>
                </a:solidFill>
              </a:rPr>
              <a:t> and fuse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around 25 years</a:t>
            </a:r>
            <a:r>
              <a:rPr lang="en-US" b="1" dirty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b="1" dirty="0">
                <a:solidFill>
                  <a:srgbClr val="0070C0"/>
                </a:solidFill>
              </a:rPr>
              <a:t>is due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failure of fusion of the halves of the neural (vertebral) arch. </a:t>
            </a:r>
            <a:r>
              <a:rPr lang="en-US" b="1" dirty="0">
                <a:solidFill>
                  <a:srgbClr val="0070C0"/>
                </a:solidFill>
              </a:rPr>
              <a:t>It may be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occulta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(20%, closed type, no symptoms) or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cystica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(80%, open type, with symptoms).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Untitled-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371600"/>
            <a:ext cx="3944937" cy="2447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 descr="File0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2400" y="990600"/>
            <a:ext cx="4254500" cy="3511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>
            <a:off x="1905000" y="1447800"/>
            <a:ext cx="304800" cy="152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533400" y="2057400"/>
            <a:ext cx="2286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04800" y="3505200"/>
            <a:ext cx="304800" cy="228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24200" y="2057400"/>
            <a:ext cx="10668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Amniotic  </a:t>
            </a:r>
          </a:p>
          <a:p>
            <a:r>
              <a:rPr lang="en-US" b="1" dirty="0"/>
              <a:t>cavity</a:t>
            </a:r>
          </a:p>
        </p:txBody>
      </p:sp>
      <p:cxnSp>
        <p:nvCxnSpPr>
          <p:cNvPr id="14" name="Straight Arrow Connector 13"/>
          <p:cNvCxnSpPr>
            <a:stCxn id="10" idx="1"/>
          </p:cNvCxnSpPr>
          <p:nvPr/>
        </p:nvCxnSpPr>
        <p:spPr>
          <a:xfrm rot="10800000" flipV="1">
            <a:off x="2057400" y="2380566"/>
            <a:ext cx="1066800" cy="578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352800" y="4038600"/>
            <a:ext cx="93070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Yolk sac</a:t>
            </a:r>
          </a:p>
        </p:txBody>
      </p:sp>
      <p:cxnSp>
        <p:nvCxnSpPr>
          <p:cNvPr id="17" name="Straight Arrow Connector 16"/>
          <p:cNvCxnSpPr>
            <a:stCxn id="15" idx="1"/>
          </p:cNvCxnSpPr>
          <p:nvPr/>
        </p:nvCxnSpPr>
        <p:spPr>
          <a:xfrm rot="10800000">
            <a:off x="2133600" y="3657600"/>
            <a:ext cx="1219200" cy="5656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ight Bracket 18"/>
          <p:cNvSpPr/>
          <p:nvPr/>
        </p:nvSpPr>
        <p:spPr>
          <a:xfrm>
            <a:off x="2895600" y="2819400"/>
            <a:ext cx="152400" cy="381000"/>
          </a:xfrm>
          <a:prstGeom prst="rightBracket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124200" y="28194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Embryo</a:t>
            </a:r>
          </a:p>
        </p:txBody>
      </p:sp>
      <p:sp>
        <p:nvSpPr>
          <p:cNvPr id="26" name="Freeform 25"/>
          <p:cNvSpPr/>
          <p:nvPr/>
        </p:nvSpPr>
        <p:spPr>
          <a:xfrm>
            <a:off x="5184140" y="1887220"/>
            <a:ext cx="995680" cy="1541780"/>
          </a:xfrm>
          <a:custGeom>
            <a:avLst/>
            <a:gdLst>
              <a:gd name="connsiteX0" fmla="*/ 835660 w 995680"/>
              <a:gd name="connsiteY0" fmla="*/ 454660 h 1541780"/>
              <a:gd name="connsiteX1" fmla="*/ 683260 w 995680"/>
              <a:gd name="connsiteY1" fmla="*/ 165100 h 1541780"/>
              <a:gd name="connsiteX2" fmla="*/ 317500 w 995680"/>
              <a:gd name="connsiteY2" fmla="*/ 104140 h 1541780"/>
              <a:gd name="connsiteX3" fmla="*/ 12700 w 995680"/>
              <a:gd name="connsiteY3" fmla="*/ 668020 h 1541780"/>
              <a:gd name="connsiteX4" fmla="*/ 241300 w 995680"/>
              <a:gd name="connsiteY4" fmla="*/ 1353820 h 1541780"/>
              <a:gd name="connsiteX5" fmla="*/ 805180 w 995680"/>
              <a:gd name="connsiteY5" fmla="*/ 1399540 h 1541780"/>
              <a:gd name="connsiteX6" fmla="*/ 942340 w 995680"/>
              <a:gd name="connsiteY6" fmla="*/ 500380 h 1541780"/>
              <a:gd name="connsiteX7" fmla="*/ 485140 w 995680"/>
              <a:gd name="connsiteY7" fmla="*/ 73660 h 1541780"/>
              <a:gd name="connsiteX8" fmla="*/ 515620 w 995680"/>
              <a:gd name="connsiteY8" fmla="*/ 58420 h 1541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5680" h="1541780">
                <a:moveTo>
                  <a:pt x="835660" y="454660"/>
                </a:moveTo>
                <a:cubicBezTo>
                  <a:pt x="802640" y="339090"/>
                  <a:pt x="769620" y="223520"/>
                  <a:pt x="683260" y="165100"/>
                </a:cubicBezTo>
                <a:cubicBezTo>
                  <a:pt x="596900" y="106680"/>
                  <a:pt x="429260" y="20320"/>
                  <a:pt x="317500" y="104140"/>
                </a:cubicBezTo>
                <a:cubicBezTo>
                  <a:pt x="205740" y="187960"/>
                  <a:pt x="25400" y="459740"/>
                  <a:pt x="12700" y="668020"/>
                </a:cubicBezTo>
                <a:cubicBezTo>
                  <a:pt x="0" y="876300"/>
                  <a:pt x="109220" y="1231900"/>
                  <a:pt x="241300" y="1353820"/>
                </a:cubicBezTo>
                <a:cubicBezTo>
                  <a:pt x="373380" y="1475740"/>
                  <a:pt x="688340" y="1541780"/>
                  <a:pt x="805180" y="1399540"/>
                </a:cubicBezTo>
                <a:cubicBezTo>
                  <a:pt x="922020" y="1257300"/>
                  <a:pt x="995680" y="721360"/>
                  <a:pt x="942340" y="500380"/>
                </a:cubicBezTo>
                <a:cubicBezTo>
                  <a:pt x="889000" y="279400"/>
                  <a:pt x="556260" y="147320"/>
                  <a:pt x="485140" y="73660"/>
                </a:cubicBezTo>
                <a:cubicBezTo>
                  <a:pt x="414020" y="0"/>
                  <a:pt x="515620" y="58420"/>
                  <a:pt x="515620" y="58420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324600" y="533400"/>
            <a:ext cx="1168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Embryo</a:t>
            </a:r>
          </a:p>
        </p:txBody>
      </p:sp>
      <p:cxnSp>
        <p:nvCxnSpPr>
          <p:cNvPr id="29" name="Straight Arrow Connector 28"/>
          <p:cNvCxnSpPr>
            <a:stCxn id="27" idx="2"/>
          </p:cNvCxnSpPr>
          <p:nvPr/>
        </p:nvCxnSpPr>
        <p:spPr>
          <a:xfrm rot="5400000">
            <a:off x="5895065" y="1043601"/>
            <a:ext cx="1062335" cy="9652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5" grpId="0" animBg="1"/>
      <p:bldP spid="19" grpId="0" animBg="1"/>
      <p:bldP spid="26" grpId="0" animBg="1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Which one of the following regions of spinal cord contains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 bodies of sensory neurons?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0070C0"/>
                </a:solidFill>
              </a:rPr>
              <a:t>Alar</a:t>
            </a:r>
            <a:r>
              <a:rPr lang="en-US" b="1" dirty="0">
                <a:solidFill>
                  <a:srgbClr val="0070C0"/>
                </a:solidFill>
              </a:rPr>
              <a:t> plate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Ventricular zone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Basal plate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Dorsal </a:t>
            </a:r>
            <a:r>
              <a:rPr lang="en-US" b="1" dirty="0" err="1">
                <a:solidFill>
                  <a:srgbClr val="0070C0"/>
                </a:solidFill>
              </a:rPr>
              <a:t>funiculus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3276600" y="2895600"/>
            <a:ext cx="9144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At which one of the following periods of life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fusion between vertebral arch &amp; body of vertebra occurs</a:t>
            </a:r>
            <a:r>
              <a:rPr lang="en-US" b="1" dirty="0">
                <a:solidFill>
                  <a:srgbClr val="0070C0"/>
                </a:solidFill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8</a:t>
            </a:r>
            <a:r>
              <a:rPr lang="en-US" b="1" baseline="30000" dirty="0">
                <a:solidFill>
                  <a:srgbClr val="0070C0"/>
                </a:solidFill>
              </a:rPr>
              <a:t>th</a:t>
            </a:r>
            <a:r>
              <a:rPr lang="en-US" b="1" dirty="0">
                <a:solidFill>
                  <a:srgbClr val="0070C0"/>
                </a:solidFill>
              </a:rPr>
              <a:t> week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Puberty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3-6 years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Around 25 years</a:t>
            </a:r>
          </a:p>
        </p:txBody>
      </p:sp>
      <p:sp>
        <p:nvSpPr>
          <p:cNvPr id="4" name="Left Arrow 3"/>
          <p:cNvSpPr/>
          <p:nvPr/>
        </p:nvSpPr>
        <p:spPr>
          <a:xfrm>
            <a:off x="2895600" y="4572000"/>
            <a:ext cx="4572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Regarding </a:t>
            </a:r>
            <a:r>
              <a:rPr lang="en-US" b="1" u="sng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which one of the following statements is correct?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The closed type is more frequent than the open type.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The closed type presents with clinical symptoms.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0070C0"/>
                </a:solidFill>
              </a:rPr>
              <a:t>Spina</a:t>
            </a:r>
            <a:r>
              <a:rPr lang="en-US" b="1" dirty="0">
                <a:solidFill>
                  <a:srgbClr val="0070C0"/>
                </a:solidFill>
              </a:rPr>
              <a:t> bifida is due to failure of fusion between the halves of vertebral arch.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In cases of </a:t>
            </a:r>
            <a:r>
              <a:rPr lang="en-US" b="1" dirty="0" err="1">
                <a:solidFill>
                  <a:srgbClr val="0070C0"/>
                </a:solidFill>
              </a:rPr>
              <a:t>spina</a:t>
            </a:r>
            <a:r>
              <a:rPr lang="en-US" b="1" dirty="0">
                <a:solidFill>
                  <a:srgbClr val="0070C0"/>
                </a:solidFill>
              </a:rPr>
              <a:t> bifida with </a:t>
            </a:r>
            <a:r>
              <a:rPr lang="en-US" b="1" dirty="0" err="1">
                <a:solidFill>
                  <a:srgbClr val="0070C0"/>
                </a:solidFill>
              </a:rPr>
              <a:t>meningocoele</a:t>
            </a:r>
            <a:r>
              <a:rPr lang="en-US" b="1" dirty="0">
                <a:solidFill>
                  <a:srgbClr val="0070C0"/>
                </a:solidFill>
              </a:rPr>
              <a:t>, the spinal cord is open.</a:t>
            </a:r>
          </a:p>
          <a:p>
            <a:pPr marL="514350" indent="-514350">
              <a:buFont typeface="+mj-lt"/>
              <a:buAutoNum type="arabicPeriod"/>
            </a:pPr>
            <a:endParaRPr lang="en-US" b="1" dirty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7620000" y="4876800"/>
            <a:ext cx="7620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1981200" y="2438400"/>
            <a:ext cx="569258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590800"/>
            <a:ext cx="8487323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SPINAL CORD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228600"/>
            <a:ext cx="5715000" cy="640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019801" y="304800"/>
            <a:ext cx="3124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NEURAL TUBE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19800" y="762000"/>
            <a:ext cx="3149452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1600" b="1" dirty="0" err="1">
                <a:solidFill>
                  <a:srgbClr val="0070C0"/>
                </a:solidFill>
              </a:rPr>
              <a:t>Ectodermal</a:t>
            </a:r>
            <a:r>
              <a:rPr lang="en-US" sz="1600" b="1" dirty="0">
                <a:solidFill>
                  <a:srgbClr val="0070C0"/>
                </a:solidFill>
              </a:rPr>
              <a:t> cells dorsal to </a:t>
            </a:r>
          </a:p>
          <a:p>
            <a:r>
              <a:rPr lang="en-US" sz="1600" b="1" dirty="0">
                <a:solidFill>
                  <a:srgbClr val="0070C0"/>
                </a:solidFill>
              </a:rPr>
              <a:t>notochord thickens to form</a:t>
            </a:r>
          </a:p>
          <a:p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neural plate</a:t>
            </a: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endParaRPr lang="en-US" sz="1600" b="1" dirty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1600" b="1" dirty="0">
                <a:solidFill>
                  <a:srgbClr val="0070C0"/>
                </a:solidFill>
              </a:rPr>
              <a:t>A longitudinal groove develops</a:t>
            </a:r>
          </a:p>
          <a:p>
            <a:r>
              <a:rPr lang="en-US" sz="1600" b="1" dirty="0">
                <a:solidFill>
                  <a:srgbClr val="0070C0"/>
                </a:solidFill>
              </a:rPr>
              <a:t>in the neural plate </a:t>
            </a: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(neural groove).</a:t>
            </a:r>
          </a:p>
          <a:p>
            <a:endParaRPr lang="en-US" sz="1600" b="1" dirty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1600" b="1" dirty="0">
                <a:solidFill>
                  <a:srgbClr val="0070C0"/>
                </a:solidFill>
              </a:rPr>
              <a:t>The margins of the neural plate </a:t>
            </a:r>
          </a:p>
          <a:p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(neural folds) </a:t>
            </a:r>
            <a:r>
              <a:rPr lang="en-US" sz="1600" b="1" dirty="0">
                <a:solidFill>
                  <a:srgbClr val="0070C0"/>
                </a:solidFill>
              </a:rPr>
              <a:t>approach to each </a:t>
            </a:r>
          </a:p>
          <a:p>
            <a:r>
              <a:rPr lang="en-US" sz="1600" b="1" dirty="0">
                <a:solidFill>
                  <a:srgbClr val="0070C0"/>
                </a:solidFill>
              </a:rPr>
              <a:t>other and fuse to form the </a:t>
            </a:r>
          </a:p>
          <a:p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neural tube</a:t>
            </a: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rot="10800000" flipV="1">
            <a:off x="4343400" y="1524000"/>
            <a:ext cx="19812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4648200" y="5334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>
            <a:off x="3925094" y="26281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4229100" y="47625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SPINAL CORD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Font typeface="Wingdings" pitchFamily="2" charset="2"/>
              <a:buChar char="q"/>
            </a:pPr>
            <a:r>
              <a:rPr lang="en-US" sz="3600" b="1" dirty="0">
                <a:solidFill>
                  <a:srgbClr val="0070C0"/>
                </a:solidFill>
              </a:rPr>
              <a:t>The spinal cord develops from the </a:t>
            </a:r>
            <a:r>
              <a:rPr 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caudal 2/3 of the neural tube</a:t>
            </a:r>
          </a:p>
        </p:txBody>
      </p:sp>
      <p:pic>
        <p:nvPicPr>
          <p:cNvPr id="3074" name="Picture 2" descr="C:\Documents and Settings\user1\My Documents\My Pictures\Spinal cord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3733800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SPINAL CORD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1600200"/>
            <a:ext cx="45720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>
                <a:solidFill>
                  <a:srgbClr val="0070C0"/>
                </a:solidFill>
              </a:rPr>
              <a:t>The cells of neural tube form: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An inner </a:t>
            </a:r>
            <a:r>
              <a:rPr 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zone </a:t>
            </a:r>
            <a:r>
              <a:rPr lang="en-US" b="1" dirty="0">
                <a:solidFill>
                  <a:srgbClr val="0070C0"/>
                </a:solidFill>
              </a:rPr>
              <a:t>of undifferentiated cells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A middle </a:t>
            </a:r>
            <a:r>
              <a:rPr lang="en-US" b="1" dirty="0">
                <a:solidFill>
                  <a:srgbClr val="F923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zone</a:t>
            </a:r>
            <a:r>
              <a:rPr lang="en-US" b="1" dirty="0">
                <a:solidFill>
                  <a:srgbClr val="F923DA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of cell bodies of neurons </a:t>
            </a:r>
            <a:r>
              <a:rPr lang="en-US" b="1" dirty="0">
                <a:solidFill>
                  <a:srgbClr val="F923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grey matter)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An outer </a:t>
            </a:r>
            <a:r>
              <a:rPr lang="en-US" b="1" dirty="0">
                <a:solidFill>
                  <a:srgbClr val="0091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marginal zone </a:t>
            </a:r>
            <a:r>
              <a:rPr lang="en-US" b="1" dirty="0">
                <a:solidFill>
                  <a:srgbClr val="0070C0"/>
                </a:solidFill>
              </a:rPr>
              <a:t>of nerve fibers or axons of neurons </a:t>
            </a:r>
            <a:r>
              <a:rPr lang="en-US" b="1" dirty="0">
                <a:solidFill>
                  <a:srgbClr val="0091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white matter)</a:t>
            </a:r>
          </a:p>
        </p:txBody>
      </p:sp>
      <p:pic>
        <p:nvPicPr>
          <p:cNvPr id="4098" name="Picture 2" descr="C:\Documents and Settings\user1\My Documents\My Pictures\spinal cord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514600"/>
            <a:ext cx="4038600" cy="2631010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2209800" y="2514600"/>
            <a:ext cx="26670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2362200" y="3352800"/>
            <a:ext cx="23622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2743200" y="4267200"/>
            <a:ext cx="19050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LAYER OF SPINAL CORD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4648200"/>
            <a:ext cx="8686800" cy="20574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Neurons of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laye</a:t>
            </a:r>
            <a:r>
              <a:rPr lang="en-US" b="1" dirty="0">
                <a:solidFill>
                  <a:srgbClr val="0070C0"/>
                </a:solidFill>
              </a:rPr>
              <a:t>r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grey matter) </a:t>
            </a:r>
            <a:r>
              <a:rPr lang="en-US" b="1" dirty="0">
                <a:solidFill>
                  <a:srgbClr val="0070C0"/>
                </a:solidFill>
              </a:rPr>
              <a:t>differentiate into: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dorsal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alar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plate (future dorsal horn): </a:t>
            </a:r>
            <a:r>
              <a:rPr lang="en-US" b="1" dirty="0">
                <a:solidFill>
                  <a:srgbClr val="0070C0"/>
                </a:solidFill>
              </a:rPr>
              <a:t>containing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sensory</a:t>
            </a:r>
            <a:r>
              <a:rPr lang="en-US" b="1" dirty="0">
                <a:solidFill>
                  <a:srgbClr val="0070C0"/>
                </a:solidFill>
              </a:rPr>
              <a:t> neurons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ventral basal plate (future ventral horn): </a:t>
            </a:r>
            <a:r>
              <a:rPr lang="en-US" b="1" dirty="0">
                <a:solidFill>
                  <a:srgbClr val="0070C0"/>
                </a:solidFill>
              </a:rPr>
              <a:t>containing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</a:t>
            </a:r>
            <a:r>
              <a:rPr lang="en-US" b="1" dirty="0">
                <a:solidFill>
                  <a:srgbClr val="0070C0"/>
                </a:solidFill>
              </a:rPr>
              <a:t>neurons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The 2 areas are separated by a longitudinal groove (</a:t>
            </a:r>
            <a:r>
              <a:rPr lang="en-US" b="1" dirty="0" err="1">
                <a:solidFill>
                  <a:srgbClr val="0070C0"/>
                </a:solidFill>
              </a:rPr>
              <a:t>sulcus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limitans</a:t>
            </a:r>
            <a:r>
              <a:rPr lang="en-US" b="1" dirty="0">
                <a:solidFill>
                  <a:srgbClr val="0070C0"/>
                </a:solidFill>
              </a:rPr>
              <a:t>).</a:t>
            </a:r>
          </a:p>
        </p:txBody>
      </p:sp>
      <p:pic>
        <p:nvPicPr>
          <p:cNvPr id="5122" name="Picture 2" descr="C:\Documents and Settings\user1\My Documents\My Pictures\spinal cord1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3862017" cy="2524640"/>
          </a:xfrm>
          <a:prstGeom prst="rect">
            <a:avLst/>
          </a:prstGeom>
          <a:noFill/>
        </p:spPr>
      </p:pic>
      <p:pic>
        <p:nvPicPr>
          <p:cNvPr id="5123" name="Picture 3" descr="C:\Documents and Settings\user1\My Documents\My Pictures\spinal cord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295400"/>
            <a:ext cx="3469736" cy="3305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LAYER OF SPINAL CORD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4191000"/>
            <a:ext cx="8839200" cy="2163763"/>
          </a:xfrm>
        </p:spPr>
        <p:txBody>
          <a:bodyPr/>
          <a:lstStyle/>
          <a:p>
            <a:pPr>
              <a:buNone/>
            </a:pPr>
            <a:r>
              <a:rPr lang="en-US" b="1" dirty="0">
                <a:solidFill>
                  <a:srgbClr val="0070C0"/>
                </a:solidFill>
              </a:rPr>
              <a:t>Proliferation and bulging of both </a:t>
            </a:r>
            <a:r>
              <a:rPr lang="en-US" b="1" dirty="0" err="1">
                <a:solidFill>
                  <a:srgbClr val="0070C0"/>
                </a:solidFill>
              </a:rPr>
              <a:t>alar</a:t>
            </a:r>
            <a:r>
              <a:rPr lang="en-US" b="1" dirty="0">
                <a:solidFill>
                  <a:srgbClr val="0070C0"/>
                </a:solidFill>
              </a:rPr>
              <a:t> &amp; basal plates cause: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Formation of longitudinal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&amp; ventral median septa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Narrowing of the lumen to form a small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 canal</a:t>
            </a:r>
          </a:p>
        </p:txBody>
      </p:sp>
      <p:pic>
        <p:nvPicPr>
          <p:cNvPr id="6146" name="Picture 2" descr="C:\Documents and Settings\user1\My Documents\My Pictures\spinal cord 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0"/>
            <a:ext cx="8077200" cy="2362200"/>
          </a:xfrm>
          <a:prstGeom prst="rect">
            <a:avLst/>
          </a:prstGeom>
          <a:noFill/>
        </p:spPr>
      </p:pic>
      <p:sp>
        <p:nvSpPr>
          <p:cNvPr id="6" name="Down Arrow 5"/>
          <p:cNvSpPr/>
          <p:nvPr/>
        </p:nvSpPr>
        <p:spPr>
          <a:xfrm>
            <a:off x="7010400" y="1371600"/>
            <a:ext cx="152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7010400" y="3124200"/>
            <a:ext cx="228600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410200" y="22860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95800" y="1981200"/>
            <a:ext cx="12895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Central canal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76800" y="1295400"/>
            <a:ext cx="21049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Dorsal median septum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53000" y="3276600"/>
            <a:ext cx="21738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Ventral median septum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1440</Words>
  <Application>Microsoft Office PowerPoint</Application>
  <PresentationFormat>عرض على الشاشة (4:3)</PresentationFormat>
  <Paragraphs>204</Paragraphs>
  <Slides>33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40" baseType="lpstr">
      <vt:lpstr>Algerian</vt:lpstr>
      <vt:lpstr>Arial</vt:lpstr>
      <vt:lpstr>Arial Black</vt:lpstr>
      <vt:lpstr>Calibri</vt:lpstr>
      <vt:lpstr>Times New Roman</vt:lpstr>
      <vt:lpstr>Wingdings</vt:lpstr>
      <vt:lpstr>Office Theme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DEVELOPMENT OF SPINAL CORD</vt:lpstr>
      <vt:lpstr>DEVELOPMENT OF SPINAL CORD</vt:lpstr>
      <vt:lpstr>MANTLE LAYER OF SPINAL CORD</vt:lpstr>
      <vt:lpstr>MANTLE LAYER OF SPINAL CORD</vt:lpstr>
      <vt:lpstr>MARGINAL LAYER OF SPINAL CORD</vt:lpstr>
      <vt:lpstr>MENINGES</vt:lpstr>
      <vt:lpstr>POSITIONAL CHANGES OF SPINAL CORD</vt:lpstr>
      <vt:lpstr>عرض تقديمي في PowerPoint</vt:lpstr>
      <vt:lpstr>INTRAEMBRYONIC MESODERM</vt:lpstr>
      <vt:lpstr>عرض تقديمي في PowerPoint</vt:lpstr>
      <vt:lpstr>عرض تقديمي في PowerPoint</vt:lpstr>
      <vt:lpstr>FORMATION OF BODY OF VERTEBRA</vt:lpstr>
      <vt:lpstr>FATE OF NOTOCHORD</vt:lpstr>
      <vt:lpstr>VERTEBRAL DEVELOPMENT</vt:lpstr>
      <vt:lpstr>CURVATURES OF VERTEBRAL COLUMN</vt:lpstr>
      <vt:lpstr>SPINA BIFIDA</vt:lpstr>
      <vt:lpstr>عرض تقديمي في PowerPoint</vt:lpstr>
      <vt:lpstr>SPINA BIFIDA OCCULTA</vt:lpstr>
      <vt:lpstr>SPINA BIFIDA CYSTICA</vt:lpstr>
      <vt:lpstr>SPINA BIFIDA CYSTICA</vt:lpstr>
      <vt:lpstr>SUMMARY OF DEVELOPMENT OF SPINAL CORD</vt:lpstr>
      <vt:lpstr>SUMMARY OF DEVELOPMENT OF SPINAL CORD</vt:lpstr>
      <vt:lpstr>SUMMARY OF DEVELOPMENT OF VERTEBRAL COLUMN</vt:lpstr>
      <vt:lpstr>SUMMARY OF DEVELOPMENT OF VERTEBRAL COLUMN</vt:lpstr>
      <vt:lpstr>QUESTION 1</vt:lpstr>
      <vt:lpstr>QUESTION 2</vt:lpstr>
      <vt:lpstr>QUESTION 3</vt:lpstr>
      <vt:lpstr>عرض تقديمي في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&amp; HISTOLOGY OF SMALL INTESTINE</dc:title>
  <dc:creator>user1</dc:creator>
  <cp:lastModifiedBy>وليد العنزي</cp:lastModifiedBy>
  <cp:revision>300</cp:revision>
  <dcterms:created xsi:type="dcterms:W3CDTF">2010-12-12T06:26:04Z</dcterms:created>
  <dcterms:modified xsi:type="dcterms:W3CDTF">2018-09-03T05:04:50Z</dcterms:modified>
</cp:coreProperties>
</file>