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328" r:id="rId3"/>
    <p:sldId id="294" r:id="rId4"/>
    <p:sldId id="315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20" r:id="rId21"/>
    <p:sldId id="321" r:id="rId22"/>
    <p:sldId id="322" r:id="rId23"/>
    <p:sldId id="323" r:id="rId24"/>
    <p:sldId id="324" r:id="rId25"/>
    <p:sldId id="325" r:id="rId26"/>
    <p:sldId id="304" r:id="rId27"/>
    <p:sldId id="326" r:id="rId28"/>
    <p:sldId id="299" r:id="rId29"/>
    <p:sldId id="327" r:id="rId30"/>
    <p:sldId id="292" r:id="rId31"/>
    <p:sldId id="293" r:id="rId32"/>
    <p:sldId id="30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91FE"/>
    <a:srgbClr val="F923D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94" d="100"/>
          <a:sy n="94" d="100"/>
        </p:scale>
        <p:origin x="7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3352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VERTEBRAL COLUMN &amp; SPINAL CORD</a:t>
            </a:r>
            <a:br>
              <a:rPr lang="en-US" sz="9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ahmedfathala@gmail.com</a:t>
            </a:r>
            <a:endParaRPr lang="en-US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534400" cy="266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Marginal layer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b="1" dirty="0">
                <a:solidFill>
                  <a:srgbClr val="0070C0"/>
                </a:solidFill>
              </a:rPr>
              <a:t>due to addition of ascending, descending &amp; </a:t>
            </a:r>
            <a:r>
              <a:rPr lang="en-US" b="1" dirty="0" err="1">
                <a:solidFill>
                  <a:srgbClr val="0070C0"/>
                </a:solidFill>
              </a:rPr>
              <a:t>intersegmental</a:t>
            </a:r>
            <a:r>
              <a:rPr lang="en-US" b="1" dirty="0">
                <a:solidFill>
                  <a:srgbClr val="0070C0"/>
                </a:solidFill>
              </a:rPr>
              <a:t> nerve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of nerve fibers starts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>
                <a:solidFill>
                  <a:srgbClr val="0070C0"/>
                </a:solidFill>
              </a:rPr>
              <a:t>&amp; continues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Motor fibers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Marginal layer (future white matter) is divided into: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and ventral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(white column)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1\My Documents\My Pictures\spinal cord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752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Dorsal</a:t>
            </a:r>
          </a:p>
          <a:p>
            <a:r>
              <a:rPr lang="en-US" sz="1200" b="1" dirty="0" err="1"/>
              <a:t>funiculus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Lateral </a:t>
            </a:r>
          </a:p>
          <a:p>
            <a:r>
              <a:rPr lang="en-US" sz="1200" b="1" dirty="0" err="1"/>
              <a:t>funiculus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Ventral </a:t>
            </a:r>
            <a:r>
              <a:rPr lang="en-US" sz="1200" b="1" dirty="0" err="1"/>
              <a:t>funiculus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They are 3 membranes covering the neural tube: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Outer thick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matter: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Middle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matter: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>
                <a:solidFill>
                  <a:srgbClr val="0070C0"/>
                </a:solidFill>
              </a:rPr>
              <a:t> 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Inner thin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matter: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 cavity appears between </a:t>
            </a:r>
            <a:r>
              <a:rPr lang="en-US" b="1" dirty="0" err="1">
                <a:solidFill>
                  <a:srgbClr val="0070C0"/>
                </a:solidFill>
              </a:rPr>
              <a:t>arachnoid</a:t>
            </a:r>
            <a:r>
              <a:rPr lang="en-US" b="1" dirty="0">
                <a:solidFill>
                  <a:srgbClr val="0070C0"/>
                </a:solidFill>
              </a:rPr>
              <a:t> &amp; </a:t>
            </a:r>
            <a:r>
              <a:rPr lang="en-US" b="1" dirty="0" err="1">
                <a:solidFill>
                  <a:srgbClr val="0070C0"/>
                </a:solidFill>
              </a:rPr>
              <a:t>pia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(subarachnoid space) </a:t>
            </a:r>
            <a:r>
              <a:rPr lang="en-US" b="1" dirty="0">
                <a:solidFill>
                  <a:srgbClr val="0070C0"/>
                </a:solidFill>
              </a:rPr>
              <a:t>&amp; becomes filled with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3058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Initially, the spinal cord occupies the whole length of the vertebral canal.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As a result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faster growth of vertebral column</a:t>
            </a:r>
            <a:r>
              <a:rPr lang="en-US" b="1" dirty="0">
                <a:solidFill>
                  <a:srgbClr val="0070C0"/>
                </a:solidFill>
              </a:rPr>
              <a:t>, the caudal end of spinal cord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gradually to a higher level.</a:t>
            </a:r>
          </a:p>
        </p:txBody>
      </p:sp>
      <p:pic>
        <p:nvPicPr>
          <p:cNvPr id="8195" name="Picture 3" descr="C:\Documents and Settings\user1\My Documents\My Pictures\spinal cord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124200"/>
            <a:ext cx="19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weeks: </a:t>
            </a:r>
            <a:r>
              <a:rPr lang="en-US" sz="1200" b="1" dirty="0"/>
              <a:t>spinal cord</a:t>
            </a:r>
          </a:p>
          <a:p>
            <a:r>
              <a:rPr lang="en-US" sz="1200" b="1" dirty="0"/>
              <a:t> at end of vertebral column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3200400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weeks: </a:t>
            </a:r>
            <a:r>
              <a:rPr lang="en-US" sz="1200" b="1" dirty="0"/>
              <a:t>spinal cord</a:t>
            </a:r>
          </a:p>
          <a:p>
            <a:r>
              <a:rPr lang="en-US" sz="1200" b="1" dirty="0"/>
              <a:t>at level of S1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3352800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Birth: </a:t>
            </a:r>
            <a:r>
              <a:rPr lang="en-US" sz="1200" b="1" dirty="0"/>
              <a:t>spinal cord</a:t>
            </a:r>
          </a:p>
          <a:p>
            <a:r>
              <a:rPr lang="en-US" sz="1200" b="1" dirty="0"/>
              <a:t>at L3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3352800"/>
            <a:ext cx="13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Adult:</a:t>
            </a:r>
            <a:r>
              <a:rPr lang="en-US" sz="1200" b="1" dirty="0"/>
              <a:t> spinal cord</a:t>
            </a:r>
          </a:p>
          <a:p>
            <a:r>
              <a:rPr lang="en-US" sz="1200" b="1" dirty="0"/>
              <a:t>at L1-L2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stimulates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Proliferates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>
                <a:solidFill>
                  <a:srgbClr val="0070C0"/>
                </a:solidFill>
              </a:rPr>
              <a:t>divides into units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09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5181600"/>
            <a:ext cx="7772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neural tube: forms vertebral (neural) arch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notochord: forms body of vertebra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3-Sclerotome in body wall near to neural tube &amp; notochord : forms costal process (gives ribs in thoracic region)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 rot="741633">
            <a:off x="4074963" y="3617763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/>
          <p:cNvSpPr/>
          <p:nvPr/>
        </p:nvSpPr>
        <p:spPr>
          <a:xfrm rot="741633">
            <a:off x="4074962" y="4227365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/>
          <p:cNvSpPr/>
          <p:nvPr/>
        </p:nvSpPr>
        <p:spPr>
          <a:xfrm rot="741633">
            <a:off x="3084363" y="4227364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429000" y="4038600"/>
            <a:ext cx="2359660" cy="1082040"/>
          </a:xfrm>
          <a:custGeom>
            <a:avLst/>
            <a:gdLst>
              <a:gd name="connsiteX0" fmla="*/ 441960 w 2359660"/>
              <a:gd name="connsiteY0" fmla="*/ 177800 h 1082040"/>
              <a:gd name="connsiteX1" fmla="*/ 274320 w 2359660"/>
              <a:gd name="connsiteY1" fmla="*/ 955040 h 1082040"/>
              <a:gd name="connsiteX2" fmla="*/ 2087880 w 2359660"/>
              <a:gd name="connsiteY2" fmla="*/ 939800 h 1082040"/>
              <a:gd name="connsiteX3" fmla="*/ 1905000 w 2359660"/>
              <a:gd name="connsiteY3" fmla="*/ 132080 h 1082040"/>
              <a:gd name="connsiteX4" fmla="*/ 441960 w 2359660"/>
              <a:gd name="connsiteY4" fmla="*/ 1778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660" h="108204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5060" y="3017520"/>
            <a:ext cx="2100580" cy="1160780"/>
          </a:xfrm>
          <a:custGeom>
            <a:avLst/>
            <a:gdLst>
              <a:gd name="connsiteX0" fmla="*/ 1694180 w 2100580"/>
              <a:gd name="connsiteY0" fmla="*/ 1112520 h 1160780"/>
              <a:gd name="connsiteX1" fmla="*/ 2075180 w 2100580"/>
              <a:gd name="connsiteY1" fmla="*/ 670560 h 1160780"/>
              <a:gd name="connsiteX2" fmla="*/ 1541780 w 2100580"/>
              <a:gd name="connsiteY2" fmla="*/ 350520 h 1160780"/>
              <a:gd name="connsiteX3" fmla="*/ 1145540 w 2100580"/>
              <a:gd name="connsiteY3" fmla="*/ 381000 h 1160780"/>
              <a:gd name="connsiteX4" fmla="*/ 1038860 w 2100580"/>
              <a:gd name="connsiteY4" fmla="*/ 0 h 1160780"/>
              <a:gd name="connsiteX5" fmla="*/ 886460 w 2100580"/>
              <a:gd name="connsiteY5" fmla="*/ 381000 h 1160780"/>
              <a:gd name="connsiteX6" fmla="*/ 429260 w 2100580"/>
              <a:gd name="connsiteY6" fmla="*/ 365760 h 1160780"/>
              <a:gd name="connsiteX7" fmla="*/ 17780 w 2100580"/>
              <a:gd name="connsiteY7" fmla="*/ 685800 h 1160780"/>
              <a:gd name="connsiteX8" fmla="*/ 322580 w 2100580"/>
              <a:gd name="connsiteY8" fmla="*/ 1097280 h 1160780"/>
              <a:gd name="connsiteX9" fmla="*/ 368300 w 2100580"/>
              <a:gd name="connsiteY9" fmla="*/ 1066800 h 11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580" h="11607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6780" y="2867660"/>
            <a:ext cx="2623820" cy="1457960"/>
          </a:xfrm>
          <a:custGeom>
            <a:avLst/>
            <a:gdLst>
              <a:gd name="connsiteX0" fmla="*/ 2054860 w 2623820"/>
              <a:gd name="connsiteY0" fmla="*/ 1369060 h 1457960"/>
              <a:gd name="connsiteX1" fmla="*/ 2588260 w 2623820"/>
              <a:gd name="connsiteY1" fmla="*/ 835660 h 1457960"/>
              <a:gd name="connsiteX2" fmla="*/ 1841500 w 2623820"/>
              <a:gd name="connsiteY2" fmla="*/ 363220 h 1457960"/>
              <a:gd name="connsiteX3" fmla="*/ 1490980 w 2623820"/>
              <a:gd name="connsiteY3" fmla="*/ 424180 h 1457960"/>
              <a:gd name="connsiteX4" fmla="*/ 1323340 w 2623820"/>
              <a:gd name="connsiteY4" fmla="*/ 12700 h 1457960"/>
              <a:gd name="connsiteX5" fmla="*/ 1003300 w 2623820"/>
              <a:gd name="connsiteY5" fmla="*/ 347980 h 1457960"/>
              <a:gd name="connsiteX6" fmla="*/ 591820 w 2623820"/>
              <a:gd name="connsiteY6" fmla="*/ 317500 h 1457960"/>
              <a:gd name="connsiteX7" fmla="*/ 43180 w 2623820"/>
              <a:gd name="connsiteY7" fmla="*/ 683260 h 1457960"/>
              <a:gd name="connsiteX8" fmla="*/ 332740 w 2623820"/>
              <a:gd name="connsiteY8" fmla="*/ 1353820 h 1457960"/>
              <a:gd name="connsiteX9" fmla="*/ 363220 w 2623820"/>
              <a:gd name="connsiteY9" fmla="*/ 130810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3820" h="145796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</p:cNvCxnSpPr>
          <p:nvPr/>
        </p:nvCxnSpPr>
        <p:spPr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4" idx="2"/>
          </p:cNvCxnSpPr>
          <p:nvPr/>
        </p:nvCxnSpPr>
        <p:spPr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2"/>
          </p:cNvCxnSpPr>
          <p:nvPr/>
        </p:nvCxnSpPr>
        <p:spPr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908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67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96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960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248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5" grpId="0" animBg="1"/>
      <p:bldP spid="66" grpId="0" animBg="1"/>
      <p:bldP spid="67" grpId="0" animBg="1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vertebra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1- Loosely arranged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2- densely packed cells</a:t>
            </a: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16200000" flipH="1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BODY OF VERTEBRA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>
                <a:solidFill>
                  <a:srgbClr val="0070C0"/>
                </a:solidFill>
              </a:rPr>
              <a:t>each </a:t>
            </a:r>
            <a:r>
              <a:rPr lang="en-US" b="1" dirty="0" err="1">
                <a:solidFill>
                  <a:srgbClr val="0070C0"/>
                </a:solidFill>
              </a:rPr>
              <a:t>sclerotome</a:t>
            </a:r>
            <a:r>
              <a:rPr lang="en-US" b="1" dirty="0">
                <a:solidFill>
                  <a:srgbClr val="0070C0"/>
                </a:solidFill>
              </a:rPr>
              <a:t> is 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cranial part of loosely arranged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caudal part of densely packed cells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part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fuses with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cranial part </a:t>
            </a:r>
            <a:r>
              <a:rPr lang="en-US" b="1" dirty="0">
                <a:solidFill>
                  <a:srgbClr val="0070C0"/>
                </a:solidFill>
              </a:rPr>
              <a:t>of succeeding </a:t>
            </a:r>
            <a:r>
              <a:rPr lang="en-US" b="1" dirty="0" err="1">
                <a:solidFill>
                  <a:srgbClr val="0070C0"/>
                </a:solidFill>
              </a:rPr>
              <a:t>sclerotome</a:t>
            </a:r>
            <a:r>
              <a:rPr lang="en-US" b="1" dirty="0">
                <a:solidFill>
                  <a:srgbClr val="0070C0"/>
                </a:solidFill>
              </a:rPr>
              <a:t> to form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(body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primordium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vertebrae: </a:t>
            </a:r>
            <a:r>
              <a:rPr lang="en-US" b="1" dirty="0">
                <a:solidFill>
                  <a:srgbClr val="0070C0"/>
                </a:solidFill>
              </a:rPr>
              <a:t>It degenerates 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vertebrae: </a:t>
            </a:r>
            <a:r>
              <a:rPr lang="en-US" b="1" dirty="0">
                <a:solidFill>
                  <a:srgbClr val="0070C0"/>
                </a:solidFill>
              </a:rPr>
              <a:t>It forms the </a:t>
            </a:r>
            <a:r>
              <a:rPr lang="en-US" b="1" dirty="0" err="1">
                <a:solidFill>
                  <a:srgbClr val="0070C0"/>
                </a:solidFill>
              </a:rPr>
              <a:t>intervertebral</a:t>
            </a:r>
            <a:r>
              <a:rPr lang="en-US" b="1" dirty="0">
                <a:solidFill>
                  <a:srgbClr val="0070C0"/>
                </a:solidFill>
              </a:rPr>
              <a:t> discs (nucleus </a:t>
            </a:r>
            <a:r>
              <a:rPr lang="en-US" b="1" dirty="0" err="1">
                <a:solidFill>
                  <a:srgbClr val="0070C0"/>
                </a:solidFill>
              </a:rPr>
              <a:t>pulposus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b="1" dirty="0">
                <a:solidFill>
                  <a:srgbClr val="0070C0"/>
                </a:solidFill>
              </a:rPr>
              <a:t>are formed by the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surrounding the notochord.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DEVELOPMENT</a:t>
            </a:r>
          </a:p>
        </p:txBody>
      </p:sp>
      <p:pic>
        <p:nvPicPr>
          <p:cNvPr id="2050" name="Picture 2" descr="C:\Documents and Settings\user1\My Documents\My Pictures\vertebral bod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157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appear at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2819400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appear at end </a:t>
            </a:r>
          </a:p>
          <a:p>
            <a:r>
              <a:rPr lang="en-US" sz="1400" b="1" dirty="0"/>
              <a:t>of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960911"/>
            <a:ext cx="447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Fusion of bony halves of vertebral arch occurs at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years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1524000" y="4268688"/>
            <a:ext cx="1248507" cy="98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90" y="5786595"/>
            <a:ext cx="2939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Fusion of centrum with </a:t>
            </a:r>
          </a:p>
          <a:p>
            <a:r>
              <a:rPr lang="en-US" sz="1400" b="1" dirty="0"/>
              <a:t>vertebral arches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/>
              <a:t>occurs  at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5786595"/>
            <a:ext cx="17547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11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15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appear at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6324600"/>
            <a:ext cx="26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All centers unite around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List the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b="1" dirty="0">
                <a:solidFill>
                  <a:srgbClr val="0070C0"/>
                </a:solidFill>
              </a:rPr>
              <a:t>of the spinal cord and its contents.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List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b="1" dirty="0">
                <a:solidFill>
                  <a:srgbClr val="0070C0"/>
                </a:solidFill>
              </a:rPr>
              <a:t> of  mantle &amp; marginal zones.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List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b="1" dirty="0">
                <a:solidFill>
                  <a:srgbClr val="0070C0"/>
                </a:solidFill>
              </a:rPr>
              <a:t>and describe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Describe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>
                <a:solidFill>
                  <a:srgbClr val="0070C0"/>
                </a:solidFill>
              </a:rPr>
              <a:t>of vertebral column from </a:t>
            </a:r>
            <a:r>
              <a:rPr lang="en-US" b="1" dirty="0" err="1">
                <a:solidFill>
                  <a:srgbClr val="0070C0"/>
                </a:solidFill>
              </a:rPr>
              <a:t>sclerotomic</a:t>
            </a:r>
            <a:r>
              <a:rPr lang="en-US" b="1" dirty="0">
                <a:solidFill>
                  <a:srgbClr val="0070C0"/>
                </a:solidFill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Describe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&amp;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b="1" dirty="0">
                <a:solidFill>
                  <a:srgbClr val="0070C0"/>
                </a:solidFill>
              </a:rPr>
              <a:t> stages in vertebral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Describe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>
                <a:solidFill>
                  <a:srgbClr val="0070C0"/>
                </a:solidFill>
              </a:rPr>
              <a:t>and its types.</a:t>
            </a:r>
          </a:p>
          <a:p>
            <a:pPr algn="r"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&amp; pelvic or sacral): </a:t>
            </a:r>
            <a:r>
              <a:rPr lang="en-US" b="1" dirty="0">
                <a:solidFill>
                  <a:srgbClr val="0070C0"/>
                </a:solidFill>
              </a:rPr>
              <a:t>develop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curves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develop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Cervical: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as a result of lifting the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Lumbar:</a:t>
            </a:r>
            <a:r>
              <a:rPr lang="en-US" b="1" dirty="0">
                <a:solidFill>
                  <a:srgbClr val="0070C0"/>
                </a:solidFill>
              </a:rPr>
              <a:t> as a result of walking</a:t>
            </a:r>
          </a:p>
        </p:txBody>
      </p:sp>
      <p:pic>
        <p:nvPicPr>
          <p:cNvPr id="9218" name="Picture 2" descr="C:\Documents and Settings\user1\My Documents\My Pictures\spinal cord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b="1" dirty="0">
                <a:solidFill>
                  <a:srgbClr val="0070C0"/>
                </a:solidFill>
              </a:rPr>
              <a:t> Failure of fusion of the halves of vertebral arches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b="1" dirty="0">
                <a:solidFill>
                  <a:srgbClr val="0070C0"/>
                </a:solidFill>
              </a:rPr>
              <a:t> 0.04-0.15%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b="1" dirty="0">
                <a:solidFill>
                  <a:srgbClr val="0070C0"/>
                </a:solidFill>
              </a:rPr>
              <a:t> more frequent in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(20%)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(80%)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sp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Spina</a:t>
            </a:r>
            <a:r>
              <a:rPr lang="en-US" sz="1400" b="1" dirty="0"/>
              <a:t> bifida </a:t>
            </a:r>
            <a:r>
              <a:rPr lang="en-US" sz="1400" b="1" dirty="0" err="1"/>
              <a:t>occulta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Spina</a:t>
            </a:r>
            <a:r>
              <a:rPr lang="en-US" sz="1400" b="1" dirty="0"/>
              <a:t> bifida with </a:t>
            </a:r>
            <a:r>
              <a:rPr lang="en-US" sz="1400" b="1" dirty="0" err="1"/>
              <a:t>meningocoele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Spina</a:t>
            </a:r>
            <a:r>
              <a:rPr lang="en-US" sz="1400" b="1" dirty="0"/>
              <a:t> bifida with  </a:t>
            </a:r>
            <a:r>
              <a:rPr lang="en-US" sz="1400" b="1" dirty="0" err="1"/>
              <a:t>meningomyelocoele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Spina</a:t>
            </a:r>
            <a:r>
              <a:rPr lang="en-US" sz="1400" b="1" dirty="0"/>
              <a:t> bifida with </a:t>
            </a:r>
            <a:r>
              <a:rPr lang="en-US" sz="1400" b="1" dirty="0" err="1"/>
              <a:t>myeloschisis</a:t>
            </a:r>
            <a:endParaRPr lang="en-US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OCCULTA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305800" cy="2286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The closed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Only one vertebra is affected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clinical symptoms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Skin overlying it is intact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Sometimes covered by a tuft of hair</a:t>
            </a:r>
          </a:p>
        </p:txBody>
      </p:sp>
      <p:pic>
        <p:nvPicPr>
          <p:cNvPr id="2050" name="Picture 2" descr="C:\Documents and Settings\user1\My Documents\My Pictures\spin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spina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The open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symptoms are present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Subdivided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>
                <a:solidFill>
                  <a:srgbClr val="0070C0"/>
                </a:solidFill>
              </a:rPr>
              <a:t>meninges</a:t>
            </a:r>
            <a:r>
              <a:rPr lang="en-US" b="1" dirty="0">
                <a:solidFill>
                  <a:srgbClr val="0070C0"/>
                </a:solidFill>
              </a:rPr>
              <a:t> &amp; cerebrospinal fluid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>
                <a:solidFill>
                  <a:srgbClr val="0070C0"/>
                </a:solidFill>
              </a:rPr>
              <a:t>meninges</a:t>
            </a:r>
            <a:r>
              <a:rPr lang="en-US" b="1" dirty="0">
                <a:solidFill>
                  <a:srgbClr val="0070C0"/>
                </a:solidFill>
              </a:rPr>
              <a:t> with spinal cord and/or nerve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spinal cord is open due to failure of </a:t>
            </a:r>
            <a:r>
              <a:rPr lang="en-US" b="1">
                <a:solidFill>
                  <a:srgbClr val="0070C0"/>
                </a:solidFill>
              </a:rPr>
              <a:t>fusion of neural </a:t>
            </a:r>
            <a:r>
              <a:rPr lang="en-US" b="1" dirty="0">
                <a:solidFill>
                  <a:srgbClr val="0070C0"/>
                </a:solidFill>
              </a:rPr>
              <a:t>folds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The spinal cord develops from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2/3 of the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tube.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Layers of spinal cord are (from inside outward):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ventricular,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b="1" dirty="0">
                <a:solidFill>
                  <a:srgbClr val="0070C0"/>
                </a:solidFill>
              </a:rPr>
              <a:t> (future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b="1" dirty="0">
                <a:solidFill>
                  <a:srgbClr val="0070C0"/>
                </a:solidFill>
              </a:rPr>
              <a:t> matter) and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</a:t>
            </a:r>
            <a:r>
              <a:rPr lang="en-US" b="1" dirty="0">
                <a:solidFill>
                  <a:srgbClr val="0070C0"/>
                </a:solidFill>
              </a:rPr>
              <a:t>(future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dirty="0">
                <a:solidFill>
                  <a:srgbClr val="0070C0"/>
                </a:solidFill>
              </a:rPr>
              <a:t> matter).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Mantle layer differentiates into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b="1" dirty="0">
                <a:solidFill>
                  <a:srgbClr val="0070C0"/>
                </a:solidFill>
              </a:rPr>
              <a:t>(with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b="1" dirty="0">
                <a:solidFill>
                  <a:srgbClr val="0070C0"/>
                </a:solidFill>
              </a:rPr>
              <a:t>neurons) &amp;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basal plate </a:t>
            </a:r>
            <a:r>
              <a:rPr lang="en-US" b="1" dirty="0">
                <a:solidFill>
                  <a:srgbClr val="0070C0"/>
                </a:solidFill>
              </a:rPr>
              <a:t>(with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b="1" dirty="0">
                <a:solidFill>
                  <a:srgbClr val="0070C0"/>
                </a:solidFill>
              </a:rPr>
              <a:t> neurons) separated by </a:t>
            </a:r>
            <a:r>
              <a:rPr lang="en-US" b="1" dirty="0" err="1">
                <a:solidFill>
                  <a:srgbClr val="0070C0"/>
                </a:solidFill>
              </a:rPr>
              <a:t>sulcus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limitans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Marginal layer is divided into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&amp; ventral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of nerve fibers starts at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>
                <a:solidFill>
                  <a:srgbClr val="0070C0"/>
                </a:solidFill>
              </a:rPr>
              <a:t>&amp; continues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period. Motor fibers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are 3 membranous sac covering the neural tube (from outside inward): 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mesodermal</a:t>
            </a:r>
            <a:r>
              <a:rPr lang="en-US" b="1" dirty="0">
                <a:solidFill>
                  <a:srgbClr val="0070C0"/>
                </a:solidFill>
              </a:rPr>
              <a:t> in origin),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>
                <a:solidFill>
                  <a:srgbClr val="0070C0"/>
                </a:solidFill>
              </a:rPr>
              <a:t> (both are </a:t>
            </a:r>
            <a:r>
              <a:rPr lang="en-US" b="1" dirty="0" err="1">
                <a:solidFill>
                  <a:srgbClr val="0070C0"/>
                </a:solidFill>
              </a:rPr>
              <a:t>ectodermal</a:t>
            </a:r>
            <a:r>
              <a:rPr lang="en-US" b="1" dirty="0">
                <a:solidFill>
                  <a:srgbClr val="0070C0"/>
                </a:solidFill>
              </a:rPr>
              <a:t> in origin).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 cavity between </a:t>
            </a:r>
            <a:r>
              <a:rPr lang="en-US" b="1" dirty="0" err="1">
                <a:solidFill>
                  <a:srgbClr val="0070C0"/>
                </a:solidFill>
              </a:rPr>
              <a:t>arachnoid</a:t>
            </a:r>
            <a:r>
              <a:rPr lang="en-US" b="1" dirty="0">
                <a:solidFill>
                  <a:srgbClr val="0070C0"/>
                </a:solidFill>
              </a:rPr>
              <a:t> &amp; </a:t>
            </a:r>
            <a:r>
              <a:rPr lang="en-US" b="1" dirty="0" err="1">
                <a:solidFill>
                  <a:srgbClr val="0070C0"/>
                </a:solidFill>
              </a:rPr>
              <a:t>pia</a:t>
            </a:r>
            <a:r>
              <a:rPr lang="en-US" b="1" dirty="0">
                <a:solidFill>
                  <a:srgbClr val="0070C0"/>
                </a:solidFill>
              </a:rPr>
              <a:t> matters (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b="1" dirty="0">
                <a:solidFill>
                  <a:srgbClr val="0070C0"/>
                </a:solidFill>
              </a:rPr>
              <a:t>) contains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During development the end of spinal cord shifts its position: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24 weeks (level of S1), at birth (level of L3), adult position (level of L1-L2).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</a:t>
            </a:r>
            <a:r>
              <a:rPr lang="en-US" b="1" dirty="0">
                <a:solidFill>
                  <a:srgbClr val="0070C0"/>
                </a:solidFill>
              </a:rPr>
              <a:t>develops from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sclerotomic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Sclerotome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neural tube </a:t>
            </a:r>
            <a:r>
              <a:rPr lang="en-US" b="1" dirty="0">
                <a:solidFill>
                  <a:srgbClr val="0070C0"/>
                </a:solidFill>
              </a:rPr>
              <a:t>forms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(neural) arch.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Sclerotome</a:t>
            </a:r>
            <a:r>
              <a:rPr lang="en-US" b="1" dirty="0">
                <a:solidFill>
                  <a:srgbClr val="0070C0"/>
                </a:solidFill>
              </a:rPr>
              <a:t> around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 </a:t>
            </a:r>
            <a:r>
              <a:rPr lang="en-US" b="1" dirty="0">
                <a:solidFill>
                  <a:srgbClr val="0070C0"/>
                </a:solidFill>
              </a:rPr>
              <a:t>forms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vertebra. Each body develops from 2 adjacent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>
                <a:solidFill>
                  <a:srgbClr val="0070C0"/>
                </a:solidFill>
              </a:rPr>
              <a:t> forms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pulposus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the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>
                <a:solidFill>
                  <a:srgbClr val="0070C0"/>
                </a:solidFill>
              </a:rPr>
              <a:t> centers appear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primary ossification centers </a:t>
            </a:r>
            <a:r>
              <a:rPr lang="en-US" b="1" dirty="0">
                <a:solidFill>
                  <a:srgbClr val="0070C0"/>
                </a:solidFill>
              </a:rPr>
              <a:t>appear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halves of neural arch </a:t>
            </a:r>
            <a:r>
              <a:rPr lang="en-US" b="1" dirty="0">
                <a:solidFill>
                  <a:srgbClr val="0070C0"/>
                </a:solidFill>
              </a:rPr>
              <a:t>occurs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3-5 years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neural arch &amp; body </a:t>
            </a:r>
            <a:r>
              <a:rPr lang="en-US" b="1" dirty="0">
                <a:solidFill>
                  <a:srgbClr val="0070C0"/>
                </a:solidFill>
              </a:rPr>
              <a:t>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secondary ossification </a:t>
            </a:r>
            <a:r>
              <a:rPr lang="en-US" b="1" dirty="0">
                <a:solidFill>
                  <a:srgbClr val="0070C0"/>
                </a:solidFill>
              </a:rPr>
              <a:t>centers appear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b="1" dirty="0">
                <a:solidFill>
                  <a:srgbClr val="0070C0"/>
                </a:solidFill>
              </a:rPr>
              <a:t> and fuse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25 years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>
                <a:solidFill>
                  <a:srgbClr val="0070C0"/>
                </a:solidFill>
              </a:rPr>
              <a:t>is due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failure of fusion of the halves of the neural (vertebral) arch. </a:t>
            </a:r>
            <a:r>
              <a:rPr lang="en-US" b="1" dirty="0">
                <a:solidFill>
                  <a:srgbClr val="0070C0"/>
                </a:solidFill>
              </a:rPr>
              <a:t>It may be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(20%, closed type, no symptoms) or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(80%, open type, with symptoms).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Amniotic  </a:t>
            </a:r>
          </a:p>
          <a:p>
            <a:r>
              <a:rPr lang="en-US" b="1" dirty="0"/>
              <a:t>cavity</a:t>
            </a: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Yolk sac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Which one of the following regions of spinal cord contains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bodies of sensory neurons?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Alar</a:t>
            </a:r>
            <a:r>
              <a:rPr lang="en-US" b="1" dirty="0">
                <a:solidFill>
                  <a:srgbClr val="0070C0"/>
                </a:solidFill>
              </a:rPr>
              <a:t>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Ventricular zone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Basal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Dorsal </a:t>
            </a:r>
            <a:r>
              <a:rPr lang="en-US" b="1" dirty="0" err="1">
                <a:solidFill>
                  <a:srgbClr val="0070C0"/>
                </a:solidFill>
              </a:rPr>
              <a:t>funiculus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At which one of the following periods of life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vertebral arch &amp; body of vertebra occurs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8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Puberty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3-6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Around 25 years</a:t>
            </a:r>
          </a:p>
        </p:txBody>
      </p:sp>
      <p:sp>
        <p:nvSpPr>
          <p:cNvPr id="4" name="Left Arrow 3"/>
          <p:cNvSpPr/>
          <p:nvPr/>
        </p:nvSpPr>
        <p:spPr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Regarding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closed type is more frequent than the open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closed type presents with clinical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Spina</a:t>
            </a:r>
            <a:r>
              <a:rPr lang="en-US" b="1" dirty="0">
                <a:solidFill>
                  <a:srgbClr val="0070C0"/>
                </a:solidFill>
              </a:rPr>
              <a:t> bifida is due to failure of fusion between the halves of vertebral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In cases of </a:t>
            </a:r>
            <a:r>
              <a:rPr lang="en-US" b="1" dirty="0" err="1">
                <a:solidFill>
                  <a:srgbClr val="0070C0"/>
                </a:solidFill>
              </a:rPr>
              <a:t>spina</a:t>
            </a:r>
            <a:r>
              <a:rPr lang="en-US" b="1" dirty="0">
                <a:solidFill>
                  <a:srgbClr val="0070C0"/>
                </a:solidFill>
              </a:rPr>
              <a:t> bifida with </a:t>
            </a:r>
            <a:r>
              <a:rPr lang="en-US" b="1" dirty="0" err="1">
                <a:solidFill>
                  <a:srgbClr val="0070C0"/>
                </a:solidFill>
              </a:rPr>
              <a:t>meningocoele</a:t>
            </a:r>
            <a:r>
              <a:rPr lang="en-US" b="1" dirty="0">
                <a:solidFill>
                  <a:srgbClr val="0070C0"/>
                </a:solidFill>
              </a:rPr>
              <a:t>, the spinal cord is open.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1" y="30480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NEURAL TUBE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31494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>
                <a:solidFill>
                  <a:srgbClr val="0070C0"/>
                </a:solidFill>
              </a:rPr>
              <a:t>Ectodermal</a:t>
            </a:r>
            <a:r>
              <a:rPr lang="en-US" sz="1600" b="1" dirty="0">
                <a:solidFill>
                  <a:srgbClr val="0070C0"/>
                </a:solidFill>
              </a:rPr>
              <a:t> cells dorsal to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notochord thickens to form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neural plate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A longitudinal groove develops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in the neural plate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groove).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The margins of the neural plate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folds) </a:t>
            </a:r>
            <a:r>
              <a:rPr lang="en-US" sz="1600" b="1" dirty="0">
                <a:solidFill>
                  <a:srgbClr val="0070C0"/>
                </a:solidFill>
              </a:rPr>
              <a:t>approach to each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other and fuse to form the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</a:rPr>
              <a:t>The spinal cord develops from the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2/3 of the neural tube</a:t>
            </a:r>
          </a:p>
        </p:txBody>
      </p:sp>
      <p:pic>
        <p:nvPicPr>
          <p:cNvPr id="3074" name="Picture 2" descr="C:\Documents and Settings\user1\My Documents\My Pictures\Spinal cor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The cells of neural tube form: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An inner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b="1" dirty="0">
                <a:solidFill>
                  <a:srgbClr val="0070C0"/>
                </a:solidFill>
              </a:rPr>
              <a:t>of undifferentiated cells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 middle </a:t>
            </a:r>
            <a:r>
              <a:rPr lang="en-US" b="1" dirty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b="1" dirty="0">
                <a:solidFill>
                  <a:srgbClr val="F923DA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of cell bodies of neurons </a:t>
            </a:r>
            <a:r>
              <a:rPr lang="en-US" b="1" dirty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An outer </a:t>
            </a:r>
            <a:r>
              <a:rPr lang="en-US" b="1" dirty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b="1" dirty="0">
                <a:solidFill>
                  <a:srgbClr val="0070C0"/>
                </a:solidFill>
              </a:rPr>
              <a:t>of nerve fibers or axons of neurons </a:t>
            </a:r>
            <a:r>
              <a:rPr lang="en-US" b="1" dirty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</a:p>
        </p:txBody>
      </p:sp>
      <p:pic>
        <p:nvPicPr>
          <p:cNvPr id="4098" name="Picture 2" descr="C:\Documents and Settings\user1\My Documents\My Pictures\spinal cor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2057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Neurons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b="1" dirty="0">
                <a:solidFill>
                  <a:srgbClr val="0070C0"/>
                </a:solidFill>
              </a:rPr>
              <a:t>r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b="1" dirty="0">
                <a:solidFill>
                  <a:srgbClr val="0070C0"/>
                </a:solidFill>
              </a:rPr>
              <a:t>differentiate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(future dorsal horn): </a:t>
            </a:r>
            <a:r>
              <a:rPr lang="en-US" b="1" dirty="0">
                <a:solidFill>
                  <a:srgbClr val="0070C0"/>
                </a:solidFill>
              </a:rPr>
              <a:t>containing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b="1" dirty="0">
                <a:solidFill>
                  <a:srgbClr val="0070C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basal plate (future ventral horn): </a:t>
            </a:r>
            <a:r>
              <a:rPr lang="en-US" b="1" dirty="0">
                <a:solidFill>
                  <a:srgbClr val="0070C0"/>
                </a:solidFill>
              </a:rPr>
              <a:t>containing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b="1" dirty="0">
                <a:solidFill>
                  <a:srgbClr val="0070C0"/>
                </a:solidFill>
              </a:rPr>
              <a:t>neurons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The 2 areas are separated by a longitudinal groove (</a:t>
            </a:r>
            <a:r>
              <a:rPr lang="en-US" b="1" dirty="0" err="1">
                <a:solidFill>
                  <a:srgbClr val="0070C0"/>
                </a:solidFill>
              </a:rPr>
              <a:t>sulcus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limitans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5122" name="Picture 2" descr="C:\Documents and Settings\user1\My Documents\My Pictures\spinal cord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839200" cy="21637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Proliferation and bulging of both </a:t>
            </a:r>
            <a:r>
              <a:rPr lang="en-US" b="1" dirty="0" err="1">
                <a:solidFill>
                  <a:srgbClr val="0070C0"/>
                </a:solidFill>
              </a:rPr>
              <a:t>alar</a:t>
            </a:r>
            <a:r>
              <a:rPr lang="en-US" b="1" dirty="0">
                <a:solidFill>
                  <a:srgbClr val="0070C0"/>
                </a:solidFill>
              </a:rPr>
              <a:t> &amp; basal plates cause: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Formation of longitudinal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&amp; ventral median septa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Narrowing of the lumen to form a small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</a:p>
        </p:txBody>
      </p:sp>
      <p:pic>
        <p:nvPicPr>
          <p:cNvPr id="6146" name="Picture 2" descr="C:\Documents and Settings\user1\My Documents\My Pictures\spinal cor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7010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124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81200"/>
            <a:ext cx="128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Central canal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10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Dorsal median septum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21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Ventral median septum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عرض على الشاشة (4:3)</PresentationFormat>
  <Paragraphs>204</Paragraphs>
  <Slides>33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عرض تقديمي في PowerPoint</vt:lpstr>
      <vt:lpstr>INTRAEMBRYONIC MESODERM</vt:lpstr>
      <vt:lpstr>عرض تقديمي في PowerPoint</vt:lpstr>
      <vt:lpstr>عرض تقديمي في PowerPoint</vt:lpstr>
      <vt:lpstr>FORMATION OF BODY OF VERTEBRA</vt:lpstr>
      <vt:lpstr>FATE OF NOTOCHORD</vt:lpstr>
      <vt:lpstr>VERTEBRAL DEVELOPMENT</vt:lpstr>
      <vt:lpstr>CURVATURES OF VERTEBRAL COLUMN</vt:lpstr>
      <vt:lpstr>SPINA BIFIDA</vt:lpstr>
      <vt:lpstr>عرض تقديمي في PowerPoint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عرض تقديمي في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وليد العنزي</cp:lastModifiedBy>
  <cp:revision>300</cp:revision>
  <dcterms:created xsi:type="dcterms:W3CDTF">2010-12-12T06:26:04Z</dcterms:created>
  <dcterms:modified xsi:type="dcterms:W3CDTF">2018-09-03T05:04:50Z</dcterms:modified>
</cp:coreProperties>
</file>