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5"/>
  </p:handoutMasterIdLst>
  <p:sldIdLst>
    <p:sldId id="256" r:id="rId2"/>
    <p:sldId id="280" r:id="rId3"/>
    <p:sldId id="257" r:id="rId4"/>
    <p:sldId id="274" r:id="rId5"/>
    <p:sldId id="258" r:id="rId6"/>
    <p:sldId id="259" r:id="rId7"/>
    <p:sldId id="260" r:id="rId8"/>
    <p:sldId id="261" r:id="rId9"/>
    <p:sldId id="275" r:id="rId10"/>
    <p:sldId id="276" r:id="rId11"/>
    <p:sldId id="277" r:id="rId12"/>
    <p:sldId id="278" r:id="rId13"/>
    <p:sldId id="279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20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5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1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1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0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97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71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95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90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29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2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1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4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5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3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9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7BB0782-AD22-4930-AF37-5C5568EA9C5A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1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://images.search.yahoo.com/search/images?p=streptococcus+pyogenes&amp;ei=utf-8&amp;fr=yfp-t-701&amp;w=980&amp;h=735&amp;imgurl=img.medscape.com/pi/emed/ckb/infectious_diseases/211212-1641790-225243-1608843.jpg&amp;rurl=http://emedicine.medscape.com/article/225243-media&amp;size=135k&amp;name=211212+1641790+2...&amp;p=streptococcus+pyogenes&amp;oid=353ff097d50c9874&amp;fr2=&amp;no=1&amp;tt=708&amp;sigr=11i3g4saf&amp;sigi=12in55hrv&amp;sigb=12r58q42p" TargetMode="External"/><Relationship Id="rId13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12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://images.search.yahoo.com/search/images?p=streptococcus+agalactae&amp;ei=utf-8&amp;fr=yfp-t-701&amp;w=787&amp;h=512&amp;imgurl=www.gefor.4t.com/concurso/bacteriologia/agalactiae1.jpg&amp;rurl=http://www.gefor.4t.com/bacteriologia/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2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://images.search.yahoo.com/search/images?p=PSUDOMONAS+AERUGINOSA&amp;ei=utf-8&amp;y=Search&amp;fr=yfp-t-701&amp;w=759&amp;h=725&amp;imgurl=www.microbelibrary.org/microbelibrary/files/ccImages/Articleimages/Atlas-Mac/Pseudomonas%20aeruginosa%20fig21.jpg&amp;rurl=http://bbs.foodmate.net/redirect.php?tid=304245&amp;goto=newpost&amp;size=138k&amp;name=Pseudomonas+aeru...&amp;p=PSUDOMONAS+AERUGINOSA&amp;oid=b818f1eb59f1380a&amp;fr2=&amp;spell_query=PSEUDOMONAS+AERUGINOSA&amp;no=4&amp;tt=5387&amp;sigr=11ss02php&amp;sigi=13hd6eqru&amp;sigb=133ee8ak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://images.search.yahoo.com/search/images?p=PSUDOMONAS+AERUGINOSA&amp;ei=utf-8&amp;y=Search&amp;fr=yfp-t-701&amp;w=236&amp;h=200&amp;imgurl=www.wales.nhs.uk/sites3/documents/379/pseudomonas1.JPG&amp;rurl=http://www.wales.nhs.uk/sites3/page.cfm?orgid=379&amp;pid=13011&amp;size=7k&amp;name=pseudomonas1+JPG&amp;p=PSUDOMONAS+AERUGINOSA&amp;oid=d8d7cb20dadc6b0c&amp;fr2=&amp;spell_query=PSEUDOMONAS+AERUGINOSA&amp;no=8&amp;tt=5387&amp;sigr=11r1qq3g3&amp;sigi=11mfii97f&amp;sigb=133ee8ak6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4.jpeg"/><Relationship Id="rId15" Type="http://schemas.openxmlformats.org/officeDocument/2006/relationships/image" Target="../media/image29.jpeg"/><Relationship Id="rId10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://images.search.yahoo.com/search/images?p=streptococcus+pyogenes&amp;ei=utf-8&amp;fr=yfp-t-701&amp;w=510&amp;h=450&amp;imgurl=www.microbelibrary.org/microbelibrary/files/ccImages/Articleimages/nchamberlain/images/Streptococcus%20pyogenes%20Streptoccocus%20agalactiae%20fig1an.jpg&amp;rurl=http://www.arabslab.com/vb/showthread.php?t=7184&amp;size=29k&amp;name=Streptococcus+py...&amp;p=streptococcus+pyogenes&amp;oid=7ece2d3088e5fa08&amp;fr2=&amp;no=10&amp;tt=708&amp;sigr=11g35fnen&amp;sigi=14prlskob&amp;sigb=12r58q42p" TargetMode="External"/><Relationship Id="rId4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://images.search.yahoo.com/search/images?p=PSUDOMONAS+AERUGINOSA&amp;ei=utf-8&amp;y=Search&amp;fr=yfp-t-701&amp;w=488&amp;h=450&amp;imgurl=lem.ch.unito.it/didattica/infochimica/2007_Prodigiosina/immagini/Pseudomonas_Aeruginosa.jpg&amp;rurl=http://lem.ch.unito.it/didattica/infochimica/2007_Prodigiosina/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9" Type="http://schemas.openxmlformats.org/officeDocument/2006/relationships/image" Target="../media/image26.jpeg"/><Relationship Id="rId14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://images.search.yahoo.com/search/images?p=e.coli&amp;ei=utf-8&amp;y=Search&amp;fr=yfp-t-701&amp;w=635&amp;h=475&amp;imgurl=biology.clc.uc.edu/fankhauser/Labs/Microbiology/Gram_Stain/Gram_stain_images/E_coli_2000_P7201172.jpg&amp;rurl=http://biology.clc.uc.edu/fankhauser/Labs/Microbiology/Gram_Stain/Gram_stain_images/index_gram_stain_images.html&amp;size=20k&amp;name=E+coli+2000+P720...&amp;p=e.coli&amp;oid=7e5caf23d87a2a66&amp;fr2=&amp;no=3&amp;tt=85720&amp;sigr=13gjn3un4&amp;sigi=135vsek14&amp;sigb=12k7ie3s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10&amp;itbs=1&amp;tbnid=qDwZNRe8K2SM0M:&amp;tbnh=122&amp;tbnw=131&amp;prev=/images?q=serous+otitis+media&amp;hl=en&amp;safe=active&amp;sa=G&amp;gbv=2&amp;tbs=isch: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hyperlink" Target="http://www.google.com/imgres?imgurl=http://top-10-list.org/wp-content/uploads/2009/09/Meningitis.jpg&amp;imgrefurl=http://top-10-list.org/category/lifestyle-health/page/3/&amp;usg=__-C6Qs9c4zrSfW8tqulDYEUsd2c8=&amp;h=449&amp;w=700&amp;sz=49&amp;hl=en&amp;start=16&amp;itbs=1&amp;tbnid=UKwRtXWPyE792M:&amp;tbnh=90&amp;tbnw=140&amp;prev=/images?q=meningitis&amp;hl=en&amp;safe=active&amp;sa=G&amp;gbv=2&amp;tbs=isch: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alleganyhealthdept.com/images/infant.png&amp;imgrefurl=http://www.alleganyhealthdept.com/physhealth/inftodd1.html&amp;usg=__70GyU3qi8kYO1DZLC7cJELdVkI4=&amp;h=388&amp;w=300&amp;sz=522&amp;hl=en&amp;start=2&amp;itbs=1&amp;tbnid=F1j8DXYrYIv89M:&amp;tbnh=123&amp;tbnw=95&amp;prev=/images?q=infan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imgres?imgurl=http://content.onestepahead.com/assets/images/product/detail/13735_1.jpg&amp;imgrefurl=http://www.onestepahead.com/pwr/product-reviews/4815/One-Step-Ahead/Feeding/Bottle-Feeding/Adiri/p/13735-Adiri-Natural-Nurser.html&amp;usg=__-G4Ka8dDNlkyIhoNBT9eLcJge38=&amp;h=500&amp;w=500&amp;sz=28&amp;hl=en&amp;start=2&amp;itbs=1&amp;tbnid=R9V79ruGIs2kaM:&amp;tbnh=130&amp;tbnw=130&amp;prev=/images?q=BOTTLE+FEEDING+OF+INFANT&amp;hl=en&amp;safe=active&amp;sa=G&amp;gbv=2&amp;tbs=isch: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faculty.ksu.edu.sa/75719/Pictures%20Library/Respiratory%20system/Upper%20respiratory%20tract.jpg&amp;imgrefurl=http://faculty.ksu.edu.sa/75719/Pictures%20Library/Forms/DispForm.aspx?ID=164&amp;RootFolder=/75719/Pictures%20Library/Respiratory%20system&amp;usg=__CRpEDU9LiBu0UJ1kYEJii9s4OQk=&amp;h=1201&amp;w=1693&amp;sz=334&amp;hl=en&amp;start=4&amp;itbs=1&amp;tbnid=by3MmKmS-3rwXM:&amp;tbnh=106&amp;tbnw=150&amp;prev=/images?q=UPPER+RESPIRATORY+TRAC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buckheadent.net/images/tons.gif&amp;imgrefurl=http://buckheadent.net/faq/Tonsils%20&amp;%20Adenoids.htm&amp;usg=__ULiaSgbCVzD1up3iTwTVWENQV8s=&amp;h=373&amp;w=520&amp;sz=29&amp;hl=en&amp;start=3&amp;itbs=1&amp;tbnid=xqzWfJzPWrDXrM:&amp;tbnh=94&amp;tbnw=131&amp;prev=/images?q=ADENOIDS&amp;hl=en&amp;safe=active&amp;sa=G&amp;gbv=2&amp;tbs=isch: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Microbiology of Middle Ear 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Ali M Somily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Images of chronic 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0"/>
            <a:ext cx="2362200" cy="2438400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438400"/>
            <a:ext cx="2743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Images of serous 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286000" cy="22860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286000"/>
            <a:ext cx="2514600" cy="1905000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5720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Microbiology of OM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43400"/>
            <a:ext cx="1905000" cy="1676400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057400"/>
            <a:ext cx="2057400" cy="1752600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2057400"/>
            <a:ext cx="1905000" cy="1447800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191000"/>
            <a:ext cx="2133600" cy="1676400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267200"/>
            <a:ext cx="1981200" cy="1676400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905000"/>
            <a:ext cx="2133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Microbiology of OM-continue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4648200"/>
            <a:ext cx="1981200" cy="1752600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2600" y="1905000"/>
            <a:ext cx="1828800" cy="17526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6600" y="1981200"/>
            <a:ext cx="1828800" cy="16764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200" y="1905000"/>
            <a:ext cx="1704975" cy="1752600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OM-Microbiology-Bacterial Causes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OM 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3months of age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3 months of age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S.pneumoniae</a:t>
            </a: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40%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Streptococcus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H.influenzae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,Gram negative bacteria and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P.aeruginosa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S.pneumoniae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H.influenzae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,others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S.pyogenes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Moraxella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catarrhalis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S.aureus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OM-Microbiology-cont.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Mixed flora in 40% of cases</a:t>
            </a:r>
          </a:p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P.aeruginosa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H.influenzae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S.aureus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Proteus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species,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K.pneumoniae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Moraxella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catarrhalis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anaerobic bacteria.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Serous 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as chronic OM, but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 the effusions are sterile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Few acute inflammatory cells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OM-Viral causes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RSV -</a:t>
            </a: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74%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viral isolates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Rhinovirus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Parainfluenza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virus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virus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4671" y="3429000"/>
            <a:ext cx="182880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OM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Mostly Bacterial ,often a complication of viral URTI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1-2 days</a:t>
            </a: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 (39</a:t>
            </a:r>
            <a:r>
              <a:rPr lang="en-US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C), irritability, earache (otalgia)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muffled nose.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Bulging tympanic membrane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,poor mobility and obstruction by fluid or inflammatory cells 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otoscopic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3-8 days: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 and ear exudate discharge spontaneously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otorrhea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 and fever begin to decrease.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2-4 weeks :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Healing phase, discharge dies up and hearing becomes normal.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Serous OM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fluid within the middle ear as a result of negative pressure produced by altered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eustachian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tube function.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 a form of chronic OM or allergy-related inflammation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Tends to be chronic , with non –purulent secretions.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 hearing deficit.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</a:t>
            </a:r>
            <a:r>
              <a:rPr lang="en-US" dirty="0" smtClean="0"/>
              <a:t>definition and classification of otitis media </a:t>
            </a:r>
          </a:p>
          <a:p>
            <a:r>
              <a:rPr lang="en-US" dirty="0" smtClean="0"/>
              <a:t>Define the </a:t>
            </a:r>
            <a:r>
              <a:rPr lang="en-US" dirty="0"/>
              <a:t>epidemiology of otitis media </a:t>
            </a:r>
          </a:p>
          <a:p>
            <a:r>
              <a:rPr lang="en-US" dirty="0" smtClean="0"/>
              <a:t>identify </a:t>
            </a:r>
            <a:r>
              <a:rPr lang="en-US" dirty="0" smtClean="0"/>
              <a:t>the </a:t>
            </a:r>
            <a:r>
              <a:rPr lang="en-US" dirty="0"/>
              <a:t>p</a:t>
            </a:r>
            <a:r>
              <a:rPr lang="en-US" dirty="0" smtClean="0"/>
              <a:t>athogenesis and risk factors</a:t>
            </a:r>
          </a:p>
          <a:p>
            <a:r>
              <a:rPr lang="en-US" dirty="0" smtClean="0"/>
              <a:t>List the major symptoms and signs in the clinical presentation and major etiological agents</a:t>
            </a:r>
          </a:p>
          <a:p>
            <a:r>
              <a:rPr lang="en-US" dirty="0" smtClean="0"/>
              <a:t>identify </a:t>
            </a:r>
            <a:r>
              <a:rPr lang="en-US" dirty="0" smtClean="0"/>
              <a:t>the method of diagnosis and management of otitis media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19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OM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result from unresolved acute infection due to in adequate treatment or host factors that perpetuate the inflammatory process.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 in destruction of middle ear structures and significant risk of permanent hearing loss.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approaches of 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examination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Tympanometry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detect presence of fluid)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Gram stain and culture of aspirated fluid to determine the etiologic agents.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19600"/>
            <a:ext cx="2362200" cy="1143000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qDwZNRe8K2SM0M:http://www.meddean.luc.edu/lumen/MedEd/medicine/pulmonar/pdself/Serous_ottitis_med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419600"/>
            <a:ext cx="1752600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 OM  requires antimicrobial therapy &amp; careful follow up.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usually empirical depending on the most likely bacterial pathogens,  usually to cove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S.pneumonia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H.influenzae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Drainage of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exudate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be required.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or serous OM need complex management, possibly surgical.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Extracranial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 loss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Tympanic membrane perforation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Mastoiditis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Cholestatoma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Labyrinthitis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Intracranial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Meningitis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Extradural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abscess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Sudural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empyema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 abscess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t1.gstatic.com/images?q=tbn:UKwRtXWPyE792M:http://top-10-list.org/wp-content/uploads/2009/09/Mening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962400"/>
            <a:ext cx="1676400" cy="1524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33OTr-ilCLStzM:http://de.academic.ru/pictures/dewiki/77/Mastoiditis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953000"/>
            <a:ext cx="1809750" cy="1219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4876800"/>
            <a:ext cx="12192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Middle ear is the area between the tympanic membrane and the inner ear including the Eustachian tube.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Otitis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 (OM)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inflammation of the middle ear.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Anatomy of the Middle Ear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5334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OM-Classification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 OM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Secretory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Serous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OM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438400"/>
            <a:ext cx="16383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OM-  Epidemiology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 in infants 6 to 18 months of age (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2/3 of cases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Improves with age, why ?</a:t>
            </a:r>
          </a:p>
          <a:p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Eustachian Tube which vents the middle ear to the </a:t>
            </a:r>
            <a:r>
              <a:rPr lang="en-US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nasopharynx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is horizontal in infants, difficult to drain naturally, its surface is cartilage ,and lymphatic tissue lining is an extension of adenoidal tissue from back of the nose.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Accompanied with viral URTI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 descr="http://t0.gstatic.com/images?q=tbn:F1j8DXYrYIv89M:http://www.alleganyhealthdept.com/images/infan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1000"/>
            <a:ext cx="1524000" cy="1143000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R9V79ruGIs2kaM:http://content.onestepahead.com/assets/images/product/detail/13735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181600"/>
            <a:ext cx="161925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OM-Pathogenesis and Risk Factors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URTI or allergic condition cause edema or inflammation of the tube.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the tube ( </a:t>
            </a:r>
            <a:r>
              <a:rPr lang="en-US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ventilation, protection and clearance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disturbed.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Oxygen lost leading to negative pressure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Pathogens enter from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nasopharynx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middle ear.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Colonization and infection result.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http://t0.gstatic.com/images?q=tbn:by3MmKmS-3rwXM:http://faculty.ksu.edu.sa/75719/Pictures%2520Library/Respiratory%2520system/Upper%2520respiratory%2520trac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876800"/>
            <a:ext cx="142875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OM- Other risk factors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Anatomic abnormalities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conditions such as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Cleft palate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,obstruction due to adenoid or NG tube or malignancy, immune dysfunction.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Exposure to pathogens from day care.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495800"/>
            <a:ext cx="2286000" cy="1981200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xqzWfJzPWrDXrM:http://buckheadent.net/images/ton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876800"/>
            <a:ext cx="2819401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Images of acute 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572000"/>
            <a:ext cx="2819400" cy="2041634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752600"/>
            <a:ext cx="3070578" cy="25908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0764" y="17526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428</TotalTime>
  <Words>644</Words>
  <Application>Microsoft Office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Times New Roman</vt:lpstr>
      <vt:lpstr>Wingdings 3</vt:lpstr>
      <vt:lpstr>Ion Boardroom</vt:lpstr>
      <vt:lpstr>Microbiology of Middle Ear Infections</vt:lpstr>
      <vt:lpstr>Objectives</vt:lpstr>
      <vt:lpstr>Definitions</vt:lpstr>
      <vt:lpstr>Anatomy of the Middle Ear</vt:lpstr>
      <vt:lpstr>OM-Classification</vt:lpstr>
      <vt:lpstr>OM-  Epidemiology</vt:lpstr>
      <vt:lpstr>OM-Pathogenesis and Risk Factors</vt:lpstr>
      <vt:lpstr>OM- Other risk factors</vt:lpstr>
      <vt:lpstr>Images of acute OM</vt:lpstr>
      <vt:lpstr>Images of chronic OM</vt:lpstr>
      <vt:lpstr>Images of serous OM</vt:lpstr>
      <vt:lpstr>Microbiology of OM</vt:lpstr>
      <vt:lpstr>Microbiology of OM-continue</vt:lpstr>
      <vt:lpstr>OM-Microbiology-Bacterial Causes</vt:lpstr>
      <vt:lpstr>OM-Microbiology-cont.</vt:lpstr>
      <vt:lpstr>OM-Viral causes</vt:lpstr>
      <vt:lpstr>Clinical presentation</vt:lpstr>
      <vt:lpstr> </vt:lpstr>
      <vt:lpstr>Serous OM</vt:lpstr>
      <vt:lpstr>Chronic OM</vt:lpstr>
      <vt:lpstr>Diagnostic approaches of OM</vt:lpstr>
      <vt:lpstr>Management of OM</vt:lpstr>
      <vt:lpstr>Complications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M Somily Ali</cp:lastModifiedBy>
  <cp:revision>42</cp:revision>
  <dcterms:created xsi:type="dcterms:W3CDTF">2010-06-28T07:10:28Z</dcterms:created>
  <dcterms:modified xsi:type="dcterms:W3CDTF">2018-09-25T06:50:24Z</dcterms:modified>
</cp:coreProperties>
</file>