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2" r:id="rId3"/>
    <p:sldId id="263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80" r:id="rId18"/>
    <p:sldId id="278" r:id="rId19"/>
    <p:sldId id="279" r:id="rId20"/>
    <p:sldId id="284" r:id="rId21"/>
  </p:sldIdLst>
  <p:sldSz cx="9144000" cy="6858000" type="screen4x3"/>
  <p:notesSz cx="6669088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46" autoAdjust="0"/>
    <p:restoredTop sz="94660"/>
  </p:normalViewPr>
  <p:slideViewPr>
    <p:cSldViewPr snapToObjects="1">
      <p:cViewPr varScale="1">
        <p:scale>
          <a:sx n="74" d="100"/>
          <a:sy n="74" d="100"/>
        </p:scale>
        <p:origin x="109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77915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44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 smtClean="0"/>
            </a:lvl1pPr>
          </a:lstStyle>
          <a:p>
            <a:pPr>
              <a:defRPr/>
            </a:pPr>
            <a:fld id="{796821A0-FF4C-4B10-8A77-747067A8A913}" type="datetime1">
              <a:rPr lang="en-US" smtClean="0"/>
              <a:pPr>
                <a:defRPr/>
              </a:pPr>
              <a:t>10/21/2018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77915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44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 smtClean="0"/>
            </a:lvl1pPr>
          </a:lstStyle>
          <a:p>
            <a:pPr>
              <a:defRPr/>
            </a:pPr>
            <a:fld id="{C111C288-BFDA-47EF-BCFC-A5216A154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6714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779150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44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DEA1F24-08AD-4115-B230-87BBD3D24B07}" type="datetime1">
              <a:rPr lang="en-US" smtClean="0"/>
              <a:pPr>
                <a:defRPr/>
              </a:pPr>
              <a:t>10/21/2018</a:t>
            </a:fld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715153"/>
            <a:ext cx="533527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9150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F34E9F4-9E8E-47C9-ABA1-8A5A7E99D052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4766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34E9F4-9E8E-47C9-ABA1-8A5A7E99D052}" type="slidenum">
              <a:rPr lang="x-none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1336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x-none" smtClean="0"/>
          </a:p>
        </p:txBody>
      </p:sp>
      <p:sp>
        <p:nvSpPr>
          <p:cNvPr id="29700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E2B3DE0D-F4EE-47D4-826E-44B01605F01B}" type="slidenum">
              <a:rPr lang="x-none" sz="1200">
                <a:latin typeface="Calibri" pitchFamily="34" charset="0"/>
                <a:ea typeface="Majalla UI"/>
                <a:cs typeface="Majalla UI"/>
              </a:rPr>
              <a:pPr defTabSz="914400" rtl="1"/>
              <a:t>10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  <p:extLst>
      <p:ext uri="{BB962C8B-B14F-4D97-AF65-F5344CB8AC3E}">
        <p14:creationId xmlns:p14="http://schemas.microsoft.com/office/powerpoint/2010/main" val="23670542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x-none" smtClean="0"/>
          </a:p>
        </p:txBody>
      </p:sp>
      <p:sp>
        <p:nvSpPr>
          <p:cNvPr id="30724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AEECF202-DFFF-467A-A2A9-8467FDB40650}" type="slidenum">
              <a:rPr lang="x-none" sz="1200">
                <a:latin typeface="Calibri" pitchFamily="34" charset="0"/>
                <a:ea typeface="Majalla UI"/>
                <a:cs typeface="Majalla UI"/>
              </a:rPr>
              <a:pPr defTabSz="914400" rtl="1"/>
              <a:t>11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  <p:extLst>
      <p:ext uri="{BB962C8B-B14F-4D97-AF65-F5344CB8AC3E}">
        <p14:creationId xmlns:p14="http://schemas.microsoft.com/office/powerpoint/2010/main" val="33835064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x-none" smtClean="0"/>
          </a:p>
        </p:txBody>
      </p:sp>
      <p:sp>
        <p:nvSpPr>
          <p:cNvPr id="31748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3088A7CF-6B77-4E36-9858-E70F15241C40}" type="slidenum">
              <a:rPr lang="x-none" sz="1200">
                <a:latin typeface="Calibri" pitchFamily="34" charset="0"/>
                <a:ea typeface="Majalla UI"/>
                <a:cs typeface="Majalla UI"/>
              </a:rPr>
              <a:pPr defTabSz="914400" rtl="1"/>
              <a:t>12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  <p:extLst>
      <p:ext uri="{BB962C8B-B14F-4D97-AF65-F5344CB8AC3E}">
        <p14:creationId xmlns:p14="http://schemas.microsoft.com/office/powerpoint/2010/main" val="35014380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x-none" smtClean="0"/>
          </a:p>
        </p:txBody>
      </p:sp>
      <p:sp>
        <p:nvSpPr>
          <p:cNvPr id="32772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27E4D7C0-E78A-4DA1-A9AC-20CAA611C3DF}" type="slidenum">
              <a:rPr lang="x-none" sz="1200">
                <a:latin typeface="Calibri" pitchFamily="34" charset="0"/>
                <a:ea typeface="Majalla UI"/>
                <a:cs typeface="Majalla UI"/>
              </a:rPr>
              <a:pPr defTabSz="914400" rtl="1"/>
              <a:t>13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  <p:extLst>
      <p:ext uri="{BB962C8B-B14F-4D97-AF65-F5344CB8AC3E}">
        <p14:creationId xmlns:p14="http://schemas.microsoft.com/office/powerpoint/2010/main" val="13301839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x-none" smtClean="0"/>
          </a:p>
        </p:txBody>
      </p:sp>
      <p:sp>
        <p:nvSpPr>
          <p:cNvPr id="33796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F22CD4BF-1BBC-4907-9D22-E6902AF21072}" type="slidenum">
              <a:rPr lang="x-none" sz="1200">
                <a:latin typeface="Calibri" pitchFamily="34" charset="0"/>
                <a:ea typeface="Majalla UI"/>
                <a:cs typeface="Majalla UI"/>
              </a:rPr>
              <a:pPr defTabSz="914400" rtl="1"/>
              <a:t>14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  <p:extLst>
      <p:ext uri="{BB962C8B-B14F-4D97-AF65-F5344CB8AC3E}">
        <p14:creationId xmlns:p14="http://schemas.microsoft.com/office/powerpoint/2010/main" val="38560006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140 ML</a:t>
            </a:r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1FF61E6C-5322-4EE7-B773-679CB21F1FA3}" type="slidenum">
              <a:rPr lang="x-none" sz="1200">
                <a:latin typeface="Calibri" pitchFamily="34" charset="0"/>
                <a:ea typeface="Majalla UI"/>
                <a:cs typeface="Majalla UI"/>
              </a:rPr>
              <a:pPr defTabSz="914400" rtl="1"/>
              <a:t>15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  <p:extLst>
      <p:ext uri="{BB962C8B-B14F-4D97-AF65-F5344CB8AC3E}">
        <p14:creationId xmlns:p14="http://schemas.microsoft.com/office/powerpoint/2010/main" val="21531226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x-none" smtClean="0"/>
          </a:p>
        </p:txBody>
      </p:sp>
      <p:sp>
        <p:nvSpPr>
          <p:cNvPr id="35844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70321410-C26E-4925-BB85-889A345B2502}" type="slidenum">
              <a:rPr lang="x-none" sz="1200">
                <a:latin typeface="Calibri" pitchFamily="34" charset="0"/>
                <a:ea typeface="Majalla UI"/>
                <a:cs typeface="Majalla UI"/>
              </a:rPr>
              <a:pPr defTabSz="914400" rtl="1"/>
              <a:t>16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  <p:extLst>
      <p:ext uri="{BB962C8B-B14F-4D97-AF65-F5344CB8AC3E}">
        <p14:creationId xmlns:p14="http://schemas.microsoft.com/office/powerpoint/2010/main" val="33992708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x-none" smtClean="0"/>
          </a:p>
        </p:txBody>
      </p:sp>
      <p:sp>
        <p:nvSpPr>
          <p:cNvPr id="37892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C3ECD93E-4523-48FF-96D2-5978B5252922}" type="slidenum">
              <a:rPr lang="x-none" sz="1200">
                <a:latin typeface="Calibri" pitchFamily="34" charset="0"/>
                <a:ea typeface="Majalla UI"/>
                <a:cs typeface="Majalla UI"/>
              </a:rPr>
              <a:pPr defTabSz="914400" rtl="1"/>
              <a:t>17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  <p:extLst>
      <p:ext uri="{BB962C8B-B14F-4D97-AF65-F5344CB8AC3E}">
        <p14:creationId xmlns:p14="http://schemas.microsoft.com/office/powerpoint/2010/main" val="33004481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x-none" smtClean="0"/>
          </a:p>
        </p:txBody>
      </p:sp>
      <p:sp>
        <p:nvSpPr>
          <p:cNvPr id="36868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B19E140B-0CBA-457C-BB65-5E4C9D339F2B}" type="slidenum">
              <a:rPr lang="x-none" sz="1200">
                <a:latin typeface="Calibri" pitchFamily="34" charset="0"/>
                <a:ea typeface="Majalla UI"/>
                <a:cs typeface="Majalla UI"/>
              </a:rPr>
              <a:pPr defTabSz="914400" rtl="1"/>
              <a:t>18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  <p:extLst>
      <p:ext uri="{BB962C8B-B14F-4D97-AF65-F5344CB8AC3E}">
        <p14:creationId xmlns:p14="http://schemas.microsoft.com/office/powerpoint/2010/main" val="27535994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x-none" smtClean="0"/>
          </a:p>
        </p:txBody>
      </p:sp>
      <p:sp>
        <p:nvSpPr>
          <p:cNvPr id="37892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C3ECD93E-4523-48FF-96D2-5978B5252922}" type="slidenum">
              <a:rPr lang="x-none" sz="1200">
                <a:latin typeface="Calibri" pitchFamily="34" charset="0"/>
                <a:ea typeface="Majalla UI"/>
                <a:cs typeface="Majalla UI"/>
              </a:rPr>
              <a:pPr defTabSz="914400" rtl="1"/>
              <a:t>19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  <p:extLst>
      <p:ext uri="{BB962C8B-B14F-4D97-AF65-F5344CB8AC3E}">
        <p14:creationId xmlns:p14="http://schemas.microsoft.com/office/powerpoint/2010/main" val="60417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x-none" smtClean="0"/>
          </a:p>
        </p:txBody>
      </p:sp>
      <p:sp>
        <p:nvSpPr>
          <p:cNvPr id="21508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EE0777D9-2F26-47A0-834C-C614B0D0188D}" type="slidenum">
              <a:rPr lang="x-none" sz="1200">
                <a:latin typeface="Calibri" pitchFamily="34" charset="0"/>
                <a:ea typeface="Majalla UI"/>
                <a:cs typeface="Majalla UI"/>
              </a:rPr>
              <a:pPr defTabSz="914400" rtl="1"/>
              <a:t>2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  <p:extLst>
      <p:ext uri="{BB962C8B-B14F-4D97-AF65-F5344CB8AC3E}">
        <p14:creationId xmlns:p14="http://schemas.microsoft.com/office/powerpoint/2010/main" val="8742231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742008-B97C-4FC3-9C12-CC5F68D1CA37}" type="slidenum">
              <a:rPr lang="x-none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619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x-none" smtClean="0"/>
          </a:p>
        </p:txBody>
      </p:sp>
      <p:sp>
        <p:nvSpPr>
          <p:cNvPr id="22532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6756533C-5FBB-44F5-9DB1-0CE584B27B75}" type="slidenum">
              <a:rPr lang="x-none" sz="1200">
                <a:latin typeface="Calibri" pitchFamily="34" charset="0"/>
                <a:ea typeface="Majalla UI"/>
                <a:cs typeface="Majalla UI"/>
              </a:rPr>
              <a:pPr defTabSz="914400" rtl="1"/>
              <a:t>3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  <p:extLst>
      <p:ext uri="{BB962C8B-B14F-4D97-AF65-F5344CB8AC3E}">
        <p14:creationId xmlns:p14="http://schemas.microsoft.com/office/powerpoint/2010/main" val="3908311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x-none" smtClean="0"/>
          </a:p>
        </p:txBody>
      </p:sp>
      <p:sp>
        <p:nvSpPr>
          <p:cNvPr id="23556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F3982EB8-8A3E-4ECC-AC3D-D305EB10DF2A}" type="slidenum">
              <a:rPr lang="x-none" sz="1200">
                <a:latin typeface="Calibri" pitchFamily="34" charset="0"/>
                <a:ea typeface="Majalla UI"/>
                <a:cs typeface="Majalla UI"/>
              </a:rPr>
              <a:pPr defTabSz="914400" rtl="1"/>
              <a:t>4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  <p:extLst>
      <p:ext uri="{BB962C8B-B14F-4D97-AF65-F5344CB8AC3E}">
        <p14:creationId xmlns:p14="http://schemas.microsoft.com/office/powerpoint/2010/main" val="2254208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x-none" smtClean="0"/>
          </a:p>
        </p:txBody>
      </p:sp>
      <p:sp>
        <p:nvSpPr>
          <p:cNvPr id="24580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BD1ED0C9-704E-4E5E-B43F-F4DE8B514BB3}" type="slidenum">
              <a:rPr lang="x-none" sz="1200">
                <a:latin typeface="Calibri" pitchFamily="34" charset="0"/>
                <a:ea typeface="Majalla UI"/>
                <a:cs typeface="Majalla UI"/>
              </a:rPr>
              <a:pPr defTabSz="914400" rtl="1"/>
              <a:t>5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  <p:extLst>
      <p:ext uri="{BB962C8B-B14F-4D97-AF65-F5344CB8AC3E}">
        <p14:creationId xmlns:p14="http://schemas.microsoft.com/office/powerpoint/2010/main" val="39350345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x-none" smtClean="0"/>
          </a:p>
        </p:txBody>
      </p:sp>
      <p:sp>
        <p:nvSpPr>
          <p:cNvPr id="25604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B9ACDC86-297D-41BB-AD01-3E1C07F2A662}" type="slidenum">
              <a:rPr lang="x-none" sz="1200">
                <a:latin typeface="Calibri" pitchFamily="34" charset="0"/>
                <a:ea typeface="Majalla UI"/>
                <a:cs typeface="Majalla UI"/>
              </a:rPr>
              <a:pPr defTabSz="914400" rtl="1"/>
              <a:t>6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  <p:extLst>
      <p:ext uri="{BB962C8B-B14F-4D97-AF65-F5344CB8AC3E}">
        <p14:creationId xmlns:p14="http://schemas.microsoft.com/office/powerpoint/2010/main" val="30835661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x-none" smtClean="0"/>
          </a:p>
        </p:txBody>
      </p:sp>
      <p:sp>
        <p:nvSpPr>
          <p:cNvPr id="26628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48BECABD-623F-44C8-9E5C-BE1D779342DA}" type="slidenum">
              <a:rPr lang="x-none" sz="1200">
                <a:latin typeface="Calibri" pitchFamily="34" charset="0"/>
                <a:ea typeface="Majalla UI"/>
                <a:cs typeface="Majalla UI"/>
              </a:rPr>
              <a:pPr defTabSz="914400" rtl="1"/>
              <a:t>7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  <p:extLst>
      <p:ext uri="{BB962C8B-B14F-4D97-AF65-F5344CB8AC3E}">
        <p14:creationId xmlns:p14="http://schemas.microsoft.com/office/powerpoint/2010/main" val="21586740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x-none" smtClean="0"/>
          </a:p>
        </p:txBody>
      </p:sp>
      <p:sp>
        <p:nvSpPr>
          <p:cNvPr id="27652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266A4732-E83D-403B-972B-04FF5251CDB5}" type="slidenum">
              <a:rPr lang="x-none" sz="1200">
                <a:latin typeface="Calibri" pitchFamily="34" charset="0"/>
                <a:ea typeface="Majalla UI"/>
                <a:cs typeface="Majalla UI"/>
              </a:rPr>
              <a:pPr defTabSz="914400" rtl="1"/>
              <a:t>8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  <p:extLst>
      <p:ext uri="{BB962C8B-B14F-4D97-AF65-F5344CB8AC3E}">
        <p14:creationId xmlns:p14="http://schemas.microsoft.com/office/powerpoint/2010/main" val="14012794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x-none" smtClean="0"/>
          </a:p>
        </p:txBody>
      </p:sp>
      <p:sp>
        <p:nvSpPr>
          <p:cNvPr id="28676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B74C1846-BB77-4195-B32D-57CDCB6C6123}" type="slidenum">
              <a:rPr lang="x-none" sz="1200">
                <a:latin typeface="Calibri" pitchFamily="34" charset="0"/>
                <a:ea typeface="Majalla UI"/>
                <a:cs typeface="Majalla UI"/>
              </a:rPr>
              <a:pPr defTabSz="914400" rtl="1"/>
              <a:t>9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  <p:extLst>
      <p:ext uri="{BB962C8B-B14F-4D97-AF65-F5344CB8AC3E}">
        <p14:creationId xmlns:p14="http://schemas.microsoft.com/office/powerpoint/2010/main" val="3711926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02935-399A-4744-9075-7E7B25819DD1}" type="datetime1">
              <a:rPr lang="en-US" smtClean="0"/>
              <a:pPr>
                <a:defRPr/>
              </a:pPr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075D5-E701-4083-BD3B-C60064BFFA95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2AC94-75C1-4414-9E43-5AA455CBEDDF}" type="datetime1">
              <a:rPr lang="en-US" smtClean="0"/>
              <a:pPr>
                <a:defRPr/>
              </a:pPr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D192C-BC00-49E6-9713-358FE6A9777B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5084B-DE96-439D-A2EB-53DE8EE1D73F}" type="datetime1">
              <a:rPr lang="en-US" smtClean="0"/>
              <a:pPr>
                <a:defRPr/>
              </a:pPr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0AA93-4E34-45E3-B8A8-715AC856E8A8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07B4B-9AD4-44BE-88E8-8DBBC7909D01}" type="datetime1">
              <a:rPr lang="en-US" smtClean="0"/>
              <a:pPr>
                <a:defRPr/>
              </a:pPr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547A5-09DA-4F75-8577-EE44B087042C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6F778-5E44-4EB1-95D6-CDACBC6130E1}" type="datetime1">
              <a:rPr lang="en-US" smtClean="0"/>
              <a:pPr>
                <a:defRPr/>
              </a:pPr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CC838-922C-4ADA-AF57-033BD08A811F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2D5AE-A0D2-460D-B5EE-A4F26EED3D62}" type="datetime1">
              <a:rPr lang="en-US" smtClean="0"/>
              <a:pPr>
                <a:defRPr/>
              </a:pPr>
              <a:t>10/21/2018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8BE38-C062-47E5-8C66-EEAE0A042730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2CB83-D80F-4320-AA4B-08AA33EDE3A1}" type="datetime1">
              <a:rPr lang="en-US" smtClean="0"/>
              <a:pPr>
                <a:defRPr/>
              </a:pPr>
              <a:t>10/21/2018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D055F-F360-443D-BA79-12E5689B4BF0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BA11F-90F3-4C81-B620-3F0FE439C05D}" type="datetime1">
              <a:rPr lang="en-US" smtClean="0"/>
              <a:pPr>
                <a:defRPr/>
              </a:pPr>
              <a:t>10/21/2018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A0BBD-B003-4383-9799-86E71AAD39D5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0AF72-AECF-4469-97F8-C2BC9149C6B8}" type="datetime1">
              <a:rPr lang="en-US" smtClean="0"/>
              <a:pPr>
                <a:defRPr/>
              </a:pPr>
              <a:t>10/21/2018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08287-18F2-470F-AFED-483B3BD397BD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5C802-5449-45F1-9FC9-2BF4A35A7C7B}" type="datetime1">
              <a:rPr lang="en-US" smtClean="0"/>
              <a:pPr>
                <a:defRPr/>
              </a:pPr>
              <a:t>10/21/2018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8B0EF-1937-49E8-9456-764CCCB3D4FD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D89A9-1460-406C-AAAD-17D018A8199D}" type="datetime1">
              <a:rPr lang="en-US" smtClean="0"/>
              <a:pPr>
                <a:defRPr/>
              </a:pPr>
              <a:t>10/21/2018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FD6CF-FEA6-469B-A12D-A2D476B4ECC2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3E3DB8-7E42-46EC-9CEB-1D45F7246E70}" type="datetime1">
              <a:rPr lang="en-US" smtClean="0"/>
              <a:pPr>
                <a:defRPr/>
              </a:pPr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05A2CAB-8790-45D7-82FD-6BC46503984B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ubtitle 2"/>
          <p:cNvSpPr>
            <a:spLocks noGrp="1"/>
          </p:cNvSpPr>
          <p:nvPr>
            <p:ph type="subTitle" idx="1"/>
          </p:nvPr>
        </p:nvSpPr>
        <p:spPr>
          <a:xfrm>
            <a:off x="1066800" y="3657600"/>
            <a:ext cx="6400800" cy="17526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BFBFBF"/>
                </a:solidFill>
              </a:rPr>
              <a:t>Lecturer name: </a:t>
            </a:r>
          </a:p>
          <a:p>
            <a:pPr eaLnBrk="1" hangingPunct="1"/>
            <a:r>
              <a:rPr lang="en-US" b="1" dirty="0" smtClean="0">
                <a:solidFill>
                  <a:srgbClr val="BFBFBF"/>
                </a:solidFill>
              </a:rPr>
              <a:t>Dr. Ahmed M. </a:t>
            </a:r>
            <a:r>
              <a:rPr lang="en-US" b="1" dirty="0" err="1" smtClean="0">
                <a:solidFill>
                  <a:srgbClr val="BFBFBF"/>
                </a:solidFill>
              </a:rPr>
              <a:t>Albarrag</a:t>
            </a:r>
            <a:endParaRPr lang="en-US" b="1" dirty="0" smtClean="0">
              <a:solidFill>
                <a:srgbClr val="BFBFBF"/>
              </a:solidFill>
            </a:endParaRPr>
          </a:p>
          <a:p>
            <a:pPr eaLnBrk="1" hangingPunct="1"/>
            <a:r>
              <a:rPr lang="en-US" b="1" dirty="0" smtClean="0">
                <a:solidFill>
                  <a:srgbClr val="BFBFBF"/>
                </a:solidFill>
              </a:rPr>
              <a:t>Lecture Date: Oct-2018</a:t>
            </a:r>
          </a:p>
          <a:p>
            <a:pPr eaLnBrk="1" hangingPunct="1"/>
            <a:endParaRPr lang="en-US" dirty="0" smtClean="0">
              <a:solidFill>
                <a:srgbClr val="D9D9D9"/>
              </a:solidFill>
            </a:endParaRPr>
          </a:p>
          <a:p>
            <a:pPr eaLnBrk="1" hangingPunct="1"/>
            <a:endParaRPr lang="en-US" dirty="0" smtClean="0">
              <a:solidFill>
                <a:srgbClr val="D9D9D9"/>
              </a:solidFill>
            </a:endParaRPr>
          </a:p>
          <a:p>
            <a:pPr eaLnBrk="1" hangingPunct="1"/>
            <a:endParaRPr lang="en-US" dirty="0" smtClean="0">
              <a:solidFill>
                <a:srgbClr val="898989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-304800"/>
            <a:ext cx="9296400" cy="20574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3600" b="1" dirty="0">
                <a:solidFill>
                  <a:srgbClr val="DCE6F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Lecture Title:</a:t>
            </a:r>
          </a:p>
          <a:p>
            <a:pPr>
              <a:lnSpc>
                <a:spcPct val="120000"/>
              </a:lnSpc>
              <a:defRPr/>
            </a:pPr>
            <a:r>
              <a:rPr lang="en-US" sz="2800" b="1" u="sng" dirty="0">
                <a:solidFill>
                  <a:srgbClr val="FFC000"/>
                </a:solidFill>
                <a:latin typeface="Century Gothic" pitchFamily="34" charset="0"/>
              </a:rPr>
              <a:t>Fungal Infections of Central Nervous System</a:t>
            </a:r>
            <a:endParaRPr lang="en-US" sz="2800" b="1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0" y="1981200"/>
            <a:ext cx="4114800" cy="366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(CNS Block, Microbiology)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ubtitle 2"/>
          <p:cNvSpPr>
            <a:spLocks noGrp="1"/>
          </p:cNvSpPr>
          <p:nvPr>
            <p:ph type="subTitle" idx="4294967295"/>
          </p:nvPr>
        </p:nvSpPr>
        <p:spPr>
          <a:xfrm>
            <a:off x="457200" y="762000"/>
            <a:ext cx="7854950" cy="5029200"/>
          </a:xfrm>
        </p:spPr>
        <p:txBody>
          <a:bodyPr lIns="0" rIns="18288"/>
          <a:lstStyle/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3900" dirty="0" smtClean="0">
                <a:solidFill>
                  <a:srgbClr val="FFFF00"/>
                </a:solidFill>
              </a:rPr>
              <a:t>CNS </a:t>
            </a:r>
            <a:r>
              <a:rPr lang="en-US" sz="3900" dirty="0" err="1" smtClean="0">
                <a:solidFill>
                  <a:srgbClr val="FFFF00"/>
                </a:solidFill>
              </a:rPr>
              <a:t>Aspergillosis</a:t>
            </a: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Usually brain abscesses (single or multiple)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A severe complication of hematological malignancies and cancer chemotherapy, transplantation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Spread </a:t>
            </a:r>
            <a:r>
              <a:rPr lang="en-US" sz="2000" dirty="0" err="1" smtClean="0">
                <a:solidFill>
                  <a:schemeClr val="bg1"/>
                </a:solidFill>
              </a:rPr>
              <a:t>Hematogenously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 may also occur via direct spread from the anatomically adjacent sinuses, 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000" dirty="0" err="1" smtClean="0">
                <a:solidFill>
                  <a:schemeClr val="bg1"/>
                </a:solidFill>
              </a:rPr>
              <a:t>Angiotropism</a:t>
            </a:r>
            <a:r>
              <a:rPr lang="en-US" sz="2000" dirty="0" smtClean="0">
                <a:solidFill>
                  <a:schemeClr val="bg1"/>
                </a:solidFill>
              </a:rPr>
              <a:t> (infraction and hemorrhagic  necrosis)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000" dirty="0" smtClean="0">
                <a:solidFill>
                  <a:srgbClr val="FFC000"/>
                </a:solidFill>
              </a:rPr>
              <a:t>Mortality rate is high 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2400" dirty="0" smtClean="0">
              <a:solidFill>
                <a:srgbClr val="FFFF00"/>
              </a:solidFill>
            </a:endParaRP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Etiology: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000" i="1" dirty="0" err="1" smtClean="0">
                <a:solidFill>
                  <a:schemeClr val="bg1"/>
                </a:solidFill>
                <a:latin typeface="Constantia" pitchFamily="18" charset="0"/>
              </a:rPr>
              <a:t>Aspergillus</a:t>
            </a:r>
            <a:r>
              <a:rPr lang="en-US" sz="2000" i="1" dirty="0" smtClean="0">
                <a:solidFill>
                  <a:schemeClr val="bg1"/>
                </a:solidFill>
                <a:latin typeface="Constantia" pitchFamily="18" charset="0"/>
              </a:rPr>
              <a:t>  </a:t>
            </a:r>
            <a:r>
              <a:rPr lang="en-US" sz="2000" i="1" dirty="0" err="1" smtClean="0">
                <a:solidFill>
                  <a:schemeClr val="bg1"/>
                </a:solidFill>
                <a:latin typeface="Constantia" pitchFamily="18" charset="0"/>
              </a:rPr>
              <a:t>fumigatus</a:t>
            </a:r>
            <a:r>
              <a:rPr lang="en-US" sz="2000" dirty="0" smtClean="0">
                <a:solidFill>
                  <a:schemeClr val="bg1"/>
                </a:solidFill>
              </a:rPr>
              <a:t>, but  also</a:t>
            </a:r>
            <a:r>
              <a:rPr lang="en-US" sz="2000" i="1" dirty="0" smtClean="0">
                <a:solidFill>
                  <a:schemeClr val="bg1"/>
                </a:solidFill>
              </a:rPr>
              <a:t> </a:t>
            </a:r>
            <a:r>
              <a:rPr lang="en-US" sz="2000" i="1" dirty="0" smtClean="0">
                <a:solidFill>
                  <a:schemeClr val="bg1"/>
                </a:solidFill>
                <a:latin typeface="Constantia" pitchFamily="18" charset="0"/>
              </a:rPr>
              <a:t>A. </a:t>
            </a:r>
            <a:r>
              <a:rPr lang="en-US" sz="2000" i="1" dirty="0" err="1" smtClean="0">
                <a:solidFill>
                  <a:schemeClr val="bg1"/>
                </a:solidFill>
                <a:latin typeface="Constantia" pitchFamily="18" charset="0"/>
              </a:rPr>
              <a:t>flavus</a:t>
            </a:r>
            <a:r>
              <a:rPr lang="en-US" sz="2000" i="1" dirty="0" smtClean="0">
                <a:solidFill>
                  <a:schemeClr val="bg1"/>
                </a:solidFill>
              </a:rPr>
              <a:t>, </a:t>
            </a:r>
            <a:r>
              <a:rPr lang="en-US" sz="2000" dirty="0" smtClean="0">
                <a:solidFill>
                  <a:schemeClr val="bg1"/>
                </a:solidFill>
              </a:rPr>
              <a:t>and</a:t>
            </a:r>
            <a:r>
              <a:rPr lang="en-US" sz="2000" i="1" dirty="0" smtClean="0">
                <a:solidFill>
                  <a:schemeClr val="bg1"/>
                </a:solidFill>
              </a:rPr>
              <a:t> </a:t>
            </a:r>
            <a:r>
              <a:rPr lang="en-US" sz="2000" i="1" dirty="0" smtClean="0">
                <a:solidFill>
                  <a:schemeClr val="bg1"/>
                </a:solidFill>
                <a:latin typeface="Constantia" pitchFamily="18" charset="0"/>
              </a:rPr>
              <a:t>A. </a:t>
            </a:r>
            <a:r>
              <a:rPr lang="en-US" sz="2000" i="1" dirty="0" err="1" smtClean="0">
                <a:solidFill>
                  <a:schemeClr val="bg1"/>
                </a:solidFill>
                <a:latin typeface="Constantia" pitchFamily="18" charset="0"/>
              </a:rPr>
              <a:t>terrus</a:t>
            </a:r>
            <a:endParaRPr lang="en-US" sz="2000" i="1" dirty="0" smtClean="0">
              <a:solidFill>
                <a:schemeClr val="bg1"/>
              </a:solidFill>
              <a:latin typeface="Constantia" pitchFamily="18" charset="0"/>
            </a:endParaRP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2000" i="1" dirty="0" smtClean="0">
              <a:solidFill>
                <a:schemeClr val="bg1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47662" y="152400"/>
            <a:ext cx="7851649" cy="914400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CNS Zygomycosis (</a:t>
            </a:r>
            <a:r>
              <a:rPr lang="en-US" sz="4000" b="1" dirty="0" err="1" smtClean="0"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mucoromycosis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  <a:endParaRPr lang="en-US" sz="4000" b="1" dirty="0">
              <a:solidFill>
                <a:srgbClr val="FFFF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1676400"/>
            <a:ext cx="7854950" cy="5334000"/>
          </a:xfrm>
        </p:spPr>
        <p:txBody>
          <a:bodyPr lIns="0" rIns="18288">
            <a:normAutofit fontScale="92500" lnSpcReduction="20000"/>
          </a:bodyPr>
          <a:lstStyle/>
          <a:p>
            <a:pPr marL="457200" lvl="1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dirty="0" smtClean="0">
                <a:solidFill>
                  <a:schemeClr val="bg1"/>
                </a:solidFill>
              </a:rPr>
              <a:t>The rhinocerebral form is the most frequent presenting clinical syndrome in CNS zygomycosis.</a:t>
            </a:r>
          </a:p>
          <a:p>
            <a:pPr marL="457200" lvl="1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700" u="sng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u="sng" dirty="0" smtClean="0">
                <a:solidFill>
                  <a:srgbClr val="FFC000"/>
                </a:solidFill>
              </a:rPr>
              <a:t>Diabetics with ketoacidosis</a:t>
            </a:r>
            <a:r>
              <a:rPr lang="en-US" sz="1700" dirty="0" smtClean="0">
                <a:solidFill>
                  <a:srgbClr val="FFC000"/>
                </a:solidFill>
              </a:rPr>
              <a:t>, </a:t>
            </a:r>
            <a:r>
              <a:rPr lang="en-US" sz="1700" dirty="0" smtClean="0">
                <a:solidFill>
                  <a:schemeClr val="bg1"/>
                </a:solidFill>
              </a:rPr>
              <a:t>in addition to other  risk factors</a:t>
            </a:r>
          </a:p>
          <a:p>
            <a:pPr marL="457200" lvl="1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7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dirty="0" smtClean="0">
                <a:solidFill>
                  <a:schemeClr val="bg1"/>
                </a:solidFill>
              </a:rPr>
              <a:t>The clinical manifestations of the rhinocerebral form start as sinusitis, rapidly progress and involve the orbit, eye and optic nerve and extend to the brain</a:t>
            </a:r>
          </a:p>
          <a:p>
            <a:pPr marL="857250" lvl="2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500" dirty="0" smtClean="0">
              <a:solidFill>
                <a:schemeClr val="bg1"/>
              </a:solidFill>
            </a:endParaRPr>
          </a:p>
          <a:p>
            <a:pPr marL="857250" lvl="2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500" dirty="0" smtClean="0">
                <a:solidFill>
                  <a:schemeClr val="bg1"/>
                </a:solidFill>
              </a:rPr>
              <a:t>Facial edema, pain, necrosis, loss of vision, black discharge</a:t>
            </a:r>
          </a:p>
          <a:p>
            <a:pPr marL="857250" lvl="2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500" dirty="0" smtClean="0">
                <a:solidFill>
                  <a:schemeClr val="bg1"/>
                </a:solidFill>
              </a:rPr>
              <a:t> </a:t>
            </a:r>
            <a:r>
              <a:rPr lang="en-US" sz="1500" dirty="0" err="1" smtClean="0">
                <a:solidFill>
                  <a:schemeClr val="bg1"/>
                </a:solidFill>
              </a:rPr>
              <a:t>Angiotropism</a:t>
            </a:r>
            <a:r>
              <a:rPr lang="en-US" sz="1500" dirty="0" smtClean="0">
                <a:solidFill>
                  <a:schemeClr val="bg1"/>
                </a:solidFill>
              </a:rPr>
              <a:t>; As angio-invasion is very frequent </a:t>
            </a:r>
          </a:p>
          <a:p>
            <a:pPr lvl="1" fontAlgn="auto">
              <a:spcAft>
                <a:spcPts val="0"/>
              </a:spcAft>
              <a:buClr>
                <a:srgbClr val="FFFF00"/>
              </a:buClr>
              <a:buNone/>
              <a:defRPr/>
            </a:pPr>
            <a:endParaRPr lang="en-US" sz="1600" dirty="0" smtClean="0">
              <a:solidFill>
                <a:srgbClr val="FFFF00"/>
              </a:solidFill>
            </a:endParaRPr>
          </a:p>
          <a:p>
            <a:pPr lvl="1" fontAlgn="auto">
              <a:spcAft>
                <a:spcPts val="0"/>
              </a:spcAft>
              <a:buClr>
                <a:srgbClr val="FFFF00"/>
              </a:buClr>
              <a:buNone/>
              <a:defRPr/>
            </a:pPr>
            <a:r>
              <a:rPr lang="en-US" sz="1600" dirty="0" smtClean="0">
                <a:solidFill>
                  <a:srgbClr val="FFFF00"/>
                </a:solidFill>
              </a:rPr>
              <a:t>Etiology:</a:t>
            </a:r>
            <a:r>
              <a:rPr lang="en-US" sz="1600" dirty="0" smtClean="0"/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Zygomycetes</a:t>
            </a:r>
            <a:r>
              <a:rPr lang="en-US" sz="1600" dirty="0" smtClean="0">
                <a:solidFill>
                  <a:schemeClr val="bg1"/>
                </a:solidFill>
              </a:rPr>
              <a:t> e.g. </a:t>
            </a:r>
            <a:r>
              <a:rPr lang="en-US" sz="1600" i="1" dirty="0" err="1" smtClean="0">
                <a:solidFill>
                  <a:schemeClr val="bg1"/>
                </a:solidFill>
              </a:rPr>
              <a:t>Rhizopus</a:t>
            </a:r>
            <a:r>
              <a:rPr lang="en-US" sz="1600" i="1" dirty="0" smtClean="0">
                <a:solidFill>
                  <a:schemeClr val="bg1"/>
                </a:solidFill>
              </a:rPr>
              <a:t>, </a:t>
            </a:r>
            <a:r>
              <a:rPr lang="en-US" sz="1600" i="1" dirty="0" err="1" smtClean="0">
                <a:solidFill>
                  <a:schemeClr val="bg1"/>
                </a:solidFill>
              </a:rPr>
              <a:t>Absidia</a:t>
            </a:r>
            <a:r>
              <a:rPr lang="en-US" sz="1600" i="1" dirty="0" smtClean="0">
                <a:solidFill>
                  <a:schemeClr val="bg1"/>
                </a:solidFill>
              </a:rPr>
              <a:t>, </a:t>
            </a:r>
            <a:r>
              <a:rPr lang="en-US" sz="1600" i="1" dirty="0" err="1" smtClean="0">
                <a:solidFill>
                  <a:schemeClr val="bg1"/>
                </a:solidFill>
              </a:rPr>
              <a:t>Mucor</a:t>
            </a:r>
            <a:endParaRPr lang="en-US" sz="1600" i="1" dirty="0" smtClean="0">
              <a:solidFill>
                <a:schemeClr val="bg1"/>
              </a:solidFill>
            </a:endParaRPr>
          </a:p>
          <a:p>
            <a:pPr lvl="1" fontAlgn="auto">
              <a:spcAft>
                <a:spcPts val="0"/>
              </a:spcAft>
              <a:buClr>
                <a:srgbClr val="FFFF00"/>
              </a:buClr>
              <a:buNone/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                Fast growing fungi</a:t>
            </a:r>
          </a:p>
          <a:p>
            <a:pPr marL="457200" lvl="1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7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dirty="0" smtClean="0">
                <a:solidFill>
                  <a:srgbClr val="FFC000"/>
                </a:solidFill>
              </a:rPr>
              <a:t>Mortality is high (80- 100%)</a:t>
            </a:r>
          </a:p>
          <a:p>
            <a:pPr marL="457200" lvl="1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dirty="0" smtClean="0">
                <a:solidFill>
                  <a:schemeClr val="bg1"/>
                </a:solidFill>
              </a:rPr>
              <a:t>Progression is rapid, </a:t>
            </a:r>
          </a:p>
          <a:p>
            <a:pPr marL="457200" lvl="1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700" dirty="0" smtClean="0">
              <a:solidFill>
                <a:srgbClr val="FFFF00"/>
              </a:solidFill>
            </a:endParaRPr>
          </a:p>
          <a:p>
            <a:pPr marL="457200" lvl="1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dirty="0" smtClean="0">
                <a:solidFill>
                  <a:srgbClr val="FFFF00"/>
                </a:solidFill>
              </a:rPr>
              <a:t>To improve the outcome:</a:t>
            </a:r>
          </a:p>
          <a:p>
            <a:pPr marL="914400" lvl="2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dirty="0" smtClean="0">
                <a:solidFill>
                  <a:schemeClr val="bg1"/>
                </a:solidFill>
              </a:rPr>
              <a:t>Rapid diagnosis</a:t>
            </a:r>
          </a:p>
          <a:p>
            <a:pPr marL="914400" lvl="2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dirty="0" smtClean="0">
                <a:solidFill>
                  <a:schemeClr val="bg1"/>
                </a:solidFill>
              </a:rPr>
              <a:t>Control the underlying disease</a:t>
            </a:r>
          </a:p>
          <a:p>
            <a:pPr marL="914400" lvl="2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dirty="0" smtClean="0">
                <a:solidFill>
                  <a:schemeClr val="bg1"/>
                </a:solidFill>
              </a:rPr>
              <a:t>Early surgical debridement </a:t>
            </a:r>
          </a:p>
          <a:p>
            <a:pPr marL="914400" lvl="2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dirty="0" smtClean="0">
                <a:solidFill>
                  <a:schemeClr val="bg1"/>
                </a:solidFill>
              </a:rPr>
              <a:t>Appropriate antifungal therapy</a:t>
            </a:r>
          </a:p>
        </p:txBody>
      </p:sp>
      <p:pic>
        <p:nvPicPr>
          <p:cNvPr id="4" name="Picture 3" descr="Mucormycosi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799" y="3429000"/>
            <a:ext cx="3322512" cy="3202907"/>
          </a:xfrm>
          <a:prstGeom prst="rect">
            <a:avLst/>
          </a:prstGeom>
        </p:spPr>
      </p:pic>
      <p:pic>
        <p:nvPicPr>
          <p:cNvPr id="5" name="Picture 4" descr="zygomycosi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799" y="1066800"/>
            <a:ext cx="3322511" cy="29022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685800"/>
            <a:ext cx="7854950" cy="5257800"/>
          </a:xfrm>
        </p:spPr>
        <p:txBody>
          <a:bodyPr lIns="0" rIns="18288"/>
          <a:lstStyle/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4000" dirty="0" err="1" smtClean="0">
                <a:solidFill>
                  <a:srgbClr val="FFFF00"/>
                </a:solidFill>
              </a:rPr>
              <a:t>Pheohyphomycosis</a:t>
            </a:r>
            <a:endParaRPr lang="en-US" sz="4000" dirty="0" smtClean="0">
              <a:solidFill>
                <a:srgbClr val="FFFF00"/>
              </a:solidFill>
            </a:endParaRP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100" dirty="0" smtClean="0">
                <a:solidFill>
                  <a:schemeClr val="bg1"/>
                </a:solidFill>
              </a:rPr>
              <a:t/>
            </a:r>
            <a:br>
              <a:rPr lang="en-US" sz="2100" dirty="0" smtClean="0">
                <a:solidFill>
                  <a:schemeClr val="bg1"/>
                </a:solidFill>
              </a:rPr>
            </a:br>
            <a:endParaRPr lang="en-US" sz="21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Fungal infections caused by </a:t>
            </a:r>
            <a:r>
              <a:rPr lang="en-US" sz="2400" dirty="0" err="1" smtClean="0">
                <a:solidFill>
                  <a:schemeClr val="bg1"/>
                </a:solidFill>
              </a:rPr>
              <a:t>dematiaceous</a:t>
            </a:r>
            <a:r>
              <a:rPr lang="en-US" sz="2400" dirty="0" smtClean="0">
                <a:solidFill>
                  <a:schemeClr val="bg1"/>
                </a:solidFill>
              </a:rPr>
              <a:t> fungi</a:t>
            </a:r>
          </a:p>
          <a:p>
            <a:pPr marL="85725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000" dirty="0" err="1" smtClean="0">
                <a:solidFill>
                  <a:schemeClr val="bg1"/>
                </a:solidFill>
              </a:rPr>
              <a:t>Neurotropic</a:t>
            </a:r>
            <a:r>
              <a:rPr lang="en-US" sz="2000" dirty="0" smtClean="0">
                <a:solidFill>
                  <a:schemeClr val="bg1"/>
                </a:solidFill>
              </a:rPr>
              <a:t> fungi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CNS infections: Usually brain abscess, and chronic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Reported in </a:t>
            </a:r>
            <a:r>
              <a:rPr lang="en-US" sz="2400" dirty="0" err="1" smtClean="0">
                <a:solidFill>
                  <a:schemeClr val="bg1"/>
                </a:solidFill>
              </a:rPr>
              <a:t>immunocompetent</a:t>
            </a:r>
            <a:r>
              <a:rPr lang="en-US" sz="2400" dirty="0" smtClean="0">
                <a:solidFill>
                  <a:schemeClr val="bg1"/>
                </a:solidFill>
              </a:rPr>
              <a:t> hosts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2400" dirty="0" smtClean="0">
              <a:solidFill>
                <a:srgbClr val="FFFF00"/>
              </a:solidFill>
            </a:endParaRP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Etiology: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None/>
            </a:pPr>
            <a:r>
              <a:rPr lang="en-US" sz="2000" i="1" u="sng" dirty="0" err="1">
                <a:solidFill>
                  <a:srgbClr val="FFC000"/>
                </a:solidFill>
              </a:rPr>
              <a:t>Rhinocladiella</a:t>
            </a:r>
            <a:r>
              <a:rPr lang="en-US" sz="2000" i="1" u="sng" dirty="0">
                <a:solidFill>
                  <a:srgbClr val="FFC000"/>
                </a:solidFill>
              </a:rPr>
              <a:t> </a:t>
            </a:r>
            <a:r>
              <a:rPr lang="en-US" sz="2000" i="1" u="sng" dirty="0" err="1">
                <a:solidFill>
                  <a:srgbClr val="FFC000"/>
                </a:solidFill>
              </a:rPr>
              <a:t>mackenziei</a:t>
            </a:r>
            <a:r>
              <a:rPr lang="en-US" sz="2000" i="1" u="sng" dirty="0">
                <a:solidFill>
                  <a:srgbClr val="FFC000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( Mainly reported from Middle East)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000" i="1" dirty="0" err="1" smtClean="0">
                <a:solidFill>
                  <a:schemeClr val="bg1"/>
                </a:solidFill>
              </a:rPr>
              <a:t>Cladophialophora</a:t>
            </a:r>
            <a:r>
              <a:rPr lang="en-US" sz="2000" i="1" dirty="0" smtClean="0">
                <a:solidFill>
                  <a:schemeClr val="bg1"/>
                </a:solidFill>
              </a:rPr>
              <a:t>, </a:t>
            </a:r>
            <a:r>
              <a:rPr lang="en-US" sz="2000" i="1" dirty="0" err="1" smtClean="0">
                <a:solidFill>
                  <a:schemeClr val="bg1"/>
                </a:solidFill>
              </a:rPr>
              <a:t>Exophiala</a:t>
            </a:r>
            <a:r>
              <a:rPr lang="en-US" sz="2000" i="1" dirty="0" smtClean="0">
                <a:solidFill>
                  <a:schemeClr val="bg1"/>
                </a:solidFill>
              </a:rPr>
              <a:t> , </a:t>
            </a:r>
            <a:r>
              <a:rPr lang="en-US" sz="2000" i="1" dirty="0" err="1" smtClean="0">
                <a:solidFill>
                  <a:schemeClr val="bg1"/>
                </a:solidFill>
              </a:rPr>
              <a:t>Curvularia</a:t>
            </a:r>
            <a:r>
              <a:rPr lang="en-US" sz="2000" i="1" dirty="0" smtClean="0">
                <a:solidFill>
                  <a:schemeClr val="bg1"/>
                </a:solidFill>
              </a:rPr>
              <a:t>, </a:t>
            </a:r>
            <a:r>
              <a:rPr lang="en-US" sz="2000" i="1" dirty="0" err="1" smtClean="0">
                <a:solidFill>
                  <a:schemeClr val="bg1"/>
                </a:solidFill>
              </a:rPr>
              <a:t>Fonsecaea</a:t>
            </a:r>
            <a:r>
              <a:rPr lang="en-US" sz="2000" i="1" dirty="0" smtClean="0">
                <a:solidFill>
                  <a:schemeClr val="bg1"/>
                </a:solidFill>
              </a:rPr>
              <a:t> ,  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26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21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685800"/>
            <a:ext cx="7854950" cy="5257800"/>
          </a:xfrm>
        </p:spPr>
        <p:txBody>
          <a:bodyPr lIns="0" rIns="18288">
            <a:normAutofit lnSpcReduction="10000"/>
          </a:bodyPr>
          <a:lstStyle/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3600" dirty="0" smtClean="0">
                <a:solidFill>
                  <a:srgbClr val="FFFF00"/>
                </a:solidFill>
              </a:rPr>
              <a:t>Other Infections</a:t>
            </a:r>
          </a:p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36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2600" dirty="0" smtClean="0">
                <a:solidFill>
                  <a:srgbClr val="FFC000"/>
                </a:solidFill>
              </a:rPr>
              <a:t>Histoplasmosis</a:t>
            </a:r>
          </a:p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2600" dirty="0" smtClean="0">
                <a:solidFill>
                  <a:srgbClr val="FFC000"/>
                </a:solidFill>
              </a:rPr>
              <a:t>Blastomycosis</a:t>
            </a:r>
          </a:p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2600" dirty="0" smtClean="0">
                <a:solidFill>
                  <a:srgbClr val="FFC000"/>
                </a:solidFill>
              </a:rPr>
              <a:t>Coccidiodomycosis</a:t>
            </a:r>
          </a:p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2600" dirty="0" smtClean="0">
                <a:solidFill>
                  <a:srgbClr val="FFC000"/>
                </a:solidFill>
              </a:rPr>
              <a:t>Paracoccidiodomycosis</a:t>
            </a:r>
          </a:p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2200" dirty="0" smtClean="0">
                <a:solidFill>
                  <a:schemeClr val="bg1"/>
                </a:solidFill>
              </a:rPr>
              <a:t>Caused by primary pathogens</a:t>
            </a:r>
          </a:p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2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2200" dirty="0" smtClean="0">
                <a:solidFill>
                  <a:schemeClr val="bg1"/>
                </a:solidFill>
              </a:rPr>
              <a:t>Sub acute or chronic Meningitis (common), and brain abscess</a:t>
            </a:r>
          </a:p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2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2200" dirty="0" smtClean="0">
                <a:solidFill>
                  <a:schemeClr val="bg1"/>
                </a:solidFill>
              </a:rPr>
              <a:t>Following a primary infection, mainly respiratory </a:t>
            </a:r>
          </a:p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2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2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2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2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7575" y="387350"/>
            <a:ext cx="7851648" cy="914400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C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Diagnosis </a:t>
            </a:r>
            <a:endParaRPr lang="en-US" b="1" dirty="0">
              <a:solidFill>
                <a:srgbClr val="FFC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36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1725613"/>
            <a:ext cx="7854950" cy="3694112"/>
          </a:xfrm>
        </p:spPr>
        <p:txBody>
          <a:bodyPr lIns="0" rIns="18288"/>
          <a:lstStyle/>
          <a:p>
            <a:pPr marL="0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3100" smtClean="0">
                <a:solidFill>
                  <a:srgbClr val="FFFF00"/>
                </a:solidFill>
              </a:rPr>
              <a:t>Clinical features </a:t>
            </a:r>
            <a:r>
              <a:rPr lang="en-US" sz="2800" smtClean="0">
                <a:solidFill>
                  <a:schemeClr val="bg1"/>
                </a:solidFill>
              </a:rPr>
              <a:t>(history, risk factors, etc)</a:t>
            </a:r>
          </a:p>
          <a:p>
            <a:pPr marL="914400" lvl="2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900" smtClean="0">
                <a:solidFill>
                  <a:schemeClr val="bg1"/>
                </a:solidFill>
              </a:rPr>
              <a:t>Not Specific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endParaRPr lang="en-US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mtClean="0">
                <a:solidFill>
                  <a:srgbClr val="FFFF00"/>
                </a:solidFill>
              </a:rPr>
              <a:t>Neuro-imaging</a:t>
            </a:r>
          </a:p>
          <a:p>
            <a:pPr marL="914400" lvl="2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900" smtClean="0">
                <a:solidFill>
                  <a:schemeClr val="bg1"/>
                </a:solidFill>
              </a:rPr>
              <a:t>Good value in diagnosis and therapy monitoring</a:t>
            </a:r>
          </a:p>
          <a:p>
            <a:pPr marL="914400" lvl="2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endParaRPr lang="en-US" sz="190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mtClean="0">
                <a:solidFill>
                  <a:srgbClr val="FFFF00"/>
                </a:solidFill>
              </a:rPr>
              <a:t>Lab Investigations</a:t>
            </a:r>
          </a:p>
          <a:p>
            <a:pPr marL="914400" lvl="2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900" smtClean="0">
                <a:solidFill>
                  <a:schemeClr val="bg1"/>
                </a:solidFill>
              </a:rPr>
              <a:t>CSF examination (cell count, chemistry)</a:t>
            </a:r>
          </a:p>
          <a:p>
            <a:pPr marL="914400" lvl="2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900" smtClean="0">
                <a:solidFill>
                  <a:schemeClr val="bg1"/>
                </a:solidFill>
              </a:rPr>
              <a:t>Histopathology</a:t>
            </a:r>
          </a:p>
          <a:p>
            <a:pPr marL="914400" lvl="2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900" smtClean="0">
                <a:solidFill>
                  <a:schemeClr val="bg1"/>
                </a:solidFill>
              </a:rPr>
              <a:t>Microbiology</a:t>
            </a:r>
          </a:p>
          <a:p>
            <a:pPr marL="914400" lvl="2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160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16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7575" y="384175"/>
            <a:ext cx="7851648" cy="914400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Lab Diagnosis </a:t>
            </a:r>
            <a:endParaRPr lang="en-US" b="1" dirty="0">
              <a:solidFill>
                <a:schemeClr val="bg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6387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1524000"/>
            <a:ext cx="7854950" cy="4953000"/>
          </a:xfrm>
        </p:spPr>
        <p:txBody>
          <a:bodyPr lIns="0" rIns="18288"/>
          <a:lstStyle/>
          <a:p>
            <a:pPr marL="0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800" smtClean="0">
                <a:solidFill>
                  <a:srgbClr val="FFFF00"/>
                </a:solidFill>
              </a:rPr>
              <a:t>Clinical Samples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mtClean="0">
                <a:solidFill>
                  <a:schemeClr val="bg1"/>
                </a:solidFill>
              </a:rPr>
              <a:t>CSF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mtClean="0">
                <a:solidFill>
                  <a:schemeClr val="bg1"/>
                </a:solidFill>
              </a:rPr>
              <a:t>Biopsy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mtClean="0">
                <a:solidFill>
                  <a:schemeClr val="bg1"/>
                </a:solidFill>
              </a:rPr>
              <a:t>Pus, aspirate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mtClean="0">
                <a:solidFill>
                  <a:schemeClr val="bg1"/>
                </a:solidFill>
              </a:rPr>
              <a:t>Blood (for serology)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230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800" smtClean="0">
                <a:solidFill>
                  <a:srgbClr val="FFFF00"/>
                </a:solidFill>
              </a:rPr>
              <a:t>1. CSF abnormalities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Cell count 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Glucose level (low)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Protein level (high)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                  </a:t>
            </a:r>
            <a:r>
              <a:rPr lang="en-US" sz="2400" smtClean="0">
                <a:solidFill>
                  <a:srgbClr val="FFC000"/>
                </a:solidFill>
              </a:rPr>
              <a:t>Not specific for Fungal infections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24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90600" y="381000"/>
            <a:ext cx="7851648" cy="914400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Lab Diagnosis </a:t>
            </a:r>
            <a:endParaRPr lang="en-US" b="1" dirty="0">
              <a:solidFill>
                <a:schemeClr val="bg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1676400"/>
            <a:ext cx="7854950" cy="5029200"/>
          </a:xfrm>
        </p:spPr>
        <p:txBody>
          <a:bodyPr lIns="0" rIns="18288">
            <a:normAutofit lnSpcReduction="10000"/>
          </a:bodyPr>
          <a:lstStyle/>
          <a:p>
            <a:pPr marL="0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FF00"/>
                </a:solidFill>
              </a:rPr>
              <a:t>2. Direct Microscopy</a:t>
            </a:r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chemeClr val="bg1"/>
                </a:solidFill>
              </a:rPr>
              <a:t>Fungal stains: Giemsa, GMS, PAS, India ink (</a:t>
            </a:r>
            <a:r>
              <a:rPr lang="en-US" sz="1800" i="1" dirty="0" smtClean="0">
                <a:solidFill>
                  <a:schemeClr val="bg1"/>
                </a:solidFill>
              </a:rPr>
              <a:t>Cryptococcus neoformans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3000" dirty="0" smtClean="0">
                <a:solidFill>
                  <a:srgbClr val="FFFF00"/>
                </a:solidFill>
              </a:rPr>
              <a:t>3. Culture</a:t>
            </a:r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chemeClr val="bg1"/>
                </a:solidFill>
              </a:rPr>
              <a:t>Fungal media: SDA, BHI, other media if needed.</a:t>
            </a:r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FF00"/>
                </a:solidFill>
              </a:rPr>
              <a:t>4. Serology</a:t>
            </a: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1700" i="1" dirty="0" smtClean="0">
                <a:solidFill>
                  <a:schemeClr val="bg1"/>
                </a:solidFill>
              </a:rPr>
              <a:t>Candida </a:t>
            </a: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1700" i="1" dirty="0" smtClean="0">
                <a:solidFill>
                  <a:schemeClr val="bg1"/>
                </a:solidFill>
              </a:rPr>
              <a:t>Aspergillus</a:t>
            </a: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1700" i="1" dirty="0" smtClean="0">
                <a:solidFill>
                  <a:schemeClr val="bg1"/>
                </a:solidFill>
              </a:rPr>
              <a:t>Cryptococcus </a:t>
            </a: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endParaRPr lang="en-US" sz="1700" i="1" dirty="0" smtClean="0">
              <a:solidFill>
                <a:schemeClr val="bg1"/>
              </a:solidFill>
            </a:endParaRP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1700" i="1" dirty="0" smtClean="0">
                <a:solidFill>
                  <a:schemeClr val="bg1"/>
                </a:solidFill>
              </a:rPr>
              <a:t>Histoplasma</a:t>
            </a: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1700" i="1" dirty="0" smtClean="0">
                <a:solidFill>
                  <a:schemeClr val="bg1"/>
                </a:solidFill>
              </a:rPr>
              <a:t>Blastomyces</a:t>
            </a: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1700" i="1" dirty="0" smtClean="0">
                <a:solidFill>
                  <a:schemeClr val="bg1"/>
                </a:solidFill>
              </a:rPr>
              <a:t>Coccidioides</a:t>
            </a: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1700" i="1" dirty="0" smtClean="0">
                <a:solidFill>
                  <a:schemeClr val="bg1"/>
                </a:solidFill>
              </a:rPr>
              <a:t>Paracoccidioides</a:t>
            </a:r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FF00"/>
                </a:solidFill>
              </a:rPr>
              <a:t>5. PCR</a:t>
            </a:r>
          </a:p>
          <a:p>
            <a:pPr marL="0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600" dirty="0" smtClean="0">
              <a:solidFill>
                <a:schemeClr val="bg1"/>
              </a:solidFill>
            </a:endParaRP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700" dirty="0" smtClean="0">
              <a:solidFill>
                <a:schemeClr val="bg1"/>
              </a:solidFill>
            </a:endParaRPr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09600" y="404812"/>
            <a:ext cx="7851648" cy="914401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sz="5600" b="1" dirty="0" smtClean="0"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Lab. Diagnosis</a:t>
            </a:r>
            <a:endParaRPr lang="en-US" sz="5600" b="1" dirty="0">
              <a:solidFill>
                <a:schemeClr val="bg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828800"/>
          <a:ext cx="8229600" cy="419854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2870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64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55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05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9193">
                <a:tc>
                  <a:txBody>
                    <a:bodyPr/>
                    <a:lstStyle/>
                    <a:p>
                      <a:r>
                        <a:rPr lang="en-US" dirty="0" smtClean="0"/>
                        <a:t>Serology*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Culture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Direct microscopy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CNS infection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471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Cryptococcal</a:t>
                      </a:r>
                      <a:r>
                        <a:rPr lang="en-US" dirty="0" smtClean="0"/>
                        <a:t> Ag</a:t>
                      </a:r>
                      <a:r>
                        <a:rPr lang="en-US" baseline="0" dirty="0" smtClean="0"/>
                        <a:t> (capsule)</a:t>
                      </a:r>
                    </a:p>
                    <a:p>
                      <a:r>
                        <a:rPr lang="en-US" baseline="0" dirty="0" smtClean="0"/>
                        <a:t>Latex agglutination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Yeast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Yeast</a:t>
                      </a:r>
                      <a:r>
                        <a:rPr lang="en-US" baseline="0" dirty="0" smtClean="0"/>
                        <a:t> cells</a:t>
                      </a:r>
                    </a:p>
                    <a:p>
                      <a:r>
                        <a:rPr lang="en-US" baseline="0" dirty="0" smtClean="0"/>
                        <a:t>Capsulated (</a:t>
                      </a:r>
                      <a:r>
                        <a:rPr lang="en-US" baseline="0" dirty="0" err="1" smtClean="0"/>
                        <a:t>india</a:t>
                      </a:r>
                      <a:r>
                        <a:rPr lang="en-US" baseline="0" dirty="0" smtClean="0"/>
                        <a:t> ink)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Cryptococcal</a:t>
                      </a:r>
                      <a:r>
                        <a:rPr lang="en-US" dirty="0" smtClean="0"/>
                        <a:t> meningitis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1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Manann</a:t>
                      </a:r>
                      <a:r>
                        <a:rPr lang="en-US" baseline="0" dirty="0" smtClean="0"/>
                        <a:t> Ag (cell wall)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Yeast cells</a:t>
                      </a:r>
                      <a:r>
                        <a:rPr lang="en-US" baseline="0" dirty="0" smtClean="0"/>
                        <a:t> and </a:t>
                      </a:r>
                      <a:r>
                        <a:rPr lang="en-US" baseline="0" dirty="0" err="1" smtClean="0"/>
                        <a:t>pseudohyphae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Candidiasis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1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Galactomannan</a:t>
                      </a:r>
                      <a:r>
                        <a:rPr lang="en-US" baseline="0" dirty="0" smtClean="0"/>
                        <a:t> Ag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Hyaline</a:t>
                      </a:r>
                      <a:r>
                        <a:rPr lang="en-US" baseline="0" dirty="0" smtClean="0"/>
                        <a:t> mould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Septate</a:t>
                      </a:r>
                      <a:r>
                        <a:rPr lang="en-US" baseline="0" dirty="0" smtClean="0"/>
                        <a:t> branching </a:t>
                      </a:r>
                      <a:r>
                        <a:rPr lang="en-US" baseline="0" dirty="0" err="1" smtClean="0"/>
                        <a:t>hyphae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Aspergillosis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193">
                <a:tc>
                  <a:txBody>
                    <a:bodyPr/>
                    <a:lstStyle/>
                    <a:p>
                      <a:r>
                        <a:rPr lang="en-US" dirty="0" smtClean="0"/>
                        <a:t>No serology available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Hyaline mould</a:t>
                      </a:r>
                    </a:p>
                    <a:p>
                      <a:r>
                        <a:rPr lang="en-US" dirty="0" smtClean="0"/>
                        <a:t>Fast growing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Broad non-</a:t>
                      </a:r>
                      <a:r>
                        <a:rPr lang="en-US" dirty="0" err="1" smtClean="0"/>
                        <a:t>septate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hyphae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Zygomycosis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471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 serology available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Dematiaceous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 mould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Brown </a:t>
                      </a:r>
                      <a:r>
                        <a:rPr lang="en-US" dirty="0" err="1" smtClean="0"/>
                        <a:t>septate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hyphae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Pheohyphomycosis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09600" y="6096000"/>
            <a:ext cx="67233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rtl="1" eaLnBrk="1" hangingPunct="1">
              <a:defRPr/>
            </a:pPr>
            <a:r>
              <a:rPr lang="en-US" sz="1400" b="1" dirty="0" smtClean="0">
                <a:solidFill>
                  <a:schemeClr val="bg1"/>
                </a:solidFill>
              </a:rPr>
              <a:t>*</a:t>
            </a:r>
            <a:r>
              <a:rPr lang="en-AU" sz="1400" b="1" dirty="0" smtClean="0">
                <a:solidFill>
                  <a:schemeClr val="bg1"/>
                </a:solidFill>
              </a:rPr>
              <a:t>Serology: </a:t>
            </a:r>
            <a:r>
              <a:rPr lang="el-GR" sz="1400" b="1" dirty="0" smtClean="0">
                <a:solidFill>
                  <a:schemeClr val="bg1"/>
                </a:solidFill>
              </a:rPr>
              <a:t>β</a:t>
            </a:r>
            <a:r>
              <a:rPr lang="en-US" sz="1400" b="1" dirty="0" smtClean="0">
                <a:solidFill>
                  <a:schemeClr val="bg1"/>
                </a:solidFill>
              </a:rPr>
              <a:t>-D- </a:t>
            </a:r>
            <a:r>
              <a:rPr lang="en-US" sz="1400" b="1" dirty="0" err="1" smtClean="0">
                <a:solidFill>
                  <a:schemeClr val="bg1"/>
                </a:solidFill>
              </a:rPr>
              <a:t>Glucan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</a:p>
          <a:p>
            <a:pPr defTabSz="914400" rtl="1" eaLnBrk="1" hangingPunct="1">
              <a:defRPr/>
            </a:pPr>
            <a:r>
              <a:rPr lang="en-US" sz="1400" dirty="0" smtClean="0">
                <a:solidFill>
                  <a:schemeClr val="bg1"/>
                </a:solidFill>
              </a:rPr>
              <a:t>For diagnosis of invasive fungal infections except </a:t>
            </a:r>
            <a:r>
              <a:rPr lang="en-US" sz="1400" dirty="0" err="1" smtClean="0">
                <a:solidFill>
                  <a:schemeClr val="bg1"/>
                </a:solidFill>
              </a:rPr>
              <a:t>cryptococcosis</a:t>
            </a:r>
            <a:r>
              <a:rPr lang="en-US" sz="1400" dirty="0" smtClean="0">
                <a:solidFill>
                  <a:schemeClr val="bg1"/>
                </a:solidFill>
              </a:rPr>
              <a:t> and </a:t>
            </a:r>
            <a:r>
              <a:rPr lang="en-US" sz="1400" dirty="0" err="1" smtClean="0">
                <a:solidFill>
                  <a:schemeClr val="bg1"/>
                </a:solidFill>
              </a:rPr>
              <a:t>zygomycosis</a:t>
            </a:r>
            <a:endParaRPr lang="en-AU" sz="1400" dirty="0">
              <a:solidFill>
                <a:schemeClr val="bg1"/>
              </a:solidFill>
            </a:endParaRPr>
          </a:p>
        </p:txBody>
      </p:sp>
      <p:pic>
        <p:nvPicPr>
          <p:cNvPr id="5" name="Picture 4" descr="non-sept fung hyp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5870" y="3429000"/>
            <a:ext cx="1994089" cy="1960840"/>
          </a:xfrm>
          <a:prstGeom prst="rect">
            <a:avLst/>
          </a:prstGeom>
        </p:spPr>
      </p:pic>
      <p:pic>
        <p:nvPicPr>
          <p:cNvPr id="6" name="Picture 5" descr="sept fungal hypha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5445" y="3429000"/>
            <a:ext cx="2170425" cy="1960840"/>
          </a:xfrm>
          <a:prstGeom prst="rect">
            <a:avLst/>
          </a:prstGeom>
        </p:spPr>
      </p:pic>
      <p:pic>
        <p:nvPicPr>
          <p:cNvPr id="7" name="Picture 6" descr="pseudohyphae yeast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45711" y="1579382"/>
            <a:ext cx="1984248" cy="1887718"/>
          </a:xfrm>
          <a:prstGeom prst="rect">
            <a:avLst/>
          </a:prstGeom>
        </p:spPr>
      </p:pic>
      <p:pic>
        <p:nvPicPr>
          <p:cNvPr id="8" name="Picture 7" descr="crypto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65445" y="1579382"/>
            <a:ext cx="2170425" cy="18877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09600" y="407987"/>
            <a:ext cx="7851648" cy="914401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sz="5600" b="1" dirty="0" smtClean="0"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Management</a:t>
            </a:r>
            <a:endParaRPr lang="en-US" sz="5600" b="1" dirty="0">
              <a:solidFill>
                <a:schemeClr val="bg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8435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2133600"/>
            <a:ext cx="7854950" cy="4267200"/>
          </a:xfrm>
        </p:spPr>
        <p:txBody>
          <a:bodyPr lIns="0" rIns="18288"/>
          <a:lstStyle/>
          <a:p>
            <a:pPr marL="0" indent="0" defTabSz="914400" eaLnBrk="1" hangingPunct="1"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1. Control of the underlying disease</a:t>
            </a:r>
          </a:p>
          <a:p>
            <a:pPr marL="0" indent="0" defTabSz="914400" eaLnBrk="1" hangingPunct="1"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2. Reduce immunosuppresion, restore immunity if possible</a:t>
            </a:r>
          </a:p>
          <a:p>
            <a:pPr marL="0" indent="0" defTabSz="914400" eaLnBrk="1" hangingPunct="1"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3. Start antifungal therapy promptly</a:t>
            </a:r>
          </a:p>
          <a:p>
            <a:pPr marL="457200" lvl="1" indent="0" defTabSz="914400" eaLnBrk="1" hangingPunct="1"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Polyenes</a:t>
            </a:r>
          </a:p>
          <a:p>
            <a:pPr marL="457200" lvl="1" indent="0" defTabSz="914400" eaLnBrk="1" hangingPunct="1"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Azoles</a:t>
            </a:r>
          </a:p>
          <a:p>
            <a:pPr marL="457200" lvl="1" indent="0" defTabSz="914400" eaLnBrk="1" hangingPunct="1"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Echinocandins</a:t>
            </a:r>
          </a:p>
          <a:p>
            <a:pPr marL="0" indent="0" defTabSz="914400" eaLnBrk="1" hangingPunct="1"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 </a:t>
            </a:r>
          </a:p>
          <a:p>
            <a:pPr marL="0" indent="0" defTabSz="914400" eaLnBrk="1" hangingPunct="1"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Consider surgery in certain situations</a:t>
            </a:r>
          </a:p>
          <a:p>
            <a:pPr marL="0" indent="0" defTabSz="914400" eaLnBrk="1" hangingPunct="1">
              <a:buFont typeface="Arial" pitchFamily="34" charset="0"/>
              <a:buNone/>
            </a:pPr>
            <a:endParaRPr lang="en-US" sz="24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09600" y="404812"/>
            <a:ext cx="7851648" cy="914401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sz="5600" b="1" dirty="0" smtClean="0"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Antifungal therapy</a:t>
            </a:r>
            <a:endParaRPr lang="en-US" sz="5600" b="1" dirty="0">
              <a:solidFill>
                <a:schemeClr val="bg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527" y="1905000"/>
          <a:ext cx="7927848" cy="4114800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51872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0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Treatment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CNS fungal infection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Amphotericin</a:t>
                      </a:r>
                      <a:r>
                        <a:rPr lang="en-US" sz="2000" dirty="0" smtClean="0"/>
                        <a:t> B (combination with </a:t>
                      </a:r>
                      <a:r>
                        <a:rPr lang="en-US" sz="2000" dirty="0" err="1" smtClean="0"/>
                        <a:t>Flucytosine</a:t>
                      </a:r>
                      <a:r>
                        <a:rPr lang="en-US" sz="2000" dirty="0" smtClean="0"/>
                        <a:t>)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Cryptoccocal</a:t>
                      </a:r>
                      <a:r>
                        <a:rPr lang="en-US" sz="2000" dirty="0" smtClean="0"/>
                        <a:t> meningitis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Amphotericin</a:t>
                      </a:r>
                      <a:r>
                        <a:rPr lang="en-US" sz="2000" dirty="0" smtClean="0"/>
                        <a:t> B, </a:t>
                      </a:r>
                      <a:r>
                        <a:rPr lang="en-US" sz="2000" dirty="0" err="1" smtClean="0"/>
                        <a:t>Caspofungin</a:t>
                      </a:r>
                      <a:r>
                        <a:rPr lang="en-US" sz="2000" dirty="0" smtClean="0"/>
                        <a:t>, </a:t>
                      </a:r>
                      <a:r>
                        <a:rPr lang="en-US" sz="2000" dirty="0" err="1" smtClean="0"/>
                        <a:t>Fluconazole</a:t>
                      </a:r>
                      <a:r>
                        <a:rPr lang="en-US" sz="2000" dirty="0" smtClean="0"/>
                        <a:t>, </a:t>
                      </a:r>
                      <a:r>
                        <a:rPr lang="en-US" sz="2000" dirty="0" err="1" smtClean="0"/>
                        <a:t>Voriconazole</a:t>
                      </a:r>
                      <a:r>
                        <a:rPr lang="en-US" sz="2000" dirty="0" smtClean="0"/>
                        <a:t>, 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CNS </a:t>
                      </a:r>
                      <a:r>
                        <a:rPr lang="en-US" sz="2000" dirty="0" err="1" smtClean="0"/>
                        <a:t>Candidiasis</a:t>
                      </a:r>
                      <a:endParaRPr lang="en-US" sz="2000" dirty="0" smtClean="0"/>
                    </a:p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l" defTabSz="914400" eaLnBrk="1" hangingPunct="1">
                        <a:buFont typeface="Arial" pitchFamily="34" charset="0"/>
                        <a:buNone/>
                      </a:pPr>
                      <a:r>
                        <a:rPr lang="en-US" sz="2000" dirty="0" err="1" smtClean="0"/>
                        <a:t>Voriconazole</a:t>
                      </a:r>
                      <a:r>
                        <a:rPr lang="en-US" sz="2000" dirty="0" smtClean="0"/>
                        <a:t>, </a:t>
                      </a:r>
                      <a:r>
                        <a:rPr lang="en-US" sz="2000" dirty="0" err="1" smtClean="0"/>
                        <a:t>Amphotericin</a:t>
                      </a:r>
                      <a:r>
                        <a:rPr lang="en-US" sz="2000" dirty="0" smtClean="0"/>
                        <a:t> B</a:t>
                      </a:r>
                    </a:p>
                    <a:p>
                      <a:pPr marL="457200" lvl="1" indent="0" defTabSz="914400" eaLnBrk="1" hangingPunct="1">
                        <a:buFont typeface="Arial" pitchFamily="34" charset="0"/>
                        <a:buNone/>
                      </a:pPr>
                      <a:r>
                        <a:rPr lang="en-US" sz="2000" dirty="0" smtClean="0"/>
                        <a:t>(Combination of </a:t>
                      </a:r>
                      <a:r>
                        <a:rPr lang="en-US" sz="2000" dirty="0" err="1" smtClean="0"/>
                        <a:t>Voriconazole</a:t>
                      </a:r>
                      <a:r>
                        <a:rPr lang="en-US" sz="2000" dirty="0" smtClean="0"/>
                        <a:t> and </a:t>
                      </a:r>
                      <a:r>
                        <a:rPr lang="en-US" sz="2000" dirty="0" err="1" smtClean="0"/>
                        <a:t>Caspofungin</a:t>
                      </a:r>
                      <a:r>
                        <a:rPr lang="en-US" sz="2000" dirty="0" smtClean="0"/>
                        <a:t>)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CNS </a:t>
                      </a:r>
                      <a:r>
                        <a:rPr lang="en-US" sz="2000" dirty="0" err="1" smtClean="0"/>
                        <a:t>Aspergillosis</a:t>
                      </a:r>
                      <a:endParaRPr lang="en-US" sz="2000" dirty="0" smtClean="0"/>
                    </a:p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Amphotericin</a:t>
                      </a:r>
                      <a:r>
                        <a:rPr lang="en-US" sz="2000" dirty="0" smtClean="0"/>
                        <a:t> B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CNS </a:t>
                      </a:r>
                      <a:r>
                        <a:rPr lang="en-US" sz="2000" dirty="0" err="1" smtClean="0"/>
                        <a:t>Zygomycosis</a:t>
                      </a:r>
                      <a:endParaRPr lang="en-US" sz="2000" dirty="0" smtClean="0"/>
                    </a:p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2"/>
          <p:cNvSpPr>
            <a:spLocks noGrp="1"/>
          </p:cNvSpPr>
          <p:nvPr>
            <p:ph type="subTitle" idx="4294967295"/>
          </p:nvPr>
        </p:nvSpPr>
        <p:spPr>
          <a:xfrm>
            <a:off x="762000" y="2119313"/>
            <a:ext cx="7854950" cy="3443287"/>
          </a:xfrm>
        </p:spPr>
        <p:txBody>
          <a:bodyPr lIns="0" rIns="18288"/>
          <a:lstStyle/>
          <a:p>
            <a:pPr marL="0" indent="0" defTabSz="914400" eaLnBrk="1" hangingPunct="1">
              <a:buFont typeface="Arial" pitchFamily="34" charset="0"/>
              <a:buNone/>
              <a:defRPr/>
            </a:pPr>
            <a:r>
              <a:rPr lang="en-US" sz="3000" dirty="0" smtClean="0">
                <a:latin typeface="Century Gothic" pitchFamily="34" charset="0"/>
              </a:rPr>
              <a:t> </a:t>
            </a:r>
            <a:r>
              <a:rPr lang="en-US" sz="3000" dirty="0" smtClean="0">
                <a:solidFill>
                  <a:schemeClr val="bg1"/>
                </a:solidFill>
                <a:latin typeface="+mj-lt"/>
              </a:rPr>
              <a:t>1. </a:t>
            </a:r>
            <a:r>
              <a:rPr lang="en-US" sz="2800" dirty="0" smtClean="0">
                <a:solidFill>
                  <a:schemeClr val="bg1"/>
                </a:solidFill>
              </a:rPr>
              <a:t>To know the main fungi that affect the central nervous system and the clinical settings of such infections.</a:t>
            </a:r>
          </a:p>
          <a:p>
            <a:pPr marL="0" indent="0" defTabSz="914400" eaLnBrk="1" hangingPunct="1">
              <a:buFont typeface="Arial" pitchFamily="34" charset="0"/>
              <a:buNone/>
              <a:defRPr/>
            </a:pPr>
            <a:endParaRPr lang="en-US" sz="28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buFont typeface="Arial" pitchFamily="34" charset="0"/>
              <a:buNone/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2. To acquire the basic knowledge about fungal meningitis and brain abscess: clinical features, etiology, diagnosis, and treatment.</a:t>
            </a:r>
          </a:p>
          <a:p>
            <a:pPr marL="0" indent="0" defTabSz="914400" eaLnBrk="1" hangingPunct="1">
              <a:buFont typeface="Arial" pitchFamily="34" charset="0"/>
              <a:buNone/>
              <a:defRPr/>
            </a:pPr>
            <a:endParaRPr lang="en-US" sz="3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0" indent="0" defTabSz="914400" eaLnBrk="1" hangingPunct="1">
              <a:buFont typeface="Arial" pitchFamily="34" charset="0"/>
              <a:buNone/>
              <a:defRPr/>
            </a:pPr>
            <a:r>
              <a:rPr lang="en-US" sz="3000" dirty="0" smtClean="0">
                <a:solidFill>
                  <a:schemeClr val="bg1"/>
                </a:solidFill>
                <a:latin typeface="Century Gothic" pitchFamily="34" charset="0"/>
              </a:rPr>
              <a:t> </a:t>
            </a:r>
          </a:p>
          <a:p>
            <a:pPr marL="0" indent="0" defTabSz="914400" eaLnBrk="1" hangingPunct="1">
              <a:buFont typeface="Arial" pitchFamily="34" charset="0"/>
              <a:buNone/>
              <a:defRPr/>
            </a:pPr>
            <a:endParaRPr lang="en-US" sz="3000" dirty="0" smtClean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52400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ea typeface="+mj-ea"/>
                <a:cs typeface="Century Gothic"/>
              </a:rPr>
              <a:t>Lecture Objectives..</a:t>
            </a:r>
            <a:endParaRPr lang="en-US" sz="4800" dirty="0">
              <a:solidFill>
                <a:srgbClr val="FFC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657600" y="3962400"/>
            <a:ext cx="6400800" cy="175260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b="1" kern="1200" dirty="0">
                <a:solidFill>
                  <a:srgbClr val="BFBFB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Dr. Ahmed M. Albarrag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b="1" kern="1200" dirty="0" smtClean="0">
                <a:solidFill>
                  <a:srgbClr val="BFBFB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Oct-2018</a:t>
            </a:r>
            <a:endParaRPr lang="en-US" b="1" kern="1200" dirty="0">
              <a:solidFill>
                <a:srgbClr val="BFBFB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kern="1200" dirty="0">
              <a:solidFill>
                <a:srgbClr val="D9D9D9"/>
              </a:solidFill>
              <a:latin typeface="+mn-lt"/>
              <a:ea typeface="+mn-ea"/>
              <a:cs typeface="+mn-cs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kern="1200" dirty="0">
              <a:solidFill>
                <a:srgbClr val="D9D9D9"/>
              </a:solidFill>
              <a:latin typeface="+mn-lt"/>
              <a:ea typeface="+mn-ea"/>
              <a:cs typeface="+mn-cs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14800" y="2743200"/>
            <a:ext cx="41148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(CNS Block</a:t>
            </a:r>
            <a:r>
              <a:rPr lang="en-US" dirty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, Microbiology) 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idx="4294967295"/>
          </p:nvPr>
        </p:nvSpPr>
        <p:spPr>
          <a:xfrm>
            <a:off x="-990600" y="762000"/>
            <a:ext cx="9296400" cy="1905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11500" b="1" u="sng" kern="1200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ea typeface="+mj-ea"/>
                <a:cs typeface="Century Gothic"/>
              </a:rPr>
              <a:t>T</a:t>
            </a:r>
            <a:r>
              <a:rPr lang="en-US" sz="6600" b="1" kern="1200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ea typeface="+mj-ea"/>
                <a:cs typeface="Century Gothic"/>
              </a:rPr>
              <a:t>hank You </a:t>
            </a:r>
            <a:r>
              <a:rPr lang="en-US" sz="6600" b="1" kern="1200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ea typeface="+mj-ea"/>
                <a:cs typeface="Century Gothic"/>
                <a:sym typeface="Wingdings"/>
              </a:rPr>
              <a:t></a:t>
            </a:r>
            <a:r>
              <a:rPr lang="en-US" sz="6600" b="1" kern="1200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ea typeface="+mj-ea"/>
                <a:cs typeface="Century Gothic"/>
              </a:rPr>
              <a:t/>
            </a:r>
            <a:br>
              <a:rPr lang="en-US" sz="6600" b="1" kern="1200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ea typeface="+mj-ea"/>
                <a:cs typeface="Century Gothic"/>
              </a:rPr>
            </a:br>
            <a:endParaRPr lang="en-US" sz="6600" b="1" kern="1200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/>
              <a:ea typeface="+mj-ea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-60325" y="762000"/>
            <a:ext cx="7851648" cy="533400"/>
          </a:xfrm>
        </p:spPr>
        <p:txBody>
          <a:bodyPr lIns="0" tIns="0" rIns="18288" bIns="0" anchor="b"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defTabSz="914400"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Fungal infections of central nervous system (CNS)</a:t>
            </a:r>
            <a:endParaRPr lang="en-US" sz="3200" b="1" dirty="0">
              <a:solidFill>
                <a:srgbClr val="FFFF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idx="4294967295"/>
          </p:nvPr>
        </p:nvSpPr>
        <p:spPr>
          <a:xfrm>
            <a:off x="457200" y="1600200"/>
            <a:ext cx="8229600" cy="4800600"/>
          </a:xfrm>
        </p:spPr>
        <p:txBody>
          <a:bodyPr lIns="0" rIns="18288"/>
          <a:lstStyle/>
          <a:p>
            <a:pPr marL="0" indent="0" defTabSz="914400" eaLnBrk="1" hangingPunct="1"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2200" smtClean="0">
                <a:solidFill>
                  <a:schemeClr val="bg1"/>
                </a:solidFill>
              </a:rPr>
              <a:t>CNS infections are both diagnostic challenge and medical      emergency</a:t>
            </a:r>
          </a:p>
          <a:p>
            <a:pPr marL="0" indent="0" algn="just" defTabSz="914400" eaLnBrk="1" hangingPunct="1">
              <a:buClr>
                <a:schemeClr val="bg1"/>
              </a:buClr>
              <a:buFont typeface="Wingdings" pitchFamily="2" charset="2"/>
              <a:buChar char="Ø"/>
            </a:pPr>
            <a:endParaRPr lang="en-US" sz="2200" smtClean="0">
              <a:solidFill>
                <a:schemeClr val="bg1"/>
              </a:solidFill>
            </a:endParaRPr>
          </a:p>
          <a:p>
            <a:pPr marL="0" indent="0" algn="just" defTabSz="914400" eaLnBrk="1" hangingPunct="1"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2200" smtClean="0">
                <a:solidFill>
                  <a:schemeClr val="bg1"/>
                </a:solidFill>
              </a:rPr>
              <a:t>Delay in diagnosis and initiation of appropriate therapy will lead to high mortality rate or in permanent, severe neurological damage</a:t>
            </a:r>
          </a:p>
          <a:p>
            <a:pPr marL="0" indent="0" defTabSz="914400" eaLnBrk="1" hangingPunct="1">
              <a:buClr>
                <a:schemeClr val="bg1"/>
              </a:buClr>
              <a:buFont typeface="Wingdings" pitchFamily="2" charset="2"/>
              <a:buChar char="Ø"/>
            </a:pPr>
            <a:endParaRPr lang="en-US" sz="220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2200" smtClean="0">
                <a:solidFill>
                  <a:schemeClr val="bg1"/>
                </a:solidFill>
              </a:rPr>
              <a:t>Fungal infections of the CNS  are not common</a:t>
            </a:r>
          </a:p>
          <a:p>
            <a:pPr marL="0" indent="0" defTabSz="914400" eaLnBrk="1" hangingPunct="1">
              <a:buClr>
                <a:schemeClr val="bg1"/>
              </a:buClr>
              <a:buFont typeface="Arial" pitchFamily="34" charset="0"/>
              <a:buNone/>
            </a:pPr>
            <a:r>
              <a:rPr lang="en-US" sz="2200" smtClean="0">
                <a:solidFill>
                  <a:schemeClr val="bg1"/>
                </a:solidFill>
              </a:rPr>
              <a:t>       However, they are being increasingly diagnosed</a:t>
            </a:r>
          </a:p>
          <a:p>
            <a:pPr marL="0" indent="0" defTabSz="914400" eaLnBrk="1" hangingPunct="1">
              <a:buFont typeface="Arial" pitchFamily="34" charset="0"/>
              <a:buNone/>
            </a:pPr>
            <a:endParaRPr lang="en-US" sz="220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buFont typeface="Arial" pitchFamily="34" charset="0"/>
              <a:buNone/>
            </a:pPr>
            <a:r>
              <a:rPr lang="en-US" sz="2200" smtClean="0">
                <a:solidFill>
                  <a:schemeClr val="bg1"/>
                </a:solidFill>
              </a:rPr>
              <a:t>            Why?</a:t>
            </a:r>
          </a:p>
          <a:p>
            <a:pPr marL="0" indent="0" defTabSz="914400" eaLnBrk="1" hangingPunct="1">
              <a:buFont typeface="Arial" pitchFamily="34" charset="0"/>
              <a:buNone/>
            </a:pPr>
            <a:endParaRPr lang="en-GB" sz="1800" b="1" smtClean="0">
              <a:solidFill>
                <a:srgbClr val="FFFF00"/>
              </a:solidFill>
              <a:latin typeface="Times New Roman" pitchFamily="18" charset="0"/>
            </a:endParaRPr>
          </a:p>
          <a:p>
            <a:pPr marL="0" indent="0" defTabSz="914400" eaLnBrk="1" hangingPunct="1">
              <a:buFont typeface="Arial" pitchFamily="34" charset="0"/>
              <a:buNone/>
            </a:pPr>
            <a:endParaRPr lang="en-US" sz="1800" smtClean="0">
              <a:solidFill>
                <a:srgbClr val="FFFF00"/>
              </a:solidFill>
            </a:endParaRPr>
          </a:p>
          <a:p>
            <a:pPr marL="0" indent="0" algn="just" defTabSz="914400" eaLnBrk="1" hangingPunct="1">
              <a:buFont typeface="Arial" pitchFamily="34" charset="0"/>
              <a:buNone/>
            </a:pPr>
            <a:endParaRPr lang="en-US" sz="2600" smtClean="0"/>
          </a:p>
          <a:p>
            <a:pPr marL="0" indent="0" defTabSz="914400" eaLnBrk="1" hangingPunct="1">
              <a:buFont typeface="Arial" pitchFamily="34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457200" y="785812"/>
            <a:ext cx="7851648" cy="533400"/>
          </a:xfrm>
        </p:spPr>
        <p:txBody>
          <a:bodyPr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Risk factors</a:t>
            </a:r>
            <a:endParaRPr lang="en-US" sz="4000" b="1" dirty="0">
              <a:solidFill>
                <a:srgbClr val="FFFF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4294967295"/>
          </p:nvPr>
        </p:nvSpPr>
        <p:spPr>
          <a:xfrm>
            <a:off x="457200" y="1905000"/>
            <a:ext cx="7854950" cy="4419600"/>
          </a:xfrm>
        </p:spPr>
        <p:txBody>
          <a:bodyPr lIns="0" rIns="18288"/>
          <a:lstStyle/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HIV/AIDS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Hematopoietic stem cell transplant (HSCT)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Solid organs transplantation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Malignancies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Neutropenia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Hereditary immune defects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Immunosuppressive medications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Diabetes mellitus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Surgery or trauma 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Indwelling catheters (e.g. candidemia</a:t>
            </a:r>
            <a:r>
              <a:rPr lang="en-US" sz="2400" smtClean="0"/>
              <a:t>               </a:t>
            </a:r>
            <a:r>
              <a:rPr lang="en-US" sz="2400" smtClean="0">
                <a:solidFill>
                  <a:schemeClr val="bg1"/>
                </a:solidFill>
              </a:rPr>
              <a:t>CNS seeding)</a:t>
            </a:r>
          </a:p>
        </p:txBody>
      </p:sp>
      <p:sp>
        <p:nvSpPr>
          <p:cNvPr id="4" name="Right Arrow 3"/>
          <p:cNvSpPr/>
          <p:nvPr/>
        </p:nvSpPr>
        <p:spPr>
          <a:xfrm>
            <a:off x="5219700" y="5257800"/>
            <a:ext cx="685800" cy="228600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914400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1524000"/>
            <a:ext cx="7854950" cy="4724400"/>
          </a:xfrm>
        </p:spPr>
        <p:txBody>
          <a:bodyPr lIns="0" rIns="18288">
            <a:normAutofit fontScale="85000" lnSpcReduction="20000"/>
          </a:bodyPr>
          <a:lstStyle/>
          <a:p>
            <a:pPr marL="0" indent="0" defTabSz="914400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Fungi reach the central nervous system by different mechanisms:</a:t>
            </a:r>
          </a:p>
          <a:p>
            <a:pPr marL="0" indent="0" defTabSz="914400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sz="3000" dirty="0" err="1" smtClean="0">
                <a:solidFill>
                  <a:schemeClr val="bg1"/>
                </a:solidFill>
              </a:rPr>
              <a:t>Hematogenous</a:t>
            </a:r>
            <a:r>
              <a:rPr lang="en-US" sz="3000" dirty="0" smtClean="0">
                <a:solidFill>
                  <a:schemeClr val="bg1"/>
                </a:solidFill>
              </a:rPr>
              <a:t> spread</a:t>
            </a: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Ø"/>
              <a:defRPr/>
            </a:pPr>
            <a:endParaRPr lang="en-US" sz="30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sz="3000" dirty="0" smtClean="0">
                <a:solidFill>
                  <a:schemeClr val="bg1"/>
                </a:solidFill>
              </a:rPr>
              <a:t>Local extension from the paranasal sinuses, the ear, or the orbits. </a:t>
            </a: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Ø"/>
              <a:defRPr/>
            </a:pPr>
            <a:endParaRPr lang="en-US" sz="30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sz="3000" dirty="0" smtClean="0">
                <a:solidFill>
                  <a:schemeClr val="bg1"/>
                </a:solidFill>
              </a:rPr>
              <a:t>Traumatic introduction </a:t>
            </a:r>
          </a:p>
          <a:p>
            <a:pPr marL="857250" lvl="2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r>
              <a:rPr lang="en-US" sz="2200" dirty="0" smtClean="0">
                <a:solidFill>
                  <a:schemeClr val="bg1"/>
                </a:solidFill>
              </a:rPr>
              <a:t>Surgical procedures</a:t>
            </a:r>
          </a:p>
          <a:p>
            <a:pPr marL="857250" lvl="2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r>
              <a:rPr lang="en-US" sz="2200" dirty="0" smtClean="0">
                <a:solidFill>
                  <a:schemeClr val="bg1"/>
                </a:solidFill>
              </a:rPr>
              <a:t>Head trauma</a:t>
            </a:r>
          </a:p>
          <a:p>
            <a:pPr marL="857250" lvl="2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r>
              <a:rPr lang="en-US" sz="2200" dirty="0" smtClean="0">
                <a:solidFill>
                  <a:schemeClr val="bg1"/>
                </a:solidFill>
              </a:rPr>
              <a:t>Injections </a:t>
            </a:r>
          </a:p>
          <a:p>
            <a:pPr marL="857250" lvl="2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r>
              <a:rPr lang="en-US" sz="2200" dirty="0" smtClean="0">
                <a:solidFill>
                  <a:schemeClr val="bg1"/>
                </a:solidFill>
              </a:rPr>
              <a:t>lumbar punctures</a:t>
            </a:r>
          </a:p>
          <a:p>
            <a:pPr marL="0" indent="0" algn="ctr" defTabSz="914400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en-US" sz="2600" dirty="0" smtClean="0">
              <a:solidFill>
                <a:schemeClr val="bg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28600" y="387350"/>
            <a:ext cx="7467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18288" bIns="0" anchor="b">
            <a:normAutofit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defTabSz="914400" fontAlgn="auto">
              <a:spcAft>
                <a:spcPts val="0"/>
              </a:spcAft>
              <a:defRPr/>
            </a:pPr>
            <a:r>
              <a:rPr lang="en-US" sz="3600" dirty="0">
                <a:solidFill>
                  <a:srgbClr val="FFFF00"/>
                </a:solidFill>
              </a:rPr>
              <a:t>How fungi reach the central nervous system</a:t>
            </a:r>
            <a:endParaRPr lang="en-US" sz="3600" b="1" dirty="0">
              <a:solidFill>
                <a:srgbClr val="FFFF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7575" y="463550"/>
            <a:ext cx="7851648" cy="914400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C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Clinical syndromes</a:t>
            </a:r>
            <a:endParaRPr lang="en-US" b="1" dirty="0">
              <a:solidFill>
                <a:srgbClr val="FFC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1725613"/>
            <a:ext cx="7854950" cy="3694112"/>
          </a:xfrm>
        </p:spPr>
        <p:txBody>
          <a:bodyPr lIns="0" rIns="18288">
            <a:normAutofit lnSpcReduction="10000"/>
          </a:bodyPr>
          <a:lstStyle/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sz="3600" dirty="0" smtClean="0">
                <a:solidFill>
                  <a:schemeClr val="bg1"/>
                </a:solidFill>
              </a:rPr>
              <a:t>   </a:t>
            </a:r>
            <a:r>
              <a:rPr lang="en-US" sz="3600" dirty="0" smtClean="0">
                <a:solidFill>
                  <a:srgbClr val="FFFF00"/>
                </a:solidFill>
              </a:rPr>
              <a:t>Meningitis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Sub acute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Chronic</a:t>
            </a: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sz="3000" dirty="0" smtClean="0">
                <a:solidFill>
                  <a:schemeClr val="bg1"/>
                </a:solidFill>
              </a:rPr>
              <a:t>    </a:t>
            </a:r>
            <a:r>
              <a:rPr lang="en-US" sz="3600" dirty="0" smtClean="0">
                <a:solidFill>
                  <a:srgbClr val="FFFF00"/>
                </a:solidFill>
              </a:rPr>
              <a:t>Brain abscess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 With or without vascular invasion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endParaRPr lang="en-US" sz="21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endParaRPr lang="en-US" sz="2100" dirty="0" smtClean="0">
              <a:solidFill>
                <a:schemeClr val="bg1"/>
              </a:solidFill>
            </a:endParaRPr>
          </a:p>
          <a:p>
            <a:pPr lvl="1" defTabSz="914400"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sz="1900" dirty="0" smtClean="0">
                <a:solidFill>
                  <a:schemeClr val="bg1"/>
                </a:solidFill>
              </a:rPr>
              <a:t>These clinical syndromes can occur either alone or in combination. </a:t>
            </a:r>
          </a:p>
          <a:p>
            <a:pPr lvl="1" defTabSz="914400"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sz="1900" dirty="0" smtClean="0">
                <a:solidFill>
                  <a:schemeClr val="bg1"/>
                </a:solidFill>
              </a:rPr>
              <a:t>Certain clinical syndromes are specific for certain fungi 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9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77952" y="228600"/>
            <a:ext cx="7851648" cy="914400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buClr>
                <a:schemeClr val="bg1"/>
              </a:buClr>
              <a:defRPr/>
            </a:pPr>
            <a:r>
              <a:rPr lang="en-US" b="1" dirty="0" smtClean="0">
                <a:solidFill>
                  <a:srgbClr val="FFC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Etiology</a:t>
            </a:r>
            <a:endParaRPr lang="en-US" b="1" dirty="0">
              <a:solidFill>
                <a:srgbClr val="FFC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195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1730375"/>
            <a:ext cx="7854950" cy="4746625"/>
          </a:xfrm>
        </p:spPr>
        <p:txBody>
          <a:bodyPr lIns="0" rIns="18288"/>
          <a:lstStyle/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SzPct val="90000"/>
              <a:buFont typeface="Wingdings" pitchFamily="2" charset="2"/>
              <a:buChar char="Ø"/>
            </a:pPr>
            <a:r>
              <a:rPr lang="en-US" sz="3600" smtClean="0">
                <a:solidFill>
                  <a:schemeClr val="bg1"/>
                </a:solidFill>
              </a:rPr>
              <a:t>   </a:t>
            </a:r>
            <a:r>
              <a:rPr lang="en-US" sz="2800" smtClean="0">
                <a:solidFill>
                  <a:schemeClr val="bg1"/>
                </a:solidFill>
              </a:rPr>
              <a:t>Several fungal agents can cause CNS infections. </a:t>
            </a: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endParaRPr lang="en-US" sz="2000" i="1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r>
              <a:rPr lang="en-US" smtClean="0">
                <a:solidFill>
                  <a:srgbClr val="FFFF00"/>
                </a:solidFill>
                <a:latin typeface="Constantia" pitchFamily="18" charset="0"/>
              </a:rPr>
              <a:t>Yeast</a:t>
            </a:r>
            <a:r>
              <a:rPr lang="en-US" sz="2000" smtClean="0">
                <a:solidFill>
                  <a:srgbClr val="FFFF00"/>
                </a:solidFill>
                <a:latin typeface="Constantia" pitchFamily="18" charset="0"/>
              </a:rPr>
              <a:t>:</a:t>
            </a: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r>
              <a:rPr lang="en-US" sz="2000" i="1" smtClean="0">
                <a:solidFill>
                  <a:schemeClr val="bg1"/>
                </a:solidFill>
                <a:latin typeface="Constantia" pitchFamily="18" charset="0"/>
              </a:rPr>
              <a:t>Candida</a:t>
            </a:r>
            <a:r>
              <a:rPr lang="en-US" sz="2000" smtClean="0">
                <a:solidFill>
                  <a:schemeClr val="bg1"/>
                </a:solidFill>
              </a:rPr>
              <a:t> spp </a:t>
            </a: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r>
              <a:rPr lang="en-US" sz="2000" i="1" smtClean="0">
                <a:solidFill>
                  <a:schemeClr val="bg1"/>
                </a:solidFill>
                <a:latin typeface="Constantia" pitchFamily="18" charset="0"/>
              </a:rPr>
              <a:t>Cryptococcus</a:t>
            </a:r>
            <a:r>
              <a:rPr lang="en-US" sz="2000" smtClean="0">
                <a:solidFill>
                  <a:schemeClr val="bg1"/>
                </a:solidFill>
              </a:rPr>
              <a:t> spp</a:t>
            </a: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endParaRPr lang="en-US" sz="200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r>
              <a:rPr lang="en-US" smtClean="0">
                <a:solidFill>
                  <a:srgbClr val="FFFF00"/>
                </a:solidFill>
                <a:latin typeface="Constantia" pitchFamily="18" charset="0"/>
              </a:rPr>
              <a:t>Dimorphic</a:t>
            </a: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r>
              <a:rPr lang="en-US" sz="2000" i="1" smtClean="0">
                <a:solidFill>
                  <a:schemeClr val="bg1"/>
                </a:solidFill>
                <a:latin typeface="Constantia" pitchFamily="18" charset="0"/>
              </a:rPr>
              <a:t>Histoplasma</a:t>
            </a:r>
            <a:r>
              <a:rPr lang="en-US" sz="2000" smtClean="0">
                <a:solidFill>
                  <a:schemeClr val="bg1"/>
                </a:solidFill>
              </a:rPr>
              <a:t> spp</a:t>
            </a: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r>
              <a:rPr lang="en-US" sz="2000" i="1" smtClean="0">
                <a:solidFill>
                  <a:schemeClr val="bg1"/>
                </a:solidFill>
                <a:latin typeface="Constantia" pitchFamily="18" charset="0"/>
              </a:rPr>
              <a:t>Blastomyces</a:t>
            </a:r>
            <a:r>
              <a:rPr lang="en-US" sz="2000" smtClean="0">
                <a:solidFill>
                  <a:schemeClr val="bg1"/>
                </a:solidFill>
              </a:rPr>
              <a:t> spp </a:t>
            </a: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r>
              <a:rPr lang="en-US" sz="2000" i="1" smtClean="0">
                <a:solidFill>
                  <a:schemeClr val="bg1"/>
                </a:solidFill>
                <a:latin typeface="Constantia" pitchFamily="18" charset="0"/>
              </a:rPr>
              <a:t>Coccidioides</a:t>
            </a:r>
            <a:r>
              <a:rPr lang="en-US" sz="2000" smtClean="0">
                <a:solidFill>
                  <a:schemeClr val="bg1"/>
                </a:solidFill>
              </a:rPr>
              <a:t> spp </a:t>
            </a: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r>
              <a:rPr lang="en-US" sz="2000" i="1" smtClean="0">
                <a:solidFill>
                  <a:schemeClr val="bg1"/>
                </a:solidFill>
                <a:latin typeface="Constantia" pitchFamily="18" charset="0"/>
              </a:rPr>
              <a:t>Paracoccidioides</a:t>
            </a:r>
            <a:r>
              <a:rPr lang="en-US" sz="2000" smtClean="0">
                <a:solidFill>
                  <a:schemeClr val="bg1"/>
                </a:solidFill>
              </a:rPr>
              <a:t> spp</a:t>
            </a: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r>
              <a:rPr lang="en-US" sz="2000" i="1" smtClean="0">
                <a:solidFill>
                  <a:schemeClr val="bg1"/>
                </a:solidFill>
                <a:latin typeface="Constantia" pitchFamily="18" charset="0"/>
              </a:rPr>
              <a:t>Penicillium marneffei</a:t>
            </a: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endParaRPr lang="en-US" sz="2000" smtClean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4953000" y="2644775"/>
            <a:ext cx="3276600" cy="390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20000"/>
              </a:spcBef>
              <a:buClr>
                <a:schemeClr val="bg1"/>
              </a:buClr>
              <a:buSzPct val="95000"/>
            </a:pPr>
            <a:r>
              <a:rPr lang="en-US" sz="3200" dirty="0">
                <a:solidFill>
                  <a:srgbClr val="FFFF00"/>
                </a:solidFill>
                <a:latin typeface="Constantia" pitchFamily="18" charset="0"/>
                <a:ea typeface="Majalla UI"/>
                <a:cs typeface="Majalla UI"/>
              </a:rPr>
              <a:t>Mould</a:t>
            </a:r>
          </a:p>
          <a:p>
            <a:pPr defTabSz="914400">
              <a:spcBef>
                <a:spcPct val="20000"/>
              </a:spcBef>
              <a:buClr>
                <a:schemeClr val="bg1"/>
              </a:buClr>
              <a:buSzPct val="95000"/>
            </a:pPr>
            <a:r>
              <a:rPr lang="en-US" sz="2000" i="1" dirty="0" err="1">
                <a:solidFill>
                  <a:schemeClr val="bg1"/>
                </a:solidFill>
                <a:latin typeface="Constantia" pitchFamily="18" charset="0"/>
                <a:ea typeface="Majalla UI"/>
                <a:cs typeface="Majalla UI"/>
              </a:rPr>
              <a:t>Aspergillus</a:t>
            </a:r>
            <a:r>
              <a:rPr lang="en-US" sz="2000" i="1" dirty="0">
                <a:solidFill>
                  <a:schemeClr val="bg1"/>
                </a:solidFill>
                <a:latin typeface="Constantia" pitchFamily="18" charset="0"/>
                <a:ea typeface="Majalla UI"/>
                <a:cs typeface="Majalla UI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latin typeface="Constantia" pitchFamily="18" charset="0"/>
                <a:ea typeface="Majalla UI"/>
                <a:cs typeface="Majalla UI"/>
              </a:rPr>
              <a:t>spp</a:t>
            </a:r>
            <a:endParaRPr lang="en-US" sz="2000" i="1" dirty="0">
              <a:solidFill>
                <a:schemeClr val="bg1"/>
              </a:solidFill>
              <a:latin typeface="Constantia" pitchFamily="18" charset="0"/>
              <a:ea typeface="Majalla UI"/>
              <a:cs typeface="Majalla UI"/>
            </a:endParaRPr>
          </a:p>
          <a:p>
            <a:pPr defTabSz="914400">
              <a:spcBef>
                <a:spcPct val="20000"/>
              </a:spcBef>
              <a:buClr>
                <a:schemeClr val="bg1"/>
              </a:buClr>
              <a:buSzPct val="95000"/>
            </a:pPr>
            <a:r>
              <a:rPr lang="en-US" sz="2000" i="1" dirty="0" err="1">
                <a:solidFill>
                  <a:schemeClr val="bg1"/>
                </a:solidFill>
                <a:latin typeface="Constantia" pitchFamily="18" charset="0"/>
                <a:ea typeface="Majalla UI"/>
                <a:cs typeface="Majalla UI"/>
              </a:rPr>
              <a:t>Zygomycetes</a:t>
            </a:r>
            <a:endParaRPr lang="en-US" sz="2000" i="1" dirty="0">
              <a:solidFill>
                <a:schemeClr val="bg1"/>
              </a:solidFill>
              <a:latin typeface="Constantia" pitchFamily="18" charset="0"/>
              <a:ea typeface="Majalla UI"/>
              <a:cs typeface="Majalla UI"/>
            </a:endParaRPr>
          </a:p>
          <a:p>
            <a:pPr defTabSz="914400">
              <a:spcBef>
                <a:spcPct val="20000"/>
              </a:spcBef>
              <a:buClr>
                <a:schemeClr val="bg1"/>
              </a:buClr>
              <a:buSzPct val="95000"/>
            </a:pPr>
            <a:r>
              <a:rPr lang="en-US" sz="2000" i="1" dirty="0" err="1">
                <a:solidFill>
                  <a:schemeClr val="bg1"/>
                </a:solidFill>
                <a:latin typeface="Constantia" pitchFamily="18" charset="0"/>
                <a:ea typeface="Majalla UI"/>
                <a:cs typeface="Majalla UI"/>
              </a:rPr>
              <a:t>Fusarium</a:t>
            </a:r>
            <a:r>
              <a:rPr lang="en-US" sz="2000" i="1" dirty="0">
                <a:solidFill>
                  <a:schemeClr val="bg1"/>
                </a:solidFill>
                <a:latin typeface="Constantia" pitchFamily="18" charset="0"/>
                <a:ea typeface="Majalla UI"/>
                <a:cs typeface="Majalla UI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latin typeface="Constantia" pitchFamily="18" charset="0"/>
                <a:ea typeface="Majalla UI"/>
                <a:cs typeface="Majalla UI"/>
              </a:rPr>
              <a:t>spp</a:t>
            </a:r>
            <a:endParaRPr lang="en-US" sz="2000" i="1" dirty="0">
              <a:solidFill>
                <a:schemeClr val="bg1"/>
              </a:solidFill>
              <a:latin typeface="Constantia" pitchFamily="18" charset="0"/>
              <a:ea typeface="Majalla UI"/>
              <a:cs typeface="Majalla UI"/>
            </a:endParaRPr>
          </a:p>
          <a:p>
            <a:pPr defTabSz="914400">
              <a:spcBef>
                <a:spcPct val="20000"/>
              </a:spcBef>
              <a:buClr>
                <a:schemeClr val="bg1"/>
              </a:buClr>
              <a:buSzPct val="95000"/>
            </a:pPr>
            <a:endParaRPr lang="en-US" sz="2000" i="1" dirty="0">
              <a:solidFill>
                <a:schemeClr val="bg1"/>
              </a:solidFill>
              <a:latin typeface="Constantia" pitchFamily="18" charset="0"/>
              <a:ea typeface="Majalla UI"/>
              <a:cs typeface="Majalla UI"/>
            </a:endParaRPr>
          </a:p>
          <a:p>
            <a:pPr defTabSz="914400">
              <a:spcBef>
                <a:spcPct val="20000"/>
              </a:spcBef>
              <a:buClr>
                <a:schemeClr val="bg1"/>
              </a:buClr>
              <a:buSzPct val="95000"/>
            </a:pPr>
            <a:r>
              <a:rPr lang="en-US" sz="2000" i="1" dirty="0" err="1">
                <a:solidFill>
                  <a:schemeClr val="bg1"/>
                </a:solidFill>
                <a:latin typeface="Constantia" pitchFamily="18" charset="0"/>
                <a:ea typeface="Majalla UI"/>
                <a:cs typeface="Majalla UI"/>
              </a:rPr>
              <a:t>Exophiala</a:t>
            </a:r>
            <a:r>
              <a:rPr lang="en-US" sz="2000" i="1" dirty="0">
                <a:solidFill>
                  <a:schemeClr val="bg1"/>
                </a:solidFill>
                <a:latin typeface="Constantia" pitchFamily="18" charset="0"/>
                <a:ea typeface="Majalla UI"/>
                <a:cs typeface="Majalla UI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latin typeface="Constantia" pitchFamily="18" charset="0"/>
                <a:ea typeface="Majalla UI"/>
                <a:cs typeface="Majalla UI"/>
              </a:rPr>
              <a:t>spp</a:t>
            </a:r>
            <a:endParaRPr lang="en-US" sz="2000" i="1" dirty="0">
              <a:solidFill>
                <a:schemeClr val="bg1"/>
              </a:solidFill>
              <a:latin typeface="Constantia" pitchFamily="18" charset="0"/>
              <a:ea typeface="Majalla UI"/>
              <a:cs typeface="Majalla UI"/>
            </a:endParaRPr>
          </a:p>
          <a:p>
            <a:pPr defTabSz="914400">
              <a:spcBef>
                <a:spcPct val="20000"/>
              </a:spcBef>
              <a:buClr>
                <a:schemeClr val="bg1"/>
              </a:buClr>
              <a:buSzPct val="95000"/>
            </a:pPr>
            <a:r>
              <a:rPr lang="en-US" sz="2000" i="1" dirty="0" err="1">
                <a:solidFill>
                  <a:schemeClr val="bg1"/>
                </a:solidFill>
                <a:latin typeface="Constantia" pitchFamily="18" charset="0"/>
                <a:ea typeface="Majalla UI"/>
                <a:cs typeface="Majalla UI"/>
              </a:rPr>
              <a:t>Cladophialophora</a:t>
            </a:r>
            <a:r>
              <a:rPr lang="en-US" sz="2000" i="1" dirty="0">
                <a:solidFill>
                  <a:schemeClr val="bg1"/>
                </a:solidFill>
                <a:latin typeface="Constantia" pitchFamily="18" charset="0"/>
                <a:ea typeface="Majalla UI"/>
                <a:cs typeface="Majalla UI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latin typeface="Constantia" pitchFamily="18" charset="0"/>
                <a:ea typeface="Majalla UI"/>
                <a:cs typeface="Majalla UI"/>
              </a:rPr>
              <a:t>bantiana</a:t>
            </a:r>
            <a:endParaRPr lang="en-US" sz="2000" i="1" dirty="0">
              <a:solidFill>
                <a:schemeClr val="bg1"/>
              </a:solidFill>
              <a:latin typeface="Constantia" pitchFamily="18" charset="0"/>
              <a:ea typeface="Majalla UI"/>
              <a:cs typeface="Majalla UI"/>
            </a:endParaRPr>
          </a:p>
          <a:p>
            <a:pPr defTabSz="914400">
              <a:spcBef>
                <a:spcPct val="20000"/>
              </a:spcBef>
              <a:buClr>
                <a:schemeClr val="bg1"/>
              </a:buClr>
              <a:buSzPct val="95000"/>
            </a:pPr>
            <a:r>
              <a:rPr lang="en-US" sz="2000" i="1" dirty="0" err="1">
                <a:solidFill>
                  <a:schemeClr val="bg1"/>
                </a:solidFill>
                <a:latin typeface="Constantia" pitchFamily="18" charset="0"/>
                <a:ea typeface="Majalla UI"/>
                <a:cs typeface="Majalla UI"/>
              </a:rPr>
              <a:t>Curvularia</a:t>
            </a:r>
            <a:r>
              <a:rPr lang="en-US" sz="2000" i="1" dirty="0">
                <a:solidFill>
                  <a:schemeClr val="bg1"/>
                </a:solidFill>
                <a:latin typeface="Constantia" pitchFamily="18" charset="0"/>
                <a:ea typeface="Majalla UI"/>
                <a:cs typeface="Majalla UI"/>
              </a:rPr>
              <a:t>, </a:t>
            </a:r>
            <a:r>
              <a:rPr lang="en-US" sz="2000" i="1" dirty="0" err="1">
                <a:solidFill>
                  <a:schemeClr val="bg1"/>
                </a:solidFill>
                <a:latin typeface="Constantia" pitchFamily="18" charset="0"/>
                <a:ea typeface="Majalla UI"/>
                <a:cs typeface="Majalla UI"/>
              </a:rPr>
              <a:t>Bipolaris</a:t>
            </a:r>
            <a:endParaRPr lang="en-US" sz="2000" i="1" dirty="0">
              <a:solidFill>
                <a:schemeClr val="bg1"/>
              </a:solidFill>
              <a:latin typeface="Constantia" pitchFamily="18" charset="0"/>
              <a:ea typeface="Majalla UI"/>
              <a:cs typeface="Majalla UI"/>
            </a:endParaRPr>
          </a:p>
          <a:p>
            <a:pPr defTabSz="914400">
              <a:spcBef>
                <a:spcPct val="20000"/>
              </a:spcBef>
              <a:buClr>
                <a:schemeClr val="bg1"/>
              </a:buClr>
              <a:buSzPct val="95000"/>
            </a:pPr>
            <a:r>
              <a:rPr lang="en-US" sz="2000" i="1" u="sng" dirty="0" err="1" smtClean="0">
                <a:solidFill>
                  <a:schemeClr val="bg1"/>
                </a:solidFill>
                <a:latin typeface="Constantia" pitchFamily="18" charset="0"/>
                <a:ea typeface="Majalla UI"/>
                <a:cs typeface="Majalla UI"/>
              </a:rPr>
              <a:t>Rhinocladiella</a:t>
            </a:r>
            <a:r>
              <a:rPr lang="en-US" sz="2000" i="1" u="sng" dirty="0" smtClean="0">
                <a:solidFill>
                  <a:schemeClr val="bg1"/>
                </a:solidFill>
                <a:latin typeface="Constantia" pitchFamily="18" charset="0"/>
                <a:ea typeface="Majalla UI"/>
                <a:cs typeface="Majalla UI"/>
              </a:rPr>
              <a:t> </a:t>
            </a:r>
            <a:r>
              <a:rPr lang="en-US" sz="2000" i="1" u="sng" dirty="0" err="1">
                <a:solidFill>
                  <a:schemeClr val="bg1"/>
                </a:solidFill>
                <a:latin typeface="Constantia" pitchFamily="18" charset="0"/>
                <a:ea typeface="Majalla UI"/>
                <a:cs typeface="Majalla UI"/>
              </a:rPr>
              <a:t>mackinziei</a:t>
            </a:r>
            <a:endParaRPr lang="en-US" sz="2000" i="1" u="sng" dirty="0">
              <a:solidFill>
                <a:schemeClr val="bg1"/>
              </a:solidFill>
              <a:latin typeface="Constantia" pitchFamily="18" charset="0"/>
              <a:ea typeface="Majalla UI"/>
              <a:cs typeface="Majalla UI"/>
            </a:endParaRPr>
          </a:p>
          <a:p>
            <a:pPr defTabSz="914400">
              <a:spcBef>
                <a:spcPct val="20000"/>
              </a:spcBef>
              <a:buClr>
                <a:schemeClr val="bg1"/>
              </a:buClr>
              <a:buSzPct val="95000"/>
            </a:pPr>
            <a:r>
              <a:rPr lang="en-US" sz="2000" dirty="0">
                <a:solidFill>
                  <a:schemeClr val="bg1"/>
                </a:solidFill>
                <a:latin typeface="Constantia" pitchFamily="18" charset="0"/>
                <a:ea typeface="Majalla UI"/>
                <a:cs typeface="Majalla UI"/>
              </a:rPr>
              <a:t>and Others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1371600"/>
            <a:ext cx="7854950" cy="5181600"/>
          </a:xfrm>
        </p:spPr>
        <p:txBody>
          <a:bodyPr lIns="0" rIns="18288"/>
          <a:lstStyle/>
          <a:p>
            <a:pPr marL="0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AIDS is the leading predisposing factor </a:t>
            </a:r>
          </a:p>
          <a:p>
            <a:pPr marL="0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Etiology:</a:t>
            </a:r>
          </a:p>
          <a:p>
            <a:pPr marL="40005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600" dirty="0" smtClean="0">
              <a:solidFill>
                <a:schemeClr val="bg1"/>
              </a:solidFill>
            </a:endParaRPr>
          </a:p>
          <a:p>
            <a:pPr marL="40005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600" i="1" dirty="0" smtClean="0">
                <a:solidFill>
                  <a:schemeClr val="bg1"/>
                </a:solidFill>
              </a:rPr>
              <a:t>Cryptococcus </a:t>
            </a:r>
            <a:r>
              <a:rPr lang="en-US" sz="1600" i="1" dirty="0" err="1" smtClean="0">
                <a:solidFill>
                  <a:schemeClr val="bg1"/>
                </a:solidFill>
              </a:rPr>
              <a:t>neoformans</a:t>
            </a:r>
            <a:r>
              <a:rPr lang="en-US" sz="1600" i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is the most common etiology</a:t>
            </a:r>
          </a:p>
          <a:p>
            <a:pPr marL="40005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600" dirty="0" smtClean="0">
              <a:solidFill>
                <a:schemeClr val="bg1"/>
              </a:solidFill>
            </a:endParaRPr>
          </a:p>
          <a:p>
            <a:pPr marL="40005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Capsulated yeast cells</a:t>
            </a:r>
          </a:p>
          <a:p>
            <a:pPr marL="40005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Naturally  in Pigeon habitats</a:t>
            </a:r>
          </a:p>
          <a:p>
            <a:pPr marL="0" lvl="1" indent="0" defTabSz="914400" eaLnBrk="1" hangingPunct="1">
              <a:buClr>
                <a:srgbClr val="FFFF00"/>
              </a:buClr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cs typeface="Majalla UI"/>
              </a:rPr>
              <a:t>       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buClr>
                <a:srgbClr val="FFFF00"/>
              </a:buClr>
              <a:buNone/>
              <a:defRPr/>
            </a:pPr>
            <a:r>
              <a:rPr lang="en-US" sz="2000" dirty="0">
                <a:solidFill>
                  <a:schemeClr val="bg1"/>
                </a:solidFill>
              </a:rPr>
              <a:t>Acquired by inhalation</a:t>
            </a:r>
          </a:p>
          <a:p>
            <a:pPr marL="0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000" dirty="0" smtClean="0">
              <a:solidFill>
                <a:srgbClr val="FFFF00"/>
              </a:solidFill>
            </a:endParaRPr>
          </a:p>
          <a:p>
            <a:pPr marL="0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Mainly meningitis</a:t>
            </a:r>
          </a:p>
          <a:p>
            <a:pPr marL="0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646113"/>
            <a:ext cx="6067425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defTabSz="914400">
              <a:spcBef>
                <a:spcPct val="20000"/>
              </a:spcBef>
              <a:buClr>
                <a:srgbClr val="FFFF00"/>
              </a:buClr>
              <a:defRPr/>
            </a:pPr>
            <a:r>
              <a:rPr lang="en-US" sz="3600" b="1" dirty="0">
                <a:solidFill>
                  <a:srgbClr val="FFC000"/>
                </a:solidFill>
                <a:latin typeface="+mn-lt"/>
                <a:cs typeface="+mn-cs"/>
              </a:rPr>
              <a:t>Cryptococcal meningitis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ubtitle 2"/>
          <p:cNvSpPr>
            <a:spLocks noGrp="1"/>
          </p:cNvSpPr>
          <p:nvPr>
            <p:ph type="subTitle" idx="4294967295"/>
          </p:nvPr>
        </p:nvSpPr>
        <p:spPr>
          <a:xfrm>
            <a:off x="228600" y="1600200"/>
            <a:ext cx="8610600" cy="5181600"/>
          </a:xfrm>
        </p:spPr>
        <p:txBody>
          <a:bodyPr lIns="0" rIns="18288"/>
          <a:lstStyle/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2100" dirty="0" smtClean="0">
                <a:solidFill>
                  <a:schemeClr val="bg1"/>
                </a:solidFill>
              </a:rPr>
              <a:t>Candida species are the fourth most common cause of hospital acquired blood stream infections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Candida can reach the CNS</a:t>
            </a:r>
          </a:p>
          <a:p>
            <a:pPr marL="85725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dirty="0" err="1" smtClean="0">
                <a:solidFill>
                  <a:schemeClr val="bg1"/>
                </a:solidFill>
              </a:rPr>
              <a:t>Hematogenously</a:t>
            </a:r>
            <a:r>
              <a:rPr lang="en-US" sz="1700" dirty="0" smtClean="0">
                <a:solidFill>
                  <a:schemeClr val="bg1"/>
                </a:solidFill>
              </a:rPr>
              <a:t>, </a:t>
            </a:r>
          </a:p>
          <a:p>
            <a:pPr marL="85725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dirty="0" smtClean="0">
                <a:solidFill>
                  <a:schemeClr val="bg1"/>
                </a:solidFill>
              </a:rPr>
              <a:t>Surgery, Catheters</a:t>
            </a:r>
          </a:p>
          <a:p>
            <a:pPr marL="85725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Indwelling catheter and fever unresponsive to antibacterial agents</a:t>
            </a:r>
          </a:p>
          <a:p>
            <a:pPr marL="85725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2600" dirty="0" smtClean="0">
                <a:solidFill>
                  <a:srgbClr val="FFFF00"/>
                </a:solidFill>
              </a:rPr>
              <a:t>Clinical syndromes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dirty="0" smtClean="0">
                <a:solidFill>
                  <a:schemeClr val="bg1"/>
                </a:solidFill>
              </a:rPr>
              <a:t>Cerebral </a:t>
            </a:r>
            <a:r>
              <a:rPr lang="en-US" sz="1700" dirty="0" err="1" smtClean="0">
                <a:solidFill>
                  <a:schemeClr val="bg1"/>
                </a:solidFill>
              </a:rPr>
              <a:t>microabscesses</a:t>
            </a:r>
            <a:endParaRPr lang="en-US" sz="1700" dirty="0" smtClean="0">
              <a:solidFill>
                <a:schemeClr val="bg1"/>
              </a:solidFill>
            </a:endParaRP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dirty="0" smtClean="0">
                <a:solidFill>
                  <a:schemeClr val="bg1"/>
                </a:solidFill>
              </a:rPr>
              <a:t>Cerebral abscesses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dirty="0" smtClean="0">
                <a:solidFill>
                  <a:schemeClr val="bg1"/>
                </a:solidFill>
              </a:rPr>
              <a:t>Meningitis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dirty="0" smtClean="0">
                <a:solidFill>
                  <a:schemeClr val="bg1"/>
                </a:solidFill>
              </a:rPr>
              <a:t>Vascular complications  ( infarcts, hemorrhage)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700" i="1" dirty="0" smtClean="0">
              <a:solidFill>
                <a:schemeClr val="bg1"/>
              </a:solidFill>
            </a:endParaRPr>
          </a:p>
          <a:p>
            <a:pPr marL="51435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Etiology: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i="1" dirty="0" smtClean="0">
                <a:solidFill>
                  <a:schemeClr val="bg1"/>
                </a:solidFill>
              </a:rPr>
              <a:t>Candida </a:t>
            </a:r>
            <a:r>
              <a:rPr lang="en-US" sz="1700" i="1" dirty="0" err="1" smtClean="0">
                <a:solidFill>
                  <a:schemeClr val="bg1"/>
                </a:solidFill>
              </a:rPr>
              <a:t>albicans</a:t>
            </a:r>
            <a:r>
              <a:rPr lang="en-US" sz="1700" dirty="0" smtClean="0">
                <a:solidFill>
                  <a:schemeClr val="bg1"/>
                </a:solidFill>
              </a:rPr>
              <a:t>, and other species including </a:t>
            </a:r>
            <a:r>
              <a:rPr lang="en-US" sz="1700" i="1" dirty="0" smtClean="0">
                <a:solidFill>
                  <a:schemeClr val="bg1"/>
                </a:solidFill>
              </a:rPr>
              <a:t>C. </a:t>
            </a:r>
            <a:r>
              <a:rPr lang="en-US" sz="1700" i="1" dirty="0" err="1" smtClean="0">
                <a:solidFill>
                  <a:schemeClr val="bg1"/>
                </a:solidFill>
              </a:rPr>
              <a:t>glabrata</a:t>
            </a:r>
            <a:r>
              <a:rPr lang="en-US" sz="1700" i="1" dirty="0" smtClean="0">
                <a:solidFill>
                  <a:schemeClr val="bg1"/>
                </a:solidFill>
              </a:rPr>
              <a:t>, C. </a:t>
            </a:r>
            <a:r>
              <a:rPr lang="en-US" sz="1700" i="1" dirty="0" err="1" smtClean="0">
                <a:solidFill>
                  <a:schemeClr val="bg1"/>
                </a:solidFill>
              </a:rPr>
              <a:t>tropicalis</a:t>
            </a:r>
            <a:r>
              <a:rPr lang="en-US" sz="1700" i="1" dirty="0" smtClean="0">
                <a:solidFill>
                  <a:schemeClr val="bg1"/>
                </a:solidFill>
              </a:rPr>
              <a:t>  C. </a:t>
            </a:r>
            <a:r>
              <a:rPr lang="en-US" sz="1700" i="1" dirty="0" err="1" smtClean="0">
                <a:solidFill>
                  <a:schemeClr val="bg1"/>
                </a:solidFill>
              </a:rPr>
              <a:t>parapsilosis</a:t>
            </a:r>
            <a:r>
              <a:rPr lang="en-US" sz="1700" i="1" dirty="0" smtClean="0">
                <a:solidFill>
                  <a:schemeClr val="bg1"/>
                </a:solidFill>
              </a:rPr>
              <a:t>, and C. </a:t>
            </a:r>
            <a:r>
              <a:rPr lang="en-US" sz="1700" i="1" dirty="0" err="1" smtClean="0">
                <a:solidFill>
                  <a:schemeClr val="bg1"/>
                </a:solidFill>
              </a:rPr>
              <a:t>krusei</a:t>
            </a:r>
            <a:r>
              <a:rPr lang="en-US" sz="1700" i="1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930275" y="619125"/>
            <a:ext cx="2279650" cy="6477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dirty="0" err="1">
                <a:solidFill>
                  <a:srgbClr val="FFC000"/>
                </a:solidFill>
                <a:latin typeface="Calibri"/>
                <a:cs typeface="+mn-cs"/>
              </a:rPr>
              <a:t>Candidiasis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913</TotalTime>
  <Words>810</Words>
  <Application>Microsoft Office PowerPoint</Application>
  <PresentationFormat>On-screen Show (4:3)</PresentationFormat>
  <Paragraphs>293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Century Gothic</vt:lpstr>
      <vt:lpstr>Constantia</vt:lpstr>
      <vt:lpstr>Majalla UI</vt:lpstr>
      <vt:lpstr>Times New Roman</vt:lpstr>
      <vt:lpstr>Wingdings</vt:lpstr>
      <vt:lpstr>Office Theme</vt:lpstr>
      <vt:lpstr>PowerPoint Presentation</vt:lpstr>
      <vt:lpstr>PowerPoint Presentation</vt:lpstr>
      <vt:lpstr>Fungal infections of central nervous system (CNS)</vt:lpstr>
      <vt:lpstr>Risk factors</vt:lpstr>
      <vt:lpstr>PowerPoint Presentation</vt:lpstr>
      <vt:lpstr>Clinical syndromes</vt:lpstr>
      <vt:lpstr>Etiology</vt:lpstr>
      <vt:lpstr>PowerPoint Presentation</vt:lpstr>
      <vt:lpstr>PowerPoint Presentation</vt:lpstr>
      <vt:lpstr>PowerPoint Presentation</vt:lpstr>
      <vt:lpstr>CNS Zygomycosis (mucoromycosis)</vt:lpstr>
      <vt:lpstr>PowerPoint Presentation</vt:lpstr>
      <vt:lpstr>PowerPoint Presentation</vt:lpstr>
      <vt:lpstr>Diagnosis </vt:lpstr>
      <vt:lpstr>Lab Diagnosis </vt:lpstr>
      <vt:lpstr>Lab Diagnosis </vt:lpstr>
      <vt:lpstr>Lab. Diagnosis</vt:lpstr>
      <vt:lpstr>Management</vt:lpstr>
      <vt:lpstr>Antifungal therapy</vt:lpstr>
      <vt:lpstr>Thank You 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drahmad</dc:creator>
  <cp:lastModifiedBy>user</cp:lastModifiedBy>
  <cp:revision>67</cp:revision>
  <dcterms:created xsi:type="dcterms:W3CDTF">2011-06-14T17:07:28Z</dcterms:created>
  <dcterms:modified xsi:type="dcterms:W3CDTF">2018-10-21T07:57:34Z</dcterms:modified>
</cp:coreProperties>
</file>