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85" r:id="rId3"/>
    <p:sldId id="256" r:id="rId4"/>
    <p:sldId id="259" r:id="rId5"/>
    <p:sldId id="260" r:id="rId6"/>
    <p:sldId id="261" r:id="rId7"/>
    <p:sldId id="262" r:id="rId8"/>
    <p:sldId id="263" r:id="rId9"/>
    <p:sldId id="266" r:id="rId10"/>
    <p:sldId id="267" r:id="rId11"/>
    <p:sldId id="286" r:id="rId12"/>
    <p:sldId id="268" r:id="rId13"/>
    <p:sldId id="269" r:id="rId14"/>
    <p:sldId id="280" r:id="rId15"/>
    <p:sldId id="284" r:id="rId16"/>
    <p:sldId id="283" r:id="rId17"/>
    <p:sldId id="276" r:id="rId18"/>
    <p:sldId id="277" r:id="rId19"/>
    <p:sldId id="278" r:id="rId20"/>
    <p:sldId id="279" r:id="rId21"/>
    <p:sldId id="281" r:id="rId22"/>
    <p:sldId id="270" r:id="rId23"/>
    <p:sldId id="271" r:id="rId24"/>
    <p:sldId id="272" r:id="rId25"/>
    <p:sldId id="291" r:id="rId26"/>
    <p:sldId id="273" r:id="rId27"/>
    <p:sldId id="274" r:id="rId28"/>
    <p:sldId id="287" r:id="rId29"/>
    <p:sldId id="288" r:id="rId30"/>
    <p:sldId id="289" r:id="rId31"/>
    <p:sldId id="290"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snapToGrid="0">
      <p:cViewPr varScale="1">
        <p:scale>
          <a:sx n="62" d="100"/>
          <a:sy n="62" d="100"/>
        </p:scale>
        <p:origin x="-66" y="-104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10/21/2018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10/21/2018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10/21/2018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10/21/2018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hyperlink" Target="//upload.wikimedia.org/wikipedia/commons/0/0c/Scotch_Whisky_(aka).jpg" TargetMode="External"/><Relationship Id="rId4" Type="http://schemas.openxmlformats.org/officeDocument/2006/relationships/image" Target="../media/image31.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s://www.google.com.eg/url?sa=i&amp;rct=j&amp;q=&amp;esrc=s&amp;source=images&amp;cd=&amp;cad=rja&amp;uact=8&amp;ved=0CAcQjRxqFQoTCNnP75qfqMgCFclXGgodob0Ndw&amp;url=https://www.pinterest.com/pin/84653667965268501/&amp;psig=AFQjCNEZa9gvrcNREyrG4wzMr7DUELHdZA&amp;ust=1444028397198599" TargetMode="Externa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File:OCD_handwash.jpg" TargetMode="External"/><Relationship Id="rId3" Type="http://schemas.openxmlformats.org/officeDocument/2006/relationships/hyperlink" Target="http://www.sanctuaryofshadows.org/html/images/chamber2/panic.jpg" TargetMode="External"/><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hyperlink" Target="http://en.wikipedia.org/wiki/File:Messie_mess_1.jpg" TargetMode="External"/><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hyperlink" Target="http://www.geocities.com/benzoland/medan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4960" y="450130"/>
            <a:ext cx="9723120" cy="584775"/>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TT" sz="3200" dirty="0" smtClean="0">
                <a:solidFill>
                  <a:schemeClr val="accent1"/>
                </a:solidFill>
                <a:latin typeface="Algerian" panose="04020705040A02060702" pitchFamily="82" charset="0"/>
              </a:rPr>
              <a:t>Drugs used for  anxiety and panic disorders</a:t>
            </a:r>
            <a:endParaRPr lang="en-US" sz="3200" dirty="0">
              <a:latin typeface="Algerian" panose="04020705040A02060702" pitchFamily="82" charset="0"/>
            </a:endParaRPr>
          </a:p>
        </p:txBody>
      </p:sp>
      <p:sp>
        <p:nvSpPr>
          <p:cNvPr id="3" name="TextBox 2"/>
          <p:cNvSpPr txBox="1"/>
          <p:nvPr/>
        </p:nvSpPr>
        <p:spPr>
          <a:xfrm>
            <a:off x="878192" y="5210868"/>
            <a:ext cx="5607377" cy="1384995"/>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Discuss </a:t>
            </a:r>
            <a:r>
              <a:rPr lang="en-US" sz="2800" b="1" dirty="0">
                <a:solidFill>
                  <a:schemeClr val="accent1"/>
                </a:solidFill>
              </a:rPr>
              <a:t>the different characteristics of antianxiety </a:t>
            </a:r>
            <a:r>
              <a:rPr lang="en-US" sz="2800" b="1" dirty="0" smtClean="0">
                <a:solidFill>
                  <a:schemeClr val="accent1"/>
                </a:solidFill>
              </a:rPr>
              <a:t>drugs</a:t>
            </a:r>
            <a:endParaRPr lang="en-US" sz="2800" b="1" dirty="0">
              <a:solidFill>
                <a:schemeClr val="accent1"/>
              </a:solidFill>
              <a:latin typeface="Algerian" panose="04020705040A02060702" pitchFamily="82" charset="0"/>
            </a:endParaRPr>
          </a:p>
        </p:txBody>
      </p:sp>
      <p:sp>
        <p:nvSpPr>
          <p:cNvPr id="5" name="TextBox 4"/>
          <p:cNvSpPr txBox="1"/>
          <p:nvPr/>
        </p:nvSpPr>
        <p:spPr>
          <a:xfrm>
            <a:off x="888004" y="2322864"/>
            <a:ext cx="5619476" cy="954107"/>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Define some </a:t>
            </a:r>
            <a:r>
              <a:rPr lang="en-US" sz="2800" b="1" dirty="0">
                <a:solidFill>
                  <a:schemeClr val="accent1"/>
                </a:solidFill>
              </a:rPr>
              <a:t>types of anxiety </a:t>
            </a:r>
            <a:r>
              <a:rPr lang="en-US" sz="2800" b="1" dirty="0" smtClean="0">
                <a:solidFill>
                  <a:schemeClr val="accent1"/>
                </a:solidFill>
              </a:rPr>
              <a:t>disorders</a:t>
            </a:r>
            <a:endParaRPr lang="en-US" sz="2800" b="1" dirty="0">
              <a:solidFill>
                <a:schemeClr val="accent1"/>
              </a:solidFill>
            </a:endParaRPr>
          </a:p>
        </p:txBody>
      </p:sp>
      <p:sp>
        <p:nvSpPr>
          <p:cNvPr id="6" name="TextBox 5"/>
          <p:cNvSpPr txBox="1"/>
          <p:nvPr/>
        </p:nvSpPr>
        <p:spPr>
          <a:xfrm>
            <a:off x="933725" y="1584802"/>
            <a:ext cx="1709393" cy="523220"/>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ILOs</a:t>
            </a:r>
            <a:endParaRPr lang="en-US" sz="2800" b="1" dirty="0">
              <a:solidFill>
                <a:schemeClr val="accent1"/>
              </a:solidFill>
            </a:endParaRPr>
          </a:p>
        </p:txBody>
      </p:sp>
      <p:sp>
        <p:nvSpPr>
          <p:cNvPr id="7" name="TextBox 6"/>
          <p:cNvSpPr txBox="1"/>
          <p:nvPr/>
        </p:nvSpPr>
        <p:spPr>
          <a:xfrm>
            <a:off x="857524" y="3785904"/>
            <a:ext cx="5634716" cy="954107"/>
          </a:xfrm>
          <a:prstGeom prst="rect">
            <a:avLst/>
          </a:prstGeom>
          <a:solidFill>
            <a:srgbClr val="FFFF00"/>
          </a:solidFill>
          <a:ln>
            <a:solidFill>
              <a:schemeClr val="accent1">
                <a:lumMod val="60000"/>
                <a:lumOff val="40000"/>
              </a:schemeClr>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Classify types of drugs used for treatment of anxiety</a:t>
            </a:r>
          </a:p>
        </p:txBody>
      </p:sp>
      <p:pic>
        <p:nvPicPr>
          <p:cNvPr id="8" name="Picture 7"/>
          <p:cNvPicPr>
            <a:picLocks noChangeAspect="1"/>
          </p:cNvPicPr>
          <p:nvPr/>
        </p:nvPicPr>
        <p:blipFill>
          <a:blip r:embed="rId2"/>
          <a:stretch>
            <a:fillRect/>
          </a:stretch>
        </p:blipFill>
        <p:spPr>
          <a:xfrm>
            <a:off x="8500199" y="1471323"/>
            <a:ext cx="3212870" cy="2737341"/>
          </a:xfrm>
          <a:prstGeom prst="rect">
            <a:avLst/>
          </a:prstGeom>
        </p:spPr>
      </p:pic>
      <p:pic>
        <p:nvPicPr>
          <p:cNvPr id="9" name="Picture 2"/>
          <p:cNvPicPr>
            <a:picLocks noChangeAspect="1" noChangeArrowheads="1"/>
          </p:cNvPicPr>
          <p:nvPr/>
        </p:nvPicPr>
        <p:blipFill>
          <a:blip r:embed="rId3"/>
          <a:srcRect/>
          <a:stretch>
            <a:fillRect/>
          </a:stretch>
        </p:blipFill>
        <p:spPr bwMode="auto">
          <a:xfrm>
            <a:off x="8763000" y="4267200"/>
            <a:ext cx="3002280" cy="2362200"/>
          </a:xfrm>
          <a:prstGeom prst="rect">
            <a:avLst/>
          </a:prstGeom>
          <a:noFill/>
          <a:ln w="9525">
            <a:noFill/>
            <a:miter lim="800000"/>
            <a:headEnd/>
            <a:tailEnd/>
          </a:ln>
        </p:spPr>
      </p:pic>
    </p:spTree>
    <p:extLst>
      <p:ext uri="{BB962C8B-B14F-4D97-AF65-F5344CB8AC3E}">
        <p14:creationId xmlns="" xmlns:p14="http://schemas.microsoft.com/office/powerpoint/2010/main" val="51494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34" dur="1000" fill="hold"/>
                                        <p:tgtEl>
                                          <p:spTgt spid="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1902" y="4173272"/>
            <a:ext cx="73342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gn="just"/>
            <a:r>
              <a:rPr lang="en-US" sz="2800" b="1" dirty="0">
                <a:solidFill>
                  <a:schemeClr val="accent1"/>
                </a:solidFill>
              </a:rPr>
              <a:t>Sleep disorders (Insomnia).</a:t>
            </a:r>
          </a:p>
          <a:p>
            <a:pPr marL="742950" lvl="1" indent="-285750"/>
            <a:r>
              <a:rPr lang="en-US" sz="2800" b="1" dirty="0">
                <a:solidFill>
                  <a:schemeClr val="accent1"/>
                </a:solidFill>
                <a:cs typeface="Times New Roman" pitchFamily="18" charset="0"/>
              </a:rPr>
              <a:t> </a:t>
            </a:r>
            <a:r>
              <a:rPr lang="en-US" sz="2800" b="1" dirty="0" err="1">
                <a:solidFill>
                  <a:srgbClr val="0070C0"/>
                </a:solidFill>
                <a:cs typeface="Times New Roman" pitchFamily="18" charset="0"/>
              </a:rPr>
              <a:t>Triazolam</a:t>
            </a:r>
            <a:r>
              <a:rPr lang="en-US" sz="2800" b="1" dirty="0">
                <a:solidFill>
                  <a:srgbClr val="0070C0"/>
                </a:solidFill>
                <a:cs typeface="Times New Roman" pitchFamily="18" charset="0"/>
              </a:rPr>
              <a:t>, </a:t>
            </a:r>
            <a:r>
              <a:rPr lang="en-US" sz="2800" b="1" dirty="0" err="1">
                <a:solidFill>
                  <a:srgbClr val="0070C0"/>
                </a:solidFill>
                <a:cs typeface="Times New Roman" pitchFamily="18" charset="0"/>
              </a:rPr>
              <a:t>Lorazepam</a:t>
            </a:r>
            <a:r>
              <a:rPr lang="en-US" sz="2800" b="1" dirty="0">
                <a:solidFill>
                  <a:srgbClr val="0070C0"/>
                </a:solidFill>
                <a:cs typeface="Times New Roman" pitchFamily="18" charset="0"/>
              </a:rPr>
              <a:t>, </a:t>
            </a:r>
            <a:r>
              <a:rPr lang="en-US" sz="2800" b="1" dirty="0" err="1">
                <a:solidFill>
                  <a:srgbClr val="0070C0"/>
                </a:solidFill>
                <a:cs typeface="Times New Roman" pitchFamily="18" charset="0"/>
              </a:rPr>
              <a:t>Flurazepam</a:t>
            </a:r>
            <a:endParaRPr lang="en-US" sz="2800" b="1" dirty="0">
              <a:solidFill>
                <a:srgbClr val="0070C0"/>
              </a:solidFill>
              <a:cs typeface="Times New Roman" pitchFamily="18" charset="0"/>
            </a:endParaRPr>
          </a:p>
        </p:txBody>
      </p:sp>
      <p:sp>
        <p:nvSpPr>
          <p:cNvPr id="6" name="TextBox 5"/>
          <p:cNvSpPr txBox="1"/>
          <p:nvPr/>
        </p:nvSpPr>
        <p:spPr>
          <a:xfrm>
            <a:off x="361902" y="1236415"/>
            <a:ext cx="7320698" cy="250530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gn="just">
              <a:lnSpc>
                <a:spcPct val="160000"/>
              </a:lnSpc>
            </a:pPr>
            <a:r>
              <a:rPr lang="en-US" sz="2800" b="1" dirty="0">
                <a:solidFill>
                  <a:schemeClr val="accent1"/>
                </a:solidFill>
              </a:rPr>
              <a:t>Anxiety disorders:</a:t>
            </a:r>
            <a:r>
              <a:rPr lang="en-US" sz="2800" b="1" dirty="0">
                <a:solidFill>
                  <a:schemeClr val="accent1"/>
                </a:solidFill>
                <a:cs typeface="Times New Roman" pitchFamily="18" charset="0"/>
              </a:rPr>
              <a:t>   </a:t>
            </a:r>
          </a:p>
          <a:p>
            <a:pPr>
              <a:lnSpc>
                <a:spcPct val="80000"/>
              </a:lnSpc>
            </a:pPr>
            <a:r>
              <a:rPr lang="en-US" sz="2800" b="1" dirty="0">
                <a:solidFill>
                  <a:schemeClr val="accent1"/>
                </a:solidFill>
                <a:cs typeface="Times New Roman" pitchFamily="18" charset="0"/>
              </a:rPr>
              <a:t>	</a:t>
            </a:r>
            <a:r>
              <a:rPr lang="en-US" sz="2800" b="1" dirty="0">
                <a:solidFill>
                  <a:schemeClr val="bg2"/>
                </a:solidFill>
                <a:cs typeface="Times New Roman" pitchFamily="18" charset="0"/>
              </a:rPr>
              <a:t>Short term relief of severe anxiety</a:t>
            </a:r>
          </a:p>
          <a:p>
            <a:pPr>
              <a:lnSpc>
                <a:spcPct val="80000"/>
              </a:lnSpc>
            </a:pPr>
            <a:r>
              <a:rPr lang="en-US" sz="2800" b="1" dirty="0">
                <a:solidFill>
                  <a:schemeClr val="accent1"/>
                </a:solidFill>
                <a:cs typeface="Times New Roman" pitchFamily="18" charset="0"/>
              </a:rPr>
              <a:t>	General anxiety disorder</a:t>
            </a:r>
          </a:p>
          <a:p>
            <a:pPr>
              <a:lnSpc>
                <a:spcPct val="80000"/>
              </a:lnSpc>
            </a:pPr>
            <a:r>
              <a:rPr lang="en-US" sz="2800" b="1" dirty="0">
                <a:solidFill>
                  <a:schemeClr val="accent1"/>
                </a:solidFill>
                <a:cs typeface="Times New Roman" pitchFamily="18" charset="0"/>
              </a:rPr>
              <a:t>	Obsessive compulsive disorder</a:t>
            </a:r>
          </a:p>
          <a:p>
            <a:pPr>
              <a:lnSpc>
                <a:spcPct val="80000"/>
              </a:lnSpc>
            </a:pPr>
            <a:r>
              <a:rPr lang="en-US" sz="2800" b="1" dirty="0">
                <a:solidFill>
                  <a:schemeClr val="accent1"/>
                </a:solidFill>
                <a:cs typeface="Times New Roman" pitchFamily="18" charset="0"/>
              </a:rPr>
              <a:t>	Panic attack with </a:t>
            </a:r>
            <a:r>
              <a:rPr lang="en-US" sz="2800" b="1" dirty="0" smtClean="0">
                <a:solidFill>
                  <a:schemeClr val="accent1"/>
                </a:solidFill>
                <a:cs typeface="Times New Roman" pitchFamily="18" charset="0"/>
              </a:rPr>
              <a:t>depression</a:t>
            </a:r>
            <a:r>
              <a:rPr lang="en-US" sz="2800" b="1" dirty="0" smtClean="0">
                <a:solidFill>
                  <a:schemeClr val="accent1"/>
                </a:solidFill>
                <a:latin typeface="Calibri"/>
                <a:cs typeface="Times New Roman" pitchFamily="18" charset="0"/>
              </a:rPr>
              <a:t>→</a:t>
            </a:r>
            <a:r>
              <a:rPr lang="en-US" sz="2800" b="1" dirty="0" smtClean="0">
                <a:solidFill>
                  <a:schemeClr val="accent1"/>
                </a:solidFill>
                <a:cs typeface="Times New Roman" pitchFamily="18" charset="0"/>
              </a:rPr>
              <a:t> </a:t>
            </a:r>
            <a:r>
              <a:rPr lang="en-US" sz="2800" b="1" dirty="0">
                <a:solidFill>
                  <a:srgbClr val="0000FF"/>
                </a:solidFill>
                <a:cs typeface="Times New Roman" pitchFamily="18" charset="0"/>
              </a:rPr>
              <a:t>Alprazolam </a:t>
            </a:r>
            <a:r>
              <a:rPr lang="en-US" sz="2400" b="1" dirty="0" smtClean="0">
                <a:solidFill>
                  <a:srgbClr val="0000FF"/>
                </a:solidFill>
                <a:cs typeface="Times New Roman" pitchFamily="18" charset="0"/>
              </a:rPr>
              <a:t>(</a:t>
            </a:r>
            <a:r>
              <a:rPr lang="en-US" sz="2400" b="1" dirty="0">
                <a:solidFill>
                  <a:srgbClr val="0000FF"/>
                </a:solidFill>
                <a:cs typeface="Times New Roman" pitchFamily="18" charset="0"/>
              </a:rPr>
              <a:t>antidepressant effect</a:t>
            </a:r>
            <a:r>
              <a:rPr lang="en-US" sz="2400" b="1" dirty="0" smtClean="0">
                <a:solidFill>
                  <a:srgbClr val="0000FF"/>
                </a:solidFill>
                <a:cs typeface="Times New Roman" pitchFamily="18" charset="0"/>
              </a:rPr>
              <a:t>)</a:t>
            </a:r>
            <a:endParaRPr lang="en-US" sz="2800" b="1" dirty="0">
              <a:cs typeface="Times New Roman" pitchFamily="18" charset="0"/>
            </a:endParaRPr>
          </a:p>
        </p:txBody>
      </p:sp>
      <p:sp>
        <p:nvSpPr>
          <p:cNvPr id="7" name="TextBox 6"/>
          <p:cNvSpPr txBox="1"/>
          <p:nvPr/>
        </p:nvSpPr>
        <p:spPr>
          <a:xfrm>
            <a:off x="1879908" y="213559"/>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Therapeutic Uses</a:t>
            </a:r>
            <a:endParaRPr lang="en-US" sz="3200" b="1" dirty="0">
              <a:solidFill>
                <a:schemeClr val="accent1"/>
              </a:solidFill>
              <a:latin typeface="Algerian" panose="04020705040A02060702" pitchFamily="82" charset="0"/>
              <a:cs typeface="Times New Roman" pitchFamily="18" charset="0"/>
            </a:endParaRPr>
          </a:p>
        </p:txBody>
      </p:sp>
      <p:pic>
        <p:nvPicPr>
          <p:cNvPr id="8" name="Picture 7"/>
          <p:cNvPicPr>
            <a:picLocks noChangeAspect="1"/>
          </p:cNvPicPr>
          <p:nvPr/>
        </p:nvPicPr>
        <p:blipFill>
          <a:blip r:embed="rId2"/>
          <a:stretch>
            <a:fillRect/>
          </a:stretch>
        </p:blipFill>
        <p:spPr>
          <a:xfrm>
            <a:off x="8439239" y="739803"/>
            <a:ext cx="3212870" cy="2737341"/>
          </a:xfrm>
          <a:prstGeom prst="rect">
            <a:avLst/>
          </a:prstGeom>
        </p:spPr>
      </p:pic>
      <p:sp>
        <p:nvSpPr>
          <p:cNvPr id="9" name="TextBox 8"/>
          <p:cNvSpPr txBox="1"/>
          <p:nvPr/>
        </p:nvSpPr>
        <p:spPr>
          <a:xfrm>
            <a:off x="392382" y="5411046"/>
            <a:ext cx="7741423"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Treatment of epilepsy</a:t>
            </a:r>
          </a:p>
          <a:p>
            <a:r>
              <a:rPr lang="en-US" sz="2800" b="1" dirty="0">
                <a:solidFill>
                  <a:schemeClr val="accent1"/>
                </a:solidFill>
                <a:cs typeface="Times New Roman" pitchFamily="18" charset="0"/>
              </a:rPr>
              <a:t>     </a:t>
            </a:r>
            <a:r>
              <a:rPr lang="en-US" sz="2800" b="1" dirty="0">
                <a:solidFill>
                  <a:srgbClr val="0070C0"/>
                </a:solidFill>
                <a:cs typeface="Times New Roman" pitchFamily="18" charset="0"/>
              </a:rPr>
              <a:t>Diazepam – </a:t>
            </a:r>
            <a:r>
              <a:rPr lang="en-US" sz="2800" b="1" dirty="0" err="1">
                <a:solidFill>
                  <a:srgbClr val="0070C0"/>
                </a:solidFill>
                <a:cs typeface="Times New Roman" pitchFamily="18" charset="0"/>
              </a:rPr>
              <a:t>Lorazepam</a:t>
            </a:r>
            <a:endParaRPr lang="en-US" sz="2800" b="1" dirty="0">
              <a:solidFill>
                <a:srgbClr val="0070C0"/>
              </a:solidFill>
              <a:cs typeface="Times New Roman" pitchFamily="18" charset="0"/>
            </a:endParaRPr>
          </a:p>
        </p:txBody>
      </p:sp>
      <p:pic>
        <p:nvPicPr>
          <p:cNvPr id="4098" name="Picture 2"/>
          <p:cNvPicPr>
            <a:picLocks noChangeAspect="1" noChangeArrowheads="1"/>
          </p:cNvPicPr>
          <p:nvPr/>
        </p:nvPicPr>
        <p:blipFill>
          <a:blip r:embed="rId3"/>
          <a:srcRect/>
          <a:stretch>
            <a:fillRect/>
          </a:stretch>
        </p:blipFill>
        <p:spPr bwMode="auto">
          <a:xfrm>
            <a:off x="8991600" y="3736658"/>
            <a:ext cx="2895600" cy="2938462"/>
          </a:xfrm>
          <a:prstGeom prst="rect">
            <a:avLst/>
          </a:prstGeom>
          <a:noFill/>
          <a:ln w="9525">
            <a:noFill/>
            <a:miter lim="800000"/>
            <a:headEnd/>
            <a:tailEnd/>
          </a:ln>
        </p:spPr>
      </p:pic>
    </p:spTree>
    <p:extLst>
      <p:ext uri="{BB962C8B-B14F-4D97-AF65-F5344CB8AC3E}">
        <p14:creationId xmlns="" xmlns:p14="http://schemas.microsoft.com/office/powerpoint/2010/main" val="8681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165" y="2501205"/>
            <a:ext cx="5368875"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In anesthesia   </a:t>
            </a:r>
          </a:p>
          <a:p>
            <a:pPr>
              <a:buClr>
                <a:schemeClr val="folHlink"/>
              </a:buClr>
              <a:buFont typeface="Wingdings" pitchFamily="2" charset="2"/>
              <a:buChar char="§"/>
            </a:pPr>
            <a:r>
              <a:rPr lang="en-US" sz="2800" b="1" dirty="0">
                <a:solidFill>
                  <a:schemeClr val="accent1"/>
                </a:solidFill>
                <a:cs typeface="Times New Roman" pitchFamily="18" charset="0"/>
              </a:rPr>
              <a:t>   </a:t>
            </a:r>
            <a:r>
              <a:rPr lang="en-US" sz="2800" b="1" dirty="0" err="1">
                <a:solidFill>
                  <a:schemeClr val="accent1"/>
                </a:solidFill>
                <a:cs typeface="Times New Roman" pitchFamily="18" charset="0"/>
              </a:rPr>
              <a:t>Preanesthetic</a:t>
            </a:r>
            <a:r>
              <a:rPr lang="en-US" sz="2800" b="1" dirty="0">
                <a:solidFill>
                  <a:schemeClr val="accent1"/>
                </a:solidFill>
                <a:cs typeface="Times New Roman" pitchFamily="18" charset="0"/>
              </a:rPr>
              <a:t> medication </a:t>
            </a:r>
            <a:r>
              <a:rPr lang="en-US" sz="2800" b="1" dirty="0">
                <a:solidFill>
                  <a:srgbClr val="0070C0"/>
                </a:solidFill>
                <a:cs typeface="Times New Roman" pitchFamily="18" charset="0"/>
              </a:rPr>
              <a:t>(diazepam</a:t>
            </a:r>
            <a:r>
              <a:rPr lang="en-US" sz="2800" b="1" dirty="0" smtClean="0">
                <a:solidFill>
                  <a:srgbClr val="0070C0"/>
                </a:solidFill>
                <a:cs typeface="Times New Roman" pitchFamily="18" charset="0"/>
              </a:rPr>
              <a:t>).</a:t>
            </a:r>
            <a:endParaRPr lang="en-US" sz="2800" b="1" dirty="0">
              <a:solidFill>
                <a:srgbClr val="0070C0"/>
              </a:solidFill>
              <a:cs typeface="Times New Roman" pitchFamily="18" charset="0"/>
            </a:endParaRPr>
          </a:p>
        </p:txBody>
      </p:sp>
      <p:sp>
        <p:nvSpPr>
          <p:cNvPr id="7" name="TextBox 6"/>
          <p:cNvSpPr txBox="1"/>
          <p:nvPr/>
        </p:nvSpPr>
        <p:spPr>
          <a:xfrm>
            <a:off x="1879908" y="213559"/>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Therapeutic Uses</a:t>
            </a:r>
            <a:endParaRPr lang="en-US" sz="3200" b="1" dirty="0">
              <a:solidFill>
                <a:schemeClr val="accent1"/>
              </a:solidFill>
              <a:latin typeface="Algerian" panose="04020705040A02060702" pitchFamily="82" charset="0"/>
              <a:cs typeface="Times New Roman" pitchFamily="18" charset="0"/>
            </a:endParaRPr>
          </a:p>
        </p:txBody>
      </p:sp>
      <p:pic>
        <p:nvPicPr>
          <p:cNvPr id="8" name="Picture 7"/>
          <p:cNvPicPr>
            <a:picLocks noChangeAspect="1"/>
          </p:cNvPicPr>
          <p:nvPr/>
        </p:nvPicPr>
        <p:blipFill>
          <a:blip r:embed="rId2"/>
          <a:stretch>
            <a:fillRect/>
          </a:stretch>
        </p:blipFill>
        <p:spPr>
          <a:xfrm>
            <a:off x="8439239" y="739803"/>
            <a:ext cx="3212870" cy="2737341"/>
          </a:xfrm>
          <a:prstGeom prst="rect">
            <a:avLst/>
          </a:prstGeom>
        </p:spPr>
      </p:pic>
      <p:pic>
        <p:nvPicPr>
          <p:cNvPr id="46082" name="Picture 2"/>
          <p:cNvPicPr>
            <a:picLocks noChangeAspect="1" noChangeArrowheads="1"/>
          </p:cNvPicPr>
          <p:nvPr/>
        </p:nvPicPr>
        <p:blipFill>
          <a:blip r:embed="rId3"/>
          <a:srcRect/>
          <a:stretch>
            <a:fillRect/>
          </a:stretch>
        </p:blipFill>
        <p:spPr bwMode="auto">
          <a:xfrm>
            <a:off x="6278880" y="1889760"/>
            <a:ext cx="5694998" cy="4773930"/>
          </a:xfrm>
          <a:prstGeom prst="rect">
            <a:avLst/>
          </a:prstGeom>
          <a:noFill/>
          <a:ln w="9525">
            <a:noFill/>
            <a:miter lim="800000"/>
            <a:headEnd/>
            <a:tailEnd/>
          </a:ln>
        </p:spPr>
      </p:pic>
      <p:sp>
        <p:nvSpPr>
          <p:cNvPr id="10" name="TextBox 9"/>
          <p:cNvSpPr txBox="1"/>
          <p:nvPr/>
        </p:nvSpPr>
        <p:spPr>
          <a:xfrm>
            <a:off x="289560" y="4619565"/>
            <a:ext cx="5368875"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Induction </a:t>
            </a:r>
            <a:r>
              <a:rPr lang="en-US" sz="2800" b="1" dirty="0">
                <a:solidFill>
                  <a:schemeClr val="accent1"/>
                </a:solidFill>
                <a:cs typeface="Times New Roman" pitchFamily="18" charset="0"/>
              </a:rPr>
              <a:t>of anesthesia 	</a:t>
            </a:r>
            <a:r>
              <a:rPr lang="en-US" sz="2800" b="1" dirty="0">
                <a:solidFill>
                  <a:srgbClr val="0070C0"/>
                </a:solidFill>
                <a:cs typeface="Times New Roman" pitchFamily="18" charset="0"/>
              </a:rPr>
              <a:t>(</a:t>
            </a:r>
            <a:r>
              <a:rPr lang="en-US" sz="2800" b="1" dirty="0" err="1" smtClean="0">
                <a:solidFill>
                  <a:srgbClr val="0070C0"/>
                </a:solidFill>
                <a:cs typeface="Times New Roman" pitchFamily="18" charset="0"/>
              </a:rPr>
              <a:t>Midazolam</a:t>
            </a:r>
            <a:r>
              <a:rPr lang="en-US" sz="2800" b="1" dirty="0" smtClean="0">
                <a:solidFill>
                  <a:srgbClr val="0070C0"/>
                </a:solidFill>
                <a:cs typeface="Times New Roman" pitchFamily="18" charset="0"/>
              </a:rPr>
              <a:t>, IV)</a:t>
            </a:r>
            <a:endParaRPr lang="en-US" b="1" dirty="0">
              <a:solidFill>
                <a:srgbClr val="0070C0"/>
              </a:solidFill>
              <a:cs typeface="Times New Roman" pitchFamily="18" charset="0"/>
            </a:endParaRPr>
          </a:p>
        </p:txBody>
      </p:sp>
    </p:spTree>
    <p:extLst>
      <p:ext uri="{BB962C8B-B14F-4D97-AF65-F5344CB8AC3E}">
        <p14:creationId xmlns="" xmlns:p14="http://schemas.microsoft.com/office/powerpoint/2010/main" val="86816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par>
                                <p:cTn id="27" presetID="25" presetClass="entr" presetSubtype="0" fill="hold" nodeType="withEffect">
                                  <p:stCondLst>
                                    <p:cond delay="0"/>
                                  </p:stCondLst>
                                  <p:childTnLst>
                                    <p:set>
                                      <p:cBhvr>
                                        <p:cTn id="28" dur="1" fill="hold">
                                          <p:stCondLst>
                                            <p:cond delay="0"/>
                                          </p:stCondLst>
                                        </p:cTn>
                                        <p:tgtEl>
                                          <p:spTgt spid="46082"/>
                                        </p:tgtEl>
                                        <p:attrNameLst>
                                          <p:attrName>style.visibility</p:attrName>
                                        </p:attrNameLst>
                                      </p:cBhvr>
                                      <p:to>
                                        <p:strVal val="visible"/>
                                      </p:to>
                                    </p:set>
                                    <p:anim calcmode="lin" valueType="num">
                                      <p:cBhvr>
                                        <p:cTn id="29" dur="500" decel="50000" fill="hold">
                                          <p:stCondLst>
                                            <p:cond delay="0"/>
                                          </p:stCondLst>
                                        </p:cTn>
                                        <p:tgtEl>
                                          <p:spTgt spid="4608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608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6082"/>
                                        </p:tgtEl>
                                        <p:attrNameLst>
                                          <p:attrName>ppt_w</p:attrName>
                                        </p:attrNameLst>
                                      </p:cBhvr>
                                      <p:tavLst>
                                        <p:tav tm="0">
                                          <p:val>
                                            <p:strVal val="#ppt_w*.05"/>
                                          </p:val>
                                        </p:tav>
                                        <p:tav tm="100000">
                                          <p:val>
                                            <p:strVal val="#ppt_w"/>
                                          </p:val>
                                        </p:tav>
                                      </p:tavLst>
                                    </p:anim>
                                    <p:anim calcmode="lin" valueType="num">
                                      <p:cBhvr>
                                        <p:cTn id="32" dur="1000" fill="hold"/>
                                        <p:tgtEl>
                                          <p:spTgt spid="4608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608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608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608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6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449" y="5288584"/>
            <a:ext cx="722059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Risk of withdrawal  </a:t>
            </a:r>
            <a:r>
              <a:rPr lang="en-US" sz="2800" b="1" dirty="0" smtClean="0">
                <a:solidFill>
                  <a:schemeClr val="accent1"/>
                </a:solidFill>
                <a:cs typeface="Times New Roman" pitchFamily="18" charset="0"/>
              </a:rPr>
              <a:t>symptoms(Rebound </a:t>
            </a:r>
            <a:r>
              <a:rPr lang="en-US" sz="2800" b="1" dirty="0">
                <a:solidFill>
                  <a:schemeClr val="accent1"/>
                </a:solidFill>
                <a:cs typeface="Times New Roman" pitchFamily="18" charset="0"/>
              </a:rPr>
              <a:t>insomnia, anorexia, anxiety, agitation, tremors and </a:t>
            </a:r>
            <a:r>
              <a:rPr lang="en-US" sz="2800" b="1" dirty="0" smtClean="0">
                <a:solidFill>
                  <a:schemeClr val="accent1"/>
                </a:solidFill>
                <a:cs typeface="Times New Roman" pitchFamily="18" charset="0"/>
              </a:rPr>
              <a:t>convulsion)</a:t>
            </a:r>
            <a:endParaRPr lang="en-US" sz="2800" b="1" dirty="0">
              <a:solidFill>
                <a:schemeClr val="accent1"/>
              </a:solidFill>
              <a:cs typeface="Times New Roman" pitchFamily="18" charset="0"/>
            </a:endParaRPr>
          </a:p>
        </p:txBody>
      </p:sp>
      <p:sp>
        <p:nvSpPr>
          <p:cNvPr id="6" name="TextBox 5"/>
          <p:cNvSpPr txBox="1"/>
          <p:nvPr/>
        </p:nvSpPr>
        <p:spPr>
          <a:xfrm>
            <a:off x="762449" y="2211518"/>
            <a:ext cx="5790751"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Ataxia  (</a:t>
            </a:r>
            <a:r>
              <a:rPr lang="en-US" sz="2800" b="1" dirty="0" smtClean="0">
                <a:solidFill>
                  <a:schemeClr val="accent1"/>
                </a:solidFill>
                <a:cs typeface="Times New Roman" pitchFamily="18" charset="0"/>
              </a:rPr>
              <a:t>motor </a:t>
            </a:r>
            <a:r>
              <a:rPr lang="en-US" sz="2800" b="1" dirty="0">
                <a:solidFill>
                  <a:schemeClr val="accent1"/>
                </a:solidFill>
                <a:cs typeface="Times New Roman" pitchFamily="18" charset="0"/>
              </a:rPr>
              <a:t>incoordination)</a:t>
            </a:r>
          </a:p>
        </p:txBody>
      </p:sp>
      <p:sp>
        <p:nvSpPr>
          <p:cNvPr id="7" name="TextBox 6"/>
          <p:cNvSpPr txBox="1"/>
          <p:nvPr/>
        </p:nvSpPr>
        <p:spPr>
          <a:xfrm>
            <a:off x="1728360" y="1230536"/>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Adverse Effects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762449" y="4487415"/>
            <a:ext cx="62784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Tolerance &amp; dependence</a:t>
            </a:r>
            <a:endParaRPr lang="en-US" sz="2800" dirty="0">
              <a:solidFill>
                <a:schemeClr val="accent1"/>
              </a:solidFill>
            </a:endParaRPr>
          </a:p>
        </p:txBody>
      </p:sp>
      <p:sp>
        <p:nvSpPr>
          <p:cNvPr id="10" name="TextBox 9"/>
          <p:cNvSpPr txBox="1"/>
          <p:nvPr/>
        </p:nvSpPr>
        <p:spPr>
          <a:xfrm>
            <a:off x="762449" y="3729335"/>
            <a:ext cx="6263191"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buFontTx/>
              <a:buChar char="•"/>
            </a:pPr>
            <a:r>
              <a:rPr lang="en-US" sz="2800" b="1" dirty="0">
                <a:solidFill>
                  <a:schemeClr val="accent1"/>
                </a:solidFill>
                <a:cs typeface="Times New Roman" pitchFamily="18" charset="0"/>
              </a:rPr>
              <a:t>Hangover</a:t>
            </a:r>
            <a:r>
              <a:rPr lang="en-US" sz="2800" b="1" dirty="0" smtClean="0">
                <a:solidFill>
                  <a:schemeClr val="accent1"/>
                </a:solidFill>
                <a:cs typeface="Times New Roman" pitchFamily="18" charset="0"/>
              </a:rPr>
              <a:t>: (</a:t>
            </a:r>
            <a:r>
              <a:rPr lang="en-US" sz="2800" b="1" dirty="0">
                <a:solidFill>
                  <a:schemeClr val="accent1"/>
                </a:solidFill>
                <a:cs typeface="Times New Roman" pitchFamily="18" charset="0"/>
              </a:rPr>
              <a:t>drowsiness, confusion</a:t>
            </a:r>
            <a:r>
              <a:rPr lang="en-US" b="1" dirty="0">
                <a:solidFill>
                  <a:schemeClr val="accent1"/>
                </a:solidFill>
                <a:cs typeface="Times New Roman" pitchFamily="18" charset="0"/>
              </a:rPr>
              <a:t>) </a:t>
            </a:r>
          </a:p>
        </p:txBody>
      </p:sp>
      <p:sp>
        <p:nvSpPr>
          <p:cNvPr id="11" name="TextBox 10"/>
          <p:cNvSpPr txBox="1"/>
          <p:nvPr/>
        </p:nvSpPr>
        <p:spPr>
          <a:xfrm>
            <a:off x="762449" y="2948882"/>
            <a:ext cx="58212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Cognitive </a:t>
            </a:r>
            <a:r>
              <a:rPr lang="en-US" sz="2800" b="1" dirty="0">
                <a:solidFill>
                  <a:schemeClr val="accent1"/>
                </a:solidFill>
                <a:cs typeface="Times New Roman" pitchFamily="18" charset="0"/>
              </a:rPr>
              <a:t>impairment</a:t>
            </a:r>
            <a:endParaRPr lang="en-US" sz="2800" dirty="0">
              <a:solidFill>
                <a:schemeClr val="accent1"/>
              </a:solidFill>
            </a:endParaRPr>
          </a:p>
        </p:txBody>
      </p:sp>
      <p:pic>
        <p:nvPicPr>
          <p:cNvPr id="15361" name="Picture 1"/>
          <p:cNvPicPr>
            <a:picLocks noChangeAspect="1" noChangeArrowheads="1"/>
          </p:cNvPicPr>
          <p:nvPr/>
        </p:nvPicPr>
        <p:blipFill>
          <a:blip r:embed="rId3"/>
          <a:srcRect/>
          <a:stretch>
            <a:fillRect/>
          </a:stretch>
        </p:blipFill>
        <p:spPr bwMode="auto">
          <a:xfrm>
            <a:off x="7269480" y="1821180"/>
            <a:ext cx="4731068" cy="3276600"/>
          </a:xfrm>
          <a:prstGeom prst="rect">
            <a:avLst/>
          </a:prstGeom>
          <a:noFill/>
          <a:ln w="9525">
            <a:noFill/>
            <a:miter lim="800000"/>
            <a:headEnd/>
            <a:tailEnd/>
          </a:ln>
        </p:spPr>
      </p:pic>
    </p:spTree>
    <p:extLst>
      <p:ext uri="{BB962C8B-B14F-4D97-AF65-F5344CB8AC3E}">
        <p14:creationId xmlns="" xmlns:p14="http://schemas.microsoft.com/office/powerpoint/2010/main" val="859217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par>
                                <p:cTn id="51" presetID="25" presetClass="entr" presetSubtype="0" fill="hold" nodeType="withEffect">
                                  <p:stCondLst>
                                    <p:cond delay="0"/>
                                  </p:stCondLst>
                                  <p:childTnLst>
                                    <p:set>
                                      <p:cBhvr>
                                        <p:cTn id="52" dur="1" fill="hold">
                                          <p:stCondLst>
                                            <p:cond delay="0"/>
                                          </p:stCondLst>
                                        </p:cTn>
                                        <p:tgtEl>
                                          <p:spTgt spid="15361"/>
                                        </p:tgtEl>
                                        <p:attrNameLst>
                                          <p:attrName>style.visibility</p:attrName>
                                        </p:attrNameLst>
                                      </p:cBhvr>
                                      <p:to>
                                        <p:strVal val="visible"/>
                                      </p:to>
                                    </p:set>
                                    <p:anim calcmode="lin" valueType="num">
                                      <p:cBhvr>
                                        <p:cTn id="53" dur="500" decel="50000" fill="hold">
                                          <p:stCondLst>
                                            <p:cond delay="0"/>
                                          </p:stCondLst>
                                        </p:cTn>
                                        <p:tgtEl>
                                          <p:spTgt spid="15361"/>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5361"/>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5361"/>
                                        </p:tgtEl>
                                        <p:attrNameLst>
                                          <p:attrName>ppt_w</p:attrName>
                                        </p:attrNameLst>
                                      </p:cBhvr>
                                      <p:tavLst>
                                        <p:tav tm="0">
                                          <p:val>
                                            <p:strVal val="#ppt_w*.05"/>
                                          </p:val>
                                        </p:tav>
                                        <p:tav tm="100000">
                                          <p:val>
                                            <p:strVal val="#ppt_w"/>
                                          </p:val>
                                        </p:tav>
                                      </p:tavLst>
                                    </p:anim>
                                    <p:anim calcmode="lin" valueType="num">
                                      <p:cBhvr>
                                        <p:cTn id="56" dur="1000" fill="hold"/>
                                        <p:tgtEl>
                                          <p:spTgt spid="15361"/>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5361"/>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5361"/>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5361"/>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5361"/>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p:cTn id="65"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68" dur="1000" fill="hold"/>
                                        <p:tgtEl>
                                          <p:spTgt spid="5"/>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8248" y="2072438"/>
            <a:ext cx="7721831"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2800" b="1" dirty="0">
                <a:solidFill>
                  <a:schemeClr val="accent1"/>
                </a:solidFill>
                <a:cs typeface="Times New Roman" pitchFamily="18" charset="0"/>
              </a:rPr>
              <a:t>Toxic effects: respiratory </a:t>
            </a:r>
            <a:endParaRPr lang="en-US" sz="2800" b="1" dirty="0" smtClean="0">
              <a:solidFill>
                <a:schemeClr val="accent1"/>
              </a:solidFill>
              <a:cs typeface="Times New Roman" pitchFamily="18" charset="0"/>
            </a:endParaRPr>
          </a:p>
          <a:p>
            <a:pPr marL="609600" indent="-609600">
              <a:lnSpc>
                <a:spcPct val="90000"/>
              </a:lnSpc>
            </a:pPr>
            <a:r>
              <a:rPr lang="en-US" sz="2800" b="1" dirty="0" smtClean="0">
                <a:solidFill>
                  <a:schemeClr val="accent1"/>
                </a:solidFill>
                <a:cs typeface="Times New Roman" pitchFamily="18" charset="0"/>
              </a:rPr>
              <a:t>cardiovascular </a:t>
            </a:r>
            <a:r>
              <a:rPr lang="en-US" sz="2800" b="1" dirty="0">
                <a:solidFill>
                  <a:schemeClr val="accent1"/>
                </a:solidFill>
                <a:cs typeface="Times New Roman" pitchFamily="18" charset="0"/>
              </a:rPr>
              <a:t>depression in </a:t>
            </a:r>
            <a:r>
              <a:rPr lang="en-US" sz="2800" b="1" dirty="0">
                <a:solidFill>
                  <a:schemeClr val="accent6"/>
                </a:solidFill>
                <a:cs typeface="Times New Roman" pitchFamily="18" charset="0"/>
              </a:rPr>
              <a:t>large doses.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1848103" y="8105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Adverse Effects</a:t>
            </a:r>
            <a:endParaRPr lang="en-US" sz="3200" dirty="0">
              <a:solidFill>
                <a:srgbClr val="DF2E28"/>
              </a:solidFill>
              <a:latin typeface="Algerian" panose="04020705040A02060702" pitchFamily="82" charset="0"/>
            </a:endParaRPr>
          </a:p>
        </p:txBody>
      </p:sp>
      <p:pic>
        <p:nvPicPr>
          <p:cNvPr id="21" name="Picture 6" descr="anx"/>
          <p:cNvPicPr>
            <a:picLocks noChangeAspect="1" noChangeArrowheads="1"/>
          </p:cNvPicPr>
          <p:nvPr/>
        </p:nvPicPr>
        <p:blipFill>
          <a:blip r:embed="rId3" cstate="print"/>
          <a:srcRect/>
          <a:stretch>
            <a:fillRect/>
          </a:stretch>
        </p:blipFill>
        <p:spPr bwMode="auto">
          <a:xfrm>
            <a:off x="265758" y="4197139"/>
            <a:ext cx="1908175" cy="2393054"/>
          </a:xfrm>
          <a:prstGeom prst="rect">
            <a:avLst/>
          </a:prstGeom>
          <a:noFill/>
          <a:ln w="9525">
            <a:noFill/>
            <a:miter lim="800000"/>
            <a:headEnd/>
            <a:tailEnd/>
          </a:ln>
        </p:spPr>
      </p:pic>
      <p:pic>
        <p:nvPicPr>
          <p:cNvPr id="22" name="Picture 7"/>
          <p:cNvPicPr>
            <a:picLocks noChangeAspect="1" noChangeArrowheads="1"/>
          </p:cNvPicPr>
          <p:nvPr/>
        </p:nvPicPr>
        <p:blipFill>
          <a:blip r:embed="rId4" cstate="print"/>
          <a:srcRect/>
          <a:stretch>
            <a:fillRect/>
          </a:stretch>
        </p:blipFill>
        <p:spPr bwMode="auto">
          <a:xfrm>
            <a:off x="5334000" y="4582886"/>
            <a:ext cx="3810000" cy="1872343"/>
          </a:xfrm>
          <a:prstGeom prst="rect">
            <a:avLst/>
          </a:prstGeom>
          <a:noFill/>
          <a:ln w="9525">
            <a:noFill/>
            <a:miter lim="800000"/>
            <a:headEnd/>
            <a:tailEnd/>
          </a:ln>
        </p:spPr>
      </p:pic>
      <p:sp>
        <p:nvSpPr>
          <p:cNvPr id="23" name="AutoShape 10"/>
          <p:cNvSpPr>
            <a:spLocks noChangeArrowheads="1"/>
          </p:cNvSpPr>
          <p:nvPr/>
        </p:nvSpPr>
        <p:spPr bwMode="auto">
          <a:xfrm>
            <a:off x="2133600" y="5012079"/>
            <a:ext cx="990600" cy="638148"/>
          </a:xfrm>
          <a:prstGeom prst="plus">
            <a:avLst>
              <a:gd name="adj" fmla="val 25000"/>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24" name="Rectangle 11"/>
          <p:cNvSpPr>
            <a:spLocks noChangeArrowheads="1"/>
          </p:cNvSpPr>
          <p:nvPr/>
        </p:nvSpPr>
        <p:spPr bwMode="auto">
          <a:xfrm>
            <a:off x="4724400" y="5140647"/>
            <a:ext cx="762000" cy="106358"/>
          </a:xfrm>
          <a:prstGeom prst="rect">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sp>
        <p:nvSpPr>
          <p:cNvPr id="25" name="Rectangle 12"/>
          <p:cNvSpPr>
            <a:spLocks noChangeArrowheads="1"/>
          </p:cNvSpPr>
          <p:nvPr/>
        </p:nvSpPr>
        <p:spPr bwMode="auto">
          <a:xfrm>
            <a:off x="4724400" y="5445447"/>
            <a:ext cx="762000" cy="106358"/>
          </a:xfrm>
          <a:prstGeom prst="rect">
            <a:avLst/>
          </a:prstGeom>
          <a:solidFill>
            <a:srgbClr val="996633"/>
          </a:solidFill>
          <a:ln w="28575">
            <a:solidFill>
              <a:srgbClr val="000000"/>
            </a:solid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3600" b="0" i="0" u="none" strike="noStrike" kern="0" cap="none" spc="0" normalizeH="0" baseline="0" noProof="0" smtClean="0">
              <a:ln>
                <a:noFill/>
              </a:ln>
              <a:solidFill>
                <a:srgbClr val="000000"/>
              </a:solidFill>
              <a:effectLst/>
              <a:uLnTx/>
              <a:uFillTx/>
              <a:latin typeface="Times New Roman" pitchFamily="18" charset="0"/>
              <a:cs typeface="Times New Roman" pitchFamily="18" charset="0"/>
            </a:endParaRPr>
          </a:p>
        </p:txBody>
      </p:sp>
      <p:pic>
        <p:nvPicPr>
          <p:cNvPr id="26" name="Picture 10" descr="ملف:Scotch Whisky (aka).jpg">
            <a:hlinkClick r:id="rId5"/>
          </p:cNvPr>
          <p:cNvPicPr>
            <a:picLocks noChangeAspect="1" noChangeArrowheads="1"/>
          </p:cNvPicPr>
          <p:nvPr/>
        </p:nvPicPr>
        <p:blipFill>
          <a:blip r:embed="rId6" cstate="print"/>
          <a:srcRect/>
          <a:stretch>
            <a:fillRect/>
          </a:stretch>
        </p:blipFill>
        <p:spPr bwMode="auto">
          <a:xfrm>
            <a:off x="3131840" y="4289128"/>
            <a:ext cx="1512168" cy="2160897"/>
          </a:xfrm>
          <a:prstGeom prst="rect">
            <a:avLst/>
          </a:prstGeom>
          <a:noFill/>
        </p:spPr>
      </p:pic>
    </p:spTree>
    <p:extLst>
      <p:ext uri="{BB962C8B-B14F-4D97-AF65-F5344CB8AC3E}">
        <p14:creationId xmlns="" xmlns:p14="http://schemas.microsoft.com/office/powerpoint/2010/main" val="1746987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374036" y="430082"/>
            <a:ext cx="594043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rgbClr val="DF2E28"/>
                </a:solidFill>
                <a:latin typeface="Algerian" panose="04020705040A02060702" pitchFamily="82" charset="0"/>
              </a:rPr>
              <a:t>Drug -drug interactions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graphicFrame>
        <p:nvGraphicFramePr>
          <p:cNvPr id="3" name="Table 2"/>
          <p:cNvGraphicFramePr>
            <a:graphicFrameLocks noGrp="1"/>
          </p:cNvGraphicFramePr>
          <p:nvPr/>
        </p:nvGraphicFramePr>
        <p:xfrm>
          <a:off x="198120" y="1508623"/>
          <a:ext cx="7544902" cy="5105537"/>
        </p:xfrm>
        <a:graphic>
          <a:graphicData uri="http://schemas.openxmlformats.org/drawingml/2006/table">
            <a:tbl>
              <a:tblPr/>
              <a:tblGrid>
                <a:gridCol w="3222968"/>
                <a:gridCol w="4321934"/>
              </a:tblGrid>
              <a:tr h="807365">
                <a:tc>
                  <a:txBody>
                    <a:bodyPr/>
                    <a:lstStyle/>
                    <a:p>
                      <a:pPr marL="0" marR="0" lvl="0" indent="0" algn="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bg2"/>
                          </a:solidFill>
                          <a:effectLst/>
                          <a:latin typeface="Times New Roman" pitchFamily="18" charset="0"/>
                          <a:cs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020262">
                <a:tc>
                  <a:txBody>
                    <a:bodyPr/>
                    <a:lstStyle/>
                    <a:p>
                      <a:pPr marL="0" marR="0" lvl="0" indent="0" algn="l" defTabSz="914400" rtl="0"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CNS depressants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Alcohol &amp;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Antihistaminics</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Arial" charset="0"/>
                        </a:rPr>
                        <a:t>↑   effect 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347322">
                <a:tc>
                  <a:txBody>
                    <a:bodyPr/>
                    <a:lstStyle/>
                    <a:p>
                      <a:pPr marL="0" marR="0" lvl="0" indent="0" algn="l"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Cytochrome</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P450 inhibitors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Cimetidine &amp; </a:t>
                      </a:r>
                      <a:r>
                        <a:rPr kumimoji="0" lang="en-US" sz="2800" b="1" i="0" u="none" strike="noStrike" cap="none" normalizeH="0" baseline="0" dirty="0" smtClean="0">
                          <a:ln>
                            <a:noFill/>
                          </a:ln>
                          <a:solidFill>
                            <a:schemeClr val="tx1"/>
                          </a:solidFill>
                          <a:effectLst/>
                          <a:latin typeface="Times New Roman" pitchFamily="18" charset="0"/>
                          <a:cs typeface="Arial" charset="0"/>
                        </a:rPr>
                        <a:t>Erythromycin   ↑</a:t>
                      </a:r>
                    </a:p>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3600" b="1" i="0" u="none" strike="noStrike" cap="none" normalizeH="0" baseline="0" dirty="0" smtClean="0">
                          <a:ln>
                            <a:noFill/>
                          </a:ln>
                          <a:solidFill>
                            <a:schemeClr val="tx1"/>
                          </a:solidFill>
                          <a:effectLst/>
                          <a:latin typeface="Times New Roman" pitchFamily="18" charset="0"/>
                          <a:cs typeface="Times New Roman" pitchFamily="18" charset="0"/>
                        </a:rPr>
                        <a:t>t </a:t>
                      </a:r>
                      <a:r>
                        <a:rPr kumimoji="0" lang="en-US" sz="3600" b="1" i="0" u="none" strike="noStrike" cap="none" normalizeH="0" baseline="-25000" dirty="0" smtClean="0">
                          <a:ln>
                            <a:noFill/>
                          </a:ln>
                          <a:solidFill>
                            <a:schemeClr val="tx1"/>
                          </a:solidFill>
                          <a:effectLst/>
                          <a:latin typeface="Times New Roman" pitchFamily="18" charset="0"/>
                          <a:cs typeface="Times New Roman" pitchFamily="18" charset="0"/>
                        </a:rPr>
                        <a:t>½</a:t>
                      </a:r>
                      <a:r>
                        <a:rPr kumimoji="0" lang="en-US" sz="2800" b="1" i="0" u="none" strike="noStrike" cap="none" normalizeH="0" baseline="-2500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cs typeface="Arial" charset="0"/>
                        </a:rPr>
                        <a:t>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323324">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CYT P450 inducers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Phenytoin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&amp;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Rifampicin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Calibri"/>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1" eaLnBrk="0" fontAlgn="base" latinLnBrk="0" hangingPunct="0">
                        <a:lnSpc>
                          <a:spcPct val="100000"/>
                        </a:lnSpc>
                        <a:spcBef>
                          <a:spcPct val="20000"/>
                        </a:spcBef>
                        <a:spcAft>
                          <a:spcPct val="0"/>
                        </a:spcAft>
                        <a:buClr>
                          <a:schemeClr val="bg2"/>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t </a:t>
                      </a:r>
                      <a:r>
                        <a:rPr kumimoji="0" lang="en-US" sz="2800" b="1" i="0" u="none" strike="noStrike" cap="none" normalizeH="0" baseline="-25000" dirty="0" smtClean="0">
                          <a:ln>
                            <a:noFill/>
                          </a:ln>
                          <a:solidFill>
                            <a:schemeClr val="tx1"/>
                          </a:solidFill>
                          <a:effectLst/>
                          <a:latin typeface="Times New Roman" pitchFamily="18" charset="0"/>
                          <a:cs typeface="Times New Roman" pitchFamily="18" charset="0"/>
                        </a:rPr>
                        <a:t>1/2 </a:t>
                      </a:r>
                      <a:r>
                        <a:rPr kumimoji="0" lang="en-US" sz="2800" b="1" i="0" u="none" strike="noStrike" cap="none" normalizeH="0" baseline="0" dirty="0" smtClean="0">
                          <a:ln>
                            <a:noFill/>
                          </a:ln>
                          <a:solidFill>
                            <a:schemeClr val="tx1"/>
                          </a:solidFill>
                          <a:effectLst/>
                          <a:latin typeface="Times New Roman" pitchFamily="18" charset="0"/>
                          <a:cs typeface="Arial" charset="0"/>
                        </a:rPr>
                        <a:t>of benzodiazepines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pic>
        <p:nvPicPr>
          <p:cNvPr id="17409" name="Picture 1"/>
          <p:cNvPicPr>
            <a:picLocks noChangeAspect="1" noChangeArrowheads="1"/>
          </p:cNvPicPr>
          <p:nvPr/>
        </p:nvPicPr>
        <p:blipFill>
          <a:blip r:embed="rId3"/>
          <a:srcRect/>
          <a:stretch>
            <a:fillRect/>
          </a:stretch>
        </p:blipFill>
        <p:spPr bwMode="auto">
          <a:xfrm>
            <a:off x="7913370" y="1447800"/>
            <a:ext cx="4076700" cy="5151120"/>
          </a:xfrm>
          <a:prstGeom prst="rect">
            <a:avLst/>
          </a:prstGeom>
          <a:noFill/>
          <a:ln w="9525">
            <a:noFill/>
            <a:miter lim="800000"/>
            <a:headEnd/>
            <a:tailEnd/>
          </a:ln>
        </p:spPr>
      </p:pic>
    </p:spTree>
    <p:extLst>
      <p:ext uri="{BB962C8B-B14F-4D97-AF65-F5344CB8AC3E}">
        <p14:creationId xmlns="" xmlns:p14="http://schemas.microsoft.com/office/powerpoint/2010/main" val="397902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7716" y="1573082"/>
            <a:ext cx="2984604"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dirty="0" err="1" smtClean="0">
                <a:solidFill>
                  <a:srgbClr val="DF2E28"/>
                </a:solidFill>
                <a:latin typeface="Algerian" panose="04020705040A02060702" pitchFamily="82" charset="0"/>
              </a:rPr>
              <a:t>Flumazenil</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29" name="TextBox 28"/>
          <p:cNvSpPr txBox="1"/>
          <p:nvPr/>
        </p:nvSpPr>
        <p:spPr>
          <a:xfrm>
            <a:off x="320899" y="5452689"/>
            <a:ext cx="7573421"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Precipitates withdrawal symptoms in benzodiazepine addicts</a:t>
            </a:r>
            <a:endParaRPr lang="en-US" sz="2800" dirty="0">
              <a:solidFill>
                <a:srgbClr val="FF0000"/>
              </a:solidFill>
            </a:endParaRPr>
          </a:p>
        </p:txBody>
      </p:sp>
      <p:sp>
        <p:nvSpPr>
          <p:cNvPr id="30" name="TextBox 29"/>
          <p:cNvSpPr txBox="1"/>
          <p:nvPr/>
        </p:nvSpPr>
        <p:spPr>
          <a:xfrm>
            <a:off x="275179" y="4665285"/>
            <a:ext cx="761914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Used in benzodiazepine overdose</a:t>
            </a:r>
            <a:endParaRPr lang="en-US" sz="2800" dirty="0">
              <a:solidFill>
                <a:srgbClr val="FF0000"/>
              </a:solidFill>
            </a:endParaRPr>
          </a:p>
        </p:txBody>
      </p:sp>
      <p:sp>
        <p:nvSpPr>
          <p:cNvPr id="31" name="TextBox 30"/>
          <p:cNvSpPr txBox="1"/>
          <p:nvPr/>
        </p:nvSpPr>
        <p:spPr>
          <a:xfrm>
            <a:off x="351379" y="3806769"/>
            <a:ext cx="758866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Has a short plasma half life</a:t>
            </a:r>
            <a:r>
              <a:rPr lang="en-US" sz="2800" dirty="0" smtClean="0">
                <a:solidFill>
                  <a:srgbClr val="FF0000"/>
                </a:solidFill>
                <a:latin typeface="Calibri"/>
                <a:cs typeface="Times New Roman" pitchFamily="18" charset="0"/>
              </a:rPr>
              <a:t>→ repeated dosing</a:t>
            </a:r>
            <a:endParaRPr lang="en-US" sz="2800" dirty="0">
              <a:solidFill>
                <a:srgbClr val="FF0000"/>
              </a:solidFill>
            </a:endParaRPr>
          </a:p>
        </p:txBody>
      </p:sp>
      <p:sp>
        <p:nvSpPr>
          <p:cNvPr id="32" name="TextBox 31"/>
          <p:cNvSpPr txBox="1"/>
          <p:nvPr/>
        </p:nvSpPr>
        <p:spPr>
          <a:xfrm>
            <a:off x="366619" y="2328489"/>
            <a:ext cx="7542941"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Binds </a:t>
            </a:r>
            <a:r>
              <a:rPr lang="en-US" sz="2800" dirty="0" err="1" smtClean="0">
                <a:solidFill>
                  <a:srgbClr val="FF0000"/>
                </a:solidFill>
                <a:cs typeface="Times New Roman" pitchFamily="18" charset="0"/>
              </a:rPr>
              <a:t>competetivly</a:t>
            </a:r>
            <a:r>
              <a:rPr lang="en-US" sz="2800" dirty="0" smtClean="0">
                <a:solidFill>
                  <a:srgbClr val="FF0000"/>
                </a:solidFill>
                <a:cs typeface="Times New Roman" pitchFamily="18" charset="0"/>
              </a:rPr>
              <a:t> to GABA receptors displacing benzodiazepine</a:t>
            </a:r>
            <a:endParaRPr lang="en-US" sz="2800"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8077200" y="1913573"/>
            <a:ext cx="3921443" cy="4532947"/>
          </a:xfrm>
          <a:prstGeom prst="rect">
            <a:avLst/>
          </a:prstGeom>
          <a:noFill/>
          <a:ln w="9525">
            <a:noFill/>
            <a:miter lim="800000"/>
            <a:headEnd/>
            <a:tailEnd/>
          </a:ln>
        </p:spPr>
      </p:pic>
      <p:sp>
        <p:nvSpPr>
          <p:cNvPr id="9" name="TextBox 8"/>
          <p:cNvSpPr txBox="1"/>
          <p:nvPr/>
        </p:nvSpPr>
        <p:spPr>
          <a:xfrm>
            <a:off x="1495956" y="445322"/>
            <a:ext cx="7480404"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rgbClr val="DF2E28"/>
                </a:solidFill>
                <a:latin typeface="Algerian" panose="04020705040A02060702" pitchFamily="82" charset="0"/>
              </a:rPr>
              <a:t>Benzodiazepine antagonist</a:t>
            </a:r>
            <a:endParaRPr lang="en-US" sz="3200" dirty="0">
              <a:solidFill>
                <a:srgbClr val="DF2E28"/>
              </a:solidFill>
              <a:latin typeface="Algerian" panose="04020705040A02060702" pitchFamily="82" charset="0"/>
            </a:endParaRPr>
          </a:p>
        </p:txBody>
      </p:sp>
    </p:spTree>
    <p:extLst>
      <p:ext uri="{BB962C8B-B14F-4D97-AF65-F5344CB8AC3E}">
        <p14:creationId xmlns="" xmlns:p14="http://schemas.microsoft.com/office/powerpoint/2010/main" val="39790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0" dur="1000" fill="hold"/>
                                        <p:tgtEl>
                                          <p:spTgt spid="3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22" dur="1000" fill="hold"/>
                                        <p:tgtEl>
                                          <p:spTgt spid="3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34" dur="1000" fill="hold"/>
                                        <p:tgtEl>
                                          <p:spTgt spid="3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46" dur="1000" fill="hold"/>
                                        <p:tgtEl>
                                          <p:spTgt spid="2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230" y="1324458"/>
            <a:ext cx="2131839"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err="1">
                <a:solidFill>
                  <a:srgbClr val="FF0000"/>
                </a:solidFill>
                <a:cs typeface="Times New Roman" pitchFamily="18" charset="0"/>
              </a:rPr>
              <a:t>Buspirone</a:t>
            </a:r>
            <a:r>
              <a:rPr lang="en-US" sz="2800" b="1" dirty="0">
                <a:solidFill>
                  <a:srgbClr val="FF0000"/>
                </a:solidFill>
                <a:cs typeface="Times New Roman" pitchFamily="18" charset="0"/>
              </a:rPr>
              <a:t> </a:t>
            </a:r>
          </a:p>
        </p:txBody>
      </p:sp>
      <p:sp>
        <p:nvSpPr>
          <p:cNvPr id="6" name="TextBox 5"/>
          <p:cNvSpPr txBox="1"/>
          <p:nvPr/>
        </p:nvSpPr>
        <p:spPr>
          <a:xfrm>
            <a:off x="549499" y="2176089"/>
            <a:ext cx="7131461"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Acts </a:t>
            </a:r>
            <a:r>
              <a:rPr lang="en-US" sz="2800" dirty="0" smtClean="0">
                <a:solidFill>
                  <a:srgbClr val="FF0000"/>
                </a:solidFill>
                <a:cs typeface="Times New Roman" pitchFamily="18" charset="0"/>
              </a:rPr>
              <a:t>as a partial </a:t>
            </a:r>
            <a:r>
              <a:rPr lang="en-US" sz="2800" dirty="0">
                <a:solidFill>
                  <a:srgbClr val="FF0000"/>
                </a:solidFill>
                <a:cs typeface="Times New Roman" pitchFamily="18" charset="0"/>
              </a:rPr>
              <a:t>agonist at brain 5HT</a:t>
            </a:r>
            <a:r>
              <a:rPr lang="en-US" sz="2800" baseline="-25000" dirty="0">
                <a:solidFill>
                  <a:srgbClr val="FF0000"/>
                </a:solidFill>
                <a:cs typeface="Times New Roman" pitchFamily="18" charset="0"/>
              </a:rPr>
              <a:t>1A </a:t>
            </a:r>
            <a:r>
              <a:rPr lang="en-US" sz="2800" dirty="0" smtClean="0">
                <a:solidFill>
                  <a:srgbClr val="FF0000"/>
                </a:solidFill>
                <a:cs typeface="Times New Roman" pitchFamily="18" charset="0"/>
              </a:rPr>
              <a:t>receptors, </a:t>
            </a:r>
            <a:r>
              <a:rPr lang="en-US" sz="2800" dirty="0" err="1" smtClean="0">
                <a:solidFill>
                  <a:srgbClr val="FF0000"/>
                </a:solidFill>
                <a:cs typeface="Times New Roman" pitchFamily="18" charset="0"/>
              </a:rPr>
              <a:t>presynapticaly</a:t>
            </a:r>
            <a:r>
              <a:rPr lang="en-US" sz="2800" dirty="0" smtClean="0">
                <a:solidFill>
                  <a:srgbClr val="FF0000"/>
                </a:solidFill>
                <a:cs typeface="Times New Roman" pitchFamily="18" charset="0"/>
              </a:rPr>
              <a:t> inhibiting 5HT release</a:t>
            </a:r>
            <a:endParaRPr lang="en-US" sz="2800" dirty="0">
              <a:solidFill>
                <a:srgbClr val="FF0000"/>
              </a:solidFill>
            </a:endParaRPr>
          </a:p>
        </p:txBody>
      </p:sp>
      <p:sp>
        <p:nvSpPr>
          <p:cNvPr id="7" name="TextBox 6"/>
          <p:cNvSpPr txBox="1"/>
          <p:nvPr/>
        </p:nvSpPr>
        <p:spPr>
          <a:xfrm>
            <a:off x="2623165" y="566508"/>
            <a:ext cx="465212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gn="ctr">
              <a:lnSpc>
                <a:spcPct val="90000"/>
              </a:lnSpc>
            </a:pPr>
            <a:r>
              <a:rPr lang="en-US" sz="3200" b="1" dirty="0">
                <a:solidFill>
                  <a:srgbClr val="FF0000"/>
                </a:solidFill>
                <a:latin typeface="Algerian" panose="04020705040A02060702" pitchFamily="82" charset="0"/>
                <a:cs typeface="Times New Roman" pitchFamily="18" charset="0"/>
              </a:rPr>
              <a:t>5HT</a:t>
            </a:r>
            <a:r>
              <a:rPr lang="en-US" sz="3200" b="1" baseline="-25000" dirty="0">
                <a:solidFill>
                  <a:srgbClr val="FF0000"/>
                </a:solidFill>
                <a:latin typeface="Algerian" panose="04020705040A02060702" pitchFamily="82" charset="0"/>
                <a:cs typeface="Times New Roman" pitchFamily="18" charset="0"/>
              </a:rPr>
              <a:t>1A </a:t>
            </a:r>
            <a:r>
              <a:rPr lang="en-US" sz="3200" b="1" dirty="0">
                <a:solidFill>
                  <a:srgbClr val="FF0000"/>
                </a:solidFill>
                <a:latin typeface="Algerian" panose="04020705040A02060702" pitchFamily="82" charset="0"/>
                <a:cs typeface="Times New Roman" pitchFamily="18" charset="0"/>
              </a:rPr>
              <a:t>agonists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TextBox 11"/>
          <p:cNvSpPr txBox="1"/>
          <p:nvPr/>
        </p:nvSpPr>
        <p:spPr>
          <a:xfrm>
            <a:off x="654510" y="3855878"/>
            <a:ext cx="717756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dirty="0" smtClean="0">
                <a:solidFill>
                  <a:srgbClr val="FF0000"/>
                </a:solidFill>
                <a:cs typeface="Times New Roman" pitchFamily="18" charset="0"/>
              </a:rPr>
              <a:t>Adaptive changes after chronic treatment , reduction in 5HT</a:t>
            </a:r>
            <a:r>
              <a:rPr lang="en-US" sz="2000" dirty="0" smtClean="0">
                <a:solidFill>
                  <a:srgbClr val="FF0000"/>
                </a:solidFill>
                <a:cs typeface="Times New Roman" pitchFamily="18" charset="0"/>
              </a:rPr>
              <a:t>2</a:t>
            </a:r>
            <a:r>
              <a:rPr lang="en-US" sz="2800" dirty="0" smtClean="0">
                <a:solidFill>
                  <a:srgbClr val="FF0000"/>
                </a:solidFill>
                <a:cs typeface="Times New Roman" pitchFamily="18" charset="0"/>
              </a:rPr>
              <a:t> receptors in cortex</a:t>
            </a:r>
            <a:endParaRPr lang="en-US" sz="2800" dirty="0">
              <a:solidFill>
                <a:srgbClr val="FF0000"/>
              </a:solidFill>
              <a:cs typeface="Times New Roman" pitchFamily="18" charset="0"/>
            </a:endParaRPr>
          </a:p>
        </p:txBody>
      </p:sp>
      <p:sp>
        <p:nvSpPr>
          <p:cNvPr id="13" name="TextBox 12"/>
          <p:cNvSpPr txBox="1"/>
          <p:nvPr/>
        </p:nvSpPr>
        <p:spPr>
          <a:xfrm>
            <a:off x="639270" y="5334000"/>
            <a:ext cx="7163610"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Weak </a:t>
            </a:r>
            <a:r>
              <a:rPr lang="en-US" sz="2800" dirty="0" err="1" smtClean="0">
                <a:solidFill>
                  <a:srgbClr val="FF0000"/>
                </a:solidFill>
                <a:cs typeface="Times New Roman" pitchFamily="18" charset="0"/>
              </a:rPr>
              <a:t>dopapamine</a:t>
            </a:r>
            <a:r>
              <a:rPr lang="en-US" sz="2800" dirty="0" smtClean="0">
                <a:solidFill>
                  <a:srgbClr val="FF0000"/>
                </a:solidFill>
                <a:cs typeface="Times New Roman" pitchFamily="18" charset="0"/>
              </a:rPr>
              <a:t> D2 action , but not antipsychotic</a:t>
            </a:r>
            <a:endParaRPr lang="en-US" sz="2800" dirty="0">
              <a:solidFill>
                <a:srgbClr val="FF0000"/>
              </a:solidFill>
            </a:endParaRPr>
          </a:p>
        </p:txBody>
      </p:sp>
    </p:spTree>
    <p:extLst>
      <p:ext uri="{BB962C8B-B14F-4D97-AF65-F5344CB8AC3E}">
        <p14:creationId xmlns="" xmlns:p14="http://schemas.microsoft.com/office/powerpoint/2010/main" val="29798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230" y="1324458"/>
            <a:ext cx="2131839"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err="1">
                <a:solidFill>
                  <a:srgbClr val="FF0000"/>
                </a:solidFill>
                <a:cs typeface="Times New Roman" pitchFamily="18" charset="0"/>
              </a:rPr>
              <a:t>Buspirone</a:t>
            </a:r>
            <a:r>
              <a:rPr lang="en-US" sz="2800" b="1" dirty="0">
                <a:solidFill>
                  <a:srgbClr val="FF0000"/>
                </a:solidFill>
                <a:cs typeface="Times New Roman" pitchFamily="18" charset="0"/>
              </a:rPr>
              <a:t> </a:t>
            </a:r>
          </a:p>
        </p:txBody>
      </p:sp>
      <p:sp>
        <p:nvSpPr>
          <p:cNvPr id="7" name="TextBox 6"/>
          <p:cNvSpPr txBox="1"/>
          <p:nvPr/>
        </p:nvSpPr>
        <p:spPr>
          <a:xfrm>
            <a:off x="2623165" y="566508"/>
            <a:ext cx="465212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gn="ctr">
              <a:lnSpc>
                <a:spcPct val="90000"/>
              </a:lnSpc>
            </a:pPr>
            <a:r>
              <a:rPr lang="en-US" sz="3200" b="1" dirty="0">
                <a:solidFill>
                  <a:srgbClr val="FF0000"/>
                </a:solidFill>
                <a:latin typeface="Algerian" panose="04020705040A02060702" pitchFamily="82" charset="0"/>
                <a:cs typeface="Times New Roman" pitchFamily="18" charset="0"/>
              </a:rPr>
              <a:t>5HT</a:t>
            </a:r>
            <a:r>
              <a:rPr lang="en-US" sz="3200" b="1" baseline="-25000" dirty="0">
                <a:solidFill>
                  <a:srgbClr val="FF0000"/>
                </a:solidFill>
                <a:latin typeface="Algerian" panose="04020705040A02060702" pitchFamily="82" charset="0"/>
                <a:cs typeface="Times New Roman" pitchFamily="18" charset="0"/>
              </a:rPr>
              <a:t>1A </a:t>
            </a:r>
            <a:r>
              <a:rPr lang="en-US" sz="3200" b="1" dirty="0">
                <a:solidFill>
                  <a:srgbClr val="FF0000"/>
                </a:solidFill>
                <a:latin typeface="Algerian" panose="04020705040A02060702" pitchFamily="82" charset="0"/>
                <a:cs typeface="Times New Roman" pitchFamily="18" charset="0"/>
              </a:rPr>
              <a:t>agonists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364950" y="5648980"/>
            <a:ext cx="7163610"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a:solidFill>
                  <a:srgbClr val="FF0000"/>
                </a:solidFill>
                <a:cs typeface="Times New Roman" pitchFamily="18" charset="0"/>
              </a:rPr>
              <a:t>Liver dysfunction </a:t>
            </a:r>
            <a:r>
              <a:rPr lang="en-US" sz="2800" dirty="0">
                <a:solidFill>
                  <a:srgbClr val="FF0000"/>
                </a:solidFill>
                <a:cs typeface="Times New Roman" pitchFamily="18" charset="0"/>
                <a:sym typeface="Symbol" pitchFamily="18" charset="2"/>
              </a:rPr>
              <a:t> </a:t>
            </a:r>
            <a:r>
              <a:rPr lang="en-US" sz="2800" dirty="0">
                <a:solidFill>
                  <a:srgbClr val="FF0000"/>
                </a:solidFill>
                <a:cs typeface="Times New Roman" pitchFamily="18" charset="0"/>
              </a:rPr>
              <a:t> its clearance</a:t>
            </a:r>
            <a:endParaRPr lang="en-US" sz="2800" dirty="0">
              <a:solidFill>
                <a:srgbClr val="FF0000"/>
              </a:solidFill>
            </a:endParaRPr>
          </a:p>
        </p:txBody>
      </p:sp>
      <p:sp>
        <p:nvSpPr>
          <p:cNvPr id="11" name="TextBox 10"/>
          <p:cNvSpPr txBox="1"/>
          <p:nvPr/>
        </p:nvSpPr>
        <p:spPr>
          <a:xfrm>
            <a:off x="303990" y="3074291"/>
            <a:ext cx="3410799" cy="437043"/>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80000"/>
              </a:lnSpc>
            </a:pPr>
            <a:r>
              <a:rPr lang="en-US" sz="2800" b="1" dirty="0">
                <a:solidFill>
                  <a:srgbClr val="FF0000"/>
                </a:solidFill>
                <a:cs typeface="Times New Roman" pitchFamily="18" charset="0"/>
              </a:rPr>
              <a:t>t</a:t>
            </a:r>
            <a:r>
              <a:rPr lang="en-US" sz="2800" dirty="0">
                <a:solidFill>
                  <a:srgbClr val="FF0000"/>
                </a:solidFill>
                <a:cs typeface="Times New Roman" pitchFamily="18" charset="0"/>
              </a:rPr>
              <a:t>½ :  (2 – 4 h). </a:t>
            </a:r>
          </a:p>
        </p:txBody>
      </p:sp>
      <p:sp>
        <p:nvSpPr>
          <p:cNvPr id="12" name="TextBox 11"/>
          <p:cNvSpPr txBox="1"/>
          <p:nvPr/>
        </p:nvSpPr>
        <p:spPr>
          <a:xfrm>
            <a:off x="273510" y="2194718"/>
            <a:ext cx="7177565"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dirty="0">
                <a:solidFill>
                  <a:srgbClr val="FF0000"/>
                </a:solidFill>
                <a:cs typeface="Times New Roman" pitchFamily="18" charset="0"/>
              </a:rPr>
              <a:t>Rapidly absorbed orally.</a:t>
            </a:r>
          </a:p>
        </p:txBody>
      </p:sp>
      <p:sp>
        <p:nvSpPr>
          <p:cNvPr id="13" name="TextBox 12"/>
          <p:cNvSpPr txBox="1"/>
          <p:nvPr/>
        </p:nvSpPr>
        <p:spPr>
          <a:xfrm>
            <a:off x="303990" y="3977640"/>
            <a:ext cx="7270290"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dirty="0" smtClean="0">
                <a:solidFill>
                  <a:srgbClr val="FF0000"/>
                </a:solidFill>
                <a:cs typeface="Times New Roman" pitchFamily="18" charset="0"/>
              </a:rPr>
              <a:t>Undergoes extensive hepatic metabolism, some of the metabolites are active</a:t>
            </a:r>
            <a:endParaRPr lang="en-US" sz="2800" dirty="0">
              <a:solidFill>
                <a:srgbClr val="FF0000"/>
              </a:solidFill>
            </a:endParaRPr>
          </a:p>
        </p:txBody>
      </p:sp>
      <p:pic>
        <p:nvPicPr>
          <p:cNvPr id="12290" name="Picture 2" descr="'Notice how much happier everyone is since I added anti-anxiety meds to our bottled water?'"/>
          <p:cNvPicPr>
            <a:picLocks noChangeAspect="1" noChangeArrowheads="1"/>
          </p:cNvPicPr>
          <p:nvPr/>
        </p:nvPicPr>
        <p:blipFill>
          <a:blip r:embed="rId3"/>
          <a:srcRect/>
          <a:stretch>
            <a:fillRect/>
          </a:stretch>
        </p:blipFill>
        <p:spPr bwMode="auto">
          <a:xfrm>
            <a:off x="7741920" y="1640204"/>
            <a:ext cx="4236720" cy="4394835"/>
          </a:xfrm>
          <a:prstGeom prst="rect">
            <a:avLst/>
          </a:prstGeom>
          <a:noFill/>
        </p:spPr>
      </p:pic>
    </p:spTree>
    <p:extLst>
      <p:ext uri="{BB962C8B-B14F-4D97-AF65-F5344CB8AC3E}">
        <p14:creationId xmlns="" xmlns:p14="http://schemas.microsoft.com/office/powerpoint/2010/main" val="297989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 dur="1000" fill="hold"/>
                                        <p:tgtEl>
                                          <p:spTgt spid="1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147" y="3529960"/>
            <a:ext cx="375621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 withdrawal signs</a:t>
            </a:r>
            <a:endParaRPr lang="en-US" sz="2800" dirty="0">
              <a:solidFill>
                <a:srgbClr val="FF0000"/>
              </a:solidFill>
            </a:endParaRPr>
          </a:p>
        </p:txBody>
      </p:sp>
      <p:sp>
        <p:nvSpPr>
          <p:cNvPr id="5" name="TextBox 4"/>
          <p:cNvSpPr txBox="1"/>
          <p:nvPr/>
        </p:nvSpPr>
        <p:spPr>
          <a:xfrm>
            <a:off x="325239" y="4731793"/>
            <a:ext cx="4305333"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Minimal </a:t>
            </a:r>
            <a:r>
              <a:rPr lang="en-US" sz="2800" b="1" dirty="0" smtClean="0">
                <a:solidFill>
                  <a:srgbClr val="FF0000"/>
                </a:solidFill>
              </a:rPr>
              <a:t>psychomotor &amp; </a:t>
            </a:r>
            <a:endParaRPr lang="en-US" sz="2800" b="1" dirty="0">
              <a:solidFill>
                <a:srgbClr val="FF0000"/>
              </a:solidFill>
            </a:endParaRPr>
          </a:p>
          <a:p>
            <a:pPr marL="88900" indent="-88900">
              <a:lnSpc>
                <a:spcPct val="85000"/>
              </a:lnSpc>
            </a:pPr>
            <a:r>
              <a:rPr lang="en-US" sz="2800" b="1" dirty="0" smtClean="0">
                <a:solidFill>
                  <a:srgbClr val="FF0000"/>
                </a:solidFill>
              </a:rPr>
              <a:t>Cognitive dysfunctions</a:t>
            </a:r>
            <a:r>
              <a:rPr lang="en-US" b="1" dirty="0"/>
              <a:t>. </a:t>
            </a:r>
          </a:p>
        </p:txBody>
      </p:sp>
      <p:sp>
        <p:nvSpPr>
          <p:cNvPr id="6" name="TextBox 5"/>
          <p:cNvSpPr txBox="1"/>
          <p:nvPr/>
        </p:nvSpPr>
        <p:spPr>
          <a:xfrm>
            <a:off x="298597" y="1792513"/>
            <a:ext cx="384262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Only anxiolytic</a:t>
            </a:r>
            <a:endParaRPr lang="en-US" sz="2800" dirty="0">
              <a:solidFill>
                <a:srgbClr val="FF0000"/>
              </a:solidFill>
            </a:endParaRPr>
          </a:p>
        </p:txBody>
      </p:sp>
      <p:sp>
        <p:nvSpPr>
          <p:cNvPr id="7" name="TextBox 6"/>
          <p:cNvSpPr txBox="1"/>
          <p:nvPr/>
        </p:nvSpPr>
        <p:spPr>
          <a:xfrm>
            <a:off x="1002535" y="852419"/>
            <a:ext cx="6158429"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err="1" smtClean="0">
                <a:solidFill>
                  <a:srgbClr val="DF2E28"/>
                </a:solidFill>
                <a:latin typeface="Algerian" panose="04020705040A02060702" pitchFamily="82" charset="0"/>
              </a:rPr>
              <a:t>Pharmacodynamic</a:t>
            </a:r>
            <a:r>
              <a:rPr lang="en-US" sz="3200" b="1" dirty="0" smtClean="0">
                <a:solidFill>
                  <a:srgbClr val="DF2E28"/>
                </a:solidFill>
                <a:latin typeface="Algerian" panose="04020705040A02060702" pitchFamily="82" charset="0"/>
              </a:rPr>
              <a:t> effects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4643901" y="3372285"/>
            <a:ext cx="4134340"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 potentiation of </a:t>
            </a:r>
            <a:endParaRPr lang="en-US" sz="2800" b="1" dirty="0" smtClean="0">
              <a:solidFill>
                <a:srgbClr val="FF0000"/>
              </a:solidFill>
            </a:endParaRPr>
          </a:p>
          <a:p>
            <a:pPr marL="88900" indent="-88900">
              <a:lnSpc>
                <a:spcPct val="85000"/>
              </a:lnSpc>
            </a:pPr>
            <a:r>
              <a:rPr lang="en-US" sz="2800" b="1" dirty="0" smtClean="0">
                <a:solidFill>
                  <a:srgbClr val="FF0000"/>
                </a:solidFill>
              </a:rPr>
              <a:t>Other CNS </a:t>
            </a:r>
            <a:r>
              <a:rPr lang="en-US" sz="2800" b="1" dirty="0">
                <a:solidFill>
                  <a:srgbClr val="FF0000"/>
                </a:solidFill>
              </a:rPr>
              <a:t>depressants</a:t>
            </a:r>
            <a:endParaRPr lang="en-US" sz="2800" dirty="0">
              <a:solidFill>
                <a:srgbClr val="FF0000"/>
              </a:solidFill>
            </a:endParaRPr>
          </a:p>
        </p:txBody>
      </p:sp>
      <p:sp>
        <p:nvSpPr>
          <p:cNvPr id="10" name="TextBox 9"/>
          <p:cNvSpPr txBox="1"/>
          <p:nvPr/>
        </p:nvSpPr>
        <p:spPr>
          <a:xfrm>
            <a:off x="4637958" y="2523196"/>
            <a:ext cx="3404789"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Not anticonvulsant</a:t>
            </a:r>
            <a:endParaRPr lang="en-US" sz="2800" dirty="0">
              <a:solidFill>
                <a:srgbClr val="FF0000"/>
              </a:solidFill>
            </a:endParaRPr>
          </a:p>
        </p:txBody>
      </p:sp>
      <p:sp>
        <p:nvSpPr>
          <p:cNvPr id="11" name="TextBox 10"/>
          <p:cNvSpPr txBox="1"/>
          <p:nvPr/>
        </p:nvSpPr>
        <p:spPr>
          <a:xfrm>
            <a:off x="281338" y="2654626"/>
            <a:ext cx="3820106"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Not muscle relaxant.</a:t>
            </a:r>
          </a:p>
        </p:txBody>
      </p:sp>
      <p:sp>
        <p:nvSpPr>
          <p:cNvPr id="12" name="TextBox 11"/>
          <p:cNvSpPr txBox="1"/>
          <p:nvPr/>
        </p:nvSpPr>
        <p:spPr>
          <a:xfrm>
            <a:off x="4637958" y="1809589"/>
            <a:ext cx="3709590"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88900" indent="-88900">
              <a:lnSpc>
                <a:spcPct val="85000"/>
              </a:lnSpc>
            </a:pPr>
            <a:r>
              <a:rPr lang="en-US" sz="2800" b="1" dirty="0">
                <a:solidFill>
                  <a:srgbClr val="FF0000"/>
                </a:solidFill>
              </a:rPr>
              <a:t>No hypnotic effect.</a:t>
            </a:r>
          </a:p>
        </p:txBody>
      </p:sp>
      <p:sp>
        <p:nvSpPr>
          <p:cNvPr id="13" name="TextBox 12"/>
          <p:cNvSpPr txBox="1"/>
          <p:nvPr/>
        </p:nvSpPr>
        <p:spPr>
          <a:xfrm>
            <a:off x="1718091" y="6021249"/>
            <a:ext cx="505509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Minimal risk of dependence</a:t>
            </a:r>
            <a:endParaRPr lang="en-US" sz="2800" dirty="0">
              <a:solidFill>
                <a:srgbClr val="FF0000"/>
              </a:solidFill>
            </a:endParaRPr>
          </a:p>
        </p:txBody>
      </p:sp>
      <p:sp>
        <p:nvSpPr>
          <p:cNvPr id="14" name="TextBox 13"/>
          <p:cNvSpPr txBox="1"/>
          <p:nvPr/>
        </p:nvSpPr>
        <p:spPr>
          <a:xfrm>
            <a:off x="4857531" y="4683340"/>
            <a:ext cx="2914869"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Does not affect </a:t>
            </a:r>
            <a:endParaRPr lang="en-US" sz="2800" b="1" dirty="0" smtClean="0">
              <a:solidFill>
                <a:srgbClr val="FF0000"/>
              </a:solidFill>
            </a:endParaRPr>
          </a:p>
          <a:p>
            <a:r>
              <a:rPr lang="en-US" sz="2800" b="1" dirty="0" smtClean="0">
                <a:solidFill>
                  <a:srgbClr val="FF0000"/>
                </a:solidFill>
              </a:rPr>
              <a:t>driving </a:t>
            </a:r>
            <a:r>
              <a:rPr lang="en-US" sz="2800" b="1" dirty="0">
                <a:solidFill>
                  <a:srgbClr val="FF0000"/>
                </a:solidFill>
              </a:rPr>
              <a:t>skills</a:t>
            </a:r>
            <a:endParaRPr lang="en-US" sz="2800" dirty="0">
              <a:solidFill>
                <a:srgbClr val="FF0000"/>
              </a:solidFill>
            </a:endParaRPr>
          </a:p>
        </p:txBody>
      </p:sp>
      <p:pic>
        <p:nvPicPr>
          <p:cNvPr id="15" name="Picture 4" descr="scan0012"/>
          <p:cNvPicPr>
            <a:picLocks noChangeAspect="1" noChangeArrowheads="1"/>
          </p:cNvPicPr>
          <p:nvPr/>
        </p:nvPicPr>
        <p:blipFill>
          <a:blip r:embed="rId3"/>
          <a:srcRect/>
          <a:stretch>
            <a:fillRect/>
          </a:stretch>
        </p:blipFill>
        <p:spPr bwMode="auto">
          <a:xfrm>
            <a:off x="8793480" y="900070"/>
            <a:ext cx="3398520" cy="4799272"/>
          </a:xfrm>
          <a:prstGeom prst="rect">
            <a:avLst/>
          </a:prstGeom>
          <a:noFill/>
          <a:ln w="9525">
            <a:noFill/>
            <a:miter lim="800000"/>
            <a:headEnd/>
            <a:tailEnd/>
          </a:ln>
        </p:spPr>
      </p:pic>
    </p:spTree>
    <p:extLst>
      <p:ext uri="{BB962C8B-B14F-4D97-AF65-F5344CB8AC3E}">
        <p14:creationId xmlns="" xmlns:p14="http://schemas.microsoft.com/office/powerpoint/2010/main" val="109644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2" dur="1000" fill="hold"/>
                                        <p:tgtEl>
                                          <p:spTgt spid="1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0" dur="1000" fill="hold"/>
                                        <p:tgtEl>
                                          <p:spTgt spid="9"/>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9"/>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82" dur="1000" fill="hold"/>
                                        <p:tgtEl>
                                          <p:spTgt spid="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94" dur="1000" fill="hold"/>
                                        <p:tgtEl>
                                          <p:spTgt spid="14"/>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p:cTn id="10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6" dur="1000" fill="hold"/>
                                        <p:tgtEl>
                                          <p:spTgt spid="13"/>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13"/>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18" dur="1000" fill="hold"/>
                                        <p:tgtEl>
                                          <p:spTgt spid="15"/>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3232" y="3855261"/>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As anxiolytic in mild anxiety &amp; generalized anxiety disorders.</a:t>
            </a:r>
            <a:endParaRPr lang="en-US" sz="2800" dirty="0">
              <a:solidFill>
                <a:srgbClr val="FF0000"/>
              </a:solidFill>
            </a:endParaRPr>
          </a:p>
        </p:txBody>
      </p:sp>
      <p:sp>
        <p:nvSpPr>
          <p:cNvPr id="7" name="TextBox 6"/>
          <p:cNvSpPr txBox="1"/>
          <p:nvPr/>
        </p:nvSpPr>
        <p:spPr>
          <a:xfrm>
            <a:off x="1815445" y="201430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rgbClr val="DF2E28"/>
                </a:solidFill>
                <a:latin typeface="Algerian" panose="04020705040A02060702" pitchFamily="82" charset="0"/>
              </a:rPr>
              <a:t>clinical uses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Tree>
    <p:extLst>
      <p:ext uri="{BB962C8B-B14F-4D97-AF65-F5344CB8AC3E}">
        <p14:creationId xmlns="" xmlns:p14="http://schemas.microsoft.com/office/powerpoint/2010/main" val="217713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7992" y="2956101"/>
            <a:ext cx="4264528" cy="224676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Physical  </a:t>
            </a:r>
            <a:r>
              <a:rPr lang="en-US" sz="2800" b="1" dirty="0">
                <a:solidFill>
                  <a:schemeClr val="accent1"/>
                </a:solidFill>
              </a:rPr>
              <a:t>and  emotional distress which </a:t>
            </a:r>
            <a:r>
              <a:rPr lang="en-US" sz="2800" b="1" dirty="0" smtClean="0">
                <a:solidFill>
                  <a:schemeClr val="accent1"/>
                </a:solidFill>
              </a:rPr>
              <a:t>interferes </a:t>
            </a:r>
            <a:r>
              <a:rPr lang="en-US" sz="2800" b="1" dirty="0">
                <a:solidFill>
                  <a:schemeClr val="accent1"/>
                </a:solidFill>
              </a:rPr>
              <a:t>with normal life.</a:t>
            </a:r>
          </a:p>
          <a:p>
            <a:endParaRPr lang="en-US" sz="2800" dirty="0">
              <a:solidFill>
                <a:schemeClr val="accent1"/>
              </a:solidFill>
            </a:endParaRPr>
          </a:p>
        </p:txBody>
      </p:sp>
      <p:sp>
        <p:nvSpPr>
          <p:cNvPr id="7" name="TextBox 6"/>
          <p:cNvSpPr txBox="1"/>
          <p:nvPr/>
        </p:nvSpPr>
        <p:spPr>
          <a:xfrm>
            <a:off x="1967845" y="8560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rPr>
              <a:t>What </a:t>
            </a:r>
            <a:r>
              <a:rPr lang="en-US" sz="3200" b="1" dirty="0">
                <a:solidFill>
                  <a:schemeClr val="accent1"/>
                </a:solidFill>
                <a:latin typeface="Algerian" panose="04020705040A02060702" pitchFamily="82" charset="0"/>
              </a:rPr>
              <a:t>is anxiety ?</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pic>
        <p:nvPicPr>
          <p:cNvPr id="3075" name="Picture 3"/>
          <p:cNvPicPr>
            <a:picLocks noChangeAspect="1" noChangeArrowheads="1"/>
          </p:cNvPicPr>
          <p:nvPr/>
        </p:nvPicPr>
        <p:blipFill>
          <a:blip r:embed="rId3"/>
          <a:srcRect/>
          <a:stretch>
            <a:fillRect/>
          </a:stretch>
        </p:blipFill>
        <p:spPr bwMode="auto">
          <a:xfrm>
            <a:off x="5313045" y="2026920"/>
            <a:ext cx="6686550" cy="4419600"/>
          </a:xfrm>
          <a:prstGeom prst="rect">
            <a:avLst/>
          </a:prstGeom>
          <a:noFill/>
          <a:ln w="9525">
            <a:noFill/>
            <a:miter lim="800000"/>
            <a:headEnd/>
            <a:tailEnd/>
          </a:ln>
        </p:spPr>
      </p:pic>
    </p:spTree>
    <p:extLst>
      <p:ext uri="{BB962C8B-B14F-4D97-AF65-F5344CB8AC3E}">
        <p14:creationId xmlns="" xmlns:p14="http://schemas.microsoft.com/office/powerpoint/2010/main" val="35627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075"/>
                                        </p:tgtEl>
                                        <p:attrNameLst>
                                          <p:attrName>style.visibility</p:attrName>
                                        </p:attrNameLst>
                                      </p:cBhvr>
                                      <p:to>
                                        <p:strVal val="visible"/>
                                      </p:to>
                                    </p:set>
                                    <p:anim calcmode="lin" valueType="num">
                                      <p:cBhvr>
                                        <p:cTn id="19"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22" dur="1000" fill="hold"/>
                                        <p:tgtEl>
                                          <p:spTgt spid="30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8394" y="2899656"/>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Not effective in severe anxiety/panic disorder</a:t>
            </a:r>
            <a:endParaRPr lang="en-US" sz="2800" dirty="0">
              <a:solidFill>
                <a:srgbClr val="FF0000"/>
              </a:solidFill>
            </a:endParaRPr>
          </a:p>
        </p:txBody>
      </p:sp>
      <p:sp>
        <p:nvSpPr>
          <p:cNvPr id="6" name="TextBox 5"/>
          <p:cNvSpPr txBox="1"/>
          <p:nvPr/>
        </p:nvSpPr>
        <p:spPr>
          <a:xfrm>
            <a:off x="578394" y="1970819"/>
            <a:ext cx="732069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Slow onset of action (delayed effect</a:t>
            </a:r>
            <a:r>
              <a:rPr lang="en-US" sz="2800" b="1" dirty="0" smtClean="0">
                <a:solidFill>
                  <a:srgbClr val="FF0000"/>
                </a:solidFill>
              </a:rPr>
              <a:t>)</a:t>
            </a:r>
            <a:endParaRPr lang="en-US" sz="2800" dirty="0">
              <a:solidFill>
                <a:srgbClr val="FF0000"/>
              </a:solidFill>
            </a:endParaRPr>
          </a:p>
        </p:txBody>
      </p:sp>
      <p:sp>
        <p:nvSpPr>
          <p:cNvPr id="7" name="TextBox 6"/>
          <p:cNvSpPr txBox="1"/>
          <p:nvPr/>
        </p:nvSpPr>
        <p:spPr>
          <a:xfrm>
            <a:off x="1506971" y="769402"/>
            <a:ext cx="6392121"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anose="04020705040A02060702" pitchFamily="82" charset="0"/>
              </a:rPr>
              <a:t>Disadvantages of </a:t>
            </a:r>
            <a:r>
              <a:rPr lang="en-US" sz="3200" b="1" dirty="0" err="1" smtClean="0">
                <a:solidFill>
                  <a:srgbClr val="FF0000"/>
                </a:solidFill>
                <a:latin typeface="Algerian" panose="04020705040A02060702" pitchFamily="82" charset="0"/>
              </a:rPr>
              <a:t>buspirone</a:t>
            </a:r>
            <a:endParaRPr lang="en-US" sz="3200" b="1" dirty="0">
              <a:solidFill>
                <a:srgbClr val="FF0000"/>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78394" y="5166673"/>
            <a:ext cx="7534333" cy="91101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95000"/>
              </a:lnSpc>
            </a:pPr>
            <a:r>
              <a:rPr lang="en-US" sz="2800" b="1" dirty="0">
                <a:solidFill>
                  <a:srgbClr val="FF0000"/>
                </a:solidFill>
              </a:rPr>
              <a:t>Drug Interactions with CYT P450 inducers and </a:t>
            </a:r>
            <a:r>
              <a:rPr lang="en-US" sz="2800" b="1" dirty="0" smtClean="0">
                <a:solidFill>
                  <a:srgbClr val="FF0000"/>
                </a:solidFill>
              </a:rPr>
              <a:t>inhibitors</a:t>
            </a:r>
            <a:endParaRPr lang="en-US" sz="2800" b="1" dirty="0">
              <a:solidFill>
                <a:srgbClr val="FF0000"/>
              </a:solidFill>
            </a:endParaRPr>
          </a:p>
        </p:txBody>
      </p:sp>
      <p:sp>
        <p:nvSpPr>
          <p:cNvPr id="10" name="TextBox 9"/>
          <p:cNvSpPr txBox="1"/>
          <p:nvPr/>
        </p:nvSpPr>
        <p:spPr>
          <a:xfrm>
            <a:off x="578394" y="4259380"/>
            <a:ext cx="6641968" cy="501676"/>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95000"/>
              </a:lnSpc>
            </a:pPr>
            <a:r>
              <a:rPr lang="en-US" sz="2800" b="1" dirty="0">
                <a:solidFill>
                  <a:srgbClr val="FF0000"/>
                </a:solidFill>
              </a:rPr>
              <a:t>GIT  upset, dizziness, drowsiness</a:t>
            </a:r>
          </a:p>
        </p:txBody>
      </p:sp>
      <p:pic>
        <p:nvPicPr>
          <p:cNvPr id="11" name="Picture 1"/>
          <p:cNvPicPr>
            <a:picLocks noChangeAspect="1" noChangeArrowheads="1"/>
          </p:cNvPicPr>
          <p:nvPr/>
        </p:nvPicPr>
        <p:blipFill>
          <a:blip r:embed="rId3"/>
          <a:srcRect/>
          <a:stretch>
            <a:fillRect/>
          </a:stretch>
        </p:blipFill>
        <p:spPr bwMode="auto">
          <a:xfrm>
            <a:off x="8168640" y="1792604"/>
            <a:ext cx="4023360" cy="4349115"/>
          </a:xfrm>
          <a:prstGeom prst="rect">
            <a:avLst/>
          </a:prstGeom>
          <a:noFill/>
          <a:ln w="9525">
            <a:noFill/>
            <a:miter lim="800000"/>
            <a:headEnd/>
            <a:tailEnd/>
          </a:ln>
        </p:spPr>
      </p:pic>
    </p:spTree>
    <p:extLst>
      <p:ext uri="{BB962C8B-B14F-4D97-AF65-F5344CB8AC3E}">
        <p14:creationId xmlns="" xmlns:p14="http://schemas.microsoft.com/office/powerpoint/2010/main" val="41355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par>
                                <p:cTn id="27" presetID="2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6" dur="1000" fill="hold"/>
                                        <p:tgtEl>
                                          <p:spTgt spid="9"/>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5577" y="5159073"/>
            <a:ext cx="6958703" cy="169892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smtClean="0">
                <a:solidFill>
                  <a:srgbClr val="FF0000"/>
                </a:solidFill>
                <a:cs typeface="Times New Roman" pitchFamily="18" charset="0"/>
              </a:rPr>
              <a:t>Precautions </a:t>
            </a:r>
            <a:endParaRPr lang="en-US" sz="3200" b="1" dirty="0">
              <a:solidFill>
                <a:srgbClr val="FF0000"/>
              </a:solidFill>
              <a:cs typeface="Times New Roman" pitchFamily="18" charset="0"/>
            </a:endParaRPr>
          </a:p>
          <a:p>
            <a:pPr marL="609600" indent="-609600">
              <a:lnSpc>
                <a:spcPct val="90000"/>
              </a:lnSpc>
            </a:pPr>
            <a:r>
              <a:rPr lang="en-US" sz="2800" b="1" dirty="0" smtClean="0">
                <a:solidFill>
                  <a:srgbClr val="FF0000"/>
                </a:solidFill>
                <a:cs typeface="Times New Roman" pitchFamily="18" charset="0"/>
              </a:rPr>
              <a:t>-Should be  used with precaution </a:t>
            </a:r>
            <a:r>
              <a:rPr lang="en-US" sz="2800" b="1" dirty="0">
                <a:solidFill>
                  <a:srgbClr val="FF0000"/>
                </a:solidFill>
                <a:cs typeface="Times New Roman" pitchFamily="18" charset="0"/>
              </a:rPr>
              <a:t>in </a:t>
            </a:r>
          </a:p>
          <a:p>
            <a:pPr marL="609600" indent="-609600">
              <a:lnSpc>
                <a:spcPct val="90000"/>
              </a:lnSpc>
            </a:pPr>
            <a:r>
              <a:rPr lang="en-US" sz="2800" b="1" dirty="0">
                <a:solidFill>
                  <a:srgbClr val="FF0000"/>
                </a:solidFill>
                <a:cs typeface="Times New Roman" pitchFamily="18" charset="0"/>
              </a:rPr>
              <a:t>pregnant women or breast-feeding.</a:t>
            </a:r>
          </a:p>
          <a:p>
            <a:pPr marL="609600" indent="-609600">
              <a:lnSpc>
                <a:spcPct val="90000"/>
              </a:lnSpc>
            </a:pPr>
            <a:r>
              <a:rPr lang="en-US" sz="2800" b="1" dirty="0" smtClean="0">
                <a:solidFill>
                  <a:srgbClr val="FF0000"/>
                </a:solidFill>
              </a:rPr>
              <a:t>-People </a:t>
            </a:r>
            <a:r>
              <a:rPr lang="en-US" sz="2800" b="1" dirty="0">
                <a:solidFill>
                  <a:srgbClr val="FF0000"/>
                </a:solidFill>
              </a:rPr>
              <a:t>over 65.</a:t>
            </a:r>
            <a:r>
              <a:rPr lang="en-US" sz="2800" dirty="0">
                <a:solidFill>
                  <a:srgbClr val="FF0000"/>
                </a:solidFill>
              </a:rPr>
              <a:t> </a:t>
            </a:r>
          </a:p>
        </p:txBody>
      </p:sp>
      <p:sp>
        <p:nvSpPr>
          <p:cNvPr id="6" name="TextBox 5"/>
          <p:cNvSpPr txBox="1"/>
          <p:nvPr/>
        </p:nvSpPr>
        <p:spPr>
          <a:xfrm>
            <a:off x="661297" y="4136143"/>
            <a:ext cx="3645380"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buFontTx/>
              <a:buChar char="o"/>
            </a:pPr>
            <a:r>
              <a:rPr lang="en-US" sz="2800" b="1" dirty="0">
                <a:solidFill>
                  <a:srgbClr val="FF0000"/>
                </a:solidFill>
                <a:cs typeface="Times New Roman" pitchFamily="18" charset="0"/>
              </a:rPr>
              <a:t>Liver disease</a:t>
            </a:r>
          </a:p>
          <a:p>
            <a:pPr marL="609600" indent="-609600">
              <a:lnSpc>
                <a:spcPct val="90000"/>
              </a:lnSpc>
              <a:buFontTx/>
              <a:buChar char="o"/>
            </a:pPr>
            <a:r>
              <a:rPr lang="en-US" sz="2800" b="1" dirty="0">
                <a:solidFill>
                  <a:srgbClr val="FF0000"/>
                </a:solidFill>
                <a:cs typeface="Times New Roman" pitchFamily="18" charset="0"/>
              </a:rPr>
              <a:t>Old people</a:t>
            </a:r>
            <a:endParaRPr lang="en-US" sz="2800" dirty="0">
              <a:solidFill>
                <a:srgbClr val="FF0000"/>
              </a:solidFill>
            </a:endParaRPr>
          </a:p>
        </p:txBody>
      </p:sp>
      <p:sp>
        <p:nvSpPr>
          <p:cNvPr id="7" name="TextBox 6"/>
          <p:cNvSpPr txBox="1"/>
          <p:nvPr/>
        </p:nvSpPr>
        <p:spPr>
          <a:xfrm>
            <a:off x="641965" y="3431628"/>
            <a:ext cx="5720092"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a:solidFill>
                  <a:srgbClr val="FF0000"/>
                </a:solidFill>
                <a:latin typeface="Algerian" panose="04020705040A02060702" pitchFamily="82" charset="0"/>
                <a:cs typeface="Times New Roman" pitchFamily="18" charset="0"/>
              </a:rPr>
              <a:t>Dose should be reduced in</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615577" y="1406991"/>
            <a:ext cx="7688570"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err="1" smtClean="0">
                <a:solidFill>
                  <a:srgbClr val="FF0000"/>
                </a:solidFill>
                <a:cs typeface="Times New Roman" pitchFamily="18" charset="0"/>
              </a:rPr>
              <a:t>Rifampin</a:t>
            </a:r>
            <a:r>
              <a:rPr lang="en-US" sz="3200" b="1" dirty="0" smtClean="0">
                <a:solidFill>
                  <a:srgbClr val="FF0000"/>
                </a:solidFill>
                <a:cs typeface="Times New Roman" pitchFamily="18" charset="0"/>
              </a:rPr>
              <a:t> cause 10 fold </a:t>
            </a:r>
            <a:r>
              <a:rPr lang="en-US" sz="3200" b="1" dirty="0" smtClean="0">
                <a:solidFill>
                  <a:srgbClr val="FF0000"/>
                </a:solidFill>
                <a:latin typeface="Calibri"/>
                <a:cs typeface="Times New Roman" pitchFamily="18" charset="0"/>
              </a:rPr>
              <a:t>↓</a:t>
            </a:r>
            <a:r>
              <a:rPr lang="en-US" sz="2800" b="1" dirty="0" smtClean="0">
                <a:solidFill>
                  <a:srgbClr val="FF0000"/>
                </a:solidFill>
                <a:latin typeface="Times New Roman"/>
                <a:cs typeface="Times New Roman"/>
              </a:rPr>
              <a:t> </a:t>
            </a:r>
            <a:r>
              <a:rPr lang="en-US" sz="2800" b="1" dirty="0" err="1" smtClean="0">
                <a:solidFill>
                  <a:srgbClr val="FF0000"/>
                </a:solidFill>
                <a:latin typeface="Times New Roman"/>
                <a:cs typeface="Times New Roman"/>
              </a:rPr>
              <a:t>buspirone</a:t>
            </a:r>
            <a:r>
              <a:rPr lang="en-US" sz="2800" b="1" dirty="0" smtClean="0">
                <a:solidFill>
                  <a:srgbClr val="FF0000"/>
                </a:solidFill>
                <a:latin typeface="Times New Roman"/>
                <a:cs typeface="Times New Roman"/>
              </a:rPr>
              <a:t> level</a:t>
            </a:r>
            <a:endParaRPr lang="en-US" sz="2800" dirty="0">
              <a:solidFill>
                <a:srgbClr val="FF0000"/>
              </a:solidFill>
            </a:endParaRPr>
          </a:p>
        </p:txBody>
      </p:sp>
      <p:sp>
        <p:nvSpPr>
          <p:cNvPr id="11" name="TextBox 10"/>
          <p:cNvSpPr txBox="1"/>
          <p:nvPr/>
        </p:nvSpPr>
        <p:spPr>
          <a:xfrm>
            <a:off x="630817" y="279231"/>
            <a:ext cx="7688570" cy="97872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smtClean="0">
                <a:solidFill>
                  <a:srgbClr val="FF0000"/>
                </a:solidFill>
                <a:cs typeface="Times New Roman" pitchFamily="18" charset="0"/>
              </a:rPr>
              <a:t>Inhibitors of CYP450  3A4 , </a:t>
            </a:r>
            <a:r>
              <a:rPr lang="en-US" sz="3200" b="1" dirty="0" err="1" smtClean="0">
                <a:solidFill>
                  <a:srgbClr val="FF0000"/>
                </a:solidFill>
                <a:cs typeface="Times New Roman" pitchFamily="18" charset="0"/>
              </a:rPr>
              <a:t>verapamil</a:t>
            </a:r>
            <a:r>
              <a:rPr lang="en-US" sz="3200" b="1" dirty="0" smtClean="0">
                <a:solidFill>
                  <a:srgbClr val="FF0000"/>
                </a:solidFill>
                <a:cs typeface="Times New Roman" pitchFamily="18" charset="0"/>
              </a:rPr>
              <a:t>, </a:t>
            </a:r>
            <a:r>
              <a:rPr lang="en-US" sz="3200" b="1" dirty="0" err="1" smtClean="0">
                <a:solidFill>
                  <a:srgbClr val="FF0000"/>
                </a:solidFill>
                <a:cs typeface="Times New Roman" pitchFamily="18" charset="0"/>
              </a:rPr>
              <a:t>diltiazem</a:t>
            </a:r>
            <a:r>
              <a:rPr lang="en-US" sz="3200" b="1" dirty="0" smtClean="0">
                <a:solidFill>
                  <a:srgbClr val="FF0000"/>
                </a:solidFill>
                <a:latin typeface="Calibri"/>
                <a:cs typeface="Times New Roman" pitchFamily="18" charset="0"/>
              </a:rPr>
              <a:t>→</a:t>
            </a:r>
            <a:r>
              <a:rPr lang="en-US" sz="3200" b="1" dirty="0" smtClean="0">
                <a:solidFill>
                  <a:srgbClr val="FF0000"/>
                </a:solidFill>
                <a:latin typeface="Times New Roman"/>
                <a:cs typeface="Times New Roman"/>
              </a:rPr>
              <a:t>↑ </a:t>
            </a:r>
            <a:r>
              <a:rPr lang="en-US" sz="3200" b="1" dirty="0" err="1" smtClean="0">
                <a:solidFill>
                  <a:srgbClr val="FF0000"/>
                </a:solidFill>
                <a:latin typeface="Times New Roman"/>
                <a:cs typeface="Times New Roman"/>
              </a:rPr>
              <a:t>buspirone</a:t>
            </a:r>
            <a:r>
              <a:rPr lang="en-US" sz="3200" b="1" dirty="0" smtClean="0">
                <a:solidFill>
                  <a:srgbClr val="FF0000"/>
                </a:solidFill>
                <a:latin typeface="Times New Roman"/>
                <a:cs typeface="Times New Roman"/>
              </a:rPr>
              <a:t> level</a:t>
            </a:r>
            <a:endParaRPr lang="en-US" sz="2800" dirty="0">
              <a:solidFill>
                <a:srgbClr val="FF0000"/>
              </a:solidFill>
            </a:endParaRPr>
          </a:p>
        </p:txBody>
      </p:sp>
      <p:sp>
        <p:nvSpPr>
          <p:cNvPr id="12" name="TextBox 11"/>
          <p:cNvSpPr txBox="1"/>
          <p:nvPr/>
        </p:nvSpPr>
        <p:spPr>
          <a:xfrm>
            <a:off x="630817" y="2138511"/>
            <a:ext cx="7688570" cy="97872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609600" indent="-609600">
              <a:lnSpc>
                <a:spcPct val="90000"/>
              </a:lnSpc>
            </a:pPr>
            <a:r>
              <a:rPr lang="en-US" sz="3200" b="1" dirty="0" smtClean="0">
                <a:solidFill>
                  <a:srgbClr val="FF0000"/>
                </a:solidFill>
                <a:cs typeface="Times New Roman" pitchFamily="18" charset="0"/>
              </a:rPr>
              <a:t>Increase blood pressure in people taking </a:t>
            </a:r>
            <a:r>
              <a:rPr lang="en-US" sz="3200" b="1" dirty="0" err="1" smtClean="0">
                <a:solidFill>
                  <a:srgbClr val="FF0000"/>
                </a:solidFill>
                <a:cs typeface="Times New Roman" pitchFamily="18" charset="0"/>
              </a:rPr>
              <a:t>MAOi</a:t>
            </a:r>
            <a:endParaRPr lang="en-US" sz="2800" dirty="0">
              <a:solidFill>
                <a:srgbClr val="FF0000"/>
              </a:solidFill>
            </a:endParaRPr>
          </a:p>
        </p:txBody>
      </p:sp>
    </p:spTree>
    <p:extLst>
      <p:ext uri="{BB962C8B-B14F-4D97-AF65-F5344CB8AC3E}">
        <p14:creationId xmlns="" xmlns:p14="http://schemas.microsoft.com/office/powerpoint/2010/main" val="44672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6" dur="1000" fill="hold"/>
                                        <p:tgtEl>
                                          <p:spTgt spid="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8" dur="1000" fill="hold"/>
                                        <p:tgtEl>
                                          <p:spTgt spid="6"/>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0" dur="1000" fill="hold"/>
                                        <p:tgtEl>
                                          <p:spTgt spid="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5082" y="3327368"/>
            <a:ext cx="732069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Reduce somatic symptoms of anxiety.</a:t>
            </a:r>
            <a:endParaRPr lang="en-US" sz="2800" dirty="0">
              <a:solidFill>
                <a:srgbClr val="FF0000"/>
              </a:solidFill>
            </a:endParaRPr>
          </a:p>
        </p:txBody>
      </p:sp>
      <p:sp>
        <p:nvSpPr>
          <p:cNvPr id="6" name="TextBox 5"/>
          <p:cNvSpPr txBox="1"/>
          <p:nvPr/>
        </p:nvSpPr>
        <p:spPr>
          <a:xfrm>
            <a:off x="575082" y="2122029"/>
            <a:ext cx="7320698"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Act by blocking peripheral sympathetic system.</a:t>
            </a:r>
            <a:endParaRPr lang="en-US" sz="2800" dirty="0">
              <a:solidFill>
                <a:srgbClr val="FF0000"/>
              </a:solidFill>
            </a:endParaRPr>
          </a:p>
        </p:txBody>
      </p:sp>
      <p:sp>
        <p:nvSpPr>
          <p:cNvPr id="7" name="TextBox 6"/>
          <p:cNvSpPr txBox="1"/>
          <p:nvPr/>
        </p:nvSpPr>
        <p:spPr>
          <a:xfrm>
            <a:off x="1617141" y="1188043"/>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rgbClr val="FF0000"/>
                </a:solidFill>
                <a:latin typeface="Algerian" panose="04020705040A02060702" pitchFamily="82" charset="0"/>
              </a:rPr>
              <a:t>Beta </a:t>
            </a:r>
            <a:r>
              <a:rPr lang="en-US" sz="3200" b="1" dirty="0" smtClean="0">
                <a:solidFill>
                  <a:srgbClr val="FF0000"/>
                </a:solidFill>
                <a:latin typeface="Algerian" panose="04020705040A02060702" pitchFamily="82" charset="0"/>
              </a:rPr>
              <a:t>Blockers</a:t>
            </a:r>
            <a:endParaRPr lang="en-US" sz="3200" b="1" dirty="0">
              <a:solidFill>
                <a:srgbClr val="FF0000"/>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75081" y="5473816"/>
            <a:ext cx="7402133" cy="82484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Are less effective for other forms of anxiety</a:t>
            </a:r>
            <a:r>
              <a:rPr lang="en-US" sz="2800" dirty="0">
                <a:solidFill>
                  <a:srgbClr val="FF0000"/>
                </a:solidFill>
              </a:rPr>
              <a:t> </a:t>
            </a:r>
          </a:p>
        </p:txBody>
      </p:sp>
      <p:sp>
        <p:nvSpPr>
          <p:cNvPr id="10" name="TextBox 9"/>
          <p:cNvSpPr txBox="1"/>
          <p:nvPr/>
        </p:nvSpPr>
        <p:spPr>
          <a:xfrm>
            <a:off x="575082" y="4763997"/>
            <a:ext cx="7402133"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Used in performance anxiety.</a:t>
            </a:r>
          </a:p>
        </p:txBody>
      </p:sp>
      <p:sp>
        <p:nvSpPr>
          <p:cNvPr id="11" name="TextBox 10"/>
          <p:cNvSpPr txBox="1"/>
          <p:nvPr/>
        </p:nvSpPr>
        <p:spPr>
          <a:xfrm>
            <a:off x="596282" y="4101820"/>
            <a:ext cx="7423164"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525" indent="-9525">
              <a:lnSpc>
                <a:spcPct val="85000"/>
              </a:lnSpc>
            </a:pPr>
            <a:r>
              <a:rPr lang="en-US" sz="2800" b="1" dirty="0">
                <a:solidFill>
                  <a:srgbClr val="FF0000"/>
                </a:solidFill>
              </a:rPr>
              <a:t>Decrease BP &amp; slow HR.</a:t>
            </a:r>
          </a:p>
        </p:txBody>
      </p:sp>
      <p:pic>
        <p:nvPicPr>
          <p:cNvPr id="12" name="Picture 2"/>
          <p:cNvPicPr>
            <a:picLocks noChangeAspect="1" noChangeArrowheads="1"/>
          </p:cNvPicPr>
          <p:nvPr/>
        </p:nvPicPr>
        <p:blipFill>
          <a:blip r:embed="rId3" cstate="print"/>
          <a:srcRect/>
          <a:stretch>
            <a:fillRect/>
          </a:stretch>
        </p:blipFill>
        <p:spPr bwMode="auto">
          <a:xfrm>
            <a:off x="551078" y="494348"/>
            <a:ext cx="8626475" cy="6119812"/>
          </a:xfrm>
          <a:prstGeom prst="rect">
            <a:avLst/>
          </a:prstGeom>
          <a:noFill/>
          <a:ln w="9525">
            <a:noFill/>
            <a:miter lim="800000"/>
            <a:headEnd/>
            <a:tailEnd/>
          </a:ln>
        </p:spPr>
      </p:pic>
    </p:spTree>
    <p:extLst>
      <p:ext uri="{BB962C8B-B14F-4D97-AF65-F5344CB8AC3E}">
        <p14:creationId xmlns="" xmlns:p14="http://schemas.microsoft.com/office/powerpoint/2010/main" val="10700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3064" y="5655826"/>
            <a:ext cx="6584496"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Delayed onset of action (weeks).</a:t>
            </a:r>
            <a:endParaRPr lang="en-US" sz="2800" dirty="0">
              <a:solidFill>
                <a:srgbClr val="FF0000"/>
              </a:solidFill>
            </a:endParaRPr>
          </a:p>
        </p:txBody>
      </p:sp>
      <p:sp>
        <p:nvSpPr>
          <p:cNvPr id="5" name="TextBox 4"/>
          <p:cNvSpPr txBox="1"/>
          <p:nvPr/>
        </p:nvSpPr>
        <p:spPr>
          <a:xfrm>
            <a:off x="563064" y="4818577"/>
            <a:ext cx="658449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Effective for panic attacks</a:t>
            </a:r>
            <a:r>
              <a:rPr lang="en-US" b="1" dirty="0">
                <a:cs typeface="Times New Roman" pitchFamily="18" charset="0"/>
              </a:rPr>
              <a:t>.</a:t>
            </a:r>
          </a:p>
        </p:txBody>
      </p:sp>
      <p:sp>
        <p:nvSpPr>
          <p:cNvPr id="6" name="TextBox 5"/>
          <p:cNvSpPr txBox="1"/>
          <p:nvPr/>
        </p:nvSpPr>
        <p:spPr>
          <a:xfrm>
            <a:off x="563064" y="3593529"/>
            <a:ext cx="6599736"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Used for anxiety especially associated </a:t>
            </a:r>
            <a:r>
              <a:rPr lang="en-US" sz="2800" b="1" dirty="0" smtClean="0">
                <a:solidFill>
                  <a:srgbClr val="FF0000"/>
                </a:solidFill>
                <a:cs typeface="Times New Roman" pitchFamily="18" charset="0"/>
              </a:rPr>
              <a:t>with depression</a:t>
            </a:r>
            <a:r>
              <a:rPr lang="en-US" sz="2800" b="1" dirty="0">
                <a:solidFill>
                  <a:srgbClr val="FF0000"/>
                </a:solidFill>
                <a:cs typeface="Times New Roman" pitchFamily="18" charset="0"/>
              </a:rPr>
              <a:t>.</a:t>
            </a:r>
          </a:p>
        </p:txBody>
      </p:sp>
      <p:sp>
        <p:nvSpPr>
          <p:cNvPr id="7" name="TextBox 6"/>
          <p:cNvSpPr txBox="1"/>
          <p:nvPr/>
        </p:nvSpPr>
        <p:spPr>
          <a:xfrm>
            <a:off x="1582682" y="1126741"/>
            <a:ext cx="6125378" cy="5355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3200" b="1" dirty="0">
                <a:solidFill>
                  <a:srgbClr val="FF0000"/>
                </a:solidFill>
                <a:latin typeface="Algerian" panose="04020705040A02060702" pitchFamily="82" charset="0"/>
                <a:cs typeface="Times New Roman" pitchFamily="18" charset="0"/>
              </a:rPr>
              <a:t>Tricyclic Antidepressants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32584" y="2757355"/>
            <a:ext cx="6614976"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Act by reducing uptake of 5HT &amp; NA.</a:t>
            </a:r>
            <a:endParaRPr lang="en-US" sz="2800" dirty="0">
              <a:solidFill>
                <a:srgbClr val="FF0000"/>
              </a:solidFill>
            </a:endParaRPr>
          </a:p>
        </p:txBody>
      </p:sp>
      <p:sp>
        <p:nvSpPr>
          <p:cNvPr id="10" name="TextBox 9"/>
          <p:cNvSpPr txBox="1"/>
          <p:nvPr/>
        </p:nvSpPr>
        <p:spPr>
          <a:xfrm>
            <a:off x="563064" y="1994467"/>
            <a:ext cx="646257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Doxepin- imipramine – </a:t>
            </a:r>
            <a:r>
              <a:rPr lang="en-US" sz="2800" b="1" dirty="0" err="1">
                <a:solidFill>
                  <a:srgbClr val="FF0000"/>
                </a:solidFill>
                <a:cs typeface="Times New Roman" pitchFamily="18" charset="0"/>
              </a:rPr>
              <a:t>desipramine</a:t>
            </a:r>
            <a:endParaRPr lang="en-US" sz="2800" b="1" dirty="0">
              <a:solidFill>
                <a:srgbClr val="FF0000"/>
              </a:solidFill>
              <a:cs typeface="Times New Roman" pitchFamily="18" charset="0"/>
            </a:endParaRPr>
          </a:p>
        </p:txBody>
      </p:sp>
      <p:pic>
        <p:nvPicPr>
          <p:cNvPr id="8194" name="Picture 2"/>
          <p:cNvPicPr>
            <a:picLocks noChangeAspect="1" noChangeArrowheads="1"/>
          </p:cNvPicPr>
          <p:nvPr/>
        </p:nvPicPr>
        <p:blipFill>
          <a:blip r:embed="rId3"/>
          <a:srcRect/>
          <a:stretch>
            <a:fillRect/>
          </a:stretch>
        </p:blipFill>
        <p:spPr bwMode="auto">
          <a:xfrm>
            <a:off x="7315200" y="1859281"/>
            <a:ext cx="4693920" cy="4785359"/>
          </a:xfrm>
          <a:prstGeom prst="rect">
            <a:avLst/>
          </a:prstGeom>
          <a:noFill/>
          <a:ln w="9525">
            <a:noFill/>
            <a:miter lim="800000"/>
            <a:headEnd/>
            <a:tailEnd/>
          </a:ln>
        </p:spPr>
      </p:pic>
    </p:spTree>
    <p:extLst>
      <p:ext uri="{BB962C8B-B14F-4D97-AF65-F5344CB8AC3E}">
        <p14:creationId xmlns="" xmlns:p14="http://schemas.microsoft.com/office/powerpoint/2010/main" val="40108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2" dur="1000" fill="hold"/>
                                        <p:tgtEl>
                                          <p:spTgt spid="9"/>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6" dur="1000" fill="hold"/>
                                        <p:tgtEl>
                                          <p:spTgt spid="5"/>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58" dur="1000" fill="hold"/>
                                        <p:tgtEl>
                                          <p:spTgt spid="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022" y="3079045"/>
            <a:ext cx="7228333"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l-GR" sz="2800" b="1" dirty="0" smtClean="0">
                <a:solidFill>
                  <a:srgbClr val="FF0000"/>
                </a:solidFill>
                <a:cs typeface="Times New Roman" pitchFamily="18" charset="0"/>
              </a:rPr>
              <a:t>α</a:t>
            </a:r>
            <a:r>
              <a:rPr lang="en-US" sz="2800" b="1" dirty="0" smtClean="0">
                <a:solidFill>
                  <a:srgbClr val="FF0000"/>
                </a:solidFill>
                <a:cs typeface="Times New Roman" pitchFamily="18" charset="0"/>
              </a:rPr>
              <a:t>-blocking </a:t>
            </a:r>
            <a:r>
              <a:rPr lang="en-US" sz="2800" b="1" dirty="0">
                <a:solidFill>
                  <a:srgbClr val="FF0000"/>
                </a:solidFill>
                <a:cs typeface="Times New Roman" pitchFamily="18" charset="0"/>
              </a:rPr>
              <a:t>activity (Postural hypotension).</a:t>
            </a:r>
            <a:endParaRPr lang="en-US" sz="2800" dirty="0">
              <a:solidFill>
                <a:srgbClr val="FF0000"/>
              </a:solidFill>
            </a:endParaRPr>
          </a:p>
        </p:txBody>
      </p:sp>
      <p:sp>
        <p:nvSpPr>
          <p:cNvPr id="6" name="TextBox 5"/>
          <p:cNvSpPr txBox="1"/>
          <p:nvPr/>
        </p:nvSpPr>
        <p:spPr>
          <a:xfrm>
            <a:off x="569857" y="1765912"/>
            <a:ext cx="7320698"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98425" indent="-9525">
              <a:lnSpc>
                <a:spcPct val="90000"/>
              </a:lnSpc>
            </a:pPr>
            <a:r>
              <a:rPr lang="en-US" sz="2800" b="1" dirty="0">
                <a:solidFill>
                  <a:srgbClr val="FF0000"/>
                </a:solidFill>
                <a:cs typeface="Times New Roman" pitchFamily="18" charset="0"/>
              </a:rPr>
              <a:t>Atropine like actions (dry mouth-blurred vision).</a:t>
            </a:r>
          </a:p>
        </p:txBody>
      </p:sp>
      <p:sp>
        <p:nvSpPr>
          <p:cNvPr id="7" name="TextBox 6"/>
          <p:cNvSpPr txBox="1"/>
          <p:nvPr/>
        </p:nvSpPr>
        <p:spPr>
          <a:xfrm>
            <a:off x="2927965" y="77986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rgbClr val="DF2E28"/>
                </a:solidFill>
                <a:latin typeface="Algerian" panose="04020705040A02060702" pitchFamily="82" charset="0"/>
              </a:rPr>
              <a:t>ADRS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601775" y="5319691"/>
            <a:ext cx="7243060"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Weight gain</a:t>
            </a:r>
            <a:endParaRPr lang="en-US" sz="2800" dirty="0">
              <a:solidFill>
                <a:srgbClr val="FF0000"/>
              </a:solidFill>
            </a:endParaRPr>
          </a:p>
        </p:txBody>
      </p:sp>
      <p:sp>
        <p:nvSpPr>
          <p:cNvPr id="10" name="TextBox 9"/>
          <p:cNvSpPr txBox="1"/>
          <p:nvPr/>
        </p:nvSpPr>
        <p:spPr>
          <a:xfrm>
            <a:off x="586535" y="4352042"/>
            <a:ext cx="51633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Sexual dysfunction</a:t>
            </a:r>
            <a:endParaRPr lang="en-US" sz="2800" dirty="0">
              <a:solidFill>
                <a:srgbClr val="FF0000"/>
              </a:solidFill>
            </a:endParaRPr>
          </a:p>
        </p:txBody>
      </p:sp>
    </p:spTree>
    <p:extLst>
      <p:ext uri="{BB962C8B-B14F-4D97-AF65-F5344CB8AC3E}">
        <p14:creationId xmlns="" xmlns:p14="http://schemas.microsoft.com/office/powerpoint/2010/main" val="255211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610" y="5241891"/>
            <a:ext cx="7315644"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smtClean="0">
                <a:solidFill>
                  <a:srgbClr val="FF0000"/>
                </a:solidFill>
              </a:rPr>
              <a:t>ADRs</a:t>
            </a:r>
            <a:endParaRPr lang="en-US" sz="2800" b="1" dirty="0">
              <a:solidFill>
                <a:srgbClr val="FF0000"/>
              </a:solidFill>
            </a:endParaRPr>
          </a:p>
          <a:p>
            <a:pPr>
              <a:lnSpc>
                <a:spcPct val="90000"/>
              </a:lnSpc>
            </a:pPr>
            <a:r>
              <a:rPr lang="en-US" sz="2800" b="1" dirty="0">
                <a:solidFill>
                  <a:srgbClr val="FF0000"/>
                </a:solidFill>
              </a:rPr>
              <a:t>Dry mouth, constipation, diarrhea, </a:t>
            </a:r>
            <a:r>
              <a:rPr lang="en-US" sz="2800" b="1" dirty="0" smtClean="0">
                <a:solidFill>
                  <a:srgbClr val="FF0000"/>
                </a:solidFill>
              </a:rPr>
              <a:t>restlessness, dizziness</a:t>
            </a:r>
            <a:r>
              <a:rPr lang="en-US" sz="2800" b="1" dirty="0">
                <a:solidFill>
                  <a:srgbClr val="FF0000"/>
                </a:solidFill>
              </a:rPr>
              <a:t>.</a:t>
            </a:r>
          </a:p>
        </p:txBody>
      </p:sp>
      <p:sp>
        <p:nvSpPr>
          <p:cNvPr id="5" name="TextBox 4"/>
          <p:cNvSpPr txBox="1"/>
          <p:nvPr/>
        </p:nvSpPr>
        <p:spPr>
          <a:xfrm>
            <a:off x="280124" y="1434162"/>
            <a:ext cx="3575049"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err="1">
                <a:solidFill>
                  <a:srgbClr val="FF0000"/>
                </a:solidFill>
              </a:rPr>
              <a:t>Phenelzine</a:t>
            </a:r>
            <a:endParaRPr lang="en-US" sz="2800" dirty="0">
              <a:solidFill>
                <a:srgbClr val="FF0000"/>
              </a:solidFill>
            </a:endParaRPr>
          </a:p>
        </p:txBody>
      </p:sp>
      <p:sp>
        <p:nvSpPr>
          <p:cNvPr id="6" name="TextBox 5"/>
          <p:cNvSpPr txBox="1"/>
          <p:nvPr/>
        </p:nvSpPr>
        <p:spPr>
          <a:xfrm>
            <a:off x="330939" y="2221166"/>
            <a:ext cx="817423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rPr>
              <a:t>Acts by blocking the action of MAO enzymes</a:t>
            </a:r>
            <a:r>
              <a:rPr lang="en-US" sz="2800" b="1" dirty="0"/>
              <a:t>.</a:t>
            </a:r>
            <a:endParaRPr lang="en-US" sz="2800" dirty="0">
              <a:solidFill>
                <a:srgbClr val="DF2E28"/>
              </a:solidFill>
            </a:endParaRPr>
          </a:p>
        </p:txBody>
      </p:sp>
      <p:sp>
        <p:nvSpPr>
          <p:cNvPr id="7" name="TextBox 6"/>
          <p:cNvSpPr txBox="1"/>
          <p:nvPr/>
        </p:nvSpPr>
        <p:spPr>
          <a:xfrm>
            <a:off x="2530469" y="212189"/>
            <a:ext cx="4652128" cy="978729"/>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3200" b="1" dirty="0">
                <a:solidFill>
                  <a:srgbClr val="FF0000"/>
                </a:solidFill>
                <a:latin typeface="Algerian" panose="04020705040A02060702" pitchFamily="82" charset="0"/>
              </a:rPr>
              <a:t>Monoamine oxidase inhibitors (MAOIs)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0" name="TextBox 9"/>
          <p:cNvSpPr txBox="1"/>
          <p:nvPr/>
        </p:nvSpPr>
        <p:spPr>
          <a:xfrm>
            <a:off x="315699" y="3718901"/>
            <a:ext cx="7717868"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Require dietary </a:t>
            </a:r>
            <a:r>
              <a:rPr lang="en-US" sz="2800" b="1" dirty="0" smtClean="0">
                <a:solidFill>
                  <a:srgbClr val="FF0000"/>
                </a:solidFill>
              </a:rPr>
              <a:t>restriction</a:t>
            </a:r>
          </a:p>
          <a:p>
            <a:pPr>
              <a:lnSpc>
                <a:spcPct val="90000"/>
              </a:lnSpc>
            </a:pPr>
            <a:r>
              <a:rPr lang="en-US" sz="2800" b="1" dirty="0">
                <a:solidFill>
                  <a:srgbClr val="FF0000"/>
                </a:solidFill>
              </a:rPr>
              <a:t>Avoid wine, beer, fermented foods </a:t>
            </a:r>
            <a:r>
              <a:rPr lang="en-US" sz="2800" b="1" dirty="0" smtClean="0">
                <a:solidFill>
                  <a:srgbClr val="FF0000"/>
                </a:solidFill>
              </a:rPr>
              <a:t>and </a:t>
            </a:r>
            <a:r>
              <a:rPr lang="en-US" sz="2800" b="1" dirty="0">
                <a:solidFill>
                  <a:srgbClr val="FF0000"/>
                </a:solidFill>
              </a:rPr>
              <a:t>old cheese that contain </a:t>
            </a:r>
            <a:r>
              <a:rPr lang="en-US" sz="2800" b="1" dirty="0" err="1">
                <a:solidFill>
                  <a:srgbClr val="FF0000"/>
                </a:solidFill>
              </a:rPr>
              <a:t>tyramine</a:t>
            </a:r>
            <a:r>
              <a:rPr lang="en-US" sz="2800" b="1" dirty="0">
                <a:solidFill>
                  <a:srgbClr val="FF0000"/>
                </a:solidFill>
              </a:rPr>
              <a:t>.</a:t>
            </a:r>
          </a:p>
        </p:txBody>
      </p:sp>
      <p:sp>
        <p:nvSpPr>
          <p:cNvPr id="11" name="TextBox 10"/>
          <p:cNvSpPr txBox="1"/>
          <p:nvPr/>
        </p:nvSpPr>
        <p:spPr>
          <a:xfrm>
            <a:off x="330940" y="2961696"/>
            <a:ext cx="7320698"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rgbClr val="FF0000"/>
                </a:solidFill>
              </a:rPr>
              <a:t>Used for panic attacks and phobia.</a:t>
            </a:r>
          </a:p>
        </p:txBody>
      </p:sp>
      <p:pic>
        <p:nvPicPr>
          <p:cNvPr id="1026" name="Picture 2"/>
          <p:cNvPicPr>
            <a:picLocks noChangeAspect="1" noChangeArrowheads="1"/>
          </p:cNvPicPr>
          <p:nvPr/>
        </p:nvPicPr>
        <p:blipFill>
          <a:blip r:embed="rId3"/>
          <a:srcRect/>
          <a:stretch>
            <a:fillRect/>
          </a:stretch>
        </p:blipFill>
        <p:spPr bwMode="auto">
          <a:xfrm>
            <a:off x="8267178" y="1558445"/>
            <a:ext cx="3767334" cy="5080349"/>
          </a:xfrm>
          <a:prstGeom prst="rect">
            <a:avLst/>
          </a:prstGeom>
          <a:noFill/>
          <a:ln w="9525">
            <a:noFill/>
            <a:miter lim="800000"/>
            <a:headEnd/>
            <a:tailEnd/>
          </a:ln>
        </p:spPr>
      </p:pic>
    </p:spTree>
    <p:extLst>
      <p:ext uri="{BB962C8B-B14F-4D97-AF65-F5344CB8AC3E}">
        <p14:creationId xmlns="" xmlns:p14="http://schemas.microsoft.com/office/powerpoint/2010/main" val="154672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par>
                                <p:cTn id="51" presetID="25" presetClass="entr" presetSubtype="0"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p:cTn id="53"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56" dur="1000" fill="hold"/>
                                        <p:tgtEl>
                                          <p:spTgt spid="102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2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8" dur="1000" fill="hold"/>
                                        <p:tgtEl>
                                          <p:spTgt spid="4"/>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295" y="5252575"/>
            <a:ext cx="6075065" cy="125572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Used for panic disorder – OCD </a:t>
            </a:r>
            <a:r>
              <a:rPr lang="en-US" sz="2800" b="1" dirty="0" smtClean="0">
                <a:solidFill>
                  <a:srgbClr val="FF0000"/>
                </a:solidFill>
                <a:cs typeface="Times New Roman" pitchFamily="18" charset="0"/>
              </a:rPr>
              <a:t>-Generalized </a:t>
            </a:r>
            <a:r>
              <a:rPr lang="en-US" sz="2800" b="1" dirty="0">
                <a:solidFill>
                  <a:srgbClr val="FF0000"/>
                </a:solidFill>
                <a:cs typeface="Times New Roman" pitchFamily="18" charset="0"/>
              </a:rPr>
              <a:t>anxiety disorders - phobia.</a:t>
            </a:r>
          </a:p>
        </p:txBody>
      </p:sp>
      <p:sp>
        <p:nvSpPr>
          <p:cNvPr id="5" name="TextBox 4"/>
          <p:cNvSpPr txBox="1"/>
          <p:nvPr/>
        </p:nvSpPr>
        <p:spPr>
          <a:xfrm>
            <a:off x="600055" y="1712633"/>
            <a:ext cx="604458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r>
              <a:rPr lang="en-US" sz="2800" b="1" dirty="0">
                <a:solidFill>
                  <a:srgbClr val="FF0000"/>
                </a:solidFill>
                <a:cs typeface="Times New Roman" pitchFamily="18" charset="0"/>
              </a:rPr>
              <a:t>Fluoxetine</a:t>
            </a:r>
          </a:p>
        </p:txBody>
      </p:sp>
      <p:sp>
        <p:nvSpPr>
          <p:cNvPr id="6" name="TextBox 5"/>
          <p:cNvSpPr txBox="1"/>
          <p:nvPr/>
        </p:nvSpPr>
        <p:spPr>
          <a:xfrm>
            <a:off x="590778" y="2472916"/>
            <a:ext cx="6099582"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smtClean="0">
                <a:solidFill>
                  <a:srgbClr val="FF0000"/>
                </a:solidFill>
                <a:cs typeface="Times New Roman" pitchFamily="18" charset="0"/>
              </a:rPr>
              <a:t>Acts </a:t>
            </a:r>
            <a:r>
              <a:rPr lang="en-US" sz="2800" b="1" dirty="0">
                <a:solidFill>
                  <a:srgbClr val="FF0000"/>
                </a:solidFill>
                <a:cs typeface="Times New Roman" pitchFamily="18" charset="0"/>
              </a:rPr>
              <a:t>by blocking uptake of 5HT</a:t>
            </a:r>
          </a:p>
        </p:txBody>
      </p:sp>
      <p:sp>
        <p:nvSpPr>
          <p:cNvPr id="7" name="TextBox 6"/>
          <p:cNvSpPr txBox="1"/>
          <p:nvPr/>
        </p:nvSpPr>
        <p:spPr>
          <a:xfrm>
            <a:off x="1930424" y="335154"/>
            <a:ext cx="6852492" cy="1077218"/>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r>
              <a:rPr lang="en-US" sz="3200" b="1" dirty="0">
                <a:solidFill>
                  <a:srgbClr val="FF0000"/>
                </a:solidFill>
                <a:latin typeface="Algerian" panose="04020705040A02060702" pitchFamily="82" charset="0"/>
                <a:cs typeface="Times New Roman" pitchFamily="18" charset="0"/>
              </a:rPr>
              <a:t>Selective serotonin reuptake inhibitors (SSRIs)</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39095" y="4480316"/>
            <a:ext cx="6120786"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Long half life</a:t>
            </a:r>
          </a:p>
        </p:txBody>
      </p:sp>
      <p:sp>
        <p:nvSpPr>
          <p:cNvPr id="10" name="TextBox 9"/>
          <p:cNvSpPr txBox="1"/>
          <p:nvPr/>
        </p:nvSpPr>
        <p:spPr>
          <a:xfrm>
            <a:off x="569575" y="3804733"/>
            <a:ext cx="6105545"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Delayed onset of action (weeks).</a:t>
            </a:r>
          </a:p>
        </p:txBody>
      </p:sp>
      <p:sp>
        <p:nvSpPr>
          <p:cNvPr id="11" name="TextBox 10"/>
          <p:cNvSpPr txBox="1"/>
          <p:nvPr/>
        </p:nvSpPr>
        <p:spPr>
          <a:xfrm>
            <a:off x="569575" y="3144390"/>
            <a:ext cx="2770372"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90000"/>
              </a:lnSpc>
            </a:pPr>
            <a:r>
              <a:rPr lang="en-US" sz="2800" b="1" dirty="0">
                <a:solidFill>
                  <a:srgbClr val="FF0000"/>
                </a:solidFill>
                <a:cs typeface="Times New Roman" pitchFamily="18" charset="0"/>
              </a:rPr>
              <a:t>Orally</a:t>
            </a:r>
          </a:p>
        </p:txBody>
      </p:sp>
      <p:pic>
        <p:nvPicPr>
          <p:cNvPr id="6145" name="Picture 1"/>
          <p:cNvPicPr>
            <a:picLocks noChangeAspect="1" noChangeArrowheads="1"/>
          </p:cNvPicPr>
          <p:nvPr/>
        </p:nvPicPr>
        <p:blipFill>
          <a:blip r:embed="rId3"/>
          <a:srcRect/>
          <a:stretch>
            <a:fillRect/>
          </a:stretch>
        </p:blipFill>
        <p:spPr bwMode="auto">
          <a:xfrm>
            <a:off x="6934200" y="1508760"/>
            <a:ext cx="5257800" cy="5349240"/>
          </a:xfrm>
          <a:prstGeom prst="rect">
            <a:avLst/>
          </a:prstGeom>
          <a:noFill/>
          <a:ln w="9525">
            <a:noFill/>
            <a:miter lim="800000"/>
            <a:headEnd/>
            <a:tailEnd/>
          </a:ln>
        </p:spPr>
      </p:pic>
    </p:spTree>
    <p:extLst>
      <p:ext uri="{BB962C8B-B14F-4D97-AF65-F5344CB8AC3E}">
        <p14:creationId xmlns="" xmlns:p14="http://schemas.microsoft.com/office/powerpoint/2010/main" val="22903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70" dur="1000" fill="hold"/>
                                        <p:tgtEl>
                                          <p:spTgt spid="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0304" y="6038748"/>
            <a:ext cx="7145527"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Sleep disturbance</a:t>
            </a:r>
          </a:p>
        </p:txBody>
      </p:sp>
      <p:sp>
        <p:nvSpPr>
          <p:cNvPr id="5" name="TextBox 4"/>
          <p:cNvSpPr txBox="1"/>
          <p:nvPr/>
        </p:nvSpPr>
        <p:spPr>
          <a:xfrm>
            <a:off x="511195" y="2950930"/>
            <a:ext cx="7068409"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Weight gain or loss</a:t>
            </a:r>
          </a:p>
        </p:txBody>
      </p:sp>
      <p:sp>
        <p:nvSpPr>
          <p:cNvPr id="6" name="TextBox 5"/>
          <p:cNvSpPr txBox="1"/>
          <p:nvPr/>
        </p:nvSpPr>
        <p:spPr>
          <a:xfrm>
            <a:off x="550304" y="2174079"/>
            <a:ext cx="7320698"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Nausea, diarrhea</a:t>
            </a:r>
          </a:p>
        </p:txBody>
      </p:sp>
      <p:sp>
        <p:nvSpPr>
          <p:cNvPr id="7" name="TextBox 6"/>
          <p:cNvSpPr txBox="1"/>
          <p:nvPr/>
        </p:nvSpPr>
        <p:spPr>
          <a:xfrm>
            <a:off x="1719336" y="897471"/>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rgbClr val="DF2E28"/>
                </a:solidFill>
                <a:latin typeface="Algerian" panose="04020705040A02060702" pitchFamily="82" charset="0"/>
              </a:rPr>
              <a:t>ADRs</a:t>
            </a:r>
            <a:endParaRPr lang="en-US" sz="3200" dirty="0">
              <a:solidFill>
                <a:srgbClr val="DF2E28"/>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50304" y="5212861"/>
            <a:ext cx="7145527"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Seizures </a:t>
            </a:r>
          </a:p>
        </p:txBody>
      </p:sp>
      <p:sp>
        <p:nvSpPr>
          <p:cNvPr id="10" name="TextBox 9"/>
          <p:cNvSpPr txBox="1"/>
          <p:nvPr/>
        </p:nvSpPr>
        <p:spPr>
          <a:xfrm>
            <a:off x="496090" y="4486133"/>
            <a:ext cx="7506244" cy="4585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187325" indent="-9525">
              <a:lnSpc>
                <a:spcPct val="85000"/>
              </a:lnSpc>
            </a:pPr>
            <a:r>
              <a:rPr lang="en-US" sz="2800" b="1" dirty="0">
                <a:solidFill>
                  <a:srgbClr val="FF0000"/>
                </a:solidFill>
                <a:cs typeface="Times New Roman" pitchFamily="18" charset="0"/>
              </a:rPr>
              <a:t>Dry mouth </a:t>
            </a:r>
          </a:p>
        </p:txBody>
      </p:sp>
      <p:sp>
        <p:nvSpPr>
          <p:cNvPr id="11" name="TextBox 10"/>
          <p:cNvSpPr txBox="1"/>
          <p:nvPr/>
        </p:nvSpPr>
        <p:spPr>
          <a:xfrm>
            <a:off x="511195" y="3694005"/>
            <a:ext cx="729544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rgbClr val="FF0000"/>
                </a:solidFill>
                <a:cs typeface="Times New Roman" pitchFamily="18" charset="0"/>
              </a:rPr>
              <a:t>Sexual dysfunction</a:t>
            </a:r>
            <a:endParaRPr lang="en-US" sz="2800" dirty="0">
              <a:solidFill>
                <a:srgbClr val="FF0000"/>
              </a:solidFill>
            </a:endParaRPr>
          </a:p>
        </p:txBody>
      </p:sp>
    </p:spTree>
    <p:extLst>
      <p:ext uri="{BB962C8B-B14F-4D97-AF65-F5344CB8AC3E}">
        <p14:creationId xmlns="" xmlns:p14="http://schemas.microsoft.com/office/powerpoint/2010/main" val="22406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70" dur="1000" fill="hold"/>
                                        <p:tgtEl>
                                          <p:spTgt spid="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113520" y="2568603"/>
            <a:ext cx="3078480" cy="2737341"/>
          </a:xfrm>
          <a:prstGeom prst="rect">
            <a:avLst/>
          </a:prstGeom>
        </p:spPr>
      </p:pic>
      <p:sp>
        <p:nvSpPr>
          <p:cNvPr id="12" name="Rectangle 11"/>
          <p:cNvSpPr/>
          <p:nvPr/>
        </p:nvSpPr>
        <p:spPr>
          <a:xfrm>
            <a:off x="228600" y="751344"/>
            <a:ext cx="8915400" cy="5262979"/>
          </a:xfrm>
          <a:prstGeom prst="rect">
            <a:avLst/>
          </a:prstGeom>
        </p:spPr>
        <p:txBody>
          <a:bodyPr wrap="square">
            <a:spAutoFit/>
          </a:bodyPr>
          <a:lstStyle/>
          <a:p>
            <a:r>
              <a:rPr lang="en-US" sz="2400" b="1" dirty="0" smtClean="0">
                <a:solidFill>
                  <a:srgbClr val="FFFF00"/>
                </a:solidFill>
              </a:rPr>
              <a:t>A 22-year-old woman is brought in the emergency department via ambulance because of a suicide attempt. Soon after a “night on the town,” she called her</a:t>
            </a:r>
          </a:p>
          <a:p>
            <a:r>
              <a:rPr lang="en-US" sz="2400" b="1" dirty="0" smtClean="0">
                <a:solidFill>
                  <a:srgbClr val="FFFF00"/>
                </a:solidFill>
              </a:rPr>
              <a:t>boyfriend saying that she took a handful of sleeping tablets. On examination, she appears lethargic, but groans and moves all her extremities to painful stimuli.</a:t>
            </a:r>
          </a:p>
          <a:p>
            <a:r>
              <a:rPr lang="en-US" sz="2400" b="1" dirty="0" smtClean="0">
                <a:solidFill>
                  <a:srgbClr val="FFFF00"/>
                </a:solidFill>
              </a:rPr>
              <a:t>Her blood pressure is 110/70 mm Hg, heart rate is 80 </a:t>
            </a:r>
            <a:r>
              <a:rPr lang="en-US" sz="2400" b="1" dirty="0" err="1" smtClean="0">
                <a:solidFill>
                  <a:srgbClr val="FFFF00"/>
                </a:solidFill>
              </a:rPr>
              <a:t>bp</a:t>
            </a:r>
            <a:r>
              <a:rPr lang="en-US" sz="2400" b="1" dirty="0" smtClean="0">
                <a:solidFill>
                  <a:srgbClr val="FFFF00"/>
                </a:solidFill>
              </a:rPr>
              <a:t>/m, and oxygen saturation is 99 percent. Her pupils are of normal size and reactive to light. Her deep tendon reflexes are normal bilaterally. In the field, she was given an intravenous bolus of dextrose and an ampoule of </a:t>
            </a:r>
            <a:r>
              <a:rPr lang="en-US" sz="2400" b="1" dirty="0" err="1" smtClean="0">
                <a:solidFill>
                  <a:srgbClr val="FFFF00"/>
                </a:solidFill>
              </a:rPr>
              <a:t>naloxone</a:t>
            </a:r>
            <a:r>
              <a:rPr lang="en-US" sz="2400" b="1" dirty="0" smtClean="0">
                <a:solidFill>
                  <a:srgbClr val="FFFF00"/>
                </a:solidFill>
              </a:rPr>
              <a:t> without response. Her boyfriend, with whom she had an argument, brings in the bottle of sleeping medication which reads “</a:t>
            </a:r>
            <a:r>
              <a:rPr lang="en-US" sz="2400" b="1" dirty="0" err="1" smtClean="0">
                <a:solidFill>
                  <a:srgbClr val="FFFF00"/>
                </a:solidFill>
              </a:rPr>
              <a:t>lorazepam</a:t>
            </a:r>
            <a:r>
              <a:rPr lang="en-US" sz="2400" b="1" dirty="0" smtClean="0">
                <a:solidFill>
                  <a:srgbClr val="FFFF00"/>
                </a:solidFill>
              </a:rPr>
              <a:t>.”</a:t>
            </a:r>
            <a:endParaRPr lang="en-US" sz="2400" b="1" dirty="0">
              <a:solidFill>
                <a:srgbClr val="FFFF00"/>
              </a:solidFill>
            </a:endParaRPr>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smtClean="0">
                <a:ln w="9525">
                  <a:round/>
                  <a:headEnd/>
                  <a:tailEnd/>
                </a:ln>
                <a:gradFill rotWithShape="1">
                  <a:gsLst>
                    <a:gs pos="0">
                      <a:srgbClr val="FFE701"/>
                    </a:gs>
                    <a:gs pos="100000">
                      <a:srgbClr val="FE3E02"/>
                    </a:gs>
                  </a:gsLst>
                  <a:lin ang="5100000" scaled="1"/>
                </a:gradFill>
                <a:latin typeface="Impact"/>
              </a:rPr>
              <a:t>Case</a:t>
            </a:r>
            <a:endParaRPr lang="en-US" sz="4800" kern="10" dirty="0">
              <a:ln w="9525">
                <a:round/>
                <a:headEnd/>
                <a:tailEnd/>
              </a:ln>
              <a:gradFill rotWithShape="1">
                <a:gsLst>
                  <a:gs pos="0">
                    <a:srgbClr val="FFE701"/>
                  </a:gs>
                  <a:gs pos="100000">
                    <a:srgbClr val="FE3E02"/>
                  </a:gs>
                </a:gsLst>
                <a:lin ang="5100000" scaled="1"/>
              </a:gradFill>
              <a:latin typeface="Impact"/>
            </a:endParaRP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265920" y="3693478"/>
            <a:ext cx="2741023" cy="2514600"/>
          </a:xfrm>
          <a:prstGeom prst="rect">
            <a:avLst/>
          </a:prstGeom>
          <a:noFill/>
          <a:ln w="9525">
            <a:noFill/>
            <a:miter lim="800000"/>
            <a:headEnd/>
            <a:tailEnd/>
          </a:ln>
        </p:spPr>
      </p:pic>
    </p:spTree>
    <p:extLst>
      <p:ext uri="{BB962C8B-B14F-4D97-AF65-F5344CB8AC3E}">
        <p14:creationId xmlns="" xmlns:p14="http://schemas.microsoft.com/office/powerpoint/2010/main" val="2240637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200329"/>
          </a:xfrm>
          <a:prstGeom prst="rect">
            <a:avLst/>
          </a:prstGeom>
        </p:spPr>
        <p:txBody>
          <a:bodyPr wrap="square">
            <a:spAutoFit/>
          </a:bodyPr>
          <a:lstStyle/>
          <a:p>
            <a:r>
              <a:rPr lang="en-US" sz="3600" b="1" dirty="0" smtClean="0"/>
              <a:t>What is the danger of an overdose </a:t>
            </a:r>
          </a:p>
          <a:p>
            <a:r>
              <a:rPr lang="en-US" sz="3600" b="1" dirty="0" smtClean="0"/>
              <a:t>with this class of medication?</a:t>
            </a:r>
            <a:endParaRPr lang="en-US" sz="3600" b="1" dirty="0"/>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smtClean="0">
                <a:ln w="9525">
                  <a:round/>
                  <a:headEnd/>
                  <a:tailEnd/>
                </a:ln>
                <a:gradFill rotWithShape="1">
                  <a:gsLst>
                    <a:gs pos="0">
                      <a:srgbClr val="FFE701"/>
                    </a:gs>
                    <a:gs pos="100000">
                      <a:srgbClr val="FE3E02"/>
                    </a:gs>
                  </a:gsLst>
                  <a:lin ang="5100000" scaled="1"/>
                </a:gradFill>
                <a:latin typeface="Impact"/>
              </a:rPr>
              <a:t>Case</a:t>
            </a:r>
            <a:endParaRPr lang="en-US" sz="4800" kern="10" dirty="0">
              <a:ln w="9525">
                <a:round/>
                <a:headEnd/>
                <a:tailEnd/>
              </a:ln>
              <a:gradFill rotWithShape="1">
                <a:gsLst>
                  <a:gs pos="0">
                    <a:srgbClr val="FFE701"/>
                  </a:gs>
                  <a:gs pos="100000">
                    <a:srgbClr val="FE3E02"/>
                  </a:gs>
                </a:gsLst>
                <a:lin ang="5100000" scaled="1"/>
              </a:gradFill>
              <a:latin typeface="Impact"/>
            </a:endParaRP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smtClean="0"/>
              <a:t>Q1</a:t>
            </a:r>
            <a:endParaRPr lang="en-US" sz="3600" b="1" dirty="0"/>
          </a:p>
        </p:txBody>
      </p:sp>
    </p:spTree>
    <p:extLst>
      <p:ext uri="{BB962C8B-B14F-4D97-AF65-F5344CB8AC3E}">
        <p14:creationId xmlns="" xmlns:p14="http://schemas.microsoft.com/office/powerpoint/2010/main" val="2240637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1445" y="261708"/>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err="1" smtClean="0">
                <a:solidFill>
                  <a:schemeClr val="accent1"/>
                </a:solidFill>
                <a:latin typeface="Algerian" panose="04020705040A02060702" pitchFamily="82" charset="0"/>
              </a:rPr>
              <a:t>Symtoms</a:t>
            </a:r>
            <a:r>
              <a:rPr lang="en-US" sz="3200" b="1" dirty="0" smtClean="0">
                <a:solidFill>
                  <a:schemeClr val="accent1"/>
                </a:solidFill>
                <a:latin typeface="Algerian" panose="04020705040A02060702" pitchFamily="82" charset="0"/>
              </a:rPr>
              <a:t> of </a:t>
            </a:r>
            <a:r>
              <a:rPr lang="en-US" sz="3200" b="1" dirty="0" err="1" smtClean="0">
                <a:solidFill>
                  <a:schemeClr val="accent1"/>
                </a:solidFill>
                <a:latin typeface="Algerian" panose="04020705040A02060702" pitchFamily="82" charset="0"/>
              </a:rPr>
              <a:t>ansiety</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pic>
        <p:nvPicPr>
          <p:cNvPr id="1029" name="Picture 5"/>
          <p:cNvPicPr>
            <a:picLocks noChangeAspect="1" noChangeArrowheads="1"/>
          </p:cNvPicPr>
          <p:nvPr/>
        </p:nvPicPr>
        <p:blipFill>
          <a:blip r:embed="rId3"/>
          <a:srcRect/>
          <a:stretch>
            <a:fillRect/>
          </a:stretch>
        </p:blipFill>
        <p:spPr bwMode="auto">
          <a:xfrm>
            <a:off x="6760845" y="379095"/>
            <a:ext cx="5162550" cy="3705225"/>
          </a:xfrm>
          <a:prstGeom prst="rect">
            <a:avLst/>
          </a:prstGeom>
          <a:noFill/>
          <a:ln w="9525">
            <a:noFill/>
            <a:miter lim="800000"/>
            <a:headEnd/>
            <a:tailEnd/>
          </a:ln>
        </p:spPr>
      </p:pic>
      <p:pic>
        <p:nvPicPr>
          <p:cNvPr id="1030" name="Picture 6"/>
          <p:cNvPicPr>
            <a:picLocks noChangeAspect="1" noChangeArrowheads="1"/>
          </p:cNvPicPr>
          <p:nvPr/>
        </p:nvPicPr>
        <p:blipFill>
          <a:blip r:embed="rId4"/>
          <a:srcRect/>
          <a:stretch>
            <a:fillRect/>
          </a:stretch>
        </p:blipFill>
        <p:spPr bwMode="auto">
          <a:xfrm>
            <a:off x="6752273" y="4358640"/>
            <a:ext cx="5210175" cy="2286000"/>
          </a:xfrm>
          <a:prstGeom prst="rect">
            <a:avLst/>
          </a:prstGeom>
          <a:noFill/>
          <a:ln w="9525">
            <a:noFill/>
            <a:miter lim="800000"/>
            <a:headEnd/>
            <a:tailEnd/>
          </a:ln>
        </p:spPr>
      </p:pic>
      <p:sp>
        <p:nvSpPr>
          <p:cNvPr id="10" name="TextBox 9"/>
          <p:cNvSpPr txBox="1"/>
          <p:nvPr/>
        </p:nvSpPr>
        <p:spPr>
          <a:xfrm>
            <a:off x="308258" y="216064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1-Somatic</a:t>
            </a:r>
            <a:endParaRPr lang="en-US" sz="2800" b="1" dirty="0">
              <a:solidFill>
                <a:schemeClr val="accent1"/>
              </a:solidFill>
            </a:endParaRPr>
          </a:p>
        </p:txBody>
      </p:sp>
      <p:sp>
        <p:nvSpPr>
          <p:cNvPr id="11" name="TextBox 10"/>
          <p:cNvSpPr txBox="1"/>
          <p:nvPr/>
        </p:nvSpPr>
        <p:spPr>
          <a:xfrm>
            <a:off x="308258" y="484288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2- </a:t>
            </a:r>
            <a:r>
              <a:rPr lang="en-US" sz="2800" b="1" dirty="0" smtClean="0">
                <a:solidFill>
                  <a:schemeClr val="accent1"/>
                </a:solidFill>
              </a:rPr>
              <a:t>Emotional</a:t>
            </a:r>
            <a:endParaRPr lang="en-US" sz="2800" b="1" dirty="0">
              <a:solidFill>
                <a:schemeClr val="accent1"/>
              </a:solidFill>
            </a:endParaRPr>
          </a:p>
        </p:txBody>
      </p:sp>
    </p:spTree>
    <p:extLst>
      <p:ext uri="{BB962C8B-B14F-4D97-AF65-F5344CB8AC3E}">
        <p14:creationId xmlns="" xmlns:p14="http://schemas.microsoft.com/office/powerpoint/2010/main" val="3562726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20" dur="1000" fill="hold"/>
                                        <p:tgtEl>
                                          <p:spTgt spid="102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par>
                                <p:cTn id="37" presetID="25"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anim calcmode="lin" valueType="num">
                                      <p:cBhvr>
                                        <p:cTn id="39"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42" dur="1000" fill="hold"/>
                                        <p:tgtEl>
                                          <p:spTgt spid="103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754326"/>
          </a:xfrm>
          <a:prstGeom prst="rect">
            <a:avLst/>
          </a:prstGeom>
        </p:spPr>
        <p:txBody>
          <a:bodyPr wrap="square">
            <a:spAutoFit/>
          </a:bodyPr>
          <a:lstStyle/>
          <a:p>
            <a:r>
              <a:rPr lang="en-US" sz="3600" b="1" dirty="0" smtClean="0"/>
              <a:t>What is the cellular mechanism of action of this class of</a:t>
            </a:r>
          </a:p>
          <a:p>
            <a:r>
              <a:rPr lang="en-US" sz="3600" b="1" dirty="0" smtClean="0"/>
              <a:t>medication?</a:t>
            </a:r>
            <a:endParaRPr lang="en-US" sz="3600" b="1" dirty="0"/>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smtClean="0">
                <a:ln w="9525">
                  <a:round/>
                  <a:headEnd/>
                  <a:tailEnd/>
                </a:ln>
                <a:gradFill rotWithShape="1">
                  <a:gsLst>
                    <a:gs pos="0">
                      <a:srgbClr val="FFE701"/>
                    </a:gs>
                    <a:gs pos="100000">
                      <a:srgbClr val="FE3E02"/>
                    </a:gs>
                  </a:gsLst>
                  <a:lin ang="5100000" scaled="1"/>
                </a:gradFill>
                <a:latin typeface="Impact"/>
              </a:rPr>
              <a:t>Case</a:t>
            </a:r>
            <a:endParaRPr lang="en-US" sz="4800" kern="10" dirty="0">
              <a:ln w="9525">
                <a:round/>
                <a:headEnd/>
                <a:tailEnd/>
              </a:ln>
              <a:gradFill rotWithShape="1">
                <a:gsLst>
                  <a:gs pos="0">
                    <a:srgbClr val="FFE701"/>
                  </a:gs>
                  <a:gs pos="100000">
                    <a:srgbClr val="FE3E02"/>
                  </a:gs>
                </a:gsLst>
                <a:lin ang="5100000" scaled="1"/>
              </a:gradFill>
              <a:latin typeface="Impact"/>
            </a:endParaRP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smtClean="0"/>
              <a:t>Q2</a:t>
            </a:r>
            <a:endParaRPr lang="en-US" sz="3600" b="1" dirty="0"/>
          </a:p>
        </p:txBody>
      </p:sp>
    </p:spTree>
    <p:extLst>
      <p:ext uri="{BB962C8B-B14F-4D97-AF65-F5344CB8AC3E}">
        <p14:creationId xmlns="" xmlns:p14="http://schemas.microsoft.com/office/powerpoint/2010/main" val="22406372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12" name="Rectangle 11"/>
          <p:cNvSpPr/>
          <p:nvPr/>
        </p:nvSpPr>
        <p:spPr>
          <a:xfrm>
            <a:off x="213360" y="3418344"/>
            <a:ext cx="8915400" cy="1754326"/>
          </a:xfrm>
          <a:prstGeom prst="rect">
            <a:avLst/>
          </a:prstGeom>
        </p:spPr>
        <p:txBody>
          <a:bodyPr wrap="square">
            <a:spAutoFit/>
          </a:bodyPr>
          <a:lstStyle/>
          <a:p>
            <a:r>
              <a:rPr lang="en-US" sz="3600" b="1" dirty="0" smtClean="0"/>
              <a:t>What pharmacologic agent can be used to treat this patient, and</a:t>
            </a:r>
          </a:p>
          <a:p>
            <a:r>
              <a:rPr lang="en-US" sz="3600" b="1" dirty="0" smtClean="0"/>
              <a:t>what is its mechanism of action?</a:t>
            </a:r>
            <a:endParaRPr lang="en-US" sz="3600" b="1" dirty="0"/>
          </a:p>
        </p:txBody>
      </p:sp>
      <p:sp>
        <p:nvSpPr>
          <p:cNvPr id="13" name="Rectangle 12"/>
          <p:cNvSpPr/>
          <p:nvPr/>
        </p:nvSpPr>
        <p:spPr>
          <a:xfrm>
            <a:off x="2464450" y="0"/>
            <a:ext cx="1848470" cy="830997"/>
          </a:xfrm>
          <a:prstGeom prst="rect">
            <a:avLst/>
          </a:prstGeom>
        </p:spPr>
        <p:txBody>
          <a:bodyPr wrap="square">
            <a:spAutoFit/>
          </a:bodyPr>
          <a:lstStyle/>
          <a:p>
            <a:pPr algn="ctr"/>
            <a:r>
              <a:rPr lang="en-US" sz="4800" kern="10" dirty="0" smtClean="0">
                <a:ln w="9525">
                  <a:round/>
                  <a:headEnd/>
                  <a:tailEnd/>
                </a:ln>
                <a:gradFill rotWithShape="1">
                  <a:gsLst>
                    <a:gs pos="0">
                      <a:srgbClr val="FFE701"/>
                    </a:gs>
                    <a:gs pos="100000">
                      <a:srgbClr val="FE3E02"/>
                    </a:gs>
                  </a:gsLst>
                  <a:lin ang="5100000" scaled="1"/>
                </a:gradFill>
                <a:latin typeface="Impact"/>
              </a:rPr>
              <a:t>Case</a:t>
            </a:r>
            <a:endParaRPr lang="en-US" sz="4800" kern="10" dirty="0">
              <a:ln w="9525">
                <a:round/>
                <a:headEnd/>
                <a:tailEnd/>
              </a:ln>
              <a:gradFill rotWithShape="1">
                <a:gsLst>
                  <a:gs pos="0">
                    <a:srgbClr val="FFE701"/>
                  </a:gs>
                  <a:gs pos="100000">
                    <a:srgbClr val="FE3E02"/>
                  </a:gs>
                </a:gsLst>
                <a:lin ang="5100000" scaled="1"/>
              </a:gradFill>
              <a:latin typeface="Impact"/>
            </a:endParaRPr>
          </a:p>
        </p:txBody>
      </p:sp>
      <p:pic>
        <p:nvPicPr>
          <p:cNvPr id="14" name="Picture 4" descr="VIP_Ambulance"/>
          <p:cNvPicPr>
            <a:picLocks noChangeAspect="1" noChangeArrowheads="1"/>
          </p:cNvPicPr>
          <p:nvPr/>
        </p:nvPicPr>
        <p:blipFill>
          <a:blip r:embed="rId3"/>
          <a:srcRect/>
          <a:stretch>
            <a:fillRect/>
          </a:stretch>
        </p:blipFill>
        <p:spPr bwMode="auto">
          <a:xfrm>
            <a:off x="9235440" y="899160"/>
            <a:ext cx="2751909" cy="2484120"/>
          </a:xfrm>
          <a:prstGeom prst="rect">
            <a:avLst/>
          </a:prstGeom>
          <a:noFill/>
          <a:ln w="9525">
            <a:noFill/>
            <a:miter lim="800000"/>
            <a:headEnd/>
            <a:tailEnd/>
          </a:ln>
        </p:spPr>
      </p:pic>
      <p:pic>
        <p:nvPicPr>
          <p:cNvPr id="15" name="Picture 5" descr="Ambulance_Stretcher"/>
          <p:cNvPicPr>
            <a:picLocks noChangeAspect="1" noChangeArrowheads="1"/>
          </p:cNvPicPr>
          <p:nvPr/>
        </p:nvPicPr>
        <p:blipFill>
          <a:blip r:embed="rId4"/>
          <a:srcRect/>
          <a:stretch>
            <a:fillRect/>
          </a:stretch>
        </p:blipFill>
        <p:spPr bwMode="auto">
          <a:xfrm>
            <a:off x="9407435" y="3693478"/>
            <a:ext cx="2599508" cy="2514600"/>
          </a:xfrm>
          <a:prstGeom prst="rect">
            <a:avLst/>
          </a:prstGeom>
          <a:noFill/>
          <a:ln w="9525">
            <a:noFill/>
            <a:miter lim="800000"/>
            <a:headEnd/>
            <a:tailEnd/>
          </a:ln>
        </p:spPr>
      </p:pic>
      <p:sp>
        <p:nvSpPr>
          <p:cNvPr id="7" name="Rectangle 6"/>
          <p:cNvSpPr/>
          <p:nvPr/>
        </p:nvSpPr>
        <p:spPr>
          <a:xfrm>
            <a:off x="320040" y="1482864"/>
            <a:ext cx="8915400" cy="646331"/>
          </a:xfrm>
          <a:prstGeom prst="rect">
            <a:avLst/>
          </a:prstGeom>
        </p:spPr>
        <p:txBody>
          <a:bodyPr wrap="square">
            <a:spAutoFit/>
          </a:bodyPr>
          <a:lstStyle/>
          <a:p>
            <a:r>
              <a:rPr lang="en-US" sz="3600" b="1" dirty="0" smtClean="0"/>
              <a:t>Q3</a:t>
            </a:r>
            <a:endParaRPr lang="en-US" sz="3600" b="1" dirty="0"/>
          </a:p>
        </p:txBody>
      </p:sp>
    </p:spTree>
    <p:extLst>
      <p:ext uri="{BB962C8B-B14F-4D97-AF65-F5344CB8AC3E}">
        <p14:creationId xmlns="" xmlns:p14="http://schemas.microsoft.com/office/powerpoint/2010/main" val="2240637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s://s-media-cache-ak0.pinimg.com/736x/4e/79/1d/4e791d11c1d511b77348d0111b8674d6.jpg">
            <a:hlinkClick r:id="rId2"/>
          </p:cNvPr>
          <p:cNvPicPr>
            <a:picLocks noChangeAspect="1" noChangeArrowheads="1"/>
          </p:cNvPicPr>
          <p:nvPr/>
        </p:nvPicPr>
        <p:blipFill>
          <a:blip r:embed="rId3" cstate="print"/>
          <a:srcRect/>
          <a:stretch>
            <a:fillRect/>
          </a:stretch>
        </p:blipFill>
        <p:spPr bwMode="auto">
          <a:xfrm>
            <a:off x="1143000" y="213360"/>
            <a:ext cx="9951720" cy="6355080"/>
          </a:xfrm>
          <a:prstGeom prst="rect">
            <a:avLst/>
          </a:prstGeom>
          <a:noFill/>
        </p:spPr>
      </p:pic>
      <p:pic>
        <p:nvPicPr>
          <p:cNvPr id="2050" name="Picture 2"/>
          <p:cNvPicPr>
            <a:picLocks noChangeAspect="1" noChangeArrowheads="1"/>
          </p:cNvPicPr>
          <p:nvPr/>
        </p:nvPicPr>
        <p:blipFill>
          <a:blip r:embed="rId4"/>
          <a:srcRect/>
          <a:stretch>
            <a:fillRect/>
          </a:stretch>
        </p:blipFill>
        <p:spPr bwMode="auto">
          <a:xfrm>
            <a:off x="1127760" y="396240"/>
            <a:ext cx="9997440" cy="6233159"/>
          </a:xfrm>
          <a:prstGeom prst="rect">
            <a:avLst/>
          </a:prstGeom>
          <a:noFill/>
          <a:ln w="9525">
            <a:noFill/>
            <a:miter lim="800000"/>
            <a:headEnd/>
            <a:tailEnd/>
          </a:ln>
        </p:spPr>
      </p:pic>
    </p:spTree>
    <p:extLst>
      <p:ext uri="{BB962C8B-B14F-4D97-AF65-F5344CB8AC3E}">
        <p14:creationId xmlns="" xmlns:p14="http://schemas.microsoft.com/office/powerpoint/2010/main" val="15571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decel="50000" fill="hold">
                                          <p:stCondLst>
                                            <p:cond delay="0"/>
                                          </p:stCondLst>
                                        </p:cTn>
                                        <p:tgtEl>
                                          <p:spTgt spid="2050"/>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050"/>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050"/>
                                        </p:tgtEl>
                                        <p:attrNameLst>
                                          <p:attrName>ppt_w</p:attrName>
                                        </p:attrNameLst>
                                      </p:cBhvr>
                                      <p:tavLst>
                                        <p:tav tm="0">
                                          <p:val>
                                            <p:strVal val="#ppt_w*.05"/>
                                          </p:val>
                                        </p:tav>
                                        <p:tav tm="100000">
                                          <p:val>
                                            <p:strVal val="#ppt_w"/>
                                          </p:val>
                                        </p:tav>
                                      </p:tavLst>
                                    </p:anim>
                                    <p:anim calcmode="lin" valueType="num">
                                      <p:cBhvr>
                                        <p:cTn id="22" dur="1000" fill="hold"/>
                                        <p:tgtEl>
                                          <p:spTgt spid="2050"/>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050"/>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050"/>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050"/>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3058" y="2846443"/>
            <a:ext cx="342978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2- Panic </a:t>
            </a:r>
            <a:r>
              <a:rPr lang="en-US" sz="2800" b="1" dirty="0" smtClean="0">
                <a:solidFill>
                  <a:schemeClr val="accent1"/>
                </a:solidFill>
              </a:rPr>
              <a:t>disorder</a:t>
            </a:r>
            <a:endParaRPr lang="en-US" sz="2800" b="1" dirty="0">
              <a:solidFill>
                <a:schemeClr val="accent1"/>
              </a:solidFill>
            </a:endParaRPr>
          </a:p>
        </p:txBody>
      </p:sp>
      <p:sp>
        <p:nvSpPr>
          <p:cNvPr id="6" name="TextBox 5"/>
          <p:cNvSpPr txBox="1"/>
          <p:nvPr/>
        </p:nvSpPr>
        <p:spPr>
          <a:xfrm>
            <a:off x="581792" y="1736014"/>
            <a:ext cx="4228706" cy="781752"/>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7938" indent="14288">
              <a:lnSpc>
                <a:spcPct val="80000"/>
              </a:lnSpc>
            </a:pPr>
            <a:r>
              <a:rPr lang="en-US" sz="2800" b="1" dirty="0" smtClean="0">
                <a:solidFill>
                  <a:schemeClr val="accent1"/>
                </a:solidFill>
              </a:rPr>
              <a:t>1- </a:t>
            </a:r>
            <a:r>
              <a:rPr lang="en-US" sz="2800" b="1" dirty="0">
                <a:solidFill>
                  <a:schemeClr val="accent1"/>
                </a:solidFill>
              </a:rPr>
              <a:t>Generalized anxiety </a:t>
            </a:r>
          </a:p>
          <a:p>
            <a:pPr marL="7938" indent="14288">
              <a:lnSpc>
                <a:spcPct val="80000"/>
              </a:lnSpc>
            </a:pPr>
            <a:r>
              <a:rPr lang="en-US" sz="2800" b="1" dirty="0">
                <a:solidFill>
                  <a:schemeClr val="accent1"/>
                </a:solidFill>
              </a:rPr>
              <a:t>     disorder</a:t>
            </a:r>
          </a:p>
        </p:txBody>
      </p:sp>
      <p:sp>
        <p:nvSpPr>
          <p:cNvPr id="7" name="TextBox 6"/>
          <p:cNvSpPr txBox="1"/>
          <p:nvPr/>
        </p:nvSpPr>
        <p:spPr>
          <a:xfrm>
            <a:off x="1304041" y="709320"/>
            <a:ext cx="6372519" cy="48628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marL="7938" indent="14288" algn="ctr">
              <a:lnSpc>
                <a:spcPct val="80000"/>
              </a:lnSpc>
            </a:pPr>
            <a:r>
              <a:rPr lang="en-US" sz="3200" b="1" dirty="0">
                <a:solidFill>
                  <a:schemeClr val="accent1"/>
                </a:solidFill>
                <a:latin typeface="Algerian" panose="04020705040A02060702" pitchFamily="82" charset="0"/>
              </a:rPr>
              <a:t>Types of anxiety disorders</a:t>
            </a:r>
          </a:p>
        </p:txBody>
      </p:sp>
      <p:pic>
        <p:nvPicPr>
          <p:cNvPr id="9" name="Picture 8" descr="cn-anxiety"/>
          <p:cNvPicPr>
            <a:picLocks noChangeAspect="1" noChangeArrowheads="1"/>
          </p:cNvPicPr>
          <p:nvPr/>
        </p:nvPicPr>
        <p:blipFill>
          <a:blip r:embed="rId2" cstate="print"/>
          <a:srcRect/>
          <a:stretch>
            <a:fillRect/>
          </a:stretch>
        </p:blipFill>
        <p:spPr bwMode="auto">
          <a:xfrm>
            <a:off x="7584544" y="2605267"/>
            <a:ext cx="3429000" cy="1981200"/>
          </a:xfrm>
          <a:prstGeom prst="rect">
            <a:avLst/>
          </a:prstGeom>
          <a:noFill/>
          <a:ln w="9525">
            <a:noFill/>
            <a:miter lim="800000"/>
            <a:headEnd/>
            <a:tailEnd/>
          </a:ln>
        </p:spPr>
      </p:pic>
      <p:pic>
        <p:nvPicPr>
          <p:cNvPr id="10" name="Picture 9" descr="panic_tn">
            <a:hlinkClick r:id="rId3"/>
          </p:cNvPr>
          <p:cNvPicPr>
            <a:picLocks noChangeAspect="1" noChangeArrowheads="1"/>
          </p:cNvPicPr>
          <p:nvPr/>
        </p:nvPicPr>
        <p:blipFill>
          <a:blip r:embed="rId4" cstate="print"/>
          <a:srcRect/>
          <a:stretch>
            <a:fillRect/>
          </a:stretch>
        </p:blipFill>
        <p:spPr bwMode="auto">
          <a:xfrm>
            <a:off x="7498080" y="2621281"/>
            <a:ext cx="3901440" cy="2103120"/>
          </a:xfrm>
          <a:prstGeom prst="rect">
            <a:avLst/>
          </a:prstGeom>
          <a:noFill/>
          <a:ln w="9525">
            <a:noFill/>
            <a:miter lim="800000"/>
            <a:headEnd/>
            <a:tailEnd/>
          </a:ln>
        </p:spPr>
      </p:pic>
      <p:sp>
        <p:nvSpPr>
          <p:cNvPr id="11" name="TextBox 10"/>
          <p:cNvSpPr txBox="1"/>
          <p:nvPr/>
        </p:nvSpPr>
        <p:spPr>
          <a:xfrm>
            <a:off x="612272" y="5649882"/>
            <a:ext cx="4722829"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rPr>
              <a:t>5- </a:t>
            </a:r>
            <a:r>
              <a:rPr lang="en-US" sz="2800" b="1" dirty="0" smtClean="0">
                <a:solidFill>
                  <a:schemeClr val="accent1"/>
                </a:solidFill>
              </a:rPr>
              <a:t>Obsessive compulsive </a:t>
            </a:r>
            <a:endParaRPr lang="en-US" sz="2800" b="1" dirty="0">
              <a:solidFill>
                <a:schemeClr val="accent1"/>
              </a:solidFill>
            </a:endParaRPr>
          </a:p>
          <a:p>
            <a:pPr>
              <a:lnSpc>
                <a:spcPct val="90000"/>
              </a:lnSpc>
            </a:pPr>
            <a:r>
              <a:rPr lang="en-US" sz="2800" b="1" dirty="0">
                <a:solidFill>
                  <a:schemeClr val="accent1"/>
                </a:solidFill>
              </a:rPr>
              <a:t>     disorder</a:t>
            </a:r>
          </a:p>
        </p:txBody>
      </p:sp>
      <p:sp>
        <p:nvSpPr>
          <p:cNvPr id="12" name="TextBox 11"/>
          <p:cNvSpPr txBox="1"/>
          <p:nvPr/>
        </p:nvSpPr>
        <p:spPr>
          <a:xfrm>
            <a:off x="629242" y="4818467"/>
            <a:ext cx="262300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3- Phobia</a:t>
            </a:r>
            <a:endParaRPr lang="en-US" sz="2800" b="1" dirty="0">
              <a:solidFill>
                <a:schemeClr val="accent1"/>
              </a:solidFill>
            </a:endParaRPr>
          </a:p>
        </p:txBody>
      </p:sp>
      <p:sp>
        <p:nvSpPr>
          <p:cNvPr id="13" name="TextBox 12"/>
          <p:cNvSpPr txBox="1"/>
          <p:nvPr/>
        </p:nvSpPr>
        <p:spPr>
          <a:xfrm>
            <a:off x="628298" y="3703302"/>
            <a:ext cx="3923906"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rPr>
              <a:t>4-Post traumatic </a:t>
            </a:r>
          </a:p>
          <a:p>
            <a:pPr>
              <a:lnSpc>
                <a:spcPct val="90000"/>
              </a:lnSpc>
            </a:pPr>
            <a:r>
              <a:rPr lang="en-US" sz="2800" b="1" dirty="0">
                <a:solidFill>
                  <a:schemeClr val="accent1"/>
                </a:solidFill>
              </a:rPr>
              <a:t>    stress disorder</a:t>
            </a:r>
          </a:p>
        </p:txBody>
      </p:sp>
      <p:pic>
        <p:nvPicPr>
          <p:cNvPr id="14" name="Picture 4" descr="الخوف قد يؤدي للجلطة القلبية"/>
          <p:cNvPicPr>
            <a:picLocks noChangeAspect="1" noChangeArrowheads="1"/>
          </p:cNvPicPr>
          <p:nvPr/>
        </p:nvPicPr>
        <p:blipFill>
          <a:blip r:embed="rId5" cstate="print"/>
          <a:srcRect/>
          <a:stretch>
            <a:fillRect/>
          </a:stretch>
        </p:blipFill>
        <p:spPr bwMode="auto">
          <a:xfrm>
            <a:off x="7887510" y="2133600"/>
            <a:ext cx="3359610" cy="2895600"/>
          </a:xfrm>
          <a:prstGeom prst="rect">
            <a:avLst/>
          </a:prstGeom>
          <a:noFill/>
          <a:ln w="9525">
            <a:noFill/>
            <a:miter lim="800000"/>
            <a:headEnd/>
            <a:tailEnd/>
          </a:ln>
        </p:spPr>
      </p:pic>
      <p:pic>
        <p:nvPicPr>
          <p:cNvPr id="15" name="Picture 5" descr="220px-Messie_mess_1">
            <a:hlinkClick r:id="rId6"/>
          </p:cNvPr>
          <p:cNvPicPr>
            <a:picLocks noChangeAspect="1" noChangeArrowheads="1"/>
          </p:cNvPicPr>
          <p:nvPr/>
        </p:nvPicPr>
        <p:blipFill>
          <a:blip r:embed="rId7" cstate="print"/>
          <a:srcRect/>
          <a:stretch>
            <a:fillRect/>
          </a:stretch>
        </p:blipFill>
        <p:spPr bwMode="auto">
          <a:xfrm>
            <a:off x="7985760" y="4810170"/>
            <a:ext cx="3581400" cy="1819230"/>
          </a:xfrm>
          <a:prstGeom prst="rect">
            <a:avLst/>
          </a:prstGeom>
          <a:noFill/>
          <a:ln w="9525">
            <a:noFill/>
            <a:miter lim="800000"/>
            <a:headEnd/>
            <a:tailEnd/>
          </a:ln>
        </p:spPr>
      </p:pic>
      <p:pic>
        <p:nvPicPr>
          <p:cNvPr id="16" name="Picture 6" descr="OCD handwash.jpg">
            <a:hlinkClick r:id="rId8"/>
          </p:cNvPr>
          <p:cNvPicPr>
            <a:picLocks noChangeAspect="1" noChangeArrowheads="1"/>
          </p:cNvPicPr>
          <p:nvPr/>
        </p:nvPicPr>
        <p:blipFill>
          <a:blip r:embed="rId9" cstate="print"/>
          <a:srcRect/>
          <a:stretch>
            <a:fillRect/>
          </a:stretch>
        </p:blipFill>
        <p:spPr bwMode="auto">
          <a:xfrm>
            <a:off x="7848600" y="2255520"/>
            <a:ext cx="3703320" cy="2133600"/>
          </a:xfrm>
          <a:prstGeom prst="rect">
            <a:avLst/>
          </a:prstGeom>
          <a:noFill/>
          <a:ln w="9525">
            <a:noFill/>
            <a:miter lim="800000"/>
            <a:headEnd/>
            <a:tailEnd/>
          </a:ln>
        </p:spPr>
      </p:pic>
    </p:spTree>
    <p:extLst>
      <p:ext uri="{BB962C8B-B14F-4D97-AF65-F5344CB8AC3E}">
        <p14:creationId xmlns="" xmlns:p14="http://schemas.microsoft.com/office/powerpoint/2010/main" val="143655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5"/>
                                        </p:tgtEl>
                                      </p:cBhvr>
                                    </p:animEffect>
                                  </p:childTnLst>
                                </p:cTn>
                              </p:par>
                              <p:par>
                                <p:cTn id="42" presetID="25"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7" dur="1000" fill="hold"/>
                                        <p:tgtEl>
                                          <p:spTgt spid="10"/>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nodeType="clickEffect">
                                  <p:stCondLst>
                                    <p:cond delay="0"/>
                                  </p:stCondLst>
                                  <p:childTnLst>
                                    <p:animEffect transition="out" filter="box(in)">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6" dur="1000" fill="hold"/>
                                        <p:tgtEl>
                                          <p:spTgt spid="12"/>
                                        </p:tgtEl>
                                        <p:attrNameLst>
                                          <p:attrName>ppt_h</p:attrName>
                                        </p:attrNameLst>
                                      </p:cBhvr>
                                      <p:tavLst>
                                        <p:tav tm="0">
                                          <p:val>
                                            <p:strVal val="#ppt_h"/>
                                          </p:val>
                                        </p:tav>
                                        <p:tav tm="100000">
                                          <p:val>
                                            <p:strVal val="#ppt_h"/>
                                          </p:val>
                                        </p:tav>
                                      </p:tavLst>
                                    </p:anim>
                                    <p:anim calcmode="lin" valueType="num">
                                      <p:cBhvr>
                                        <p:cTn id="7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80" dur="1000" decel="50000">
                                          <p:stCondLst>
                                            <p:cond delay="0"/>
                                          </p:stCondLst>
                                        </p:cTn>
                                        <p:tgtEl>
                                          <p:spTgt spid="12"/>
                                        </p:tgtEl>
                                      </p:cBhvr>
                                    </p:animEffect>
                                  </p:childTnLst>
                                </p:cTn>
                              </p:par>
                            </p:childTnLst>
                          </p:cTn>
                        </p:par>
                        <p:par>
                          <p:cTn id="81" fill="hold">
                            <p:stCondLst>
                              <p:cond delay="1000"/>
                            </p:stCondLst>
                            <p:childTnLst>
                              <p:par>
                                <p:cTn id="82" presetID="25"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8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87" dur="1000" fill="hold"/>
                                        <p:tgtEl>
                                          <p:spTgt spid="14"/>
                                        </p:tgtEl>
                                        <p:attrNameLst>
                                          <p:attrName>ppt_h</p:attrName>
                                        </p:attrNameLst>
                                      </p:cBhvr>
                                      <p:tavLst>
                                        <p:tav tm="0">
                                          <p:val>
                                            <p:strVal val="#ppt_h"/>
                                          </p:val>
                                        </p:tav>
                                        <p:tav tm="100000">
                                          <p:val>
                                            <p:strVal val="#ppt_h"/>
                                          </p:val>
                                        </p:tav>
                                      </p:tavLst>
                                    </p:anim>
                                    <p:anim calcmode="lin" valueType="num">
                                      <p:cBhvr>
                                        <p:cTn id="8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8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9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91" dur="1000" decel="50000">
                                          <p:stCondLst>
                                            <p:cond delay="0"/>
                                          </p:stCondLst>
                                        </p:cTn>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xit" presetSubtype="16" fill="hold" nodeType="clickEffect">
                                  <p:stCondLst>
                                    <p:cond delay="0"/>
                                  </p:stCondLst>
                                  <p:childTnLst>
                                    <p:animEffect transition="out" filter="box(in)">
                                      <p:cBhvr>
                                        <p:cTn id="95" dur="500"/>
                                        <p:tgtEl>
                                          <p:spTgt spid="14"/>
                                        </p:tgtEl>
                                      </p:cBhvr>
                                    </p:animEffect>
                                    <p:set>
                                      <p:cBhvr>
                                        <p:cTn id="96" dur="1" fill="hold">
                                          <p:stCondLst>
                                            <p:cond delay="499"/>
                                          </p:stCondLst>
                                        </p:cTn>
                                        <p:tgtEl>
                                          <p:spTgt spid="14"/>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4" dur="1000" fill="hold"/>
                                        <p:tgtEl>
                                          <p:spTgt spid="11"/>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11"/>
                                        </p:tgtEl>
                                      </p:cBhvr>
                                    </p:animEffect>
                                  </p:childTnLst>
                                </p:cTn>
                              </p:par>
                              <p:par>
                                <p:cTn id="109" presetID="25" presetClass="entr" presetSubtype="0" fill="hold" nodeType="withEffect">
                                  <p:stCondLst>
                                    <p:cond delay="0"/>
                                  </p:stCondLst>
                                  <p:childTnLst>
                                    <p:set>
                                      <p:cBhvr>
                                        <p:cTn id="110" dur="1" fill="hold">
                                          <p:stCondLst>
                                            <p:cond delay="0"/>
                                          </p:stCondLst>
                                        </p:cTn>
                                        <p:tgtEl>
                                          <p:spTgt spid="16"/>
                                        </p:tgtEl>
                                        <p:attrNameLst>
                                          <p:attrName>style.visibility</p:attrName>
                                        </p:attrNameLst>
                                      </p:cBhvr>
                                      <p:to>
                                        <p:strVal val="visible"/>
                                      </p:to>
                                    </p:set>
                                    <p:anim calcmode="lin" valueType="num">
                                      <p:cBhvr>
                                        <p:cTn id="111"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14" dur="1000" fill="hold"/>
                                        <p:tgtEl>
                                          <p:spTgt spid="16"/>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16"/>
                                        </p:tgtEl>
                                      </p:cBhvr>
                                    </p:animEffect>
                                  </p:childTnLst>
                                </p:cTn>
                              </p:par>
                              <p:par>
                                <p:cTn id="119" presetID="25" presetClass="entr" presetSubtype="0" fill="hold" nodeType="withEffect">
                                  <p:stCondLst>
                                    <p:cond delay="0"/>
                                  </p:stCondLst>
                                  <p:childTnLst>
                                    <p:set>
                                      <p:cBhvr>
                                        <p:cTn id="120" dur="1" fill="hold">
                                          <p:stCondLst>
                                            <p:cond delay="0"/>
                                          </p:stCondLst>
                                        </p:cTn>
                                        <p:tgtEl>
                                          <p:spTgt spid="15"/>
                                        </p:tgtEl>
                                        <p:attrNameLst>
                                          <p:attrName>style.visibility</p:attrName>
                                        </p:attrNameLst>
                                      </p:cBhvr>
                                      <p:to>
                                        <p:strVal val="visible"/>
                                      </p:to>
                                    </p:set>
                                    <p:anim calcmode="lin" valueType="num">
                                      <p:cBhvr>
                                        <p:cTn id="12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24" dur="1000" fill="hold"/>
                                        <p:tgtEl>
                                          <p:spTgt spid="15"/>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44718" y="5074814"/>
            <a:ext cx="2713348"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Anxiolytics</a:t>
            </a:r>
            <a:endParaRPr lang="en-US" sz="2800" dirty="0">
              <a:solidFill>
                <a:schemeClr val="accent1"/>
              </a:solidFill>
            </a:endParaRPr>
          </a:p>
        </p:txBody>
      </p:sp>
      <p:sp>
        <p:nvSpPr>
          <p:cNvPr id="6" name="TextBox 5"/>
          <p:cNvSpPr txBox="1"/>
          <p:nvPr/>
        </p:nvSpPr>
        <p:spPr>
          <a:xfrm>
            <a:off x="744718" y="3382978"/>
            <a:ext cx="345021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rPr>
              <a:t>Psychotherapy</a:t>
            </a:r>
            <a:r>
              <a:rPr lang="en-US" sz="3200" b="1" dirty="0">
                <a:solidFill>
                  <a:schemeClr val="accent1"/>
                </a:solidFill>
              </a:rPr>
              <a:t> </a:t>
            </a:r>
          </a:p>
        </p:txBody>
      </p:sp>
      <p:sp>
        <p:nvSpPr>
          <p:cNvPr id="7" name="TextBox 6"/>
          <p:cNvSpPr txBox="1"/>
          <p:nvPr/>
        </p:nvSpPr>
        <p:spPr>
          <a:xfrm>
            <a:off x="1205845" y="1267548"/>
            <a:ext cx="5084976"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a:solidFill>
                  <a:schemeClr val="accent1"/>
                </a:solidFill>
                <a:latin typeface="Algerian" panose="04020705040A02060702" pitchFamily="82" charset="0"/>
              </a:rPr>
              <a:t>Treatment of </a:t>
            </a:r>
            <a:r>
              <a:rPr lang="en-US" sz="3200" b="1" dirty="0" smtClean="0">
                <a:solidFill>
                  <a:schemeClr val="accent1"/>
                </a:solidFill>
                <a:latin typeface="Algerian" panose="04020705040A02060702" pitchFamily="82" charset="0"/>
              </a:rPr>
              <a:t>anxiety</a:t>
            </a:r>
            <a:endParaRPr lang="en-US" sz="3200" dirty="0">
              <a:solidFill>
                <a:schemeClr val="accent1"/>
              </a:solidFill>
              <a:latin typeface="Algerian" panose="04020705040A02060702" pitchFamily="82" charset="0"/>
            </a:endParaRPr>
          </a:p>
        </p:txBody>
      </p:sp>
      <p:pic>
        <p:nvPicPr>
          <p:cNvPr id="9" name="Picture 5" descr="Cognitive Behavioral Therapy"/>
          <p:cNvPicPr>
            <a:picLocks noChangeAspect="1" noChangeArrowheads="1"/>
          </p:cNvPicPr>
          <p:nvPr/>
        </p:nvPicPr>
        <p:blipFill>
          <a:blip r:embed="rId2" cstate="print"/>
          <a:srcRect/>
          <a:stretch>
            <a:fillRect/>
          </a:stretch>
        </p:blipFill>
        <p:spPr bwMode="auto">
          <a:xfrm>
            <a:off x="7543800" y="2412974"/>
            <a:ext cx="3825240" cy="2189506"/>
          </a:xfrm>
          <a:prstGeom prst="rect">
            <a:avLst/>
          </a:prstGeom>
          <a:noFill/>
          <a:ln w="9525">
            <a:noFill/>
            <a:miter lim="800000"/>
            <a:headEnd/>
            <a:tailEnd/>
          </a:ln>
        </p:spPr>
      </p:pic>
      <p:pic>
        <p:nvPicPr>
          <p:cNvPr id="10" name="Picture 8" descr="Anxiety Drugs"/>
          <p:cNvPicPr>
            <a:picLocks noChangeAspect="1" noChangeArrowheads="1"/>
          </p:cNvPicPr>
          <p:nvPr/>
        </p:nvPicPr>
        <p:blipFill>
          <a:blip r:embed="rId3" cstate="print"/>
          <a:srcRect/>
          <a:stretch>
            <a:fillRect/>
          </a:stretch>
        </p:blipFill>
        <p:spPr bwMode="auto">
          <a:xfrm>
            <a:off x="7574280" y="4800601"/>
            <a:ext cx="3749040" cy="1722120"/>
          </a:xfrm>
          <a:prstGeom prst="rect">
            <a:avLst/>
          </a:prstGeom>
          <a:noFill/>
          <a:ln w="9525">
            <a:noFill/>
            <a:miter lim="800000"/>
            <a:headEnd/>
            <a:tailEnd/>
          </a:ln>
        </p:spPr>
      </p:pic>
    </p:spTree>
    <p:extLst>
      <p:ext uri="{BB962C8B-B14F-4D97-AF65-F5344CB8AC3E}">
        <p14:creationId xmlns="" xmlns:p14="http://schemas.microsoft.com/office/powerpoint/2010/main" val="155714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7181" y="2476449"/>
            <a:ext cx="409673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smtClean="0">
                <a:solidFill>
                  <a:schemeClr val="accent1"/>
                </a:solidFill>
              </a:rPr>
              <a:t>2-</a:t>
            </a:r>
            <a:r>
              <a:rPr lang="en-US" sz="2800" b="1" dirty="0" smtClean="0">
                <a:solidFill>
                  <a:schemeClr val="accent1"/>
                </a:solidFill>
                <a:cs typeface="Times New Roman" pitchFamily="18" charset="0"/>
              </a:rPr>
              <a:t>5HT</a:t>
            </a:r>
            <a:r>
              <a:rPr lang="en-US" sz="2800" b="1" baseline="-25000" dirty="0" smtClean="0">
                <a:solidFill>
                  <a:schemeClr val="accent1"/>
                </a:solidFill>
                <a:cs typeface="Times New Roman" pitchFamily="18" charset="0"/>
              </a:rPr>
              <a:t>1A</a:t>
            </a:r>
            <a:r>
              <a:rPr lang="en-US" sz="2800" b="1" dirty="0" smtClean="0">
                <a:solidFill>
                  <a:schemeClr val="accent1"/>
                </a:solidFill>
                <a:cs typeface="Times New Roman" pitchFamily="18" charset="0"/>
              </a:rPr>
              <a:t> </a:t>
            </a:r>
            <a:r>
              <a:rPr lang="en-US" sz="2800" b="1" dirty="0">
                <a:solidFill>
                  <a:schemeClr val="accent1"/>
                </a:solidFill>
                <a:cs typeface="Times New Roman" pitchFamily="18" charset="0"/>
              </a:rPr>
              <a:t>agonists. </a:t>
            </a:r>
            <a:endParaRPr lang="en-US" sz="2800" dirty="0">
              <a:solidFill>
                <a:schemeClr val="accent1"/>
              </a:solidFill>
            </a:endParaRPr>
          </a:p>
        </p:txBody>
      </p:sp>
      <p:sp>
        <p:nvSpPr>
          <p:cNvPr id="7" name="TextBox 6"/>
          <p:cNvSpPr txBox="1"/>
          <p:nvPr/>
        </p:nvSpPr>
        <p:spPr>
          <a:xfrm>
            <a:off x="552253" y="1595902"/>
            <a:ext cx="483045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3200" dirty="0" smtClean="0">
                <a:solidFill>
                  <a:schemeClr val="accent1"/>
                </a:solidFill>
                <a:latin typeface="Algerian" panose="04020705040A02060702" pitchFamily="82" charset="0"/>
              </a:rPr>
              <a:t>1-</a:t>
            </a:r>
            <a:r>
              <a:rPr lang="en-US" sz="2800" b="1" dirty="0" smtClean="0">
                <a:solidFill>
                  <a:schemeClr val="accent1"/>
                </a:solidFill>
                <a:cs typeface="Times New Roman" pitchFamily="18" charset="0"/>
              </a:rPr>
              <a:t>Benzodiazepines </a:t>
            </a:r>
            <a:r>
              <a:rPr lang="en-US" sz="2800" b="1" dirty="0">
                <a:solidFill>
                  <a:schemeClr val="accent1"/>
                </a:solidFill>
                <a:cs typeface="Times New Roman" pitchFamily="18" charset="0"/>
              </a:rPr>
              <a:t>( BDZ </a:t>
            </a:r>
            <a:r>
              <a:rPr lang="en-US" sz="2800" b="1" dirty="0" smtClean="0">
                <a:solidFill>
                  <a:schemeClr val="accent1"/>
                </a:solidFill>
                <a:cs typeface="Times New Roman" pitchFamily="18" charset="0"/>
              </a:rPr>
              <a:t>).</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728799" y="1410363"/>
            <a:ext cx="3212870" cy="2737341"/>
          </a:xfrm>
          <a:prstGeom prst="rect">
            <a:avLst/>
          </a:prstGeom>
        </p:spPr>
      </p:pic>
      <p:sp>
        <p:nvSpPr>
          <p:cNvPr id="9" name="TextBox 8"/>
          <p:cNvSpPr txBox="1"/>
          <p:nvPr/>
        </p:nvSpPr>
        <p:spPr>
          <a:xfrm>
            <a:off x="348791" y="317163"/>
            <a:ext cx="813533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folHlink"/>
                </a:solidFill>
                <a:latin typeface="Algerian" panose="04020705040A02060702" pitchFamily="82" charset="0"/>
                <a:cs typeface="Times New Roman" pitchFamily="18" charset="0"/>
              </a:rPr>
              <a:t>Classification </a:t>
            </a:r>
            <a:r>
              <a:rPr lang="en-US" sz="3200" b="1" dirty="0">
                <a:solidFill>
                  <a:schemeClr val="folHlink"/>
                </a:solidFill>
                <a:latin typeface="Algerian" panose="04020705040A02060702" pitchFamily="82" charset="0"/>
                <a:cs typeface="Times New Roman" pitchFamily="18" charset="0"/>
              </a:rPr>
              <a:t>of anxiolytic drugs</a:t>
            </a:r>
            <a:r>
              <a:rPr lang="en-US" sz="3200" b="1" dirty="0" smtClean="0">
                <a:solidFill>
                  <a:schemeClr val="folHlink"/>
                </a:solidFill>
                <a:latin typeface="Algerian" panose="04020705040A02060702" pitchFamily="82" charset="0"/>
                <a:cs typeface="Times New Roman" pitchFamily="18" charset="0"/>
              </a:rPr>
              <a:t>:</a:t>
            </a:r>
            <a:endParaRPr lang="en-US" sz="3200" dirty="0">
              <a:solidFill>
                <a:schemeClr val="accent1"/>
              </a:solidFill>
              <a:latin typeface="Algerian" panose="04020705040A02060702" pitchFamily="82" charset="0"/>
            </a:endParaRPr>
          </a:p>
        </p:txBody>
      </p:sp>
      <p:sp>
        <p:nvSpPr>
          <p:cNvPr id="11" name="TextBox 10"/>
          <p:cNvSpPr txBox="1"/>
          <p:nvPr/>
        </p:nvSpPr>
        <p:spPr>
          <a:xfrm>
            <a:off x="567181" y="5047608"/>
            <a:ext cx="532300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smtClean="0">
                <a:solidFill>
                  <a:schemeClr val="accent1"/>
                </a:solidFill>
              </a:rPr>
              <a:t>5-</a:t>
            </a:r>
            <a:r>
              <a:rPr lang="en-US" sz="2800" b="1" dirty="0" smtClean="0">
                <a:solidFill>
                  <a:schemeClr val="bg2"/>
                </a:solidFill>
                <a:cs typeface="Times New Roman" pitchFamily="18" charset="0"/>
              </a:rPr>
              <a:t>Tricyclic Antidepressants</a:t>
            </a:r>
            <a:endParaRPr lang="en-US" sz="2800" b="1" dirty="0">
              <a:solidFill>
                <a:schemeClr val="bg2"/>
              </a:solidFill>
              <a:cs typeface="Times New Roman" pitchFamily="18" charset="0"/>
            </a:endParaRPr>
          </a:p>
        </p:txBody>
      </p:sp>
      <p:sp>
        <p:nvSpPr>
          <p:cNvPr id="12" name="TextBox 11"/>
          <p:cNvSpPr txBox="1"/>
          <p:nvPr/>
        </p:nvSpPr>
        <p:spPr>
          <a:xfrm>
            <a:off x="590356" y="4232903"/>
            <a:ext cx="537799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smtClean="0">
                <a:solidFill>
                  <a:schemeClr val="accent1"/>
                </a:solidFill>
              </a:rPr>
              <a:t>4-</a:t>
            </a:r>
            <a:r>
              <a:rPr lang="en-US" sz="2800" b="1" dirty="0">
                <a:solidFill>
                  <a:schemeClr val="bg2"/>
                </a:solidFill>
                <a:cs typeface="Times New Roman" pitchFamily="18" charset="0"/>
              </a:rPr>
              <a:t>5HT reuptake </a:t>
            </a:r>
            <a:r>
              <a:rPr lang="en-US" sz="2800" b="1" dirty="0" smtClean="0">
                <a:solidFill>
                  <a:schemeClr val="bg2"/>
                </a:solidFill>
                <a:cs typeface="Times New Roman" pitchFamily="18" charset="0"/>
              </a:rPr>
              <a:t>inhibitors</a:t>
            </a:r>
            <a:endParaRPr lang="en-US" sz="2800" dirty="0">
              <a:solidFill>
                <a:schemeClr val="accent1"/>
              </a:solidFill>
            </a:endParaRPr>
          </a:p>
        </p:txBody>
      </p:sp>
      <p:sp>
        <p:nvSpPr>
          <p:cNvPr id="13" name="TextBox 12"/>
          <p:cNvSpPr txBox="1"/>
          <p:nvPr/>
        </p:nvSpPr>
        <p:spPr>
          <a:xfrm>
            <a:off x="552253" y="3418198"/>
            <a:ext cx="6045723"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4">
                    <a:lumMod val="75000"/>
                  </a:schemeClr>
                </a:solidFill>
                <a:cs typeface="Times New Roman" pitchFamily="18" charset="0"/>
              </a:rPr>
              <a:t>3-Beta-adrenergic blockers</a:t>
            </a:r>
            <a:endParaRPr lang="en-US" sz="2800" b="1" dirty="0">
              <a:solidFill>
                <a:schemeClr val="accent4">
                  <a:lumMod val="75000"/>
                </a:schemeClr>
              </a:solidFill>
              <a:cs typeface="Times New Roman" pitchFamily="18" charset="0"/>
            </a:endParaRPr>
          </a:p>
        </p:txBody>
      </p:sp>
      <p:pic>
        <p:nvPicPr>
          <p:cNvPr id="10" name="Picture 2"/>
          <p:cNvPicPr>
            <a:picLocks noChangeAspect="1" noChangeArrowheads="1"/>
          </p:cNvPicPr>
          <p:nvPr/>
        </p:nvPicPr>
        <p:blipFill>
          <a:blip r:embed="rId3"/>
          <a:srcRect/>
          <a:stretch>
            <a:fillRect/>
          </a:stretch>
        </p:blipFill>
        <p:spPr bwMode="auto">
          <a:xfrm>
            <a:off x="9435857" y="4521896"/>
            <a:ext cx="2575560" cy="2066794"/>
          </a:xfrm>
          <a:prstGeom prst="rect">
            <a:avLst/>
          </a:prstGeom>
          <a:noFill/>
          <a:ln w="9525">
            <a:noFill/>
            <a:miter lim="800000"/>
            <a:headEnd/>
            <a:tailEnd/>
          </a:ln>
        </p:spPr>
      </p:pic>
      <p:pic>
        <p:nvPicPr>
          <p:cNvPr id="26626" name="Picture 2" descr="http://www.whale.to/a/image/bzbc28.gif">
            <a:hlinkClick r:id="rId4"/>
          </p:cNvPr>
          <p:cNvPicPr>
            <a:picLocks noChangeAspect="1" noChangeArrowheads="1" noCrop="1"/>
          </p:cNvPicPr>
          <p:nvPr/>
        </p:nvPicPr>
        <p:blipFill>
          <a:blip r:embed="rId5"/>
          <a:srcRect/>
          <a:stretch>
            <a:fillRect/>
          </a:stretch>
        </p:blipFill>
        <p:spPr bwMode="auto">
          <a:xfrm>
            <a:off x="8515045" y="1027134"/>
            <a:ext cx="3486150" cy="3344450"/>
          </a:xfrm>
          <a:prstGeom prst="rect">
            <a:avLst/>
          </a:prstGeom>
          <a:noFill/>
        </p:spPr>
      </p:pic>
      <p:sp>
        <p:nvSpPr>
          <p:cNvPr id="14" name="TextBox 13"/>
          <p:cNvSpPr txBox="1"/>
          <p:nvPr/>
        </p:nvSpPr>
        <p:spPr>
          <a:xfrm>
            <a:off x="597661" y="5840088"/>
            <a:ext cx="5323002"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2800" dirty="0" smtClean="0">
                <a:solidFill>
                  <a:schemeClr val="accent1"/>
                </a:solidFill>
              </a:rPr>
              <a:t>6-</a:t>
            </a:r>
            <a:r>
              <a:rPr lang="en-US" sz="2800" b="1" dirty="0" smtClean="0">
                <a:solidFill>
                  <a:schemeClr val="bg2"/>
                </a:solidFill>
                <a:cs typeface="Times New Roman" pitchFamily="18" charset="0"/>
              </a:rPr>
              <a:t>MAO  inhibitors</a:t>
            </a:r>
            <a:endParaRPr lang="en-US" sz="2800" b="1" dirty="0">
              <a:solidFill>
                <a:schemeClr val="bg2"/>
              </a:solidFill>
              <a:cs typeface="Times New Roman" pitchFamily="18" charset="0"/>
            </a:endParaRPr>
          </a:p>
        </p:txBody>
      </p:sp>
    </p:spTree>
    <p:extLst>
      <p:ext uri="{BB962C8B-B14F-4D97-AF65-F5344CB8AC3E}">
        <p14:creationId xmlns="" xmlns:p14="http://schemas.microsoft.com/office/powerpoint/2010/main" val="96094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4" dur="1000" fill="hold"/>
                                        <p:tgtEl>
                                          <p:spTgt spid="13"/>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6" dur="1000" fill="hold"/>
                                        <p:tgtEl>
                                          <p:spTgt spid="1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70" dur="1000" fill="hold"/>
                                        <p:tgtEl>
                                          <p:spTgt spid="14"/>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1160" y="2415072"/>
            <a:ext cx="7320698" cy="138499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a:solidFill>
                  <a:schemeClr val="accent1"/>
                </a:solidFill>
                <a:cs typeface="Times New Roman" pitchFamily="18" charset="0"/>
              </a:rPr>
              <a:t>Benzodiazepines </a:t>
            </a:r>
            <a:r>
              <a:rPr lang="en-US" sz="2800" b="1" dirty="0" smtClean="0">
                <a:solidFill>
                  <a:schemeClr val="accent1"/>
                </a:solidFill>
                <a:cs typeface="Times New Roman" pitchFamily="18" charset="0"/>
              </a:rPr>
              <a:t>act </a:t>
            </a:r>
            <a:r>
              <a:rPr lang="en-US" sz="2800" b="1" dirty="0">
                <a:solidFill>
                  <a:schemeClr val="accent1"/>
                </a:solidFill>
                <a:cs typeface="Times New Roman" pitchFamily="18" charset="0"/>
              </a:rPr>
              <a:t>by binding to BZ</a:t>
            </a:r>
          </a:p>
          <a:p>
            <a:r>
              <a:rPr lang="en-US" sz="2800" b="1" dirty="0" smtClean="0">
                <a:solidFill>
                  <a:schemeClr val="accent1"/>
                </a:solidFill>
                <a:cs typeface="Times New Roman" pitchFamily="18" charset="0"/>
              </a:rPr>
              <a:t>receptors </a:t>
            </a:r>
            <a:r>
              <a:rPr lang="en-US" sz="2800" b="1" dirty="0">
                <a:solidFill>
                  <a:schemeClr val="accent1"/>
                </a:solidFill>
                <a:cs typeface="Times New Roman" pitchFamily="18" charset="0"/>
              </a:rPr>
              <a:t>in the </a:t>
            </a:r>
            <a:r>
              <a:rPr lang="en-US" sz="2800" b="1" dirty="0" smtClean="0">
                <a:solidFill>
                  <a:schemeClr val="accent1"/>
                </a:solidFill>
                <a:cs typeface="Times New Roman" pitchFamily="18" charset="0"/>
              </a:rPr>
              <a:t>brain</a:t>
            </a:r>
            <a:r>
              <a:rPr lang="en-US" sz="2800" b="1" dirty="0" smtClean="0">
                <a:solidFill>
                  <a:schemeClr val="accent1"/>
                </a:solidFill>
                <a:cs typeface="Times New Roman" pitchFamily="18" charset="0"/>
                <a:sym typeface="Symbol" pitchFamily="18" charset="2"/>
              </a:rPr>
              <a:t></a:t>
            </a:r>
            <a:r>
              <a:rPr lang="en-US" sz="2800" b="1" dirty="0" smtClean="0">
                <a:solidFill>
                  <a:schemeClr val="accent1"/>
                </a:solidFill>
                <a:cs typeface="Times New Roman" pitchFamily="18" charset="0"/>
              </a:rPr>
              <a:t> </a:t>
            </a:r>
            <a:r>
              <a:rPr lang="en-US" sz="2800" b="1" dirty="0">
                <a:solidFill>
                  <a:schemeClr val="accent1"/>
                </a:solidFill>
                <a:cs typeface="Times New Roman" pitchFamily="18" charset="0"/>
              </a:rPr>
              <a:t>enhance GABA </a:t>
            </a:r>
            <a:r>
              <a:rPr lang="en-US" sz="2800" b="1" dirty="0" smtClean="0">
                <a:solidFill>
                  <a:schemeClr val="accent1"/>
                </a:solidFill>
                <a:cs typeface="Times New Roman" pitchFamily="18" charset="0"/>
              </a:rPr>
              <a:t>action </a:t>
            </a:r>
            <a:r>
              <a:rPr lang="en-US" sz="2800" b="1" dirty="0">
                <a:solidFill>
                  <a:schemeClr val="accent1"/>
                </a:solidFill>
                <a:cs typeface="Times New Roman" pitchFamily="18" charset="0"/>
              </a:rPr>
              <a:t>in the brain</a:t>
            </a:r>
          </a:p>
        </p:txBody>
      </p:sp>
      <p:sp>
        <p:nvSpPr>
          <p:cNvPr id="7" name="TextBox 6"/>
          <p:cNvSpPr txBox="1"/>
          <p:nvPr/>
        </p:nvSpPr>
        <p:spPr>
          <a:xfrm>
            <a:off x="1645762" y="1059583"/>
            <a:ext cx="4652128"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Mechanism </a:t>
            </a:r>
            <a:r>
              <a:rPr lang="en-US" sz="3200" b="1" dirty="0">
                <a:solidFill>
                  <a:schemeClr val="accent1"/>
                </a:solidFill>
                <a:latin typeface="Algerian" panose="04020705040A02060702" pitchFamily="82" charset="0"/>
                <a:cs typeface="Times New Roman" pitchFamily="18" charset="0"/>
              </a:rPr>
              <a:t>of Action </a:t>
            </a:r>
          </a:p>
        </p:txBody>
      </p:sp>
      <p:pic>
        <p:nvPicPr>
          <p:cNvPr id="9" name="Picture 6" descr="benzo"/>
          <p:cNvPicPr>
            <a:picLocks noChangeAspect="1" noChangeArrowheads="1"/>
          </p:cNvPicPr>
          <p:nvPr/>
        </p:nvPicPr>
        <p:blipFill>
          <a:blip r:embed="rId2" cstate="print"/>
          <a:srcRect/>
          <a:stretch>
            <a:fillRect/>
          </a:stretch>
        </p:blipFill>
        <p:spPr bwMode="auto">
          <a:xfrm>
            <a:off x="8580846" y="1356360"/>
            <a:ext cx="3275874" cy="51816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1147450" y="2680152"/>
            <a:ext cx="9551030" cy="3111048"/>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1267478" y="2762250"/>
            <a:ext cx="9537682" cy="3409950"/>
          </a:xfrm>
          <a:prstGeom prst="rect">
            <a:avLst/>
          </a:prstGeom>
          <a:noFill/>
          <a:ln w="9525">
            <a:noFill/>
            <a:miter lim="800000"/>
            <a:headEnd/>
            <a:tailEnd/>
          </a:ln>
        </p:spPr>
      </p:pic>
      <p:pic>
        <p:nvPicPr>
          <p:cNvPr id="1028" name="Picture 4"/>
          <p:cNvPicPr>
            <a:picLocks noChangeAspect="1" noChangeArrowheads="1"/>
          </p:cNvPicPr>
          <p:nvPr/>
        </p:nvPicPr>
        <p:blipFill>
          <a:blip r:embed="rId5"/>
          <a:srcRect/>
          <a:stretch>
            <a:fillRect/>
          </a:stretch>
        </p:blipFill>
        <p:spPr bwMode="auto">
          <a:xfrm>
            <a:off x="1238133" y="2758440"/>
            <a:ext cx="9963267" cy="3535680"/>
          </a:xfrm>
          <a:prstGeom prst="rect">
            <a:avLst/>
          </a:prstGeom>
          <a:noFill/>
          <a:ln w="9525">
            <a:noFill/>
            <a:miter lim="800000"/>
            <a:headEnd/>
            <a:tailEnd/>
          </a:ln>
        </p:spPr>
      </p:pic>
      <p:sp>
        <p:nvSpPr>
          <p:cNvPr id="8" name="TextBox 7"/>
          <p:cNvSpPr txBox="1"/>
          <p:nvPr/>
        </p:nvSpPr>
        <p:spPr>
          <a:xfrm>
            <a:off x="384613" y="239542"/>
            <a:ext cx="4830452"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TT" sz="3200" dirty="0" smtClean="0">
                <a:solidFill>
                  <a:schemeClr val="accent1"/>
                </a:solidFill>
                <a:latin typeface="Algerian" panose="04020705040A02060702" pitchFamily="82" charset="0"/>
              </a:rPr>
              <a:t>1-</a:t>
            </a:r>
            <a:r>
              <a:rPr lang="en-US" sz="2800" b="1" dirty="0" smtClean="0">
                <a:solidFill>
                  <a:schemeClr val="accent1"/>
                </a:solidFill>
                <a:cs typeface="Times New Roman" pitchFamily="18" charset="0"/>
              </a:rPr>
              <a:t>Benzodiazepines </a:t>
            </a:r>
            <a:r>
              <a:rPr lang="en-US" sz="2800" b="1" dirty="0">
                <a:solidFill>
                  <a:schemeClr val="accent1"/>
                </a:solidFill>
                <a:cs typeface="Times New Roman" pitchFamily="18" charset="0"/>
              </a:rPr>
              <a:t>( BDZ </a:t>
            </a:r>
            <a:r>
              <a:rPr lang="en-US" sz="2800" b="1" dirty="0" smtClean="0">
                <a:solidFill>
                  <a:schemeClr val="accent1"/>
                </a:solidFill>
                <a:cs typeface="Times New Roman" pitchFamily="18" charset="0"/>
              </a:rPr>
              <a:t>).</a:t>
            </a:r>
            <a:endParaRPr lang="en-US" sz="3200" dirty="0">
              <a:solidFill>
                <a:schemeClr val="accent1"/>
              </a:solidFill>
              <a:latin typeface="Algerian" panose="04020705040A02060702" pitchFamily="82" charset="0"/>
            </a:endParaRPr>
          </a:p>
        </p:txBody>
      </p:sp>
    </p:spTree>
    <p:extLst>
      <p:ext uri="{BB962C8B-B14F-4D97-AF65-F5344CB8AC3E}">
        <p14:creationId xmlns="" xmlns:p14="http://schemas.microsoft.com/office/powerpoint/2010/main" val="42286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ppt_x"/>
                                          </p:val>
                                        </p:tav>
                                      </p:tavLst>
                                    </p:anim>
                                    <p:anim calcmode="lin" valueType="num">
                                      <p:cBhvr additive="base">
                                        <p:cTn id="21" dur="500"/>
                                        <p:tgtEl>
                                          <p:spTgt spid="9"/>
                                        </p:tgtEl>
                                        <p:attrNameLst>
                                          <p:attrName>ppt_y</p:attrName>
                                        </p:attrNameLst>
                                      </p:cBhvr>
                                      <p:tavLst>
                                        <p:tav tm="0">
                                          <p:val>
                                            <p:strVal val="ppt_y"/>
                                          </p:val>
                                        </p:tav>
                                        <p:tav tm="100000">
                                          <p:val>
                                            <p:strVal val="1+ppt_h/2"/>
                                          </p:val>
                                        </p:tav>
                                      </p:tavLst>
                                    </p:anim>
                                    <p:set>
                                      <p:cBhvr>
                                        <p:cTn id="22" dur="1" fill="hold">
                                          <p:stCondLst>
                                            <p:cond delay="499"/>
                                          </p:stCondLst>
                                        </p:cTn>
                                        <p:tgtEl>
                                          <p:spTgt spid="9"/>
                                        </p:tgtEl>
                                        <p:attrNameLst>
                                          <p:attrName>style.visibility</p:attrName>
                                        </p:attrNameLst>
                                      </p:cBhvr>
                                      <p:to>
                                        <p:strVal val="hidden"/>
                                      </p:to>
                                    </p:set>
                                  </p:childTnLst>
                                </p:cTn>
                              </p:par>
                              <p:par>
                                <p:cTn id="23" presetID="25"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8" dur="1000" fill="hold"/>
                                        <p:tgtEl>
                                          <p:spTgt spid="1026"/>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nodeType="clickEffect">
                                  <p:stCondLst>
                                    <p:cond delay="0"/>
                                  </p:stCondLst>
                                  <p:childTnLst>
                                    <p:animEffect transition="out" filter="box(in)">
                                      <p:cBhvr>
                                        <p:cTn id="36" dur="500"/>
                                        <p:tgtEl>
                                          <p:spTgt spid="1026"/>
                                        </p:tgtEl>
                                      </p:cBhvr>
                                    </p:animEffect>
                                    <p:set>
                                      <p:cBhvr>
                                        <p:cTn id="37" dur="1" fill="hold">
                                          <p:stCondLst>
                                            <p:cond delay="499"/>
                                          </p:stCondLst>
                                        </p:cTn>
                                        <p:tgtEl>
                                          <p:spTgt spid="1026"/>
                                        </p:tgtEl>
                                        <p:attrNameLst>
                                          <p:attrName>style.visibility</p:attrName>
                                        </p:attrNameLst>
                                      </p:cBhvr>
                                      <p:to>
                                        <p:strVal val="hidden"/>
                                      </p:to>
                                    </p:set>
                                  </p:childTnLst>
                                </p:cTn>
                              </p:par>
                              <p:par>
                                <p:cTn id="38" presetID="25" presetClass="entr" presetSubtype="0"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 calcmode="lin" valueType="num">
                                      <p:cBhvr>
                                        <p:cTn id="40" dur="500" decel="50000" fill="hold">
                                          <p:stCondLst>
                                            <p:cond delay="0"/>
                                          </p:stCondLst>
                                        </p:cTn>
                                        <p:tgtEl>
                                          <p:spTgt spid="1027"/>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027"/>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027"/>
                                        </p:tgtEl>
                                        <p:attrNameLst>
                                          <p:attrName>ppt_w</p:attrName>
                                        </p:attrNameLst>
                                      </p:cBhvr>
                                      <p:tavLst>
                                        <p:tav tm="0">
                                          <p:val>
                                            <p:strVal val="#ppt_w*.05"/>
                                          </p:val>
                                        </p:tav>
                                        <p:tav tm="100000">
                                          <p:val>
                                            <p:strVal val="#ppt_w"/>
                                          </p:val>
                                        </p:tav>
                                      </p:tavLst>
                                    </p:anim>
                                    <p:anim calcmode="lin" valueType="num">
                                      <p:cBhvr>
                                        <p:cTn id="43" dur="1000" fill="hold"/>
                                        <p:tgtEl>
                                          <p:spTgt spid="1027"/>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027"/>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027"/>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027"/>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02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xit" presetSubtype="16" fill="hold" nodeType="clickEffect">
                                  <p:stCondLst>
                                    <p:cond delay="0"/>
                                  </p:stCondLst>
                                  <p:childTnLst>
                                    <p:animEffect transition="out" filter="box(in)">
                                      <p:cBhvr>
                                        <p:cTn id="51" dur="500"/>
                                        <p:tgtEl>
                                          <p:spTgt spid="1027"/>
                                        </p:tgtEl>
                                      </p:cBhvr>
                                    </p:animEffect>
                                    <p:set>
                                      <p:cBhvr>
                                        <p:cTn id="52" dur="1" fill="hold">
                                          <p:stCondLst>
                                            <p:cond delay="499"/>
                                          </p:stCondLst>
                                        </p:cTn>
                                        <p:tgtEl>
                                          <p:spTgt spid="1027"/>
                                        </p:tgtEl>
                                        <p:attrNameLst>
                                          <p:attrName>style.visibility</p:attrName>
                                        </p:attrNameLst>
                                      </p:cBhvr>
                                      <p:to>
                                        <p:strVal val="hidden"/>
                                      </p:to>
                                    </p:set>
                                  </p:childTnLst>
                                </p:cTn>
                              </p:par>
                              <p:par>
                                <p:cTn id="53" presetID="25" presetClass="entr" presetSubtype="0" fill="hold" nodeType="withEffect">
                                  <p:stCondLst>
                                    <p:cond delay="0"/>
                                  </p:stCondLst>
                                  <p:childTnLst>
                                    <p:set>
                                      <p:cBhvr>
                                        <p:cTn id="54" dur="1" fill="hold">
                                          <p:stCondLst>
                                            <p:cond delay="0"/>
                                          </p:stCondLst>
                                        </p:cTn>
                                        <p:tgtEl>
                                          <p:spTgt spid="1028"/>
                                        </p:tgtEl>
                                        <p:attrNameLst>
                                          <p:attrName>style.visibility</p:attrName>
                                        </p:attrNameLst>
                                      </p:cBhvr>
                                      <p:to>
                                        <p:strVal val="visible"/>
                                      </p:to>
                                    </p:set>
                                    <p:anim calcmode="lin" valueType="num">
                                      <p:cBhvr>
                                        <p:cTn id="55"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58" dur="1000" fill="hold"/>
                                        <p:tgtEl>
                                          <p:spTgt spid="1028"/>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163" y="4604877"/>
            <a:ext cx="85997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Excreted </a:t>
            </a:r>
            <a:r>
              <a:rPr lang="en-US" sz="2800" b="1" dirty="0">
                <a:solidFill>
                  <a:schemeClr val="accent1"/>
                </a:solidFill>
                <a:cs typeface="Times New Roman" pitchFamily="18" charset="0"/>
              </a:rPr>
              <a:t>in milk (neonatal depression</a:t>
            </a:r>
            <a:r>
              <a:rPr lang="en-US" sz="2800" b="1" dirty="0" smtClean="0">
                <a:solidFill>
                  <a:schemeClr val="accent1"/>
                </a:solidFill>
                <a:cs typeface="Times New Roman" pitchFamily="18" charset="0"/>
              </a:rPr>
              <a:t>).</a:t>
            </a:r>
            <a:endParaRPr lang="en-US" sz="2800" dirty="0">
              <a:solidFill>
                <a:schemeClr val="accent1"/>
              </a:solidFill>
            </a:endParaRPr>
          </a:p>
        </p:txBody>
      </p:sp>
      <p:sp>
        <p:nvSpPr>
          <p:cNvPr id="5" name="TextBox 4"/>
          <p:cNvSpPr txBox="1"/>
          <p:nvPr/>
        </p:nvSpPr>
        <p:spPr>
          <a:xfrm>
            <a:off x="576943" y="1093651"/>
            <a:ext cx="3504751"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Lipid </a:t>
            </a:r>
            <a:r>
              <a:rPr lang="en-US" sz="2800" b="1" dirty="0">
                <a:solidFill>
                  <a:schemeClr val="accent1"/>
                </a:solidFill>
                <a:cs typeface="Times New Roman" pitchFamily="18" charset="0"/>
              </a:rPr>
              <a:t>soluble</a:t>
            </a:r>
            <a:endParaRPr lang="en-US" sz="2800" dirty="0">
              <a:solidFill>
                <a:schemeClr val="accent1"/>
              </a:solidFill>
            </a:endParaRPr>
          </a:p>
        </p:txBody>
      </p:sp>
      <p:sp>
        <p:nvSpPr>
          <p:cNvPr id="7" name="TextBox 6"/>
          <p:cNvSpPr txBox="1"/>
          <p:nvPr/>
        </p:nvSpPr>
        <p:spPr>
          <a:xfrm>
            <a:off x="2662790" y="202273"/>
            <a:ext cx="4955470"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raditional Arabic" pitchFamily="2" charset="-78"/>
              </a:rPr>
              <a:t>PHARMACOKINETICS</a:t>
            </a:r>
            <a:endParaRPr lang="en-US" sz="3200" dirty="0">
              <a:solidFill>
                <a:schemeClr val="accent1"/>
              </a:solidFill>
              <a:latin typeface="Algerian" panose="04020705040A02060702" pitchFamily="82" charset="0"/>
            </a:endParaRP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516252" y="3994117"/>
            <a:ext cx="496343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Widely </a:t>
            </a:r>
            <a:r>
              <a:rPr lang="en-US" sz="2800" b="1" dirty="0">
                <a:solidFill>
                  <a:schemeClr val="accent1"/>
                </a:solidFill>
                <a:cs typeface="Times New Roman" pitchFamily="18" charset="0"/>
              </a:rPr>
              <a:t>distributed</a:t>
            </a:r>
            <a:endParaRPr lang="en-US" sz="2800" dirty="0">
              <a:solidFill>
                <a:schemeClr val="accent1"/>
              </a:solidFill>
            </a:endParaRPr>
          </a:p>
        </p:txBody>
      </p:sp>
      <p:sp>
        <p:nvSpPr>
          <p:cNvPr id="10" name="TextBox 9"/>
          <p:cNvSpPr txBox="1"/>
          <p:nvPr/>
        </p:nvSpPr>
        <p:spPr>
          <a:xfrm>
            <a:off x="522883" y="2609579"/>
            <a:ext cx="5041617"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Can </a:t>
            </a:r>
            <a:r>
              <a:rPr lang="en-US" sz="2800" b="1" dirty="0">
                <a:solidFill>
                  <a:schemeClr val="accent1"/>
                </a:solidFill>
                <a:cs typeface="Times New Roman" pitchFamily="18" charset="0"/>
              </a:rPr>
              <a:t>be given </a:t>
            </a:r>
            <a:r>
              <a:rPr lang="en-US" sz="2800" b="1" dirty="0" err="1" smtClean="0">
                <a:solidFill>
                  <a:schemeClr val="accent1"/>
                </a:solidFill>
                <a:cs typeface="Times New Roman" pitchFamily="18" charset="0"/>
              </a:rPr>
              <a:t>parenterally</a:t>
            </a:r>
            <a:endParaRPr lang="en-US" sz="2800" dirty="0">
              <a:solidFill>
                <a:schemeClr val="accent1"/>
              </a:solidFill>
            </a:endParaRPr>
          </a:p>
        </p:txBody>
      </p:sp>
      <p:sp>
        <p:nvSpPr>
          <p:cNvPr id="11" name="TextBox 10"/>
          <p:cNvSpPr txBox="1"/>
          <p:nvPr/>
        </p:nvSpPr>
        <p:spPr>
          <a:xfrm>
            <a:off x="583843" y="1808067"/>
            <a:ext cx="4713065"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Well </a:t>
            </a:r>
            <a:r>
              <a:rPr lang="en-US" sz="2800" b="1" dirty="0">
                <a:solidFill>
                  <a:schemeClr val="accent1"/>
                </a:solidFill>
                <a:cs typeface="Times New Roman" pitchFamily="18" charset="0"/>
              </a:rPr>
              <a:t>absorbed orally,</a:t>
            </a:r>
            <a:endParaRPr lang="en-US" sz="2800" dirty="0">
              <a:solidFill>
                <a:schemeClr val="accent1"/>
              </a:solidFill>
            </a:endParaRPr>
          </a:p>
        </p:txBody>
      </p:sp>
      <p:sp>
        <p:nvSpPr>
          <p:cNvPr id="12" name="TextBox 11"/>
          <p:cNvSpPr txBox="1"/>
          <p:nvPr/>
        </p:nvSpPr>
        <p:spPr>
          <a:xfrm>
            <a:off x="461923" y="5254993"/>
            <a:ext cx="755990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Cross </a:t>
            </a:r>
            <a:r>
              <a:rPr lang="en-US" sz="2800" b="1" dirty="0">
                <a:solidFill>
                  <a:schemeClr val="accent1"/>
                </a:solidFill>
                <a:cs typeface="Times New Roman" pitchFamily="18" charset="0"/>
              </a:rPr>
              <a:t>placental barrier (Fetal </a:t>
            </a:r>
            <a:r>
              <a:rPr lang="en-US" sz="2800" b="1" dirty="0" smtClean="0">
                <a:solidFill>
                  <a:schemeClr val="accent1"/>
                </a:solidFill>
                <a:cs typeface="Times New Roman" pitchFamily="18" charset="0"/>
              </a:rPr>
              <a:t>depression)</a:t>
            </a:r>
            <a:endParaRPr lang="en-US" sz="2800" dirty="0">
              <a:solidFill>
                <a:schemeClr val="accent1"/>
              </a:solidFill>
            </a:endParaRPr>
          </a:p>
        </p:txBody>
      </p:sp>
      <p:sp>
        <p:nvSpPr>
          <p:cNvPr id="6" name="TextBox 5"/>
          <p:cNvSpPr txBox="1"/>
          <p:nvPr/>
        </p:nvSpPr>
        <p:spPr>
          <a:xfrm>
            <a:off x="507643" y="3349805"/>
            <a:ext cx="8391427" cy="501676"/>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5000"/>
              </a:lnSpc>
            </a:pPr>
            <a:r>
              <a:rPr lang="en-US" sz="2800" b="1" dirty="0" err="1" smtClean="0">
                <a:solidFill>
                  <a:schemeClr val="accent1"/>
                </a:solidFill>
                <a:cs typeface="Times New Roman" pitchFamily="18" charset="0"/>
              </a:rPr>
              <a:t>Chlordiazepoxide</a:t>
            </a:r>
            <a:r>
              <a:rPr lang="en-US" sz="2800" b="1" dirty="0" smtClean="0">
                <a:solidFill>
                  <a:schemeClr val="accent1"/>
                </a:solidFill>
                <a:cs typeface="Times New Roman" pitchFamily="18" charset="0"/>
              </a:rPr>
              <a:t>- </a:t>
            </a:r>
            <a:r>
              <a:rPr lang="en-US" sz="2800" b="1" dirty="0">
                <a:solidFill>
                  <a:schemeClr val="accent1"/>
                </a:solidFill>
                <a:cs typeface="Times New Roman" pitchFamily="18" charset="0"/>
              </a:rPr>
              <a:t>Diazepam (IV only NOT IM)</a:t>
            </a:r>
          </a:p>
        </p:txBody>
      </p:sp>
      <p:pic>
        <p:nvPicPr>
          <p:cNvPr id="1026" name="Picture 2"/>
          <p:cNvPicPr>
            <a:picLocks noChangeAspect="1" noChangeArrowheads="1"/>
          </p:cNvPicPr>
          <p:nvPr/>
        </p:nvPicPr>
        <p:blipFill>
          <a:blip r:embed="rId3"/>
          <a:srcRect/>
          <a:stretch>
            <a:fillRect/>
          </a:stretch>
        </p:blipFill>
        <p:spPr bwMode="auto">
          <a:xfrm>
            <a:off x="7559041" y="320041"/>
            <a:ext cx="4434840" cy="2392679"/>
          </a:xfrm>
          <a:prstGeom prst="rect">
            <a:avLst/>
          </a:prstGeom>
          <a:noFill/>
          <a:ln w="9525">
            <a:noFill/>
            <a:miter lim="800000"/>
            <a:headEnd/>
            <a:tailEnd/>
          </a:ln>
        </p:spPr>
      </p:pic>
      <p:sp>
        <p:nvSpPr>
          <p:cNvPr id="13" name="TextBox 12"/>
          <p:cNvSpPr txBox="1"/>
          <p:nvPr/>
        </p:nvSpPr>
        <p:spPr>
          <a:xfrm>
            <a:off x="548348" y="920413"/>
            <a:ext cx="8595652" cy="954107"/>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rPr>
              <a:t>Can </a:t>
            </a:r>
            <a:r>
              <a:rPr lang="en-US" sz="2800" b="1" dirty="0">
                <a:solidFill>
                  <a:schemeClr val="accent1"/>
                </a:solidFill>
              </a:rPr>
              <a:t>be classified according to the duration of action into short, medium &amp; long- </a:t>
            </a:r>
            <a:r>
              <a:rPr lang="en-US" sz="2800" b="1" dirty="0" smtClean="0">
                <a:solidFill>
                  <a:schemeClr val="accent1"/>
                </a:solidFill>
              </a:rPr>
              <a:t>acting</a:t>
            </a:r>
            <a:endParaRPr lang="en-US" sz="3200" dirty="0">
              <a:solidFill>
                <a:schemeClr val="accent1"/>
              </a:solidFill>
              <a:latin typeface="Algerian" panose="04020705040A02060702" pitchFamily="82" charset="0"/>
            </a:endParaRPr>
          </a:p>
        </p:txBody>
      </p:sp>
      <p:grpSp>
        <p:nvGrpSpPr>
          <p:cNvPr id="14" name="Group 13"/>
          <p:cNvGrpSpPr/>
          <p:nvPr/>
        </p:nvGrpSpPr>
        <p:grpSpPr>
          <a:xfrm>
            <a:off x="461260" y="1918063"/>
            <a:ext cx="9505850" cy="4939937"/>
            <a:chOff x="1771900" y="942703"/>
            <a:chExt cx="9505850" cy="5502830"/>
          </a:xfrm>
        </p:grpSpPr>
        <p:pic>
          <p:nvPicPr>
            <p:cNvPr id="15" name="Picture 4" descr="scan0016"/>
            <p:cNvPicPr>
              <a:picLocks noChangeAspect="1" noChangeArrowheads="1"/>
            </p:cNvPicPr>
            <p:nvPr/>
          </p:nvPicPr>
          <p:blipFill>
            <a:blip r:embed="rId4" cstate="print"/>
            <a:srcRect/>
            <a:stretch>
              <a:fillRect/>
            </a:stretch>
          </p:blipFill>
          <p:spPr bwMode="auto">
            <a:xfrm rot="10598944">
              <a:off x="1771900" y="2176745"/>
              <a:ext cx="2360613" cy="4268788"/>
            </a:xfrm>
            <a:prstGeom prst="rect">
              <a:avLst/>
            </a:prstGeom>
            <a:noFill/>
            <a:ln w="9525">
              <a:noFill/>
              <a:miter lim="800000"/>
              <a:headEnd/>
              <a:tailEnd/>
            </a:ln>
          </p:spPr>
        </p:pic>
        <p:pic>
          <p:nvPicPr>
            <p:cNvPr id="16" name="Picture 3" descr="scan0017"/>
            <p:cNvPicPr>
              <a:picLocks noChangeAspect="1" noChangeArrowheads="1"/>
            </p:cNvPicPr>
            <p:nvPr/>
          </p:nvPicPr>
          <p:blipFill>
            <a:blip r:embed="rId5" cstate="print"/>
            <a:srcRect/>
            <a:stretch>
              <a:fillRect/>
            </a:stretch>
          </p:blipFill>
          <p:spPr bwMode="auto">
            <a:xfrm>
              <a:off x="4626759" y="942703"/>
              <a:ext cx="3352800" cy="4267200"/>
            </a:xfrm>
            <a:prstGeom prst="rect">
              <a:avLst/>
            </a:prstGeom>
            <a:noFill/>
            <a:ln w="9525">
              <a:noFill/>
              <a:miter lim="800000"/>
              <a:headEnd/>
              <a:tailEnd/>
            </a:ln>
          </p:spPr>
        </p:pic>
        <p:pic>
          <p:nvPicPr>
            <p:cNvPr id="17" name="Picture 2" descr="scan0018"/>
            <p:cNvPicPr>
              <a:picLocks noChangeAspect="1" noChangeArrowheads="1"/>
            </p:cNvPicPr>
            <p:nvPr/>
          </p:nvPicPr>
          <p:blipFill>
            <a:blip r:embed="rId6" cstate="print"/>
            <a:srcRect/>
            <a:stretch>
              <a:fillRect/>
            </a:stretch>
          </p:blipFill>
          <p:spPr bwMode="auto">
            <a:xfrm>
              <a:off x="8536138" y="1748245"/>
              <a:ext cx="2741612" cy="4495800"/>
            </a:xfrm>
            <a:prstGeom prst="rect">
              <a:avLst/>
            </a:prstGeom>
            <a:noFill/>
            <a:ln w="9525">
              <a:noFill/>
              <a:miter lim="800000"/>
              <a:headEnd/>
              <a:tailEnd/>
            </a:ln>
          </p:spPr>
        </p:pic>
      </p:grpSp>
    </p:spTree>
    <p:extLst>
      <p:ext uri="{BB962C8B-B14F-4D97-AF65-F5344CB8AC3E}">
        <p14:creationId xmlns="" xmlns:p14="http://schemas.microsoft.com/office/powerpoint/2010/main" val="249589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20" dur="1000" fill="hold"/>
                                        <p:tgtEl>
                                          <p:spTgt spid="1026"/>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56" dur="1000" fill="hold"/>
                                        <p:tgtEl>
                                          <p:spTgt spid="6"/>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6"/>
                                        </p:tgtEl>
                                      </p:cBhvr>
                                    </p:animEffect>
                                  </p:childTnLst>
                                </p:cTn>
                              </p:par>
                            </p:childTnLst>
                          </p:cTn>
                        </p:par>
                      </p:childTnLst>
                    </p:cTn>
                  </p:par>
                  <p:par>
                    <p:cTn id="61" fill="hold">
                      <p:stCondLst>
                        <p:cond delay="indefinite"/>
                      </p:stCondLst>
                      <p:childTnLst>
                        <p:par>
                          <p:cTn id="62" fill="hold">
                            <p:stCondLst>
                              <p:cond delay="0"/>
                            </p:stCondLst>
                            <p:childTnLst>
                              <p:par>
                                <p:cTn id="63" presetID="25"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6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6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8" dur="1000" fill="hold"/>
                                        <p:tgtEl>
                                          <p:spTgt spid="9"/>
                                        </p:tgtEl>
                                        <p:attrNameLst>
                                          <p:attrName>ppt_h</p:attrName>
                                        </p:attrNameLst>
                                      </p:cBhvr>
                                      <p:tavLst>
                                        <p:tav tm="0">
                                          <p:val>
                                            <p:strVal val="#ppt_h"/>
                                          </p:val>
                                        </p:tav>
                                        <p:tav tm="100000">
                                          <p:val>
                                            <p:strVal val="#ppt_h"/>
                                          </p:val>
                                        </p:tav>
                                      </p:tavLst>
                                    </p:anim>
                                    <p:anim calcmode="lin" valueType="num">
                                      <p:cBhvr>
                                        <p:cTn id="6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2" dur="1000" decel="50000">
                                          <p:stCondLst>
                                            <p:cond delay="0"/>
                                          </p:stCondLst>
                                        </p:cTn>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5"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p:cTn id="7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80" dur="1000" fill="hold"/>
                                        <p:tgtEl>
                                          <p:spTgt spid="4"/>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92" dur="1000" fill="hold"/>
                                        <p:tgtEl>
                                          <p:spTgt spid="12"/>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12"/>
                                        </p:tgtEl>
                                      </p:cBhvr>
                                    </p:animEffect>
                                  </p:childTnLst>
                                </p:cTn>
                              </p:par>
                            </p:childTnLst>
                          </p:cTn>
                        </p:par>
                      </p:childTnLst>
                    </p:cTn>
                  </p:par>
                  <p:par>
                    <p:cTn id="97" fill="hold">
                      <p:stCondLst>
                        <p:cond delay="indefinite"/>
                      </p:stCondLst>
                      <p:childTnLst>
                        <p:par>
                          <p:cTn id="98" fill="hold">
                            <p:stCondLst>
                              <p:cond delay="0"/>
                            </p:stCondLst>
                            <p:childTnLst>
                              <p:par>
                                <p:cTn id="99" presetID="4" presetClass="exit" presetSubtype="16" fill="hold" grpId="1" nodeType="clickEffect">
                                  <p:stCondLst>
                                    <p:cond delay="0"/>
                                  </p:stCondLst>
                                  <p:childTnLst>
                                    <p:animEffect transition="out" filter="box(in)">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4" presetClass="exit" presetSubtype="16" fill="hold" grpId="1" nodeType="withEffect">
                                  <p:stCondLst>
                                    <p:cond delay="0"/>
                                  </p:stCondLst>
                                  <p:childTnLst>
                                    <p:animEffect transition="out" filter="box(in)">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par>
                                <p:cTn id="105" presetID="4" presetClass="exit" presetSubtype="16" fill="hold" grpId="1" nodeType="withEffect">
                                  <p:stCondLst>
                                    <p:cond delay="0"/>
                                  </p:stCondLst>
                                  <p:childTnLst>
                                    <p:animEffect transition="out" filter="box(in)">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4" presetClass="exit" presetSubtype="16" fill="hold" grpId="1" nodeType="withEffect">
                                  <p:stCondLst>
                                    <p:cond delay="0"/>
                                  </p:stCondLst>
                                  <p:childTnLst>
                                    <p:animEffect transition="out" filter="box(in)">
                                      <p:cBhvr>
                                        <p:cTn id="109" dur="500"/>
                                        <p:tgtEl>
                                          <p:spTgt spid="6"/>
                                        </p:tgtEl>
                                      </p:cBhvr>
                                    </p:animEffect>
                                    <p:set>
                                      <p:cBhvr>
                                        <p:cTn id="110" dur="1" fill="hold">
                                          <p:stCondLst>
                                            <p:cond delay="499"/>
                                          </p:stCondLst>
                                        </p:cTn>
                                        <p:tgtEl>
                                          <p:spTgt spid="6"/>
                                        </p:tgtEl>
                                        <p:attrNameLst>
                                          <p:attrName>style.visibility</p:attrName>
                                        </p:attrNameLst>
                                      </p:cBhvr>
                                      <p:to>
                                        <p:strVal val="hidden"/>
                                      </p:to>
                                    </p:set>
                                  </p:childTnLst>
                                </p:cTn>
                              </p:par>
                              <p:par>
                                <p:cTn id="111" presetID="4" presetClass="exit" presetSubtype="16" fill="hold" grpId="1" nodeType="withEffect">
                                  <p:stCondLst>
                                    <p:cond delay="0"/>
                                  </p:stCondLst>
                                  <p:childTnLst>
                                    <p:animEffect transition="out" filter="box(in)">
                                      <p:cBhvr>
                                        <p:cTn id="112" dur="500"/>
                                        <p:tgtEl>
                                          <p:spTgt spid="9"/>
                                        </p:tgtEl>
                                      </p:cBhvr>
                                    </p:animEffect>
                                    <p:set>
                                      <p:cBhvr>
                                        <p:cTn id="113" dur="1" fill="hold">
                                          <p:stCondLst>
                                            <p:cond delay="499"/>
                                          </p:stCondLst>
                                        </p:cTn>
                                        <p:tgtEl>
                                          <p:spTgt spid="9"/>
                                        </p:tgtEl>
                                        <p:attrNameLst>
                                          <p:attrName>style.visibility</p:attrName>
                                        </p:attrNameLst>
                                      </p:cBhvr>
                                      <p:to>
                                        <p:strVal val="hidden"/>
                                      </p:to>
                                    </p:set>
                                  </p:childTnLst>
                                </p:cTn>
                              </p:par>
                              <p:par>
                                <p:cTn id="114" presetID="4" presetClass="exit" presetSubtype="16" fill="hold" grpId="1" nodeType="withEffect">
                                  <p:stCondLst>
                                    <p:cond delay="0"/>
                                  </p:stCondLst>
                                  <p:childTnLst>
                                    <p:animEffect transition="out" filter="box(in)">
                                      <p:cBhvr>
                                        <p:cTn id="115" dur="500"/>
                                        <p:tgtEl>
                                          <p:spTgt spid="4"/>
                                        </p:tgtEl>
                                      </p:cBhvr>
                                    </p:animEffect>
                                    <p:set>
                                      <p:cBhvr>
                                        <p:cTn id="116" dur="1" fill="hold">
                                          <p:stCondLst>
                                            <p:cond delay="499"/>
                                          </p:stCondLst>
                                        </p:cTn>
                                        <p:tgtEl>
                                          <p:spTgt spid="4"/>
                                        </p:tgtEl>
                                        <p:attrNameLst>
                                          <p:attrName>style.visibility</p:attrName>
                                        </p:attrNameLst>
                                      </p:cBhvr>
                                      <p:to>
                                        <p:strVal val="hidden"/>
                                      </p:to>
                                    </p:set>
                                  </p:childTnLst>
                                </p:cTn>
                              </p:par>
                              <p:par>
                                <p:cTn id="117" presetID="4" presetClass="exit" presetSubtype="16" fill="hold" grpId="1" nodeType="withEffect">
                                  <p:stCondLst>
                                    <p:cond delay="0"/>
                                  </p:stCondLst>
                                  <p:childTnLst>
                                    <p:animEffect transition="out" filter="box(in)">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5" presetClass="entr" presetSubtype="0" fill="hold" grpId="0" nodeType="clickEffect">
                                  <p:stCondLst>
                                    <p:cond delay="0"/>
                                  </p:stCondLst>
                                  <p:childTnLst>
                                    <p:set>
                                      <p:cBhvr>
                                        <p:cTn id="123" dur="1" fill="hold">
                                          <p:stCondLst>
                                            <p:cond delay="0"/>
                                          </p:stCondLst>
                                        </p:cTn>
                                        <p:tgtEl>
                                          <p:spTgt spid="13"/>
                                        </p:tgtEl>
                                        <p:attrNameLst>
                                          <p:attrName>style.visibility</p:attrName>
                                        </p:attrNameLst>
                                      </p:cBhvr>
                                      <p:to>
                                        <p:strVal val="visible"/>
                                      </p:to>
                                    </p:set>
                                    <p:anim calcmode="lin" valueType="num">
                                      <p:cBhvr>
                                        <p:cTn id="124"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125"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126"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27" dur="1000" fill="hold"/>
                                        <p:tgtEl>
                                          <p:spTgt spid="13"/>
                                        </p:tgtEl>
                                        <p:attrNameLst>
                                          <p:attrName>ppt_h</p:attrName>
                                        </p:attrNameLst>
                                      </p:cBhvr>
                                      <p:tavLst>
                                        <p:tav tm="0">
                                          <p:val>
                                            <p:strVal val="#ppt_h"/>
                                          </p:val>
                                        </p:tav>
                                        <p:tav tm="100000">
                                          <p:val>
                                            <p:strVal val="#ppt_h"/>
                                          </p:val>
                                        </p:tav>
                                      </p:tavLst>
                                    </p:anim>
                                    <p:anim calcmode="lin" valueType="num">
                                      <p:cBhvr>
                                        <p:cTn id="128"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9"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0"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31" dur="1000" decel="50000">
                                          <p:stCondLst>
                                            <p:cond delay="0"/>
                                          </p:stCondLst>
                                        </p:cTn>
                                        <p:tgtEl>
                                          <p:spTgt spid="13"/>
                                        </p:tgtEl>
                                      </p:cBhvr>
                                    </p:animEffect>
                                  </p:childTnLst>
                                </p:cTn>
                              </p:par>
                              <p:par>
                                <p:cTn id="132" presetID="25" presetClass="entr" presetSubtype="0" fill="hold" nodeType="withEffect">
                                  <p:stCondLst>
                                    <p:cond delay="0"/>
                                  </p:stCondLst>
                                  <p:childTnLst>
                                    <p:set>
                                      <p:cBhvr>
                                        <p:cTn id="133" dur="1" fill="hold">
                                          <p:stCondLst>
                                            <p:cond delay="0"/>
                                          </p:stCondLst>
                                        </p:cTn>
                                        <p:tgtEl>
                                          <p:spTgt spid="14"/>
                                        </p:tgtEl>
                                        <p:attrNameLst>
                                          <p:attrName>style.visibility</p:attrName>
                                        </p:attrNameLst>
                                      </p:cBhvr>
                                      <p:to>
                                        <p:strVal val="visible"/>
                                      </p:to>
                                    </p:set>
                                    <p:anim calcmode="lin" valueType="num">
                                      <p:cBhvr>
                                        <p:cTn id="134"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35"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36"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37" dur="1000" fill="hold"/>
                                        <p:tgtEl>
                                          <p:spTgt spid="14"/>
                                        </p:tgtEl>
                                        <p:attrNameLst>
                                          <p:attrName>ppt_h</p:attrName>
                                        </p:attrNameLst>
                                      </p:cBhvr>
                                      <p:tavLst>
                                        <p:tav tm="0">
                                          <p:val>
                                            <p:strVal val="#ppt_h"/>
                                          </p:val>
                                        </p:tav>
                                        <p:tav tm="100000">
                                          <p:val>
                                            <p:strVal val="#ppt_h"/>
                                          </p:val>
                                        </p:tav>
                                      </p:tavLst>
                                    </p:anim>
                                    <p:anim calcmode="lin" valueType="num">
                                      <p:cBhvr>
                                        <p:cTn id="138"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39"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40"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1" dur="1000" decel="50000">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9" grpId="0" animBg="1"/>
      <p:bldP spid="9" grpId="1" animBg="1"/>
      <p:bldP spid="10" grpId="0" animBg="1"/>
      <p:bldP spid="10" grpId="1" animBg="1"/>
      <p:bldP spid="11" grpId="0" animBg="1"/>
      <p:bldP spid="11" grpId="1" animBg="1"/>
      <p:bldP spid="12" grpId="0" animBg="1"/>
      <p:bldP spid="12" grpId="1" animBg="1"/>
      <p:bldP spid="6" grpId="0" animBg="1"/>
      <p:bldP spid="6"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79" y="3097514"/>
            <a:ext cx="7151914" cy="52322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2800" b="1" dirty="0" smtClean="0">
                <a:solidFill>
                  <a:schemeClr val="accent1"/>
                </a:solidFill>
                <a:cs typeface="Times New Roman" pitchFamily="18" charset="0"/>
              </a:rPr>
              <a:t>Sedative </a:t>
            </a:r>
            <a:r>
              <a:rPr lang="en-US" sz="2800" b="1" dirty="0">
                <a:solidFill>
                  <a:schemeClr val="accent1"/>
                </a:solidFill>
                <a:cs typeface="Times New Roman" pitchFamily="18" charset="0"/>
              </a:rPr>
              <a:t>&amp; hypnotic  </a:t>
            </a:r>
            <a:r>
              <a:rPr lang="en-US" sz="2800" b="1" dirty="0" smtClean="0">
                <a:solidFill>
                  <a:schemeClr val="accent1"/>
                </a:solidFill>
                <a:cs typeface="Times New Roman" pitchFamily="18" charset="0"/>
              </a:rPr>
              <a:t>actions</a:t>
            </a:r>
            <a:endParaRPr lang="en-US" sz="2800" dirty="0">
              <a:solidFill>
                <a:schemeClr val="accent1"/>
              </a:solidFill>
            </a:endParaRPr>
          </a:p>
        </p:txBody>
      </p:sp>
      <p:sp>
        <p:nvSpPr>
          <p:cNvPr id="6" name="TextBox 5"/>
          <p:cNvSpPr txBox="1"/>
          <p:nvPr/>
        </p:nvSpPr>
        <p:spPr>
          <a:xfrm>
            <a:off x="435439" y="2043837"/>
            <a:ext cx="7151914"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Depression of cognitive and </a:t>
            </a:r>
          </a:p>
          <a:p>
            <a:pPr>
              <a:lnSpc>
                <a:spcPct val="90000"/>
              </a:lnSpc>
            </a:pPr>
            <a:r>
              <a:rPr lang="en-US" sz="2800" b="1" dirty="0">
                <a:solidFill>
                  <a:schemeClr val="accent1"/>
                </a:solidFill>
                <a:cs typeface="Times New Roman" pitchFamily="18" charset="0"/>
              </a:rPr>
              <a:t> </a:t>
            </a:r>
            <a:r>
              <a:rPr lang="en-US" sz="2800" b="1" dirty="0" smtClean="0">
                <a:solidFill>
                  <a:schemeClr val="accent1"/>
                </a:solidFill>
                <a:cs typeface="Times New Roman" pitchFamily="18" charset="0"/>
              </a:rPr>
              <a:t>psychomotor </a:t>
            </a:r>
            <a:r>
              <a:rPr lang="en-US" sz="2800" b="1" dirty="0">
                <a:solidFill>
                  <a:schemeClr val="accent1"/>
                </a:solidFill>
                <a:cs typeface="Times New Roman" pitchFamily="18" charset="0"/>
              </a:rPr>
              <a:t>function</a:t>
            </a:r>
          </a:p>
        </p:txBody>
      </p:sp>
      <p:pic>
        <p:nvPicPr>
          <p:cNvPr id="8" name="Picture 7"/>
          <p:cNvPicPr>
            <a:picLocks noChangeAspect="1"/>
          </p:cNvPicPr>
          <p:nvPr/>
        </p:nvPicPr>
        <p:blipFill>
          <a:blip r:embed="rId2"/>
          <a:stretch>
            <a:fillRect/>
          </a:stretch>
        </p:blipFill>
        <p:spPr>
          <a:xfrm>
            <a:off x="8637359" y="2599083"/>
            <a:ext cx="3212870" cy="2737341"/>
          </a:xfrm>
          <a:prstGeom prst="rect">
            <a:avLst/>
          </a:prstGeom>
        </p:spPr>
      </p:pic>
      <p:sp>
        <p:nvSpPr>
          <p:cNvPr id="9" name="TextBox 8"/>
          <p:cNvSpPr txBox="1"/>
          <p:nvPr/>
        </p:nvSpPr>
        <p:spPr>
          <a:xfrm>
            <a:off x="1784751" y="292861"/>
            <a:ext cx="5780315"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latin typeface="Algerian" panose="04020705040A02060702" pitchFamily="82" charset="0"/>
                <a:cs typeface="Times New Roman" pitchFamily="18" charset="0"/>
              </a:rPr>
              <a:t>Pharmacological Actions</a:t>
            </a:r>
            <a:endParaRPr lang="en-US" sz="3200" dirty="0">
              <a:solidFill>
                <a:schemeClr val="accent1"/>
              </a:solidFill>
              <a:latin typeface="Algerian" panose="04020705040A02060702" pitchFamily="82" charset="0"/>
            </a:endParaRPr>
          </a:p>
        </p:txBody>
      </p:sp>
      <p:sp>
        <p:nvSpPr>
          <p:cNvPr id="10" name="TextBox 9"/>
          <p:cNvSpPr txBox="1"/>
          <p:nvPr/>
        </p:nvSpPr>
        <p:spPr>
          <a:xfrm>
            <a:off x="481159" y="5825128"/>
            <a:ext cx="7151914" cy="781752"/>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80000"/>
              </a:lnSpc>
            </a:pPr>
            <a:r>
              <a:rPr lang="en-US" sz="3000" b="1" dirty="0">
                <a:solidFill>
                  <a:schemeClr val="accent1"/>
                </a:solidFill>
                <a:cs typeface="Times New Roman" pitchFamily="18" charset="0"/>
              </a:rPr>
              <a:t>Some have anticonvulsant effect: </a:t>
            </a:r>
          </a:p>
          <a:p>
            <a:pPr marL="742950" lvl="1" indent="-285750">
              <a:lnSpc>
                <a:spcPct val="80000"/>
              </a:lnSpc>
            </a:pPr>
            <a:r>
              <a:rPr lang="en-US" sz="2600" b="1" dirty="0">
                <a:solidFill>
                  <a:schemeClr val="accent1"/>
                </a:solidFill>
                <a:cs typeface="Times New Roman" pitchFamily="18" charset="0"/>
              </a:rPr>
              <a:t>Clonazepam, diazepam. </a:t>
            </a:r>
          </a:p>
        </p:txBody>
      </p:sp>
      <p:sp>
        <p:nvSpPr>
          <p:cNvPr id="11" name="TextBox 10"/>
          <p:cNvSpPr txBox="1"/>
          <p:nvPr/>
        </p:nvSpPr>
        <p:spPr>
          <a:xfrm>
            <a:off x="465920" y="4615483"/>
            <a:ext cx="7748440" cy="867930"/>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Minimal depressant effects </a:t>
            </a:r>
            <a:r>
              <a:rPr lang="en-US" sz="2800" b="1" dirty="0" smtClean="0">
                <a:solidFill>
                  <a:schemeClr val="accent1"/>
                </a:solidFill>
                <a:cs typeface="Times New Roman" pitchFamily="18" charset="0"/>
              </a:rPr>
              <a:t>on cardiovascular system &amp; respiratory </a:t>
            </a:r>
            <a:r>
              <a:rPr lang="en-US" sz="2800" b="1" dirty="0">
                <a:solidFill>
                  <a:schemeClr val="accent1"/>
                </a:solidFill>
                <a:cs typeface="Times New Roman" pitchFamily="18" charset="0"/>
              </a:rPr>
              <a:t>system</a:t>
            </a:r>
          </a:p>
        </p:txBody>
      </p:sp>
      <p:sp>
        <p:nvSpPr>
          <p:cNvPr id="12" name="TextBox 11"/>
          <p:cNvSpPr txBox="1"/>
          <p:nvPr/>
        </p:nvSpPr>
        <p:spPr>
          <a:xfrm>
            <a:off x="465919" y="3847563"/>
            <a:ext cx="7139403" cy="480131"/>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pPr>
              <a:lnSpc>
                <a:spcPct val="90000"/>
              </a:lnSpc>
            </a:pPr>
            <a:r>
              <a:rPr lang="en-US" sz="2800" b="1" dirty="0">
                <a:solidFill>
                  <a:schemeClr val="accent1"/>
                </a:solidFill>
                <a:cs typeface="Times New Roman" pitchFamily="18" charset="0"/>
              </a:rPr>
              <a:t>Anterograde amnesia</a:t>
            </a:r>
          </a:p>
        </p:txBody>
      </p:sp>
      <p:sp>
        <p:nvSpPr>
          <p:cNvPr id="13" name="TextBox 12"/>
          <p:cNvSpPr txBox="1"/>
          <p:nvPr/>
        </p:nvSpPr>
        <p:spPr>
          <a:xfrm>
            <a:off x="439782" y="1168049"/>
            <a:ext cx="3973287" cy="584775"/>
          </a:xfrm>
          <a:prstGeom prst="rect">
            <a:avLst/>
          </a:prstGeom>
          <a:solidFill>
            <a:srgbClr val="FFFF00"/>
          </a:solidFill>
          <a:ln w="28575">
            <a:solidFill>
              <a:srgbClr val="92D050"/>
            </a:solidFill>
          </a:ln>
          <a:scene3d>
            <a:camera prst="orthographicFront"/>
            <a:lightRig rig="threePt" dir="t"/>
          </a:scene3d>
          <a:sp3d>
            <a:bevelT prst="angle"/>
          </a:sp3d>
        </p:spPr>
        <p:txBody>
          <a:bodyPr wrap="square" rtlCol="0">
            <a:spAutoFit/>
          </a:bodyPr>
          <a:lstStyle/>
          <a:p>
            <a:r>
              <a:rPr lang="en-US" sz="3200" b="1" dirty="0" smtClean="0">
                <a:solidFill>
                  <a:schemeClr val="accent1"/>
                </a:solidFill>
                <a:cs typeface="Times New Roman" pitchFamily="18" charset="0"/>
              </a:rPr>
              <a:t>Anxiolytic </a:t>
            </a:r>
            <a:r>
              <a:rPr lang="en-US" sz="3200" b="1" dirty="0">
                <a:solidFill>
                  <a:schemeClr val="accent1"/>
                </a:solidFill>
                <a:cs typeface="Times New Roman" pitchFamily="18" charset="0"/>
              </a:rPr>
              <a:t>action</a:t>
            </a:r>
            <a:r>
              <a:rPr lang="en-US" sz="3200" b="1" dirty="0" smtClean="0">
                <a:solidFill>
                  <a:schemeClr val="accent1"/>
                </a:solidFill>
                <a:cs typeface="Times New Roman" pitchFamily="18" charset="0"/>
              </a:rPr>
              <a:t>.</a:t>
            </a:r>
            <a:endParaRPr lang="en-US" sz="3200" dirty="0">
              <a:solidFill>
                <a:schemeClr val="accent1"/>
              </a:solidFill>
              <a:latin typeface="Algerian" panose="04020705040A02060702" pitchFamily="82" charset="0"/>
            </a:endParaRPr>
          </a:p>
        </p:txBody>
      </p:sp>
      <p:pic>
        <p:nvPicPr>
          <p:cNvPr id="14" name="Picture 3"/>
          <p:cNvPicPr>
            <a:picLocks noChangeAspect="1" noChangeArrowheads="1"/>
          </p:cNvPicPr>
          <p:nvPr/>
        </p:nvPicPr>
        <p:blipFill>
          <a:blip r:embed="rId3" cstate="print"/>
          <a:srcRect/>
          <a:stretch>
            <a:fillRect/>
          </a:stretch>
        </p:blipFill>
        <p:spPr bwMode="auto">
          <a:xfrm>
            <a:off x="8168640" y="259080"/>
            <a:ext cx="3684860" cy="3276600"/>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8260080" y="3733800"/>
            <a:ext cx="3635845" cy="2926080"/>
          </a:xfrm>
          <a:prstGeom prst="rect">
            <a:avLst/>
          </a:prstGeom>
          <a:noFill/>
          <a:ln w="9525">
            <a:noFill/>
            <a:miter lim="800000"/>
            <a:headEnd/>
            <a:tailEnd/>
          </a:ln>
        </p:spPr>
      </p:pic>
    </p:spTree>
    <p:extLst>
      <p:ext uri="{BB962C8B-B14F-4D97-AF65-F5344CB8AC3E}">
        <p14:creationId xmlns="" xmlns:p14="http://schemas.microsoft.com/office/powerpoint/2010/main" val="47640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1" dur="1000" fill="hold"/>
                                        <p:tgtEl>
                                          <p:spTgt spid="1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3" dur="1000" fill="hold"/>
                                        <p:tgtEl>
                                          <p:spTgt spid="1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57" dur="1000" fill="hold"/>
                                        <p:tgtEl>
                                          <p:spTgt spid="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9" dur="1000" fill="hold"/>
                                        <p:tgtEl>
                                          <p:spTgt spid="12"/>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5" presetClass="entr" presetSubtype="0" fill="hold" grpId="0"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81" dur="1000" fill="hold"/>
                                        <p:tgtEl>
                                          <p:spTgt spid="11"/>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ntr" presetSubtype="0" fill="hold" grpId="0" nodeType="clickEffect">
                                  <p:stCondLst>
                                    <p:cond delay="0"/>
                                  </p:stCondLst>
                                  <p:childTnLst>
                                    <p:set>
                                      <p:cBhvr>
                                        <p:cTn id="89" dur="1" fill="hold">
                                          <p:stCondLst>
                                            <p:cond delay="0"/>
                                          </p:stCondLst>
                                        </p:cTn>
                                        <p:tgtEl>
                                          <p:spTgt spid="10"/>
                                        </p:tgtEl>
                                        <p:attrNameLst>
                                          <p:attrName>style.visibility</p:attrName>
                                        </p:attrNameLst>
                                      </p:cBhvr>
                                      <p:to>
                                        <p:strVal val="visible"/>
                                      </p:to>
                                    </p:set>
                                    <p:anim calcmode="lin" valueType="num">
                                      <p:cBhvr>
                                        <p:cTn id="90"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91"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2"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93" dur="1000" fill="hold"/>
                                        <p:tgtEl>
                                          <p:spTgt spid="10"/>
                                        </p:tgtEl>
                                        <p:attrNameLst>
                                          <p:attrName>ppt_h</p:attrName>
                                        </p:attrNameLst>
                                      </p:cBhvr>
                                      <p:tavLst>
                                        <p:tav tm="0">
                                          <p:val>
                                            <p:strVal val="#ppt_h"/>
                                          </p:val>
                                        </p:tav>
                                        <p:tav tm="100000">
                                          <p:val>
                                            <p:strVal val="#ppt_h"/>
                                          </p:val>
                                        </p:tav>
                                      </p:tavLst>
                                    </p:anim>
                                    <p:anim calcmode="lin" valueType="num">
                                      <p:cBhvr>
                                        <p:cTn id="94"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95"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96"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7"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3" grpId="0" animBg="1"/>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6727</TotalTime>
  <Words>954</Words>
  <Application>Microsoft Office PowerPoint</Application>
  <PresentationFormat>Custom</PresentationFormat>
  <Paragraphs>186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Vapor Trail</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salah osama</dc:creator>
  <cp:lastModifiedBy>Osama</cp:lastModifiedBy>
  <cp:revision>477</cp:revision>
  <dcterms:created xsi:type="dcterms:W3CDTF">2015-09-20T10:32:09Z</dcterms:created>
  <dcterms:modified xsi:type="dcterms:W3CDTF">2018-10-21T06:49:42Z</dcterms:modified>
</cp:coreProperties>
</file>