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85" r:id="rId3"/>
    <p:sldId id="256" r:id="rId4"/>
    <p:sldId id="259" r:id="rId5"/>
    <p:sldId id="260" r:id="rId6"/>
    <p:sldId id="261" r:id="rId7"/>
    <p:sldId id="262" r:id="rId8"/>
    <p:sldId id="263" r:id="rId9"/>
    <p:sldId id="266" r:id="rId10"/>
    <p:sldId id="267" r:id="rId11"/>
    <p:sldId id="286" r:id="rId12"/>
    <p:sldId id="268" r:id="rId13"/>
    <p:sldId id="269" r:id="rId14"/>
    <p:sldId id="280" r:id="rId15"/>
    <p:sldId id="284" r:id="rId16"/>
    <p:sldId id="283" r:id="rId17"/>
    <p:sldId id="276" r:id="rId18"/>
    <p:sldId id="277" r:id="rId19"/>
    <p:sldId id="278" r:id="rId20"/>
    <p:sldId id="279" r:id="rId21"/>
    <p:sldId id="281" r:id="rId22"/>
    <p:sldId id="270" r:id="rId23"/>
    <p:sldId id="271" r:id="rId24"/>
    <p:sldId id="272" r:id="rId25"/>
    <p:sldId id="291" r:id="rId26"/>
    <p:sldId id="273" r:id="rId27"/>
    <p:sldId id="274" r:id="rId28"/>
    <p:sldId id="287" r:id="rId29"/>
    <p:sldId id="288" r:id="rId30"/>
    <p:sldId id="289" r:id="rId31"/>
    <p:sldId id="290" r:id="rId32"/>
    <p:sldId id="282"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4" autoAdjust="0"/>
    <p:restoredTop sz="94660"/>
  </p:normalViewPr>
  <p:slideViewPr>
    <p:cSldViewPr snapToGrid="0">
      <p:cViewPr varScale="1">
        <p:scale>
          <a:sx n="62" d="100"/>
          <a:sy n="62" d="100"/>
        </p:scale>
        <p:origin x="-66" y="-104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pPr/>
              <a:t>10/21/2018</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10/21/2018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10/21/2018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10/21/2018</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10/21/2018</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10/21/2018</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10/21/2018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10/21/2018</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hyperlink" Target="//upload.wikimedia.org/wikipedia/commons/0/0c/Scotch_Whisky_(aka).jpg" TargetMode="External"/><Relationship Id="rId4" Type="http://schemas.openxmlformats.org/officeDocument/2006/relationships/image" Target="../media/image31.wmf"/></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s://www.google.com.eg/url?sa=i&amp;rct=j&amp;q=&amp;esrc=s&amp;source=images&amp;cd=&amp;cad=rja&amp;uact=8&amp;ved=0CAcQjRxqFQoTCNnP75qfqMgCFclXGgodob0Ndw&amp;url=https://www.pinterest.com/pin/84653667965268501/&amp;psig=AFQjCNEZa9gvrcNREyrG4wzMr7DUELHdZA&amp;ust=1444028397198599" TargetMode="Externa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8" Type="http://schemas.openxmlformats.org/officeDocument/2006/relationships/hyperlink" Target="http://en.wikipedia.org/wiki/File:OCD_handwash.jpg" TargetMode="External"/><Relationship Id="rId3" Type="http://schemas.openxmlformats.org/officeDocument/2006/relationships/hyperlink" Target="http://www.sanctuaryofshadows.org/html/images/chamber2/panic.jpg" TargetMode="External"/><Relationship Id="rId7"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hyperlink" Target="http://en.wikipedia.org/wiki/File:Messie_mess_1.jpg" TargetMode="External"/><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16.gif"/><Relationship Id="rId4" Type="http://schemas.openxmlformats.org/officeDocument/2006/relationships/hyperlink" Target="http://www.geocities.com/benzoland/medani.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84960" y="450130"/>
            <a:ext cx="9723120" cy="584775"/>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TT" sz="3200" dirty="0" smtClean="0">
                <a:solidFill>
                  <a:schemeClr val="accent1"/>
                </a:solidFill>
                <a:latin typeface="Algerian" panose="04020705040A02060702" pitchFamily="82" charset="0"/>
              </a:rPr>
              <a:t>Drugs used for  anxiety and panic disorders</a:t>
            </a:r>
            <a:endParaRPr lang="en-US" sz="3200" dirty="0">
              <a:latin typeface="Algerian" panose="04020705040A02060702" pitchFamily="82" charset="0"/>
            </a:endParaRPr>
          </a:p>
        </p:txBody>
      </p:sp>
      <p:sp>
        <p:nvSpPr>
          <p:cNvPr id="3" name="TextBox 2"/>
          <p:cNvSpPr txBox="1"/>
          <p:nvPr/>
        </p:nvSpPr>
        <p:spPr>
          <a:xfrm>
            <a:off x="878192" y="5210868"/>
            <a:ext cx="5607377" cy="1384995"/>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rPr>
              <a:t>Discuss </a:t>
            </a:r>
            <a:r>
              <a:rPr lang="en-US" sz="2800" b="1" dirty="0">
                <a:solidFill>
                  <a:schemeClr val="accent1"/>
                </a:solidFill>
              </a:rPr>
              <a:t>the different characteristics of antianxiety </a:t>
            </a:r>
            <a:r>
              <a:rPr lang="en-US" sz="2800" b="1" dirty="0" smtClean="0">
                <a:solidFill>
                  <a:schemeClr val="accent1"/>
                </a:solidFill>
              </a:rPr>
              <a:t>drugs</a:t>
            </a:r>
            <a:endParaRPr lang="en-US" sz="2800" b="1" dirty="0">
              <a:solidFill>
                <a:schemeClr val="accent1"/>
              </a:solidFill>
              <a:latin typeface="Algerian" panose="04020705040A02060702" pitchFamily="82" charset="0"/>
            </a:endParaRPr>
          </a:p>
        </p:txBody>
      </p:sp>
      <p:sp>
        <p:nvSpPr>
          <p:cNvPr id="5" name="TextBox 4"/>
          <p:cNvSpPr txBox="1"/>
          <p:nvPr/>
        </p:nvSpPr>
        <p:spPr>
          <a:xfrm>
            <a:off x="888004" y="2322864"/>
            <a:ext cx="5619476" cy="954107"/>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rPr>
              <a:t>Define some </a:t>
            </a:r>
            <a:r>
              <a:rPr lang="en-US" sz="2800" b="1" dirty="0">
                <a:solidFill>
                  <a:schemeClr val="accent1"/>
                </a:solidFill>
              </a:rPr>
              <a:t>types of anxiety </a:t>
            </a:r>
            <a:r>
              <a:rPr lang="en-US" sz="2800" b="1" dirty="0" smtClean="0">
                <a:solidFill>
                  <a:schemeClr val="accent1"/>
                </a:solidFill>
              </a:rPr>
              <a:t>disorders</a:t>
            </a:r>
            <a:endParaRPr lang="en-US" sz="2800" b="1" dirty="0">
              <a:solidFill>
                <a:schemeClr val="accent1"/>
              </a:solidFill>
            </a:endParaRPr>
          </a:p>
        </p:txBody>
      </p:sp>
      <p:sp>
        <p:nvSpPr>
          <p:cNvPr id="6" name="TextBox 5"/>
          <p:cNvSpPr txBox="1"/>
          <p:nvPr/>
        </p:nvSpPr>
        <p:spPr>
          <a:xfrm>
            <a:off x="933725" y="1584802"/>
            <a:ext cx="1709393" cy="523220"/>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rPr>
              <a:t>ILOs</a:t>
            </a:r>
            <a:endParaRPr lang="en-US" sz="2800" b="1" dirty="0">
              <a:solidFill>
                <a:schemeClr val="accent1"/>
              </a:solidFill>
            </a:endParaRPr>
          </a:p>
        </p:txBody>
      </p:sp>
      <p:sp>
        <p:nvSpPr>
          <p:cNvPr id="7" name="TextBox 6"/>
          <p:cNvSpPr txBox="1"/>
          <p:nvPr/>
        </p:nvSpPr>
        <p:spPr>
          <a:xfrm>
            <a:off x="857524" y="3785904"/>
            <a:ext cx="5634716" cy="954107"/>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rPr>
              <a:t>Classify types of drugs used for treatment of anxiety</a:t>
            </a:r>
          </a:p>
        </p:txBody>
      </p:sp>
      <p:pic>
        <p:nvPicPr>
          <p:cNvPr id="8" name="Picture 7"/>
          <p:cNvPicPr>
            <a:picLocks noChangeAspect="1"/>
          </p:cNvPicPr>
          <p:nvPr/>
        </p:nvPicPr>
        <p:blipFill>
          <a:blip r:embed="rId2"/>
          <a:stretch>
            <a:fillRect/>
          </a:stretch>
        </p:blipFill>
        <p:spPr>
          <a:xfrm>
            <a:off x="8500199" y="1471323"/>
            <a:ext cx="3212870" cy="2737341"/>
          </a:xfrm>
          <a:prstGeom prst="rect">
            <a:avLst/>
          </a:prstGeom>
        </p:spPr>
      </p:pic>
      <p:pic>
        <p:nvPicPr>
          <p:cNvPr id="9" name="Picture 2"/>
          <p:cNvPicPr>
            <a:picLocks noChangeAspect="1" noChangeArrowheads="1"/>
          </p:cNvPicPr>
          <p:nvPr/>
        </p:nvPicPr>
        <p:blipFill>
          <a:blip r:embed="rId3"/>
          <a:srcRect/>
          <a:stretch>
            <a:fillRect/>
          </a:stretch>
        </p:blipFill>
        <p:spPr bwMode="auto">
          <a:xfrm>
            <a:off x="8763000" y="4267200"/>
            <a:ext cx="3002280" cy="2362200"/>
          </a:xfrm>
          <a:prstGeom prst="rect">
            <a:avLst/>
          </a:prstGeom>
          <a:noFill/>
          <a:ln w="9525">
            <a:noFill/>
            <a:miter lim="800000"/>
            <a:headEnd/>
            <a:tailEnd/>
          </a:ln>
        </p:spPr>
      </p:pic>
    </p:spTree>
    <p:extLst>
      <p:ext uri="{BB962C8B-B14F-4D97-AF65-F5344CB8AC3E}">
        <p14:creationId xmlns="" xmlns:p14="http://schemas.microsoft.com/office/powerpoint/2010/main" val="51494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4" dur="1000" fill="hold"/>
                                        <p:tgtEl>
                                          <p:spTgt spid="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1902" y="4173272"/>
            <a:ext cx="7334298"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gn="just"/>
            <a:r>
              <a:rPr lang="en-US" sz="2800" b="1" dirty="0">
                <a:solidFill>
                  <a:schemeClr val="accent1"/>
                </a:solidFill>
              </a:rPr>
              <a:t>Sleep disorders (Insomnia).</a:t>
            </a:r>
          </a:p>
          <a:p>
            <a:pPr marL="742950" lvl="1" indent="-285750"/>
            <a:r>
              <a:rPr lang="en-US" sz="2800" b="1" dirty="0">
                <a:solidFill>
                  <a:schemeClr val="accent1"/>
                </a:solidFill>
                <a:cs typeface="Times New Roman" pitchFamily="18" charset="0"/>
              </a:rPr>
              <a:t> </a:t>
            </a:r>
            <a:r>
              <a:rPr lang="en-US" sz="2800" b="1" dirty="0" err="1">
                <a:solidFill>
                  <a:srgbClr val="0070C0"/>
                </a:solidFill>
                <a:cs typeface="Times New Roman" pitchFamily="18" charset="0"/>
              </a:rPr>
              <a:t>Triazolam</a:t>
            </a:r>
            <a:r>
              <a:rPr lang="en-US" sz="2800" b="1" dirty="0">
                <a:solidFill>
                  <a:srgbClr val="0070C0"/>
                </a:solidFill>
                <a:cs typeface="Times New Roman" pitchFamily="18" charset="0"/>
              </a:rPr>
              <a:t>, </a:t>
            </a:r>
            <a:r>
              <a:rPr lang="en-US" sz="2800" b="1" dirty="0" err="1">
                <a:solidFill>
                  <a:srgbClr val="0070C0"/>
                </a:solidFill>
                <a:cs typeface="Times New Roman" pitchFamily="18" charset="0"/>
              </a:rPr>
              <a:t>Lorazepam</a:t>
            </a:r>
            <a:r>
              <a:rPr lang="en-US" sz="2800" b="1" dirty="0">
                <a:solidFill>
                  <a:srgbClr val="0070C0"/>
                </a:solidFill>
                <a:cs typeface="Times New Roman" pitchFamily="18" charset="0"/>
              </a:rPr>
              <a:t>, </a:t>
            </a:r>
            <a:r>
              <a:rPr lang="en-US" sz="2800" b="1" dirty="0" err="1">
                <a:solidFill>
                  <a:srgbClr val="0070C0"/>
                </a:solidFill>
                <a:cs typeface="Times New Roman" pitchFamily="18" charset="0"/>
              </a:rPr>
              <a:t>Flurazepam</a:t>
            </a:r>
            <a:endParaRPr lang="en-US" sz="2800" b="1" dirty="0">
              <a:solidFill>
                <a:srgbClr val="0070C0"/>
              </a:solidFill>
              <a:cs typeface="Times New Roman" pitchFamily="18" charset="0"/>
            </a:endParaRPr>
          </a:p>
        </p:txBody>
      </p:sp>
      <p:sp>
        <p:nvSpPr>
          <p:cNvPr id="6" name="TextBox 5"/>
          <p:cNvSpPr txBox="1"/>
          <p:nvPr/>
        </p:nvSpPr>
        <p:spPr>
          <a:xfrm>
            <a:off x="361902" y="1236415"/>
            <a:ext cx="7320698" cy="250530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gn="just">
              <a:lnSpc>
                <a:spcPct val="160000"/>
              </a:lnSpc>
            </a:pPr>
            <a:r>
              <a:rPr lang="en-US" sz="2800" b="1" dirty="0">
                <a:solidFill>
                  <a:schemeClr val="accent1"/>
                </a:solidFill>
              </a:rPr>
              <a:t>Anxiety disorders:</a:t>
            </a:r>
            <a:r>
              <a:rPr lang="en-US" sz="2800" b="1" dirty="0">
                <a:solidFill>
                  <a:schemeClr val="accent1"/>
                </a:solidFill>
                <a:cs typeface="Times New Roman" pitchFamily="18" charset="0"/>
              </a:rPr>
              <a:t>   </a:t>
            </a:r>
          </a:p>
          <a:p>
            <a:pPr>
              <a:lnSpc>
                <a:spcPct val="80000"/>
              </a:lnSpc>
            </a:pPr>
            <a:r>
              <a:rPr lang="en-US" sz="2800" b="1" dirty="0">
                <a:solidFill>
                  <a:schemeClr val="accent1"/>
                </a:solidFill>
                <a:cs typeface="Times New Roman" pitchFamily="18" charset="0"/>
              </a:rPr>
              <a:t>	</a:t>
            </a:r>
            <a:r>
              <a:rPr lang="en-US" sz="2800" b="1" dirty="0">
                <a:solidFill>
                  <a:schemeClr val="bg2"/>
                </a:solidFill>
                <a:cs typeface="Times New Roman" pitchFamily="18" charset="0"/>
              </a:rPr>
              <a:t>Short term relief of severe anxiety</a:t>
            </a:r>
          </a:p>
          <a:p>
            <a:pPr>
              <a:lnSpc>
                <a:spcPct val="80000"/>
              </a:lnSpc>
            </a:pPr>
            <a:r>
              <a:rPr lang="en-US" sz="2800" b="1" dirty="0">
                <a:solidFill>
                  <a:schemeClr val="accent1"/>
                </a:solidFill>
                <a:cs typeface="Times New Roman" pitchFamily="18" charset="0"/>
              </a:rPr>
              <a:t>	General anxiety disorder</a:t>
            </a:r>
          </a:p>
          <a:p>
            <a:pPr>
              <a:lnSpc>
                <a:spcPct val="80000"/>
              </a:lnSpc>
            </a:pPr>
            <a:r>
              <a:rPr lang="en-US" sz="2800" b="1" dirty="0">
                <a:solidFill>
                  <a:schemeClr val="accent1"/>
                </a:solidFill>
                <a:cs typeface="Times New Roman" pitchFamily="18" charset="0"/>
              </a:rPr>
              <a:t>	Obsessive compulsive disorder</a:t>
            </a:r>
          </a:p>
          <a:p>
            <a:pPr>
              <a:lnSpc>
                <a:spcPct val="80000"/>
              </a:lnSpc>
            </a:pPr>
            <a:r>
              <a:rPr lang="en-US" sz="2800" b="1" dirty="0">
                <a:solidFill>
                  <a:schemeClr val="accent1"/>
                </a:solidFill>
                <a:cs typeface="Times New Roman" pitchFamily="18" charset="0"/>
              </a:rPr>
              <a:t>	Panic attack with </a:t>
            </a:r>
            <a:r>
              <a:rPr lang="en-US" sz="2800" b="1" dirty="0" smtClean="0">
                <a:solidFill>
                  <a:schemeClr val="accent1"/>
                </a:solidFill>
                <a:cs typeface="Times New Roman" pitchFamily="18" charset="0"/>
              </a:rPr>
              <a:t>depression</a:t>
            </a:r>
            <a:r>
              <a:rPr lang="en-US" sz="2800" b="1" dirty="0" smtClean="0">
                <a:solidFill>
                  <a:schemeClr val="accent1"/>
                </a:solidFill>
                <a:latin typeface="Calibri"/>
                <a:cs typeface="Times New Roman" pitchFamily="18" charset="0"/>
              </a:rPr>
              <a:t>→</a:t>
            </a:r>
            <a:r>
              <a:rPr lang="en-US" sz="2800" b="1" dirty="0" smtClean="0">
                <a:solidFill>
                  <a:schemeClr val="accent1"/>
                </a:solidFill>
                <a:cs typeface="Times New Roman" pitchFamily="18" charset="0"/>
              </a:rPr>
              <a:t> </a:t>
            </a:r>
            <a:r>
              <a:rPr lang="en-US" sz="2800" b="1" dirty="0">
                <a:solidFill>
                  <a:srgbClr val="0000FF"/>
                </a:solidFill>
                <a:cs typeface="Times New Roman" pitchFamily="18" charset="0"/>
              </a:rPr>
              <a:t>Alprazolam </a:t>
            </a:r>
            <a:r>
              <a:rPr lang="en-US" sz="2400" b="1" dirty="0" smtClean="0">
                <a:solidFill>
                  <a:srgbClr val="0000FF"/>
                </a:solidFill>
                <a:cs typeface="Times New Roman" pitchFamily="18" charset="0"/>
              </a:rPr>
              <a:t>(</a:t>
            </a:r>
            <a:r>
              <a:rPr lang="en-US" sz="2400" b="1" dirty="0">
                <a:solidFill>
                  <a:srgbClr val="0000FF"/>
                </a:solidFill>
                <a:cs typeface="Times New Roman" pitchFamily="18" charset="0"/>
              </a:rPr>
              <a:t>antidepressant effect</a:t>
            </a:r>
            <a:r>
              <a:rPr lang="en-US" sz="2400" b="1" dirty="0" smtClean="0">
                <a:solidFill>
                  <a:srgbClr val="0000FF"/>
                </a:solidFill>
                <a:cs typeface="Times New Roman" pitchFamily="18" charset="0"/>
              </a:rPr>
              <a:t>)</a:t>
            </a:r>
            <a:endParaRPr lang="en-US" sz="2800" b="1" dirty="0">
              <a:cs typeface="Times New Roman" pitchFamily="18" charset="0"/>
            </a:endParaRPr>
          </a:p>
        </p:txBody>
      </p:sp>
      <p:sp>
        <p:nvSpPr>
          <p:cNvPr id="7" name="TextBox 6"/>
          <p:cNvSpPr txBox="1"/>
          <p:nvPr/>
        </p:nvSpPr>
        <p:spPr>
          <a:xfrm>
            <a:off x="1879908" y="213559"/>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accent1"/>
                </a:solidFill>
                <a:latin typeface="Algerian" panose="04020705040A02060702" pitchFamily="82" charset="0"/>
                <a:cs typeface="Times New Roman" pitchFamily="18" charset="0"/>
              </a:rPr>
              <a:t>Therapeutic Uses</a:t>
            </a:r>
            <a:endParaRPr lang="en-US" sz="3200" b="1" dirty="0">
              <a:solidFill>
                <a:schemeClr val="accent1"/>
              </a:solidFill>
              <a:latin typeface="Algerian" panose="04020705040A02060702" pitchFamily="82" charset="0"/>
              <a:cs typeface="Times New Roman" pitchFamily="18" charset="0"/>
            </a:endParaRPr>
          </a:p>
        </p:txBody>
      </p:sp>
      <p:pic>
        <p:nvPicPr>
          <p:cNvPr id="8" name="Picture 7"/>
          <p:cNvPicPr>
            <a:picLocks noChangeAspect="1"/>
          </p:cNvPicPr>
          <p:nvPr/>
        </p:nvPicPr>
        <p:blipFill>
          <a:blip r:embed="rId2"/>
          <a:stretch>
            <a:fillRect/>
          </a:stretch>
        </p:blipFill>
        <p:spPr>
          <a:xfrm>
            <a:off x="8439239" y="739803"/>
            <a:ext cx="3212870" cy="2737341"/>
          </a:xfrm>
          <a:prstGeom prst="rect">
            <a:avLst/>
          </a:prstGeom>
        </p:spPr>
      </p:pic>
      <p:sp>
        <p:nvSpPr>
          <p:cNvPr id="9" name="TextBox 8"/>
          <p:cNvSpPr txBox="1"/>
          <p:nvPr/>
        </p:nvSpPr>
        <p:spPr>
          <a:xfrm>
            <a:off x="392382" y="5411046"/>
            <a:ext cx="7741423"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Treatment of epilepsy</a:t>
            </a:r>
          </a:p>
          <a:p>
            <a:r>
              <a:rPr lang="en-US" sz="2800" b="1" dirty="0">
                <a:solidFill>
                  <a:schemeClr val="accent1"/>
                </a:solidFill>
                <a:cs typeface="Times New Roman" pitchFamily="18" charset="0"/>
              </a:rPr>
              <a:t>     </a:t>
            </a:r>
            <a:r>
              <a:rPr lang="en-US" sz="2800" b="1" dirty="0">
                <a:solidFill>
                  <a:srgbClr val="0070C0"/>
                </a:solidFill>
                <a:cs typeface="Times New Roman" pitchFamily="18" charset="0"/>
              </a:rPr>
              <a:t>Diazepam – </a:t>
            </a:r>
            <a:r>
              <a:rPr lang="en-US" sz="2800" b="1" dirty="0" err="1">
                <a:solidFill>
                  <a:srgbClr val="0070C0"/>
                </a:solidFill>
                <a:cs typeface="Times New Roman" pitchFamily="18" charset="0"/>
              </a:rPr>
              <a:t>Lorazepam</a:t>
            </a:r>
            <a:endParaRPr lang="en-US" sz="2800" b="1" dirty="0">
              <a:solidFill>
                <a:srgbClr val="0070C0"/>
              </a:solidFill>
              <a:cs typeface="Times New Roman" pitchFamily="18" charset="0"/>
            </a:endParaRPr>
          </a:p>
        </p:txBody>
      </p:sp>
      <p:pic>
        <p:nvPicPr>
          <p:cNvPr id="4098" name="Picture 2"/>
          <p:cNvPicPr>
            <a:picLocks noChangeAspect="1" noChangeArrowheads="1"/>
          </p:cNvPicPr>
          <p:nvPr/>
        </p:nvPicPr>
        <p:blipFill>
          <a:blip r:embed="rId3"/>
          <a:srcRect/>
          <a:stretch>
            <a:fillRect/>
          </a:stretch>
        </p:blipFill>
        <p:spPr bwMode="auto">
          <a:xfrm>
            <a:off x="8991600" y="3736658"/>
            <a:ext cx="2895600" cy="2938462"/>
          </a:xfrm>
          <a:prstGeom prst="rect">
            <a:avLst/>
          </a:prstGeom>
          <a:noFill/>
          <a:ln w="9525">
            <a:noFill/>
            <a:miter lim="800000"/>
            <a:headEnd/>
            <a:tailEnd/>
          </a:ln>
        </p:spPr>
      </p:pic>
    </p:spTree>
    <p:extLst>
      <p:ext uri="{BB962C8B-B14F-4D97-AF65-F5344CB8AC3E}">
        <p14:creationId xmlns="" xmlns:p14="http://schemas.microsoft.com/office/powerpoint/2010/main" val="86816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165" y="2501205"/>
            <a:ext cx="5368875" cy="138499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In anesthesia   </a:t>
            </a:r>
          </a:p>
          <a:p>
            <a:pPr>
              <a:buClr>
                <a:schemeClr val="folHlink"/>
              </a:buClr>
              <a:buFont typeface="Wingdings" pitchFamily="2" charset="2"/>
              <a:buChar char="§"/>
            </a:pPr>
            <a:r>
              <a:rPr lang="en-US" sz="2800" b="1" dirty="0">
                <a:solidFill>
                  <a:schemeClr val="accent1"/>
                </a:solidFill>
                <a:cs typeface="Times New Roman" pitchFamily="18" charset="0"/>
              </a:rPr>
              <a:t>   </a:t>
            </a:r>
            <a:r>
              <a:rPr lang="en-US" sz="2800" b="1" dirty="0" err="1">
                <a:solidFill>
                  <a:schemeClr val="accent1"/>
                </a:solidFill>
                <a:cs typeface="Times New Roman" pitchFamily="18" charset="0"/>
              </a:rPr>
              <a:t>Preanesthetic</a:t>
            </a:r>
            <a:r>
              <a:rPr lang="en-US" sz="2800" b="1" dirty="0">
                <a:solidFill>
                  <a:schemeClr val="accent1"/>
                </a:solidFill>
                <a:cs typeface="Times New Roman" pitchFamily="18" charset="0"/>
              </a:rPr>
              <a:t> medication </a:t>
            </a:r>
            <a:r>
              <a:rPr lang="en-US" sz="2800" b="1" dirty="0">
                <a:solidFill>
                  <a:srgbClr val="0070C0"/>
                </a:solidFill>
                <a:cs typeface="Times New Roman" pitchFamily="18" charset="0"/>
              </a:rPr>
              <a:t>(diazepam</a:t>
            </a:r>
            <a:r>
              <a:rPr lang="en-US" sz="2800" b="1" dirty="0" smtClean="0">
                <a:solidFill>
                  <a:srgbClr val="0070C0"/>
                </a:solidFill>
                <a:cs typeface="Times New Roman" pitchFamily="18" charset="0"/>
              </a:rPr>
              <a:t>).</a:t>
            </a:r>
            <a:endParaRPr lang="en-US" sz="2800" b="1" dirty="0">
              <a:solidFill>
                <a:srgbClr val="0070C0"/>
              </a:solidFill>
              <a:cs typeface="Times New Roman" pitchFamily="18" charset="0"/>
            </a:endParaRPr>
          </a:p>
        </p:txBody>
      </p:sp>
      <p:sp>
        <p:nvSpPr>
          <p:cNvPr id="7" name="TextBox 6"/>
          <p:cNvSpPr txBox="1"/>
          <p:nvPr/>
        </p:nvSpPr>
        <p:spPr>
          <a:xfrm>
            <a:off x="1879908" y="213559"/>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accent1"/>
                </a:solidFill>
                <a:latin typeface="Algerian" panose="04020705040A02060702" pitchFamily="82" charset="0"/>
                <a:cs typeface="Times New Roman" pitchFamily="18" charset="0"/>
              </a:rPr>
              <a:t>Therapeutic Uses</a:t>
            </a:r>
            <a:endParaRPr lang="en-US" sz="3200" b="1" dirty="0">
              <a:solidFill>
                <a:schemeClr val="accent1"/>
              </a:solidFill>
              <a:latin typeface="Algerian" panose="04020705040A02060702" pitchFamily="82" charset="0"/>
              <a:cs typeface="Times New Roman" pitchFamily="18" charset="0"/>
            </a:endParaRPr>
          </a:p>
        </p:txBody>
      </p:sp>
      <p:pic>
        <p:nvPicPr>
          <p:cNvPr id="8" name="Picture 7"/>
          <p:cNvPicPr>
            <a:picLocks noChangeAspect="1"/>
          </p:cNvPicPr>
          <p:nvPr/>
        </p:nvPicPr>
        <p:blipFill>
          <a:blip r:embed="rId2"/>
          <a:stretch>
            <a:fillRect/>
          </a:stretch>
        </p:blipFill>
        <p:spPr>
          <a:xfrm>
            <a:off x="8439239" y="739803"/>
            <a:ext cx="3212870" cy="2737341"/>
          </a:xfrm>
          <a:prstGeom prst="rect">
            <a:avLst/>
          </a:prstGeom>
        </p:spPr>
      </p:pic>
      <p:pic>
        <p:nvPicPr>
          <p:cNvPr id="46082" name="Picture 2"/>
          <p:cNvPicPr>
            <a:picLocks noChangeAspect="1" noChangeArrowheads="1"/>
          </p:cNvPicPr>
          <p:nvPr/>
        </p:nvPicPr>
        <p:blipFill>
          <a:blip r:embed="rId3"/>
          <a:srcRect/>
          <a:stretch>
            <a:fillRect/>
          </a:stretch>
        </p:blipFill>
        <p:spPr bwMode="auto">
          <a:xfrm>
            <a:off x="6278880" y="1889760"/>
            <a:ext cx="5694998" cy="4773930"/>
          </a:xfrm>
          <a:prstGeom prst="rect">
            <a:avLst/>
          </a:prstGeom>
          <a:noFill/>
          <a:ln w="9525">
            <a:noFill/>
            <a:miter lim="800000"/>
            <a:headEnd/>
            <a:tailEnd/>
          </a:ln>
        </p:spPr>
      </p:pic>
      <p:sp>
        <p:nvSpPr>
          <p:cNvPr id="10" name="TextBox 9"/>
          <p:cNvSpPr txBox="1"/>
          <p:nvPr/>
        </p:nvSpPr>
        <p:spPr>
          <a:xfrm>
            <a:off x="289560" y="4619565"/>
            <a:ext cx="5368875"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cs typeface="Times New Roman" pitchFamily="18" charset="0"/>
              </a:rPr>
              <a:t>Induction </a:t>
            </a:r>
            <a:r>
              <a:rPr lang="en-US" sz="2800" b="1" dirty="0">
                <a:solidFill>
                  <a:schemeClr val="accent1"/>
                </a:solidFill>
                <a:cs typeface="Times New Roman" pitchFamily="18" charset="0"/>
              </a:rPr>
              <a:t>of anesthesia 	</a:t>
            </a:r>
            <a:r>
              <a:rPr lang="en-US" sz="2800" b="1" dirty="0">
                <a:solidFill>
                  <a:srgbClr val="0070C0"/>
                </a:solidFill>
                <a:cs typeface="Times New Roman" pitchFamily="18" charset="0"/>
              </a:rPr>
              <a:t>(</a:t>
            </a:r>
            <a:r>
              <a:rPr lang="en-US" sz="2800" b="1" dirty="0" err="1" smtClean="0">
                <a:solidFill>
                  <a:srgbClr val="0070C0"/>
                </a:solidFill>
                <a:cs typeface="Times New Roman" pitchFamily="18" charset="0"/>
              </a:rPr>
              <a:t>Midazolam</a:t>
            </a:r>
            <a:r>
              <a:rPr lang="en-US" sz="2800" b="1" dirty="0" smtClean="0">
                <a:solidFill>
                  <a:srgbClr val="0070C0"/>
                </a:solidFill>
                <a:cs typeface="Times New Roman" pitchFamily="18" charset="0"/>
              </a:rPr>
              <a:t>, IV)</a:t>
            </a:r>
            <a:endParaRPr lang="en-US" b="1" dirty="0">
              <a:solidFill>
                <a:srgbClr val="0070C0"/>
              </a:solidFill>
              <a:cs typeface="Times New Roman" pitchFamily="18" charset="0"/>
            </a:endParaRPr>
          </a:p>
        </p:txBody>
      </p:sp>
    </p:spTree>
    <p:extLst>
      <p:ext uri="{BB962C8B-B14F-4D97-AF65-F5344CB8AC3E}">
        <p14:creationId xmlns="" xmlns:p14="http://schemas.microsoft.com/office/powerpoint/2010/main" val="86816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
                                        </p:tgtEl>
                                      </p:cBhvr>
                                    </p:animEffect>
                                  </p:childTnLst>
                                </p:cTn>
                              </p:par>
                              <p:par>
                                <p:cTn id="27" presetID="25" presetClass="entr" presetSubtype="0" fill="hold" nodeType="withEffect">
                                  <p:stCondLst>
                                    <p:cond delay="0"/>
                                  </p:stCondLst>
                                  <p:childTnLst>
                                    <p:set>
                                      <p:cBhvr>
                                        <p:cTn id="28" dur="1" fill="hold">
                                          <p:stCondLst>
                                            <p:cond delay="0"/>
                                          </p:stCondLst>
                                        </p:cTn>
                                        <p:tgtEl>
                                          <p:spTgt spid="46082"/>
                                        </p:tgtEl>
                                        <p:attrNameLst>
                                          <p:attrName>style.visibility</p:attrName>
                                        </p:attrNameLst>
                                      </p:cBhvr>
                                      <p:to>
                                        <p:strVal val="visible"/>
                                      </p:to>
                                    </p:set>
                                    <p:anim calcmode="lin" valueType="num">
                                      <p:cBhvr>
                                        <p:cTn id="29" dur="500" decel="50000" fill="hold">
                                          <p:stCondLst>
                                            <p:cond delay="0"/>
                                          </p:stCondLst>
                                        </p:cTn>
                                        <p:tgtEl>
                                          <p:spTgt spid="46082"/>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6082"/>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6082"/>
                                        </p:tgtEl>
                                        <p:attrNameLst>
                                          <p:attrName>ppt_w</p:attrName>
                                        </p:attrNameLst>
                                      </p:cBhvr>
                                      <p:tavLst>
                                        <p:tav tm="0">
                                          <p:val>
                                            <p:strVal val="#ppt_w*.05"/>
                                          </p:val>
                                        </p:tav>
                                        <p:tav tm="100000">
                                          <p:val>
                                            <p:strVal val="#ppt_w"/>
                                          </p:val>
                                        </p:tav>
                                      </p:tavLst>
                                    </p:anim>
                                    <p:anim calcmode="lin" valueType="num">
                                      <p:cBhvr>
                                        <p:cTn id="32" dur="1000" fill="hold"/>
                                        <p:tgtEl>
                                          <p:spTgt spid="46082"/>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6082"/>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6082"/>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6082"/>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449" y="5288584"/>
            <a:ext cx="7220595"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buFontTx/>
              <a:buChar char="•"/>
            </a:pPr>
            <a:r>
              <a:rPr lang="en-US" sz="2800" b="1" dirty="0">
                <a:solidFill>
                  <a:schemeClr val="accent1"/>
                </a:solidFill>
                <a:cs typeface="Times New Roman" pitchFamily="18" charset="0"/>
              </a:rPr>
              <a:t>Risk of withdrawal  </a:t>
            </a:r>
            <a:r>
              <a:rPr lang="en-US" sz="2800" b="1" dirty="0" smtClean="0">
                <a:solidFill>
                  <a:schemeClr val="accent1"/>
                </a:solidFill>
                <a:cs typeface="Times New Roman" pitchFamily="18" charset="0"/>
              </a:rPr>
              <a:t>symptoms(Rebound </a:t>
            </a:r>
            <a:r>
              <a:rPr lang="en-US" sz="2800" b="1" dirty="0">
                <a:solidFill>
                  <a:schemeClr val="accent1"/>
                </a:solidFill>
                <a:cs typeface="Times New Roman" pitchFamily="18" charset="0"/>
              </a:rPr>
              <a:t>insomnia, anorexia, anxiety, agitation, tremors and </a:t>
            </a:r>
            <a:r>
              <a:rPr lang="en-US" sz="2800" b="1" dirty="0" smtClean="0">
                <a:solidFill>
                  <a:schemeClr val="accent1"/>
                </a:solidFill>
                <a:cs typeface="Times New Roman" pitchFamily="18" charset="0"/>
              </a:rPr>
              <a:t>convulsion)</a:t>
            </a:r>
            <a:endParaRPr lang="en-US" sz="2800" b="1" dirty="0">
              <a:solidFill>
                <a:schemeClr val="accent1"/>
              </a:solidFill>
              <a:cs typeface="Times New Roman" pitchFamily="18" charset="0"/>
            </a:endParaRPr>
          </a:p>
        </p:txBody>
      </p:sp>
      <p:sp>
        <p:nvSpPr>
          <p:cNvPr id="6" name="TextBox 5"/>
          <p:cNvSpPr txBox="1"/>
          <p:nvPr/>
        </p:nvSpPr>
        <p:spPr>
          <a:xfrm>
            <a:off x="762449" y="2211518"/>
            <a:ext cx="5790751"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buFontTx/>
              <a:buChar char="•"/>
            </a:pPr>
            <a:r>
              <a:rPr lang="en-US" sz="2800" b="1" dirty="0">
                <a:solidFill>
                  <a:schemeClr val="accent1"/>
                </a:solidFill>
                <a:cs typeface="Times New Roman" pitchFamily="18" charset="0"/>
              </a:rPr>
              <a:t>Ataxia  (</a:t>
            </a:r>
            <a:r>
              <a:rPr lang="en-US" sz="2800" b="1" dirty="0" smtClean="0">
                <a:solidFill>
                  <a:schemeClr val="accent1"/>
                </a:solidFill>
                <a:cs typeface="Times New Roman" pitchFamily="18" charset="0"/>
              </a:rPr>
              <a:t>motor </a:t>
            </a:r>
            <a:r>
              <a:rPr lang="en-US" sz="2800" b="1" dirty="0">
                <a:solidFill>
                  <a:schemeClr val="accent1"/>
                </a:solidFill>
                <a:cs typeface="Times New Roman" pitchFamily="18" charset="0"/>
              </a:rPr>
              <a:t>incoordination)</a:t>
            </a:r>
          </a:p>
        </p:txBody>
      </p:sp>
      <p:sp>
        <p:nvSpPr>
          <p:cNvPr id="7" name="TextBox 6"/>
          <p:cNvSpPr txBox="1"/>
          <p:nvPr/>
        </p:nvSpPr>
        <p:spPr>
          <a:xfrm>
            <a:off x="1728360" y="1230536"/>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accent1"/>
                </a:solidFill>
                <a:latin typeface="Algerian" panose="04020705040A02060702" pitchFamily="82" charset="0"/>
                <a:cs typeface="Times New Roman" pitchFamily="18" charset="0"/>
              </a:rPr>
              <a:t>Adverse Effects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762449" y="4487415"/>
            <a:ext cx="627843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Tolerance &amp; dependence</a:t>
            </a:r>
            <a:endParaRPr lang="en-US" sz="2800" dirty="0">
              <a:solidFill>
                <a:schemeClr val="accent1"/>
              </a:solidFill>
            </a:endParaRPr>
          </a:p>
        </p:txBody>
      </p:sp>
      <p:sp>
        <p:nvSpPr>
          <p:cNvPr id="10" name="TextBox 9"/>
          <p:cNvSpPr txBox="1"/>
          <p:nvPr/>
        </p:nvSpPr>
        <p:spPr>
          <a:xfrm>
            <a:off x="762449" y="3729335"/>
            <a:ext cx="6263191"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buFontTx/>
              <a:buChar char="•"/>
            </a:pPr>
            <a:r>
              <a:rPr lang="en-US" sz="2800" b="1" dirty="0">
                <a:solidFill>
                  <a:schemeClr val="accent1"/>
                </a:solidFill>
                <a:cs typeface="Times New Roman" pitchFamily="18" charset="0"/>
              </a:rPr>
              <a:t>Hangover</a:t>
            </a:r>
            <a:r>
              <a:rPr lang="en-US" sz="2800" b="1" dirty="0" smtClean="0">
                <a:solidFill>
                  <a:schemeClr val="accent1"/>
                </a:solidFill>
                <a:cs typeface="Times New Roman" pitchFamily="18" charset="0"/>
              </a:rPr>
              <a:t>: (</a:t>
            </a:r>
            <a:r>
              <a:rPr lang="en-US" sz="2800" b="1" dirty="0">
                <a:solidFill>
                  <a:schemeClr val="accent1"/>
                </a:solidFill>
                <a:cs typeface="Times New Roman" pitchFamily="18" charset="0"/>
              </a:rPr>
              <a:t>drowsiness, confusion</a:t>
            </a:r>
            <a:r>
              <a:rPr lang="en-US" b="1" dirty="0">
                <a:solidFill>
                  <a:schemeClr val="accent1"/>
                </a:solidFill>
                <a:cs typeface="Times New Roman" pitchFamily="18" charset="0"/>
              </a:rPr>
              <a:t>) </a:t>
            </a:r>
          </a:p>
        </p:txBody>
      </p:sp>
      <p:sp>
        <p:nvSpPr>
          <p:cNvPr id="11" name="TextBox 10"/>
          <p:cNvSpPr txBox="1"/>
          <p:nvPr/>
        </p:nvSpPr>
        <p:spPr>
          <a:xfrm>
            <a:off x="762449" y="2948882"/>
            <a:ext cx="582123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cs typeface="Times New Roman" pitchFamily="18" charset="0"/>
              </a:rPr>
              <a:t>Cognitive </a:t>
            </a:r>
            <a:r>
              <a:rPr lang="en-US" sz="2800" b="1" dirty="0">
                <a:solidFill>
                  <a:schemeClr val="accent1"/>
                </a:solidFill>
                <a:cs typeface="Times New Roman" pitchFamily="18" charset="0"/>
              </a:rPr>
              <a:t>impairment</a:t>
            </a:r>
            <a:endParaRPr lang="en-US" sz="2800" dirty="0">
              <a:solidFill>
                <a:schemeClr val="accent1"/>
              </a:solidFill>
            </a:endParaRPr>
          </a:p>
        </p:txBody>
      </p:sp>
      <p:pic>
        <p:nvPicPr>
          <p:cNvPr id="15361" name="Picture 1"/>
          <p:cNvPicPr>
            <a:picLocks noChangeAspect="1" noChangeArrowheads="1"/>
          </p:cNvPicPr>
          <p:nvPr/>
        </p:nvPicPr>
        <p:blipFill>
          <a:blip r:embed="rId3"/>
          <a:srcRect/>
          <a:stretch>
            <a:fillRect/>
          </a:stretch>
        </p:blipFill>
        <p:spPr bwMode="auto">
          <a:xfrm>
            <a:off x="7269480" y="1821180"/>
            <a:ext cx="4731068" cy="3276600"/>
          </a:xfrm>
          <a:prstGeom prst="rect">
            <a:avLst/>
          </a:prstGeom>
          <a:noFill/>
          <a:ln w="9525">
            <a:noFill/>
            <a:miter lim="800000"/>
            <a:headEnd/>
            <a:tailEnd/>
          </a:ln>
        </p:spPr>
      </p:pic>
    </p:spTree>
    <p:extLst>
      <p:ext uri="{BB962C8B-B14F-4D97-AF65-F5344CB8AC3E}">
        <p14:creationId xmlns="" xmlns:p14="http://schemas.microsoft.com/office/powerpoint/2010/main" val="85921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par>
                                <p:cTn id="51" presetID="25" presetClass="entr" presetSubtype="0" fill="hold" nodeType="withEffect">
                                  <p:stCondLst>
                                    <p:cond delay="0"/>
                                  </p:stCondLst>
                                  <p:childTnLst>
                                    <p:set>
                                      <p:cBhvr>
                                        <p:cTn id="52" dur="1" fill="hold">
                                          <p:stCondLst>
                                            <p:cond delay="0"/>
                                          </p:stCondLst>
                                        </p:cTn>
                                        <p:tgtEl>
                                          <p:spTgt spid="15361"/>
                                        </p:tgtEl>
                                        <p:attrNameLst>
                                          <p:attrName>style.visibility</p:attrName>
                                        </p:attrNameLst>
                                      </p:cBhvr>
                                      <p:to>
                                        <p:strVal val="visible"/>
                                      </p:to>
                                    </p:set>
                                    <p:anim calcmode="lin" valueType="num">
                                      <p:cBhvr>
                                        <p:cTn id="53" dur="500" decel="50000" fill="hold">
                                          <p:stCondLst>
                                            <p:cond delay="0"/>
                                          </p:stCondLst>
                                        </p:cTn>
                                        <p:tgtEl>
                                          <p:spTgt spid="15361"/>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5361"/>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5361"/>
                                        </p:tgtEl>
                                        <p:attrNameLst>
                                          <p:attrName>ppt_w</p:attrName>
                                        </p:attrNameLst>
                                      </p:cBhvr>
                                      <p:tavLst>
                                        <p:tav tm="0">
                                          <p:val>
                                            <p:strVal val="#ppt_w*.05"/>
                                          </p:val>
                                        </p:tav>
                                        <p:tav tm="100000">
                                          <p:val>
                                            <p:strVal val="#ppt_w"/>
                                          </p:val>
                                        </p:tav>
                                      </p:tavLst>
                                    </p:anim>
                                    <p:anim calcmode="lin" valueType="num">
                                      <p:cBhvr>
                                        <p:cTn id="56" dur="1000" fill="hold"/>
                                        <p:tgtEl>
                                          <p:spTgt spid="15361"/>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5361"/>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5361"/>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5361"/>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5361"/>
                                        </p:tgtEl>
                                      </p:cBhvr>
                                    </p:animEffec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grpId="0" nodeType="click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68" dur="1000" fill="hold"/>
                                        <p:tgtEl>
                                          <p:spTgt spid="5"/>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8248" y="2072438"/>
            <a:ext cx="7721831"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2800" b="1" dirty="0">
                <a:solidFill>
                  <a:schemeClr val="accent1"/>
                </a:solidFill>
                <a:cs typeface="Times New Roman" pitchFamily="18" charset="0"/>
              </a:rPr>
              <a:t>Toxic effects: respiratory </a:t>
            </a:r>
            <a:endParaRPr lang="en-US" sz="2800" b="1" dirty="0" smtClean="0">
              <a:solidFill>
                <a:schemeClr val="accent1"/>
              </a:solidFill>
              <a:cs typeface="Times New Roman" pitchFamily="18" charset="0"/>
            </a:endParaRPr>
          </a:p>
          <a:p>
            <a:pPr marL="609600" indent="-609600">
              <a:lnSpc>
                <a:spcPct val="90000"/>
              </a:lnSpc>
            </a:pPr>
            <a:r>
              <a:rPr lang="en-US" sz="2800" b="1" dirty="0" smtClean="0">
                <a:solidFill>
                  <a:schemeClr val="accent1"/>
                </a:solidFill>
                <a:cs typeface="Times New Roman" pitchFamily="18" charset="0"/>
              </a:rPr>
              <a:t>cardiovascular </a:t>
            </a:r>
            <a:r>
              <a:rPr lang="en-US" sz="2800" b="1" dirty="0">
                <a:solidFill>
                  <a:schemeClr val="accent1"/>
                </a:solidFill>
                <a:cs typeface="Times New Roman" pitchFamily="18" charset="0"/>
              </a:rPr>
              <a:t>depression in </a:t>
            </a:r>
            <a:r>
              <a:rPr lang="en-US" sz="2800" b="1" dirty="0">
                <a:solidFill>
                  <a:schemeClr val="accent6"/>
                </a:solidFill>
                <a:cs typeface="Times New Roman" pitchFamily="18" charset="0"/>
              </a:rPr>
              <a:t>large doses.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1848103" y="81056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accent1"/>
                </a:solidFill>
                <a:latin typeface="Algerian" panose="04020705040A02060702" pitchFamily="82" charset="0"/>
                <a:cs typeface="Times New Roman" pitchFamily="18" charset="0"/>
              </a:rPr>
              <a:t>Adverse Effects</a:t>
            </a:r>
            <a:endParaRPr lang="en-US" sz="3200" dirty="0">
              <a:solidFill>
                <a:srgbClr val="DF2E28"/>
              </a:solidFill>
              <a:latin typeface="Algerian" panose="04020705040A02060702" pitchFamily="82" charset="0"/>
            </a:endParaRPr>
          </a:p>
        </p:txBody>
      </p:sp>
      <p:pic>
        <p:nvPicPr>
          <p:cNvPr id="21" name="Picture 6" descr="anx"/>
          <p:cNvPicPr>
            <a:picLocks noChangeAspect="1" noChangeArrowheads="1"/>
          </p:cNvPicPr>
          <p:nvPr/>
        </p:nvPicPr>
        <p:blipFill>
          <a:blip r:embed="rId3" cstate="print"/>
          <a:srcRect/>
          <a:stretch>
            <a:fillRect/>
          </a:stretch>
        </p:blipFill>
        <p:spPr bwMode="auto">
          <a:xfrm>
            <a:off x="265758" y="4197139"/>
            <a:ext cx="1908175" cy="2393054"/>
          </a:xfrm>
          <a:prstGeom prst="rect">
            <a:avLst/>
          </a:prstGeom>
          <a:noFill/>
          <a:ln w="9525">
            <a:noFill/>
            <a:miter lim="800000"/>
            <a:headEnd/>
            <a:tailEnd/>
          </a:ln>
        </p:spPr>
      </p:pic>
      <p:pic>
        <p:nvPicPr>
          <p:cNvPr id="22" name="Picture 7"/>
          <p:cNvPicPr>
            <a:picLocks noChangeAspect="1" noChangeArrowheads="1"/>
          </p:cNvPicPr>
          <p:nvPr/>
        </p:nvPicPr>
        <p:blipFill>
          <a:blip r:embed="rId4" cstate="print"/>
          <a:srcRect/>
          <a:stretch>
            <a:fillRect/>
          </a:stretch>
        </p:blipFill>
        <p:spPr bwMode="auto">
          <a:xfrm>
            <a:off x="5334000" y="4582886"/>
            <a:ext cx="3810000" cy="1872343"/>
          </a:xfrm>
          <a:prstGeom prst="rect">
            <a:avLst/>
          </a:prstGeom>
          <a:noFill/>
          <a:ln w="9525">
            <a:noFill/>
            <a:miter lim="800000"/>
            <a:headEnd/>
            <a:tailEnd/>
          </a:ln>
        </p:spPr>
      </p:pic>
      <p:sp>
        <p:nvSpPr>
          <p:cNvPr id="23" name="AutoShape 10"/>
          <p:cNvSpPr>
            <a:spLocks noChangeArrowheads="1"/>
          </p:cNvSpPr>
          <p:nvPr/>
        </p:nvSpPr>
        <p:spPr bwMode="auto">
          <a:xfrm>
            <a:off x="2133600" y="5012079"/>
            <a:ext cx="990600" cy="638148"/>
          </a:xfrm>
          <a:prstGeom prst="plus">
            <a:avLst>
              <a:gd name="adj" fmla="val 25000"/>
            </a:avLst>
          </a:prstGeom>
          <a:solidFill>
            <a:srgbClr val="996633"/>
          </a:solidFill>
          <a:ln w="28575">
            <a:solidFill>
              <a:srgbClr val="000000"/>
            </a:solidFill>
            <a:miter lim="800000"/>
            <a:headEnd/>
            <a:tailEnd/>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p:txBody>
      </p:sp>
      <p:sp>
        <p:nvSpPr>
          <p:cNvPr id="24" name="Rectangle 11"/>
          <p:cNvSpPr>
            <a:spLocks noChangeArrowheads="1"/>
          </p:cNvSpPr>
          <p:nvPr/>
        </p:nvSpPr>
        <p:spPr bwMode="auto">
          <a:xfrm>
            <a:off x="4724400" y="5140647"/>
            <a:ext cx="762000" cy="106358"/>
          </a:xfrm>
          <a:prstGeom prst="rect">
            <a:avLst/>
          </a:prstGeom>
          <a:solidFill>
            <a:srgbClr val="996633"/>
          </a:solidFill>
          <a:ln w="28575">
            <a:solidFill>
              <a:srgbClr val="000000"/>
            </a:solidFill>
            <a:miter lim="800000"/>
            <a:headEnd/>
            <a:tailEnd/>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p:txBody>
      </p:sp>
      <p:sp>
        <p:nvSpPr>
          <p:cNvPr id="25" name="Rectangle 12"/>
          <p:cNvSpPr>
            <a:spLocks noChangeArrowheads="1"/>
          </p:cNvSpPr>
          <p:nvPr/>
        </p:nvSpPr>
        <p:spPr bwMode="auto">
          <a:xfrm>
            <a:off x="4724400" y="5445447"/>
            <a:ext cx="762000" cy="106358"/>
          </a:xfrm>
          <a:prstGeom prst="rect">
            <a:avLst/>
          </a:prstGeom>
          <a:solidFill>
            <a:srgbClr val="996633"/>
          </a:solidFill>
          <a:ln w="28575">
            <a:solidFill>
              <a:srgbClr val="000000"/>
            </a:solidFill>
            <a:miter lim="800000"/>
            <a:headEnd/>
            <a:tailEnd/>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p:txBody>
      </p:sp>
      <p:pic>
        <p:nvPicPr>
          <p:cNvPr id="26" name="Picture 10" descr="ملف:Scotch Whisky (aka).jpg">
            <a:hlinkClick r:id="rId5"/>
          </p:cNvPr>
          <p:cNvPicPr>
            <a:picLocks noChangeAspect="1" noChangeArrowheads="1"/>
          </p:cNvPicPr>
          <p:nvPr/>
        </p:nvPicPr>
        <p:blipFill>
          <a:blip r:embed="rId6" cstate="print"/>
          <a:srcRect/>
          <a:stretch>
            <a:fillRect/>
          </a:stretch>
        </p:blipFill>
        <p:spPr bwMode="auto">
          <a:xfrm>
            <a:off x="3131840" y="4289128"/>
            <a:ext cx="1512168" cy="2160897"/>
          </a:xfrm>
          <a:prstGeom prst="rect">
            <a:avLst/>
          </a:prstGeom>
          <a:noFill/>
        </p:spPr>
      </p:pic>
    </p:spTree>
    <p:extLst>
      <p:ext uri="{BB962C8B-B14F-4D97-AF65-F5344CB8AC3E}">
        <p14:creationId xmlns="" xmlns:p14="http://schemas.microsoft.com/office/powerpoint/2010/main" val="17469876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74036" y="430082"/>
            <a:ext cx="5940430"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rgbClr val="DF2E28"/>
                </a:solidFill>
                <a:latin typeface="Algerian" panose="04020705040A02060702" pitchFamily="82" charset="0"/>
              </a:rPr>
              <a:t>Drug -drug interactions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graphicFrame>
        <p:nvGraphicFramePr>
          <p:cNvPr id="3" name="Table 2"/>
          <p:cNvGraphicFramePr>
            <a:graphicFrameLocks noGrp="1"/>
          </p:cNvGraphicFramePr>
          <p:nvPr/>
        </p:nvGraphicFramePr>
        <p:xfrm>
          <a:off x="198120" y="1508623"/>
          <a:ext cx="7544902" cy="5105537"/>
        </p:xfrm>
        <a:graphic>
          <a:graphicData uri="http://schemas.openxmlformats.org/drawingml/2006/table">
            <a:tbl>
              <a:tblPr/>
              <a:tblGrid>
                <a:gridCol w="3222968"/>
                <a:gridCol w="4321934"/>
              </a:tblGrid>
              <a:tr h="807365">
                <a:tc>
                  <a:txBody>
                    <a:bodyPr/>
                    <a:lstStyle/>
                    <a:p>
                      <a:pPr marL="0" marR="0" lvl="0" indent="0" algn="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endParaRPr kumimoji="0" lang="en-US" sz="2800" b="0" i="0" u="none" strike="noStrike" cap="none" normalizeH="0" baseline="0" dirty="0" smtClean="0">
                        <a:ln>
                          <a:noFill/>
                        </a:ln>
                        <a:solidFill>
                          <a:schemeClr val="tx1"/>
                        </a:solidFill>
                        <a:effectLst/>
                        <a:latin typeface="Times New Roman" pitchFamily="18"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smtClean="0">
                          <a:ln>
                            <a:noFill/>
                          </a:ln>
                          <a:solidFill>
                            <a:schemeClr val="bg2"/>
                          </a:solidFill>
                          <a:effectLst/>
                          <a:latin typeface="Times New Roman" pitchFamily="18" charset="0"/>
                          <a:cs typeface="Arial" charset="0"/>
                        </a:rPr>
                        <a:t>Examples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1020262">
                <a:tc>
                  <a:txBody>
                    <a:bodyPr/>
                    <a:lstStyle/>
                    <a:p>
                      <a:pPr marL="0" marR="0" lvl="0" indent="0" algn="l" defTabSz="914400" rtl="0"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CNS depressants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Alcohol &amp; </a:t>
                      </a:r>
                      <a:r>
                        <a:rPr kumimoji="0" lang="en-US" sz="2800" b="1" i="0" u="none" strike="noStrike" cap="none" normalizeH="0" baseline="0" dirty="0" err="1" smtClean="0">
                          <a:ln>
                            <a:noFill/>
                          </a:ln>
                          <a:solidFill>
                            <a:schemeClr val="tx1"/>
                          </a:solidFill>
                          <a:effectLst/>
                          <a:latin typeface="Times New Roman" pitchFamily="18" charset="0"/>
                          <a:cs typeface="Times New Roman" pitchFamily="18" charset="0"/>
                        </a:rPr>
                        <a:t>Antihistaminics</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dirty="0" smtClean="0">
                          <a:ln>
                            <a:noFill/>
                          </a:ln>
                          <a:solidFill>
                            <a:schemeClr val="tx1"/>
                          </a:solidFill>
                          <a:effectLst/>
                          <a:latin typeface="Times New Roman" pitchFamily="18" charset="0"/>
                          <a:cs typeface="Arial" charset="0"/>
                        </a:rPr>
                        <a:t>↑   effect of benzodiazepines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1347322">
                <a:tc>
                  <a:txBody>
                    <a:bodyPr/>
                    <a:lstStyle/>
                    <a:p>
                      <a:pPr marL="0" marR="0" lvl="0" indent="0" algn="l"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err="1" smtClean="0">
                          <a:ln>
                            <a:noFill/>
                          </a:ln>
                          <a:solidFill>
                            <a:schemeClr val="tx1"/>
                          </a:solidFill>
                          <a:effectLst/>
                          <a:latin typeface="Times New Roman" pitchFamily="18" charset="0"/>
                          <a:cs typeface="Times New Roman" pitchFamily="18" charset="0"/>
                        </a:rPr>
                        <a:t>Cytochrome</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P450 inhibitors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Cimetidine &amp; </a:t>
                      </a:r>
                      <a:r>
                        <a:rPr kumimoji="0" lang="en-US" sz="2800" b="1" i="0" u="none" strike="noStrike" cap="none" normalizeH="0" baseline="0" dirty="0" smtClean="0">
                          <a:ln>
                            <a:noFill/>
                          </a:ln>
                          <a:solidFill>
                            <a:schemeClr val="tx1"/>
                          </a:solidFill>
                          <a:effectLst/>
                          <a:latin typeface="Times New Roman" pitchFamily="18" charset="0"/>
                          <a:cs typeface="Arial" charset="0"/>
                        </a:rPr>
                        <a:t>Erythromycin   ↑</a:t>
                      </a:r>
                    </a:p>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3600" b="1" i="0" u="none" strike="noStrike" cap="none" normalizeH="0" baseline="0" dirty="0" smtClean="0">
                          <a:ln>
                            <a:noFill/>
                          </a:ln>
                          <a:solidFill>
                            <a:schemeClr val="tx1"/>
                          </a:solidFill>
                          <a:effectLst/>
                          <a:latin typeface="Times New Roman" pitchFamily="18" charset="0"/>
                          <a:cs typeface="Times New Roman" pitchFamily="18" charset="0"/>
                        </a:rPr>
                        <a:t>t </a:t>
                      </a:r>
                      <a:r>
                        <a:rPr kumimoji="0" lang="en-US" sz="3600" b="1" i="0" u="none" strike="noStrike" cap="none" normalizeH="0" baseline="-25000" dirty="0" smtClean="0">
                          <a:ln>
                            <a:noFill/>
                          </a:ln>
                          <a:solidFill>
                            <a:schemeClr val="tx1"/>
                          </a:solidFill>
                          <a:effectLst/>
                          <a:latin typeface="Times New Roman" pitchFamily="18" charset="0"/>
                          <a:cs typeface="Times New Roman" pitchFamily="18" charset="0"/>
                        </a:rPr>
                        <a:t>½</a:t>
                      </a:r>
                      <a:r>
                        <a:rPr kumimoji="0" lang="en-US" sz="2800" b="1" i="0" u="none" strike="noStrike" cap="none" normalizeH="0" baseline="-25000" dirty="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dirty="0" smtClean="0">
                          <a:ln>
                            <a:noFill/>
                          </a:ln>
                          <a:solidFill>
                            <a:schemeClr val="tx1"/>
                          </a:solidFill>
                          <a:effectLst/>
                          <a:latin typeface="Times New Roman" pitchFamily="18" charset="0"/>
                          <a:cs typeface="Arial" charset="0"/>
                        </a:rPr>
                        <a:t>of benzodiazepines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1323324">
                <a:tc>
                  <a:txBody>
                    <a:bodyPr/>
                    <a:lstStyle/>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CYT P450 inducers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err="1" smtClean="0">
                          <a:ln>
                            <a:noFill/>
                          </a:ln>
                          <a:solidFill>
                            <a:schemeClr val="tx1"/>
                          </a:solidFill>
                          <a:effectLst/>
                          <a:latin typeface="Times New Roman" pitchFamily="18" charset="0"/>
                          <a:cs typeface="Times New Roman" pitchFamily="18" charset="0"/>
                        </a:rPr>
                        <a:t>Phenytoin</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&amp; </a:t>
                      </a:r>
                      <a:r>
                        <a:rPr kumimoji="0" lang="en-US" sz="2800" b="1" i="0" u="none" strike="noStrike" cap="none" normalizeH="0" baseline="0" dirty="0" err="1" smtClean="0">
                          <a:ln>
                            <a:noFill/>
                          </a:ln>
                          <a:solidFill>
                            <a:schemeClr val="tx1"/>
                          </a:solidFill>
                          <a:effectLst/>
                          <a:latin typeface="Times New Roman" pitchFamily="18" charset="0"/>
                          <a:cs typeface="Times New Roman" pitchFamily="18" charset="0"/>
                        </a:rPr>
                        <a:t>Rifampicin</a:t>
                      </a: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dirty="0" smtClean="0">
                          <a:ln>
                            <a:noFill/>
                          </a:ln>
                          <a:solidFill>
                            <a:schemeClr val="tx1"/>
                          </a:solidFill>
                          <a:effectLst/>
                          <a:latin typeface="Calibri"/>
                          <a:cs typeface="Times New Roman" pitchFamily="18" charset="0"/>
                        </a:rPr>
                        <a:t>↓</a:t>
                      </a:r>
                      <a:endParaRPr kumimoji="0" lang="en-US" sz="28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t </a:t>
                      </a:r>
                      <a:r>
                        <a:rPr kumimoji="0" lang="en-US" sz="2800" b="1" i="0" u="none" strike="noStrike" cap="none" normalizeH="0" baseline="-25000" dirty="0" smtClean="0">
                          <a:ln>
                            <a:noFill/>
                          </a:ln>
                          <a:solidFill>
                            <a:schemeClr val="tx1"/>
                          </a:solidFill>
                          <a:effectLst/>
                          <a:latin typeface="Times New Roman" pitchFamily="18" charset="0"/>
                          <a:cs typeface="Times New Roman" pitchFamily="18" charset="0"/>
                        </a:rPr>
                        <a:t>1/2 </a:t>
                      </a:r>
                      <a:r>
                        <a:rPr kumimoji="0" lang="en-US" sz="2800" b="1" i="0" u="none" strike="noStrike" cap="none" normalizeH="0" baseline="0" dirty="0" smtClean="0">
                          <a:ln>
                            <a:noFill/>
                          </a:ln>
                          <a:solidFill>
                            <a:schemeClr val="tx1"/>
                          </a:solidFill>
                          <a:effectLst/>
                          <a:latin typeface="Times New Roman" pitchFamily="18" charset="0"/>
                          <a:cs typeface="Arial" charset="0"/>
                        </a:rPr>
                        <a:t>of benzodiazepines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solidFill>
                  </a:tcPr>
                </a:tc>
              </a:tr>
            </a:tbl>
          </a:graphicData>
        </a:graphic>
      </p:graphicFrame>
      <p:pic>
        <p:nvPicPr>
          <p:cNvPr id="17409" name="Picture 1"/>
          <p:cNvPicPr>
            <a:picLocks noChangeAspect="1" noChangeArrowheads="1"/>
          </p:cNvPicPr>
          <p:nvPr/>
        </p:nvPicPr>
        <p:blipFill>
          <a:blip r:embed="rId3"/>
          <a:srcRect/>
          <a:stretch>
            <a:fillRect/>
          </a:stretch>
        </p:blipFill>
        <p:spPr bwMode="auto">
          <a:xfrm>
            <a:off x="7913370" y="1447800"/>
            <a:ext cx="4076700" cy="5151120"/>
          </a:xfrm>
          <a:prstGeom prst="rect">
            <a:avLst/>
          </a:prstGeom>
          <a:noFill/>
          <a:ln w="9525">
            <a:noFill/>
            <a:miter lim="800000"/>
            <a:headEnd/>
            <a:tailEnd/>
          </a:ln>
        </p:spPr>
      </p:pic>
    </p:spTree>
    <p:extLst>
      <p:ext uri="{BB962C8B-B14F-4D97-AF65-F5344CB8AC3E}">
        <p14:creationId xmlns="" xmlns:p14="http://schemas.microsoft.com/office/powerpoint/2010/main" val="39790220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37716" y="1573082"/>
            <a:ext cx="2984604"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dirty="0" err="1" smtClean="0">
                <a:solidFill>
                  <a:srgbClr val="DF2E28"/>
                </a:solidFill>
                <a:latin typeface="Algerian" panose="04020705040A02060702" pitchFamily="82" charset="0"/>
              </a:rPr>
              <a:t>Flumazenil</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29" name="TextBox 28"/>
          <p:cNvSpPr txBox="1"/>
          <p:nvPr/>
        </p:nvSpPr>
        <p:spPr>
          <a:xfrm>
            <a:off x="320899" y="5452689"/>
            <a:ext cx="7573421"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smtClean="0">
                <a:solidFill>
                  <a:srgbClr val="FF0000"/>
                </a:solidFill>
                <a:cs typeface="Times New Roman" pitchFamily="18" charset="0"/>
              </a:rPr>
              <a:t>Precipitates withdrawal symptoms in benzodiazepine addicts</a:t>
            </a:r>
            <a:endParaRPr lang="en-US" sz="2800" dirty="0">
              <a:solidFill>
                <a:srgbClr val="FF0000"/>
              </a:solidFill>
            </a:endParaRPr>
          </a:p>
        </p:txBody>
      </p:sp>
      <p:sp>
        <p:nvSpPr>
          <p:cNvPr id="30" name="TextBox 29"/>
          <p:cNvSpPr txBox="1"/>
          <p:nvPr/>
        </p:nvSpPr>
        <p:spPr>
          <a:xfrm>
            <a:off x="275179" y="4665285"/>
            <a:ext cx="761914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smtClean="0">
                <a:solidFill>
                  <a:srgbClr val="FF0000"/>
                </a:solidFill>
                <a:cs typeface="Times New Roman" pitchFamily="18" charset="0"/>
              </a:rPr>
              <a:t>Used in benzodiazepine overdose</a:t>
            </a:r>
            <a:endParaRPr lang="en-US" sz="2800" dirty="0">
              <a:solidFill>
                <a:srgbClr val="FF0000"/>
              </a:solidFill>
            </a:endParaRPr>
          </a:p>
        </p:txBody>
      </p:sp>
      <p:sp>
        <p:nvSpPr>
          <p:cNvPr id="31" name="TextBox 30"/>
          <p:cNvSpPr txBox="1"/>
          <p:nvPr/>
        </p:nvSpPr>
        <p:spPr>
          <a:xfrm>
            <a:off x="351379" y="3806769"/>
            <a:ext cx="758866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smtClean="0">
                <a:solidFill>
                  <a:srgbClr val="FF0000"/>
                </a:solidFill>
                <a:cs typeface="Times New Roman" pitchFamily="18" charset="0"/>
              </a:rPr>
              <a:t>Has a short plasma half life</a:t>
            </a:r>
            <a:r>
              <a:rPr lang="en-US" sz="2800" dirty="0" smtClean="0">
                <a:solidFill>
                  <a:srgbClr val="FF0000"/>
                </a:solidFill>
                <a:latin typeface="Calibri"/>
                <a:cs typeface="Times New Roman" pitchFamily="18" charset="0"/>
              </a:rPr>
              <a:t>→ repeated dosing</a:t>
            </a:r>
            <a:endParaRPr lang="en-US" sz="2800" dirty="0">
              <a:solidFill>
                <a:srgbClr val="FF0000"/>
              </a:solidFill>
            </a:endParaRPr>
          </a:p>
        </p:txBody>
      </p:sp>
      <p:sp>
        <p:nvSpPr>
          <p:cNvPr id="32" name="TextBox 31"/>
          <p:cNvSpPr txBox="1"/>
          <p:nvPr/>
        </p:nvSpPr>
        <p:spPr>
          <a:xfrm>
            <a:off x="366619" y="2328489"/>
            <a:ext cx="7542941"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smtClean="0">
                <a:solidFill>
                  <a:srgbClr val="FF0000"/>
                </a:solidFill>
                <a:cs typeface="Times New Roman" pitchFamily="18" charset="0"/>
              </a:rPr>
              <a:t>Binds </a:t>
            </a:r>
            <a:r>
              <a:rPr lang="en-US" sz="2800" dirty="0" err="1" smtClean="0">
                <a:solidFill>
                  <a:srgbClr val="FF0000"/>
                </a:solidFill>
                <a:cs typeface="Times New Roman" pitchFamily="18" charset="0"/>
              </a:rPr>
              <a:t>competetivly</a:t>
            </a:r>
            <a:r>
              <a:rPr lang="en-US" sz="2800" dirty="0" smtClean="0">
                <a:solidFill>
                  <a:srgbClr val="FF0000"/>
                </a:solidFill>
                <a:cs typeface="Times New Roman" pitchFamily="18" charset="0"/>
              </a:rPr>
              <a:t> to GABA receptors displacing benzodiazepine</a:t>
            </a:r>
            <a:endParaRPr lang="en-US" sz="2800" dirty="0">
              <a:solidFill>
                <a:srgbClr val="FF0000"/>
              </a:solidFill>
            </a:endParaRPr>
          </a:p>
        </p:txBody>
      </p:sp>
      <p:pic>
        <p:nvPicPr>
          <p:cNvPr id="1026" name="Picture 2"/>
          <p:cNvPicPr>
            <a:picLocks noChangeAspect="1" noChangeArrowheads="1"/>
          </p:cNvPicPr>
          <p:nvPr/>
        </p:nvPicPr>
        <p:blipFill>
          <a:blip r:embed="rId3"/>
          <a:srcRect/>
          <a:stretch>
            <a:fillRect/>
          </a:stretch>
        </p:blipFill>
        <p:spPr bwMode="auto">
          <a:xfrm>
            <a:off x="8077200" y="1913573"/>
            <a:ext cx="3921443" cy="4532947"/>
          </a:xfrm>
          <a:prstGeom prst="rect">
            <a:avLst/>
          </a:prstGeom>
          <a:noFill/>
          <a:ln w="9525">
            <a:noFill/>
            <a:miter lim="800000"/>
            <a:headEnd/>
            <a:tailEnd/>
          </a:ln>
        </p:spPr>
      </p:pic>
      <p:sp>
        <p:nvSpPr>
          <p:cNvPr id="9" name="TextBox 8"/>
          <p:cNvSpPr txBox="1"/>
          <p:nvPr/>
        </p:nvSpPr>
        <p:spPr>
          <a:xfrm>
            <a:off x="1495956" y="445322"/>
            <a:ext cx="7480404"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rgbClr val="DF2E28"/>
                </a:solidFill>
                <a:latin typeface="Algerian" panose="04020705040A02060702" pitchFamily="82" charset="0"/>
              </a:rPr>
              <a:t>Benzodiazepine antagonist</a:t>
            </a:r>
            <a:endParaRPr lang="en-US" sz="3200" dirty="0">
              <a:solidFill>
                <a:srgbClr val="DF2E28"/>
              </a:solidFill>
              <a:latin typeface="Algerian" panose="04020705040A02060702" pitchFamily="82" charset="0"/>
            </a:endParaRPr>
          </a:p>
        </p:txBody>
      </p:sp>
    </p:spTree>
    <p:extLst>
      <p:ext uri="{BB962C8B-B14F-4D97-AF65-F5344CB8AC3E}">
        <p14:creationId xmlns="" xmlns:p14="http://schemas.microsoft.com/office/powerpoint/2010/main" val="397902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0" dur="1000" fill="hold"/>
                                        <p:tgtEl>
                                          <p:spTgt spid="3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2" dur="1000" fill="hold"/>
                                        <p:tgtEl>
                                          <p:spTgt spid="3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34" dur="1000" fill="hold"/>
                                        <p:tgtEl>
                                          <p:spTgt spid="3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46" dur="1000" fill="hold"/>
                                        <p:tgtEl>
                                          <p:spTgt spid="2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00230" y="1324458"/>
            <a:ext cx="2131839"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err="1">
                <a:solidFill>
                  <a:srgbClr val="FF0000"/>
                </a:solidFill>
                <a:cs typeface="Times New Roman" pitchFamily="18" charset="0"/>
              </a:rPr>
              <a:t>Buspirone</a:t>
            </a:r>
            <a:r>
              <a:rPr lang="en-US" sz="2800" b="1" dirty="0">
                <a:solidFill>
                  <a:srgbClr val="FF0000"/>
                </a:solidFill>
                <a:cs typeface="Times New Roman" pitchFamily="18" charset="0"/>
              </a:rPr>
              <a:t> </a:t>
            </a:r>
          </a:p>
        </p:txBody>
      </p:sp>
      <p:sp>
        <p:nvSpPr>
          <p:cNvPr id="6" name="TextBox 5"/>
          <p:cNvSpPr txBox="1"/>
          <p:nvPr/>
        </p:nvSpPr>
        <p:spPr>
          <a:xfrm>
            <a:off x="549499" y="2176089"/>
            <a:ext cx="7131461" cy="138499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Acts </a:t>
            </a:r>
            <a:r>
              <a:rPr lang="en-US" sz="2800" dirty="0" smtClean="0">
                <a:solidFill>
                  <a:srgbClr val="FF0000"/>
                </a:solidFill>
                <a:cs typeface="Times New Roman" pitchFamily="18" charset="0"/>
              </a:rPr>
              <a:t>as a partial </a:t>
            </a:r>
            <a:r>
              <a:rPr lang="en-US" sz="2800" dirty="0">
                <a:solidFill>
                  <a:srgbClr val="FF0000"/>
                </a:solidFill>
                <a:cs typeface="Times New Roman" pitchFamily="18" charset="0"/>
              </a:rPr>
              <a:t>agonist at brain 5HT</a:t>
            </a:r>
            <a:r>
              <a:rPr lang="en-US" sz="2800" baseline="-25000" dirty="0">
                <a:solidFill>
                  <a:srgbClr val="FF0000"/>
                </a:solidFill>
                <a:cs typeface="Times New Roman" pitchFamily="18" charset="0"/>
              </a:rPr>
              <a:t>1A </a:t>
            </a:r>
            <a:r>
              <a:rPr lang="en-US" sz="2800" dirty="0" smtClean="0">
                <a:solidFill>
                  <a:srgbClr val="FF0000"/>
                </a:solidFill>
                <a:cs typeface="Times New Roman" pitchFamily="18" charset="0"/>
              </a:rPr>
              <a:t>receptors, </a:t>
            </a:r>
            <a:r>
              <a:rPr lang="en-US" sz="2800" dirty="0" err="1" smtClean="0">
                <a:solidFill>
                  <a:srgbClr val="FF0000"/>
                </a:solidFill>
                <a:cs typeface="Times New Roman" pitchFamily="18" charset="0"/>
              </a:rPr>
              <a:t>presynapticaly</a:t>
            </a:r>
            <a:r>
              <a:rPr lang="en-US" sz="2800" dirty="0" smtClean="0">
                <a:solidFill>
                  <a:srgbClr val="FF0000"/>
                </a:solidFill>
                <a:cs typeface="Times New Roman" pitchFamily="18" charset="0"/>
              </a:rPr>
              <a:t> inhibiting 5HT release</a:t>
            </a:r>
            <a:endParaRPr lang="en-US" sz="2800" dirty="0">
              <a:solidFill>
                <a:srgbClr val="FF0000"/>
              </a:solidFill>
            </a:endParaRPr>
          </a:p>
        </p:txBody>
      </p:sp>
      <p:sp>
        <p:nvSpPr>
          <p:cNvPr id="7" name="TextBox 6"/>
          <p:cNvSpPr txBox="1"/>
          <p:nvPr/>
        </p:nvSpPr>
        <p:spPr>
          <a:xfrm>
            <a:off x="2623165" y="566508"/>
            <a:ext cx="4652128"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gn="ctr">
              <a:lnSpc>
                <a:spcPct val="90000"/>
              </a:lnSpc>
            </a:pPr>
            <a:r>
              <a:rPr lang="en-US" sz="3200" b="1" dirty="0">
                <a:solidFill>
                  <a:srgbClr val="FF0000"/>
                </a:solidFill>
                <a:latin typeface="Algerian" panose="04020705040A02060702" pitchFamily="82" charset="0"/>
                <a:cs typeface="Times New Roman" pitchFamily="18" charset="0"/>
              </a:rPr>
              <a:t>5HT</a:t>
            </a:r>
            <a:r>
              <a:rPr lang="en-US" sz="3200" b="1" baseline="-25000" dirty="0">
                <a:solidFill>
                  <a:srgbClr val="FF0000"/>
                </a:solidFill>
                <a:latin typeface="Algerian" panose="04020705040A02060702" pitchFamily="82" charset="0"/>
                <a:cs typeface="Times New Roman" pitchFamily="18" charset="0"/>
              </a:rPr>
              <a:t>1A </a:t>
            </a:r>
            <a:r>
              <a:rPr lang="en-US" sz="3200" b="1" dirty="0">
                <a:solidFill>
                  <a:srgbClr val="FF0000"/>
                </a:solidFill>
                <a:latin typeface="Algerian" panose="04020705040A02060702" pitchFamily="82" charset="0"/>
                <a:cs typeface="Times New Roman" pitchFamily="18" charset="0"/>
              </a:rPr>
              <a:t>agonists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2" name="TextBox 11"/>
          <p:cNvSpPr txBox="1"/>
          <p:nvPr/>
        </p:nvSpPr>
        <p:spPr>
          <a:xfrm>
            <a:off x="654510" y="3855878"/>
            <a:ext cx="7177565"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dirty="0" smtClean="0">
                <a:solidFill>
                  <a:srgbClr val="FF0000"/>
                </a:solidFill>
                <a:cs typeface="Times New Roman" pitchFamily="18" charset="0"/>
              </a:rPr>
              <a:t>Adaptive changes after chronic treatment , reduction in 5HT</a:t>
            </a:r>
            <a:r>
              <a:rPr lang="en-US" sz="2000" dirty="0" smtClean="0">
                <a:solidFill>
                  <a:srgbClr val="FF0000"/>
                </a:solidFill>
                <a:cs typeface="Times New Roman" pitchFamily="18" charset="0"/>
              </a:rPr>
              <a:t>2</a:t>
            </a:r>
            <a:r>
              <a:rPr lang="en-US" sz="2800" dirty="0" smtClean="0">
                <a:solidFill>
                  <a:srgbClr val="FF0000"/>
                </a:solidFill>
                <a:cs typeface="Times New Roman" pitchFamily="18" charset="0"/>
              </a:rPr>
              <a:t> receptors in cortex</a:t>
            </a:r>
            <a:endParaRPr lang="en-US" sz="2800" dirty="0">
              <a:solidFill>
                <a:srgbClr val="FF0000"/>
              </a:solidFill>
              <a:cs typeface="Times New Roman" pitchFamily="18" charset="0"/>
            </a:endParaRPr>
          </a:p>
        </p:txBody>
      </p:sp>
      <p:sp>
        <p:nvSpPr>
          <p:cNvPr id="13" name="TextBox 12"/>
          <p:cNvSpPr txBox="1"/>
          <p:nvPr/>
        </p:nvSpPr>
        <p:spPr>
          <a:xfrm>
            <a:off x="639270" y="5334000"/>
            <a:ext cx="7163610"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smtClean="0">
                <a:solidFill>
                  <a:srgbClr val="FF0000"/>
                </a:solidFill>
                <a:cs typeface="Times New Roman" pitchFamily="18" charset="0"/>
              </a:rPr>
              <a:t>Weak </a:t>
            </a:r>
            <a:r>
              <a:rPr lang="en-US" sz="2800" dirty="0" err="1" smtClean="0">
                <a:solidFill>
                  <a:srgbClr val="FF0000"/>
                </a:solidFill>
                <a:cs typeface="Times New Roman" pitchFamily="18" charset="0"/>
              </a:rPr>
              <a:t>dopapamine</a:t>
            </a:r>
            <a:r>
              <a:rPr lang="en-US" sz="2800" dirty="0" smtClean="0">
                <a:solidFill>
                  <a:srgbClr val="FF0000"/>
                </a:solidFill>
                <a:cs typeface="Times New Roman" pitchFamily="18" charset="0"/>
              </a:rPr>
              <a:t> D2 action , but not antipsychotic</a:t>
            </a:r>
            <a:endParaRPr lang="en-US" sz="2800" dirty="0">
              <a:solidFill>
                <a:srgbClr val="FF0000"/>
              </a:solidFill>
            </a:endParaRPr>
          </a:p>
        </p:txBody>
      </p:sp>
    </p:spTree>
    <p:extLst>
      <p:ext uri="{BB962C8B-B14F-4D97-AF65-F5344CB8AC3E}">
        <p14:creationId xmlns="" xmlns:p14="http://schemas.microsoft.com/office/powerpoint/2010/main" val="297989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2" dur="1000" fill="hold"/>
                                        <p:tgtEl>
                                          <p:spTgt spid="12"/>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00230" y="1324458"/>
            <a:ext cx="2131839"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err="1">
                <a:solidFill>
                  <a:srgbClr val="FF0000"/>
                </a:solidFill>
                <a:cs typeface="Times New Roman" pitchFamily="18" charset="0"/>
              </a:rPr>
              <a:t>Buspirone</a:t>
            </a:r>
            <a:r>
              <a:rPr lang="en-US" sz="2800" b="1" dirty="0">
                <a:solidFill>
                  <a:srgbClr val="FF0000"/>
                </a:solidFill>
                <a:cs typeface="Times New Roman" pitchFamily="18" charset="0"/>
              </a:rPr>
              <a:t> </a:t>
            </a:r>
          </a:p>
        </p:txBody>
      </p:sp>
      <p:sp>
        <p:nvSpPr>
          <p:cNvPr id="7" name="TextBox 6"/>
          <p:cNvSpPr txBox="1"/>
          <p:nvPr/>
        </p:nvSpPr>
        <p:spPr>
          <a:xfrm>
            <a:off x="2623165" y="566508"/>
            <a:ext cx="4652128"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gn="ctr">
              <a:lnSpc>
                <a:spcPct val="90000"/>
              </a:lnSpc>
            </a:pPr>
            <a:r>
              <a:rPr lang="en-US" sz="3200" b="1" dirty="0">
                <a:solidFill>
                  <a:srgbClr val="FF0000"/>
                </a:solidFill>
                <a:latin typeface="Algerian" panose="04020705040A02060702" pitchFamily="82" charset="0"/>
                <a:cs typeface="Times New Roman" pitchFamily="18" charset="0"/>
              </a:rPr>
              <a:t>5HT</a:t>
            </a:r>
            <a:r>
              <a:rPr lang="en-US" sz="3200" b="1" baseline="-25000" dirty="0">
                <a:solidFill>
                  <a:srgbClr val="FF0000"/>
                </a:solidFill>
                <a:latin typeface="Algerian" panose="04020705040A02060702" pitchFamily="82" charset="0"/>
                <a:cs typeface="Times New Roman" pitchFamily="18" charset="0"/>
              </a:rPr>
              <a:t>1A </a:t>
            </a:r>
            <a:r>
              <a:rPr lang="en-US" sz="3200" b="1" dirty="0">
                <a:solidFill>
                  <a:srgbClr val="FF0000"/>
                </a:solidFill>
                <a:latin typeface="Algerian" panose="04020705040A02060702" pitchFamily="82" charset="0"/>
                <a:cs typeface="Times New Roman" pitchFamily="18" charset="0"/>
              </a:rPr>
              <a:t>agonists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0" name="TextBox 9"/>
          <p:cNvSpPr txBox="1"/>
          <p:nvPr/>
        </p:nvSpPr>
        <p:spPr>
          <a:xfrm>
            <a:off x="364950" y="5648980"/>
            <a:ext cx="7163610"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Liver dysfunction </a:t>
            </a:r>
            <a:r>
              <a:rPr lang="en-US" sz="2800" dirty="0">
                <a:solidFill>
                  <a:srgbClr val="FF0000"/>
                </a:solidFill>
                <a:cs typeface="Times New Roman" pitchFamily="18" charset="0"/>
                <a:sym typeface="Symbol" pitchFamily="18" charset="2"/>
              </a:rPr>
              <a:t> </a:t>
            </a:r>
            <a:r>
              <a:rPr lang="en-US" sz="2800" dirty="0">
                <a:solidFill>
                  <a:srgbClr val="FF0000"/>
                </a:solidFill>
                <a:cs typeface="Times New Roman" pitchFamily="18" charset="0"/>
              </a:rPr>
              <a:t> its clearance</a:t>
            </a:r>
            <a:endParaRPr lang="en-US" sz="2800" dirty="0">
              <a:solidFill>
                <a:srgbClr val="FF0000"/>
              </a:solidFill>
            </a:endParaRPr>
          </a:p>
        </p:txBody>
      </p:sp>
      <p:sp>
        <p:nvSpPr>
          <p:cNvPr id="11" name="TextBox 10"/>
          <p:cNvSpPr txBox="1"/>
          <p:nvPr/>
        </p:nvSpPr>
        <p:spPr>
          <a:xfrm>
            <a:off x="303990" y="3074291"/>
            <a:ext cx="3410799" cy="437043"/>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80000"/>
              </a:lnSpc>
            </a:pPr>
            <a:r>
              <a:rPr lang="en-US" sz="2800" b="1" dirty="0">
                <a:solidFill>
                  <a:srgbClr val="FF0000"/>
                </a:solidFill>
                <a:cs typeface="Times New Roman" pitchFamily="18" charset="0"/>
              </a:rPr>
              <a:t>t</a:t>
            </a:r>
            <a:r>
              <a:rPr lang="en-US" sz="2800" dirty="0">
                <a:solidFill>
                  <a:srgbClr val="FF0000"/>
                </a:solidFill>
                <a:cs typeface="Times New Roman" pitchFamily="18" charset="0"/>
              </a:rPr>
              <a:t>½ :  (2 – 4 h). </a:t>
            </a:r>
          </a:p>
        </p:txBody>
      </p:sp>
      <p:sp>
        <p:nvSpPr>
          <p:cNvPr id="12" name="TextBox 11"/>
          <p:cNvSpPr txBox="1"/>
          <p:nvPr/>
        </p:nvSpPr>
        <p:spPr>
          <a:xfrm>
            <a:off x="273510" y="2194718"/>
            <a:ext cx="7177565"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dirty="0">
                <a:solidFill>
                  <a:srgbClr val="FF0000"/>
                </a:solidFill>
                <a:cs typeface="Times New Roman" pitchFamily="18" charset="0"/>
              </a:rPr>
              <a:t>Rapidly absorbed orally.</a:t>
            </a:r>
          </a:p>
        </p:txBody>
      </p:sp>
      <p:sp>
        <p:nvSpPr>
          <p:cNvPr id="13" name="TextBox 12"/>
          <p:cNvSpPr txBox="1"/>
          <p:nvPr/>
        </p:nvSpPr>
        <p:spPr>
          <a:xfrm>
            <a:off x="303990" y="3977640"/>
            <a:ext cx="7270290" cy="138499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smtClean="0">
                <a:solidFill>
                  <a:srgbClr val="FF0000"/>
                </a:solidFill>
                <a:cs typeface="Times New Roman" pitchFamily="18" charset="0"/>
              </a:rPr>
              <a:t>Undergoes extensive hepatic metabolism, some of the metabolites are active</a:t>
            </a:r>
            <a:endParaRPr lang="en-US" sz="2800" dirty="0">
              <a:solidFill>
                <a:srgbClr val="FF0000"/>
              </a:solidFill>
            </a:endParaRPr>
          </a:p>
        </p:txBody>
      </p:sp>
      <p:pic>
        <p:nvPicPr>
          <p:cNvPr id="12290" name="Picture 2" descr="'Notice how much happier everyone is since I added anti-anxiety meds to our bottled water?'"/>
          <p:cNvPicPr>
            <a:picLocks noChangeAspect="1" noChangeArrowheads="1"/>
          </p:cNvPicPr>
          <p:nvPr/>
        </p:nvPicPr>
        <p:blipFill>
          <a:blip r:embed="rId3"/>
          <a:srcRect/>
          <a:stretch>
            <a:fillRect/>
          </a:stretch>
        </p:blipFill>
        <p:spPr bwMode="auto">
          <a:xfrm>
            <a:off x="7741920" y="1640204"/>
            <a:ext cx="4236720" cy="4394835"/>
          </a:xfrm>
          <a:prstGeom prst="rect">
            <a:avLst/>
          </a:prstGeom>
          <a:noFill/>
        </p:spPr>
      </p:pic>
    </p:spTree>
    <p:extLst>
      <p:ext uri="{BB962C8B-B14F-4D97-AF65-F5344CB8AC3E}">
        <p14:creationId xmlns="" xmlns:p14="http://schemas.microsoft.com/office/powerpoint/2010/main" val="297989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0" dur="1000" fill="hold"/>
                                        <p:tgtEl>
                                          <p:spTgt spid="1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2147" y="3529960"/>
            <a:ext cx="3756212"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No withdrawal signs</a:t>
            </a:r>
            <a:endParaRPr lang="en-US" sz="2800" dirty="0">
              <a:solidFill>
                <a:srgbClr val="FF0000"/>
              </a:solidFill>
            </a:endParaRPr>
          </a:p>
        </p:txBody>
      </p:sp>
      <p:sp>
        <p:nvSpPr>
          <p:cNvPr id="5" name="TextBox 4"/>
          <p:cNvSpPr txBox="1"/>
          <p:nvPr/>
        </p:nvSpPr>
        <p:spPr>
          <a:xfrm>
            <a:off x="325239" y="4731793"/>
            <a:ext cx="4305333" cy="82484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88900" indent="-88900">
              <a:lnSpc>
                <a:spcPct val="85000"/>
              </a:lnSpc>
            </a:pPr>
            <a:r>
              <a:rPr lang="en-US" sz="2800" b="1" dirty="0">
                <a:solidFill>
                  <a:srgbClr val="FF0000"/>
                </a:solidFill>
              </a:rPr>
              <a:t>Minimal </a:t>
            </a:r>
            <a:r>
              <a:rPr lang="en-US" sz="2800" b="1" dirty="0" smtClean="0">
                <a:solidFill>
                  <a:srgbClr val="FF0000"/>
                </a:solidFill>
              </a:rPr>
              <a:t>psychomotor &amp; </a:t>
            </a:r>
            <a:endParaRPr lang="en-US" sz="2800" b="1" dirty="0">
              <a:solidFill>
                <a:srgbClr val="FF0000"/>
              </a:solidFill>
            </a:endParaRPr>
          </a:p>
          <a:p>
            <a:pPr marL="88900" indent="-88900">
              <a:lnSpc>
                <a:spcPct val="85000"/>
              </a:lnSpc>
            </a:pPr>
            <a:r>
              <a:rPr lang="en-US" sz="2800" b="1" dirty="0" smtClean="0">
                <a:solidFill>
                  <a:srgbClr val="FF0000"/>
                </a:solidFill>
              </a:rPr>
              <a:t>Cognitive dysfunctions</a:t>
            </a:r>
            <a:r>
              <a:rPr lang="en-US" b="1" dirty="0"/>
              <a:t>. </a:t>
            </a:r>
          </a:p>
        </p:txBody>
      </p:sp>
      <p:sp>
        <p:nvSpPr>
          <p:cNvPr id="6" name="TextBox 5"/>
          <p:cNvSpPr txBox="1"/>
          <p:nvPr/>
        </p:nvSpPr>
        <p:spPr>
          <a:xfrm>
            <a:off x="298597" y="1792513"/>
            <a:ext cx="3842625"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Only anxiolytic</a:t>
            </a:r>
            <a:endParaRPr lang="en-US" sz="2800" dirty="0">
              <a:solidFill>
                <a:srgbClr val="FF0000"/>
              </a:solidFill>
            </a:endParaRPr>
          </a:p>
        </p:txBody>
      </p:sp>
      <p:sp>
        <p:nvSpPr>
          <p:cNvPr id="7" name="TextBox 6"/>
          <p:cNvSpPr txBox="1"/>
          <p:nvPr/>
        </p:nvSpPr>
        <p:spPr>
          <a:xfrm>
            <a:off x="1002535" y="852419"/>
            <a:ext cx="6158429"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err="1" smtClean="0">
                <a:solidFill>
                  <a:srgbClr val="DF2E28"/>
                </a:solidFill>
                <a:latin typeface="Algerian" panose="04020705040A02060702" pitchFamily="82" charset="0"/>
              </a:rPr>
              <a:t>Pharmacodynamic</a:t>
            </a:r>
            <a:r>
              <a:rPr lang="en-US" sz="3200" b="1" dirty="0" smtClean="0">
                <a:solidFill>
                  <a:srgbClr val="DF2E28"/>
                </a:solidFill>
                <a:latin typeface="Algerian" panose="04020705040A02060702" pitchFamily="82" charset="0"/>
              </a:rPr>
              <a:t> effects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4643901" y="3372285"/>
            <a:ext cx="4134340" cy="82484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88900" indent="-88900">
              <a:lnSpc>
                <a:spcPct val="85000"/>
              </a:lnSpc>
            </a:pPr>
            <a:r>
              <a:rPr lang="en-US" sz="2800" b="1" dirty="0">
                <a:solidFill>
                  <a:srgbClr val="FF0000"/>
                </a:solidFill>
              </a:rPr>
              <a:t>No potentiation of </a:t>
            </a:r>
            <a:endParaRPr lang="en-US" sz="2800" b="1" dirty="0" smtClean="0">
              <a:solidFill>
                <a:srgbClr val="FF0000"/>
              </a:solidFill>
            </a:endParaRPr>
          </a:p>
          <a:p>
            <a:pPr marL="88900" indent="-88900">
              <a:lnSpc>
                <a:spcPct val="85000"/>
              </a:lnSpc>
            </a:pPr>
            <a:r>
              <a:rPr lang="en-US" sz="2800" b="1" dirty="0" smtClean="0">
                <a:solidFill>
                  <a:srgbClr val="FF0000"/>
                </a:solidFill>
              </a:rPr>
              <a:t>Other CNS </a:t>
            </a:r>
            <a:r>
              <a:rPr lang="en-US" sz="2800" b="1" dirty="0">
                <a:solidFill>
                  <a:srgbClr val="FF0000"/>
                </a:solidFill>
              </a:rPr>
              <a:t>depressants</a:t>
            </a:r>
            <a:endParaRPr lang="en-US" sz="2800" dirty="0">
              <a:solidFill>
                <a:srgbClr val="FF0000"/>
              </a:solidFill>
            </a:endParaRPr>
          </a:p>
        </p:txBody>
      </p:sp>
      <p:sp>
        <p:nvSpPr>
          <p:cNvPr id="10" name="TextBox 9"/>
          <p:cNvSpPr txBox="1"/>
          <p:nvPr/>
        </p:nvSpPr>
        <p:spPr>
          <a:xfrm>
            <a:off x="4637958" y="2523196"/>
            <a:ext cx="3404789"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Not anticonvulsant</a:t>
            </a:r>
            <a:endParaRPr lang="en-US" sz="2800" dirty="0">
              <a:solidFill>
                <a:srgbClr val="FF0000"/>
              </a:solidFill>
            </a:endParaRPr>
          </a:p>
        </p:txBody>
      </p:sp>
      <p:sp>
        <p:nvSpPr>
          <p:cNvPr id="11" name="TextBox 10"/>
          <p:cNvSpPr txBox="1"/>
          <p:nvPr/>
        </p:nvSpPr>
        <p:spPr>
          <a:xfrm>
            <a:off x="281338" y="2654626"/>
            <a:ext cx="3820106"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88900" indent="-88900">
              <a:lnSpc>
                <a:spcPct val="85000"/>
              </a:lnSpc>
            </a:pPr>
            <a:r>
              <a:rPr lang="en-US" sz="2800" b="1" dirty="0">
                <a:solidFill>
                  <a:srgbClr val="FF0000"/>
                </a:solidFill>
              </a:rPr>
              <a:t>Not muscle relaxant.</a:t>
            </a:r>
          </a:p>
        </p:txBody>
      </p:sp>
      <p:sp>
        <p:nvSpPr>
          <p:cNvPr id="12" name="TextBox 11"/>
          <p:cNvSpPr txBox="1"/>
          <p:nvPr/>
        </p:nvSpPr>
        <p:spPr>
          <a:xfrm>
            <a:off x="4637958" y="1809589"/>
            <a:ext cx="3709590"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88900" indent="-88900">
              <a:lnSpc>
                <a:spcPct val="85000"/>
              </a:lnSpc>
            </a:pPr>
            <a:r>
              <a:rPr lang="en-US" sz="2800" b="1" dirty="0">
                <a:solidFill>
                  <a:srgbClr val="FF0000"/>
                </a:solidFill>
              </a:rPr>
              <a:t>No hypnotic effect.</a:t>
            </a:r>
          </a:p>
        </p:txBody>
      </p:sp>
      <p:sp>
        <p:nvSpPr>
          <p:cNvPr id="13" name="TextBox 12"/>
          <p:cNvSpPr txBox="1"/>
          <p:nvPr/>
        </p:nvSpPr>
        <p:spPr>
          <a:xfrm>
            <a:off x="1718091" y="6021249"/>
            <a:ext cx="5055095"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Minimal risk of dependence</a:t>
            </a:r>
            <a:endParaRPr lang="en-US" sz="2800" dirty="0">
              <a:solidFill>
                <a:srgbClr val="FF0000"/>
              </a:solidFill>
            </a:endParaRPr>
          </a:p>
        </p:txBody>
      </p:sp>
      <p:sp>
        <p:nvSpPr>
          <p:cNvPr id="14" name="TextBox 13"/>
          <p:cNvSpPr txBox="1"/>
          <p:nvPr/>
        </p:nvSpPr>
        <p:spPr>
          <a:xfrm>
            <a:off x="4857531" y="4683340"/>
            <a:ext cx="2914869"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Does not affect </a:t>
            </a:r>
            <a:endParaRPr lang="en-US" sz="2800" b="1" dirty="0" smtClean="0">
              <a:solidFill>
                <a:srgbClr val="FF0000"/>
              </a:solidFill>
            </a:endParaRPr>
          </a:p>
          <a:p>
            <a:r>
              <a:rPr lang="en-US" sz="2800" b="1" dirty="0" smtClean="0">
                <a:solidFill>
                  <a:srgbClr val="FF0000"/>
                </a:solidFill>
              </a:rPr>
              <a:t>driving </a:t>
            </a:r>
            <a:r>
              <a:rPr lang="en-US" sz="2800" b="1" dirty="0">
                <a:solidFill>
                  <a:srgbClr val="FF0000"/>
                </a:solidFill>
              </a:rPr>
              <a:t>skills</a:t>
            </a:r>
            <a:endParaRPr lang="en-US" sz="2800" dirty="0">
              <a:solidFill>
                <a:srgbClr val="FF0000"/>
              </a:solidFill>
            </a:endParaRPr>
          </a:p>
        </p:txBody>
      </p:sp>
      <p:pic>
        <p:nvPicPr>
          <p:cNvPr id="15" name="Picture 4" descr="scan0012"/>
          <p:cNvPicPr>
            <a:picLocks noChangeAspect="1" noChangeArrowheads="1"/>
          </p:cNvPicPr>
          <p:nvPr/>
        </p:nvPicPr>
        <p:blipFill>
          <a:blip r:embed="rId3"/>
          <a:srcRect/>
          <a:stretch>
            <a:fillRect/>
          </a:stretch>
        </p:blipFill>
        <p:spPr bwMode="auto">
          <a:xfrm>
            <a:off x="8793480" y="900070"/>
            <a:ext cx="3398520" cy="4799272"/>
          </a:xfrm>
          <a:prstGeom prst="rect">
            <a:avLst/>
          </a:prstGeom>
          <a:noFill/>
          <a:ln w="9525">
            <a:noFill/>
            <a:miter lim="800000"/>
            <a:headEnd/>
            <a:tailEnd/>
          </a:ln>
        </p:spPr>
      </p:pic>
    </p:spTree>
    <p:extLst>
      <p:ext uri="{BB962C8B-B14F-4D97-AF65-F5344CB8AC3E}">
        <p14:creationId xmlns="" xmlns:p14="http://schemas.microsoft.com/office/powerpoint/2010/main" val="109644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2" dur="1000" fill="hold"/>
                                        <p:tgtEl>
                                          <p:spTgt spid="12"/>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58" dur="1000" fill="hold"/>
                                        <p:tgtEl>
                                          <p:spTgt spid="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4"/>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70" dur="1000" fill="hold"/>
                                        <p:tgtEl>
                                          <p:spTgt spid="9"/>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p:cTn id="7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82" dur="1000" fill="hold"/>
                                        <p:tgtEl>
                                          <p:spTgt spid="5"/>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5"/>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4" dur="1000" fill="hold"/>
                                        <p:tgtEl>
                                          <p:spTgt spid="14"/>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4"/>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p:cTn id="10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6" dur="1000" fill="hold"/>
                                        <p:tgtEl>
                                          <p:spTgt spid="13"/>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3"/>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nodeType="clickEffect">
                                  <p:stCondLst>
                                    <p:cond delay="0"/>
                                  </p:stCondLst>
                                  <p:childTnLst>
                                    <p:set>
                                      <p:cBhvr>
                                        <p:cTn id="114" dur="1" fill="hold">
                                          <p:stCondLst>
                                            <p:cond delay="0"/>
                                          </p:stCondLst>
                                        </p:cTn>
                                        <p:tgtEl>
                                          <p:spTgt spid="15"/>
                                        </p:tgtEl>
                                        <p:attrNameLst>
                                          <p:attrName>style.visibility</p:attrName>
                                        </p:attrNameLst>
                                      </p:cBhvr>
                                      <p:to>
                                        <p:strVal val="visible"/>
                                      </p:to>
                                    </p:set>
                                    <p:anim calcmode="lin" valueType="num">
                                      <p:cBhvr>
                                        <p:cTn id="115"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18" dur="1000" fill="hold"/>
                                        <p:tgtEl>
                                          <p:spTgt spid="15"/>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73232" y="3855261"/>
            <a:ext cx="7320698"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As anxiolytic in mild anxiety &amp; generalized anxiety disorders.</a:t>
            </a:r>
            <a:endParaRPr lang="en-US" sz="2800" dirty="0">
              <a:solidFill>
                <a:srgbClr val="FF0000"/>
              </a:solidFill>
            </a:endParaRPr>
          </a:p>
        </p:txBody>
      </p:sp>
      <p:sp>
        <p:nvSpPr>
          <p:cNvPr id="7" name="TextBox 6"/>
          <p:cNvSpPr txBox="1"/>
          <p:nvPr/>
        </p:nvSpPr>
        <p:spPr>
          <a:xfrm>
            <a:off x="1815445" y="201430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rgbClr val="DF2E28"/>
                </a:solidFill>
                <a:latin typeface="Algerian" panose="04020705040A02060702" pitchFamily="82" charset="0"/>
              </a:rPr>
              <a:t>clinical uses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Tree>
    <p:extLst>
      <p:ext uri="{BB962C8B-B14F-4D97-AF65-F5344CB8AC3E}">
        <p14:creationId xmlns="" xmlns:p14="http://schemas.microsoft.com/office/powerpoint/2010/main" val="2177132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57992" y="2956101"/>
            <a:ext cx="4264528" cy="2246769"/>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rPr>
              <a:t>Physical  </a:t>
            </a:r>
            <a:r>
              <a:rPr lang="en-US" sz="2800" b="1" dirty="0">
                <a:solidFill>
                  <a:schemeClr val="accent1"/>
                </a:solidFill>
              </a:rPr>
              <a:t>and  emotional distress which </a:t>
            </a:r>
            <a:r>
              <a:rPr lang="en-US" sz="2800" b="1" dirty="0" smtClean="0">
                <a:solidFill>
                  <a:schemeClr val="accent1"/>
                </a:solidFill>
              </a:rPr>
              <a:t>interferes </a:t>
            </a:r>
            <a:r>
              <a:rPr lang="en-US" sz="2800" b="1" dirty="0">
                <a:solidFill>
                  <a:schemeClr val="accent1"/>
                </a:solidFill>
              </a:rPr>
              <a:t>with normal life.</a:t>
            </a:r>
          </a:p>
          <a:p>
            <a:endParaRPr lang="en-US" sz="2800" dirty="0">
              <a:solidFill>
                <a:schemeClr val="accent1"/>
              </a:solidFill>
            </a:endParaRPr>
          </a:p>
        </p:txBody>
      </p:sp>
      <p:sp>
        <p:nvSpPr>
          <p:cNvPr id="7" name="TextBox 6"/>
          <p:cNvSpPr txBox="1"/>
          <p:nvPr/>
        </p:nvSpPr>
        <p:spPr>
          <a:xfrm>
            <a:off x="1967845" y="85606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accent1"/>
                </a:solidFill>
                <a:latin typeface="Algerian" panose="04020705040A02060702" pitchFamily="82" charset="0"/>
              </a:rPr>
              <a:t>What </a:t>
            </a:r>
            <a:r>
              <a:rPr lang="en-US" sz="3200" b="1" dirty="0">
                <a:solidFill>
                  <a:schemeClr val="accent1"/>
                </a:solidFill>
                <a:latin typeface="Algerian" panose="04020705040A02060702" pitchFamily="82" charset="0"/>
              </a:rPr>
              <a:t>is anxiety ?</a:t>
            </a:r>
            <a:endParaRPr lang="en-US" sz="3200" dirty="0">
              <a:solidFill>
                <a:schemeClr val="accent1"/>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pic>
        <p:nvPicPr>
          <p:cNvPr id="3075" name="Picture 3"/>
          <p:cNvPicPr>
            <a:picLocks noChangeAspect="1" noChangeArrowheads="1"/>
          </p:cNvPicPr>
          <p:nvPr/>
        </p:nvPicPr>
        <p:blipFill>
          <a:blip r:embed="rId3"/>
          <a:srcRect/>
          <a:stretch>
            <a:fillRect/>
          </a:stretch>
        </p:blipFill>
        <p:spPr bwMode="auto">
          <a:xfrm>
            <a:off x="5313045" y="2026920"/>
            <a:ext cx="6686550" cy="4419600"/>
          </a:xfrm>
          <a:prstGeom prst="rect">
            <a:avLst/>
          </a:prstGeom>
          <a:noFill/>
          <a:ln w="9525">
            <a:noFill/>
            <a:miter lim="800000"/>
            <a:headEnd/>
            <a:tailEnd/>
          </a:ln>
        </p:spPr>
      </p:pic>
    </p:spTree>
    <p:extLst>
      <p:ext uri="{BB962C8B-B14F-4D97-AF65-F5344CB8AC3E}">
        <p14:creationId xmlns="" xmlns:p14="http://schemas.microsoft.com/office/powerpoint/2010/main" val="356272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p:cTn id="19"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id="22" dur="1000" fill="hold"/>
                                        <p:tgtEl>
                                          <p:spTgt spid="307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8394" y="2899656"/>
            <a:ext cx="7320698"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Not effective in severe anxiety/panic disorder</a:t>
            </a:r>
            <a:endParaRPr lang="en-US" sz="2800" dirty="0">
              <a:solidFill>
                <a:srgbClr val="FF0000"/>
              </a:solidFill>
            </a:endParaRPr>
          </a:p>
        </p:txBody>
      </p:sp>
      <p:sp>
        <p:nvSpPr>
          <p:cNvPr id="6" name="TextBox 5"/>
          <p:cNvSpPr txBox="1"/>
          <p:nvPr/>
        </p:nvSpPr>
        <p:spPr>
          <a:xfrm>
            <a:off x="578394" y="1970819"/>
            <a:ext cx="7320698"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Slow onset of action (delayed effect</a:t>
            </a:r>
            <a:r>
              <a:rPr lang="en-US" sz="2800" b="1" dirty="0" smtClean="0">
                <a:solidFill>
                  <a:srgbClr val="FF0000"/>
                </a:solidFill>
              </a:rPr>
              <a:t>)</a:t>
            </a:r>
            <a:endParaRPr lang="en-US" sz="2800" dirty="0">
              <a:solidFill>
                <a:srgbClr val="FF0000"/>
              </a:solidFill>
            </a:endParaRPr>
          </a:p>
        </p:txBody>
      </p:sp>
      <p:sp>
        <p:nvSpPr>
          <p:cNvPr id="7" name="TextBox 6"/>
          <p:cNvSpPr txBox="1"/>
          <p:nvPr/>
        </p:nvSpPr>
        <p:spPr>
          <a:xfrm>
            <a:off x="1506971" y="769402"/>
            <a:ext cx="6392121"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rgbClr val="FF0000"/>
                </a:solidFill>
                <a:latin typeface="Algerian" panose="04020705040A02060702" pitchFamily="82" charset="0"/>
              </a:rPr>
              <a:t>Disadvantages of </a:t>
            </a:r>
            <a:r>
              <a:rPr lang="en-US" sz="3200" b="1" dirty="0" err="1" smtClean="0">
                <a:solidFill>
                  <a:srgbClr val="FF0000"/>
                </a:solidFill>
                <a:latin typeface="Algerian" panose="04020705040A02060702" pitchFamily="82" charset="0"/>
              </a:rPr>
              <a:t>buspirone</a:t>
            </a:r>
            <a:endParaRPr lang="en-US" sz="3200" b="1" dirty="0">
              <a:solidFill>
                <a:srgbClr val="FF0000"/>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78394" y="5166673"/>
            <a:ext cx="7534333" cy="911019"/>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95000"/>
              </a:lnSpc>
            </a:pPr>
            <a:r>
              <a:rPr lang="en-US" sz="2800" b="1" dirty="0">
                <a:solidFill>
                  <a:srgbClr val="FF0000"/>
                </a:solidFill>
              </a:rPr>
              <a:t>Drug Interactions with CYT P450 inducers and </a:t>
            </a:r>
            <a:r>
              <a:rPr lang="en-US" sz="2800" b="1" dirty="0" smtClean="0">
                <a:solidFill>
                  <a:srgbClr val="FF0000"/>
                </a:solidFill>
              </a:rPr>
              <a:t>inhibitors</a:t>
            </a:r>
            <a:endParaRPr lang="en-US" sz="2800" b="1" dirty="0">
              <a:solidFill>
                <a:srgbClr val="FF0000"/>
              </a:solidFill>
            </a:endParaRPr>
          </a:p>
        </p:txBody>
      </p:sp>
      <p:sp>
        <p:nvSpPr>
          <p:cNvPr id="10" name="TextBox 9"/>
          <p:cNvSpPr txBox="1"/>
          <p:nvPr/>
        </p:nvSpPr>
        <p:spPr>
          <a:xfrm>
            <a:off x="578394" y="4259380"/>
            <a:ext cx="6641968" cy="501676"/>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95000"/>
              </a:lnSpc>
            </a:pPr>
            <a:r>
              <a:rPr lang="en-US" sz="2800" b="1" dirty="0">
                <a:solidFill>
                  <a:srgbClr val="FF0000"/>
                </a:solidFill>
              </a:rPr>
              <a:t>GIT  upset, dizziness, drowsiness</a:t>
            </a:r>
          </a:p>
        </p:txBody>
      </p:sp>
      <p:pic>
        <p:nvPicPr>
          <p:cNvPr id="11" name="Picture 1"/>
          <p:cNvPicPr>
            <a:picLocks noChangeAspect="1" noChangeArrowheads="1"/>
          </p:cNvPicPr>
          <p:nvPr/>
        </p:nvPicPr>
        <p:blipFill>
          <a:blip r:embed="rId3"/>
          <a:srcRect/>
          <a:stretch>
            <a:fillRect/>
          </a:stretch>
        </p:blipFill>
        <p:spPr bwMode="auto">
          <a:xfrm>
            <a:off x="8168640" y="1792604"/>
            <a:ext cx="4023360" cy="4349115"/>
          </a:xfrm>
          <a:prstGeom prst="rect">
            <a:avLst/>
          </a:prstGeom>
          <a:noFill/>
          <a:ln w="9525">
            <a:noFill/>
            <a:miter lim="800000"/>
            <a:headEnd/>
            <a:tailEnd/>
          </a:ln>
        </p:spPr>
      </p:pic>
    </p:spTree>
    <p:extLst>
      <p:ext uri="{BB962C8B-B14F-4D97-AF65-F5344CB8AC3E}">
        <p14:creationId xmlns="" xmlns:p14="http://schemas.microsoft.com/office/powerpoint/2010/main" val="413556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par>
                                <p:cTn id="27" presetID="25"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6" dur="1000" fill="hold"/>
                                        <p:tgtEl>
                                          <p:spTgt spid="9"/>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5577" y="5159073"/>
            <a:ext cx="6958703" cy="169892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smtClean="0">
                <a:solidFill>
                  <a:srgbClr val="FF0000"/>
                </a:solidFill>
                <a:cs typeface="Times New Roman" pitchFamily="18" charset="0"/>
              </a:rPr>
              <a:t>Precautions </a:t>
            </a:r>
            <a:endParaRPr lang="en-US" sz="3200" b="1" dirty="0">
              <a:solidFill>
                <a:srgbClr val="FF0000"/>
              </a:solidFill>
              <a:cs typeface="Times New Roman" pitchFamily="18" charset="0"/>
            </a:endParaRPr>
          </a:p>
          <a:p>
            <a:pPr marL="609600" indent="-609600">
              <a:lnSpc>
                <a:spcPct val="90000"/>
              </a:lnSpc>
            </a:pPr>
            <a:r>
              <a:rPr lang="en-US" sz="2800" b="1" dirty="0" smtClean="0">
                <a:solidFill>
                  <a:srgbClr val="FF0000"/>
                </a:solidFill>
                <a:cs typeface="Times New Roman" pitchFamily="18" charset="0"/>
              </a:rPr>
              <a:t>-Should be  used with precaution </a:t>
            </a:r>
            <a:r>
              <a:rPr lang="en-US" sz="2800" b="1" dirty="0">
                <a:solidFill>
                  <a:srgbClr val="FF0000"/>
                </a:solidFill>
                <a:cs typeface="Times New Roman" pitchFamily="18" charset="0"/>
              </a:rPr>
              <a:t>in </a:t>
            </a:r>
          </a:p>
          <a:p>
            <a:pPr marL="609600" indent="-609600">
              <a:lnSpc>
                <a:spcPct val="90000"/>
              </a:lnSpc>
            </a:pPr>
            <a:r>
              <a:rPr lang="en-US" sz="2800" b="1" dirty="0">
                <a:solidFill>
                  <a:srgbClr val="FF0000"/>
                </a:solidFill>
                <a:cs typeface="Times New Roman" pitchFamily="18" charset="0"/>
              </a:rPr>
              <a:t>pregnant women or breast-feeding.</a:t>
            </a:r>
          </a:p>
          <a:p>
            <a:pPr marL="609600" indent="-609600">
              <a:lnSpc>
                <a:spcPct val="90000"/>
              </a:lnSpc>
            </a:pPr>
            <a:r>
              <a:rPr lang="en-US" sz="2800" b="1" dirty="0" smtClean="0">
                <a:solidFill>
                  <a:srgbClr val="FF0000"/>
                </a:solidFill>
              </a:rPr>
              <a:t>-People </a:t>
            </a:r>
            <a:r>
              <a:rPr lang="en-US" sz="2800" b="1" dirty="0">
                <a:solidFill>
                  <a:srgbClr val="FF0000"/>
                </a:solidFill>
              </a:rPr>
              <a:t>over 65.</a:t>
            </a:r>
            <a:r>
              <a:rPr lang="en-US" sz="2800" dirty="0">
                <a:solidFill>
                  <a:srgbClr val="FF0000"/>
                </a:solidFill>
              </a:rPr>
              <a:t> </a:t>
            </a:r>
          </a:p>
        </p:txBody>
      </p:sp>
      <p:sp>
        <p:nvSpPr>
          <p:cNvPr id="6" name="TextBox 5"/>
          <p:cNvSpPr txBox="1"/>
          <p:nvPr/>
        </p:nvSpPr>
        <p:spPr>
          <a:xfrm>
            <a:off x="661297" y="4136143"/>
            <a:ext cx="3645380"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buFontTx/>
              <a:buChar char="o"/>
            </a:pPr>
            <a:r>
              <a:rPr lang="en-US" sz="2800" b="1" dirty="0">
                <a:solidFill>
                  <a:srgbClr val="FF0000"/>
                </a:solidFill>
                <a:cs typeface="Times New Roman" pitchFamily="18" charset="0"/>
              </a:rPr>
              <a:t>Liver disease</a:t>
            </a:r>
          </a:p>
          <a:p>
            <a:pPr marL="609600" indent="-609600">
              <a:lnSpc>
                <a:spcPct val="90000"/>
              </a:lnSpc>
              <a:buFontTx/>
              <a:buChar char="o"/>
            </a:pPr>
            <a:r>
              <a:rPr lang="en-US" sz="2800" b="1" dirty="0">
                <a:solidFill>
                  <a:srgbClr val="FF0000"/>
                </a:solidFill>
                <a:cs typeface="Times New Roman" pitchFamily="18" charset="0"/>
              </a:rPr>
              <a:t>Old people</a:t>
            </a:r>
            <a:endParaRPr lang="en-US" sz="2800" dirty="0">
              <a:solidFill>
                <a:srgbClr val="FF0000"/>
              </a:solidFill>
            </a:endParaRPr>
          </a:p>
        </p:txBody>
      </p:sp>
      <p:sp>
        <p:nvSpPr>
          <p:cNvPr id="7" name="TextBox 6"/>
          <p:cNvSpPr txBox="1"/>
          <p:nvPr/>
        </p:nvSpPr>
        <p:spPr>
          <a:xfrm>
            <a:off x="641965" y="3431628"/>
            <a:ext cx="5720092"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a:solidFill>
                  <a:srgbClr val="FF0000"/>
                </a:solidFill>
                <a:latin typeface="Algerian" panose="04020705040A02060702" pitchFamily="82" charset="0"/>
                <a:cs typeface="Times New Roman" pitchFamily="18" charset="0"/>
              </a:rPr>
              <a:t>Dose should be reduced in</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0" name="TextBox 9"/>
          <p:cNvSpPr txBox="1"/>
          <p:nvPr/>
        </p:nvSpPr>
        <p:spPr>
          <a:xfrm>
            <a:off x="615577" y="1406991"/>
            <a:ext cx="7688570"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err="1" smtClean="0">
                <a:solidFill>
                  <a:srgbClr val="FF0000"/>
                </a:solidFill>
                <a:cs typeface="Times New Roman" pitchFamily="18" charset="0"/>
              </a:rPr>
              <a:t>Rifampin</a:t>
            </a:r>
            <a:r>
              <a:rPr lang="en-US" sz="3200" b="1" dirty="0" smtClean="0">
                <a:solidFill>
                  <a:srgbClr val="FF0000"/>
                </a:solidFill>
                <a:cs typeface="Times New Roman" pitchFamily="18" charset="0"/>
              </a:rPr>
              <a:t> cause 10 fold </a:t>
            </a:r>
            <a:r>
              <a:rPr lang="en-US" sz="3200" b="1" dirty="0" smtClean="0">
                <a:solidFill>
                  <a:srgbClr val="FF0000"/>
                </a:solidFill>
                <a:latin typeface="Calibri"/>
                <a:cs typeface="Times New Roman" pitchFamily="18" charset="0"/>
              </a:rPr>
              <a:t>↓</a:t>
            </a:r>
            <a:r>
              <a:rPr lang="en-US" sz="2800" b="1" dirty="0" smtClean="0">
                <a:solidFill>
                  <a:srgbClr val="FF0000"/>
                </a:solidFill>
                <a:latin typeface="Times New Roman"/>
                <a:cs typeface="Times New Roman"/>
              </a:rPr>
              <a:t> </a:t>
            </a:r>
            <a:r>
              <a:rPr lang="en-US" sz="2800" b="1" dirty="0" err="1" smtClean="0">
                <a:solidFill>
                  <a:srgbClr val="FF0000"/>
                </a:solidFill>
                <a:latin typeface="Times New Roman"/>
                <a:cs typeface="Times New Roman"/>
              </a:rPr>
              <a:t>buspirone</a:t>
            </a:r>
            <a:r>
              <a:rPr lang="en-US" sz="2800" b="1" dirty="0" smtClean="0">
                <a:solidFill>
                  <a:srgbClr val="FF0000"/>
                </a:solidFill>
                <a:latin typeface="Times New Roman"/>
                <a:cs typeface="Times New Roman"/>
              </a:rPr>
              <a:t> level</a:t>
            </a:r>
            <a:endParaRPr lang="en-US" sz="2800" dirty="0">
              <a:solidFill>
                <a:srgbClr val="FF0000"/>
              </a:solidFill>
            </a:endParaRPr>
          </a:p>
        </p:txBody>
      </p:sp>
      <p:sp>
        <p:nvSpPr>
          <p:cNvPr id="11" name="TextBox 10"/>
          <p:cNvSpPr txBox="1"/>
          <p:nvPr/>
        </p:nvSpPr>
        <p:spPr>
          <a:xfrm>
            <a:off x="630817" y="279231"/>
            <a:ext cx="7688570" cy="978729"/>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smtClean="0">
                <a:solidFill>
                  <a:srgbClr val="FF0000"/>
                </a:solidFill>
                <a:cs typeface="Times New Roman" pitchFamily="18" charset="0"/>
              </a:rPr>
              <a:t>Inhibitors of CYP450  3A4 , </a:t>
            </a:r>
            <a:r>
              <a:rPr lang="en-US" sz="3200" b="1" dirty="0" err="1" smtClean="0">
                <a:solidFill>
                  <a:srgbClr val="FF0000"/>
                </a:solidFill>
                <a:cs typeface="Times New Roman" pitchFamily="18" charset="0"/>
              </a:rPr>
              <a:t>verapamil</a:t>
            </a:r>
            <a:r>
              <a:rPr lang="en-US" sz="3200" b="1" dirty="0" smtClean="0">
                <a:solidFill>
                  <a:srgbClr val="FF0000"/>
                </a:solidFill>
                <a:cs typeface="Times New Roman" pitchFamily="18" charset="0"/>
              </a:rPr>
              <a:t>, </a:t>
            </a:r>
            <a:r>
              <a:rPr lang="en-US" sz="3200" b="1" dirty="0" err="1" smtClean="0">
                <a:solidFill>
                  <a:srgbClr val="FF0000"/>
                </a:solidFill>
                <a:cs typeface="Times New Roman" pitchFamily="18" charset="0"/>
              </a:rPr>
              <a:t>diltiazem</a:t>
            </a:r>
            <a:r>
              <a:rPr lang="en-US" sz="3200" b="1" dirty="0" smtClean="0">
                <a:solidFill>
                  <a:srgbClr val="FF0000"/>
                </a:solidFill>
                <a:latin typeface="Calibri"/>
                <a:cs typeface="Times New Roman" pitchFamily="18" charset="0"/>
              </a:rPr>
              <a:t>→</a:t>
            </a:r>
            <a:r>
              <a:rPr lang="en-US" sz="3200" b="1" dirty="0" smtClean="0">
                <a:solidFill>
                  <a:srgbClr val="FF0000"/>
                </a:solidFill>
                <a:latin typeface="Times New Roman"/>
                <a:cs typeface="Times New Roman"/>
              </a:rPr>
              <a:t>↑ </a:t>
            </a:r>
            <a:r>
              <a:rPr lang="en-US" sz="3200" b="1" dirty="0" err="1" smtClean="0">
                <a:solidFill>
                  <a:srgbClr val="FF0000"/>
                </a:solidFill>
                <a:latin typeface="Times New Roman"/>
                <a:cs typeface="Times New Roman"/>
              </a:rPr>
              <a:t>buspirone</a:t>
            </a:r>
            <a:r>
              <a:rPr lang="en-US" sz="3200" b="1" dirty="0" smtClean="0">
                <a:solidFill>
                  <a:srgbClr val="FF0000"/>
                </a:solidFill>
                <a:latin typeface="Times New Roman"/>
                <a:cs typeface="Times New Roman"/>
              </a:rPr>
              <a:t> level</a:t>
            </a:r>
            <a:endParaRPr lang="en-US" sz="2800" dirty="0">
              <a:solidFill>
                <a:srgbClr val="FF0000"/>
              </a:solidFill>
            </a:endParaRPr>
          </a:p>
        </p:txBody>
      </p:sp>
      <p:sp>
        <p:nvSpPr>
          <p:cNvPr id="12" name="TextBox 11"/>
          <p:cNvSpPr txBox="1"/>
          <p:nvPr/>
        </p:nvSpPr>
        <p:spPr>
          <a:xfrm>
            <a:off x="630817" y="2138511"/>
            <a:ext cx="7688570" cy="978729"/>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smtClean="0">
                <a:solidFill>
                  <a:srgbClr val="FF0000"/>
                </a:solidFill>
                <a:cs typeface="Times New Roman" pitchFamily="18" charset="0"/>
              </a:rPr>
              <a:t>Increase blood pressure in people taking </a:t>
            </a:r>
            <a:r>
              <a:rPr lang="en-US" sz="3200" b="1" dirty="0" err="1" smtClean="0">
                <a:solidFill>
                  <a:srgbClr val="FF0000"/>
                </a:solidFill>
                <a:cs typeface="Times New Roman" pitchFamily="18" charset="0"/>
              </a:rPr>
              <a:t>MAOi</a:t>
            </a:r>
            <a:endParaRPr lang="en-US" sz="2800" dirty="0">
              <a:solidFill>
                <a:srgbClr val="FF0000"/>
              </a:solidFill>
            </a:endParaRPr>
          </a:p>
        </p:txBody>
      </p:sp>
    </p:spTree>
    <p:extLst>
      <p:ext uri="{BB962C8B-B14F-4D97-AF65-F5344CB8AC3E}">
        <p14:creationId xmlns="" xmlns:p14="http://schemas.microsoft.com/office/powerpoint/2010/main" val="44672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70" dur="1000" fill="hold"/>
                                        <p:tgtEl>
                                          <p:spTgt spid="5"/>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5082" y="3327368"/>
            <a:ext cx="7320698"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Reduce somatic symptoms of anxiety.</a:t>
            </a:r>
            <a:endParaRPr lang="en-US" sz="2800" dirty="0">
              <a:solidFill>
                <a:srgbClr val="FF0000"/>
              </a:solidFill>
            </a:endParaRPr>
          </a:p>
        </p:txBody>
      </p:sp>
      <p:sp>
        <p:nvSpPr>
          <p:cNvPr id="6" name="TextBox 5"/>
          <p:cNvSpPr txBox="1"/>
          <p:nvPr/>
        </p:nvSpPr>
        <p:spPr>
          <a:xfrm>
            <a:off x="575082" y="2122029"/>
            <a:ext cx="7320698"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Act by blocking peripheral sympathetic system.</a:t>
            </a:r>
            <a:endParaRPr lang="en-US" sz="2800" dirty="0">
              <a:solidFill>
                <a:srgbClr val="FF0000"/>
              </a:solidFill>
            </a:endParaRPr>
          </a:p>
        </p:txBody>
      </p:sp>
      <p:sp>
        <p:nvSpPr>
          <p:cNvPr id="7" name="TextBox 6"/>
          <p:cNvSpPr txBox="1"/>
          <p:nvPr/>
        </p:nvSpPr>
        <p:spPr>
          <a:xfrm>
            <a:off x="1617141" y="1188043"/>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rgbClr val="FF0000"/>
                </a:solidFill>
                <a:latin typeface="Algerian" panose="04020705040A02060702" pitchFamily="82" charset="0"/>
              </a:rPr>
              <a:t>Beta </a:t>
            </a:r>
            <a:r>
              <a:rPr lang="en-US" sz="3200" b="1" dirty="0" smtClean="0">
                <a:solidFill>
                  <a:srgbClr val="FF0000"/>
                </a:solidFill>
                <a:latin typeface="Algerian" panose="04020705040A02060702" pitchFamily="82" charset="0"/>
              </a:rPr>
              <a:t>Blockers</a:t>
            </a:r>
            <a:endParaRPr lang="en-US" sz="3200" b="1" dirty="0">
              <a:solidFill>
                <a:srgbClr val="FF0000"/>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75081" y="5473816"/>
            <a:ext cx="7402133" cy="82484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85000"/>
              </a:lnSpc>
            </a:pPr>
            <a:r>
              <a:rPr lang="en-US" sz="2800" b="1" dirty="0">
                <a:solidFill>
                  <a:srgbClr val="FF0000"/>
                </a:solidFill>
              </a:rPr>
              <a:t>Are less effective for other forms of anxiety</a:t>
            </a:r>
            <a:r>
              <a:rPr lang="en-US" sz="2800" dirty="0">
                <a:solidFill>
                  <a:srgbClr val="FF0000"/>
                </a:solidFill>
              </a:rPr>
              <a:t> </a:t>
            </a:r>
          </a:p>
        </p:txBody>
      </p:sp>
      <p:sp>
        <p:nvSpPr>
          <p:cNvPr id="10" name="TextBox 9"/>
          <p:cNvSpPr txBox="1"/>
          <p:nvPr/>
        </p:nvSpPr>
        <p:spPr>
          <a:xfrm>
            <a:off x="575082" y="4763997"/>
            <a:ext cx="7402133"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85000"/>
              </a:lnSpc>
            </a:pPr>
            <a:r>
              <a:rPr lang="en-US" sz="2800" b="1" dirty="0">
                <a:solidFill>
                  <a:srgbClr val="FF0000"/>
                </a:solidFill>
              </a:rPr>
              <a:t>Used in performance anxiety.</a:t>
            </a:r>
          </a:p>
        </p:txBody>
      </p:sp>
      <p:sp>
        <p:nvSpPr>
          <p:cNvPr id="11" name="TextBox 10"/>
          <p:cNvSpPr txBox="1"/>
          <p:nvPr/>
        </p:nvSpPr>
        <p:spPr>
          <a:xfrm>
            <a:off x="596282" y="4101820"/>
            <a:ext cx="7423164"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85000"/>
              </a:lnSpc>
            </a:pPr>
            <a:r>
              <a:rPr lang="en-US" sz="2800" b="1" dirty="0">
                <a:solidFill>
                  <a:srgbClr val="FF0000"/>
                </a:solidFill>
              </a:rPr>
              <a:t>Decrease BP &amp; slow HR.</a:t>
            </a:r>
          </a:p>
        </p:txBody>
      </p:sp>
      <p:pic>
        <p:nvPicPr>
          <p:cNvPr id="12" name="Picture 2"/>
          <p:cNvPicPr>
            <a:picLocks noChangeAspect="1" noChangeArrowheads="1"/>
          </p:cNvPicPr>
          <p:nvPr/>
        </p:nvPicPr>
        <p:blipFill>
          <a:blip r:embed="rId3" cstate="print"/>
          <a:srcRect/>
          <a:stretch>
            <a:fillRect/>
          </a:stretch>
        </p:blipFill>
        <p:spPr bwMode="auto">
          <a:xfrm>
            <a:off x="551078" y="494348"/>
            <a:ext cx="8626475" cy="6119812"/>
          </a:xfrm>
          <a:prstGeom prst="rect">
            <a:avLst/>
          </a:prstGeom>
          <a:noFill/>
          <a:ln w="9525">
            <a:noFill/>
            <a:miter lim="800000"/>
            <a:headEnd/>
            <a:tailEnd/>
          </a:ln>
        </p:spPr>
      </p:pic>
    </p:spTree>
    <p:extLst>
      <p:ext uri="{BB962C8B-B14F-4D97-AF65-F5344CB8AC3E}">
        <p14:creationId xmlns="" xmlns:p14="http://schemas.microsoft.com/office/powerpoint/2010/main" val="1070013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3064" y="5655826"/>
            <a:ext cx="6584496"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Delayed onset of action (weeks).</a:t>
            </a:r>
            <a:endParaRPr lang="en-US" sz="2800" dirty="0">
              <a:solidFill>
                <a:srgbClr val="FF0000"/>
              </a:solidFill>
            </a:endParaRPr>
          </a:p>
        </p:txBody>
      </p:sp>
      <p:sp>
        <p:nvSpPr>
          <p:cNvPr id="5" name="TextBox 4"/>
          <p:cNvSpPr txBox="1"/>
          <p:nvPr/>
        </p:nvSpPr>
        <p:spPr>
          <a:xfrm>
            <a:off x="563064" y="4818577"/>
            <a:ext cx="6584496"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a:solidFill>
                  <a:srgbClr val="FF0000"/>
                </a:solidFill>
                <a:cs typeface="Times New Roman" pitchFamily="18" charset="0"/>
              </a:rPr>
              <a:t>Effective for panic attacks</a:t>
            </a:r>
            <a:r>
              <a:rPr lang="en-US" b="1" dirty="0">
                <a:cs typeface="Times New Roman" pitchFamily="18" charset="0"/>
              </a:rPr>
              <a:t>.</a:t>
            </a:r>
          </a:p>
        </p:txBody>
      </p:sp>
      <p:sp>
        <p:nvSpPr>
          <p:cNvPr id="6" name="TextBox 5"/>
          <p:cNvSpPr txBox="1"/>
          <p:nvPr/>
        </p:nvSpPr>
        <p:spPr>
          <a:xfrm>
            <a:off x="563064" y="3593529"/>
            <a:ext cx="6599736"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a:solidFill>
                  <a:srgbClr val="FF0000"/>
                </a:solidFill>
                <a:cs typeface="Times New Roman" pitchFamily="18" charset="0"/>
              </a:rPr>
              <a:t>Used for anxiety especially associated </a:t>
            </a:r>
            <a:r>
              <a:rPr lang="en-US" sz="2800" b="1" dirty="0" smtClean="0">
                <a:solidFill>
                  <a:srgbClr val="FF0000"/>
                </a:solidFill>
                <a:cs typeface="Times New Roman" pitchFamily="18" charset="0"/>
              </a:rPr>
              <a:t>with depression</a:t>
            </a:r>
            <a:r>
              <a:rPr lang="en-US" sz="2800" b="1" dirty="0">
                <a:solidFill>
                  <a:srgbClr val="FF0000"/>
                </a:solidFill>
                <a:cs typeface="Times New Roman" pitchFamily="18" charset="0"/>
              </a:rPr>
              <a:t>.</a:t>
            </a:r>
          </a:p>
        </p:txBody>
      </p:sp>
      <p:sp>
        <p:nvSpPr>
          <p:cNvPr id="7" name="TextBox 6"/>
          <p:cNvSpPr txBox="1"/>
          <p:nvPr/>
        </p:nvSpPr>
        <p:spPr>
          <a:xfrm>
            <a:off x="1582682" y="1126741"/>
            <a:ext cx="6125378"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3200" b="1" dirty="0">
                <a:solidFill>
                  <a:srgbClr val="FF0000"/>
                </a:solidFill>
                <a:latin typeface="Algerian" panose="04020705040A02060702" pitchFamily="82" charset="0"/>
                <a:cs typeface="Times New Roman" pitchFamily="18" charset="0"/>
              </a:rPr>
              <a:t>Tricyclic Antidepressants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32584" y="2757355"/>
            <a:ext cx="6614976"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Act by reducing uptake of 5HT &amp; NA.</a:t>
            </a:r>
            <a:endParaRPr lang="en-US" sz="2800" dirty="0">
              <a:solidFill>
                <a:srgbClr val="FF0000"/>
              </a:solidFill>
            </a:endParaRPr>
          </a:p>
        </p:txBody>
      </p:sp>
      <p:sp>
        <p:nvSpPr>
          <p:cNvPr id="10" name="TextBox 9"/>
          <p:cNvSpPr txBox="1"/>
          <p:nvPr/>
        </p:nvSpPr>
        <p:spPr>
          <a:xfrm>
            <a:off x="563064" y="1994467"/>
            <a:ext cx="6462576"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a:solidFill>
                  <a:srgbClr val="FF0000"/>
                </a:solidFill>
                <a:cs typeface="Times New Roman" pitchFamily="18" charset="0"/>
              </a:rPr>
              <a:t>Doxepin- imipramine – </a:t>
            </a:r>
            <a:r>
              <a:rPr lang="en-US" sz="2800" b="1" dirty="0" err="1">
                <a:solidFill>
                  <a:srgbClr val="FF0000"/>
                </a:solidFill>
                <a:cs typeface="Times New Roman" pitchFamily="18" charset="0"/>
              </a:rPr>
              <a:t>desipramine</a:t>
            </a:r>
            <a:endParaRPr lang="en-US" sz="2800" b="1" dirty="0">
              <a:solidFill>
                <a:srgbClr val="FF0000"/>
              </a:solidFill>
              <a:cs typeface="Times New Roman" pitchFamily="18" charset="0"/>
            </a:endParaRPr>
          </a:p>
        </p:txBody>
      </p:sp>
      <p:pic>
        <p:nvPicPr>
          <p:cNvPr id="8194" name="Picture 2"/>
          <p:cNvPicPr>
            <a:picLocks noChangeAspect="1" noChangeArrowheads="1"/>
          </p:cNvPicPr>
          <p:nvPr/>
        </p:nvPicPr>
        <p:blipFill>
          <a:blip r:embed="rId3"/>
          <a:srcRect/>
          <a:stretch>
            <a:fillRect/>
          </a:stretch>
        </p:blipFill>
        <p:spPr bwMode="auto">
          <a:xfrm>
            <a:off x="7315200" y="1859281"/>
            <a:ext cx="4693920" cy="4785359"/>
          </a:xfrm>
          <a:prstGeom prst="rect">
            <a:avLst/>
          </a:prstGeom>
          <a:noFill/>
          <a:ln w="9525">
            <a:noFill/>
            <a:miter lim="800000"/>
            <a:headEnd/>
            <a:tailEnd/>
          </a:ln>
        </p:spPr>
      </p:pic>
    </p:spTree>
    <p:extLst>
      <p:ext uri="{BB962C8B-B14F-4D97-AF65-F5344CB8AC3E}">
        <p14:creationId xmlns="" xmlns:p14="http://schemas.microsoft.com/office/powerpoint/2010/main" val="4010814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6" dur="1000" fill="hold"/>
                                        <p:tgtEl>
                                          <p:spTgt spid="5"/>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58" dur="1000" fill="hold"/>
                                        <p:tgtEl>
                                          <p:spTgt spid="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6022" y="3079045"/>
            <a:ext cx="7228333"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l-GR" sz="2800" b="1" dirty="0" smtClean="0">
                <a:solidFill>
                  <a:srgbClr val="FF0000"/>
                </a:solidFill>
                <a:cs typeface="Times New Roman" pitchFamily="18" charset="0"/>
              </a:rPr>
              <a:t>α</a:t>
            </a:r>
            <a:r>
              <a:rPr lang="en-US" sz="2800" b="1" dirty="0" smtClean="0">
                <a:solidFill>
                  <a:srgbClr val="FF0000"/>
                </a:solidFill>
                <a:cs typeface="Times New Roman" pitchFamily="18" charset="0"/>
              </a:rPr>
              <a:t>-blocking </a:t>
            </a:r>
            <a:r>
              <a:rPr lang="en-US" sz="2800" b="1" dirty="0">
                <a:solidFill>
                  <a:srgbClr val="FF0000"/>
                </a:solidFill>
                <a:cs typeface="Times New Roman" pitchFamily="18" charset="0"/>
              </a:rPr>
              <a:t>activity (Postural hypotension).</a:t>
            </a:r>
            <a:endParaRPr lang="en-US" sz="2800" dirty="0">
              <a:solidFill>
                <a:srgbClr val="FF0000"/>
              </a:solidFill>
            </a:endParaRPr>
          </a:p>
        </p:txBody>
      </p:sp>
      <p:sp>
        <p:nvSpPr>
          <p:cNvPr id="6" name="TextBox 5"/>
          <p:cNvSpPr txBox="1"/>
          <p:nvPr/>
        </p:nvSpPr>
        <p:spPr>
          <a:xfrm>
            <a:off x="569857" y="1765912"/>
            <a:ext cx="7320698"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a:solidFill>
                  <a:srgbClr val="FF0000"/>
                </a:solidFill>
                <a:cs typeface="Times New Roman" pitchFamily="18" charset="0"/>
              </a:rPr>
              <a:t>Atropine like actions (dry mouth-blurred vision).</a:t>
            </a:r>
          </a:p>
        </p:txBody>
      </p:sp>
      <p:sp>
        <p:nvSpPr>
          <p:cNvPr id="7" name="TextBox 6"/>
          <p:cNvSpPr txBox="1"/>
          <p:nvPr/>
        </p:nvSpPr>
        <p:spPr>
          <a:xfrm>
            <a:off x="2927965" y="77986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rgbClr val="DF2E28"/>
                </a:solidFill>
                <a:latin typeface="Algerian" panose="04020705040A02060702" pitchFamily="82" charset="0"/>
              </a:rPr>
              <a:t>ADRS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601775" y="5319691"/>
            <a:ext cx="7243060"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Weight gain</a:t>
            </a:r>
            <a:endParaRPr lang="en-US" sz="2800" dirty="0">
              <a:solidFill>
                <a:srgbClr val="FF0000"/>
              </a:solidFill>
            </a:endParaRPr>
          </a:p>
        </p:txBody>
      </p:sp>
      <p:sp>
        <p:nvSpPr>
          <p:cNvPr id="10" name="TextBox 9"/>
          <p:cNvSpPr txBox="1"/>
          <p:nvPr/>
        </p:nvSpPr>
        <p:spPr>
          <a:xfrm>
            <a:off x="586535" y="4352042"/>
            <a:ext cx="5163314"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Sexual dysfunction</a:t>
            </a:r>
            <a:endParaRPr lang="en-US" sz="2800" dirty="0">
              <a:solidFill>
                <a:srgbClr val="FF0000"/>
              </a:solidFill>
            </a:endParaRPr>
          </a:p>
        </p:txBody>
      </p:sp>
    </p:spTree>
    <p:extLst>
      <p:ext uri="{BB962C8B-B14F-4D97-AF65-F5344CB8AC3E}">
        <p14:creationId xmlns="" xmlns:p14="http://schemas.microsoft.com/office/powerpoint/2010/main" val="2552119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1610" y="5241891"/>
            <a:ext cx="7315644"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smtClean="0">
                <a:solidFill>
                  <a:srgbClr val="FF0000"/>
                </a:solidFill>
              </a:rPr>
              <a:t>ADRs</a:t>
            </a:r>
            <a:endParaRPr lang="en-US" sz="2800" b="1" dirty="0">
              <a:solidFill>
                <a:srgbClr val="FF0000"/>
              </a:solidFill>
            </a:endParaRPr>
          </a:p>
          <a:p>
            <a:pPr>
              <a:lnSpc>
                <a:spcPct val="90000"/>
              </a:lnSpc>
            </a:pPr>
            <a:r>
              <a:rPr lang="en-US" sz="2800" b="1" dirty="0">
                <a:solidFill>
                  <a:srgbClr val="FF0000"/>
                </a:solidFill>
              </a:rPr>
              <a:t>Dry mouth, constipation, diarrhea, </a:t>
            </a:r>
            <a:r>
              <a:rPr lang="en-US" sz="2800" b="1" dirty="0" smtClean="0">
                <a:solidFill>
                  <a:srgbClr val="FF0000"/>
                </a:solidFill>
              </a:rPr>
              <a:t>restlessness, dizziness</a:t>
            </a:r>
            <a:r>
              <a:rPr lang="en-US" sz="2800" b="1" dirty="0">
                <a:solidFill>
                  <a:srgbClr val="FF0000"/>
                </a:solidFill>
              </a:rPr>
              <a:t>.</a:t>
            </a:r>
          </a:p>
        </p:txBody>
      </p:sp>
      <p:sp>
        <p:nvSpPr>
          <p:cNvPr id="5" name="TextBox 4"/>
          <p:cNvSpPr txBox="1"/>
          <p:nvPr/>
        </p:nvSpPr>
        <p:spPr>
          <a:xfrm>
            <a:off x="280124" y="1434162"/>
            <a:ext cx="3575049"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err="1">
                <a:solidFill>
                  <a:srgbClr val="FF0000"/>
                </a:solidFill>
              </a:rPr>
              <a:t>Phenelzine</a:t>
            </a:r>
            <a:endParaRPr lang="en-US" sz="2800" dirty="0">
              <a:solidFill>
                <a:srgbClr val="FF0000"/>
              </a:solidFill>
            </a:endParaRPr>
          </a:p>
        </p:txBody>
      </p:sp>
      <p:sp>
        <p:nvSpPr>
          <p:cNvPr id="6" name="TextBox 5"/>
          <p:cNvSpPr txBox="1"/>
          <p:nvPr/>
        </p:nvSpPr>
        <p:spPr>
          <a:xfrm>
            <a:off x="330939" y="2221166"/>
            <a:ext cx="8174234"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Acts by blocking the action of MAO enzymes</a:t>
            </a:r>
            <a:r>
              <a:rPr lang="en-US" sz="2800" b="1" dirty="0"/>
              <a:t>.</a:t>
            </a:r>
            <a:endParaRPr lang="en-US" sz="2800" dirty="0">
              <a:solidFill>
                <a:srgbClr val="DF2E28"/>
              </a:solidFill>
            </a:endParaRPr>
          </a:p>
        </p:txBody>
      </p:sp>
      <p:sp>
        <p:nvSpPr>
          <p:cNvPr id="7" name="TextBox 6"/>
          <p:cNvSpPr txBox="1"/>
          <p:nvPr/>
        </p:nvSpPr>
        <p:spPr>
          <a:xfrm>
            <a:off x="2530469" y="212189"/>
            <a:ext cx="4652128" cy="978729"/>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3200" b="1" dirty="0">
                <a:solidFill>
                  <a:srgbClr val="FF0000"/>
                </a:solidFill>
                <a:latin typeface="Algerian" panose="04020705040A02060702" pitchFamily="82" charset="0"/>
              </a:rPr>
              <a:t>Monoamine oxidase inhibitors (MAOIs)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0" name="TextBox 9"/>
          <p:cNvSpPr txBox="1"/>
          <p:nvPr/>
        </p:nvSpPr>
        <p:spPr>
          <a:xfrm>
            <a:off x="315699" y="3718901"/>
            <a:ext cx="7717868"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rgbClr val="FF0000"/>
                </a:solidFill>
              </a:rPr>
              <a:t>Require dietary </a:t>
            </a:r>
            <a:r>
              <a:rPr lang="en-US" sz="2800" b="1" dirty="0" smtClean="0">
                <a:solidFill>
                  <a:srgbClr val="FF0000"/>
                </a:solidFill>
              </a:rPr>
              <a:t>restriction</a:t>
            </a:r>
          </a:p>
          <a:p>
            <a:pPr>
              <a:lnSpc>
                <a:spcPct val="90000"/>
              </a:lnSpc>
            </a:pPr>
            <a:r>
              <a:rPr lang="en-US" sz="2800" b="1" dirty="0">
                <a:solidFill>
                  <a:srgbClr val="FF0000"/>
                </a:solidFill>
              </a:rPr>
              <a:t>Avoid wine, beer, fermented foods </a:t>
            </a:r>
            <a:r>
              <a:rPr lang="en-US" sz="2800" b="1" dirty="0" smtClean="0">
                <a:solidFill>
                  <a:srgbClr val="FF0000"/>
                </a:solidFill>
              </a:rPr>
              <a:t>and </a:t>
            </a:r>
            <a:r>
              <a:rPr lang="en-US" sz="2800" b="1" dirty="0">
                <a:solidFill>
                  <a:srgbClr val="FF0000"/>
                </a:solidFill>
              </a:rPr>
              <a:t>old cheese that contain </a:t>
            </a:r>
            <a:r>
              <a:rPr lang="en-US" sz="2800" b="1" dirty="0" err="1">
                <a:solidFill>
                  <a:srgbClr val="FF0000"/>
                </a:solidFill>
              </a:rPr>
              <a:t>tyramine</a:t>
            </a:r>
            <a:r>
              <a:rPr lang="en-US" sz="2800" b="1" dirty="0">
                <a:solidFill>
                  <a:srgbClr val="FF0000"/>
                </a:solidFill>
              </a:rPr>
              <a:t>.</a:t>
            </a:r>
          </a:p>
        </p:txBody>
      </p:sp>
      <p:sp>
        <p:nvSpPr>
          <p:cNvPr id="11" name="TextBox 10"/>
          <p:cNvSpPr txBox="1"/>
          <p:nvPr/>
        </p:nvSpPr>
        <p:spPr>
          <a:xfrm>
            <a:off x="330940" y="2961696"/>
            <a:ext cx="7320698"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rgbClr val="FF0000"/>
                </a:solidFill>
              </a:rPr>
              <a:t>Used for panic attacks and phobia.</a:t>
            </a:r>
          </a:p>
        </p:txBody>
      </p:sp>
      <p:pic>
        <p:nvPicPr>
          <p:cNvPr id="1026" name="Picture 2"/>
          <p:cNvPicPr>
            <a:picLocks noChangeAspect="1" noChangeArrowheads="1"/>
          </p:cNvPicPr>
          <p:nvPr/>
        </p:nvPicPr>
        <p:blipFill>
          <a:blip r:embed="rId3"/>
          <a:srcRect/>
          <a:stretch>
            <a:fillRect/>
          </a:stretch>
        </p:blipFill>
        <p:spPr bwMode="auto">
          <a:xfrm>
            <a:off x="8267178" y="1558445"/>
            <a:ext cx="3767334" cy="5080349"/>
          </a:xfrm>
          <a:prstGeom prst="rect">
            <a:avLst/>
          </a:prstGeom>
          <a:noFill/>
          <a:ln w="9525">
            <a:noFill/>
            <a:miter lim="800000"/>
            <a:headEnd/>
            <a:tailEnd/>
          </a:ln>
        </p:spPr>
      </p:pic>
    </p:spTree>
    <p:extLst>
      <p:ext uri="{BB962C8B-B14F-4D97-AF65-F5344CB8AC3E}">
        <p14:creationId xmlns="" xmlns:p14="http://schemas.microsoft.com/office/powerpoint/2010/main" val="154672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par>
                                <p:cTn id="51" presetID="25" presetClass="entr" presetSubtype="0" fill="hold" nodeType="withEffect">
                                  <p:stCondLst>
                                    <p:cond delay="0"/>
                                  </p:stCondLst>
                                  <p:childTnLst>
                                    <p:set>
                                      <p:cBhvr>
                                        <p:cTn id="52" dur="1" fill="hold">
                                          <p:stCondLst>
                                            <p:cond delay="0"/>
                                          </p:stCondLst>
                                        </p:cTn>
                                        <p:tgtEl>
                                          <p:spTgt spid="1026"/>
                                        </p:tgtEl>
                                        <p:attrNameLst>
                                          <p:attrName>style.visibility</p:attrName>
                                        </p:attrNameLst>
                                      </p:cBhvr>
                                      <p:to>
                                        <p:strVal val="visible"/>
                                      </p:to>
                                    </p:set>
                                    <p:anim calcmode="lin" valueType="num">
                                      <p:cBhvr>
                                        <p:cTn id="53"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56" dur="1000" fill="hold"/>
                                        <p:tgtEl>
                                          <p:spTgt spid="1026"/>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026"/>
                                        </p:tgtEl>
                                      </p:cBhvr>
                                    </p:animEffec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grpId="0" nodeType="click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68" dur="1000" fill="hold"/>
                                        <p:tgtEl>
                                          <p:spTgt spid="4"/>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5295" y="5252575"/>
            <a:ext cx="6075065"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a:solidFill>
                  <a:srgbClr val="FF0000"/>
                </a:solidFill>
                <a:cs typeface="Times New Roman" pitchFamily="18" charset="0"/>
              </a:rPr>
              <a:t>Used for panic disorder – OCD </a:t>
            </a:r>
            <a:r>
              <a:rPr lang="en-US" sz="2800" b="1" dirty="0" smtClean="0">
                <a:solidFill>
                  <a:srgbClr val="FF0000"/>
                </a:solidFill>
                <a:cs typeface="Times New Roman" pitchFamily="18" charset="0"/>
              </a:rPr>
              <a:t>-Generalized </a:t>
            </a:r>
            <a:r>
              <a:rPr lang="en-US" sz="2800" b="1" dirty="0">
                <a:solidFill>
                  <a:srgbClr val="FF0000"/>
                </a:solidFill>
                <a:cs typeface="Times New Roman" pitchFamily="18" charset="0"/>
              </a:rPr>
              <a:t>anxiety disorders - phobia.</a:t>
            </a:r>
          </a:p>
        </p:txBody>
      </p:sp>
      <p:sp>
        <p:nvSpPr>
          <p:cNvPr id="5" name="TextBox 4"/>
          <p:cNvSpPr txBox="1"/>
          <p:nvPr/>
        </p:nvSpPr>
        <p:spPr>
          <a:xfrm>
            <a:off x="600055" y="1712633"/>
            <a:ext cx="6044585"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r>
              <a:rPr lang="en-US" sz="2800" b="1" dirty="0">
                <a:solidFill>
                  <a:srgbClr val="FF0000"/>
                </a:solidFill>
                <a:cs typeface="Times New Roman" pitchFamily="18" charset="0"/>
              </a:rPr>
              <a:t>Fluoxetine</a:t>
            </a:r>
          </a:p>
        </p:txBody>
      </p:sp>
      <p:sp>
        <p:nvSpPr>
          <p:cNvPr id="6" name="TextBox 5"/>
          <p:cNvSpPr txBox="1"/>
          <p:nvPr/>
        </p:nvSpPr>
        <p:spPr>
          <a:xfrm>
            <a:off x="590778" y="2472916"/>
            <a:ext cx="6099582"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smtClean="0">
                <a:solidFill>
                  <a:srgbClr val="FF0000"/>
                </a:solidFill>
                <a:cs typeface="Times New Roman" pitchFamily="18" charset="0"/>
              </a:rPr>
              <a:t>Acts </a:t>
            </a:r>
            <a:r>
              <a:rPr lang="en-US" sz="2800" b="1" dirty="0">
                <a:solidFill>
                  <a:srgbClr val="FF0000"/>
                </a:solidFill>
                <a:cs typeface="Times New Roman" pitchFamily="18" charset="0"/>
              </a:rPr>
              <a:t>by blocking uptake of 5HT</a:t>
            </a:r>
          </a:p>
        </p:txBody>
      </p:sp>
      <p:sp>
        <p:nvSpPr>
          <p:cNvPr id="7" name="TextBox 6"/>
          <p:cNvSpPr txBox="1"/>
          <p:nvPr/>
        </p:nvSpPr>
        <p:spPr>
          <a:xfrm>
            <a:off x="1930424" y="335154"/>
            <a:ext cx="6852492" cy="107721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r>
              <a:rPr lang="en-US" sz="3200" b="1" dirty="0">
                <a:solidFill>
                  <a:srgbClr val="FF0000"/>
                </a:solidFill>
                <a:latin typeface="Algerian" panose="04020705040A02060702" pitchFamily="82" charset="0"/>
                <a:cs typeface="Times New Roman" pitchFamily="18" charset="0"/>
              </a:rPr>
              <a:t>Selective serotonin reuptake inhibitors (SSRIs)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39095" y="4480316"/>
            <a:ext cx="6120786"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a:solidFill>
                  <a:srgbClr val="FF0000"/>
                </a:solidFill>
                <a:cs typeface="Times New Roman" pitchFamily="18" charset="0"/>
              </a:rPr>
              <a:t>Long half life</a:t>
            </a:r>
          </a:p>
        </p:txBody>
      </p:sp>
      <p:sp>
        <p:nvSpPr>
          <p:cNvPr id="10" name="TextBox 9"/>
          <p:cNvSpPr txBox="1"/>
          <p:nvPr/>
        </p:nvSpPr>
        <p:spPr>
          <a:xfrm>
            <a:off x="569575" y="3804733"/>
            <a:ext cx="6105545"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a:solidFill>
                  <a:srgbClr val="FF0000"/>
                </a:solidFill>
                <a:cs typeface="Times New Roman" pitchFamily="18" charset="0"/>
              </a:rPr>
              <a:t>Delayed onset of action (weeks).</a:t>
            </a:r>
          </a:p>
        </p:txBody>
      </p:sp>
      <p:sp>
        <p:nvSpPr>
          <p:cNvPr id="11" name="TextBox 10"/>
          <p:cNvSpPr txBox="1"/>
          <p:nvPr/>
        </p:nvSpPr>
        <p:spPr>
          <a:xfrm>
            <a:off x="569575" y="3144390"/>
            <a:ext cx="2770372"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a:solidFill>
                  <a:srgbClr val="FF0000"/>
                </a:solidFill>
                <a:cs typeface="Times New Roman" pitchFamily="18" charset="0"/>
              </a:rPr>
              <a:t>Orally</a:t>
            </a:r>
          </a:p>
        </p:txBody>
      </p:sp>
      <p:pic>
        <p:nvPicPr>
          <p:cNvPr id="6145" name="Picture 1"/>
          <p:cNvPicPr>
            <a:picLocks noChangeAspect="1" noChangeArrowheads="1"/>
          </p:cNvPicPr>
          <p:nvPr/>
        </p:nvPicPr>
        <p:blipFill>
          <a:blip r:embed="rId3"/>
          <a:srcRect/>
          <a:stretch>
            <a:fillRect/>
          </a:stretch>
        </p:blipFill>
        <p:spPr bwMode="auto">
          <a:xfrm>
            <a:off x="6934200" y="1508760"/>
            <a:ext cx="5257800" cy="5349240"/>
          </a:xfrm>
          <a:prstGeom prst="rect">
            <a:avLst/>
          </a:prstGeom>
          <a:noFill/>
          <a:ln w="9525">
            <a:noFill/>
            <a:miter lim="800000"/>
            <a:headEnd/>
            <a:tailEnd/>
          </a:ln>
        </p:spPr>
      </p:pic>
    </p:spTree>
    <p:extLst>
      <p:ext uri="{BB962C8B-B14F-4D97-AF65-F5344CB8AC3E}">
        <p14:creationId xmlns="" xmlns:p14="http://schemas.microsoft.com/office/powerpoint/2010/main" val="229031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8" dur="1000" fill="hold"/>
                                        <p:tgtEl>
                                          <p:spTgt spid="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70" dur="1000" fill="hold"/>
                                        <p:tgtEl>
                                          <p:spTgt spid="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0304" y="6038748"/>
            <a:ext cx="7145527"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Sleep disturbance</a:t>
            </a:r>
          </a:p>
        </p:txBody>
      </p:sp>
      <p:sp>
        <p:nvSpPr>
          <p:cNvPr id="5" name="TextBox 4"/>
          <p:cNvSpPr txBox="1"/>
          <p:nvPr/>
        </p:nvSpPr>
        <p:spPr>
          <a:xfrm>
            <a:off x="511195" y="2950930"/>
            <a:ext cx="7068409"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Weight gain or loss</a:t>
            </a:r>
          </a:p>
        </p:txBody>
      </p:sp>
      <p:sp>
        <p:nvSpPr>
          <p:cNvPr id="6" name="TextBox 5"/>
          <p:cNvSpPr txBox="1"/>
          <p:nvPr/>
        </p:nvSpPr>
        <p:spPr>
          <a:xfrm>
            <a:off x="550304" y="2174079"/>
            <a:ext cx="7320698"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Nausea, diarrhea</a:t>
            </a:r>
          </a:p>
        </p:txBody>
      </p:sp>
      <p:sp>
        <p:nvSpPr>
          <p:cNvPr id="7" name="TextBox 6"/>
          <p:cNvSpPr txBox="1"/>
          <p:nvPr/>
        </p:nvSpPr>
        <p:spPr>
          <a:xfrm>
            <a:off x="1719336" y="897471"/>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rgbClr val="DF2E28"/>
                </a:solidFill>
                <a:latin typeface="Algerian" panose="04020705040A02060702" pitchFamily="82" charset="0"/>
              </a:rPr>
              <a:t>ADRs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50304" y="5212861"/>
            <a:ext cx="7145527"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Seizures </a:t>
            </a:r>
          </a:p>
        </p:txBody>
      </p:sp>
      <p:sp>
        <p:nvSpPr>
          <p:cNvPr id="10" name="TextBox 9"/>
          <p:cNvSpPr txBox="1"/>
          <p:nvPr/>
        </p:nvSpPr>
        <p:spPr>
          <a:xfrm>
            <a:off x="496090" y="4486133"/>
            <a:ext cx="7506244"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Dry mouth </a:t>
            </a:r>
          </a:p>
        </p:txBody>
      </p:sp>
      <p:sp>
        <p:nvSpPr>
          <p:cNvPr id="11" name="TextBox 10"/>
          <p:cNvSpPr txBox="1"/>
          <p:nvPr/>
        </p:nvSpPr>
        <p:spPr>
          <a:xfrm>
            <a:off x="511195" y="3694005"/>
            <a:ext cx="729544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Sexual dysfunction</a:t>
            </a:r>
            <a:endParaRPr lang="en-US" sz="2800" dirty="0">
              <a:solidFill>
                <a:srgbClr val="FF0000"/>
              </a:solidFill>
            </a:endParaRPr>
          </a:p>
        </p:txBody>
      </p:sp>
    </p:spTree>
    <p:extLst>
      <p:ext uri="{BB962C8B-B14F-4D97-AF65-F5344CB8AC3E}">
        <p14:creationId xmlns="" xmlns:p14="http://schemas.microsoft.com/office/powerpoint/2010/main" val="2240637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8" dur="1000" fill="hold"/>
                                        <p:tgtEl>
                                          <p:spTgt spid="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70" dur="1000" fill="hold"/>
                                        <p:tgtEl>
                                          <p:spTgt spid="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9113520" y="2568603"/>
            <a:ext cx="3078480" cy="2737341"/>
          </a:xfrm>
          <a:prstGeom prst="rect">
            <a:avLst/>
          </a:prstGeom>
        </p:spPr>
      </p:pic>
      <p:sp>
        <p:nvSpPr>
          <p:cNvPr id="12" name="Rectangle 11"/>
          <p:cNvSpPr/>
          <p:nvPr/>
        </p:nvSpPr>
        <p:spPr>
          <a:xfrm>
            <a:off x="228600" y="751344"/>
            <a:ext cx="8915400" cy="5262979"/>
          </a:xfrm>
          <a:prstGeom prst="rect">
            <a:avLst/>
          </a:prstGeom>
        </p:spPr>
        <p:txBody>
          <a:bodyPr wrap="square">
            <a:spAutoFit/>
          </a:bodyPr>
          <a:lstStyle/>
          <a:p>
            <a:r>
              <a:rPr lang="en-US" sz="2400" b="1" dirty="0" smtClean="0">
                <a:solidFill>
                  <a:srgbClr val="FFFF00"/>
                </a:solidFill>
              </a:rPr>
              <a:t>A 22-year-old woman is brought in the emergency department via ambulance because of a suicide attempt. Soon after a “night on the town,” she called her</a:t>
            </a:r>
          </a:p>
          <a:p>
            <a:r>
              <a:rPr lang="en-US" sz="2400" b="1" dirty="0" smtClean="0">
                <a:solidFill>
                  <a:srgbClr val="FFFF00"/>
                </a:solidFill>
              </a:rPr>
              <a:t>boyfriend saying that she took a handful of sleeping tablets. On examination, she appears lethargic, but groans and moves all her extremities to painful stimuli.</a:t>
            </a:r>
          </a:p>
          <a:p>
            <a:r>
              <a:rPr lang="en-US" sz="2400" b="1" dirty="0" smtClean="0">
                <a:solidFill>
                  <a:srgbClr val="FFFF00"/>
                </a:solidFill>
              </a:rPr>
              <a:t>Her blood pressure is 110/70 mm Hg, heart rate is 80 </a:t>
            </a:r>
            <a:r>
              <a:rPr lang="en-US" sz="2400" b="1" dirty="0" err="1" smtClean="0">
                <a:solidFill>
                  <a:srgbClr val="FFFF00"/>
                </a:solidFill>
              </a:rPr>
              <a:t>bp</a:t>
            </a:r>
            <a:r>
              <a:rPr lang="en-US" sz="2400" b="1" dirty="0" smtClean="0">
                <a:solidFill>
                  <a:srgbClr val="FFFF00"/>
                </a:solidFill>
              </a:rPr>
              <a:t>/m, and oxygen saturation is 99 percent. Her pupils are of normal size and reactive to light. Her deep tendon reflexes are normal bilaterally. In the field, she was given an intravenous bolus of dextrose and an ampoule of </a:t>
            </a:r>
            <a:r>
              <a:rPr lang="en-US" sz="2400" b="1" dirty="0" err="1" smtClean="0">
                <a:solidFill>
                  <a:srgbClr val="FFFF00"/>
                </a:solidFill>
              </a:rPr>
              <a:t>naloxone</a:t>
            </a:r>
            <a:r>
              <a:rPr lang="en-US" sz="2400" b="1" dirty="0" smtClean="0">
                <a:solidFill>
                  <a:srgbClr val="FFFF00"/>
                </a:solidFill>
              </a:rPr>
              <a:t> without response. Her boyfriend, with whom she had an argument, brings in the bottle of sleeping medication which reads “</a:t>
            </a:r>
            <a:r>
              <a:rPr lang="en-US" sz="2400" b="1" dirty="0" err="1" smtClean="0">
                <a:solidFill>
                  <a:srgbClr val="FFFF00"/>
                </a:solidFill>
              </a:rPr>
              <a:t>lorazepam</a:t>
            </a:r>
            <a:r>
              <a:rPr lang="en-US" sz="2400" b="1" dirty="0" smtClean="0">
                <a:solidFill>
                  <a:srgbClr val="FFFF00"/>
                </a:solidFill>
              </a:rPr>
              <a:t>.”</a:t>
            </a:r>
            <a:endParaRPr lang="en-US" sz="2400" b="1" dirty="0">
              <a:solidFill>
                <a:srgbClr val="FFFF00"/>
              </a:solidFill>
            </a:endParaRPr>
          </a:p>
        </p:txBody>
      </p:sp>
      <p:sp>
        <p:nvSpPr>
          <p:cNvPr id="13" name="Rectangle 12"/>
          <p:cNvSpPr/>
          <p:nvPr/>
        </p:nvSpPr>
        <p:spPr>
          <a:xfrm>
            <a:off x="2464450" y="0"/>
            <a:ext cx="1848470" cy="830997"/>
          </a:xfrm>
          <a:prstGeom prst="rect">
            <a:avLst/>
          </a:prstGeom>
        </p:spPr>
        <p:txBody>
          <a:bodyPr wrap="square">
            <a:spAutoFit/>
          </a:bodyPr>
          <a:lstStyle/>
          <a:p>
            <a:pPr algn="ctr"/>
            <a:r>
              <a:rPr lang="en-US" sz="4800" kern="10" dirty="0" smtClean="0">
                <a:ln w="9525">
                  <a:round/>
                  <a:headEnd/>
                  <a:tailEnd/>
                </a:ln>
                <a:gradFill rotWithShape="1">
                  <a:gsLst>
                    <a:gs pos="0">
                      <a:srgbClr val="FFE701"/>
                    </a:gs>
                    <a:gs pos="100000">
                      <a:srgbClr val="FE3E02"/>
                    </a:gs>
                  </a:gsLst>
                  <a:lin ang="5100000" scaled="1"/>
                </a:gradFill>
                <a:latin typeface="Impact"/>
              </a:rPr>
              <a:t>Case</a:t>
            </a:r>
            <a:endParaRPr lang="en-US" sz="4800" kern="10" dirty="0">
              <a:ln w="9525">
                <a:round/>
                <a:headEnd/>
                <a:tailEnd/>
              </a:ln>
              <a:gradFill rotWithShape="1">
                <a:gsLst>
                  <a:gs pos="0">
                    <a:srgbClr val="FFE701"/>
                  </a:gs>
                  <a:gs pos="100000">
                    <a:srgbClr val="FE3E02"/>
                  </a:gs>
                </a:gsLst>
                <a:lin ang="5100000" scaled="1"/>
              </a:gradFill>
              <a:latin typeface="Impact"/>
            </a:endParaRPr>
          </a:p>
        </p:txBody>
      </p:sp>
      <p:pic>
        <p:nvPicPr>
          <p:cNvPr id="14" name="Picture 4" descr="VIP_Ambulance"/>
          <p:cNvPicPr>
            <a:picLocks noChangeAspect="1" noChangeArrowheads="1"/>
          </p:cNvPicPr>
          <p:nvPr/>
        </p:nvPicPr>
        <p:blipFill>
          <a:blip r:embed="rId3"/>
          <a:srcRect/>
          <a:stretch>
            <a:fillRect/>
          </a:stretch>
        </p:blipFill>
        <p:spPr bwMode="auto">
          <a:xfrm>
            <a:off x="9235440" y="899160"/>
            <a:ext cx="2751909" cy="2484120"/>
          </a:xfrm>
          <a:prstGeom prst="rect">
            <a:avLst/>
          </a:prstGeom>
          <a:noFill/>
          <a:ln w="9525">
            <a:noFill/>
            <a:miter lim="800000"/>
            <a:headEnd/>
            <a:tailEnd/>
          </a:ln>
        </p:spPr>
      </p:pic>
      <p:pic>
        <p:nvPicPr>
          <p:cNvPr id="15" name="Picture 5" descr="Ambulance_Stretcher"/>
          <p:cNvPicPr>
            <a:picLocks noChangeAspect="1" noChangeArrowheads="1"/>
          </p:cNvPicPr>
          <p:nvPr/>
        </p:nvPicPr>
        <p:blipFill>
          <a:blip r:embed="rId4"/>
          <a:srcRect/>
          <a:stretch>
            <a:fillRect/>
          </a:stretch>
        </p:blipFill>
        <p:spPr bwMode="auto">
          <a:xfrm>
            <a:off x="9265920" y="3693478"/>
            <a:ext cx="2741023" cy="2514600"/>
          </a:xfrm>
          <a:prstGeom prst="rect">
            <a:avLst/>
          </a:prstGeom>
          <a:noFill/>
          <a:ln w="9525">
            <a:noFill/>
            <a:miter lim="800000"/>
            <a:headEnd/>
            <a:tailEnd/>
          </a:ln>
        </p:spPr>
      </p:pic>
    </p:spTree>
    <p:extLst>
      <p:ext uri="{BB962C8B-B14F-4D97-AF65-F5344CB8AC3E}">
        <p14:creationId xmlns="" xmlns:p14="http://schemas.microsoft.com/office/powerpoint/2010/main" val="22406372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2" name="Rectangle 11"/>
          <p:cNvSpPr/>
          <p:nvPr/>
        </p:nvSpPr>
        <p:spPr>
          <a:xfrm>
            <a:off x="213360" y="3418344"/>
            <a:ext cx="8915400" cy="1200329"/>
          </a:xfrm>
          <a:prstGeom prst="rect">
            <a:avLst/>
          </a:prstGeom>
        </p:spPr>
        <p:txBody>
          <a:bodyPr wrap="square">
            <a:spAutoFit/>
          </a:bodyPr>
          <a:lstStyle/>
          <a:p>
            <a:r>
              <a:rPr lang="en-US" sz="3600" b="1" dirty="0" smtClean="0"/>
              <a:t>What is the danger of an overdose </a:t>
            </a:r>
          </a:p>
          <a:p>
            <a:r>
              <a:rPr lang="en-US" sz="3600" b="1" dirty="0" smtClean="0"/>
              <a:t>with this class of medication?</a:t>
            </a:r>
            <a:endParaRPr lang="en-US" sz="3600" b="1" dirty="0"/>
          </a:p>
        </p:txBody>
      </p:sp>
      <p:sp>
        <p:nvSpPr>
          <p:cNvPr id="13" name="Rectangle 12"/>
          <p:cNvSpPr/>
          <p:nvPr/>
        </p:nvSpPr>
        <p:spPr>
          <a:xfrm>
            <a:off x="2464450" y="0"/>
            <a:ext cx="1848470" cy="830997"/>
          </a:xfrm>
          <a:prstGeom prst="rect">
            <a:avLst/>
          </a:prstGeom>
        </p:spPr>
        <p:txBody>
          <a:bodyPr wrap="square">
            <a:spAutoFit/>
          </a:bodyPr>
          <a:lstStyle/>
          <a:p>
            <a:pPr algn="ctr"/>
            <a:r>
              <a:rPr lang="en-US" sz="4800" kern="10" dirty="0" smtClean="0">
                <a:ln w="9525">
                  <a:round/>
                  <a:headEnd/>
                  <a:tailEnd/>
                </a:ln>
                <a:gradFill rotWithShape="1">
                  <a:gsLst>
                    <a:gs pos="0">
                      <a:srgbClr val="FFE701"/>
                    </a:gs>
                    <a:gs pos="100000">
                      <a:srgbClr val="FE3E02"/>
                    </a:gs>
                  </a:gsLst>
                  <a:lin ang="5100000" scaled="1"/>
                </a:gradFill>
                <a:latin typeface="Impact"/>
              </a:rPr>
              <a:t>Case</a:t>
            </a:r>
            <a:endParaRPr lang="en-US" sz="4800" kern="10" dirty="0">
              <a:ln w="9525">
                <a:round/>
                <a:headEnd/>
                <a:tailEnd/>
              </a:ln>
              <a:gradFill rotWithShape="1">
                <a:gsLst>
                  <a:gs pos="0">
                    <a:srgbClr val="FFE701"/>
                  </a:gs>
                  <a:gs pos="100000">
                    <a:srgbClr val="FE3E02"/>
                  </a:gs>
                </a:gsLst>
                <a:lin ang="5100000" scaled="1"/>
              </a:gradFill>
              <a:latin typeface="Impact"/>
            </a:endParaRPr>
          </a:p>
        </p:txBody>
      </p:sp>
      <p:pic>
        <p:nvPicPr>
          <p:cNvPr id="14" name="Picture 4" descr="VIP_Ambulance"/>
          <p:cNvPicPr>
            <a:picLocks noChangeAspect="1" noChangeArrowheads="1"/>
          </p:cNvPicPr>
          <p:nvPr/>
        </p:nvPicPr>
        <p:blipFill>
          <a:blip r:embed="rId3"/>
          <a:srcRect/>
          <a:stretch>
            <a:fillRect/>
          </a:stretch>
        </p:blipFill>
        <p:spPr bwMode="auto">
          <a:xfrm>
            <a:off x="9235440" y="899160"/>
            <a:ext cx="2751909" cy="2484120"/>
          </a:xfrm>
          <a:prstGeom prst="rect">
            <a:avLst/>
          </a:prstGeom>
          <a:noFill/>
          <a:ln w="9525">
            <a:noFill/>
            <a:miter lim="800000"/>
            <a:headEnd/>
            <a:tailEnd/>
          </a:ln>
        </p:spPr>
      </p:pic>
      <p:pic>
        <p:nvPicPr>
          <p:cNvPr id="15" name="Picture 5" descr="Ambulance_Stretcher"/>
          <p:cNvPicPr>
            <a:picLocks noChangeAspect="1" noChangeArrowheads="1"/>
          </p:cNvPicPr>
          <p:nvPr/>
        </p:nvPicPr>
        <p:blipFill>
          <a:blip r:embed="rId4"/>
          <a:srcRect/>
          <a:stretch>
            <a:fillRect/>
          </a:stretch>
        </p:blipFill>
        <p:spPr bwMode="auto">
          <a:xfrm>
            <a:off x="9407435" y="3693478"/>
            <a:ext cx="2599508" cy="2514600"/>
          </a:xfrm>
          <a:prstGeom prst="rect">
            <a:avLst/>
          </a:prstGeom>
          <a:noFill/>
          <a:ln w="9525">
            <a:noFill/>
            <a:miter lim="800000"/>
            <a:headEnd/>
            <a:tailEnd/>
          </a:ln>
        </p:spPr>
      </p:pic>
      <p:sp>
        <p:nvSpPr>
          <p:cNvPr id="7" name="Rectangle 6"/>
          <p:cNvSpPr/>
          <p:nvPr/>
        </p:nvSpPr>
        <p:spPr>
          <a:xfrm>
            <a:off x="320040" y="1482864"/>
            <a:ext cx="8915400" cy="646331"/>
          </a:xfrm>
          <a:prstGeom prst="rect">
            <a:avLst/>
          </a:prstGeom>
        </p:spPr>
        <p:txBody>
          <a:bodyPr wrap="square">
            <a:spAutoFit/>
          </a:bodyPr>
          <a:lstStyle/>
          <a:p>
            <a:r>
              <a:rPr lang="en-US" sz="3600" b="1" dirty="0" smtClean="0"/>
              <a:t>Q1</a:t>
            </a:r>
            <a:endParaRPr lang="en-US" sz="3600" b="1" dirty="0"/>
          </a:p>
        </p:txBody>
      </p:sp>
    </p:spTree>
    <p:extLst>
      <p:ext uri="{BB962C8B-B14F-4D97-AF65-F5344CB8AC3E}">
        <p14:creationId xmlns="" xmlns:p14="http://schemas.microsoft.com/office/powerpoint/2010/main" val="22406372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1445" y="26170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err="1" smtClean="0">
                <a:solidFill>
                  <a:schemeClr val="accent1"/>
                </a:solidFill>
                <a:latin typeface="Algerian" panose="04020705040A02060702" pitchFamily="82" charset="0"/>
              </a:rPr>
              <a:t>Symtoms</a:t>
            </a:r>
            <a:r>
              <a:rPr lang="en-US" sz="3200" b="1" dirty="0" smtClean="0">
                <a:solidFill>
                  <a:schemeClr val="accent1"/>
                </a:solidFill>
                <a:latin typeface="Algerian" panose="04020705040A02060702" pitchFamily="82" charset="0"/>
              </a:rPr>
              <a:t> of </a:t>
            </a:r>
            <a:r>
              <a:rPr lang="en-US" sz="3200" b="1" dirty="0" err="1" smtClean="0">
                <a:solidFill>
                  <a:schemeClr val="accent1"/>
                </a:solidFill>
                <a:latin typeface="Algerian" panose="04020705040A02060702" pitchFamily="82" charset="0"/>
              </a:rPr>
              <a:t>ansiety</a:t>
            </a:r>
            <a:endParaRPr lang="en-US" sz="3200" dirty="0">
              <a:solidFill>
                <a:schemeClr val="accent1"/>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pic>
        <p:nvPicPr>
          <p:cNvPr id="1029" name="Picture 5"/>
          <p:cNvPicPr>
            <a:picLocks noChangeAspect="1" noChangeArrowheads="1"/>
          </p:cNvPicPr>
          <p:nvPr/>
        </p:nvPicPr>
        <p:blipFill>
          <a:blip r:embed="rId3"/>
          <a:srcRect/>
          <a:stretch>
            <a:fillRect/>
          </a:stretch>
        </p:blipFill>
        <p:spPr bwMode="auto">
          <a:xfrm>
            <a:off x="6760845" y="379095"/>
            <a:ext cx="5162550" cy="3705225"/>
          </a:xfrm>
          <a:prstGeom prst="rect">
            <a:avLst/>
          </a:prstGeom>
          <a:noFill/>
          <a:ln w="9525">
            <a:noFill/>
            <a:miter lim="800000"/>
            <a:headEnd/>
            <a:tailEnd/>
          </a:ln>
        </p:spPr>
      </p:pic>
      <p:pic>
        <p:nvPicPr>
          <p:cNvPr id="1030" name="Picture 6"/>
          <p:cNvPicPr>
            <a:picLocks noChangeAspect="1" noChangeArrowheads="1"/>
          </p:cNvPicPr>
          <p:nvPr/>
        </p:nvPicPr>
        <p:blipFill>
          <a:blip r:embed="rId4"/>
          <a:srcRect/>
          <a:stretch>
            <a:fillRect/>
          </a:stretch>
        </p:blipFill>
        <p:spPr bwMode="auto">
          <a:xfrm>
            <a:off x="6752273" y="4358640"/>
            <a:ext cx="5210175" cy="2286000"/>
          </a:xfrm>
          <a:prstGeom prst="rect">
            <a:avLst/>
          </a:prstGeom>
          <a:noFill/>
          <a:ln w="9525">
            <a:noFill/>
            <a:miter lim="800000"/>
            <a:headEnd/>
            <a:tailEnd/>
          </a:ln>
        </p:spPr>
      </p:pic>
      <p:sp>
        <p:nvSpPr>
          <p:cNvPr id="10" name="TextBox 9"/>
          <p:cNvSpPr txBox="1"/>
          <p:nvPr/>
        </p:nvSpPr>
        <p:spPr>
          <a:xfrm>
            <a:off x="308258" y="2160643"/>
            <a:ext cx="342978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rPr>
              <a:t>1-Somatic</a:t>
            </a:r>
            <a:endParaRPr lang="en-US" sz="2800" b="1" dirty="0">
              <a:solidFill>
                <a:schemeClr val="accent1"/>
              </a:solidFill>
            </a:endParaRPr>
          </a:p>
        </p:txBody>
      </p:sp>
      <p:sp>
        <p:nvSpPr>
          <p:cNvPr id="11" name="TextBox 10"/>
          <p:cNvSpPr txBox="1"/>
          <p:nvPr/>
        </p:nvSpPr>
        <p:spPr>
          <a:xfrm>
            <a:off x="308258" y="4842883"/>
            <a:ext cx="342978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2- </a:t>
            </a:r>
            <a:r>
              <a:rPr lang="en-US" sz="2800" b="1" dirty="0" smtClean="0">
                <a:solidFill>
                  <a:schemeClr val="accent1"/>
                </a:solidFill>
              </a:rPr>
              <a:t>Emotional</a:t>
            </a:r>
            <a:endParaRPr lang="en-US" sz="2800" b="1" dirty="0">
              <a:solidFill>
                <a:schemeClr val="accent1"/>
              </a:solidFill>
            </a:endParaRPr>
          </a:p>
        </p:txBody>
      </p:sp>
    </p:spTree>
    <p:extLst>
      <p:ext uri="{BB962C8B-B14F-4D97-AF65-F5344CB8AC3E}">
        <p14:creationId xmlns="" xmlns:p14="http://schemas.microsoft.com/office/powerpoint/2010/main" val="356272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par>
                                <p:cTn id="15" presetID="25" presetClass="entr" presetSubtype="0" fill="hold" nodeType="withEffect">
                                  <p:stCondLst>
                                    <p:cond delay="0"/>
                                  </p:stCondLst>
                                  <p:childTnLst>
                                    <p:set>
                                      <p:cBhvr>
                                        <p:cTn id="16" dur="1" fill="hold">
                                          <p:stCondLst>
                                            <p:cond delay="0"/>
                                          </p:stCondLst>
                                        </p:cTn>
                                        <p:tgtEl>
                                          <p:spTgt spid="1029"/>
                                        </p:tgtEl>
                                        <p:attrNameLst>
                                          <p:attrName>style.visibility</p:attrName>
                                        </p:attrNameLst>
                                      </p:cBhvr>
                                      <p:to>
                                        <p:strVal val="visible"/>
                                      </p:to>
                                    </p:set>
                                    <p:anim calcmode="lin" valueType="num">
                                      <p:cBhvr>
                                        <p:cTn id="17" dur="500" decel="50000" fill="hold">
                                          <p:stCondLst>
                                            <p:cond delay="0"/>
                                          </p:stCondLst>
                                        </p:cTn>
                                        <p:tgtEl>
                                          <p:spTgt spid="102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2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29"/>
                                        </p:tgtEl>
                                        <p:attrNameLst>
                                          <p:attrName>ppt_w</p:attrName>
                                        </p:attrNameLst>
                                      </p:cBhvr>
                                      <p:tavLst>
                                        <p:tav tm="0">
                                          <p:val>
                                            <p:strVal val="#ppt_w*.05"/>
                                          </p:val>
                                        </p:tav>
                                        <p:tav tm="100000">
                                          <p:val>
                                            <p:strVal val="#ppt_w"/>
                                          </p:val>
                                        </p:tav>
                                      </p:tavLst>
                                    </p:anim>
                                    <p:anim calcmode="lin" valueType="num">
                                      <p:cBhvr>
                                        <p:cTn id="20" dur="1000" fill="hold"/>
                                        <p:tgtEl>
                                          <p:spTgt spid="102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2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2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2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29"/>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1"/>
                                        </p:tgtEl>
                                      </p:cBhvr>
                                    </p:animEffect>
                                  </p:childTnLst>
                                </p:cTn>
                              </p:par>
                              <p:par>
                                <p:cTn id="37" presetID="25" presetClass="entr" presetSubtype="0" fill="hold" nodeType="withEffect">
                                  <p:stCondLst>
                                    <p:cond delay="0"/>
                                  </p:stCondLst>
                                  <p:childTnLst>
                                    <p:set>
                                      <p:cBhvr>
                                        <p:cTn id="38" dur="1" fill="hold">
                                          <p:stCondLst>
                                            <p:cond delay="0"/>
                                          </p:stCondLst>
                                        </p:cTn>
                                        <p:tgtEl>
                                          <p:spTgt spid="1030"/>
                                        </p:tgtEl>
                                        <p:attrNameLst>
                                          <p:attrName>style.visibility</p:attrName>
                                        </p:attrNameLst>
                                      </p:cBhvr>
                                      <p:to>
                                        <p:strVal val="visible"/>
                                      </p:to>
                                    </p:set>
                                    <p:anim calcmode="lin" valueType="num">
                                      <p:cBhvr>
                                        <p:cTn id="39" dur="500" decel="50000" fill="hold">
                                          <p:stCondLst>
                                            <p:cond delay="0"/>
                                          </p:stCondLst>
                                        </p:cTn>
                                        <p:tgtEl>
                                          <p:spTgt spid="1030"/>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030"/>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030"/>
                                        </p:tgtEl>
                                        <p:attrNameLst>
                                          <p:attrName>ppt_w</p:attrName>
                                        </p:attrNameLst>
                                      </p:cBhvr>
                                      <p:tavLst>
                                        <p:tav tm="0">
                                          <p:val>
                                            <p:strVal val="#ppt_w*.05"/>
                                          </p:val>
                                        </p:tav>
                                        <p:tav tm="100000">
                                          <p:val>
                                            <p:strVal val="#ppt_w"/>
                                          </p:val>
                                        </p:tav>
                                      </p:tavLst>
                                    </p:anim>
                                    <p:anim calcmode="lin" valueType="num">
                                      <p:cBhvr>
                                        <p:cTn id="42" dur="1000" fill="hold"/>
                                        <p:tgtEl>
                                          <p:spTgt spid="1030"/>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030"/>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030"/>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030"/>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2" name="Rectangle 11"/>
          <p:cNvSpPr/>
          <p:nvPr/>
        </p:nvSpPr>
        <p:spPr>
          <a:xfrm>
            <a:off x="213360" y="3418344"/>
            <a:ext cx="8915400" cy="1754326"/>
          </a:xfrm>
          <a:prstGeom prst="rect">
            <a:avLst/>
          </a:prstGeom>
        </p:spPr>
        <p:txBody>
          <a:bodyPr wrap="square">
            <a:spAutoFit/>
          </a:bodyPr>
          <a:lstStyle/>
          <a:p>
            <a:r>
              <a:rPr lang="en-US" sz="3600" b="1" dirty="0" smtClean="0"/>
              <a:t>What is the cellular mechanism of action of this class of</a:t>
            </a:r>
          </a:p>
          <a:p>
            <a:r>
              <a:rPr lang="en-US" sz="3600" b="1" dirty="0" smtClean="0"/>
              <a:t>medication?</a:t>
            </a:r>
            <a:endParaRPr lang="en-US" sz="3600" b="1" dirty="0"/>
          </a:p>
        </p:txBody>
      </p:sp>
      <p:sp>
        <p:nvSpPr>
          <p:cNvPr id="13" name="Rectangle 12"/>
          <p:cNvSpPr/>
          <p:nvPr/>
        </p:nvSpPr>
        <p:spPr>
          <a:xfrm>
            <a:off x="2464450" y="0"/>
            <a:ext cx="1848470" cy="830997"/>
          </a:xfrm>
          <a:prstGeom prst="rect">
            <a:avLst/>
          </a:prstGeom>
        </p:spPr>
        <p:txBody>
          <a:bodyPr wrap="square">
            <a:spAutoFit/>
          </a:bodyPr>
          <a:lstStyle/>
          <a:p>
            <a:pPr algn="ctr"/>
            <a:r>
              <a:rPr lang="en-US" sz="4800" kern="10" dirty="0" smtClean="0">
                <a:ln w="9525">
                  <a:round/>
                  <a:headEnd/>
                  <a:tailEnd/>
                </a:ln>
                <a:gradFill rotWithShape="1">
                  <a:gsLst>
                    <a:gs pos="0">
                      <a:srgbClr val="FFE701"/>
                    </a:gs>
                    <a:gs pos="100000">
                      <a:srgbClr val="FE3E02"/>
                    </a:gs>
                  </a:gsLst>
                  <a:lin ang="5100000" scaled="1"/>
                </a:gradFill>
                <a:latin typeface="Impact"/>
              </a:rPr>
              <a:t>Case</a:t>
            </a:r>
            <a:endParaRPr lang="en-US" sz="4800" kern="10" dirty="0">
              <a:ln w="9525">
                <a:round/>
                <a:headEnd/>
                <a:tailEnd/>
              </a:ln>
              <a:gradFill rotWithShape="1">
                <a:gsLst>
                  <a:gs pos="0">
                    <a:srgbClr val="FFE701"/>
                  </a:gs>
                  <a:gs pos="100000">
                    <a:srgbClr val="FE3E02"/>
                  </a:gs>
                </a:gsLst>
                <a:lin ang="5100000" scaled="1"/>
              </a:gradFill>
              <a:latin typeface="Impact"/>
            </a:endParaRPr>
          </a:p>
        </p:txBody>
      </p:sp>
      <p:pic>
        <p:nvPicPr>
          <p:cNvPr id="14" name="Picture 4" descr="VIP_Ambulance"/>
          <p:cNvPicPr>
            <a:picLocks noChangeAspect="1" noChangeArrowheads="1"/>
          </p:cNvPicPr>
          <p:nvPr/>
        </p:nvPicPr>
        <p:blipFill>
          <a:blip r:embed="rId3"/>
          <a:srcRect/>
          <a:stretch>
            <a:fillRect/>
          </a:stretch>
        </p:blipFill>
        <p:spPr bwMode="auto">
          <a:xfrm>
            <a:off x="9235440" y="899160"/>
            <a:ext cx="2751909" cy="2484120"/>
          </a:xfrm>
          <a:prstGeom prst="rect">
            <a:avLst/>
          </a:prstGeom>
          <a:noFill/>
          <a:ln w="9525">
            <a:noFill/>
            <a:miter lim="800000"/>
            <a:headEnd/>
            <a:tailEnd/>
          </a:ln>
        </p:spPr>
      </p:pic>
      <p:pic>
        <p:nvPicPr>
          <p:cNvPr id="15" name="Picture 5" descr="Ambulance_Stretcher"/>
          <p:cNvPicPr>
            <a:picLocks noChangeAspect="1" noChangeArrowheads="1"/>
          </p:cNvPicPr>
          <p:nvPr/>
        </p:nvPicPr>
        <p:blipFill>
          <a:blip r:embed="rId4"/>
          <a:srcRect/>
          <a:stretch>
            <a:fillRect/>
          </a:stretch>
        </p:blipFill>
        <p:spPr bwMode="auto">
          <a:xfrm>
            <a:off x="9407435" y="3693478"/>
            <a:ext cx="2599508" cy="2514600"/>
          </a:xfrm>
          <a:prstGeom prst="rect">
            <a:avLst/>
          </a:prstGeom>
          <a:noFill/>
          <a:ln w="9525">
            <a:noFill/>
            <a:miter lim="800000"/>
            <a:headEnd/>
            <a:tailEnd/>
          </a:ln>
        </p:spPr>
      </p:pic>
      <p:sp>
        <p:nvSpPr>
          <p:cNvPr id="7" name="Rectangle 6"/>
          <p:cNvSpPr/>
          <p:nvPr/>
        </p:nvSpPr>
        <p:spPr>
          <a:xfrm>
            <a:off x="320040" y="1482864"/>
            <a:ext cx="8915400" cy="646331"/>
          </a:xfrm>
          <a:prstGeom prst="rect">
            <a:avLst/>
          </a:prstGeom>
        </p:spPr>
        <p:txBody>
          <a:bodyPr wrap="square">
            <a:spAutoFit/>
          </a:bodyPr>
          <a:lstStyle/>
          <a:p>
            <a:r>
              <a:rPr lang="en-US" sz="3600" b="1" dirty="0" smtClean="0"/>
              <a:t>Q2</a:t>
            </a:r>
            <a:endParaRPr lang="en-US" sz="3600" b="1" dirty="0"/>
          </a:p>
        </p:txBody>
      </p:sp>
    </p:spTree>
    <p:extLst>
      <p:ext uri="{BB962C8B-B14F-4D97-AF65-F5344CB8AC3E}">
        <p14:creationId xmlns="" xmlns:p14="http://schemas.microsoft.com/office/powerpoint/2010/main" val="22406372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2" name="Rectangle 11"/>
          <p:cNvSpPr/>
          <p:nvPr/>
        </p:nvSpPr>
        <p:spPr>
          <a:xfrm>
            <a:off x="213360" y="3418344"/>
            <a:ext cx="8915400" cy="1754326"/>
          </a:xfrm>
          <a:prstGeom prst="rect">
            <a:avLst/>
          </a:prstGeom>
        </p:spPr>
        <p:txBody>
          <a:bodyPr wrap="square">
            <a:spAutoFit/>
          </a:bodyPr>
          <a:lstStyle/>
          <a:p>
            <a:r>
              <a:rPr lang="en-US" sz="3600" b="1" dirty="0" smtClean="0"/>
              <a:t>What pharmacologic agent can be used to treat this patient, and</a:t>
            </a:r>
          </a:p>
          <a:p>
            <a:r>
              <a:rPr lang="en-US" sz="3600" b="1" dirty="0" smtClean="0"/>
              <a:t>what is its mechanism of action?</a:t>
            </a:r>
            <a:endParaRPr lang="en-US" sz="3600" b="1" dirty="0"/>
          </a:p>
        </p:txBody>
      </p:sp>
      <p:sp>
        <p:nvSpPr>
          <p:cNvPr id="13" name="Rectangle 12"/>
          <p:cNvSpPr/>
          <p:nvPr/>
        </p:nvSpPr>
        <p:spPr>
          <a:xfrm>
            <a:off x="2464450" y="0"/>
            <a:ext cx="1848470" cy="830997"/>
          </a:xfrm>
          <a:prstGeom prst="rect">
            <a:avLst/>
          </a:prstGeom>
        </p:spPr>
        <p:txBody>
          <a:bodyPr wrap="square">
            <a:spAutoFit/>
          </a:bodyPr>
          <a:lstStyle/>
          <a:p>
            <a:pPr algn="ctr"/>
            <a:r>
              <a:rPr lang="en-US" sz="4800" kern="10" dirty="0" smtClean="0">
                <a:ln w="9525">
                  <a:round/>
                  <a:headEnd/>
                  <a:tailEnd/>
                </a:ln>
                <a:gradFill rotWithShape="1">
                  <a:gsLst>
                    <a:gs pos="0">
                      <a:srgbClr val="FFE701"/>
                    </a:gs>
                    <a:gs pos="100000">
                      <a:srgbClr val="FE3E02"/>
                    </a:gs>
                  </a:gsLst>
                  <a:lin ang="5100000" scaled="1"/>
                </a:gradFill>
                <a:latin typeface="Impact"/>
              </a:rPr>
              <a:t>Case</a:t>
            </a:r>
            <a:endParaRPr lang="en-US" sz="4800" kern="10" dirty="0">
              <a:ln w="9525">
                <a:round/>
                <a:headEnd/>
                <a:tailEnd/>
              </a:ln>
              <a:gradFill rotWithShape="1">
                <a:gsLst>
                  <a:gs pos="0">
                    <a:srgbClr val="FFE701"/>
                  </a:gs>
                  <a:gs pos="100000">
                    <a:srgbClr val="FE3E02"/>
                  </a:gs>
                </a:gsLst>
                <a:lin ang="5100000" scaled="1"/>
              </a:gradFill>
              <a:latin typeface="Impact"/>
            </a:endParaRPr>
          </a:p>
        </p:txBody>
      </p:sp>
      <p:pic>
        <p:nvPicPr>
          <p:cNvPr id="14" name="Picture 4" descr="VIP_Ambulance"/>
          <p:cNvPicPr>
            <a:picLocks noChangeAspect="1" noChangeArrowheads="1"/>
          </p:cNvPicPr>
          <p:nvPr/>
        </p:nvPicPr>
        <p:blipFill>
          <a:blip r:embed="rId3"/>
          <a:srcRect/>
          <a:stretch>
            <a:fillRect/>
          </a:stretch>
        </p:blipFill>
        <p:spPr bwMode="auto">
          <a:xfrm>
            <a:off x="9235440" y="899160"/>
            <a:ext cx="2751909" cy="2484120"/>
          </a:xfrm>
          <a:prstGeom prst="rect">
            <a:avLst/>
          </a:prstGeom>
          <a:noFill/>
          <a:ln w="9525">
            <a:noFill/>
            <a:miter lim="800000"/>
            <a:headEnd/>
            <a:tailEnd/>
          </a:ln>
        </p:spPr>
      </p:pic>
      <p:pic>
        <p:nvPicPr>
          <p:cNvPr id="15" name="Picture 5" descr="Ambulance_Stretcher"/>
          <p:cNvPicPr>
            <a:picLocks noChangeAspect="1" noChangeArrowheads="1"/>
          </p:cNvPicPr>
          <p:nvPr/>
        </p:nvPicPr>
        <p:blipFill>
          <a:blip r:embed="rId4"/>
          <a:srcRect/>
          <a:stretch>
            <a:fillRect/>
          </a:stretch>
        </p:blipFill>
        <p:spPr bwMode="auto">
          <a:xfrm>
            <a:off x="9407435" y="3693478"/>
            <a:ext cx="2599508" cy="2514600"/>
          </a:xfrm>
          <a:prstGeom prst="rect">
            <a:avLst/>
          </a:prstGeom>
          <a:noFill/>
          <a:ln w="9525">
            <a:noFill/>
            <a:miter lim="800000"/>
            <a:headEnd/>
            <a:tailEnd/>
          </a:ln>
        </p:spPr>
      </p:pic>
      <p:sp>
        <p:nvSpPr>
          <p:cNvPr id="7" name="Rectangle 6"/>
          <p:cNvSpPr/>
          <p:nvPr/>
        </p:nvSpPr>
        <p:spPr>
          <a:xfrm>
            <a:off x="320040" y="1482864"/>
            <a:ext cx="8915400" cy="646331"/>
          </a:xfrm>
          <a:prstGeom prst="rect">
            <a:avLst/>
          </a:prstGeom>
        </p:spPr>
        <p:txBody>
          <a:bodyPr wrap="square">
            <a:spAutoFit/>
          </a:bodyPr>
          <a:lstStyle/>
          <a:p>
            <a:r>
              <a:rPr lang="en-US" sz="3600" b="1" dirty="0" smtClean="0"/>
              <a:t>Q3</a:t>
            </a:r>
            <a:endParaRPr lang="en-US" sz="3600" b="1" dirty="0"/>
          </a:p>
        </p:txBody>
      </p:sp>
    </p:spTree>
    <p:extLst>
      <p:ext uri="{BB962C8B-B14F-4D97-AF65-F5344CB8AC3E}">
        <p14:creationId xmlns="" xmlns:p14="http://schemas.microsoft.com/office/powerpoint/2010/main" val="22406372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s://s-media-cache-ak0.pinimg.com/736x/4e/79/1d/4e791d11c1d511b77348d0111b8674d6.jpg">
            <a:hlinkClick r:id="rId2"/>
          </p:cNvPr>
          <p:cNvPicPr>
            <a:picLocks noChangeAspect="1" noChangeArrowheads="1"/>
          </p:cNvPicPr>
          <p:nvPr/>
        </p:nvPicPr>
        <p:blipFill>
          <a:blip r:embed="rId3" cstate="print"/>
          <a:srcRect/>
          <a:stretch>
            <a:fillRect/>
          </a:stretch>
        </p:blipFill>
        <p:spPr bwMode="auto">
          <a:xfrm>
            <a:off x="1143000" y="213360"/>
            <a:ext cx="9951720" cy="6355080"/>
          </a:xfrm>
          <a:prstGeom prst="rect">
            <a:avLst/>
          </a:prstGeom>
          <a:noFill/>
        </p:spPr>
      </p:pic>
      <p:pic>
        <p:nvPicPr>
          <p:cNvPr id="2050" name="Picture 2"/>
          <p:cNvPicPr>
            <a:picLocks noChangeAspect="1" noChangeArrowheads="1"/>
          </p:cNvPicPr>
          <p:nvPr/>
        </p:nvPicPr>
        <p:blipFill>
          <a:blip r:embed="rId4"/>
          <a:srcRect/>
          <a:stretch>
            <a:fillRect/>
          </a:stretch>
        </p:blipFill>
        <p:spPr bwMode="auto">
          <a:xfrm>
            <a:off x="1127760" y="396240"/>
            <a:ext cx="9997440" cy="6233159"/>
          </a:xfrm>
          <a:prstGeom prst="rect">
            <a:avLst/>
          </a:prstGeom>
          <a:noFill/>
          <a:ln w="9525">
            <a:noFill/>
            <a:miter lim="800000"/>
            <a:headEnd/>
            <a:tailEnd/>
          </a:ln>
        </p:spPr>
      </p:pic>
    </p:spTree>
    <p:extLst>
      <p:ext uri="{BB962C8B-B14F-4D97-AF65-F5344CB8AC3E}">
        <p14:creationId xmlns="" xmlns:p14="http://schemas.microsoft.com/office/powerpoint/2010/main" val="155714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p:cTn id="19"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22" dur="1000" fill="hold"/>
                                        <p:tgtEl>
                                          <p:spTgt spid="205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3058" y="2846443"/>
            <a:ext cx="342978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2- Panic </a:t>
            </a:r>
            <a:r>
              <a:rPr lang="en-US" sz="2800" b="1" dirty="0" smtClean="0">
                <a:solidFill>
                  <a:schemeClr val="accent1"/>
                </a:solidFill>
              </a:rPr>
              <a:t>disorder</a:t>
            </a:r>
            <a:endParaRPr lang="en-US" sz="2800" b="1" dirty="0">
              <a:solidFill>
                <a:schemeClr val="accent1"/>
              </a:solidFill>
            </a:endParaRPr>
          </a:p>
        </p:txBody>
      </p:sp>
      <p:sp>
        <p:nvSpPr>
          <p:cNvPr id="6" name="TextBox 5"/>
          <p:cNvSpPr txBox="1"/>
          <p:nvPr/>
        </p:nvSpPr>
        <p:spPr>
          <a:xfrm>
            <a:off x="581792" y="1736014"/>
            <a:ext cx="4228706" cy="781752"/>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7938" indent="14288">
              <a:lnSpc>
                <a:spcPct val="80000"/>
              </a:lnSpc>
            </a:pPr>
            <a:r>
              <a:rPr lang="en-US" sz="2800" b="1" dirty="0" smtClean="0">
                <a:solidFill>
                  <a:schemeClr val="accent1"/>
                </a:solidFill>
              </a:rPr>
              <a:t>1- </a:t>
            </a:r>
            <a:r>
              <a:rPr lang="en-US" sz="2800" b="1" dirty="0">
                <a:solidFill>
                  <a:schemeClr val="accent1"/>
                </a:solidFill>
              </a:rPr>
              <a:t>Generalized anxiety </a:t>
            </a:r>
          </a:p>
          <a:p>
            <a:pPr marL="7938" indent="14288">
              <a:lnSpc>
                <a:spcPct val="80000"/>
              </a:lnSpc>
            </a:pPr>
            <a:r>
              <a:rPr lang="en-US" sz="2800" b="1" dirty="0">
                <a:solidFill>
                  <a:schemeClr val="accent1"/>
                </a:solidFill>
              </a:rPr>
              <a:t>     disorder</a:t>
            </a:r>
          </a:p>
        </p:txBody>
      </p:sp>
      <p:sp>
        <p:nvSpPr>
          <p:cNvPr id="7" name="TextBox 6"/>
          <p:cNvSpPr txBox="1"/>
          <p:nvPr/>
        </p:nvSpPr>
        <p:spPr>
          <a:xfrm>
            <a:off x="1304041" y="709320"/>
            <a:ext cx="6372519" cy="4862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7938" indent="14288" algn="ctr">
              <a:lnSpc>
                <a:spcPct val="80000"/>
              </a:lnSpc>
            </a:pPr>
            <a:r>
              <a:rPr lang="en-US" sz="3200" b="1" dirty="0">
                <a:solidFill>
                  <a:schemeClr val="accent1"/>
                </a:solidFill>
                <a:latin typeface="Algerian" panose="04020705040A02060702" pitchFamily="82" charset="0"/>
              </a:rPr>
              <a:t>Types of anxiety disorders</a:t>
            </a:r>
          </a:p>
        </p:txBody>
      </p:sp>
      <p:pic>
        <p:nvPicPr>
          <p:cNvPr id="9" name="Picture 8" descr="cn-anxiety"/>
          <p:cNvPicPr>
            <a:picLocks noChangeAspect="1" noChangeArrowheads="1"/>
          </p:cNvPicPr>
          <p:nvPr/>
        </p:nvPicPr>
        <p:blipFill>
          <a:blip r:embed="rId2" cstate="print"/>
          <a:srcRect/>
          <a:stretch>
            <a:fillRect/>
          </a:stretch>
        </p:blipFill>
        <p:spPr bwMode="auto">
          <a:xfrm>
            <a:off x="7584544" y="2605267"/>
            <a:ext cx="3429000" cy="1981200"/>
          </a:xfrm>
          <a:prstGeom prst="rect">
            <a:avLst/>
          </a:prstGeom>
          <a:noFill/>
          <a:ln w="9525">
            <a:noFill/>
            <a:miter lim="800000"/>
            <a:headEnd/>
            <a:tailEnd/>
          </a:ln>
        </p:spPr>
      </p:pic>
      <p:pic>
        <p:nvPicPr>
          <p:cNvPr id="10" name="Picture 9" descr="panic_tn">
            <a:hlinkClick r:id="rId3"/>
          </p:cNvPr>
          <p:cNvPicPr>
            <a:picLocks noChangeAspect="1" noChangeArrowheads="1"/>
          </p:cNvPicPr>
          <p:nvPr/>
        </p:nvPicPr>
        <p:blipFill>
          <a:blip r:embed="rId4" cstate="print"/>
          <a:srcRect/>
          <a:stretch>
            <a:fillRect/>
          </a:stretch>
        </p:blipFill>
        <p:spPr bwMode="auto">
          <a:xfrm>
            <a:off x="7498080" y="2621281"/>
            <a:ext cx="3901440" cy="2103120"/>
          </a:xfrm>
          <a:prstGeom prst="rect">
            <a:avLst/>
          </a:prstGeom>
          <a:noFill/>
          <a:ln w="9525">
            <a:noFill/>
            <a:miter lim="800000"/>
            <a:headEnd/>
            <a:tailEnd/>
          </a:ln>
        </p:spPr>
      </p:pic>
      <p:sp>
        <p:nvSpPr>
          <p:cNvPr id="11" name="TextBox 10"/>
          <p:cNvSpPr txBox="1"/>
          <p:nvPr/>
        </p:nvSpPr>
        <p:spPr>
          <a:xfrm>
            <a:off x="612272" y="5649882"/>
            <a:ext cx="4722829"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rPr>
              <a:t>5- </a:t>
            </a:r>
            <a:r>
              <a:rPr lang="en-US" sz="2800" b="1" dirty="0" smtClean="0">
                <a:solidFill>
                  <a:schemeClr val="accent1"/>
                </a:solidFill>
              </a:rPr>
              <a:t>Obsessive compulsive </a:t>
            </a:r>
            <a:endParaRPr lang="en-US" sz="2800" b="1" dirty="0">
              <a:solidFill>
                <a:schemeClr val="accent1"/>
              </a:solidFill>
            </a:endParaRPr>
          </a:p>
          <a:p>
            <a:pPr>
              <a:lnSpc>
                <a:spcPct val="90000"/>
              </a:lnSpc>
            </a:pPr>
            <a:r>
              <a:rPr lang="en-US" sz="2800" b="1" dirty="0">
                <a:solidFill>
                  <a:schemeClr val="accent1"/>
                </a:solidFill>
              </a:rPr>
              <a:t>     disorder</a:t>
            </a:r>
          </a:p>
        </p:txBody>
      </p:sp>
      <p:sp>
        <p:nvSpPr>
          <p:cNvPr id="12" name="TextBox 11"/>
          <p:cNvSpPr txBox="1"/>
          <p:nvPr/>
        </p:nvSpPr>
        <p:spPr>
          <a:xfrm>
            <a:off x="629242" y="4818467"/>
            <a:ext cx="262300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rPr>
              <a:t>3- Phobia</a:t>
            </a:r>
            <a:endParaRPr lang="en-US" sz="2800" b="1" dirty="0">
              <a:solidFill>
                <a:schemeClr val="accent1"/>
              </a:solidFill>
            </a:endParaRPr>
          </a:p>
        </p:txBody>
      </p:sp>
      <p:sp>
        <p:nvSpPr>
          <p:cNvPr id="13" name="TextBox 12"/>
          <p:cNvSpPr txBox="1"/>
          <p:nvPr/>
        </p:nvSpPr>
        <p:spPr>
          <a:xfrm>
            <a:off x="628298" y="3703302"/>
            <a:ext cx="3923906"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rPr>
              <a:t>4-Post traumatic </a:t>
            </a:r>
          </a:p>
          <a:p>
            <a:pPr>
              <a:lnSpc>
                <a:spcPct val="90000"/>
              </a:lnSpc>
            </a:pPr>
            <a:r>
              <a:rPr lang="en-US" sz="2800" b="1" dirty="0">
                <a:solidFill>
                  <a:schemeClr val="accent1"/>
                </a:solidFill>
              </a:rPr>
              <a:t>    stress disorder</a:t>
            </a:r>
          </a:p>
        </p:txBody>
      </p:sp>
      <p:pic>
        <p:nvPicPr>
          <p:cNvPr id="14" name="Picture 4" descr="الخوف قد يؤدي للجلطة القلبية"/>
          <p:cNvPicPr>
            <a:picLocks noChangeAspect="1" noChangeArrowheads="1"/>
          </p:cNvPicPr>
          <p:nvPr/>
        </p:nvPicPr>
        <p:blipFill>
          <a:blip r:embed="rId5" cstate="print"/>
          <a:srcRect/>
          <a:stretch>
            <a:fillRect/>
          </a:stretch>
        </p:blipFill>
        <p:spPr bwMode="auto">
          <a:xfrm>
            <a:off x="7887510" y="2133600"/>
            <a:ext cx="3359610" cy="2895600"/>
          </a:xfrm>
          <a:prstGeom prst="rect">
            <a:avLst/>
          </a:prstGeom>
          <a:noFill/>
          <a:ln w="9525">
            <a:noFill/>
            <a:miter lim="800000"/>
            <a:headEnd/>
            <a:tailEnd/>
          </a:ln>
        </p:spPr>
      </p:pic>
      <p:pic>
        <p:nvPicPr>
          <p:cNvPr id="15" name="Picture 5" descr="220px-Messie_mess_1">
            <a:hlinkClick r:id="rId6"/>
          </p:cNvPr>
          <p:cNvPicPr>
            <a:picLocks noChangeAspect="1" noChangeArrowheads="1"/>
          </p:cNvPicPr>
          <p:nvPr/>
        </p:nvPicPr>
        <p:blipFill>
          <a:blip r:embed="rId7" cstate="print"/>
          <a:srcRect/>
          <a:stretch>
            <a:fillRect/>
          </a:stretch>
        </p:blipFill>
        <p:spPr bwMode="auto">
          <a:xfrm>
            <a:off x="7985760" y="4810170"/>
            <a:ext cx="3581400" cy="1819230"/>
          </a:xfrm>
          <a:prstGeom prst="rect">
            <a:avLst/>
          </a:prstGeom>
          <a:noFill/>
          <a:ln w="9525">
            <a:noFill/>
            <a:miter lim="800000"/>
            <a:headEnd/>
            <a:tailEnd/>
          </a:ln>
        </p:spPr>
      </p:pic>
      <p:pic>
        <p:nvPicPr>
          <p:cNvPr id="16" name="Picture 6" descr="OCD handwash.jpg">
            <a:hlinkClick r:id="rId8"/>
          </p:cNvPr>
          <p:cNvPicPr>
            <a:picLocks noChangeAspect="1" noChangeArrowheads="1"/>
          </p:cNvPicPr>
          <p:nvPr/>
        </p:nvPicPr>
        <p:blipFill>
          <a:blip r:embed="rId9" cstate="print"/>
          <a:srcRect/>
          <a:stretch>
            <a:fillRect/>
          </a:stretch>
        </p:blipFill>
        <p:spPr bwMode="auto">
          <a:xfrm>
            <a:off x="7848600" y="2255520"/>
            <a:ext cx="3703320" cy="2133600"/>
          </a:xfrm>
          <a:prstGeom prst="rect">
            <a:avLst/>
          </a:prstGeom>
          <a:noFill/>
          <a:ln w="9525">
            <a:noFill/>
            <a:miter lim="800000"/>
            <a:headEnd/>
            <a:tailEnd/>
          </a:ln>
        </p:spPr>
      </p:pic>
    </p:spTree>
    <p:extLst>
      <p:ext uri="{BB962C8B-B14F-4D97-AF65-F5344CB8AC3E}">
        <p14:creationId xmlns="" xmlns:p14="http://schemas.microsoft.com/office/powerpoint/2010/main" val="1436557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xit" presetSubtype="16" fill="hold" nodeType="clickEffect">
                                  <p:stCondLst>
                                    <p:cond delay="0"/>
                                  </p:stCondLst>
                                  <p:childTnLst>
                                    <p:animEffect transition="out" filter="box(in)">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7" dur="1000" fill="hold"/>
                                        <p:tgtEl>
                                          <p:spTgt spid="5"/>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5"/>
                                        </p:tgtEl>
                                      </p:cBhvr>
                                    </p:animEffect>
                                  </p:childTnLst>
                                </p:cTn>
                              </p:par>
                              <p:par>
                                <p:cTn id="42" presetID="25" presetClass="entr" presetSubtype="0"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7" dur="1000" fill="hold"/>
                                        <p:tgtEl>
                                          <p:spTgt spid="10"/>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4" presetClass="exit" presetSubtype="16" fill="hold" nodeType="clickEffect">
                                  <p:stCondLst>
                                    <p:cond delay="0"/>
                                  </p:stCondLst>
                                  <p:childTnLst>
                                    <p:animEffect transition="out" filter="box(in)">
                                      <p:cBhvr>
                                        <p:cTn id="55" dur="500"/>
                                        <p:tgtEl>
                                          <p:spTgt spid="10"/>
                                        </p:tgtEl>
                                      </p:cBhvr>
                                    </p:animEffect>
                                    <p:set>
                                      <p:cBhvr>
                                        <p:cTn id="56" dur="1" fill="hold">
                                          <p:stCondLst>
                                            <p:cond delay="499"/>
                                          </p:stCondLst>
                                        </p:cTn>
                                        <p:tgtEl>
                                          <p:spTgt spid="10"/>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5"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64" dur="1000" fill="hold"/>
                                        <p:tgtEl>
                                          <p:spTgt spid="13"/>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76" dur="1000" fill="hold"/>
                                        <p:tgtEl>
                                          <p:spTgt spid="12"/>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2"/>
                                        </p:tgtEl>
                                      </p:cBhvr>
                                    </p:animEffect>
                                  </p:childTnLst>
                                </p:cTn>
                              </p:par>
                            </p:childTnLst>
                          </p:cTn>
                        </p:par>
                        <p:par>
                          <p:cTn id="81" fill="hold">
                            <p:stCondLst>
                              <p:cond delay="1000"/>
                            </p:stCondLst>
                            <p:childTnLst>
                              <p:par>
                                <p:cTn id="82" presetID="25" presetClass="entr" presetSubtype="0" fill="hold"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87" dur="1000" fill="hold"/>
                                        <p:tgtEl>
                                          <p:spTgt spid="14"/>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4"/>
                                        </p:tgtEl>
                                      </p:cBhvr>
                                    </p:animEffect>
                                  </p:childTnLst>
                                </p:cTn>
                              </p:par>
                            </p:childTnLst>
                          </p:cTn>
                        </p:par>
                      </p:childTnLst>
                    </p:cTn>
                  </p:par>
                  <p:par>
                    <p:cTn id="92" fill="hold">
                      <p:stCondLst>
                        <p:cond delay="indefinite"/>
                      </p:stCondLst>
                      <p:childTnLst>
                        <p:par>
                          <p:cTn id="93" fill="hold">
                            <p:stCondLst>
                              <p:cond delay="0"/>
                            </p:stCondLst>
                            <p:childTnLst>
                              <p:par>
                                <p:cTn id="94" presetID="4" presetClass="exit" presetSubtype="16" fill="hold" nodeType="clickEffect">
                                  <p:stCondLst>
                                    <p:cond delay="0"/>
                                  </p:stCondLst>
                                  <p:childTnLst>
                                    <p:animEffect transition="out" filter="box(in)">
                                      <p:cBhvr>
                                        <p:cTn id="95" dur="500"/>
                                        <p:tgtEl>
                                          <p:spTgt spid="14"/>
                                        </p:tgtEl>
                                      </p:cBhvr>
                                    </p:animEffect>
                                    <p:set>
                                      <p:cBhvr>
                                        <p:cTn id="96" dur="1" fill="hold">
                                          <p:stCondLst>
                                            <p:cond delay="499"/>
                                          </p:stCondLst>
                                        </p:cTn>
                                        <p:tgtEl>
                                          <p:spTgt spid="14"/>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5" presetClass="entr" presetSubtype="0" fill="hold" grpId="0" nodeType="click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p:cTn id="10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0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0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4" dur="1000" fill="hold"/>
                                        <p:tgtEl>
                                          <p:spTgt spid="11"/>
                                        </p:tgtEl>
                                        <p:attrNameLst>
                                          <p:attrName>ppt_h</p:attrName>
                                        </p:attrNameLst>
                                      </p:cBhvr>
                                      <p:tavLst>
                                        <p:tav tm="0">
                                          <p:val>
                                            <p:strVal val="#ppt_h"/>
                                          </p:val>
                                        </p:tav>
                                        <p:tav tm="100000">
                                          <p:val>
                                            <p:strVal val="#ppt_h"/>
                                          </p:val>
                                        </p:tav>
                                      </p:tavLst>
                                    </p:anim>
                                    <p:anim calcmode="lin" valueType="num">
                                      <p:cBhvr>
                                        <p:cTn id="10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0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0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08" dur="1000" decel="50000">
                                          <p:stCondLst>
                                            <p:cond delay="0"/>
                                          </p:stCondLst>
                                        </p:cTn>
                                        <p:tgtEl>
                                          <p:spTgt spid="11"/>
                                        </p:tgtEl>
                                      </p:cBhvr>
                                    </p:animEffect>
                                  </p:childTnLst>
                                </p:cTn>
                              </p:par>
                              <p:par>
                                <p:cTn id="109" presetID="25" presetClass="entr" presetSubtype="0" fill="hold" nodeType="withEffect">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cBhvr>
                                        <p:cTn id="11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1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1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14" dur="1000" fill="hold"/>
                                        <p:tgtEl>
                                          <p:spTgt spid="16"/>
                                        </p:tgtEl>
                                        <p:attrNameLst>
                                          <p:attrName>ppt_h</p:attrName>
                                        </p:attrNameLst>
                                      </p:cBhvr>
                                      <p:tavLst>
                                        <p:tav tm="0">
                                          <p:val>
                                            <p:strVal val="#ppt_h"/>
                                          </p:val>
                                        </p:tav>
                                        <p:tav tm="100000">
                                          <p:val>
                                            <p:strVal val="#ppt_h"/>
                                          </p:val>
                                        </p:tav>
                                      </p:tavLst>
                                    </p:anim>
                                    <p:anim calcmode="lin" valueType="num">
                                      <p:cBhvr>
                                        <p:cTn id="11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1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1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18" dur="1000" decel="50000">
                                          <p:stCondLst>
                                            <p:cond delay="0"/>
                                          </p:stCondLst>
                                        </p:cTn>
                                        <p:tgtEl>
                                          <p:spTgt spid="16"/>
                                        </p:tgtEl>
                                      </p:cBhvr>
                                    </p:animEffect>
                                  </p:childTnLst>
                                </p:cTn>
                              </p:par>
                              <p:par>
                                <p:cTn id="119" presetID="25" presetClass="entr" presetSubtype="0" fill="hold" nodeType="withEffect">
                                  <p:stCondLst>
                                    <p:cond delay="0"/>
                                  </p:stCondLst>
                                  <p:childTnLst>
                                    <p:set>
                                      <p:cBhvr>
                                        <p:cTn id="120" dur="1" fill="hold">
                                          <p:stCondLst>
                                            <p:cond delay="0"/>
                                          </p:stCondLst>
                                        </p:cTn>
                                        <p:tgtEl>
                                          <p:spTgt spid="15"/>
                                        </p:tgtEl>
                                        <p:attrNameLst>
                                          <p:attrName>style.visibility</p:attrName>
                                        </p:attrNameLst>
                                      </p:cBhvr>
                                      <p:to>
                                        <p:strVal val="visible"/>
                                      </p:to>
                                    </p:set>
                                    <p:anim calcmode="lin" valueType="num">
                                      <p:cBhvr>
                                        <p:cTn id="12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24" dur="1000" fill="hold"/>
                                        <p:tgtEl>
                                          <p:spTgt spid="15"/>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44718" y="5074814"/>
            <a:ext cx="2713348"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rPr>
              <a:t>Anxiolytics</a:t>
            </a:r>
            <a:endParaRPr lang="en-US" sz="2800" dirty="0">
              <a:solidFill>
                <a:schemeClr val="accent1"/>
              </a:solidFill>
            </a:endParaRPr>
          </a:p>
        </p:txBody>
      </p:sp>
      <p:sp>
        <p:nvSpPr>
          <p:cNvPr id="6" name="TextBox 5"/>
          <p:cNvSpPr txBox="1"/>
          <p:nvPr/>
        </p:nvSpPr>
        <p:spPr>
          <a:xfrm>
            <a:off x="744718" y="3382978"/>
            <a:ext cx="3450210"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Psychotherapy</a:t>
            </a:r>
            <a:r>
              <a:rPr lang="en-US" sz="3200" b="1" dirty="0">
                <a:solidFill>
                  <a:schemeClr val="accent1"/>
                </a:solidFill>
              </a:rPr>
              <a:t> </a:t>
            </a:r>
          </a:p>
        </p:txBody>
      </p:sp>
      <p:sp>
        <p:nvSpPr>
          <p:cNvPr id="7" name="TextBox 6"/>
          <p:cNvSpPr txBox="1"/>
          <p:nvPr/>
        </p:nvSpPr>
        <p:spPr>
          <a:xfrm>
            <a:off x="1205845" y="1267548"/>
            <a:ext cx="5084976"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rPr>
              <a:t>Treatment of </a:t>
            </a:r>
            <a:r>
              <a:rPr lang="en-US" sz="3200" b="1" dirty="0" smtClean="0">
                <a:solidFill>
                  <a:schemeClr val="accent1"/>
                </a:solidFill>
                <a:latin typeface="Algerian" panose="04020705040A02060702" pitchFamily="82" charset="0"/>
              </a:rPr>
              <a:t>anxiety</a:t>
            </a:r>
            <a:endParaRPr lang="en-US" sz="3200" dirty="0">
              <a:solidFill>
                <a:schemeClr val="accent1"/>
              </a:solidFill>
              <a:latin typeface="Algerian" panose="04020705040A02060702" pitchFamily="82" charset="0"/>
            </a:endParaRPr>
          </a:p>
        </p:txBody>
      </p:sp>
      <p:pic>
        <p:nvPicPr>
          <p:cNvPr id="9" name="Picture 5" descr="Cognitive Behavioral Therapy"/>
          <p:cNvPicPr>
            <a:picLocks noChangeAspect="1" noChangeArrowheads="1"/>
          </p:cNvPicPr>
          <p:nvPr/>
        </p:nvPicPr>
        <p:blipFill>
          <a:blip r:embed="rId2" cstate="print"/>
          <a:srcRect/>
          <a:stretch>
            <a:fillRect/>
          </a:stretch>
        </p:blipFill>
        <p:spPr bwMode="auto">
          <a:xfrm>
            <a:off x="7543800" y="2412974"/>
            <a:ext cx="3825240" cy="2189506"/>
          </a:xfrm>
          <a:prstGeom prst="rect">
            <a:avLst/>
          </a:prstGeom>
          <a:noFill/>
          <a:ln w="9525">
            <a:noFill/>
            <a:miter lim="800000"/>
            <a:headEnd/>
            <a:tailEnd/>
          </a:ln>
        </p:spPr>
      </p:pic>
      <p:pic>
        <p:nvPicPr>
          <p:cNvPr id="10" name="Picture 8" descr="Anxiety Drugs"/>
          <p:cNvPicPr>
            <a:picLocks noChangeAspect="1" noChangeArrowheads="1"/>
          </p:cNvPicPr>
          <p:nvPr/>
        </p:nvPicPr>
        <p:blipFill>
          <a:blip r:embed="rId3" cstate="print"/>
          <a:srcRect/>
          <a:stretch>
            <a:fillRect/>
          </a:stretch>
        </p:blipFill>
        <p:spPr bwMode="auto">
          <a:xfrm>
            <a:off x="7574280" y="4800601"/>
            <a:ext cx="3749040" cy="1722120"/>
          </a:xfrm>
          <a:prstGeom prst="rect">
            <a:avLst/>
          </a:prstGeom>
          <a:noFill/>
          <a:ln w="9525">
            <a:noFill/>
            <a:miter lim="800000"/>
            <a:headEnd/>
            <a:tailEnd/>
          </a:ln>
        </p:spPr>
      </p:pic>
    </p:spTree>
    <p:extLst>
      <p:ext uri="{BB962C8B-B14F-4D97-AF65-F5344CB8AC3E}">
        <p14:creationId xmlns="" xmlns:p14="http://schemas.microsoft.com/office/powerpoint/2010/main" val="155714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2" dur="1000" fill="hold"/>
                                        <p:tgtEl>
                                          <p:spTgt spid="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5"/>
                                        </p:tgtEl>
                                      </p:cBhvr>
                                    </p:animEffect>
                                  </p:childTnLst>
                                </p:cTn>
                              </p:par>
                              <p:par>
                                <p:cTn id="37" presetID="25"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67181" y="2476449"/>
            <a:ext cx="409673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2800" dirty="0" smtClean="0">
                <a:solidFill>
                  <a:schemeClr val="accent1"/>
                </a:solidFill>
              </a:rPr>
              <a:t>2-</a:t>
            </a:r>
            <a:r>
              <a:rPr lang="en-US" sz="2800" b="1" dirty="0" smtClean="0">
                <a:solidFill>
                  <a:schemeClr val="accent1"/>
                </a:solidFill>
                <a:cs typeface="Times New Roman" pitchFamily="18" charset="0"/>
              </a:rPr>
              <a:t>5HT</a:t>
            </a:r>
            <a:r>
              <a:rPr lang="en-US" sz="2800" b="1" baseline="-25000" dirty="0" smtClean="0">
                <a:solidFill>
                  <a:schemeClr val="accent1"/>
                </a:solidFill>
                <a:cs typeface="Times New Roman" pitchFamily="18" charset="0"/>
              </a:rPr>
              <a:t>1A</a:t>
            </a:r>
            <a:r>
              <a:rPr lang="en-US" sz="2800" b="1" dirty="0" smtClean="0">
                <a:solidFill>
                  <a:schemeClr val="accent1"/>
                </a:solidFill>
                <a:cs typeface="Times New Roman" pitchFamily="18" charset="0"/>
              </a:rPr>
              <a:t> </a:t>
            </a:r>
            <a:r>
              <a:rPr lang="en-US" sz="2800" b="1" dirty="0">
                <a:solidFill>
                  <a:schemeClr val="accent1"/>
                </a:solidFill>
                <a:cs typeface="Times New Roman" pitchFamily="18" charset="0"/>
              </a:rPr>
              <a:t>agonists. </a:t>
            </a:r>
            <a:endParaRPr lang="en-US" sz="2800" dirty="0">
              <a:solidFill>
                <a:schemeClr val="accent1"/>
              </a:solidFill>
            </a:endParaRPr>
          </a:p>
        </p:txBody>
      </p:sp>
      <p:sp>
        <p:nvSpPr>
          <p:cNvPr id="7" name="TextBox 6"/>
          <p:cNvSpPr txBox="1"/>
          <p:nvPr/>
        </p:nvSpPr>
        <p:spPr>
          <a:xfrm>
            <a:off x="552253" y="1595902"/>
            <a:ext cx="4830452"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3200" dirty="0" smtClean="0">
                <a:solidFill>
                  <a:schemeClr val="accent1"/>
                </a:solidFill>
                <a:latin typeface="Algerian" panose="04020705040A02060702" pitchFamily="82" charset="0"/>
              </a:rPr>
              <a:t>1-</a:t>
            </a:r>
            <a:r>
              <a:rPr lang="en-US" sz="2800" b="1" dirty="0" smtClean="0">
                <a:solidFill>
                  <a:schemeClr val="accent1"/>
                </a:solidFill>
                <a:cs typeface="Times New Roman" pitchFamily="18" charset="0"/>
              </a:rPr>
              <a:t>Benzodiazepines </a:t>
            </a:r>
            <a:r>
              <a:rPr lang="en-US" sz="2800" b="1" dirty="0">
                <a:solidFill>
                  <a:schemeClr val="accent1"/>
                </a:solidFill>
                <a:cs typeface="Times New Roman" pitchFamily="18" charset="0"/>
              </a:rPr>
              <a:t>( BDZ </a:t>
            </a:r>
            <a:r>
              <a:rPr lang="en-US" sz="2800" b="1" dirty="0" smtClean="0">
                <a:solidFill>
                  <a:schemeClr val="accent1"/>
                </a:solidFill>
                <a:cs typeface="Times New Roman" pitchFamily="18" charset="0"/>
              </a:rPr>
              <a:t>).</a:t>
            </a:r>
            <a:endParaRPr lang="en-US" sz="3200" dirty="0">
              <a:solidFill>
                <a:schemeClr val="accent1"/>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728799" y="1410363"/>
            <a:ext cx="3212870" cy="2737341"/>
          </a:xfrm>
          <a:prstGeom prst="rect">
            <a:avLst/>
          </a:prstGeom>
        </p:spPr>
      </p:pic>
      <p:sp>
        <p:nvSpPr>
          <p:cNvPr id="9" name="TextBox 8"/>
          <p:cNvSpPr txBox="1"/>
          <p:nvPr/>
        </p:nvSpPr>
        <p:spPr>
          <a:xfrm>
            <a:off x="348791" y="317163"/>
            <a:ext cx="8135332"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folHlink"/>
                </a:solidFill>
                <a:latin typeface="Algerian" panose="04020705040A02060702" pitchFamily="82" charset="0"/>
                <a:cs typeface="Times New Roman" pitchFamily="18" charset="0"/>
              </a:rPr>
              <a:t>Classification </a:t>
            </a:r>
            <a:r>
              <a:rPr lang="en-US" sz="3200" b="1" dirty="0">
                <a:solidFill>
                  <a:schemeClr val="folHlink"/>
                </a:solidFill>
                <a:latin typeface="Algerian" panose="04020705040A02060702" pitchFamily="82" charset="0"/>
                <a:cs typeface="Times New Roman" pitchFamily="18" charset="0"/>
              </a:rPr>
              <a:t>of anxiolytic drugs</a:t>
            </a:r>
            <a:r>
              <a:rPr lang="en-US" sz="3200" b="1" dirty="0" smtClean="0">
                <a:solidFill>
                  <a:schemeClr val="folHlink"/>
                </a:solidFill>
                <a:latin typeface="Algerian" panose="04020705040A02060702" pitchFamily="82" charset="0"/>
                <a:cs typeface="Times New Roman" pitchFamily="18" charset="0"/>
              </a:rPr>
              <a:t>:</a:t>
            </a:r>
            <a:endParaRPr lang="en-US" sz="3200" dirty="0">
              <a:solidFill>
                <a:schemeClr val="accent1"/>
              </a:solidFill>
              <a:latin typeface="Algerian" panose="04020705040A02060702" pitchFamily="82" charset="0"/>
            </a:endParaRPr>
          </a:p>
        </p:txBody>
      </p:sp>
      <p:sp>
        <p:nvSpPr>
          <p:cNvPr id="11" name="TextBox 10"/>
          <p:cNvSpPr txBox="1"/>
          <p:nvPr/>
        </p:nvSpPr>
        <p:spPr>
          <a:xfrm>
            <a:off x="567181" y="5047608"/>
            <a:ext cx="5323002"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2800" dirty="0" smtClean="0">
                <a:solidFill>
                  <a:schemeClr val="accent1"/>
                </a:solidFill>
              </a:rPr>
              <a:t>5-</a:t>
            </a:r>
            <a:r>
              <a:rPr lang="en-US" sz="2800" b="1" dirty="0" smtClean="0">
                <a:solidFill>
                  <a:schemeClr val="bg2"/>
                </a:solidFill>
                <a:cs typeface="Times New Roman" pitchFamily="18" charset="0"/>
              </a:rPr>
              <a:t>Tricyclic Antidepressants</a:t>
            </a:r>
            <a:endParaRPr lang="en-US" sz="2800" b="1" dirty="0">
              <a:solidFill>
                <a:schemeClr val="bg2"/>
              </a:solidFill>
              <a:cs typeface="Times New Roman" pitchFamily="18" charset="0"/>
            </a:endParaRPr>
          </a:p>
        </p:txBody>
      </p:sp>
      <p:sp>
        <p:nvSpPr>
          <p:cNvPr id="12" name="TextBox 11"/>
          <p:cNvSpPr txBox="1"/>
          <p:nvPr/>
        </p:nvSpPr>
        <p:spPr>
          <a:xfrm>
            <a:off x="590356" y="4232903"/>
            <a:ext cx="5377992"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2800" dirty="0" smtClean="0">
                <a:solidFill>
                  <a:schemeClr val="accent1"/>
                </a:solidFill>
              </a:rPr>
              <a:t>4-</a:t>
            </a:r>
            <a:r>
              <a:rPr lang="en-US" sz="2800" b="1" dirty="0">
                <a:solidFill>
                  <a:schemeClr val="bg2"/>
                </a:solidFill>
                <a:cs typeface="Times New Roman" pitchFamily="18" charset="0"/>
              </a:rPr>
              <a:t>5HT reuptake </a:t>
            </a:r>
            <a:r>
              <a:rPr lang="en-US" sz="2800" b="1" dirty="0" smtClean="0">
                <a:solidFill>
                  <a:schemeClr val="bg2"/>
                </a:solidFill>
                <a:cs typeface="Times New Roman" pitchFamily="18" charset="0"/>
              </a:rPr>
              <a:t>inhibitors</a:t>
            </a:r>
            <a:endParaRPr lang="en-US" sz="2800" dirty="0">
              <a:solidFill>
                <a:schemeClr val="accent1"/>
              </a:solidFill>
            </a:endParaRPr>
          </a:p>
        </p:txBody>
      </p:sp>
      <p:sp>
        <p:nvSpPr>
          <p:cNvPr id="13" name="TextBox 12"/>
          <p:cNvSpPr txBox="1"/>
          <p:nvPr/>
        </p:nvSpPr>
        <p:spPr>
          <a:xfrm>
            <a:off x="552253" y="3418198"/>
            <a:ext cx="6045723"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4">
                    <a:lumMod val="75000"/>
                  </a:schemeClr>
                </a:solidFill>
                <a:cs typeface="Times New Roman" pitchFamily="18" charset="0"/>
              </a:rPr>
              <a:t>3-Beta-adrenergic blockers</a:t>
            </a:r>
            <a:endParaRPr lang="en-US" sz="2800" b="1" dirty="0">
              <a:solidFill>
                <a:schemeClr val="accent4">
                  <a:lumMod val="75000"/>
                </a:schemeClr>
              </a:solidFill>
              <a:cs typeface="Times New Roman" pitchFamily="18" charset="0"/>
            </a:endParaRPr>
          </a:p>
        </p:txBody>
      </p:sp>
      <p:pic>
        <p:nvPicPr>
          <p:cNvPr id="10" name="Picture 2"/>
          <p:cNvPicPr>
            <a:picLocks noChangeAspect="1" noChangeArrowheads="1"/>
          </p:cNvPicPr>
          <p:nvPr/>
        </p:nvPicPr>
        <p:blipFill>
          <a:blip r:embed="rId3"/>
          <a:srcRect/>
          <a:stretch>
            <a:fillRect/>
          </a:stretch>
        </p:blipFill>
        <p:spPr bwMode="auto">
          <a:xfrm>
            <a:off x="9435857" y="4521896"/>
            <a:ext cx="2575560" cy="2066794"/>
          </a:xfrm>
          <a:prstGeom prst="rect">
            <a:avLst/>
          </a:prstGeom>
          <a:noFill/>
          <a:ln w="9525">
            <a:noFill/>
            <a:miter lim="800000"/>
            <a:headEnd/>
            <a:tailEnd/>
          </a:ln>
        </p:spPr>
      </p:pic>
      <p:pic>
        <p:nvPicPr>
          <p:cNvPr id="26626" name="Picture 2" descr="http://www.whale.to/a/image/bzbc28.gif">
            <a:hlinkClick r:id="rId4"/>
          </p:cNvPr>
          <p:cNvPicPr>
            <a:picLocks noChangeAspect="1" noChangeArrowheads="1" noCrop="1"/>
          </p:cNvPicPr>
          <p:nvPr/>
        </p:nvPicPr>
        <p:blipFill>
          <a:blip r:embed="rId5"/>
          <a:srcRect/>
          <a:stretch>
            <a:fillRect/>
          </a:stretch>
        </p:blipFill>
        <p:spPr bwMode="auto">
          <a:xfrm>
            <a:off x="8515045" y="1027134"/>
            <a:ext cx="3486150" cy="3344450"/>
          </a:xfrm>
          <a:prstGeom prst="rect">
            <a:avLst/>
          </a:prstGeom>
          <a:noFill/>
        </p:spPr>
      </p:pic>
      <p:sp>
        <p:nvSpPr>
          <p:cNvPr id="14" name="TextBox 13"/>
          <p:cNvSpPr txBox="1"/>
          <p:nvPr/>
        </p:nvSpPr>
        <p:spPr>
          <a:xfrm>
            <a:off x="597661" y="5840088"/>
            <a:ext cx="5323002"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2800" dirty="0" smtClean="0">
                <a:solidFill>
                  <a:schemeClr val="accent1"/>
                </a:solidFill>
              </a:rPr>
              <a:t>6-</a:t>
            </a:r>
            <a:r>
              <a:rPr lang="en-US" sz="2800" b="1" dirty="0" smtClean="0">
                <a:solidFill>
                  <a:schemeClr val="bg2"/>
                </a:solidFill>
                <a:cs typeface="Times New Roman" pitchFamily="18" charset="0"/>
              </a:rPr>
              <a:t>MAO  inhibitors</a:t>
            </a:r>
            <a:endParaRPr lang="en-US" sz="2800" b="1" dirty="0">
              <a:solidFill>
                <a:schemeClr val="bg2"/>
              </a:solidFill>
              <a:cs typeface="Times New Roman" pitchFamily="18" charset="0"/>
            </a:endParaRPr>
          </a:p>
        </p:txBody>
      </p:sp>
    </p:spTree>
    <p:extLst>
      <p:ext uri="{BB962C8B-B14F-4D97-AF65-F5344CB8AC3E}">
        <p14:creationId xmlns="" xmlns:p14="http://schemas.microsoft.com/office/powerpoint/2010/main" val="96094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6" dur="1000" fill="hold"/>
                                        <p:tgtEl>
                                          <p:spTgt spid="12"/>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8" dur="1000" fill="hold"/>
                                        <p:tgtEl>
                                          <p:spTgt spid="11"/>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70" dur="1000" fill="hold"/>
                                        <p:tgtEl>
                                          <p:spTgt spid="1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81160" y="2415072"/>
            <a:ext cx="7320698" cy="138499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Benzodiazepines </a:t>
            </a:r>
            <a:r>
              <a:rPr lang="en-US" sz="2800" b="1" dirty="0" smtClean="0">
                <a:solidFill>
                  <a:schemeClr val="accent1"/>
                </a:solidFill>
                <a:cs typeface="Times New Roman" pitchFamily="18" charset="0"/>
              </a:rPr>
              <a:t>act </a:t>
            </a:r>
            <a:r>
              <a:rPr lang="en-US" sz="2800" b="1" dirty="0">
                <a:solidFill>
                  <a:schemeClr val="accent1"/>
                </a:solidFill>
                <a:cs typeface="Times New Roman" pitchFamily="18" charset="0"/>
              </a:rPr>
              <a:t>by binding to BZ</a:t>
            </a:r>
          </a:p>
          <a:p>
            <a:r>
              <a:rPr lang="en-US" sz="2800" b="1" dirty="0" smtClean="0">
                <a:solidFill>
                  <a:schemeClr val="accent1"/>
                </a:solidFill>
                <a:cs typeface="Times New Roman" pitchFamily="18" charset="0"/>
              </a:rPr>
              <a:t>receptors </a:t>
            </a:r>
            <a:r>
              <a:rPr lang="en-US" sz="2800" b="1" dirty="0">
                <a:solidFill>
                  <a:schemeClr val="accent1"/>
                </a:solidFill>
                <a:cs typeface="Times New Roman" pitchFamily="18" charset="0"/>
              </a:rPr>
              <a:t>in the </a:t>
            </a:r>
            <a:r>
              <a:rPr lang="en-US" sz="2800" b="1" dirty="0" smtClean="0">
                <a:solidFill>
                  <a:schemeClr val="accent1"/>
                </a:solidFill>
                <a:cs typeface="Times New Roman" pitchFamily="18" charset="0"/>
              </a:rPr>
              <a:t>brain</a:t>
            </a:r>
            <a:r>
              <a:rPr lang="en-US" sz="2800" b="1" dirty="0" smtClean="0">
                <a:solidFill>
                  <a:schemeClr val="accent1"/>
                </a:solidFill>
                <a:cs typeface="Times New Roman" pitchFamily="18" charset="0"/>
                <a:sym typeface="Symbol" pitchFamily="18" charset="2"/>
              </a:rPr>
              <a:t></a:t>
            </a:r>
            <a:r>
              <a:rPr lang="en-US" sz="2800" b="1" dirty="0" smtClean="0">
                <a:solidFill>
                  <a:schemeClr val="accent1"/>
                </a:solidFill>
                <a:cs typeface="Times New Roman" pitchFamily="18" charset="0"/>
              </a:rPr>
              <a:t> </a:t>
            </a:r>
            <a:r>
              <a:rPr lang="en-US" sz="2800" b="1" dirty="0">
                <a:solidFill>
                  <a:schemeClr val="accent1"/>
                </a:solidFill>
                <a:cs typeface="Times New Roman" pitchFamily="18" charset="0"/>
              </a:rPr>
              <a:t>enhance GABA </a:t>
            </a:r>
            <a:r>
              <a:rPr lang="en-US" sz="2800" b="1" dirty="0" smtClean="0">
                <a:solidFill>
                  <a:schemeClr val="accent1"/>
                </a:solidFill>
                <a:cs typeface="Times New Roman" pitchFamily="18" charset="0"/>
              </a:rPr>
              <a:t>action </a:t>
            </a:r>
            <a:r>
              <a:rPr lang="en-US" sz="2800" b="1" dirty="0">
                <a:solidFill>
                  <a:schemeClr val="accent1"/>
                </a:solidFill>
                <a:cs typeface="Times New Roman" pitchFamily="18" charset="0"/>
              </a:rPr>
              <a:t>in the brain</a:t>
            </a:r>
          </a:p>
        </p:txBody>
      </p:sp>
      <p:sp>
        <p:nvSpPr>
          <p:cNvPr id="7" name="TextBox 6"/>
          <p:cNvSpPr txBox="1"/>
          <p:nvPr/>
        </p:nvSpPr>
        <p:spPr>
          <a:xfrm>
            <a:off x="1645762" y="1059583"/>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accent1"/>
                </a:solidFill>
                <a:latin typeface="Algerian" panose="04020705040A02060702" pitchFamily="82" charset="0"/>
                <a:cs typeface="Times New Roman" pitchFamily="18" charset="0"/>
              </a:rPr>
              <a:t>Mechanism </a:t>
            </a:r>
            <a:r>
              <a:rPr lang="en-US" sz="3200" b="1" dirty="0">
                <a:solidFill>
                  <a:schemeClr val="accent1"/>
                </a:solidFill>
                <a:latin typeface="Algerian" panose="04020705040A02060702" pitchFamily="82" charset="0"/>
                <a:cs typeface="Times New Roman" pitchFamily="18" charset="0"/>
              </a:rPr>
              <a:t>of Action </a:t>
            </a:r>
          </a:p>
        </p:txBody>
      </p:sp>
      <p:pic>
        <p:nvPicPr>
          <p:cNvPr id="9" name="Picture 6" descr="benzo"/>
          <p:cNvPicPr>
            <a:picLocks noChangeAspect="1" noChangeArrowheads="1"/>
          </p:cNvPicPr>
          <p:nvPr/>
        </p:nvPicPr>
        <p:blipFill>
          <a:blip r:embed="rId2" cstate="print"/>
          <a:srcRect/>
          <a:stretch>
            <a:fillRect/>
          </a:stretch>
        </p:blipFill>
        <p:spPr bwMode="auto">
          <a:xfrm>
            <a:off x="8580846" y="1356360"/>
            <a:ext cx="3275874" cy="5181600"/>
          </a:xfrm>
          <a:prstGeom prst="rect">
            <a:avLst/>
          </a:prstGeom>
          <a:noFill/>
          <a:ln w="9525">
            <a:noFill/>
            <a:miter lim="800000"/>
            <a:headEnd/>
            <a:tailEnd/>
          </a:ln>
        </p:spPr>
      </p:pic>
      <p:pic>
        <p:nvPicPr>
          <p:cNvPr id="1026" name="Picture 2"/>
          <p:cNvPicPr>
            <a:picLocks noChangeAspect="1" noChangeArrowheads="1"/>
          </p:cNvPicPr>
          <p:nvPr/>
        </p:nvPicPr>
        <p:blipFill>
          <a:blip r:embed="rId3"/>
          <a:srcRect/>
          <a:stretch>
            <a:fillRect/>
          </a:stretch>
        </p:blipFill>
        <p:spPr bwMode="auto">
          <a:xfrm>
            <a:off x="1147450" y="2680152"/>
            <a:ext cx="9551030" cy="3111048"/>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1267478" y="2762250"/>
            <a:ext cx="9537682" cy="3409950"/>
          </a:xfrm>
          <a:prstGeom prst="rect">
            <a:avLst/>
          </a:prstGeom>
          <a:noFill/>
          <a:ln w="9525">
            <a:noFill/>
            <a:miter lim="800000"/>
            <a:headEnd/>
            <a:tailEnd/>
          </a:ln>
        </p:spPr>
      </p:pic>
      <p:pic>
        <p:nvPicPr>
          <p:cNvPr id="1028" name="Picture 4"/>
          <p:cNvPicPr>
            <a:picLocks noChangeAspect="1" noChangeArrowheads="1"/>
          </p:cNvPicPr>
          <p:nvPr/>
        </p:nvPicPr>
        <p:blipFill>
          <a:blip r:embed="rId5"/>
          <a:srcRect/>
          <a:stretch>
            <a:fillRect/>
          </a:stretch>
        </p:blipFill>
        <p:spPr bwMode="auto">
          <a:xfrm>
            <a:off x="1238133" y="2758440"/>
            <a:ext cx="9963267" cy="3535680"/>
          </a:xfrm>
          <a:prstGeom prst="rect">
            <a:avLst/>
          </a:prstGeom>
          <a:noFill/>
          <a:ln w="9525">
            <a:noFill/>
            <a:miter lim="800000"/>
            <a:headEnd/>
            <a:tailEnd/>
          </a:ln>
        </p:spPr>
      </p:pic>
      <p:sp>
        <p:nvSpPr>
          <p:cNvPr id="8" name="TextBox 7"/>
          <p:cNvSpPr txBox="1"/>
          <p:nvPr/>
        </p:nvSpPr>
        <p:spPr>
          <a:xfrm>
            <a:off x="384613" y="239542"/>
            <a:ext cx="4830452"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3200" dirty="0" smtClean="0">
                <a:solidFill>
                  <a:schemeClr val="accent1"/>
                </a:solidFill>
                <a:latin typeface="Algerian" panose="04020705040A02060702" pitchFamily="82" charset="0"/>
              </a:rPr>
              <a:t>1-</a:t>
            </a:r>
            <a:r>
              <a:rPr lang="en-US" sz="2800" b="1" dirty="0" smtClean="0">
                <a:solidFill>
                  <a:schemeClr val="accent1"/>
                </a:solidFill>
                <a:cs typeface="Times New Roman" pitchFamily="18" charset="0"/>
              </a:rPr>
              <a:t>Benzodiazepines </a:t>
            </a:r>
            <a:r>
              <a:rPr lang="en-US" sz="2800" b="1" dirty="0">
                <a:solidFill>
                  <a:schemeClr val="accent1"/>
                </a:solidFill>
                <a:cs typeface="Times New Roman" pitchFamily="18" charset="0"/>
              </a:rPr>
              <a:t>( BDZ </a:t>
            </a:r>
            <a:r>
              <a:rPr lang="en-US" sz="2800" b="1" dirty="0" smtClean="0">
                <a:solidFill>
                  <a:schemeClr val="accent1"/>
                </a:solidFill>
                <a:cs typeface="Times New Roman" pitchFamily="18" charset="0"/>
              </a:rPr>
              <a:t>).</a:t>
            </a:r>
            <a:endParaRPr lang="en-US" sz="3200" dirty="0">
              <a:solidFill>
                <a:schemeClr val="accent1"/>
              </a:solidFill>
              <a:latin typeface="Algerian" panose="04020705040A02060702" pitchFamily="82" charset="0"/>
            </a:endParaRPr>
          </a:p>
        </p:txBody>
      </p:sp>
    </p:spTree>
    <p:extLst>
      <p:ext uri="{BB962C8B-B14F-4D97-AF65-F5344CB8AC3E}">
        <p14:creationId xmlns="" xmlns:p14="http://schemas.microsoft.com/office/powerpoint/2010/main" val="4228687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1" nodeType="clickEffect">
                                  <p:stCondLst>
                                    <p:cond delay="0"/>
                                  </p:stCondLst>
                                  <p:childTnLst>
                                    <p:anim calcmode="lin" valueType="num">
                                      <p:cBhvr additive="base">
                                        <p:cTn id="16" dur="500"/>
                                        <p:tgtEl>
                                          <p:spTgt spid="6"/>
                                        </p:tgtEl>
                                        <p:attrNameLst>
                                          <p:attrName>ppt_x</p:attrName>
                                        </p:attrNameLst>
                                      </p:cBhvr>
                                      <p:tavLst>
                                        <p:tav tm="0">
                                          <p:val>
                                            <p:strVal val="ppt_x"/>
                                          </p:val>
                                        </p:tav>
                                        <p:tav tm="100000">
                                          <p:val>
                                            <p:strVal val="ppt_x"/>
                                          </p:val>
                                        </p:tav>
                                      </p:tavLst>
                                    </p:anim>
                                    <p:anim calcmode="lin" valueType="num">
                                      <p:cBhvr additive="base">
                                        <p:cTn id="17" dur="500"/>
                                        <p:tgtEl>
                                          <p:spTgt spid="6"/>
                                        </p:tgtEl>
                                        <p:attrNameLst>
                                          <p:attrName>ppt_y</p:attrName>
                                        </p:attrNameLst>
                                      </p:cBhvr>
                                      <p:tavLst>
                                        <p:tav tm="0">
                                          <p:val>
                                            <p:strVal val="ppt_y"/>
                                          </p:val>
                                        </p:tav>
                                        <p:tav tm="100000">
                                          <p:val>
                                            <p:strVal val="1+ppt_h/2"/>
                                          </p:val>
                                        </p:tav>
                                      </p:tavLst>
                                    </p:anim>
                                    <p:set>
                                      <p:cBhvr>
                                        <p:cTn id="18" dur="1" fill="hold">
                                          <p:stCondLst>
                                            <p:cond delay="499"/>
                                          </p:stCondLst>
                                        </p:cTn>
                                        <p:tgtEl>
                                          <p:spTgt spid="6"/>
                                        </p:tgtEl>
                                        <p:attrNameLst>
                                          <p:attrName>style.visibility</p:attrName>
                                        </p:attrNameLst>
                                      </p:cBhvr>
                                      <p:to>
                                        <p:strVal val="hidden"/>
                                      </p:to>
                                    </p:set>
                                  </p:childTnLst>
                                </p:cTn>
                              </p:par>
                              <p:par>
                                <p:cTn id="19" presetID="2" presetClass="exit" presetSubtype="4" fill="hold" nodeType="withEffect">
                                  <p:stCondLst>
                                    <p:cond delay="0"/>
                                  </p:stCondLst>
                                  <p:childTnLst>
                                    <p:anim calcmode="lin" valueType="num">
                                      <p:cBhvr additive="base">
                                        <p:cTn id="20" dur="500"/>
                                        <p:tgtEl>
                                          <p:spTgt spid="9"/>
                                        </p:tgtEl>
                                        <p:attrNameLst>
                                          <p:attrName>ppt_x</p:attrName>
                                        </p:attrNameLst>
                                      </p:cBhvr>
                                      <p:tavLst>
                                        <p:tav tm="0">
                                          <p:val>
                                            <p:strVal val="ppt_x"/>
                                          </p:val>
                                        </p:tav>
                                        <p:tav tm="100000">
                                          <p:val>
                                            <p:strVal val="ppt_x"/>
                                          </p:val>
                                        </p:tav>
                                      </p:tavLst>
                                    </p:anim>
                                    <p:anim calcmode="lin" valueType="num">
                                      <p:cBhvr additive="base">
                                        <p:cTn id="21" dur="500"/>
                                        <p:tgtEl>
                                          <p:spTgt spid="9"/>
                                        </p:tgtEl>
                                        <p:attrNameLst>
                                          <p:attrName>ppt_y</p:attrName>
                                        </p:attrNameLst>
                                      </p:cBhvr>
                                      <p:tavLst>
                                        <p:tav tm="0">
                                          <p:val>
                                            <p:strVal val="ppt_y"/>
                                          </p:val>
                                        </p:tav>
                                        <p:tav tm="100000">
                                          <p:val>
                                            <p:strVal val="1+ppt_h/2"/>
                                          </p:val>
                                        </p:tav>
                                      </p:tavLst>
                                    </p:anim>
                                    <p:set>
                                      <p:cBhvr>
                                        <p:cTn id="22" dur="1" fill="hold">
                                          <p:stCondLst>
                                            <p:cond delay="499"/>
                                          </p:stCondLst>
                                        </p:cTn>
                                        <p:tgtEl>
                                          <p:spTgt spid="9"/>
                                        </p:tgtEl>
                                        <p:attrNameLst>
                                          <p:attrName>style.visibility</p:attrName>
                                        </p:attrNameLst>
                                      </p:cBhvr>
                                      <p:to>
                                        <p:strVal val="hidden"/>
                                      </p:to>
                                    </p:set>
                                  </p:childTnLst>
                                </p:cTn>
                              </p:par>
                              <p:par>
                                <p:cTn id="23" presetID="25" presetClass="entr" presetSubtype="0" fill="hold" nodeType="with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p:cTn id="25"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28" dur="1000" fill="hold"/>
                                        <p:tgtEl>
                                          <p:spTgt spid="1026"/>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102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xit" presetSubtype="16" fill="hold" nodeType="clickEffect">
                                  <p:stCondLst>
                                    <p:cond delay="0"/>
                                  </p:stCondLst>
                                  <p:childTnLst>
                                    <p:animEffect transition="out" filter="box(in)">
                                      <p:cBhvr>
                                        <p:cTn id="36" dur="500"/>
                                        <p:tgtEl>
                                          <p:spTgt spid="1026"/>
                                        </p:tgtEl>
                                      </p:cBhvr>
                                    </p:animEffect>
                                    <p:set>
                                      <p:cBhvr>
                                        <p:cTn id="37" dur="1" fill="hold">
                                          <p:stCondLst>
                                            <p:cond delay="499"/>
                                          </p:stCondLst>
                                        </p:cTn>
                                        <p:tgtEl>
                                          <p:spTgt spid="1026"/>
                                        </p:tgtEl>
                                        <p:attrNameLst>
                                          <p:attrName>style.visibility</p:attrName>
                                        </p:attrNameLst>
                                      </p:cBhvr>
                                      <p:to>
                                        <p:strVal val="hidden"/>
                                      </p:to>
                                    </p:set>
                                  </p:childTnLst>
                                </p:cTn>
                              </p:par>
                              <p:par>
                                <p:cTn id="38" presetID="25" presetClass="entr" presetSubtype="0" fill="hold" nodeType="withEffect">
                                  <p:stCondLst>
                                    <p:cond delay="0"/>
                                  </p:stCondLst>
                                  <p:childTnLst>
                                    <p:set>
                                      <p:cBhvr>
                                        <p:cTn id="39" dur="1" fill="hold">
                                          <p:stCondLst>
                                            <p:cond delay="0"/>
                                          </p:stCondLst>
                                        </p:cTn>
                                        <p:tgtEl>
                                          <p:spTgt spid="1027"/>
                                        </p:tgtEl>
                                        <p:attrNameLst>
                                          <p:attrName>style.visibility</p:attrName>
                                        </p:attrNameLst>
                                      </p:cBhvr>
                                      <p:to>
                                        <p:strVal val="visible"/>
                                      </p:to>
                                    </p:set>
                                    <p:anim calcmode="lin" valueType="num">
                                      <p:cBhvr>
                                        <p:cTn id="40"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43" dur="1000" fill="hold"/>
                                        <p:tgtEl>
                                          <p:spTgt spid="1027"/>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102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xit" presetSubtype="16" fill="hold" nodeType="clickEffect">
                                  <p:stCondLst>
                                    <p:cond delay="0"/>
                                  </p:stCondLst>
                                  <p:childTnLst>
                                    <p:animEffect transition="out" filter="box(in)">
                                      <p:cBhvr>
                                        <p:cTn id="51" dur="500"/>
                                        <p:tgtEl>
                                          <p:spTgt spid="1027"/>
                                        </p:tgtEl>
                                      </p:cBhvr>
                                    </p:animEffect>
                                    <p:set>
                                      <p:cBhvr>
                                        <p:cTn id="52" dur="1" fill="hold">
                                          <p:stCondLst>
                                            <p:cond delay="499"/>
                                          </p:stCondLst>
                                        </p:cTn>
                                        <p:tgtEl>
                                          <p:spTgt spid="1027"/>
                                        </p:tgtEl>
                                        <p:attrNameLst>
                                          <p:attrName>style.visibility</p:attrName>
                                        </p:attrNameLst>
                                      </p:cBhvr>
                                      <p:to>
                                        <p:strVal val="hidden"/>
                                      </p:to>
                                    </p:set>
                                  </p:childTnLst>
                                </p:cTn>
                              </p:par>
                              <p:par>
                                <p:cTn id="53" presetID="25" presetClass="entr" presetSubtype="0" fill="hold" nodeType="withEffect">
                                  <p:stCondLst>
                                    <p:cond delay="0"/>
                                  </p:stCondLst>
                                  <p:childTnLst>
                                    <p:set>
                                      <p:cBhvr>
                                        <p:cTn id="54" dur="1" fill="hold">
                                          <p:stCondLst>
                                            <p:cond delay="0"/>
                                          </p:stCondLst>
                                        </p:cTn>
                                        <p:tgtEl>
                                          <p:spTgt spid="1028"/>
                                        </p:tgtEl>
                                        <p:attrNameLst>
                                          <p:attrName>style.visibility</p:attrName>
                                        </p:attrNameLst>
                                      </p:cBhvr>
                                      <p:to>
                                        <p:strVal val="visible"/>
                                      </p:to>
                                    </p:set>
                                    <p:anim calcmode="lin" valueType="num">
                                      <p:cBhvr>
                                        <p:cTn id="55" dur="500" decel="50000" fill="hold">
                                          <p:stCondLst>
                                            <p:cond delay="0"/>
                                          </p:stCondLst>
                                        </p:cTn>
                                        <p:tgtEl>
                                          <p:spTgt spid="1028"/>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028"/>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028"/>
                                        </p:tgtEl>
                                        <p:attrNameLst>
                                          <p:attrName>ppt_w</p:attrName>
                                        </p:attrNameLst>
                                      </p:cBhvr>
                                      <p:tavLst>
                                        <p:tav tm="0">
                                          <p:val>
                                            <p:strVal val="#ppt_w*.05"/>
                                          </p:val>
                                        </p:tav>
                                        <p:tav tm="100000">
                                          <p:val>
                                            <p:strVal val="#ppt_w"/>
                                          </p:val>
                                        </p:tav>
                                      </p:tavLst>
                                    </p:anim>
                                    <p:anim calcmode="lin" valueType="num">
                                      <p:cBhvr>
                                        <p:cTn id="58" dur="1000" fill="hold"/>
                                        <p:tgtEl>
                                          <p:spTgt spid="1028"/>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028"/>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028"/>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028"/>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7163" y="4604877"/>
            <a:ext cx="8599714"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cs typeface="Times New Roman" pitchFamily="18" charset="0"/>
              </a:rPr>
              <a:t>Excreted </a:t>
            </a:r>
            <a:r>
              <a:rPr lang="en-US" sz="2800" b="1" dirty="0">
                <a:solidFill>
                  <a:schemeClr val="accent1"/>
                </a:solidFill>
                <a:cs typeface="Times New Roman" pitchFamily="18" charset="0"/>
              </a:rPr>
              <a:t>in milk (neonatal depression</a:t>
            </a:r>
            <a:r>
              <a:rPr lang="en-US" sz="2800" b="1" dirty="0" smtClean="0">
                <a:solidFill>
                  <a:schemeClr val="accent1"/>
                </a:solidFill>
                <a:cs typeface="Times New Roman" pitchFamily="18" charset="0"/>
              </a:rPr>
              <a:t>).</a:t>
            </a:r>
            <a:endParaRPr lang="en-US" sz="2800" dirty="0">
              <a:solidFill>
                <a:schemeClr val="accent1"/>
              </a:solidFill>
            </a:endParaRPr>
          </a:p>
        </p:txBody>
      </p:sp>
      <p:sp>
        <p:nvSpPr>
          <p:cNvPr id="5" name="TextBox 4"/>
          <p:cNvSpPr txBox="1"/>
          <p:nvPr/>
        </p:nvSpPr>
        <p:spPr>
          <a:xfrm>
            <a:off x="576943" y="1093651"/>
            <a:ext cx="350475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cs typeface="Times New Roman" pitchFamily="18" charset="0"/>
              </a:rPr>
              <a:t>Lipid </a:t>
            </a:r>
            <a:r>
              <a:rPr lang="en-US" sz="2800" b="1" dirty="0">
                <a:solidFill>
                  <a:schemeClr val="accent1"/>
                </a:solidFill>
                <a:cs typeface="Times New Roman" pitchFamily="18" charset="0"/>
              </a:rPr>
              <a:t>soluble</a:t>
            </a:r>
            <a:endParaRPr lang="en-US" sz="2800" dirty="0">
              <a:solidFill>
                <a:schemeClr val="accent1"/>
              </a:solidFill>
            </a:endParaRPr>
          </a:p>
        </p:txBody>
      </p:sp>
      <p:sp>
        <p:nvSpPr>
          <p:cNvPr id="7" name="TextBox 6"/>
          <p:cNvSpPr txBox="1"/>
          <p:nvPr/>
        </p:nvSpPr>
        <p:spPr>
          <a:xfrm>
            <a:off x="2662790" y="202273"/>
            <a:ext cx="4955470"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accent1"/>
                </a:solidFill>
                <a:latin typeface="Algerian" panose="04020705040A02060702" pitchFamily="82" charset="0"/>
                <a:cs typeface="Traditional Arabic" pitchFamily="2" charset="-78"/>
              </a:rPr>
              <a:t>PHARMACOKINETICS</a:t>
            </a:r>
            <a:endParaRPr lang="en-US" sz="3200" dirty="0">
              <a:solidFill>
                <a:schemeClr val="accent1"/>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16252" y="3994117"/>
            <a:ext cx="496343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cs typeface="Times New Roman" pitchFamily="18" charset="0"/>
              </a:rPr>
              <a:t>Widely </a:t>
            </a:r>
            <a:r>
              <a:rPr lang="en-US" sz="2800" b="1" dirty="0">
                <a:solidFill>
                  <a:schemeClr val="accent1"/>
                </a:solidFill>
                <a:cs typeface="Times New Roman" pitchFamily="18" charset="0"/>
              </a:rPr>
              <a:t>distributed</a:t>
            </a:r>
            <a:endParaRPr lang="en-US" sz="2800" dirty="0">
              <a:solidFill>
                <a:schemeClr val="accent1"/>
              </a:solidFill>
            </a:endParaRPr>
          </a:p>
        </p:txBody>
      </p:sp>
      <p:sp>
        <p:nvSpPr>
          <p:cNvPr id="10" name="TextBox 9"/>
          <p:cNvSpPr txBox="1"/>
          <p:nvPr/>
        </p:nvSpPr>
        <p:spPr>
          <a:xfrm>
            <a:off x="522883" y="2609579"/>
            <a:ext cx="504161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cs typeface="Times New Roman" pitchFamily="18" charset="0"/>
              </a:rPr>
              <a:t>Can </a:t>
            </a:r>
            <a:r>
              <a:rPr lang="en-US" sz="2800" b="1" dirty="0">
                <a:solidFill>
                  <a:schemeClr val="accent1"/>
                </a:solidFill>
                <a:cs typeface="Times New Roman" pitchFamily="18" charset="0"/>
              </a:rPr>
              <a:t>be given </a:t>
            </a:r>
            <a:r>
              <a:rPr lang="en-US" sz="2800" b="1" dirty="0" err="1" smtClean="0">
                <a:solidFill>
                  <a:schemeClr val="accent1"/>
                </a:solidFill>
                <a:cs typeface="Times New Roman" pitchFamily="18" charset="0"/>
              </a:rPr>
              <a:t>parenterally</a:t>
            </a:r>
            <a:endParaRPr lang="en-US" sz="2800" dirty="0">
              <a:solidFill>
                <a:schemeClr val="accent1"/>
              </a:solidFill>
            </a:endParaRPr>
          </a:p>
        </p:txBody>
      </p:sp>
      <p:sp>
        <p:nvSpPr>
          <p:cNvPr id="11" name="TextBox 10"/>
          <p:cNvSpPr txBox="1"/>
          <p:nvPr/>
        </p:nvSpPr>
        <p:spPr>
          <a:xfrm>
            <a:off x="583843" y="1808067"/>
            <a:ext cx="4713065"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cs typeface="Times New Roman" pitchFamily="18" charset="0"/>
              </a:rPr>
              <a:t>Well </a:t>
            </a:r>
            <a:r>
              <a:rPr lang="en-US" sz="2800" b="1" dirty="0">
                <a:solidFill>
                  <a:schemeClr val="accent1"/>
                </a:solidFill>
                <a:cs typeface="Times New Roman" pitchFamily="18" charset="0"/>
              </a:rPr>
              <a:t>absorbed orally,</a:t>
            </a:r>
            <a:endParaRPr lang="en-US" sz="2800" dirty="0">
              <a:solidFill>
                <a:schemeClr val="accent1"/>
              </a:solidFill>
            </a:endParaRPr>
          </a:p>
        </p:txBody>
      </p:sp>
      <p:sp>
        <p:nvSpPr>
          <p:cNvPr id="12" name="TextBox 11"/>
          <p:cNvSpPr txBox="1"/>
          <p:nvPr/>
        </p:nvSpPr>
        <p:spPr>
          <a:xfrm>
            <a:off x="461923" y="5254993"/>
            <a:ext cx="7559904"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cs typeface="Times New Roman" pitchFamily="18" charset="0"/>
              </a:rPr>
              <a:t>Cross </a:t>
            </a:r>
            <a:r>
              <a:rPr lang="en-US" sz="2800" b="1" dirty="0">
                <a:solidFill>
                  <a:schemeClr val="accent1"/>
                </a:solidFill>
                <a:cs typeface="Times New Roman" pitchFamily="18" charset="0"/>
              </a:rPr>
              <a:t>placental barrier (Fetal </a:t>
            </a:r>
            <a:r>
              <a:rPr lang="en-US" sz="2800" b="1" dirty="0" smtClean="0">
                <a:solidFill>
                  <a:schemeClr val="accent1"/>
                </a:solidFill>
                <a:cs typeface="Times New Roman" pitchFamily="18" charset="0"/>
              </a:rPr>
              <a:t>depression)</a:t>
            </a:r>
            <a:endParaRPr lang="en-US" sz="2800" dirty="0">
              <a:solidFill>
                <a:schemeClr val="accent1"/>
              </a:solidFill>
            </a:endParaRPr>
          </a:p>
        </p:txBody>
      </p:sp>
      <p:sp>
        <p:nvSpPr>
          <p:cNvPr id="6" name="TextBox 5"/>
          <p:cNvSpPr txBox="1"/>
          <p:nvPr/>
        </p:nvSpPr>
        <p:spPr>
          <a:xfrm>
            <a:off x="507643" y="3349805"/>
            <a:ext cx="8391427" cy="501676"/>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5000"/>
              </a:lnSpc>
            </a:pPr>
            <a:r>
              <a:rPr lang="en-US" sz="2800" b="1" dirty="0" err="1" smtClean="0">
                <a:solidFill>
                  <a:schemeClr val="accent1"/>
                </a:solidFill>
                <a:cs typeface="Times New Roman" pitchFamily="18" charset="0"/>
              </a:rPr>
              <a:t>Chlordiazepoxide</a:t>
            </a:r>
            <a:r>
              <a:rPr lang="en-US" sz="2800" b="1" dirty="0" smtClean="0">
                <a:solidFill>
                  <a:schemeClr val="accent1"/>
                </a:solidFill>
                <a:cs typeface="Times New Roman" pitchFamily="18" charset="0"/>
              </a:rPr>
              <a:t>- </a:t>
            </a:r>
            <a:r>
              <a:rPr lang="en-US" sz="2800" b="1" dirty="0">
                <a:solidFill>
                  <a:schemeClr val="accent1"/>
                </a:solidFill>
                <a:cs typeface="Times New Roman" pitchFamily="18" charset="0"/>
              </a:rPr>
              <a:t>Diazepam (IV only NOT IM)</a:t>
            </a:r>
          </a:p>
        </p:txBody>
      </p:sp>
      <p:pic>
        <p:nvPicPr>
          <p:cNvPr id="1026" name="Picture 2"/>
          <p:cNvPicPr>
            <a:picLocks noChangeAspect="1" noChangeArrowheads="1"/>
          </p:cNvPicPr>
          <p:nvPr/>
        </p:nvPicPr>
        <p:blipFill>
          <a:blip r:embed="rId3"/>
          <a:srcRect/>
          <a:stretch>
            <a:fillRect/>
          </a:stretch>
        </p:blipFill>
        <p:spPr bwMode="auto">
          <a:xfrm>
            <a:off x="7559041" y="320041"/>
            <a:ext cx="4434840" cy="2392679"/>
          </a:xfrm>
          <a:prstGeom prst="rect">
            <a:avLst/>
          </a:prstGeom>
          <a:noFill/>
          <a:ln w="9525">
            <a:noFill/>
            <a:miter lim="800000"/>
            <a:headEnd/>
            <a:tailEnd/>
          </a:ln>
        </p:spPr>
      </p:pic>
      <p:sp>
        <p:nvSpPr>
          <p:cNvPr id="13" name="TextBox 12"/>
          <p:cNvSpPr txBox="1"/>
          <p:nvPr/>
        </p:nvSpPr>
        <p:spPr>
          <a:xfrm>
            <a:off x="548348" y="920413"/>
            <a:ext cx="8595652"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rPr>
              <a:t>Can </a:t>
            </a:r>
            <a:r>
              <a:rPr lang="en-US" sz="2800" b="1" dirty="0">
                <a:solidFill>
                  <a:schemeClr val="accent1"/>
                </a:solidFill>
              </a:rPr>
              <a:t>be classified according to the duration of action into short, medium &amp; long- </a:t>
            </a:r>
            <a:r>
              <a:rPr lang="en-US" sz="2800" b="1" dirty="0" smtClean="0">
                <a:solidFill>
                  <a:schemeClr val="accent1"/>
                </a:solidFill>
              </a:rPr>
              <a:t>acting</a:t>
            </a:r>
            <a:endParaRPr lang="en-US" sz="3200" dirty="0">
              <a:solidFill>
                <a:schemeClr val="accent1"/>
              </a:solidFill>
              <a:latin typeface="Algerian" panose="04020705040A02060702" pitchFamily="82" charset="0"/>
            </a:endParaRPr>
          </a:p>
        </p:txBody>
      </p:sp>
      <p:grpSp>
        <p:nvGrpSpPr>
          <p:cNvPr id="14" name="Group 13"/>
          <p:cNvGrpSpPr/>
          <p:nvPr/>
        </p:nvGrpSpPr>
        <p:grpSpPr>
          <a:xfrm>
            <a:off x="461260" y="1918063"/>
            <a:ext cx="9505850" cy="4939937"/>
            <a:chOff x="1771900" y="942703"/>
            <a:chExt cx="9505850" cy="5502830"/>
          </a:xfrm>
        </p:grpSpPr>
        <p:pic>
          <p:nvPicPr>
            <p:cNvPr id="15" name="Picture 4" descr="scan0016"/>
            <p:cNvPicPr>
              <a:picLocks noChangeAspect="1" noChangeArrowheads="1"/>
            </p:cNvPicPr>
            <p:nvPr/>
          </p:nvPicPr>
          <p:blipFill>
            <a:blip r:embed="rId4" cstate="print"/>
            <a:srcRect/>
            <a:stretch>
              <a:fillRect/>
            </a:stretch>
          </p:blipFill>
          <p:spPr bwMode="auto">
            <a:xfrm rot="10598944">
              <a:off x="1771900" y="2176745"/>
              <a:ext cx="2360613" cy="4268788"/>
            </a:xfrm>
            <a:prstGeom prst="rect">
              <a:avLst/>
            </a:prstGeom>
            <a:noFill/>
            <a:ln w="9525">
              <a:noFill/>
              <a:miter lim="800000"/>
              <a:headEnd/>
              <a:tailEnd/>
            </a:ln>
          </p:spPr>
        </p:pic>
        <p:pic>
          <p:nvPicPr>
            <p:cNvPr id="16" name="Picture 3" descr="scan0017"/>
            <p:cNvPicPr>
              <a:picLocks noChangeAspect="1" noChangeArrowheads="1"/>
            </p:cNvPicPr>
            <p:nvPr/>
          </p:nvPicPr>
          <p:blipFill>
            <a:blip r:embed="rId5" cstate="print"/>
            <a:srcRect/>
            <a:stretch>
              <a:fillRect/>
            </a:stretch>
          </p:blipFill>
          <p:spPr bwMode="auto">
            <a:xfrm>
              <a:off x="4626759" y="942703"/>
              <a:ext cx="3352800" cy="4267200"/>
            </a:xfrm>
            <a:prstGeom prst="rect">
              <a:avLst/>
            </a:prstGeom>
            <a:noFill/>
            <a:ln w="9525">
              <a:noFill/>
              <a:miter lim="800000"/>
              <a:headEnd/>
              <a:tailEnd/>
            </a:ln>
          </p:spPr>
        </p:pic>
        <p:pic>
          <p:nvPicPr>
            <p:cNvPr id="17" name="Picture 2" descr="scan0018"/>
            <p:cNvPicPr>
              <a:picLocks noChangeAspect="1" noChangeArrowheads="1"/>
            </p:cNvPicPr>
            <p:nvPr/>
          </p:nvPicPr>
          <p:blipFill>
            <a:blip r:embed="rId6" cstate="print"/>
            <a:srcRect/>
            <a:stretch>
              <a:fillRect/>
            </a:stretch>
          </p:blipFill>
          <p:spPr bwMode="auto">
            <a:xfrm>
              <a:off x="8536138" y="1748245"/>
              <a:ext cx="2741612" cy="4495800"/>
            </a:xfrm>
            <a:prstGeom prst="rect">
              <a:avLst/>
            </a:prstGeom>
            <a:noFill/>
            <a:ln w="9525">
              <a:noFill/>
              <a:miter lim="800000"/>
              <a:headEnd/>
              <a:tailEnd/>
            </a:ln>
          </p:spPr>
        </p:pic>
      </p:grpSp>
    </p:spTree>
    <p:extLst>
      <p:ext uri="{BB962C8B-B14F-4D97-AF65-F5344CB8AC3E}">
        <p14:creationId xmlns="" xmlns:p14="http://schemas.microsoft.com/office/powerpoint/2010/main" val="2495891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20" dur="1000" fill="hold"/>
                                        <p:tgtEl>
                                          <p:spTgt spid="102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6" dur="1000" fill="hold"/>
                                        <p:tgtEl>
                                          <p:spTgt spid="6"/>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8" dur="1000" fill="hold"/>
                                        <p:tgtEl>
                                          <p:spTgt spid="9"/>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25" presetClass="entr" presetSubtype="0" fill="hold" grpId="0" nodeType="click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p:cTn id="7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80" dur="1000" fill="hold"/>
                                        <p:tgtEl>
                                          <p:spTgt spid="4"/>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4"/>
                                        </p:tgtEl>
                                      </p:cBhvr>
                                    </p:animEffect>
                                  </p:childTnLst>
                                </p:cTn>
                              </p:par>
                            </p:childTnLst>
                          </p:cTn>
                        </p:par>
                      </p:childTnLst>
                    </p:cTn>
                  </p:par>
                  <p:par>
                    <p:cTn id="85" fill="hold">
                      <p:stCondLst>
                        <p:cond delay="indefinite"/>
                      </p:stCondLst>
                      <p:childTnLst>
                        <p:par>
                          <p:cTn id="86" fill="hold">
                            <p:stCondLst>
                              <p:cond delay="0"/>
                            </p:stCondLst>
                            <p:childTnLst>
                              <p:par>
                                <p:cTn id="87" presetID="25"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9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92" dur="1000" fill="hold"/>
                                        <p:tgtEl>
                                          <p:spTgt spid="12"/>
                                        </p:tgtEl>
                                        <p:attrNameLst>
                                          <p:attrName>ppt_h</p:attrName>
                                        </p:attrNameLst>
                                      </p:cBhvr>
                                      <p:tavLst>
                                        <p:tav tm="0">
                                          <p:val>
                                            <p:strVal val="#ppt_h"/>
                                          </p:val>
                                        </p:tav>
                                        <p:tav tm="100000">
                                          <p:val>
                                            <p:strVal val="#ppt_h"/>
                                          </p:val>
                                        </p:tav>
                                      </p:tavLst>
                                    </p:anim>
                                    <p:anim calcmode="lin" valueType="num">
                                      <p:cBhvr>
                                        <p:cTn id="9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9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9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96" dur="1000" decel="50000">
                                          <p:stCondLst>
                                            <p:cond delay="0"/>
                                          </p:stCondLst>
                                        </p:cTn>
                                        <p:tgtEl>
                                          <p:spTgt spid="12"/>
                                        </p:tgtEl>
                                      </p:cBhvr>
                                    </p:animEffect>
                                  </p:childTnLst>
                                </p:cTn>
                              </p:par>
                            </p:childTnLst>
                          </p:cTn>
                        </p:par>
                      </p:childTnLst>
                    </p:cTn>
                  </p:par>
                  <p:par>
                    <p:cTn id="97" fill="hold">
                      <p:stCondLst>
                        <p:cond delay="indefinite"/>
                      </p:stCondLst>
                      <p:childTnLst>
                        <p:par>
                          <p:cTn id="98" fill="hold">
                            <p:stCondLst>
                              <p:cond delay="0"/>
                            </p:stCondLst>
                            <p:childTnLst>
                              <p:par>
                                <p:cTn id="99" presetID="4" presetClass="exit" presetSubtype="16" fill="hold" grpId="1" nodeType="clickEffect">
                                  <p:stCondLst>
                                    <p:cond delay="0"/>
                                  </p:stCondLst>
                                  <p:childTnLst>
                                    <p:animEffect transition="out" filter="box(in)">
                                      <p:cBhvr>
                                        <p:cTn id="100" dur="500"/>
                                        <p:tgtEl>
                                          <p:spTgt spid="5"/>
                                        </p:tgtEl>
                                      </p:cBhvr>
                                    </p:animEffect>
                                    <p:set>
                                      <p:cBhvr>
                                        <p:cTn id="101" dur="1" fill="hold">
                                          <p:stCondLst>
                                            <p:cond delay="499"/>
                                          </p:stCondLst>
                                        </p:cTn>
                                        <p:tgtEl>
                                          <p:spTgt spid="5"/>
                                        </p:tgtEl>
                                        <p:attrNameLst>
                                          <p:attrName>style.visibility</p:attrName>
                                        </p:attrNameLst>
                                      </p:cBhvr>
                                      <p:to>
                                        <p:strVal val="hidden"/>
                                      </p:to>
                                    </p:set>
                                  </p:childTnLst>
                                </p:cTn>
                              </p:par>
                              <p:par>
                                <p:cTn id="102" presetID="4" presetClass="exit" presetSubtype="16" fill="hold" grpId="1" nodeType="withEffect">
                                  <p:stCondLst>
                                    <p:cond delay="0"/>
                                  </p:stCondLst>
                                  <p:childTnLst>
                                    <p:animEffect transition="out" filter="box(in)">
                                      <p:cBhvr>
                                        <p:cTn id="103" dur="500"/>
                                        <p:tgtEl>
                                          <p:spTgt spid="11"/>
                                        </p:tgtEl>
                                      </p:cBhvr>
                                    </p:animEffect>
                                    <p:set>
                                      <p:cBhvr>
                                        <p:cTn id="104" dur="1" fill="hold">
                                          <p:stCondLst>
                                            <p:cond delay="499"/>
                                          </p:stCondLst>
                                        </p:cTn>
                                        <p:tgtEl>
                                          <p:spTgt spid="11"/>
                                        </p:tgtEl>
                                        <p:attrNameLst>
                                          <p:attrName>style.visibility</p:attrName>
                                        </p:attrNameLst>
                                      </p:cBhvr>
                                      <p:to>
                                        <p:strVal val="hidden"/>
                                      </p:to>
                                    </p:set>
                                  </p:childTnLst>
                                </p:cTn>
                              </p:par>
                              <p:par>
                                <p:cTn id="105" presetID="4" presetClass="exit" presetSubtype="16" fill="hold" grpId="1" nodeType="withEffect">
                                  <p:stCondLst>
                                    <p:cond delay="0"/>
                                  </p:stCondLst>
                                  <p:childTnLst>
                                    <p:animEffect transition="out" filter="box(in)">
                                      <p:cBhvr>
                                        <p:cTn id="106" dur="500"/>
                                        <p:tgtEl>
                                          <p:spTgt spid="10"/>
                                        </p:tgtEl>
                                      </p:cBhvr>
                                    </p:animEffect>
                                    <p:set>
                                      <p:cBhvr>
                                        <p:cTn id="107" dur="1" fill="hold">
                                          <p:stCondLst>
                                            <p:cond delay="499"/>
                                          </p:stCondLst>
                                        </p:cTn>
                                        <p:tgtEl>
                                          <p:spTgt spid="10"/>
                                        </p:tgtEl>
                                        <p:attrNameLst>
                                          <p:attrName>style.visibility</p:attrName>
                                        </p:attrNameLst>
                                      </p:cBhvr>
                                      <p:to>
                                        <p:strVal val="hidden"/>
                                      </p:to>
                                    </p:set>
                                  </p:childTnLst>
                                </p:cTn>
                              </p:par>
                              <p:par>
                                <p:cTn id="108" presetID="4" presetClass="exit" presetSubtype="16" fill="hold" grpId="1" nodeType="withEffect">
                                  <p:stCondLst>
                                    <p:cond delay="0"/>
                                  </p:stCondLst>
                                  <p:childTnLst>
                                    <p:animEffect transition="out" filter="box(in)">
                                      <p:cBhvr>
                                        <p:cTn id="109" dur="500"/>
                                        <p:tgtEl>
                                          <p:spTgt spid="6"/>
                                        </p:tgtEl>
                                      </p:cBhvr>
                                    </p:animEffect>
                                    <p:set>
                                      <p:cBhvr>
                                        <p:cTn id="110" dur="1" fill="hold">
                                          <p:stCondLst>
                                            <p:cond delay="499"/>
                                          </p:stCondLst>
                                        </p:cTn>
                                        <p:tgtEl>
                                          <p:spTgt spid="6"/>
                                        </p:tgtEl>
                                        <p:attrNameLst>
                                          <p:attrName>style.visibility</p:attrName>
                                        </p:attrNameLst>
                                      </p:cBhvr>
                                      <p:to>
                                        <p:strVal val="hidden"/>
                                      </p:to>
                                    </p:set>
                                  </p:childTnLst>
                                </p:cTn>
                              </p:par>
                              <p:par>
                                <p:cTn id="111" presetID="4" presetClass="exit" presetSubtype="16" fill="hold" grpId="1" nodeType="withEffect">
                                  <p:stCondLst>
                                    <p:cond delay="0"/>
                                  </p:stCondLst>
                                  <p:childTnLst>
                                    <p:animEffect transition="out" filter="box(in)">
                                      <p:cBhvr>
                                        <p:cTn id="112" dur="500"/>
                                        <p:tgtEl>
                                          <p:spTgt spid="9"/>
                                        </p:tgtEl>
                                      </p:cBhvr>
                                    </p:animEffect>
                                    <p:set>
                                      <p:cBhvr>
                                        <p:cTn id="113" dur="1" fill="hold">
                                          <p:stCondLst>
                                            <p:cond delay="499"/>
                                          </p:stCondLst>
                                        </p:cTn>
                                        <p:tgtEl>
                                          <p:spTgt spid="9"/>
                                        </p:tgtEl>
                                        <p:attrNameLst>
                                          <p:attrName>style.visibility</p:attrName>
                                        </p:attrNameLst>
                                      </p:cBhvr>
                                      <p:to>
                                        <p:strVal val="hidden"/>
                                      </p:to>
                                    </p:set>
                                  </p:childTnLst>
                                </p:cTn>
                              </p:par>
                              <p:par>
                                <p:cTn id="114" presetID="4" presetClass="exit" presetSubtype="16" fill="hold" grpId="1" nodeType="withEffect">
                                  <p:stCondLst>
                                    <p:cond delay="0"/>
                                  </p:stCondLst>
                                  <p:childTnLst>
                                    <p:animEffect transition="out" filter="box(in)">
                                      <p:cBhvr>
                                        <p:cTn id="115" dur="500"/>
                                        <p:tgtEl>
                                          <p:spTgt spid="4"/>
                                        </p:tgtEl>
                                      </p:cBhvr>
                                    </p:animEffect>
                                    <p:set>
                                      <p:cBhvr>
                                        <p:cTn id="116" dur="1" fill="hold">
                                          <p:stCondLst>
                                            <p:cond delay="499"/>
                                          </p:stCondLst>
                                        </p:cTn>
                                        <p:tgtEl>
                                          <p:spTgt spid="4"/>
                                        </p:tgtEl>
                                        <p:attrNameLst>
                                          <p:attrName>style.visibility</p:attrName>
                                        </p:attrNameLst>
                                      </p:cBhvr>
                                      <p:to>
                                        <p:strVal val="hidden"/>
                                      </p:to>
                                    </p:set>
                                  </p:childTnLst>
                                </p:cTn>
                              </p:par>
                              <p:par>
                                <p:cTn id="117" presetID="4" presetClass="exit" presetSubtype="16" fill="hold" grpId="1" nodeType="withEffect">
                                  <p:stCondLst>
                                    <p:cond delay="0"/>
                                  </p:stCondLst>
                                  <p:childTnLst>
                                    <p:animEffect transition="out" filter="box(in)">
                                      <p:cBhvr>
                                        <p:cTn id="118" dur="500"/>
                                        <p:tgtEl>
                                          <p:spTgt spid="12"/>
                                        </p:tgtEl>
                                      </p:cBhvr>
                                    </p:animEffect>
                                    <p:set>
                                      <p:cBhvr>
                                        <p:cTn id="119" dur="1" fill="hold">
                                          <p:stCondLst>
                                            <p:cond delay="499"/>
                                          </p:stCondLst>
                                        </p:cTn>
                                        <p:tgtEl>
                                          <p:spTgt spid="12"/>
                                        </p:tgtEl>
                                        <p:attrNameLst>
                                          <p:attrName>style.visibility</p:attrName>
                                        </p:attrNameLst>
                                      </p:cBhvr>
                                      <p:to>
                                        <p:strVal val="hidden"/>
                                      </p:to>
                                    </p:set>
                                  </p:childTnLst>
                                </p:cTn>
                              </p:par>
                            </p:childTnLst>
                          </p:cTn>
                        </p:par>
                      </p:childTnLst>
                    </p:cTn>
                  </p:par>
                  <p:par>
                    <p:cTn id="120" fill="hold">
                      <p:stCondLst>
                        <p:cond delay="indefinite"/>
                      </p:stCondLst>
                      <p:childTnLst>
                        <p:par>
                          <p:cTn id="121" fill="hold">
                            <p:stCondLst>
                              <p:cond delay="0"/>
                            </p:stCondLst>
                            <p:childTnLst>
                              <p:par>
                                <p:cTn id="122" presetID="25" presetClass="entr" presetSubtype="0" fill="hold" grpId="0" nodeType="clickEffect">
                                  <p:stCondLst>
                                    <p:cond delay="0"/>
                                  </p:stCondLst>
                                  <p:childTnLst>
                                    <p:set>
                                      <p:cBhvr>
                                        <p:cTn id="123" dur="1" fill="hold">
                                          <p:stCondLst>
                                            <p:cond delay="0"/>
                                          </p:stCondLst>
                                        </p:cTn>
                                        <p:tgtEl>
                                          <p:spTgt spid="13"/>
                                        </p:tgtEl>
                                        <p:attrNameLst>
                                          <p:attrName>style.visibility</p:attrName>
                                        </p:attrNameLst>
                                      </p:cBhvr>
                                      <p:to>
                                        <p:strVal val="visible"/>
                                      </p:to>
                                    </p:set>
                                    <p:anim calcmode="lin" valueType="num">
                                      <p:cBhvr>
                                        <p:cTn id="12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2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2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27" dur="1000" fill="hold"/>
                                        <p:tgtEl>
                                          <p:spTgt spid="13"/>
                                        </p:tgtEl>
                                        <p:attrNameLst>
                                          <p:attrName>ppt_h</p:attrName>
                                        </p:attrNameLst>
                                      </p:cBhvr>
                                      <p:tavLst>
                                        <p:tav tm="0">
                                          <p:val>
                                            <p:strVal val="#ppt_h"/>
                                          </p:val>
                                        </p:tav>
                                        <p:tav tm="100000">
                                          <p:val>
                                            <p:strVal val="#ppt_h"/>
                                          </p:val>
                                        </p:tav>
                                      </p:tavLst>
                                    </p:anim>
                                    <p:anim calcmode="lin" valueType="num">
                                      <p:cBhvr>
                                        <p:cTn id="12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31" dur="1000" decel="50000">
                                          <p:stCondLst>
                                            <p:cond delay="0"/>
                                          </p:stCondLst>
                                        </p:cTn>
                                        <p:tgtEl>
                                          <p:spTgt spid="13"/>
                                        </p:tgtEl>
                                      </p:cBhvr>
                                    </p:animEffect>
                                  </p:childTnLst>
                                </p:cTn>
                              </p:par>
                              <p:par>
                                <p:cTn id="132" presetID="25" presetClass="entr" presetSubtype="0" fill="hold" nodeType="withEffect">
                                  <p:stCondLst>
                                    <p:cond delay="0"/>
                                  </p:stCondLst>
                                  <p:childTnLst>
                                    <p:set>
                                      <p:cBhvr>
                                        <p:cTn id="133" dur="1" fill="hold">
                                          <p:stCondLst>
                                            <p:cond delay="0"/>
                                          </p:stCondLst>
                                        </p:cTn>
                                        <p:tgtEl>
                                          <p:spTgt spid="14"/>
                                        </p:tgtEl>
                                        <p:attrNameLst>
                                          <p:attrName>style.visibility</p:attrName>
                                        </p:attrNameLst>
                                      </p:cBhvr>
                                      <p:to>
                                        <p:strVal val="visible"/>
                                      </p:to>
                                    </p:set>
                                    <p:anim calcmode="lin" valueType="num">
                                      <p:cBhvr>
                                        <p:cTn id="13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3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3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37" dur="1000" fill="hold"/>
                                        <p:tgtEl>
                                          <p:spTgt spid="14"/>
                                        </p:tgtEl>
                                        <p:attrNameLst>
                                          <p:attrName>ppt_h</p:attrName>
                                        </p:attrNameLst>
                                      </p:cBhvr>
                                      <p:tavLst>
                                        <p:tav tm="0">
                                          <p:val>
                                            <p:strVal val="#ppt_h"/>
                                          </p:val>
                                        </p:tav>
                                        <p:tav tm="100000">
                                          <p:val>
                                            <p:strVal val="#ppt_h"/>
                                          </p:val>
                                        </p:tav>
                                      </p:tavLst>
                                    </p:anim>
                                    <p:anim calcmode="lin" valueType="num">
                                      <p:cBhvr>
                                        <p:cTn id="13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3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4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41" dur="10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9" grpId="0" animBg="1"/>
      <p:bldP spid="9" grpId="1" animBg="1"/>
      <p:bldP spid="10" grpId="0" animBg="1"/>
      <p:bldP spid="10" grpId="1" animBg="1"/>
      <p:bldP spid="11" grpId="0" animBg="1"/>
      <p:bldP spid="11" grpId="1" animBg="1"/>
      <p:bldP spid="12" grpId="0" animBg="1"/>
      <p:bldP spid="12" grpId="1" animBg="1"/>
      <p:bldP spid="6" grpId="0" animBg="1"/>
      <p:bldP spid="6" grpId="1"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0679" y="3097514"/>
            <a:ext cx="7151914"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smtClean="0">
                <a:solidFill>
                  <a:schemeClr val="accent1"/>
                </a:solidFill>
                <a:cs typeface="Times New Roman" pitchFamily="18" charset="0"/>
              </a:rPr>
              <a:t>Sedative </a:t>
            </a:r>
            <a:r>
              <a:rPr lang="en-US" sz="2800" b="1" dirty="0">
                <a:solidFill>
                  <a:schemeClr val="accent1"/>
                </a:solidFill>
                <a:cs typeface="Times New Roman" pitchFamily="18" charset="0"/>
              </a:rPr>
              <a:t>&amp; hypnotic  </a:t>
            </a:r>
            <a:r>
              <a:rPr lang="en-US" sz="2800" b="1" dirty="0" smtClean="0">
                <a:solidFill>
                  <a:schemeClr val="accent1"/>
                </a:solidFill>
                <a:cs typeface="Times New Roman" pitchFamily="18" charset="0"/>
              </a:rPr>
              <a:t>actions</a:t>
            </a:r>
            <a:endParaRPr lang="en-US" sz="2800" dirty="0">
              <a:solidFill>
                <a:schemeClr val="accent1"/>
              </a:solidFill>
            </a:endParaRPr>
          </a:p>
        </p:txBody>
      </p:sp>
      <p:sp>
        <p:nvSpPr>
          <p:cNvPr id="6" name="TextBox 5"/>
          <p:cNvSpPr txBox="1"/>
          <p:nvPr/>
        </p:nvSpPr>
        <p:spPr>
          <a:xfrm>
            <a:off x="435439" y="2043837"/>
            <a:ext cx="7151914"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cs typeface="Times New Roman" pitchFamily="18" charset="0"/>
              </a:rPr>
              <a:t>Depression of cognitive and </a:t>
            </a:r>
          </a:p>
          <a:p>
            <a:pPr>
              <a:lnSpc>
                <a:spcPct val="90000"/>
              </a:lnSpc>
            </a:pPr>
            <a:r>
              <a:rPr lang="en-US" sz="2800" b="1" dirty="0">
                <a:solidFill>
                  <a:schemeClr val="accent1"/>
                </a:solidFill>
                <a:cs typeface="Times New Roman" pitchFamily="18" charset="0"/>
              </a:rPr>
              <a:t> </a:t>
            </a:r>
            <a:r>
              <a:rPr lang="en-US" sz="2800" b="1" dirty="0" smtClean="0">
                <a:solidFill>
                  <a:schemeClr val="accent1"/>
                </a:solidFill>
                <a:cs typeface="Times New Roman" pitchFamily="18" charset="0"/>
              </a:rPr>
              <a:t>psychomotor </a:t>
            </a:r>
            <a:r>
              <a:rPr lang="en-US" sz="2800" b="1" dirty="0">
                <a:solidFill>
                  <a:schemeClr val="accent1"/>
                </a:solidFill>
                <a:cs typeface="Times New Roman" pitchFamily="18" charset="0"/>
              </a:rPr>
              <a:t>function</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1784751" y="292861"/>
            <a:ext cx="5780315"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accent1"/>
                </a:solidFill>
                <a:latin typeface="Algerian" panose="04020705040A02060702" pitchFamily="82" charset="0"/>
                <a:cs typeface="Times New Roman" pitchFamily="18" charset="0"/>
              </a:rPr>
              <a:t>Pharmacological Actions</a:t>
            </a:r>
            <a:endParaRPr lang="en-US" sz="3200" dirty="0">
              <a:solidFill>
                <a:schemeClr val="accent1"/>
              </a:solidFill>
              <a:latin typeface="Algerian" panose="04020705040A02060702" pitchFamily="82" charset="0"/>
            </a:endParaRPr>
          </a:p>
        </p:txBody>
      </p:sp>
      <p:sp>
        <p:nvSpPr>
          <p:cNvPr id="10" name="TextBox 9"/>
          <p:cNvSpPr txBox="1"/>
          <p:nvPr/>
        </p:nvSpPr>
        <p:spPr>
          <a:xfrm>
            <a:off x="481159" y="5825128"/>
            <a:ext cx="7151914" cy="781752"/>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80000"/>
              </a:lnSpc>
            </a:pPr>
            <a:r>
              <a:rPr lang="en-US" sz="3000" b="1" dirty="0">
                <a:solidFill>
                  <a:schemeClr val="accent1"/>
                </a:solidFill>
                <a:cs typeface="Times New Roman" pitchFamily="18" charset="0"/>
              </a:rPr>
              <a:t>Some have anticonvulsant effect: </a:t>
            </a:r>
          </a:p>
          <a:p>
            <a:pPr marL="742950" lvl="1" indent="-285750">
              <a:lnSpc>
                <a:spcPct val="80000"/>
              </a:lnSpc>
            </a:pPr>
            <a:r>
              <a:rPr lang="en-US" sz="2600" b="1" dirty="0">
                <a:solidFill>
                  <a:schemeClr val="accent1"/>
                </a:solidFill>
                <a:cs typeface="Times New Roman" pitchFamily="18" charset="0"/>
              </a:rPr>
              <a:t>Clonazepam, diazepam. </a:t>
            </a:r>
          </a:p>
        </p:txBody>
      </p:sp>
      <p:sp>
        <p:nvSpPr>
          <p:cNvPr id="11" name="TextBox 10"/>
          <p:cNvSpPr txBox="1"/>
          <p:nvPr/>
        </p:nvSpPr>
        <p:spPr>
          <a:xfrm>
            <a:off x="465920" y="4615483"/>
            <a:ext cx="7748440"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cs typeface="Times New Roman" pitchFamily="18" charset="0"/>
              </a:rPr>
              <a:t>Minimal depressant effects </a:t>
            </a:r>
            <a:r>
              <a:rPr lang="en-US" sz="2800" b="1" dirty="0" smtClean="0">
                <a:solidFill>
                  <a:schemeClr val="accent1"/>
                </a:solidFill>
                <a:cs typeface="Times New Roman" pitchFamily="18" charset="0"/>
              </a:rPr>
              <a:t>on cardiovascular system &amp; respiratory </a:t>
            </a:r>
            <a:r>
              <a:rPr lang="en-US" sz="2800" b="1" dirty="0">
                <a:solidFill>
                  <a:schemeClr val="accent1"/>
                </a:solidFill>
                <a:cs typeface="Times New Roman" pitchFamily="18" charset="0"/>
              </a:rPr>
              <a:t>system</a:t>
            </a:r>
          </a:p>
        </p:txBody>
      </p:sp>
      <p:sp>
        <p:nvSpPr>
          <p:cNvPr id="12" name="TextBox 11"/>
          <p:cNvSpPr txBox="1"/>
          <p:nvPr/>
        </p:nvSpPr>
        <p:spPr>
          <a:xfrm>
            <a:off x="465919" y="3847563"/>
            <a:ext cx="7139403"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cs typeface="Times New Roman" pitchFamily="18" charset="0"/>
              </a:rPr>
              <a:t>Anterograde amnesia</a:t>
            </a:r>
          </a:p>
        </p:txBody>
      </p:sp>
      <p:sp>
        <p:nvSpPr>
          <p:cNvPr id="13" name="TextBox 12"/>
          <p:cNvSpPr txBox="1"/>
          <p:nvPr/>
        </p:nvSpPr>
        <p:spPr>
          <a:xfrm>
            <a:off x="439782" y="1168049"/>
            <a:ext cx="3973287"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smtClean="0">
                <a:solidFill>
                  <a:schemeClr val="accent1"/>
                </a:solidFill>
                <a:cs typeface="Times New Roman" pitchFamily="18" charset="0"/>
              </a:rPr>
              <a:t>Anxiolytic </a:t>
            </a:r>
            <a:r>
              <a:rPr lang="en-US" sz="3200" b="1" dirty="0">
                <a:solidFill>
                  <a:schemeClr val="accent1"/>
                </a:solidFill>
                <a:cs typeface="Times New Roman" pitchFamily="18" charset="0"/>
              </a:rPr>
              <a:t>action</a:t>
            </a:r>
            <a:r>
              <a:rPr lang="en-US" sz="3200" b="1" dirty="0" smtClean="0">
                <a:solidFill>
                  <a:schemeClr val="accent1"/>
                </a:solidFill>
                <a:cs typeface="Times New Roman" pitchFamily="18" charset="0"/>
              </a:rPr>
              <a:t>.</a:t>
            </a:r>
            <a:endParaRPr lang="en-US" sz="3200" dirty="0">
              <a:solidFill>
                <a:schemeClr val="accent1"/>
              </a:solidFill>
              <a:latin typeface="Algerian" panose="04020705040A02060702" pitchFamily="82" charset="0"/>
            </a:endParaRPr>
          </a:p>
        </p:txBody>
      </p:sp>
      <p:pic>
        <p:nvPicPr>
          <p:cNvPr id="14" name="Picture 3"/>
          <p:cNvPicPr>
            <a:picLocks noChangeAspect="1" noChangeArrowheads="1"/>
          </p:cNvPicPr>
          <p:nvPr/>
        </p:nvPicPr>
        <p:blipFill>
          <a:blip r:embed="rId3" cstate="print"/>
          <a:srcRect/>
          <a:stretch>
            <a:fillRect/>
          </a:stretch>
        </p:blipFill>
        <p:spPr bwMode="auto">
          <a:xfrm>
            <a:off x="8168640" y="259080"/>
            <a:ext cx="3684860" cy="3276600"/>
          </a:xfrm>
          <a:prstGeom prst="rect">
            <a:avLst/>
          </a:prstGeom>
          <a:noFill/>
          <a:ln w="9525">
            <a:noFill/>
            <a:miter lim="800000"/>
            <a:headEnd/>
            <a:tailEnd/>
          </a:ln>
        </p:spPr>
      </p:pic>
      <p:pic>
        <p:nvPicPr>
          <p:cNvPr id="15" name="Picture 4"/>
          <p:cNvPicPr>
            <a:picLocks noChangeAspect="1" noChangeArrowheads="1"/>
          </p:cNvPicPr>
          <p:nvPr/>
        </p:nvPicPr>
        <p:blipFill>
          <a:blip r:embed="rId4" cstate="print"/>
          <a:srcRect/>
          <a:stretch>
            <a:fillRect/>
          </a:stretch>
        </p:blipFill>
        <p:spPr bwMode="auto">
          <a:xfrm>
            <a:off x="8260080" y="3733800"/>
            <a:ext cx="3635845" cy="2926080"/>
          </a:xfrm>
          <a:prstGeom prst="rect">
            <a:avLst/>
          </a:prstGeom>
          <a:noFill/>
          <a:ln w="9525">
            <a:noFill/>
            <a:miter lim="800000"/>
            <a:headEnd/>
            <a:tailEnd/>
          </a:ln>
        </p:spPr>
      </p:pic>
    </p:spTree>
    <p:extLst>
      <p:ext uri="{BB962C8B-B14F-4D97-AF65-F5344CB8AC3E}">
        <p14:creationId xmlns="" xmlns:p14="http://schemas.microsoft.com/office/powerpoint/2010/main" val="476408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21" dur="1000" fill="hold"/>
                                        <p:tgtEl>
                                          <p:spTgt spid="1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5"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3" dur="1000" fill="hold"/>
                                        <p:tgtEl>
                                          <p:spTgt spid="15"/>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5"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45" dur="1000" fill="hold"/>
                                        <p:tgtEl>
                                          <p:spTgt spid="6"/>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25" presetClass="entr" presetSubtype="0"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7" dur="1000" fill="hold"/>
                                        <p:tgtEl>
                                          <p:spTgt spid="5"/>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9" dur="1000" fill="hold"/>
                                        <p:tgtEl>
                                          <p:spTgt spid="12"/>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12"/>
                                        </p:tgtEl>
                                      </p:cBhvr>
                                    </p:animEffect>
                                  </p:childTnLst>
                                </p:cTn>
                              </p:par>
                            </p:childTnLst>
                          </p:cTn>
                        </p:par>
                      </p:childTnLst>
                    </p:cTn>
                  </p:par>
                  <p:par>
                    <p:cTn id="74" fill="hold">
                      <p:stCondLst>
                        <p:cond delay="indefinite"/>
                      </p:stCondLst>
                      <p:childTnLst>
                        <p:par>
                          <p:cTn id="75" fill="hold">
                            <p:stCondLst>
                              <p:cond delay="0"/>
                            </p:stCondLst>
                            <p:childTnLst>
                              <p:par>
                                <p:cTn id="76" presetID="25" presetClass="entr" presetSubtype="0" fill="hold" grpId="0" nodeType="click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p:cTn id="7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7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8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81" dur="1000" fill="hold"/>
                                        <p:tgtEl>
                                          <p:spTgt spid="11"/>
                                        </p:tgtEl>
                                        <p:attrNameLst>
                                          <p:attrName>ppt_h</p:attrName>
                                        </p:attrNameLst>
                                      </p:cBhvr>
                                      <p:tavLst>
                                        <p:tav tm="0">
                                          <p:val>
                                            <p:strVal val="#ppt_h"/>
                                          </p:val>
                                        </p:tav>
                                        <p:tav tm="100000">
                                          <p:val>
                                            <p:strVal val="#ppt_h"/>
                                          </p:val>
                                        </p:tav>
                                      </p:tavLst>
                                    </p:anim>
                                    <p:anim calcmode="lin" valueType="num">
                                      <p:cBhvr>
                                        <p:cTn id="8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8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8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85" dur="1000" decel="50000">
                                          <p:stCondLst>
                                            <p:cond delay="0"/>
                                          </p:stCondLst>
                                        </p:cTn>
                                        <p:tgtEl>
                                          <p:spTgt spid="11"/>
                                        </p:tgtEl>
                                      </p:cBhvr>
                                    </p:animEffect>
                                  </p:childTnLst>
                                </p:cTn>
                              </p:par>
                            </p:childTnLst>
                          </p:cTn>
                        </p:par>
                      </p:childTnLst>
                    </p:cTn>
                  </p:par>
                  <p:par>
                    <p:cTn id="86" fill="hold">
                      <p:stCondLst>
                        <p:cond delay="indefinite"/>
                      </p:stCondLst>
                      <p:childTnLst>
                        <p:par>
                          <p:cTn id="87" fill="hold">
                            <p:stCondLst>
                              <p:cond delay="0"/>
                            </p:stCondLst>
                            <p:childTnLst>
                              <p:par>
                                <p:cTn id="88" presetID="25" presetClass="entr" presetSubtype="0" fill="hold" grpId="0" nodeType="click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p:cTn id="9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93" dur="1000" fill="hold"/>
                                        <p:tgtEl>
                                          <p:spTgt spid="10"/>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Lst>
  </p:timing>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TM04033937[[fn=Vapor Trail]]</Template>
  <TotalTime>6727</TotalTime>
  <Words>954</Words>
  <Application>Microsoft Office PowerPoint</Application>
  <PresentationFormat>Custom</PresentationFormat>
  <Paragraphs>186</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Vapor Trail</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salah osama</dc:creator>
  <cp:lastModifiedBy>Osama</cp:lastModifiedBy>
  <cp:revision>477</cp:revision>
  <dcterms:created xsi:type="dcterms:W3CDTF">2015-09-20T10:32:09Z</dcterms:created>
  <dcterms:modified xsi:type="dcterms:W3CDTF">2018-10-21T06:49:42Z</dcterms:modified>
</cp:coreProperties>
</file>