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Garamond" pitchFamily="18"/>
                <a:cs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4021138" y="0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Garamond" pitchFamily="18"/>
                <a:cs typeface="Arial"/>
              </a:defRPr>
            </a:lvl1pPr>
          </a:lstStyle>
          <a:p>
            <a:pPr lvl="0"/>
            <a:fld id="{FBD76A09-F2C8-4A0E-8451-03246E366BCE}" type="datetime1">
              <a:rPr lang="en-US"/>
              <a:pPr lvl="0"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2"/>
            <a:ext cx="5114925" cy="3836986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709610" y="4860922"/>
            <a:ext cx="5680079" cy="460533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Garamond" pitchFamily="18"/>
                <a:cs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Garamond" pitchFamily="18"/>
                <a:cs typeface="Arial"/>
              </a:defRPr>
            </a:lvl1pPr>
          </a:lstStyle>
          <a:p>
            <a:pPr lvl="0"/>
            <a:fld id="{7438D476-4B70-4A60-8D91-D8B057FF1AD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37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5439010-E1B2-4F51-A1A2-78C3CC25BC32}" type="slidenum">
              <a:t>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 hangingPunct="1"/>
            <a:r>
              <a:rPr lang="en-GB" b="1">
                <a:effectLst>
                  <a:outerShdw dist="38096" dir="2700000">
                    <a:srgbClr val="000000"/>
                  </a:outerShdw>
                </a:effectLst>
              </a:rPr>
              <a:t>Reserpine inhibits NA and 5-HT storage</a:t>
            </a:r>
          </a:p>
          <a:p>
            <a:pPr lvl="0" hangingPunct="1"/>
            <a:r>
              <a:rPr lang="en-GB" b="1">
                <a:effectLst>
                  <a:outerShdw dist="38096" dir="2700000">
                    <a:srgbClr val="000000"/>
                  </a:outerShdw>
                </a:effectLst>
              </a:rPr>
              <a:t>Methyldopa inhibits NA synthesis</a:t>
            </a:r>
            <a:endParaRPr lang="en-US"/>
          </a:p>
          <a:p>
            <a:pPr lvl="0" hangingPunct="1"/>
            <a:endParaRPr lang="en-US"/>
          </a:p>
          <a:p>
            <a:pPr lvl="0"/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408AA0A-6175-45A0-A29C-1554013833D1}" type="slidenum">
              <a:t>8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52BBECE-14F3-4F05-9433-AEB9CAEC18BE}" type="slidenum">
              <a:t>9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A73421E-7DE0-4F16-92F4-F1CC1C1F8D39}" type="slidenum">
              <a:t>10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عنصر نائب للملاحظات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1663C4-F661-4E66-8C96-1496D2E36F70}" type="slidenum">
              <a:t>12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 hangingPunct="1"/>
            <a:r>
              <a:rPr lang="en-US">
                <a:cs typeface="Arial" pitchFamily="34"/>
              </a:rPr>
              <a:t>.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F8A4F40-EC04-46D2-BD0C-36CD82122B10}" type="slidenum">
              <a:t>18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6A003CD-C781-420F-B968-2DA7A7DCC542}" type="slidenum">
              <a:t>20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1EBBF50-ED53-4A7F-AE29-473EB599F3B9}" type="slidenum">
              <a:t>32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PMingLiU" pitchFamily="18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0A9E0B8-B7E4-428F-B344-B2FEFBBD36E6}" type="slidenum">
              <a:t>33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PMingLiU" pitchFamily="18"/>
              <a:cs typeface="Arial" pitchFamily="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9140827" cy="6850062"/>
            <a:chOff x="0" y="0"/>
            <a:chExt cx="9140827" cy="6850062"/>
          </a:xfrm>
        </p:grpSpPr>
        <p:grpSp>
          <p:nvGrpSpPr>
            <p:cNvPr id="3" name="Group 3"/>
            <p:cNvGrpSpPr/>
            <p:nvPr/>
          </p:nvGrpSpPr>
          <p:grpSpPr>
            <a:xfrm>
              <a:off x="2743200" y="3540127"/>
              <a:ext cx="6392862" cy="3309935"/>
              <a:chOff x="2743200" y="3540127"/>
              <a:chExt cx="6392862" cy="3309935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2743200" y="4197352"/>
                <a:ext cx="4575172" cy="265271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882"/>
                  <a:gd name="f7" fmla="val 1671"/>
                  <a:gd name="f8" fmla="val 2773"/>
                  <a:gd name="f9" fmla="val 544"/>
                  <a:gd name="f10" fmla="val 2740"/>
                  <a:gd name="f11" fmla="val 528"/>
                  <a:gd name="f12" fmla="val 2692"/>
                  <a:gd name="f13" fmla="val 506"/>
                  <a:gd name="f14" fmla="val 2632"/>
                  <a:gd name="f15" fmla="val 484"/>
                  <a:gd name="f16" fmla="val 2561"/>
                  <a:gd name="f17" fmla="val 457"/>
                  <a:gd name="f18" fmla="val 2480"/>
                  <a:gd name="f19" fmla="val 424"/>
                  <a:gd name="f20" fmla="val 2388"/>
                  <a:gd name="f21" fmla="val 397"/>
                  <a:gd name="f22" fmla="val 2203"/>
                  <a:gd name="f23" fmla="val 343"/>
                  <a:gd name="f24" fmla="val 2078"/>
                  <a:gd name="f25" fmla="val 310"/>
                  <a:gd name="f26" fmla="val 1970"/>
                  <a:gd name="f27" fmla="val 277"/>
                  <a:gd name="f28" fmla="val 1878"/>
                  <a:gd name="f29" fmla="val 245"/>
                  <a:gd name="f30" fmla="val 1807"/>
                  <a:gd name="f31" fmla="val 212"/>
                  <a:gd name="f32" fmla="val 1742"/>
                  <a:gd name="f33" fmla="val 179"/>
                  <a:gd name="f34" fmla="val 1693"/>
                  <a:gd name="f35" fmla="val 152"/>
                  <a:gd name="f36" fmla="val 1655"/>
                  <a:gd name="f37" fmla="val 125"/>
                  <a:gd name="f38" fmla="val 1628"/>
                  <a:gd name="f39" fmla="val 103"/>
                  <a:gd name="f40" fmla="val 1606"/>
                  <a:gd name="f41" fmla="val 81"/>
                  <a:gd name="f42" fmla="val 1590"/>
                  <a:gd name="f43" fmla="val 60"/>
                  <a:gd name="f44" fmla="val 1585"/>
                  <a:gd name="f45" fmla="val 43"/>
                  <a:gd name="f46" fmla="val 1579"/>
                  <a:gd name="f47" fmla="val 27"/>
                  <a:gd name="f48" fmla="val 5"/>
                  <a:gd name="f49" fmla="val 1568"/>
                  <a:gd name="f50" fmla="val 1557"/>
                  <a:gd name="f51" fmla="val 49"/>
                  <a:gd name="f52" fmla="val 76"/>
                  <a:gd name="f53" fmla="val 98"/>
                  <a:gd name="f54" fmla="val 120"/>
                  <a:gd name="f55" fmla="val 1617"/>
                  <a:gd name="f56" fmla="val 141"/>
                  <a:gd name="f57" fmla="val 1650"/>
                  <a:gd name="f58" fmla="val 163"/>
                  <a:gd name="f59" fmla="val 1688"/>
                  <a:gd name="f60" fmla="val 185"/>
                  <a:gd name="f61" fmla="val 1737"/>
                  <a:gd name="f62" fmla="val 207"/>
                  <a:gd name="f63" fmla="val 1791"/>
                  <a:gd name="f64" fmla="val 228"/>
                  <a:gd name="f65" fmla="val 1905"/>
                  <a:gd name="f66" fmla="val 267"/>
                  <a:gd name="f67" fmla="val 2040"/>
                  <a:gd name="f68" fmla="val 2182"/>
                  <a:gd name="f69" fmla="val 348"/>
                  <a:gd name="f70" fmla="val 2285"/>
                  <a:gd name="f71" fmla="val 381"/>
                  <a:gd name="f72" fmla="val 2382"/>
                  <a:gd name="f73" fmla="val 408"/>
                  <a:gd name="f74" fmla="val 2464"/>
                  <a:gd name="f75" fmla="val 435"/>
                  <a:gd name="f76" fmla="val 2540"/>
                  <a:gd name="f77" fmla="val 462"/>
                  <a:gd name="f78" fmla="val 2605"/>
                  <a:gd name="f79" fmla="val 2659"/>
                  <a:gd name="f80" fmla="val 2708"/>
                  <a:gd name="f81" fmla="val 2768"/>
                  <a:gd name="f82" fmla="val 560"/>
                  <a:gd name="f83" fmla="val 2784"/>
                  <a:gd name="f84" fmla="val 577"/>
                  <a:gd name="f85" fmla="val 2795"/>
                  <a:gd name="f86" fmla="val 593"/>
                  <a:gd name="f87" fmla="val 2800"/>
                  <a:gd name="f88" fmla="val 615"/>
                  <a:gd name="f89" fmla="val 642"/>
                  <a:gd name="f90" fmla="val 664"/>
                  <a:gd name="f91" fmla="val 2762"/>
                  <a:gd name="f92" fmla="val 691"/>
                  <a:gd name="f93" fmla="val 2730"/>
                  <a:gd name="f94" fmla="val 713"/>
                  <a:gd name="f95" fmla="val 735"/>
                  <a:gd name="f96" fmla="val 2643"/>
                  <a:gd name="f97" fmla="val 756"/>
                  <a:gd name="f98" fmla="val 2589"/>
                  <a:gd name="f99" fmla="val 778"/>
                  <a:gd name="f100" fmla="val 2529"/>
                  <a:gd name="f101" fmla="val 800"/>
                  <a:gd name="f102" fmla="val 2458"/>
                  <a:gd name="f103" fmla="val 822"/>
                  <a:gd name="f104" fmla="val 843"/>
                  <a:gd name="f105" fmla="val 2301"/>
                  <a:gd name="f106" fmla="val 865"/>
                  <a:gd name="f107" fmla="val 2214"/>
                  <a:gd name="f108" fmla="val 887"/>
                  <a:gd name="f109" fmla="val 2030"/>
                  <a:gd name="f110" fmla="val 930"/>
                  <a:gd name="f111" fmla="val 1823"/>
                  <a:gd name="f112" fmla="val 979"/>
                  <a:gd name="f113" fmla="val 1034"/>
                  <a:gd name="f114" fmla="val 1378"/>
                  <a:gd name="f115" fmla="val 1094"/>
                  <a:gd name="f116" fmla="val 1145"/>
                  <a:gd name="f117" fmla="val 1164"/>
                  <a:gd name="f118" fmla="val 912"/>
                  <a:gd name="f119" fmla="val 1241"/>
                  <a:gd name="f120" fmla="val 673"/>
                  <a:gd name="f121" fmla="val 1328"/>
                  <a:gd name="f122" fmla="val 440"/>
                  <a:gd name="f123" fmla="val 1431"/>
                  <a:gd name="f124" fmla="val 217"/>
                  <a:gd name="f125" fmla="val 1545"/>
                  <a:gd name="f126" fmla="val 353"/>
                  <a:gd name="f127" fmla="val 554"/>
                  <a:gd name="f128" fmla="val 1567"/>
                  <a:gd name="f129" fmla="val 754"/>
                  <a:gd name="f130" fmla="val 1469"/>
                  <a:gd name="f131" fmla="val 955"/>
                  <a:gd name="f132" fmla="val 1388"/>
                  <a:gd name="f133" fmla="val 1311"/>
                  <a:gd name="f134" fmla="val 1335"/>
                  <a:gd name="f135" fmla="val 1519"/>
                  <a:gd name="f136" fmla="val 1186"/>
                  <a:gd name="f137" fmla="val 1132"/>
                  <a:gd name="f138" fmla="val 1861"/>
                  <a:gd name="f139" fmla="val 1083"/>
                  <a:gd name="f140" fmla="val 2019"/>
                  <a:gd name="f141" fmla="val 1045"/>
                  <a:gd name="f142" fmla="val 2165"/>
                  <a:gd name="f143" fmla="val 1007"/>
                  <a:gd name="f144" fmla="val 974"/>
                  <a:gd name="f145" fmla="val 2426"/>
                  <a:gd name="f146" fmla="val 947"/>
                  <a:gd name="f147" fmla="val 2534"/>
                  <a:gd name="f148" fmla="val 914"/>
                  <a:gd name="f149" fmla="val 2626"/>
                  <a:gd name="f150" fmla="val 892"/>
                  <a:gd name="f151" fmla="val 2702"/>
                  <a:gd name="f152" fmla="val 838"/>
                  <a:gd name="f153" fmla="val 816"/>
                  <a:gd name="f154" fmla="val 2827"/>
                  <a:gd name="f155" fmla="val 794"/>
                  <a:gd name="f156" fmla="val 2849"/>
                  <a:gd name="f157" fmla="val 767"/>
                  <a:gd name="f158" fmla="val 2865"/>
                  <a:gd name="f159" fmla="val 745"/>
                  <a:gd name="f160" fmla="val 2876"/>
                  <a:gd name="f161" fmla="val 724"/>
                  <a:gd name="f162" fmla="val 702"/>
                  <a:gd name="f163" fmla="val 658"/>
                  <a:gd name="f164" fmla="val 2854"/>
                  <a:gd name="f165" fmla="val 620"/>
                  <a:gd name="f166" fmla="val 2833"/>
                  <a:gd name="f167" fmla="val 588"/>
                  <a:gd name="f168" fmla="+- 0 0 -90"/>
                  <a:gd name="f169" fmla="*/ f3 1 2882"/>
                  <a:gd name="f170" fmla="*/ f4 1 1671"/>
                  <a:gd name="f171" fmla="val f5"/>
                  <a:gd name="f172" fmla="val f6"/>
                  <a:gd name="f173" fmla="val f7"/>
                  <a:gd name="f174" fmla="*/ f168 f0 1"/>
                  <a:gd name="f175" fmla="+- f173 0 f171"/>
                  <a:gd name="f176" fmla="+- f172 0 f171"/>
                  <a:gd name="f177" fmla="*/ f174 1 f2"/>
                  <a:gd name="f178" fmla="*/ f176 1 2882"/>
                  <a:gd name="f179" fmla="*/ f175 1 1671"/>
                  <a:gd name="f180" fmla="+- f177 0 f1"/>
                  <a:gd name="f181" fmla="*/ 2740 1 f178"/>
                  <a:gd name="f182" fmla="*/ 528 1 f179"/>
                  <a:gd name="f183" fmla="*/ 2632 1 f178"/>
                  <a:gd name="f184" fmla="*/ 484 1 f179"/>
                  <a:gd name="f185" fmla="*/ 2480 1 f178"/>
                  <a:gd name="f186" fmla="*/ 424 1 f179"/>
                  <a:gd name="f187" fmla="*/ 2203 1 f178"/>
                  <a:gd name="f188" fmla="*/ 343 1 f179"/>
                  <a:gd name="f189" fmla="*/ 1970 1 f178"/>
                  <a:gd name="f190" fmla="*/ 277 1 f179"/>
                  <a:gd name="f191" fmla="*/ 1807 1 f178"/>
                  <a:gd name="f192" fmla="*/ 212 1 f179"/>
                  <a:gd name="f193" fmla="*/ 1693 1 f178"/>
                  <a:gd name="f194" fmla="*/ 152 1 f179"/>
                  <a:gd name="f195" fmla="*/ 1628 1 f178"/>
                  <a:gd name="f196" fmla="*/ 103 1 f179"/>
                  <a:gd name="f197" fmla="*/ 1590 1 f178"/>
                  <a:gd name="f198" fmla="*/ 60 1 f179"/>
                  <a:gd name="f199" fmla="*/ 1579 1 f178"/>
                  <a:gd name="f200" fmla="*/ 27 1 f179"/>
                  <a:gd name="f201" fmla="*/ 1585 1 f178"/>
                  <a:gd name="f202" fmla="*/ 0 1 f179"/>
                  <a:gd name="f203" fmla="*/ 1557 1 f178"/>
                  <a:gd name="f204" fmla="*/ 49 1 f179"/>
                  <a:gd name="f205" fmla="*/ 1568 1 f178"/>
                  <a:gd name="f206" fmla="*/ 98 1 f179"/>
                  <a:gd name="f207" fmla="*/ 1617 1 f178"/>
                  <a:gd name="f208" fmla="*/ 141 1 f179"/>
                  <a:gd name="f209" fmla="*/ 1688 1 f178"/>
                  <a:gd name="f210" fmla="*/ 185 1 f179"/>
                  <a:gd name="f211" fmla="*/ 1791 1 f178"/>
                  <a:gd name="f212" fmla="*/ 228 1 f179"/>
                  <a:gd name="f213" fmla="*/ 2040 1 f178"/>
                  <a:gd name="f214" fmla="*/ 310 1 f179"/>
                  <a:gd name="f215" fmla="*/ 2285 1 f178"/>
                  <a:gd name="f216" fmla="*/ 381 1 f179"/>
                  <a:gd name="f217" fmla="*/ 2464 1 f178"/>
                  <a:gd name="f218" fmla="*/ 435 1 f179"/>
                  <a:gd name="f219" fmla="*/ 2605 1 f178"/>
                  <a:gd name="f220" fmla="*/ 2708 1 f178"/>
                  <a:gd name="f221" fmla="*/ 2768 1 f178"/>
                  <a:gd name="f222" fmla="*/ 560 1 f179"/>
                  <a:gd name="f223" fmla="*/ 2795 1 f178"/>
                  <a:gd name="f224" fmla="*/ 593 1 f179"/>
                  <a:gd name="f225" fmla="*/ 642 1 f179"/>
                  <a:gd name="f226" fmla="*/ 2762 1 f178"/>
                  <a:gd name="f227" fmla="*/ 691 1 f179"/>
                  <a:gd name="f228" fmla="*/ 2692 1 f178"/>
                  <a:gd name="f229" fmla="*/ 735 1 f179"/>
                  <a:gd name="f230" fmla="*/ 2589 1 f178"/>
                  <a:gd name="f231" fmla="*/ 778 1 f179"/>
                  <a:gd name="f232" fmla="*/ 2458 1 f178"/>
                  <a:gd name="f233" fmla="*/ 822 1 f179"/>
                  <a:gd name="f234" fmla="*/ 2301 1 f178"/>
                  <a:gd name="f235" fmla="*/ 865 1 f179"/>
                  <a:gd name="f236" fmla="*/ 2030 1 f178"/>
                  <a:gd name="f237" fmla="*/ 930 1 f179"/>
                  <a:gd name="f238" fmla="*/ 1606 1 f178"/>
                  <a:gd name="f239" fmla="*/ 1034 1 f179"/>
                  <a:gd name="f240" fmla="*/ 1145 1 f178"/>
                  <a:gd name="f241" fmla="*/ 1164 1 f179"/>
                  <a:gd name="f242" fmla="*/ 673 1 f178"/>
                  <a:gd name="f243" fmla="*/ 1328 1 f179"/>
                  <a:gd name="f244" fmla="*/ 217 1 f178"/>
                  <a:gd name="f245" fmla="*/ 1545 1 f179"/>
                  <a:gd name="f246" fmla="*/ 353 1 f178"/>
                  <a:gd name="f247" fmla="*/ 1671 1 f179"/>
                  <a:gd name="f248" fmla="*/ 754 1 f178"/>
                  <a:gd name="f249" fmla="*/ 1469 1 f179"/>
                  <a:gd name="f250" fmla="*/ 1311 1 f179"/>
                  <a:gd name="f251" fmla="*/ 1519 1 f178"/>
                  <a:gd name="f252" fmla="*/ 1186 1 f179"/>
                  <a:gd name="f253" fmla="*/ 1861 1 f178"/>
                  <a:gd name="f254" fmla="*/ 1083 1 f179"/>
                  <a:gd name="f255" fmla="*/ 2165 1 f178"/>
                  <a:gd name="f256" fmla="*/ 1007 1 f179"/>
                  <a:gd name="f257" fmla="*/ 2426 1 f178"/>
                  <a:gd name="f258" fmla="*/ 947 1 f179"/>
                  <a:gd name="f259" fmla="*/ 2626 1 f178"/>
                  <a:gd name="f260" fmla="*/ 892 1 f179"/>
                  <a:gd name="f261" fmla="*/ 838 1 f179"/>
                  <a:gd name="f262" fmla="*/ 2827 1 f178"/>
                  <a:gd name="f263" fmla="*/ 794 1 f179"/>
                  <a:gd name="f264" fmla="*/ 2865 1 f178"/>
                  <a:gd name="f265" fmla="*/ 745 1 f179"/>
                  <a:gd name="f266" fmla="*/ 2882 1 f178"/>
                  <a:gd name="f267" fmla="*/ 702 1 f179"/>
                  <a:gd name="f268" fmla="*/ 2854 1 f178"/>
                  <a:gd name="f269" fmla="*/ 620 1 f179"/>
                  <a:gd name="f270" fmla="*/ 2800 1 f178"/>
                  <a:gd name="f271" fmla="*/ 2773 1 f178"/>
                  <a:gd name="f272" fmla="*/ 544 1 f179"/>
                  <a:gd name="f273" fmla="*/ 0 1 f178"/>
                  <a:gd name="f274" fmla="*/ f172 1 f178"/>
                  <a:gd name="f275" fmla="*/ f173 1 f179"/>
                  <a:gd name="f276" fmla="*/ f273 f169 1"/>
                  <a:gd name="f277" fmla="*/ f274 f169 1"/>
                  <a:gd name="f278" fmla="*/ f275 f170 1"/>
                  <a:gd name="f279" fmla="*/ f202 f170 1"/>
                  <a:gd name="f280" fmla="*/ f181 f169 1"/>
                  <a:gd name="f281" fmla="*/ f182 f170 1"/>
                  <a:gd name="f282" fmla="*/ f183 f169 1"/>
                  <a:gd name="f283" fmla="*/ f184 f170 1"/>
                  <a:gd name="f284" fmla="*/ f185 f169 1"/>
                  <a:gd name="f285" fmla="*/ f186 f170 1"/>
                  <a:gd name="f286" fmla="*/ f187 f169 1"/>
                  <a:gd name="f287" fmla="*/ f188 f170 1"/>
                  <a:gd name="f288" fmla="*/ f189 f169 1"/>
                  <a:gd name="f289" fmla="*/ f190 f170 1"/>
                  <a:gd name="f290" fmla="*/ f191 f169 1"/>
                  <a:gd name="f291" fmla="*/ f192 f170 1"/>
                  <a:gd name="f292" fmla="*/ f193 f169 1"/>
                  <a:gd name="f293" fmla="*/ f194 f170 1"/>
                  <a:gd name="f294" fmla="*/ f195 f169 1"/>
                  <a:gd name="f295" fmla="*/ f196 f170 1"/>
                  <a:gd name="f296" fmla="*/ f197 f169 1"/>
                  <a:gd name="f297" fmla="*/ f198 f170 1"/>
                  <a:gd name="f298" fmla="*/ f199 f169 1"/>
                  <a:gd name="f299" fmla="*/ f200 f170 1"/>
                  <a:gd name="f300" fmla="*/ f201 f169 1"/>
                  <a:gd name="f301" fmla="*/ f203 f169 1"/>
                  <a:gd name="f302" fmla="*/ f204 f170 1"/>
                  <a:gd name="f303" fmla="*/ f205 f169 1"/>
                  <a:gd name="f304" fmla="*/ f206 f170 1"/>
                  <a:gd name="f305" fmla="*/ f207 f169 1"/>
                  <a:gd name="f306" fmla="*/ f208 f170 1"/>
                  <a:gd name="f307" fmla="*/ f209 f169 1"/>
                  <a:gd name="f308" fmla="*/ f210 f170 1"/>
                  <a:gd name="f309" fmla="*/ f211 f169 1"/>
                  <a:gd name="f310" fmla="*/ f212 f170 1"/>
                  <a:gd name="f311" fmla="*/ f213 f169 1"/>
                  <a:gd name="f312" fmla="*/ f214 f170 1"/>
                  <a:gd name="f313" fmla="*/ f215 f169 1"/>
                  <a:gd name="f314" fmla="*/ f216 f170 1"/>
                  <a:gd name="f315" fmla="*/ f217 f169 1"/>
                  <a:gd name="f316" fmla="*/ f218 f170 1"/>
                  <a:gd name="f317" fmla="*/ f219 f169 1"/>
                  <a:gd name="f318" fmla="*/ f220 f169 1"/>
                  <a:gd name="f319" fmla="*/ f221 f169 1"/>
                  <a:gd name="f320" fmla="*/ f222 f170 1"/>
                  <a:gd name="f321" fmla="*/ f223 f169 1"/>
                  <a:gd name="f322" fmla="*/ f224 f170 1"/>
                  <a:gd name="f323" fmla="*/ f225 f170 1"/>
                  <a:gd name="f324" fmla="*/ f226 f169 1"/>
                  <a:gd name="f325" fmla="*/ f227 f170 1"/>
                  <a:gd name="f326" fmla="*/ f228 f169 1"/>
                  <a:gd name="f327" fmla="*/ f229 f170 1"/>
                  <a:gd name="f328" fmla="*/ f230 f169 1"/>
                  <a:gd name="f329" fmla="*/ f231 f170 1"/>
                  <a:gd name="f330" fmla="*/ f232 f169 1"/>
                  <a:gd name="f331" fmla="*/ f233 f170 1"/>
                  <a:gd name="f332" fmla="*/ f234 f169 1"/>
                  <a:gd name="f333" fmla="*/ f235 f170 1"/>
                  <a:gd name="f334" fmla="*/ f236 f169 1"/>
                  <a:gd name="f335" fmla="*/ f237 f170 1"/>
                  <a:gd name="f336" fmla="*/ f238 f169 1"/>
                  <a:gd name="f337" fmla="*/ f239 f170 1"/>
                  <a:gd name="f338" fmla="*/ f240 f169 1"/>
                  <a:gd name="f339" fmla="*/ f241 f170 1"/>
                  <a:gd name="f340" fmla="*/ f242 f169 1"/>
                  <a:gd name="f341" fmla="*/ f243 f170 1"/>
                  <a:gd name="f342" fmla="*/ f244 f169 1"/>
                  <a:gd name="f343" fmla="*/ f245 f170 1"/>
                  <a:gd name="f344" fmla="*/ f246 f169 1"/>
                  <a:gd name="f345" fmla="*/ f247 f170 1"/>
                  <a:gd name="f346" fmla="*/ f248 f169 1"/>
                  <a:gd name="f347" fmla="*/ f249 f170 1"/>
                  <a:gd name="f348" fmla="*/ f250 f170 1"/>
                  <a:gd name="f349" fmla="*/ f251 f169 1"/>
                  <a:gd name="f350" fmla="*/ f252 f170 1"/>
                  <a:gd name="f351" fmla="*/ f253 f169 1"/>
                  <a:gd name="f352" fmla="*/ f254 f170 1"/>
                  <a:gd name="f353" fmla="*/ f255 f169 1"/>
                  <a:gd name="f354" fmla="*/ f256 f170 1"/>
                  <a:gd name="f355" fmla="*/ f257 f169 1"/>
                  <a:gd name="f356" fmla="*/ f258 f170 1"/>
                  <a:gd name="f357" fmla="*/ f259 f169 1"/>
                  <a:gd name="f358" fmla="*/ f260 f170 1"/>
                  <a:gd name="f359" fmla="*/ f261 f170 1"/>
                  <a:gd name="f360" fmla="*/ f262 f169 1"/>
                  <a:gd name="f361" fmla="*/ f263 f170 1"/>
                  <a:gd name="f362" fmla="*/ f264 f169 1"/>
                  <a:gd name="f363" fmla="*/ f265 f170 1"/>
                  <a:gd name="f364" fmla="*/ f266 f169 1"/>
                  <a:gd name="f365" fmla="*/ f267 f170 1"/>
                  <a:gd name="f366" fmla="*/ f268 f169 1"/>
                  <a:gd name="f367" fmla="*/ f269 f170 1"/>
                  <a:gd name="f368" fmla="*/ f270 f169 1"/>
                  <a:gd name="f369" fmla="*/ f271 f169 1"/>
                  <a:gd name="f370" fmla="*/ f272 f17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80">
                    <a:pos x="f280" y="f281"/>
                  </a:cxn>
                  <a:cxn ang="f180">
                    <a:pos x="f282" y="f283"/>
                  </a:cxn>
                  <a:cxn ang="f180">
                    <a:pos x="f284" y="f285"/>
                  </a:cxn>
                  <a:cxn ang="f180">
                    <a:pos x="f286" y="f287"/>
                  </a:cxn>
                  <a:cxn ang="f180">
                    <a:pos x="f288" y="f289"/>
                  </a:cxn>
                  <a:cxn ang="f180">
                    <a:pos x="f290" y="f291"/>
                  </a:cxn>
                  <a:cxn ang="f180">
                    <a:pos x="f292" y="f293"/>
                  </a:cxn>
                  <a:cxn ang="f180">
                    <a:pos x="f294" y="f295"/>
                  </a:cxn>
                  <a:cxn ang="f180">
                    <a:pos x="f296" y="f297"/>
                  </a:cxn>
                  <a:cxn ang="f180">
                    <a:pos x="f298" y="f299"/>
                  </a:cxn>
                  <a:cxn ang="f180">
                    <a:pos x="f300" y="f279"/>
                  </a:cxn>
                  <a:cxn ang="f180">
                    <a:pos x="f301" y="f302"/>
                  </a:cxn>
                  <a:cxn ang="f180">
                    <a:pos x="f303" y="f304"/>
                  </a:cxn>
                  <a:cxn ang="f180">
                    <a:pos x="f305" y="f306"/>
                  </a:cxn>
                  <a:cxn ang="f180">
                    <a:pos x="f307" y="f308"/>
                  </a:cxn>
                  <a:cxn ang="f180">
                    <a:pos x="f309" y="f310"/>
                  </a:cxn>
                  <a:cxn ang="f180">
                    <a:pos x="f311" y="f312"/>
                  </a:cxn>
                  <a:cxn ang="f180">
                    <a:pos x="f313" y="f314"/>
                  </a:cxn>
                  <a:cxn ang="f180">
                    <a:pos x="f315" y="f316"/>
                  </a:cxn>
                  <a:cxn ang="f180">
                    <a:pos x="f317" y="f283"/>
                  </a:cxn>
                  <a:cxn ang="f180">
                    <a:pos x="f318" y="f281"/>
                  </a:cxn>
                  <a:cxn ang="f180">
                    <a:pos x="f319" y="f320"/>
                  </a:cxn>
                  <a:cxn ang="f180">
                    <a:pos x="f321" y="f322"/>
                  </a:cxn>
                  <a:cxn ang="f180">
                    <a:pos x="f321" y="f323"/>
                  </a:cxn>
                  <a:cxn ang="f180">
                    <a:pos x="f324" y="f325"/>
                  </a:cxn>
                  <a:cxn ang="f180">
                    <a:pos x="f326" y="f327"/>
                  </a:cxn>
                  <a:cxn ang="f180">
                    <a:pos x="f328" y="f329"/>
                  </a:cxn>
                  <a:cxn ang="f180">
                    <a:pos x="f330" y="f331"/>
                  </a:cxn>
                  <a:cxn ang="f180">
                    <a:pos x="f332" y="f333"/>
                  </a:cxn>
                  <a:cxn ang="f180">
                    <a:pos x="f334" y="f335"/>
                  </a:cxn>
                  <a:cxn ang="f180">
                    <a:pos x="f336" y="f337"/>
                  </a:cxn>
                  <a:cxn ang="f180">
                    <a:pos x="f338" y="f339"/>
                  </a:cxn>
                  <a:cxn ang="f180">
                    <a:pos x="f340" y="f341"/>
                  </a:cxn>
                  <a:cxn ang="f180">
                    <a:pos x="f342" y="f343"/>
                  </a:cxn>
                  <a:cxn ang="f180">
                    <a:pos x="f344" y="f345"/>
                  </a:cxn>
                  <a:cxn ang="f180">
                    <a:pos x="f346" y="f347"/>
                  </a:cxn>
                  <a:cxn ang="f180">
                    <a:pos x="f338" y="f348"/>
                  </a:cxn>
                  <a:cxn ang="f180">
                    <a:pos x="f349" y="f350"/>
                  </a:cxn>
                  <a:cxn ang="f180">
                    <a:pos x="f351" y="f352"/>
                  </a:cxn>
                  <a:cxn ang="f180">
                    <a:pos x="f353" y="f354"/>
                  </a:cxn>
                  <a:cxn ang="f180">
                    <a:pos x="f355" y="f356"/>
                  </a:cxn>
                  <a:cxn ang="f180">
                    <a:pos x="f357" y="f358"/>
                  </a:cxn>
                  <a:cxn ang="f180">
                    <a:pos x="f324" y="f359"/>
                  </a:cxn>
                  <a:cxn ang="f180">
                    <a:pos x="f360" y="f361"/>
                  </a:cxn>
                  <a:cxn ang="f180">
                    <a:pos x="f362" y="f363"/>
                  </a:cxn>
                  <a:cxn ang="f180">
                    <a:pos x="f364" y="f365"/>
                  </a:cxn>
                  <a:cxn ang="f180">
                    <a:pos x="f366" y="f367"/>
                  </a:cxn>
                  <a:cxn ang="f180">
                    <a:pos x="f368" y="f320"/>
                  </a:cxn>
                  <a:cxn ang="f180">
                    <a:pos x="f369" y="f370"/>
                  </a:cxn>
                </a:cxnLst>
                <a:rect l="f276" t="f279" r="f277" b="f278"/>
                <a:pathLst>
                  <a:path w="2882" h="1671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4" y="f48"/>
                    </a:lnTo>
                    <a:lnTo>
                      <a:pt x="f44" y="f5"/>
                    </a:lnTo>
                    <a:lnTo>
                      <a:pt x="f49" y="f47"/>
                    </a:lnTo>
                    <a:lnTo>
                      <a:pt x="f50" y="f51"/>
                    </a:lnTo>
                    <a:lnTo>
                      <a:pt x="f50" y="f52"/>
                    </a:lnTo>
                    <a:lnTo>
                      <a:pt x="f49" y="f53"/>
                    </a:lnTo>
                    <a:lnTo>
                      <a:pt x="f42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25"/>
                    </a:lnTo>
                    <a:lnTo>
                      <a:pt x="f68" y="f69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74" y="f75"/>
                    </a:lnTo>
                    <a:lnTo>
                      <a:pt x="f76" y="f77"/>
                    </a:lnTo>
                    <a:lnTo>
                      <a:pt x="f78" y="f15"/>
                    </a:lnTo>
                    <a:lnTo>
                      <a:pt x="f79" y="f13"/>
                    </a:lnTo>
                    <a:lnTo>
                      <a:pt x="f80" y="f11"/>
                    </a:lnTo>
                    <a:lnTo>
                      <a:pt x="f10" y="f9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5" y="f86"/>
                    </a:lnTo>
                    <a:lnTo>
                      <a:pt x="f87" y="f88"/>
                    </a:lnTo>
                    <a:lnTo>
                      <a:pt x="f85" y="f89"/>
                    </a:lnTo>
                    <a:lnTo>
                      <a:pt x="f83" y="f90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12" y="f95"/>
                    </a:lnTo>
                    <a:lnTo>
                      <a:pt x="f96" y="f97"/>
                    </a:lnTo>
                    <a:lnTo>
                      <a:pt x="f98" y="f99"/>
                    </a:lnTo>
                    <a:lnTo>
                      <a:pt x="f100" y="f101"/>
                    </a:lnTo>
                    <a:lnTo>
                      <a:pt x="f102" y="f103"/>
                    </a:lnTo>
                    <a:lnTo>
                      <a:pt x="f72" y="f104"/>
                    </a:lnTo>
                    <a:lnTo>
                      <a:pt x="f105" y="f106"/>
                    </a:lnTo>
                    <a:lnTo>
                      <a:pt x="f107" y="f108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40" y="f113"/>
                    </a:lnTo>
                    <a:lnTo>
                      <a:pt x="f114" y="f115"/>
                    </a:lnTo>
                    <a:lnTo>
                      <a:pt x="f116" y="f117"/>
                    </a:lnTo>
                    <a:lnTo>
                      <a:pt x="f118" y="f119"/>
                    </a:lnTo>
                    <a:lnTo>
                      <a:pt x="f120" y="f121"/>
                    </a:lnTo>
                    <a:lnTo>
                      <a:pt x="f122" y="f123"/>
                    </a:lnTo>
                    <a:lnTo>
                      <a:pt x="f124" y="f125"/>
                    </a:lnTo>
                    <a:lnTo>
                      <a:pt x="f5" y="f7"/>
                    </a:lnTo>
                    <a:lnTo>
                      <a:pt x="f126" y="f7"/>
                    </a:lnTo>
                    <a:lnTo>
                      <a:pt x="f127" y="f128"/>
                    </a:lnTo>
                    <a:lnTo>
                      <a:pt x="f129" y="f130"/>
                    </a:lnTo>
                    <a:lnTo>
                      <a:pt x="f131" y="f132"/>
                    </a:lnTo>
                    <a:lnTo>
                      <a:pt x="f116" y="f133"/>
                    </a:lnTo>
                    <a:lnTo>
                      <a:pt x="f134" y="f119"/>
                    </a:lnTo>
                    <a:lnTo>
                      <a:pt x="f135" y="f136"/>
                    </a:lnTo>
                    <a:lnTo>
                      <a:pt x="f34" y="f137"/>
                    </a:lnTo>
                    <a:lnTo>
                      <a:pt x="f138" y="f139"/>
                    </a:lnTo>
                    <a:lnTo>
                      <a:pt x="f140" y="f141"/>
                    </a:lnTo>
                    <a:lnTo>
                      <a:pt x="f142" y="f143"/>
                    </a:lnTo>
                    <a:lnTo>
                      <a:pt x="f105" y="f144"/>
                    </a:lnTo>
                    <a:lnTo>
                      <a:pt x="f145" y="f146"/>
                    </a:lnTo>
                    <a:lnTo>
                      <a:pt x="f147" y="f148"/>
                    </a:lnTo>
                    <a:lnTo>
                      <a:pt x="f149" y="f150"/>
                    </a:lnTo>
                    <a:lnTo>
                      <a:pt x="f151" y="f106"/>
                    </a:lnTo>
                    <a:lnTo>
                      <a:pt x="f91" y="f152"/>
                    </a:lnTo>
                    <a:lnTo>
                      <a:pt x="f87" y="f153"/>
                    </a:lnTo>
                    <a:lnTo>
                      <a:pt x="f154" y="f155"/>
                    </a:lnTo>
                    <a:lnTo>
                      <a:pt x="f156" y="f157"/>
                    </a:lnTo>
                    <a:lnTo>
                      <a:pt x="f158" y="f159"/>
                    </a:lnTo>
                    <a:lnTo>
                      <a:pt x="f160" y="f161"/>
                    </a:lnTo>
                    <a:lnTo>
                      <a:pt x="f6" y="f162"/>
                    </a:lnTo>
                    <a:lnTo>
                      <a:pt x="f160" y="f163"/>
                    </a:lnTo>
                    <a:lnTo>
                      <a:pt x="f164" y="f165"/>
                    </a:lnTo>
                    <a:lnTo>
                      <a:pt x="f166" y="f167"/>
                    </a:lnTo>
                    <a:lnTo>
                      <a:pt x="f87" y="f82"/>
                    </a:lnTo>
                    <a:lnTo>
                      <a:pt x="f8" y="f9"/>
                    </a:lnTo>
                    <a:lnTo>
                      <a:pt x="f8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3399"/>
                  </a:gs>
                  <a:gs pos="100000">
                    <a:srgbClr val="002E8B"/>
                  </a:gs>
                </a:gsLst>
                <a:lin ang="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5" name="Freeform 5"/>
              <p:cNvSpPr/>
              <p:nvPr/>
            </p:nvSpPr>
            <p:spPr>
              <a:xfrm>
                <a:off x="6619871" y="4240209"/>
                <a:ext cx="1998658" cy="1287466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259"/>
                  <a:gd name="f7" fmla="val 811"/>
                  <a:gd name="f8" fmla="val 615"/>
                  <a:gd name="f9" fmla="val 1248"/>
                  <a:gd name="f10" fmla="val 588"/>
                  <a:gd name="f11" fmla="val 1237"/>
                  <a:gd name="f12" fmla="val 566"/>
                  <a:gd name="f13" fmla="val 1216"/>
                  <a:gd name="f14" fmla="val 539"/>
                  <a:gd name="f15" fmla="val 1188"/>
                  <a:gd name="f16" fmla="val 517"/>
                  <a:gd name="f17" fmla="val 1123"/>
                  <a:gd name="f18" fmla="val 479"/>
                  <a:gd name="f19" fmla="val 1042"/>
                  <a:gd name="f20" fmla="val 441"/>
                  <a:gd name="f21" fmla="val 944"/>
                  <a:gd name="f22" fmla="val 408"/>
                  <a:gd name="f23" fmla="val 841"/>
                  <a:gd name="f24" fmla="val 381"/>
                  <a:gd name="f25" fmla="val 727"/>
                  <a:gd name="f26" fmla="val 348"/>
                  <a:gd name="f27" fmla="val 613"/>
                  <a:gd name="f28" fmla="val 321"/>
                  <a:gd name="f29" fmla="val 499"/>
                  <a:gd name="f30" fmla="val 294"/>
                  <a:gd name="f31" fmla="val 391"/>
                  <a:gd name="f32" fmla="val 261"/>
                  <a:gd name="f33" fmla="val 288"/>
                  <a:gd name="f34" fmla="val 229"/>
                  <a:gd name="f35" fmla="val 195"/>
                  <a:gd name="f36" fmla="val 196"/>
                  <a:gd name="f37" fmla="val 119"/>
                  <a:gd name="f38" fmla="val 152"/>
                  <a:gd name="f39" fmla="val 54"/>
                  <a:gd name="f40" fmla="val 109"/>
                  <a:gd name="f41" fmla="val 33"/>
                  <a:gd name="f42" fmla="val 87"/>
                  <a:gd name="f43" fmla="val 16"/>
                  <a:gd name="f44" fmla="val 60"/>
                  <a:gd name="f45" fmla="val 5"/>
                  <a:gd name="f46" fmla="val 6"/>
                  <a:gd name="f47" fmla="val 11"/>
                  <a:gd name="f48" fmla="val 38"/>
                  <a:gd name="f49" fmla="val 114"/>
                  <a:gd name="f50" fmla="val 142"/>
                  <a:gd name="f51" fmla="val 174"/>
                  <a:gd name="f52" fmla="val 125"/>
                  <a:gd name="f53" fmla="val 207"/>
                  <a:gd name="f54" fmla="val 179"/>
                  <a:gd name="f55" fmla="val 240"/>
                  <a:gd name="f56" fmla="val 244"/>
                  <a:gd name="f57" fmla="val 278"/>
                  <a:gd name="f58" fmla="val 326"/>
                  <a:gd name="f59" fmla="val 310"/>
                  <a:gd name="f60" fmla="val 418"/>
                  <a:gd name="f61" fmla="val 526"/>
                  <a:gd name="f62" fmla="val 657"/>
                  <a:gd name="f63" fmla="val 414"/>
                  <a:gd name="f64" fmla="val 749"/>
                  <a:gd name="f65" fmla="val 435"/>
                  <a:gd name="f66" fmla="val 830"/>
                  <a:gd name="f67" fmla="val 463"/>
                  <a:gd name="f68" fmla="val 901"/>
                  <a:gd name="f69" fmla="val 490"/>
                  <a:gd name="f70" fmla="val 966"/>
                  <a:gd name="f71" fmla="val 512"/>
                  <a:gd name="f72" fmla="val 1015"/>
                  <a:gd name="f73" fmla="val 1053"/>
                  <a:gd name="f74" fmla="val 1080"/>
                  <a:gd name="f75" fmla="val 593"/>
                  <a:gd name="f76" fmla="val 1102"/>
                  <a:gd name="f77" fmla="val 620"/>
                  <a:gd name="f78" fmla="val 1112"/>
                  <a:gd name="f79" fmla="val 648"/>
                  <a:gd name="f80" fmla="val 1118"/>
                  <a:gd name="f81" fmla="val 675"/>
                  <a:gd name="f82" fmla="val 697"/>
                  <a:gd name="f83" fmla="val 1096"/>
                  <a:gd name="f84" fmla="val 724"/>
                  <a:gd name="f85" fmla="val 746"/>
                  <a:gd name="f86" fmla="val 767"/>
                  <a:gd name="f87" fmla="val 789"/>
                  <a:gd name="f88" fmla="val 977"/>
                  <a:gd name="f89" fmla="val 1047"/>
                  <a:gd name="f90" fmla="val 1107"/>
                  <a:gd name="f91" fmla="val 1156"/>
                  <a:gd name="f92" fmla="val 1199"/>
                  <a:gd name="f93" fmla="val 1226"/>
                  <a:gd name="f94" fmla="val 702"/>
                  <a:gd name="f95" fmla="+- 0 0 -90"/>
                  <a:gd name="f96" fmla="*/ f3 1 1259"/>
                  <a:gd name="f97" fmla="*/ f4 1 811"/>
                  <a:gd name="f98" fmla="val f5"/>
                  <a:gd name="f99" fmla="val f6"/>
                  <a:gd name="f100" fmla="val f7"/>
                  <a:gd name="f101" fmla="*/ f95 f0 1"/>
                  <a:gd name="f102" fmla="+- f100 0 f98"/>
                  <a:gd name="f103" fmla="+- f99 0 f98"/>
                  <a:gd name="f104" fmla="*/ f101 1 f2"/>
                  <a:gd name="f105" fmla="*/ f103 1 1259"/>
                  <a:gd name="f106" fmla="*/ f102 1 811"/>
                  <a:gd name="f107" fmla="+- f104 0 f1"/>
                  <a:gd name="f108" fmla="*/ 1259 1 f105"/>
                  <a:gd name="f109" fmla="*/ 615 1 f106"/>
                  <a:gd name="f110" fmla="*/ 1248 1 f105"/>
                  <a:gd name="f111" fmla="*/ 588 1 f106"/>
                  <a:gd name="f112" fmla="*/ 1237 1 f105"/>
                  <a:gd name="f113" fmla="*/ 566 1 f106"/>
                  <a:gd name="f114" fmla="*/ 1216 1 f105"/>
                  <a:gd name="f115" fmla="*/ 539 1 f106"/>
                  <a:gd name="f116" fmla="*/ 1188 1 f105"/>
                  <a:gd name="f117" fmla="*/ 517 1 f106"/>
                  <a:gd name="f118" fmla="*/ 1123 1 f105"/>
                  <a:gd name="f119" fmla="*/ 479 1 f106"/>
                  <a:gd name="f120" fmla="*/ 1042 1 f105"/>
                  <a:gd name="f121" fmla="*/ 441 1 f106"/>
                  <a:gd name="f122" fmla="*/ 944 1 f105"/>
                  <a:gd name="f123" fmla="*/ 408 1 f106"/>
                  <a:gd name="f124" fmla="*/ 841 1 f105"/>
                  <a:gd name="f125" fmla="*/ 381 1 f106"/>
                  <a:gd name="f126" fmla="*/ 727 1 f105"/>
                  <a:gd name="f127" fmla="*/ 348 1 f106"/>
                  <a:gd name="f128" fmla="*/ 613 1 f105"/>
                  <a:gd name="f129" fmla="*/ 321 1 f106"/>
                  <a:gd name="f130" fmla="*/ 499 1 f105"/>
                  <a:gd name="f131" fmla="*/ 294 1 f106"/>
                  <a:gd name="f132" fmla="*/ 391 1 f105"/>
                  <a:gd name="f133" fmla="*/ 261 1 f106"/>
                  <a:gd name="f134" fmla="*/ 288 1 f105"/>
                  <a:gd name="f135" fmla="*/ 229 1 f106"/>
                  <a:gd name="f136" fmla="*/ 195 1 f105"/>
                  <a:gd name="f137" fmla="*/ 196 1 f106"/>
                  <a:gd name="f138" fmla="*/ 119 1 f105"/>
                  <a:gd name="f139" fmla="*/ 152 1 f106"/>
                  <a:gd name="f140" fmla="*/ 54 1 f105"/>
                  <a:gd name="f141" fmla="*/ 109 1 f106"/>
                  <a:gd name="f142" fmla="*/ 33 1 f105"/>
                  <a:gd name="f143" fmla="*/ 87 1 f106"/>
                  <a:gd name="f144" fmla="*/ 16 1 f105"/>
                  <a:gd name="f145" fmla="*/ 60 1 f106"/>
                  <a:gd name="f146" fmla="*/ 5 1 f105"/>
                  <a:gd name="f147" fmla="*/ 33 1 f106"/>
                  <a:gd name="f148" fmla="*/ 0 1 f105"/>
                  <a:gd name="f149" fmla="*/ 0 1 f106"/>
                  <a:gd name="f150" fmla="*/ 6 1 f106"/>
                  <a:gd name="f151" fmla="*/ 11 1 f106"/>
                  <a:gd name="f152" fmla="*/ 38 1 f106"/>
                  <a:gd name="f153" fmla="*/ 114 1 f106"/>
                  <a:gd name="f154" fmla="*/ 142 1 f106"/>
                  <a:gd name="f155" fmla="*/ 87 1 f105"/>
                  <a:gd name="f156" fmla="*/ 174 1 f106"/>
                  <a:gd name="f157" fmla="*/ 125 1 f105"/>
                  <a:gd name="f158" fmla="*/ 207 1 f106"/>
                  <a:gd name="f159" fmla="*/ 179 1 f105"/>
                  <a:gd name="f160" fmla="*/ 240 1 f106"/>
                  <a:gd name="f161" fmla="*/ 244 1 f105"/>
                  <a:gd name="f162" fmla="*/ 278 1 f106"/>
                  <a:gd name="f163" fmla="*/ 326 1 f105"/>
                  <a:gd name="f164" fmla="*/ 310 1 f106"/>
                  <a:gd name="f165" fmla="*/ 418 1 f105"/>
                  <a:gd name="f166" fmla="*/ 526 1 f105"/>
                  <a:gd name="f167" fmla="*/ 657 1 f105"/>
                  <a:gd name="f168" fmla="*/ 414 1 f106"/>
                  <a:gd name="f169" fmla="*/ 749 1 f105"/>
                  <a:gd name="f170" fmla="*/ 435 1 f106"/>
                  <a:gd name="f171" fmla="*/ 830 1 f105"/>
                  <a:gd name="f172" fmla="*/ 463 1 f106"/>
                  <a:gd name="f173" fmla="*/ 901 1 f105"/>
                  <a:gd name="f174" fmla="*/ 490 1 f106"/>
                  <a:gd name="f175" fmla="*/ 966 1 f105"/>
                  <a:gd name="f176" fmla="*/ 512 1 f106"/>
                  <a:gd name="f177" fmla="*/ 1015 1 f105"/>
                  <a:gd name="f178" fmla="*/ 1053 1 f105"/>
                  <a:gd name="f179" fmla="*/ 1080 1 f105"/>
                  <a:gd name="f180" fmla="*/ 593 1 f106"/>
                  <a:gd name="f181" fmla="*/ 1102 1 f105"/>
                  <a:gd name="f182" fmla="*/ 620 1 f106"/>
                  <a:gd name="f183" fmla="*/ 1112 1 f105"/>
                  <a:gd name="f184" fmla="*/ 648 1 f106"/>
                  <a:gd name="f185" fmla="*/ 1118 1 f105"/>
                  <a:gd name="f186" fmla="*/ 675 1 f106"/>
                  <a:gd name="f187" fmla="*/ 697 1 f106"/>
                  <a:gd name="f188" fmla="*/ 1096 1 f105"/>
                  <a:gd name="f189" fmla="*/ 724 1 f106"/>
                  <a:gd name="f190" fmla="*/ 746 1 f106"/>
                  <a:gd name="f191" fmla="*/ 767 1 f106"/>
                  <a:gd name="f192" fmla="*/ 789 1 f106"/>
                  <a:gd name="f193" fmla="*/ 977 1 f105"/>
                  <a:gd name="f194" fmla="*/ 811 1 f106"/>
                  <a:gd name="f195" fmla="*/ 1047 1 f105"/>
                  <a:gd name="f196" fmla="*/ 1107 1 f105"/>
                  <a:gd name="f197" fmla="*/ 1156 1 f105"/>
                  <a:gd name="f198" fmla="*/ 1199 1 f105"/>
                  <a:gd name="f199" fmla="*/ 1226 1 f105"/>
                  <a:gd name="f200" fmla="*/ 702 1 f106"/>
                  <a:gd name="f201" fmla="*/ f99 1 f105"/>
                  <a:gd name="f202" fmla="*/ f100 1 f106"/>
                  <a:gd name="f203" fmla="*/ f148 f96 1"/>
                  <a:gd name="f204" fmla="*/ f201 f96 1"/>
                  <a:gd name="f205" fmla="*/ f202 f97 1"/>
                  <a:gd name="f206" fmla="*/ f149 f97 1"/>
                  <a:gd name="f207" fmla="*/ f108 f96 1"/>
                  <a:gd name="f208" fmla="*/ f109 f97 1"/>
                  <a:gd name="f209" fmla="*/ f110 f96 1"/>
                  <a:gd name="f210" fmla="*/ f111 f97 1"/>
                  <a:gd name="f211" fmla="*/ f112 f96 1"/>
                  <a:gd name="f212" fmla="*/ f113 f97 1"/>
                  <a:gd name="f213" fmla="*/ f114 f96 1"/>
                  <a:gd name="f214" fmla="*/ f115 f97 1"/>
                  <a:gd name="f215" fmla="*/ f116 f96 1"/>
                  <a:gd name="f216" fmla="*/ f117 f97 1"/>
                  <a:gd name="f217" fmla="*/ f118 f96 1"/>
                  <a:gd name="f218" fmla="*/ f119 f97 1"/>
                  <a:gd name="f219" fmla="*/ f120 f96 1"/>
                  <a:gd name="f220" fmla="*/ f121 f97 1"/>
                  <a:gd name="f221" fmla="*/ f122 f96 1"/>
                  <a:gd name="f222" fmla="*/ f123 f97 1"/>
                  <a:gd name="f223" fmla="*/ f124 f96 1"/>
                  <a:gd name="f224" fmla="*/ f125 f97 1"/>
                  <a:gd name="f225" fmla="*/ f126 f96 1"/>
                  <a:gd name="f226" fmla="*/ f127 f97 1"/>
                  <a:gd name="f227" fmla="*/ f128 f96 1"/>
                  <a:gd name="f228" fmla="*/ f129 f97 1"/>
                  <a:gd name="f229" fmla="*/ f130 f96 1"/>
                  <a:gd name="f230" fmla="*/ f131 f97 1"/>
                  <a:gd name="f231" fmla="*/ f132 f96 1"/>
                  <a:gd name="f232" fmla="*/ f133 f97 1"/>
                  <a:gd name="f233" fmla="*/ f134 f96 1"/>
                  <a:gd name="f234" fmla="*/ f135 f97 1"/>
                  <a:gd name="f235" fmla="*/ f136 f96 1"/>
                  <a:gd name="f236" fmla="*/ f137 f97 1"/>
                  <a:gd name="f237" fmla="*/ f138 f96 1"/>
                  <a:gd name="f238" fmla="*/ f139 f97 1"/>
                  <a:gd name="f239" fmla="*/ f140 f96 1"/>
                  <a:gd name="f240" fmla="*/ f141 f97 1"/>
                  <a:gd name="f241" fmla="*/ f142 f96 1"/>
                  <a:gd name="f242" fmla="*/ f143 f97 1"/>
                  <a:gd name="f243" fmla="*/ f144 f96 1"/>
                  <a:gd name="f244" fmla="*/ f145 f97 1"/>
                  <a:gd name="f245" fmla="*/ f146 f96 1"/>
                  <a:gd name="f246" fmla="*/ f147 f97 1"/>
                  <a:gd name="f247" fmla="*/ f150 f97 1"/>
                  <a:gd name="f248" fmla="*/ f151 f97 1"/>
                  <a:gd name="f249" fmla="*/ f152 f97 1"/>
                  <a:gd name="f250" fmla="*/ f153 f97 1"/>
                  <a:gd name="f251" fmla="*/ f154 f97 1"/>
                  <a:gd name="f252" fmla="*/ f155 f96 1"/>
                  <a:gd name="f253" fmla="*/ f156 f97 1"/>
                  <a:gd name="f254" fmla="*/ f157 f96 1"/>
                  <a:gd name="f255" fmla="*/ f158 f97 1"/>
                  <a:gd name="f256" fmla="*/ f159 f96 1"/>
                  <a:gd name="f257" fmla="*/ f160 f97 1"/>
                  <a:gd name="f258" fmla="*/ f161 f96 1"/>
                  <a:gd name="f259" fmla="*/ f162 f97 1"/>
                  <a:gd name="f260" fmla="*/ f163 f96 1"/>
                  <a:gd name="f261" fmla="*/ f164 f97 1"/>
                  <a:gd name="f262" fmla="*/ f165 f96 1"/>
                  <a:gd name="f263" fmla="*/ f166 f96 1"/>
                  <a:gd name="f264" fmla="*/ f167 f96 1"/>
                  <a:gd name="f265" fmla="*/ f168 f97 1"/>
                  <a:gd name="f266" fmla="*/ f169 f96 1"/>
                  <a:gd name="f267" fmla="*/ f170 f97 1"/>
                  <a:gd name="f268" fmla="*/ f171 f96 1"/>
                  <a:gd name="f269" fmla="*/ f172 f97 1"/>
                  <a:gd name="f270" fmla="*/ f173 f96 1"/>
                  <a:gd name="f271" fmla="*/ f174 f97 1"/>
                  <a:gd name="f272" fmla="*/ f175 f96 1"/>
                  <a:gd name="f273" fmla="*/ f176 f97 1"/>
                  <a:gd name="f274" fmla="*/ f177 f96 1"/>
                  <a:gd name="f275" fmla="*/ f178 f96 1"/>
                  <a:gd name="f276" fmla="*/ f179 f96 1"/>
                  <a:gd name="f277" fmla="*/ f180 f97 1"/>
                  <a:gd name="f278" fmla="*/ f181 f96 1"/>
                  <a:gd name="f279" fmla="*/ f182 f97 1"/>
                  <a:gd name="f280" fmla="*/ f183 f96 1"/>
                  <a:gd name="f281" fmla="*/ f184 f97 1"/>
                  <a:gd name="f282" fmla="*/ f185 f96 1"/>
                  <a:gd name="f283" fmla="*/ f186 f97 1"/>
                  <a:gd name="f284" fmla="*/ f187 f97 1"/>
                  <a:gd name="f285" fmla="*/ f188 f96 1"/>
                  <a:gd name="f286" fmla="*/ f189 f97 1"/>
                  <a:gd name="f287" fmla="*/ f190 f97 1"/>
                  <a:gd name="f288" fmla="*/ f191 f97 1"/>
                  <a:gd name="f289" fmla="*/ f192 f97 1"/>
                  <a:gd name="f290" fmla="*/ f193 f96 1"/>
                  <a:gd name="f291" fmla="*/ f194 f97 1"/>
                  <a:gd name="f292" fmla="*/ f195 f96 1"/>
                  <a:gd name="f293" fmla="*/ f196 f96 1"/>
                  <a:gd name="f294" fmla="*/ f197 f96 1"/>
                  <a:gd name="f295" fmla="*/ f198 f96 1"/>
                  <a:gd name="f296" fmla="*/ f199 f96 1"/>
                  <a:gd name="f297" fmla="*/ f200 f9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07">
                    <a:pos x="f207" y="f208"/>
                  </a:cxn>
                  <a:cxn ang="f107">
                    <a:pos x="f209" y="f210"/>
                  </a:cxn>
                  <a:cxn ang="f107">
                    <a:pos x="f211" y="f212"/>
                  </a:cxn>
                  <a:cxn ang="f107">
                    <a:pos x="f213" y="f214"/>
                  </a:cxn>
                  <a:cxn ang="f107">
                    <a:pos x="f215" y="f216"/>
                  </a:cxn>
                  <a:cxn ang="f107">
                    <a:pos x="f217" y="f218"/>
                  </a:cxn>
                  <a:cxn ang="f107">
                    <a:pos x="f219" y="f220"/>
                  </a:cxn>
                  <a:cxn ang="f107">
                    <a:pos x="f221" y="f222"/>
                  </a:cxn>
                  <a:cxn ang="f107">
                    <a:pos x="f223" y="f224"/>
                  </a:cxn>
                  <a:cxn ang="f107">
                    <a:pos x="f225" y="f226"/>
                  </a:cxn>
                  <a:cxn ang="f107">
                    <a:pos x="f227" y="f228"/>
                  </a:cxn>
                  <a:cxn ang="f107">
                    <a:pos x="f229" y="f230"/>
                  </a:cxn>
                  <a:cxn ang="f107">
                    <a:pos x="f231" y="f232"/>
                  </a:cxn>
                  <a:cxn ang="f107">
                    <a:pos x="f233" y="f234"/>
                  </a:cxn>
                  <a:cxn ang="f107">
                    <a:pos x="f235" y="f236"/>
                  </a:cxn>
                  <a:cxn ang="f107">
                    <a:pos x="f237" y="f238"/>
                  </a:cxn>
                  <a:cxn ang="f107">
                    <a:pos x="f239" y="f240"/>
                  </a:cxn>
                  <a:cxn ang="f107">
                    <a:pos x="f241" y="f242"/>
                  </a:cxn>
                  <a:cxn ang="f107">
                    <a:pos x="f243" y="f244"/>
                  </a:cxn>
                  <a:cxn ang="f107">
                    <a:pos x="f245" y="f246"/>
                  </a:cxn>
                  <a:cxn ang="f107">
                    <a:pos x="f203" y="f206"/>
                  </a:cxn>
                  <a:cxn ang="f107">
                    <a:pos x="f203" y="f247"/>
                  </a:cxn>
                  <a:cxn ang="f107">
                    <a:pos x="f203" y="f248"/>
                  </a:cxn>
                  <a:cxn ang="f107">
                    <a:pos x="f203" y="f249"/>
                  </a:cxn>
                  <a:cxn ang="f107">
                    <a:pos x="f245" y="f244"/>
                  </a:cxn>
                  <a:cxn ang="f107">
                    <a:pos x="f243" y="f242"/>
                  </a:cxn>
                  <a:cxn ang="f107">
                    <a:pos x="f241" y="f250"/>
                  </a:cxn>
                  <a:cxn ang="f107">
                    <a:pos x="f239" y="f251"/>
                  </a:cxn>
                  <a:cxn ang="f107">
                    <a:pos x="f252" y="f253"/>
                  </a:cxn>
                  <a:cxn ang="f107">
                    <a:pos x="f254" y="f255"/>
                  </a:cxn>
                  <a:cxn ang="f107">
                    <a:pos x="f256" y="f257"/>
                  </a:cxn>
                  <a:cxn ang="f107">
                    <a:pos x="f258" y="f259"/>
                  </a:cxn>
                  <a:cxn ang="f107">
                    <a:pos x="f260" y="f261"/>
                  </a:cxn>
                  <a:cxn ang="f107">
                    <a:pos x="f262" y="f226"/>
                  </a:cxn>
                  <a:cxn ang="f107">
                    <a:pos x="f263" y="f224"/>
                  </a:cxn>
                  <a:cxn ang="f107">
                    <a:pos x="f264" y="f265"/>
                  </a:cxn>
                  <a:cxn ang="f107">
                    <a:pos x="f266" y="f267"/>
                  </a:cxn>
                  <a:cxn ang="f107">
                    <a:pos x="f268" y="f269"/>
                  </a:cxn>
                  <a:cxn ang="f107">
                    <a:pos x="f270" y="f271"/>
                  </a:cxn>
                  <a:cxn ang="f107">
                    <a:pos x="f272" y="f273"/>
                  </a:cxn>
                  <a:cxn ang="f107">
                    <a:pos x="f274" y="f214"/>
                  </a:cxn>
                  <a:cxn ang="f107">
                    <a:pos x="f275" y="f212"/>
                  </a:cxn>
                  <a:cxn ang="f107">
                    <a:pos x="f276" y="f277"/>
                  </a:cxn>
                  <a:cxn ang="f107">
                    <a:pos x="f278" y="f279"/>
                  </a:cxn>
                  <a:cxn ang="f107">
                    <a:pos x="f280" y="f281"/>
                  </a:cxn>
                  <a:cxn ang="f107">
                    <a:pos x="f282" y="f283"/>
                  </a:cxn>
                  <a:cxn ang="f107">
                    <a:pos x="f280" y="f284"/>
                  </a:cxn>
                  <a:cxn ang="f107">
                    <a:pos x="f285" y="f286"/>
                  </a:cxn>
                  <a:cxn ang="f107">
                    <a:pos x="f276" y="f287"/>
                  </a:cxn>
                  <a:cxn ang="f107">
                    <a:pos x="f275" y="f288"/>
                  </a:cxn>
                  <a:cxn ang="f107">
                    <a:pos x="f274" y="f289"/>
                  </a:cxn>
                  <a:cxn ang="f107">
                    <a:pos x="f290" y="f291"/>
                  </a:cxn>
                  <a:cxn ang="f107">
                    <a:pos x="f292" y="f289"/>
                  </a:cxn>
                  <a:cxn ang="f107">
                    <a:pos x="f293" y="f288"/>
                  </a:cxn>
                  <a:cxn ang="f107">
                    <a:pos x="f294" y="f287"/>
                  </a:cxn>
                  <a:cxn ang="f107">
                    <a:pos x="f295" y="f286"/>
                  </a:cxn>
                  <a:cxn ang="f107">
                    <a:pos x="f296" y="f297"/>
                  </a:cxn>
                  <a:cxn ang="f107">
                    <a:pos x="f209" y="f283"/>
                  </a:cxn>
                  <a:cxn ang="f107">
                    <a:pos x="f207" y="f281"/>
                  </a:cxn>
                  <a:cxn ang="f107">
                    <a:pos x="f207" y="f208"/>
                  </a:cxn>
                  <a:cxn ang="f107">
                    <a:pos x="f207" y="f208"/>
                  </a:cxn>
                </a:cxnLst>
                <a:rect l="f203" t="f206" r="f204" b="f205"/>
                <a:pathLst>
                  <a:path w="1259" h="811">
                    <a:moveTo>
                      <a:pt x="f6" y="f8"/>
                    </a:move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1"/>
                    </a:lnTo>
                    <a:lnTo>
                      <a:pt x="f5" y="f5"/>
                    </a:lnTo>
                    <a:lnTo>
                      <a:pt x="f5" y="f46"/>
                    </a:lnTo>
                    <a:lnTo>
                      <a:pt x="f5" y="f47"/>
                    </a:lnTo>
                    <a:lnTo>
                      <a:pt x="f5" y="f48"/>
                    </a:lnTo>
                    <a:lnTo>
                      <a:pt x="f45" y="f44"/>
                    </a:lnTo>
                    <a:lnTo>
                      <a:pt x="f43" y="f42"/>
                    </a:lnTo>
                    <a:lnTo>
                      <a:pt x="f41" y="f49"/>
                    </a:lnTo>
                    <a:lnTo>
                      <a:pt x="f39" y="f50"/>
                    </a:lnTo>
                    <a:lnTo>
                      <a:pt x="f42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56" y="f57"/>
                    </a:lnTo>
                    <a:lnTo>
                      <a:pt x="f58" y="f59"/>
                    </a:lnTo>
                    <a:lnTo>
                      <a:pt x="f60" y="f26"/>
                    </a:lnTo>
                    <a:lnTo>
                      <a:pt x="f61" y="f24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6" y="f67"/>
                    </a:lnTo>
                    <a:lnTo>
                      <a:pt x="f68" y="f69"/>
                    </a:lnTo>
                    <a:lnTo>
                      <a:pt x="f70" y="f71"/>
                    </a:lnTo>
                    <a:lnTo>
                      <a:pt x="f72" y="f14"/>
                    </a:lnTo>
                    <a:lnTo>
                      <a:pt x="f73" y="f12"/>
                    </a:lnTo>
                    <a:lnTo>
                      <a:pt x="f74" y="f75"/>
                    </a:lnTo>
                    <a:lnTo>
                      <a:pt x="f76" y="f77"/>
                    </a:lnTo>
                    <a:lnTo>
                      <a:pt x="f78" y="f79"/>
                    </a:lnTo>
                    <a:lnTo>
                      <a:pt x="f80" y="f81"/>
                    </a:lnTo>
                    <a:lnTo>
                      <a:pt x="f78" y="f82"/>
                    </a:lnTo>
                    <a:lnTo>
                      <a:pt x="f83" y="f84"/>
                    </a:lnTo>
                    <a:lnTo>
                      <a:pt x="f74" y="f85"/>
                    </a:lnTo>
                    <a:lnTo>
                      <a:pt x="f73" y="f86"/>
                    </a:lnTo>
                    <a:lnTo>
                      <a:pt x="f72" y="f87"/>
                    </a:lnTo>
                    <a:lnTo>
                      <a:pt x="f88" y="f7"/>
                    </a:lnTo>
                    <a:lnTo>
                      <a:pt x="f89" y="f87"/>
                    </a:lnTo>
                    <a:lnTo>
                      <a:pt x="f90" y="f86"/>
                    </a:lnTo>
                    <a:lnTo>
                      <a:pt x="f91" y="f85"/>
                    </a:lnTo>
                    <a:lnTo>
                      <a:pt x="f92" y="f84"/>
                    </a:lnTo>
                    <a:lnTo>
                      <a:pt x="f93" y="f94"/>
                    </a:lnTo>
                    <a:lnTo>
                      <a:pt x="f9" y="f81"/>
                    </a:lnTo>
                    <a:lnTo>
                      <a:pt x="f6" y="f79"/>
                    </a:lnTo>
                    <a:lnTo>
                      <a:pt x="f6" y="f8"/>
                    </a:lnTo>
                    <a:lnTo>
                      <a:pt x="f6" y="f8"/>
                    </a:lnTo>
                    <a:close/>
                  </a:path>
                </a:pathLst>
              </a:custGeom>
              <a:gradFill>
                <a:gsLst>
                  <a:gs pos="0">
                    <a:srgbClr val="003399"/>
                  </a:gs>
                  <a:gs pos="100000">
                    <a:srgbClr val="002E8B"/>
                  </a:gs>
                </a:gsLst>
                <a:lin ang="27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6" name="Freeform 6"/>
              <p:cNvSpPr/>
              <p:nvPr/>
            </p:nvSpPr>
            <p:spPr>
              <a:xfrm>
                <a:off x="4603747" y="5311777"/>
                <a:ext cx="4522786" cy="153828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849"/>
                  <a:gd name="f7" fmla="val 969"/>
                  <a:gd name="f8" fmla="val 92"/>
                  <a:gd name="f9" fmla="val 958"/>
                  <a:gd name="f10" fmla="val 391"/>
                  <a:gd name="f11" fmla="val 434"/>
                  <a:gd name="f12" fmla="val 947"/>
                  <a:gd name="f13" fmla="val 483"/>
                  <a:gd name="f14" fmla="val 914"/>
                  <a:gd name="f15" fmla="val 554"/>
                  <a:gd name="f16" fmla="val 876"/>
                  <a:gd name="f17" fmla="val 635"/>
                  <a:gd name="f18" fmla="val 838"/>
                  <a:gd name="f19" fmla="val 727"/>
                  <a:gd name="f20" fmla="val 794"/>
                  <a:gd name="f21" fmla="val 836"/>
                  <a:gd name="f22" fmla="val 745"/>
                  <a:gd name="f23" fmla="val 961"/>
                  <a:gd name="f24" fmla="val 696"/>
                  <a:gd name="f25" fmla="val 1102"/>
                  <a:gd name="f26" fmla="val 642"/>
                  <a:gd name="f27" fmla="val 1259"/>
                  <a:gd name="f28" fmla="val 582"/>
                  <a:gd name="f29" fmla="val 1433"/>
                  <a:gd name="f30" fmla="val 522"/>
                  <a:gd name="f31" fmla="val 1623"/>
                  <a:gd name="f32" fmla="val 462"/>
                  <a:gd name="f33" fmla="val 1829"/>
                  <a:gd name="f34" fmla="val 403"/>
                  <a:gd name="f35" fmla="val 2057"/>
                  <a:gd name="f36" fmla="val 343"/>
                  <a:gd name="f37" fmla="val 2301"/>
                  <a:gd name="f38" fmla="val 283"/>
                  <a:gd name="f39" fmla="val 2567"/>
                  <a:gd name="f40" fmla="val 223"/>
                  <a:gd name="f41" fmla="val 163"/>
                  <a:gd name="f42" fmla="val 2817"/>
                  <a:gd name="f43" fmla="val 16"/>
                  <a:gd name="f44" fmla="val 2773"/>
                  <a:gd name="f45" fmla="val 33"/>
                  <a:gd name="f46" fmla="val 2719"/>
                  <a:gd name="f47" fmla="val 54"/>
                  <a:gd name="f48" fmla="val 2648"/>
                  <a:gd name="f49" fmla="val 76"/>
                  <a:gd name="f50" fmla="val 2572"/>
                  <a:gd name="f51" fmla="val 98"/>
                  <a:gd name="f52" fmla="val 2491"/>
                  <a:gd name="f53" fmla="val 120"/>
                  <a:gd name="f54" fmla="val 2399"/>
                  <a:gd name="f55" fmla="val 147"/>
                  <a:gd name="f56" fmla="val 169"/>
                  <a:gd name="f57" fmla="val 2095"/>
                  <a:gd name="f58" fmla="val 1889"/>
                  <a:gd name="f59" fmla="val 277"/>
                  <a:gd name="f60" fmla="val 1688"/>
                  <a:gd name="f61" fmla="val 326"/>
                  <a:gd name="f62" fmla="val 1590"/>
                  <a:gd name="f63" fmla="val 354"/>
                  <a:gd name="f64" fmla="val 1503"/>
                  <a:gd name="f65" fmla="val 381"/>
                  <a:gd name="f66" fmla="val 1107"/>
                  <a:gd name="f67" fmla="val 506"/>
                  <a:gd name="f68" fmla="val 912"/>
                  <a:gd name="f69" fmla="val 577"/>
                  <a:gd name="f70" fmla="val 647"/>
                  <a:gd name="f71" fmla="val 548"/>
                  <a:gd name="f72" fmla="val 718"/>
                  <a:gd name="f73" fmla="val 380"/>
                  <a:gd name="f74" fmla="val 228"/>
                  <a:gd name="f75" fmla="+- 0 0 -90"/>
                  <a:gd name="f76" fmla="*/ f3 1 2849"/>
                  <a:gd name="f77" fmla="*/ f4 1 969"/>
                  <a:gd name="f78" fmla="val f5"/>
                  <a:gd name="f79" fmla="val f6"/>
                  <a:gd name="f80" fmla="val f7"/>
                  <a:gd name="f81" fmla="*/ f75 f0 1"/>
                  <a:gd name="f82" fmla="+- f80 0 f78"/>
                  <a:gd name="f83" fmla="+- f79 0 f78"/>
                  <a:gd name="f84" fmla="*/ f81 1 f2"/>
                  <a:gd name="f85" fmla="*/ f83 1 2849"/>
                  <a:gd name="f86" fmla="*/ f82 1 969"/>
                  <a:gd name="f87" fmla="+- f84 0 f1"/>
                  <a:gd name="f88" fmla="*/ 92 1 f85"/>
                  <a:gd name="f89" fmla="*/ 958 1 f86"/>
                  <a:gd name="f90" fmla="*/ 0 1 f85"/>
                  <a:gd name="f91" fmla="*/ 969 1 f86"/>
                  <a:gd name="f92" fmla="*/ 391 1 f85"/>
                  <a:gd name="f93" fmla="*/ 434 1 f85"/>
                  <a:gd name="f94" fmla="*/ 947 1 f86"/>
                  <a:gd name="f95" fmla="*/ 483 1 f85"/>
                  <a:gd name="f96" fmla="*/ 914 1 f86"/>
                  <a:gd name="f97" fmla="*/ 554 1 f85"/>
                  <a:gd name="f98" fmla="*/ 876 1 f86"/>
                  <a:gd name="f99" fmla="*/ 635 1 f85"/>
                  <a:gd name="f100" fmla="*/ 838 1 f86"/>
                  <a:gd name="f101" fmla="*/ 727 1 f85"/>
                  <a:gd name="f102" fmla="*/ 794 1 f86"/>
                  <a:gd name="f103" fmla="*/ 836 1 f85"/>
                  <a:gd name="f104" fmla="*/ 745 1 f86"/>
                  <a:gd name="f105" fmla="*/ 961 1 f85"/>
                  <a:gd name="f106" fmla="*/ 696 1 f86"/>
                  <a:gd name="f107" fmla="*/ 1102 1 f85"/>
                  <a:gd name="f108" fmla="*/ 642 1 f86"/>
                  <a:gd name="f109" fmla="*/ 1259 1 f85"/>
                  <a:gd name="f110" fmla="*/ 582 1 f86"/>
                  <a:gd name="f111" fmla="*/ 1433 1 f85"/>
                  <a:gd name="f112" fmla="*/ 522 1 f86"/>
                  <a:gd name="f113" fmla="*/ 1623 1 f85"/>
                  <a:gd name="f114" fmla="*/ 462 1 f86"/>
                  <a:gd name="f115" fmla="*/ 1829 1 f85"/>
                  <a:gd name="f116" fmla="*/ 403 1 f86"/>
                  <a:gd name="f117" fmla="*/ 2057 1 f85"/>
                  <a:gd name="f118" fmla="*/ 343 1 f86"/>
                  <a:gd name="f119" fmla="*/ 2301 1 f85"/>
                  <a:gd name="f120" fmla="*/ 283 1 f86"/>
                  <a:gd name="f121" fmla="*/ 2567 1 f85"/>
                  <a:gd name="f122" fmla="*/ 223 1 f86"/>
                  <a:gd name="f123" fmla="*/ 2849 1 f85"/>
                  <a:gd name="f124" fmla="*/ 163 1 f86"/>
                  <a:gd name="f125" fmla="*/ 0 1 f86"/>
                  <a:gd name="f126" fmla="*/ 2817 1 f85"/>
                  <a:gd name="f127" fmla="*/ 16 1 f86"/>
                  <a:gd name="f128" fmla="*/ 2773 1 f85"/>
                  <a:gd name="f129" fmla="*/ 33 1 f86"/>
                  <a:gd name="f130" fmla="*/ 2719 1 f85"/>
                  <a:gd name="f131" fmla="*/ 54 1 f86"/>
                  <a:gd name="f132" fmla="*/ 2648 1 f85"/>
                  <a:gd name="f133" fmla="*/ 76 1 f86"/>
                  <a:gd name="f134" fmla="*/ 2572 1 f85"/>
                  <a:gd name="f135" fmla="*/ 98 1 f86"/>
                  <a:gd name="f136" fmla="*/ 2491 1 f85"/>
                  <a:gd name="f137" fmla="*/ 120 1 f86"/>
                  <a:gd name="f138" fmla="*/ 2399 1 f85"/>
                  <a:gd name="f139" fmla="*/ 147 1 f86"/>
                  <a:gd name="f140" fmla="*/ 169 1 f86"/>
                  <a:gd name="f141" fmla="*/ 2095 1 f85"/>
                  <a:gd name="f142" fmla="*/ 1889 1 f85"/>
                  <a:gd name="f143" fmla="*/ 277 1 f86"/>
                  <a:gd name="f144" fmla="*/ 1688 1 f85"/>
                  <a:gd name="f145" fmla="*/ 326 1 f86"/>
                  <a:gd name="f146" fmla="*/ 1590 1 f85"/>
                  <a:gd name="f147" fmla="*/ 354 1 f86"/>
                  <a:gd name="f148" fmla="*/ 1503 1 f85"/>
                  <a:gd name="f149" fmla="*/ 381 1 f86"/>
                  <a:gd name="f150" fmla="*/ 1107 1 f85"/>
                  <a:gd name="f151" fmla="*/ 506 1 f86"/>
                  <a:gd name="f152" fmla="*/ 912 1 f85"/>
                  <a:gd name="f153" fmla="*/ 577 1 f86"/>
                  <a:gd name="f154" fmla="*/ 647 1 f86"/>
                  <a:gd name="f155" fmla="*/ 548 1 f85"/>
                  <a:gd name="f156" fmla="*/ 718 1 f86"/>
                  <a:gd name="f157" fmla="*/ 380 1 f85"/>
                  <a:gd name="f158" fmla="*/ 228 1 f85"/>
                  <a:gd name="f159" fmla="*/ f79 1 f85"/>
                  <a:gd name="f160" fmla="*/ f80 1 f86"/>
                  <a:gd name="f161" fmla="*/ f90 f76 1"/>
                  <a:gd name="f162" fmla="*/ f159 f76 1"/>
                  <a:gd name="f163" fmla="*/ f160 f77 1"/>
                  <a:gd name="f164" fmla="*/ f125 f77 1"/>
                  <a:gd name="f165" fmla="*/ f88 f76 1"/>
                  <a:gd name="f166" fmla="*/ f89 f77 1"/>
                  <a:gd name="f167" fmla="*/ f91 f77 1"/>
                  <a:gd name="f168" fmla="*/ f92 f76 1"/>
                  <a:gd name="f169" fmla="*/ f93 f76 1"/>
                  <a:gd name="f170" fmla="*/ f94 f77 1"/>
                  <a:gd name="f171" fmla="*/ f95 f76 1"/>
                  <a:gd name="f172" fmla="*/ f96 f77 1"/>
                  <a:gd name="f173" fmla="*/ f97 f76 1"/>
                  <a:gd name="f174" fmla="*/ f98 f77 1"/>
                  <a:gd name="f175" fmla="*/ f99 f76 1"/>
                  <a:gd name="f176" fmla="*/ f100 f77 1"/>
                  <a:gd name="f177" fmla="*/ f101 f76 1"/>
                  <a:gd name="f178" fmla="*/ f102 f77 1"/>
                  <a:gd name="f179" fmla="*/ f103 f76 1"/>
                  <a:gd name="f180" fmla="*/ f104 f77 1"/>
                  <a:gd name="f181" fmla="*/ f105 f76 1"/>
                  <a:gd name="f182" fmla="*/ f106 f77 1"/>
                  <a:gd name="f183" fmla="*/ f107 f76 1"/>
                  <a:gd name="f184" fmla="*/ f108 f77 1"/>
                  <a:gd name="f185" fmla="*/ f109 f76 1"/>
                  <a:gd name="f186" fmla="*/ f110 f77 1"/>
                  <a:gd name="f187" fmla="*/ f111 f76 1"/>
                  <a:gd name="f188" fmla="*/ f112 f77 1"/>
                  <a:gd name="f189" fmla="*/ f113 f76 1"/>
                  <a:gd name="f190" fmla="*/ f114 f77 1"/>
                  <a:gd name="f191" fmla="*/ f115 f76 1"/>
                  <a:gd name="f192" fmla="*/ f116 f77 1"/>
                  <a:gd name="f193" fmla="*/ f117 f76 1"/>
                  <a:gd name="f194" fmla="*/ f118 f77 1"/>
                  <a:gd name="f195" fmla="*/ f119 f76 1"/>
                  <a:gd name="f196" fmla="*/ f120 f77 1"/>
                  <a:gd name="f197" fmla="*/ f121 f76 1"/>
                  <a:gd name="f198" fmla="*/ f122 f77 1"/>
                  <a:gd name="f199" fmla="*/ f123 f76 1"/>
                  <a:gd name="f200" fmla="*/ f124 f77 1"/>
                  <a:gd name="f201" fmla="*/ f126 f76 1"/>
                  <a:gd name="f202" fmla="*/ f127 f77 1"/>
                  <a:gd name="f203" fmla="*/ f128 f76 1"/>
                  <a:gd name="f204" fmla="*/ f129 f77 1"/>
                  <a:gd name="f205" fmla="*/ f130 f76 1"/>
                  <a:gd name="f206" fmla="*/ f131 f77 1"/>
                  <a:gd name="f207" fmla="*/ f132 f76 1"/>
                  <a:gd name="f208" fmla="*/ f133 f77 1"/>
                  <a:gd name="f209" fmla="*/ f134 f76 1"/>
                  <a:gd name="f210" fmla="*/ f135 f77 1"/>
                  <a:gd name="f211" fmla="*/ f136 f76 1"/>
                  <a:gd name="f212" fmla="*/ f137 f77 1"/>
                  <a:gd name="f213" fmla="*/ f138 f76 1"/>
                  <a:gd name="f214" fmla="*/ f139 f77 1"/>
                  <a:gd name="f215" fmla="*/ f140 f77 1"/>
                  <a:gd name="f216" fmla="*/ f141 f76 1"/>
                  <a:gd name="f217" fmla="*/ f142 f76 1"/>
                  <a:gd name="f218" fmla="*/ f143 f77 1"/>
                  <a:gd name="f219" fmla="*/ f144 f76 1"/>
                  <a:gd name="f220" fmla="*/ f145 f77 1"/>
                  <a:gd name="f221" fmla="*/ f146 f76 1"/>
                  <a:gd name="f222" fmla="*/ f147 f77 1"/>
                  <a:gd name="f223" fmla="*/ f148 f76 1"/>
                  <a:gd name="f224" fmla="*/ f149 f77 1"/>
                  <a:gd name="f225" fmla="*/ f150 f76 1"/>
                  <a:gd name="f226" fmla="*/ f151 f77 1"/>
                  <a:gd name="f227" fmla="*/ f152 f76 1"/>
                  <a:gd name="f228" fmla="*/ f153 f77 1"/>
                  <a:gd name="f229" fmla="*/ f154 f77 1"/>
                  <a:gd name="f230" fmla="*/ f155 f76 1"/>
                  <a:gd name="f231" fmla="*/ f156 f77 1"/>
                  <a:gd name="f232" fmla="*/ f157 f76 1"/>
                  <a:gd name="f233" fmla="*/ f158 f7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7">
                    <a:pos x="f165" y="f166"/>
                  </a:cxn>
                  <a:cxn ang="f87">
                    <a:pos x="f161" y="f167"/>
                  </a:cxn>
                  <a:cxn ang="f87">
                    <a:pos x="f168" y="f167"/>
                  </a:cxn>
                  <a:cxn ang="f87">
                    <a:pos x="f169" y="f170"/>
                  </a:cxn>
                  <a:cxn ang="f87">
                    <a:pos x="f171" y="f172"/>
                  </a:cxn>
                  <a:cxn ang="f87">
                    <a:pos x="f173" y="f174"/>
                  </a:cxn>
                  <a:cxn ang="f87">
                    <a:pos x="f175" y="f176"/>
                  </a:cxn>
                  <a:cxn ang="f87">
                    <a:pos x="f177" y="f178"/>
                  </a:cxn>
                  <a:cxn ang="f87">
                    <a:pos x="f179" y="f180"/>
                  </a:cxn>
                  <a:cxn ang="f87">
                    <a:pos x="f181" y="f182"/>
                  </a:cxn>
                  <a:cxn ang="f87">
                    <a:pos x="f183" y="f184"/>
                  </a:cxn>
                  <a:cxn ang="f87">
                    <a:pos x="f185" y="f186"/>
                  </a:cxn>
                  <a:cxn ang="f87">
                    <a:pos x="f187" y="f188"/>
                  </a:cxn>
                  <a:cxn ang="f87">
                    <a:pos x="f189" y="f190"/>
                  </a:cxn>
                  <a:cxn ang="f87">
                    <a:pos x="f191" y="f192"/>
                  </a:cxn>
                  <a:cxn ang="f87">
                    <a:pos x="f193" y="f194"/>
                  </a:cxn>
                  <a:cxn ang="f87">
                    <a:pos x="f195" y="f196"/>
                  </a:cxn>
                  <a:cxn ang="f87">
                    <a:pos x="f197" y="f198"/>
                  </a:cxn>
                  <a:cxn ang="f87">
                    <a:pos x="f199" y="f200"/>
                  </a:cxn>
                  <a:cxn ang="f87">
                    <a:pos x="f199" y="f164"/>
                  </a:cxn>
                  <a:cxn ang="f87">
                    <a:pos x="f201" y="f202"/>
                  </a:cxn>
                  <a:cxn ang="f87">
                    <a:pos x="f203" y="f204"/>
                  </a:cxn>
                  <a:cxn ang="f87">
                    <a:pos x="f205" y="f206"/>
                  </a:cxn>
                  <a:cxn ang="f87">
                    <a:pos x="f207" y="f208"/>
                  </a:cxn>
                  <a:cxn ang="f87">
                    <a:pos x="f209" y="f210"/>
                  </a:cxn>
                  <a:cxn ang="f87">
                    <a:pos x="f211" y="f212"/>
                  </a:cxn>
                  <a:cxn ang="f87">
                    <a:pos x="f213" y="f214"/>
                  </a:cxn>
                  <a:cxn ang="f87">
                    <a:pos x="f195" y="f215"/>
                  </a:cxn>
                  <a:cxn ang="f87">
                    <a:pos x="f216" y="f198"/>
                  </a:cxn>
                  <a:cxn ang="f87">
                    <a:pos x="f217" y="f218"/>
                  </a:cxn>
                  <a:cxn ang="f87">
                    <a:pos x="f219" y="f220"/>
                  </a:cxn>
                  <a:cxn ang="f87">
                    <a:pos x="f221" y="f222"/>
                  </a:cxn>
                  <a:cxn ang="f87">
                    <a:pos x="f223" y="f224"/>
                  </a:cxn>
                  <a:cxn ang="f87">
                    <a:pos x="f225" y="f226"/>
                  </a:cxn>
                  <a:cxn ang="f87">
                    <a:pos x="f227" y="f228"/>
                  </a:cxn>
                  <a:cxn ang="f87">
                    <a:pos x="f177" y="f229"/>
                  </a:cxn>
                  <a:cxn ang="f87">
                    <a:pos x="f230" y="f231"/>
                  </a:cxn>
                  <a:cxn ang="f87">
                    <a:pos x="f232" y="f178"/>
                  </a:cxn>
                  <a:cxn ang="f87">
                    <a:pos x="f233" y="f174"/>
                  </a:cxn>
                  <a:cxn ang="f87">
                    <a:pos x="f165" y="f166"/>
                  </a:cxn>
                  <a:cxn ang="f87">
                    <a:pos x="f165" y="f166"/>
                  </a:cxn>
                </a:cxnLst>
                <a:rect l="f161" t="f164" r="f162" b="f163"/>
                <a:pathLst>
                  <a:path w="2849" h="969">
                    <a:moveTo>
                      <a:pt x="f8" y="f9"/>
                    </a:moveTo>
                    <a:lnTo>
                      <a:pt x="f5" y="f7"/>
                    </a:lnTo>
                    <a:lnTo>
                      <a:pt x="f10" y="f7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6" y="f41"/>
                    </a:lnTo>
                    <a:lnTo>
                      <a:pt x="f6" y="f5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37" y="f56"/>
                    </a:lnTo>
                    <a:lnTo>
                      <a:pt x="f57" y="f40"/>
                    </a:lnTo>
                    <a:lnTo>
                      <a:pt x="f58" y="f59"/>
                    </a:lnTo>
                    <a:lnTo>
                      <a:pt x="f60" y="f61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6" y="f67"/>
                    </a:lnTo>
                    <a:lnTo>
                      <a:pt x="f68" y="f69"/>
                    </a:lnTo>
                    <a:lnTo>
                      <a:pt x="f19" y="f70"/>
                    </a:lnTo>
                    <a:lnTo>
                      <a:pt x="f71" y="f72"/>
                    </a:lnTo>
                    <a:lnTo>
                      <a:pt x="f73" y="f20"/>
                    </a:lnTo>
                    <a:lnTo>
                      <a:pt x="f74" y="f16"/>
                    </a:lnTo>
                    <a:lnTo>
                      <a:pt x="f8" y="f9"/>
                    </a:lnTo>
                    <a:lnTo>
                      <a:pt x="f8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2A7D"/>
                  </a:gs>
                  <a:gs pos="100000">
                    <a:srgbClr val="003399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7" name="Freeform 7"/>
              <p:cNvSpPr/>
              <p:nvPr/>
            </p:nvSpPr>
            <p:spPr>
              <a:xfrm>
                <a:off x="4362446" y="3540127"/>
                <a:ext cx="4773616" cy="330993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007"/>
                  <a:gd name="f7" fmla="val 2085"/>
                  <a:gd name="f8" fmla="val 1427"/>
                  <a:gd name="f9" fmla="val 441"/>
                  <a:gd name="f10" fmla="val 1433"/>
                  <a:gd name="f11" fmla="val 474"/>
                  <a:gd name="f12" fmla="val 1444"/>
                  <a:gd name="f13" fmla="val 501"/>
                  <a:gd name="f14" fmla="val 1460"/>
                  <a:gd name="f15" fmla="val 528"/>
                  <a:gd name="f16" fmla="val 1482"/>
                  <a:gd name="f17" fmla="val 550"/>
                  <a:gd name="f18" fmla="val 1541"/>
                  <a:gd name="f19" fmla="val 593"/>
                  <a:gd name="f20" fmla="val 1623"/>
                  <a:gd name="f21" fmla="val 637"/>
                  <a:gd name="f22" fmla="val 1715"/>
                  <a:gd name="f23" fmla="val 670"/>
                  <a:gd name="f24" fmla="val 1818"/>
                  <a:gd name="f25" fmla="val 702"/>
                  <a:gd name="f26" fmla="val 1927"/>
                  <a:gd name="f27" fmla="val 735"/>
                  <a:gd name="f28" fmla="val 2041"/>
                  <a:gd name="f29" fmla="val 762"/>
                  <a:gd name="f30" fmla="val 2155"/>
                  <a:gd name="f31" fmla="val 789"/>
                  <a:gd name="f32" fmla="val 2269"/>
                  <a:gd name="f33" fmla="val 822"/>
                  <a:gd name="f34" fmla="val 2372"/>
                  <a:gd name="f35" fmla="val 849"/>
                  <a:gd name="f36" fmla="val 2464"/>
                  <a:gd name="f37" fmla="val 882"/>
                  <a:gd name="f38" fmla="val 2551"/>
                  <a:gd name="f39" fmla="val 920"/>
                  <a:gd name="f40" fmla="val 2616"/>
                  <a:gd name="f41" fmla="val 958"/>
                  <a:gd name="f42" fmla="val 2638"/>
                  <a:gd name="f43" fmla="val 980"/>
                  <a:gd name="f44" fmla="val 2659"/>
                  <a:gd name="f45" fmla="val 1007"/>
                  <a:gd name="f46" fmla="val 2676"/>
                  <a:gd name="f47" fmla="val 1029"/>
                  <a:gd name="f48" fmla="val 2681"/>
                  <a:gd name="f49" fmla="val 1056"/>
                  <a:gd name="f50" fmla="val 1083"/>
                  <a:gd name="f51" fmla="val 1105"/>
                  <a:gd name="f52" fmla="val 2665"/>
                  <a:gd name="f53" fmla="val 1127"/>
                  <a:gd name="f54" fmla="val 2643"/>
                  <a:gd name="f55" fmla="val 1149"/>
                  <a:gd name="f56" fmla="val 1170"/>
                  <a:gd name="f57" fmla="val 2583"/>
                  <a:gd name="f58" fmla="val 1187"/>
                  <a:gd name="f59" fmla="val 2545"/>
                  <a:gd name="f60" fmla="val 1208"/>
                  <a:gd name="f61" fmla="val 2502"/>
                  <a:gd name="f62" fmla="val 1225"/>
                  <a:gd name="f63" fmla="val 2448"/>
                  <a:gd name="f64" fmla="val 1241"/>
                  <a:gd name="f65" fmla="val 2388"/>
                  <a:gd name="f66" fmla="val 1257"/>
                  <a:gd name="f67" fmla="val 2328"/>
                  <a:gd name="f68" fmla="val 1274"/>
                  <a:gd name="f69" fmla="val 2258"/>
                  <a:gd name="f70" fmla="val 1290"/>
                  <a:gd name="f71" fmla="val 2106"/>
                  <a:gd name="f72" fmla="val 1328"/>
                  <a:gd name="f73" fmla="val 1932"/>
                  <a:gd name="f74" fmla="val 1372"/>
                  <a:gd name="f75" fmla="val 1742"/>
                  <a:gd name="f76" fmla="val 1421"/>
                  <a:gd name="f77" fmla="val 1531"/>
                  <a:gd name="f78" fmla="val 1475"/>
                  <a:gd name="f79" fmla="val 1308"/>
                  <a:gd name="f80" fmla="val 1540"/>
                  <a:gd name="f81" fmla="val 1069"/>
                  <a:gd name="f82" fmla="val 1617"/>
                  <a:gd name="f83" fmla="val 820"/>
                  <a:gd name="f84" fmla="val 1709"/>
                  <a:gd name="f85" fmla="val 554"/>
                  <a:gd name="f86" fmla="val 282"/>
                  <a:gd name="f87" fmla="val 1943"/>
                  <a:gd name="f88" fmla="val 152"/>
                  <a:gd name="f89" fmla="val 244"/>
                  <a:gd name="f90" fmla="val 2074"/>
                  <a:gd name="f91" fmla="val 386"/>
                  <a:gd name="f92" fmla="val 1992"/>
                  <a:gd name="f93" fmla="val 537"/>
                  <a:gd name="f94" fmla="val 1910"/>
                  <a:gd name="f95" fmla="val 700"/>
                  <a:gd name="f96" fmla="val 1834"/>
                  <a:gd name="f97" fmla="val 879"/>
                  <a:gd name="f98" fmla="val 1763"/>
                  <a:gd name="f99" fmla="val 1064"/>
                  <a:gd name="f100" fmla="val 1693"/>
                  <a:gd name="f101" fmla="val 1259"/>
                  <a:gd name="f102" fmla="val 1622"/>
                  <a:gd name="f103" fmla="val 1661"/>
                  <a:gd name="f104" fmla="val 1497"/>
                  <a:gd name="f105" fmla="val 1748"/>
                  <a:gd name="f106" fmla="val 1470"/>
                  <a:gd name="f107" fmla="val 1845"/>
                  <a:gd name="f108" fmla="val 1442"/>
                  <a:gd name="f109" fmla="val 2046"/>
                  <a:gd name="f110" fmla="val 1393"/>
                  <a:gd name="f111" fmla="val 2252"/>
                  <a:gd name="f112" fmla="val 1339"/>
                  <a:gd name="f113" fmla="val 2458"/>
                  <a:gd name="f114" fmla="val 1285"/>
                  <a:gd name="f115" fmla="val 1263"/>
                  <a:gd name="f116" fmla="val 1236"/>
                  <a:gd name="f117" fmla="val 2730"/>
                  <a:gd name="f118" fmla="val 1214"/>
                  <a:gd name="f119" fmla="val 2806"/>
                  <a:gd name="f120" fmla="val 1192"/>
                  <a:gd name="f121" fmla="val 2876"/>
                  <a:gd name="f122" fmla="val 2931"/>
                  <a:gd name="f123" fmla="val 2974"/>
                  <a:gd name="f124" fmla="val 1132"/>
                  <a:gd name="f125" fmla="val 1116"/>
                  <a:gd name="f126" fmla="val 871"/>
                  <a:gd name="f127" fmla="val 2941"/>
                  <a:gd name="f128" fmla="val 860"/>
                  <a:gd name="f129" fmla="val 2860"/>
                  <a:gd name="f130" fmla="val 844"/>
                  <a:gd name="f131" fmla="val 2773"/>
                  <a:gd name="f132" fmla="val 827"/>
                  <a:gd name="f133" fmla="val 2670"/>
                  <a:gd name="f134" fmla="val 806"/>
                  <a:gd name="f135" fmla="val 2567"/>
                  <a:gd name="f136" fmla="val 784"/>
                  <a:gd name="f137" fmla="val 757"/>
                  <a:gd name="f138" fmla="val 2241"/>
                  <a:gd name="f139" fmla="val 2138"/>
                  <a:gd name="f140" fmla="val 1959"/>
                  <a:gd name="f141" fmla="val 604"/>
                  <a:gd name="f142" fmla="val 1883"/>
                  <a:gd name="f143" fmla="val 566"/>
                  <a:gd name="f144" fmla="val 1824"/>
                  <a:gd name="f145" fmla="val 534"/>
                  <a:gd name="f146" fmla="val 1780"/>
                  <a:gd name="f147" fmla="val 495"/>
                  <a:gd name="f148" fmla="val 1769"/>
                  <a:gd name="f149" fmla="val 1758"/>
                  <a:gd name="f150" fmla="val 457"/>
                  <a:gd name="f151" fmla="val 1753"/>
                  <a:gd name="f152" fmla="val 436"/>
                  <a:gd name="f153" fmla="val 419"/>
                  <a:gd name="f154" fmla="val 381"/>
                  <a:gd name="f155" fmla="val 1813"/>
                  <a:gd name="f156" fmla="val 343"/>
                  <a:gd name="f157" fmla="val 1862"/>
                  <a:gd name="f158" fmla="val 316"/>
                  <a:gd name="f159" fmla="val 1921"/>
                  <a:gd name="f160" fmla="val 289"/>
                  <a:gd name="f161" fmla="val 1986"/>
                  <a:gd name="f162" fmla="val 267"/>
                  <a:gd name="f163" fmla="val 2062"/>
                  <a:gd name="f164" fmla="val 245"/>
                  <a:gd name="f165" fmla="val 2149"/>
                  <a:gd name="f166" fmla="val 229"/>
                  <a:gd name="f167" fmla="val 2236"/>
                  <a:gd name="f168" fmla="val 213"/>
                  <a:gd name="f169" fmla="val 2431"/>
                  <a:gd name="f170" fmla="val 2627"/>
                  <a:gd name="f171" fmla="val 158"/>
                  <a:gd name="f172" fmla="val 2827"/>
                  <a:gd name="f173" fmla="val 125"/>
                  <a:gd name="f174" fmla="val 2920"/>
                  <a:gd name="f175" fmla="val 109"/>
                  <a:gd name="f176" fmla="val 87"/>
                  <a:gd name="f177" fmla="val 2909"/>
                  <a:gd name="f178" fmla="val 22"/>
                  <a:gd name="f179" fmla="val 2795"/>
                  <a:gd name="f180" fmla="val 44"/>
                  <a:gd name="f181" fmla="val 66"/>
                  <a:gd name="f182" fmla="val 82"/>
                  <a:gd name="f183" fmla="val 2285"/>
                  <a:gd name="f184" fmla="val 120"/>
                  <a:gd name="f185" fmla="val 136"/>
                  <a:gd name="f186" fmla="val 2030"/>
                  <a:gd name="f187" fmla="val 1905"/>
                  <a:gd name="f188" fmla="val 174"/>
                  <a:gd name="f189" fmla="val 1791"/>
                  <a:gd name="f190" fmla="val 202"/>
                  <a:gd name="f191" fmla="val 1688"/>
                  <a:gd name="f192" fmla="val 1601"/>
                  <a:gd name="f193" fmla="val 261"/>
                  <a:gd name="f194" fmla="val 1525"/>
                  <a:gd name="f195" fmla="val 300"/>
                  <a:gd name="f196" fmla="val 1471"/>
                  <a:gd name="f197" fmla="val 338"/>
                  <a:gd name="f198" fmla="val 1455"/>
                  <a:gd name="f199" fmla="val 359"/>
                  <a:gd name="f200" fmla="val 1438"/>
                  <a:gd name="f201" fmla="val 387"/>
                  <a:gd name="f202" fmla="val 414"/>
                  <a:gd name="f203" fmla="+- 0 0 -90"/>
                  <a:gd name="f204" fmla="*/ f3 1 3007"/>
                  <a:gd name="f205" fmla="*/ f4 1 2085"/>
                  <a:gd name="f206" fmla="val f5"/>
                  <a:gd name="f207" fmla="val f6"/>
                  <a:gd name="f208" fmla="val f7"/>
                  <a:gd name="f209" fmla="*/ f203 f0 1"/>
                  <a:gd name="f210" fmla="+- f208 0 f206"/>
                  <a:gd name="f211" fmla="+- f207 0 f206"/>
                  <a:gd name="f212" fmla="*/ f209 1 f2"/>
                  <a:gd name="f213" fmla="*/ f211 1 3007"/>
                  <a:gd name="f214" fmla="*/ f210 1 2085"/>
                  <a:gd name="f215" fmla="*/ 1433 f211 1"/>
                  <a:gd name="f216" fmla="*/ 474 f210 1"/>
                  <a:gd name="f217" fmla="*/ 1460 f211 1"/>
                  <a:gd name="f218" fmla="*/ 528 f210 1"/>
                  <a:gd name="f219" fmla="*/ 1541 f211 1"/>
                  <a:gd name="f220" fmla="*/ 593 f210 1"/>
                  <a:gd name="f221" fmla="*/ 1715 f211 1"/>
                  <a:gd name="f222" fmla="*/ 670 f210 1"/>
                  <a:gd name="f223" fmla="*/ 1927 f211 1"/>
                  <a:gd name="f224" fmla="*/ 735 f210 1"/>
                  <a:gd name="f225" fmla="*/ 2155 f211 1"/>
                  <a:gd name="f226" fmla="*/ 789 f210 1"/>
                  <a:gd name="f227" fmla="*/ 2372 f211 1"/>
                  <a:gd name="f228" fmla="*/ 849 f210 1"/>
                  <a:gd name="f229" fmla="*/ 2551 f211 1"/>
                  <a:gd name="f230" fmla="*/ 920 f210 1"/>
                  <a:gd name="f231" fmla="*/ 2638 f211 1"/>
                  <a:gd name="f232" fmla="*/ 980 f210 1"/>
                  <a:gd name="f233" fmla="*/ 2676 f211 1"/>
                  <a:gd name="f234" fmla="*/ 1029 f210 1"/>
                  <a:gd name="f235" fmla="*/ 2681 f211 1"/>
                  <a:gd name="f236" fmla="*/ 1083 f210 1"/>
                  <a:gd name="f237" fmla="*/ 2665 f211 1"/>
                  <a:gd name="f238" fmla="*/ 1127 f210 1"/>
                  <a:gd name="f239" fmla="*/ 2616 f211 1"/>
                  <a:gd name="f240" fmla="*/ 1170 f210 1"/>
                  <a:gd name="f241" fmla="*/ 2545 f211 1"/>
                  <a:gd name="f242" fmla="*/ 1208 f210 1"/>
                  <a:gd name="f243" fmla="*/ 2448 f211 1"/>
                  <a:gd name="f244" fmla="*/ 1241 f210 1"/>
                  <a:gd name="f245" fmla="*/ 2328 f211 1"/>
                  <a:gd name="f246" fmla="*/ 1274 f210 1"/>
                  <a:gd name="f247" fmla="*/ 2106 f211 1"/>
                  <a:gd name="f248" fmla="*/ 1328 f210 1"/>
                  <a:gd name="f249" fmla="*/ 1742 f211 1"/>
                  <a:gd name="f250" fmla="*/ 1421 f210 1"/>
                  <a:gd name="f251" fmla="*/ 1308 f211 1"/>
                  <a:gd name="f252" fmla="*/ 1540 f210 1"/>
                  <a:gd name="f253" fmla="*/ 820 f211 1"/>
                  <a:gd name="f254" fmla="*/ 1709 f210 1"/>
                  <a:gd name="f255" fmla="*/ 282 f211 1"/>
                  <a:gd name="f256" fmla="*/ 1943 f210 1"/>
                  <a:gd name="f257" fmla="*/ 152 f211 1"/>
                  <a:gd name="f258" fmla="*/ 2085 f210 1"/>
                  <a:gd name="f259" fmla="*/ 386 f211 1"/>
                  <a:gd name="f260" fmla="*/ 1992 f210 1"/>
                  <a:gd name="f261" fmla="*/ 700 f211 1"/>
                  <a:gd name="f262" fmla="*/ 1834 f210 1"/>
                  <a:gd name="f263" fmla="*/ 1064 f211 1"/>
                  <a:gd name="f264" fmla="*/ 1693 f210 1"/>
                  <a:gd name="f265" fmla="*/ 1661 f211 1"/>
                  <a:gd name="f266" fmla="*/ 1497 f210 1"/>
                  <a:gd name="f267" fmla="*/ 1845 f211 1"/>
                  <a:gd name="f268" fmla="*/ 1442 f210 1"/>
                  <a:gd name="f269" fmla="*/ 2252 f211 1"/>
                  <a:gd name="f270" fmla="*/ 1339 f210 1"/>
                  <a:gd name="f271" fmla="*/ 1263 f210 1"/>
                  <a:gd name="f272" fmla="*/ 2730 f211 1"/>
                  <a:gd name="f273" fmla="*/ 1214 f210 1"/>
                  <a:gd name="f274" fmla="*/ 2876 f211 1"/>
                  <a:gd name="f275" fmla="*/ 2974 f211 1"/>
                  <a:gd name="f276" fmla="*/ 1132 f210 1"/>
                  <a:gd name="f277" fmla="*/ 3007 f211 1"/>
                  <a:gd name="f278" fmla="*/ 871 f210 1"/>
                  <a:gd name="f279" fmla="*/ 2860 f211 1"/>
                  <a:gd name="f280" fmla="*/ 844 f210 1"/>
                  <a:gd name="f281" fmla="*/ 2670 f211 1"/>
                  <a:gd name="f282" fmla="*/ 806 f210 1"/>
                  <a:gd name="f283" fmla="*/ 2458 f211 1"/>
                  <a:gd name="f284" fmla="*/ 757 f210 1"/>
                  <a:gd name="f285" fmla="*/ 2138 f211 1"/>
                  <a:gd name="f286" fmla="*/ 1959 f211 1"/>
                  <a:gd name="f287" fmla="*/ 604 f210 1"/>
                  <a:gd name="f288" fmla="*/ 1824 f211 1"/>
                  <a:gd name="f289" fmla="*/ 534 f210 1"/>
                  <a:gd name="f290" fmla="*/ 1769 f211 1"/>
                  <a:gd name="f291" fmla="*/ 1753 f211 1"/>
                  <a:gd name="f292" fmla="*/ 436 f210 1"/>
                  <a:gd name="f293" fmla="*/ 1780 f211 1"/>
                  <a:gd name="f294" fmla="*/ 381 f210 1"/>
                  <a:gd name="f295" fmla="*/ 1862 f211 1"/>
                  <a:gd name="f296" fmla="*/ 316 f210 1"/>
                  <a:gd name="f297" fmla="*/ 1986 f211 1"/>
                  <a:gd name="f298" fmla="*/ 267 f210 1"/>
                  <a:gd name="f299" fmla="*/ 2149 f211 1"/>
                  <a:gd name="f300" fmla="*/ 229 f210 1"/>
                  <a:gd name="f301" fmla="*/ 2431 f211 1"/>
                  <a:gd name="f302" fmla="*/ 180 f210 1"/>
                  <a:gd name="f303" fmla="*/ 2827 f211 1"/>
                  <a:gd name="f304" fmla="*/ 125 f210 1"/>
                  <a:gd name="f305" fmla="*/ 87 f210 1"/>
                  <a:gd name="f306" fmla="*/ 2909 f211 1"/>
                  <a:gd name="f307" fmla="*/ 22 f210 1"/>
                  <a:gd name="f308" fmla="*/ 66 f210 1"/>
                  <a:gd name="f309" fmla="*/ 2285 f211 1"/>
                  <a:gd name="f310" fmla="*/ 120 f210 1"/>
                  <a:gd name="f311" fmla="*/ 2030 f211 1"/>
                  <a:gd name="f312" fmla="*/ 158 f210 1"/>
                  <a:gd name="f313" fmla="*/ 1791 f211 1"/>
                  <a:gd name="f314" fmla="*/ 202 f210 1"/>
                  <a:gd name="f315" fmla="*/ 1601 f211 1"/>
                  <a:gd name="f316" fmla="*/ 261 f210 1"/>
                  <a:gd name="f317" fmla="*/ 1471 f211 1"/>
                  <a:gd name="f318" fmla="*/ 338 f210 1"/>
                  <a:gd name="f319" fmla="*/ 1438 f211 1"/>
                  <a:gd name="f320" fmla="*/ 387 f210 1"/>
                  <a:gd name="f321" fmla="*/ 1427 f211 1"/>
                  <a:gd name="f322" fmla="*/ 441 f210 1"/>
                  <a:gd name="f323" fmla="+- f212 0 f1"/>
                  <a:gd name="f324" fmla="*/ f215 1 3007"/>
                  <a:gd name="f325" fmla="*/ f216 1 2085"/>
                  <a:gd name="f326" fmla="*/ f217 1 3007"/>
                  <a:gd name="f327" fmla="*/ f218 1 2085"/>
                  <a:gd name="f328" fmla="*/ f219 1 3007"/>
                  <a:gd name="f329" fmla="*/ f220 1 2085"/>
                  <a:gd name="f330" fmla="*/ f221 1 3007"/>
                  <a:gd name="f331" fmla="*/ f222 1 2085"/>
                  <a:gd name="f332" fmla="*/ f223 1 3007"/>
                  <a:gd name="f333" fmla="*/ f224 1 2085"/>
                  <a:gd name="f334" fmla="*/ f225 1 3007"/>
                  <a:gd name="f335" fmla="*/ f226 1 2085"/>
                  <a:gd name="f336" fmla="*/ f227 1 3007"/>
                  <a:gd name="f337" fmla="*/ f228 1 2085"/>
                  <a:gd name="f338" fmla="*/ f229 1 3007"/>
                  <a:gd name="f339" fmla="*/ f230 1 2085"/>
                  <a:gd name="f340" fmla="*/ f231 1 3007"/>
                  <a:gd name="f341" fmla="*/ f232 1 2085"/>
                  <a:gd name="f342" fmla="*/ f233 1 3007"/>
                  <a:gd name="f343" fmla="*/ f234 1 2085"/>
                  <a:gd name="f344" fmla="*/ f235 1 3007"/>
                  <a:gd name="f345" fmla="*/ f236 1 2085"/>
                  <a:gd name="f346" fmla="*/ f237 1 3007"/>
                  <a:gd name="f347" fmla="*/ f238 1 2085"/>
                  <a:gd name="f348" fmla="*/ f239 1 3007"/>
                  <a:gd name="f349" fmla="*/ f240 1 2085"/>
                  <a:gd name="f350" fmla="*/ f241 1 3007"/>
                  <a:gd name="f351" fmla="*/ f242 1 2085"/>
                  <a:gd name="f352" fmla="*/ f243 1 3007"/>
                  <a:gd name="f353" fmla="*/ f244 1 2085"/>
                  <a:gd name="f354" fmla="*/ f245 1 3007"/>
                  <a:gd name="f355" fmla="*/ f246 1 2085"/>
                  <a:gd name="f356" fmla="*/ f247 1 3007"/>
                  <a:gd name="f357" fmla="*/ f248 1 2085"/>
                  <a:gd name="f358" fmla="*/ f249 1 3007"/>
                  <a:gd name="f359" fmla="*/ f250 1 2085"/>
                  <a:gd name="f360" fmla="*/ f251 1 3007"/>
                  <a:gd name="f361" fmla="*/ f252 1 2085"/>
                  <a:gd name="f362" fmla="*/ f253 1 3007"/>
                  <a:gd name="f363" fmla="*/ f254 1 2085"/>
                  <a:gd name="f364" fmla="*/ f255 1 3007"/>
                  <a:gd name="f365" fmla="*/ f256 1 2085"/>
                  <a:gd name="f366" fmla="*/ f257 1 3007"/>
                  <a:gd name="f367" fmla="*/ f258 1 2085"/>
                  <a:gd name="f368" fmla="*/ f259 1 3007"/>
                  <a:gd name="f369" fmla="*/ f260 1 2085"/>
                  <a:gd name="f370" fmla="*/ f261 1 3007"/>
                  <a:gd name="f371" fmla="*/ f262 1 2085"/>
                  <a:gd name="f372" fmla="*/ f263 1 3007"/>
                  <a:gd name="f373" fmla="*/ f264 1 2085"/>
                  <a:gd name="f374" fmla="*/ f265 1 3007"/>
                  <a:gd name="f375" fmla="*/ f266 1 2085"/>
                  <a:gd name="f376" fmla="*/ f267 1 3007"/>
                  <a:gd name="f377" fmla="*/ f268 1 2085"/>
                  <a:gd name="f378" fmla="*/ f269 1 3007"/>
                  <a:gd name="f379" fmla="*/ f270 1 2085"/>
                  <a:gd name="f380" fmla="*/ f271 1 2085"/>
                  <a:gd name="f381" fmla="*/ f272 1 3007"/>
                  <a:gd name="f382" fmla="*/ f273 1 2085"/>
                  <a:gd name="f383" fmla="*/ f274 1 3007"/>
                  <a:gd name="f384" fmla="*/ f275 1 3007"/>
                  <a:gd name="f385" fmla="*/ f276 1 2085"/>
                  <a:gd name="f386" fmla="*/ f277 1 3007"/>
                  <a:gd name="f387" fmla="*/ f278 1 2085"/>
                  <a:gd name="f388" fmla="*/ f279 1 3007"/>
                  <a:gd name="f389" fmla="*/ f280 1 2085"/>
                  <a:gd name="f390" fmla="*/ f281 1 3007"/>
                  <a:gd name="f391" fmla="*/ f282 1 2085"/>
                  <a:gd name="f392" fmla="*/ f283 1 3007"/>
                  <a:gd name="f393" fmla="*/ f284 1 2085"/>
                  <a:gd name="f394" fmla="*/ f285 1 3007"/>
                  <a:gd name="f395" fmla="*/ f286 1 3007"/>
                  <a:gd name="f396" fmla="*/ f287 1 2085"/>
                  <a:gd name="f397" fmla="*/ f288 1 3007"/>
                  <a:gd name="f398" fmla="*/ f289 1 2085"/>
                  <a:gd name="f399" fmla="*/ f290 1 3007"/>
                  <a:gd name="f400" fmla="*/ f291 1 3007"/>
                  <a:gd name="f401" fmla="*/ f292 1 2085"/>
                  <a:gd name="f402" fmla="*/ f293 1 3007"/>
                  <a:gd name="f403" fmla="*/ f294 1 2085"/>
                  <a:gd name="f404" fmla="*/ f295 1 3007"/>
                  <a:gd name="f405" fmla="*/ f296 1 2085"/>
                  <a:gd name="f406" fmla="*/ f297 1 3007"/>
                  <a:gd name="f407" fmla="*/ f298 1 2085"/>
                  <a:gd name="f408" fmla="*/ f299 1 3007"/>
                  <a:gd name="f409" fmla="*/ f300 1 2085"/>
                  <a:gd name="f410" fmla="*/ f301 1 3007"/>
                  <a:gd name="f411" fmla="*/ f302 1 2085"/>
                  <a:gd name="f412" fmla="*/ f303 1 3007"/>
                  <a:gd name="f413" fmla="*/ f304 1 2085"/>
                  <a:gd name="f414" fmla="*/ f305 1 2085"/>
                  <a:gd name="f415" fmla="*/ f306 1 3007"/>
                  <a:gd name="f416" fmla="*/ f307 1 2085"/>
                  <a:gd name="f417" fmla="*/ f308 1 2085"/>
                  <a:gd name="f418" fmla="*/ f309 1 3007"/>
                  <a:gd name="f419" fmla="*/ f310 1 2085"/>
                  <a:gd name="f420" fmla="*/ f311 1 3007"/>
                  <a:gd name="f421" fmla="*/ f312 1 2085"/>
                  <a:gd name="f422" fmla="*/ f313 1 3007"/>
                  <a:gd name="f423" fmla="*/ f314 1 2085"/>
                  <a:gd name="f424" fmla="*/ f315 1 3007"/>
                  <a:gd name="f425" fmla="*/ f316 1 2085"/>
                  <a:gd name="f426" fmla="*/ f317 1 3007"/>
                  <a:gd name="f427" fmla="*/ f318 1 2085"/>
                  <a:gd name="f428" fmla="*/ f319 1 3007"/>
                  <a:gd name="f429" fmla="*/ f320 1 2085"/>
                  <a:gd name="f430" fmla="*/ f321 1 3007"/>
                  <a:gd name="f431" fmla="*/ f322 1 2085"/>
                  <a:gd name="f432" fmla="*/ 0 1 f213"/>
                  <a:gd name="f433" fmla="*/ f207 1 f213"/>
                  <a:gd name="f434" fmla="*/ 0 1 f214"/>
                  <a:gd name="f435" fmla="*/ f208 1 f214"/>
                  <a:gd name="f436" fmla="*/ f324 1 f213"/>
                  <a:gd name="f437" fmla="*/ f325 1 f214"/>
                  <a:gd name="f438" fmla="*/ f326 1 f213"/>
                  <a:gd name="f439" fmla="*/ f327 1 f214"/>
                  <a:gd name="f440" fmla="*/ f328 1 f213"/>
                  <a:gd name="f441" fmla="*/ f329 1 f214"/>
                  <a:gd name="f442" fmla="*/ f330 1 f213"/>
                  <a:gd name="f443" fmla="*/ f331 1 f214"/>
                  <a:gd name="f444" fmla="*/ f332 1 f213"/>
                  <a:gd name="f445" fmla="*/ f333 1 f214"/>
                  <a:gd name="f446" fmla="*/ f334 1 f213"/>
                  <a:gd name="f447" fmla="*/ f335 1 f214"/>
                  <a:gd name="f448" fmla="*/ f336 1 f213"/>
                  <a:gd name="f449" fmla="*/ f337 1 f214"/>
                  <a:gd name="f450" fmla="*/ f338 1 f213"/>
                  <a:gd name="f451" fmla="*/ f339 1 f214"/>
                  <a:gd name="f452" fmla="*/ f340 1 f213"/>
                  <a:gd name="f453" fmla="*/ f341 1 f214"/>
                  <a:gd name="f454" fmla="*/ f342 1 f213"/>
                  <a:gd name="f455" fmla="*/ f343 1 f214"/>
                  <a:gd name="f456" fmla="*/ f344 1 f213"/>
                  <a:gd name="f457" fmla="*/ f345 1 f214"/>
                  <a:gd name="f458" fmla="*/ f346 1 f213"/>
                  <a:gd name="f459" fmla="*/ f347 1 f214"/>
                  <a:gd name="f460" fmla="*/ f348 1 f213"/>
                  <a:gd name="f461" fmla="*/ f349 1 f214"/>
                  <a:gd name="f462" fmla="*/ f350 1 f213"/>
                  <a:gd name="f463" fmla="*/ f351 1 f214"/>
                  <a:gd name="f464" fmla="*/ f352 1 f213"/>
                  <a:gd name="f465" fmla="*/ f353 1 f214"/>
                  <a:gd name="f466" fmla="*/ f354 1 f213"/>
                  <a:gd name="f467" fmla="*/ f355 1 f214"/>
                  <a:gd name="f468" fmla="*/ f356 1 f213"/>
                  <a:gd name="f469" fmla="*/ f357 1 f214"/>
                  <a:gd name="f470" fmla="*/ f358 1 f213"/>
                  <a:gd name="f471" fmla="*/ f359 1 f214"/>
                  <a:gd name="f472" fmla="*/ f360 1 f213"/>
                  <a:gd name="f473" fmla="*/ f361 1 f214"/>
                  <a:gd name="f474" fmla="*/ f362 1 f213"/>
                  <a:gd name="f475" fmla="*/ f363 1 f214"/>
                  <a:gd name="f476" fmla="*/ f364 1 f213"/>
                  <a:gd name="f477" fmla="*/ f365 1 f214"/>
                  <a:gd name="f478" fmla="*/ f366 1 f213"/>
                  <a:gd name="f479" fmla="*/ f367 1 f214"/>
                  <a:gd name="f480" fmla="*/ f368 1 f213"/>
                  <a:gd name="f481" fmla="*/ f369 1 f214"/>
                  <a:gd name="f482" fmla="*/ f370 1 f213"/>
                  <a:gd name="f483" fmla="*/ f371 1 f214"/>
                  <a:gd name="f484" fmla="*/ f372 1 f213"/>
                  <a:gd name="f485" fmla="*/ f373 1 f214"/>
                  <a:gd name="f486" fmla="*/ f374 1 f213"/>
                  <a:gd name="f487" fmla="*/ f375 1 f214"/>
                  <a:gd name="f488" fmla="*/ f376 1 f213"/>
                  <a:gd name="f489" fmla="*/ f377 1 f214"/>
                  <a:gd name="f490" fmla="*/ f378 1 f213"/>
                  <a:gd name="f491" fmla="*/ f379 1 f214"/>
                  <a:gd name="f492" fmla="*/ f380 1 f214"/>
                  <a:gd name="f493" fmla="*/ f381 1 f213"/>
                  <a:gd name="f494" fmla="*/ f382 1 f214"/>
                  <a:gd name="f495" fmla="*/ f383 1 f213"/>
                  <a:gd name="f496" fmla="*/ f384 1 f213"/>
                  <a:gd name="f497" fmla="*/ f385 1 f214"/>
                  <a:gd name="f498" fmla="*/ f386 1 f213"/>
                  <a:gd name="f499" fmla="*/ f387 1 f214"/>
                  <a:gd name="f500" fmla="*/ f388 1 f213"/>
                  <a:gd name="f501" fmla="*/ f389 1 f214"/>
                  <a:gd name="f502" fmla="*/ f390 1 f213"/>
                  <a:gd name="f503" fmla="*/ f391 1 f214"/>
                  <a:gd name="f504" fmla="*/ f392 1 f213"/>
                  <a:gd name="f505" fmla="*/ f393 1 f214"/>
                  <a:gd name="f506" fmla="*/ f394 1 f213"/>
                  <a:gd name="f507" fmla="*/ f395 1 f213"/>
                  <a:gd name="f508" fmla="*/ f396 1 f214"/>
                  <a:gd name="f509" fmla="*/ f397 1 f213"/>
                  <a:gd name="f510" fmla="*/ f398 1 f214"/>
                  <a:gd name="f511" fmla="*/ f399 1 f213"/>
                  <a:gd name="f512" fmla="*/ f400 1 f213"/>
                  <a:gd name="f513" fmla="*/ f401 1 f214"/>
                  <a:gd name="f514" fmla="*/ f402 1 f213"/>
                  <a:gd name="f515" fmla="*/ f403 1 f214"/>
                  <a:gd name="f516" fmla="*/ f404 1 f213"/>
                  <a:gd name="f517" fmla="*/ f405 1 f214"/>
                  <a:gd name="f518" fmla="*/ f406 1 f213"/>
                  <a:gd name="f519" fmla="*/ f407 1 f214"/>
                  <a:gd name="f520" fmla="*/ f408 1 f213"/>
                  <a:gd name="f521" fmla="*/ f409 1 f214"/>
                  <a:gd name="f522" fmla="*/ f410 1 f213"/>
                  <a:gd name="f523" fmla="*/ f411 1 f214"/>
                  <a:gd name="f524" fmla="*/ f412 1 f213"/>
                  <a:gd name="f525" fmla="*/ f413 1 f214"/>
                  <a:gd name="f526" fmla="*/ f414 1 f214"/>
                  <a:gd name="f527" fmla="*/ f415 1 f213"/>
                  <a:gd name="f528" fmla="*/ f416 1 f214"/>
                  <a:gd name="f529" fmla="*/ f417 1 f214"/>
                  <a:gd name="f530" fmla="*/ f418 1 f213"/>
                  <a:gd name="f531" fmla="*/ f419 1 f214"/>
                  <a:gd name="f532" fmla="*/ f420 1 f213"/>
                  <a:gd name="f533" fmla="*/ f421 1 f214"/>
                  <a:gd name="f534" fmla="*/ f422 1 f213"/>
                  <a:gd name="f535" fmla="*/ f423 1 f214"/>
                  <a:gd name="f536" fmla="*/ f424 1 f213"/>
                  <a:gd name="f537" fmla="*/ f425 1 f214"/>
                  <a:gd name="f538" fmla="*/ f426 1 f213"/>
                  <a:gd name="f539" fmla="*/ f427 1 f214"/>
                  <a:gd name="f540" fmla="*/ f428 1 f213"/>
                  <a:gd name="f541" fmla="*/ f429 1 f214"/>
                  <a:gd name="f542" fmla="*/ f430 1 f213"/>
                  <a:gd name="f543" fmla="*/ f431 1 f214"/>
                  <a:gd name="f544" fmla="*/ f432 f204 1"/>
                  <a:gd name="f545" fmla="*/ f433 f204 1"/>
                  <a:gd name="f546" fmla="*/ f435 f205 1"/>
                  <a:gd name="f547" fmla="*/ f434 f205 1"/>
                  <a:gd name="f548" fmla="*/ f436 f204 1"/>
                  <a:gd name="f549" fmla="*/ f437 f205 1"/>
                  <a:gd name="f550" fmla="*/ f438 f204 1"/>
                  <a:gd name="f551" fmla="*/ f439 f205 1"/>
                  <a:gd name="f552" fmla="*/ f440 f204 1"/>
                  <a:gd name="f553" fmla="*/ f441 f205 1"/>
                  <a:gd name="f554" fmla="*/ f442 f204 1"/>
                  <a:gd name="f555" fmla="*/ f443 f205 1"/>
                  <a:gd name="f556" fmla="*/ f444 f204 1"/>
                  <a:gd name="f557" fmla="*/ f445 f205 1"/>
                  <a:gd name="f558" fmla="*/ f446 f204 1"/>
                  <a:gd name="f559" fmla="*/ f447 f205 1"/>
                  <a:gd name="f560" fmla="*/ f448 f204 1"/>
                  <a:gd name="f561" fmla="*/ f449 f205 1"/>
                  <a:gd name="f562" fmla="*/ f450 f204 1"/>
                  <a:gd name="f563" fmla="*/ f451 f205 1"/>
                  <a:gd name="f564" fmla="*/ f452 f204 1"/>
                  <a:gd name="f565" fmla="*/ f453 f205 1"/>
                  <a:gd name="f566" fmla="*/ f454 f204 1"/>
                  <a:gd name="f567" fmla="*/ f455 f205 1"/>
                  <a:gd name="f568" fmla="*/ f456 f204 1"/>
                  <a:gd name="f569" fmla="*/ f457 f205 1"/>
                  <a:gd name="f570" fmla="*/ f458 f204 1"/>
                  <a:gd name="f571" fmla="*/ f459 f205 1"/>
                  <a:gd name="f572" fmla="*/ f460 f204 1"/>
                  <a:gd name="f573" fmla="*/ f461 f205 1"/>
                  <a:gd name="f574" fmla="*/ f462 f204 1"/>
                  <a:gd name="f575" fmla="*/ f463 f205 1"/>
                  <a:gd name="f576" fmla="*/ f464 f204 1"/>
                  <a:gd name="f577" fmla="*/ f465 f205 1"/>
                  <a:gd name="f578" fmla="*/ f466 f204 1"/>
                  <a:gd name="f579" fmla="*/ f467 f205 1"/>
                  <a:gd name="f580" fmla="*/ f468 f204 1"/>
                  <a:gd name="f581" fmla="*/ f469 f205 1"/>
                  <a:gd name="f582" fmla="*/ f470 f204 1"/>
                  <a:gd name="f583" fmla="*/ f471 f205 1"/>
                  <a:gd name="f584" fmla="*/ f472 f204 1"/>
                  <a:gd name="f585" fmla="*/ f473 f205 1"/>
                  <a:gd name="f586" fmla="*/ f474 f204 1"/>
                  <a:gd name="f587" fmla="*/ f475 f205 1"/>
                  <a:gd name="f588" fmla="*/ f476 f204 1"/>
                  <a:gd name="f589" fmla="*/ f477 f205 1"/>
                  <a:gd name="f590" fmla="*/ f478 f204 1"/>
                  <a:gd name="f591" fmla="*/ f479 f205 1"/>
                  <a:gd name="f592" fmla="*/ f480 f204 1"/>
                  <a:gd name="f593" fmla="*/ f481 f205 1"/>
                  <a:gd name="f594" fmla="*/ f482 f204 1"/>
                  <a:gd name="f595" fmla="*/ f483 f205 1"/>
                  <a:gd name="f596" fmla="*/ f484 f204 1"/>
                  <a:gd name="f597" fmla="*/ f485 f205 1"/>
                  <a:gd name="f598" fmla="*/ f486 f204 1"/>
                  <a:gd name="f599" fmla="*/ f487 f205 1"/>
                  <a:gd name="f600" fmla="*/ f488 f204 1"/>
                  <a:gd name="f601" fmla="*/ f489 f205 1"/>
                  <a:gd name="f602" fmla="*/ f490 f204 1"/>
                  <a:gd name="f603" fmla="*/ f491 f205 1"/>
                  <a:gd name="f604" fmla="*/ f492 f205 1"/>
                  <a:gd name="f605" fmla="*/ f493 f204 1"/>
                  <a:gd name="f606" fmla="*/ f494 f205 1"/>
                  <a:gd name="f607" fmla="*/ f495 f204 1"/>
                  <a:gd name="f608" fmla="*/ f496 f204 1"/>
                  <a:gd name="f609" fmla="*/ f497 f205 1"/>
                  <a:gd name="f610" fmla="*/ f498 f204 1"/>
                  <a:gd name="f611" fmla="*/ f499 f205 1"/>
                  <a:gd name="f612" fmla="*/ f500 f204 1"/>
                  <a:gd name="f613" fmla="*/ f501 f205 1"/>
                  <a:gd name="f614" fmla="*/ f502 f204 1"/>
                  <a:gd name="f615" fmla="*/ f503 f205 1"/>
                  <a:gd name="f616" fmla="*/ f504 f204 1"/>
                  <a:gd name="f617" fmla="*/ f505 f205 1"/>
                  <a:gd name="f618" fmla="*/ f506 f204 1"/>
                  <a:gd name="f619" fmla="*/ f507 f204 1"/>
                  <a:gd name="f620" fmla="*/ f508 f205 1"/>
                  <a:gd name="f621" fmla="*/ f509 f204 1"/>
                  <a:gd name="f622" fmla="*/ f510 f205 1"/>
                  <a:gd name="f623" fmla="*/ f511 f204 1"/>
                  <a:gd name="f624" fmla="*/ f512 f204 1"/>
                  <a:gd name="f625" fmla="*/ f513 f205 1"/>
                  <a:gd name="f626" fmla="*/ f514 f204 1"/>
                  <a:gd name="f627" fmla="*/ f515 f205 1"/>
                  <a:gd name="f628" fmla="*/ f516 f204 1"/>
                  <a:gd name="f629" fmla="*/ f517 f205 1"/>
                  <a:gd name="f630" fmla="*/ f518 f204 1"/>
                  <a:gd name="f631" fmla="*/ f519 f205 1"/>
                  <a:gd name="f632" fmla="*/ f520 f204 1"/>
                  <a:gd name="f633" fmla="*/ f521 f205 1"/>
                  <a:gd name="f634" fmla="*/ f522 f204 1"/>
                  <a:gd name="f635" fmla="*/ f523 f205 1"/>
                  <a:gd name="f636" fmla="*/ f524 f204 1"/>
                  <a:gd name="f637" fmla="*/ f525 f205 1"/>
                  <a:gd name="f638" fmla="*/ f526 f205 1"/>
                  <a:gd name="f639" fmla="*/ f527 f204 1"/>
                  <a:gd name="f640" fmla="*/ f528 f205 1"/>
                  <a:gd name="f641" fmla="*/ f529 f205 1"/>
                  <a:gd name="f642" fmla="*/ f530 f204 1"/>
                  <a:gd name="f643" fmla="*/ f531 f205 1"/>
                  <a:gd name="f644" fmla="*/ f532 f204 1"/>
                  <a:gd name="f645" fmla="*/ f533 f205 1"/>
                  <a:gd name="f646" fmla="*/ f534 f204 1"/>
                  <a:gd name="f647" fmla="*/ f535 f205 1"/>
                  <a:gd name="f648" fmla="*/ f536 f204 1"/>
                  <a:gd name="f649" fmla="*/ f537 f205 1"/>
                  <a:gd name="f650" fmla="*/ f538 f204 1"/>
                  <a:gd name="f651" fmla="*/ f539 f205 1"/>
                  <a:gd name="f652" fmla="*/ f540 f204 1"/>
                  <a:gd name="f653" fmla="*/ f541 f205 1"/>
                  <a:gd name="f654" fmla="*/ f542 f204 1"/>
                  <a:gd name="f655" fmla="*/ f543 f20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23">
                    <a:pos x="f548" y="f549"/>
                  </a:cxn>
                  <a:cxn ang="f323">
                    <a:pos x="f550" y="f551"/>
                  </a:cxn>
                  <a:cxn ang="f323">
                    <a:pos x="f552" y="f553"/>
                  </a:cxn>
                  <a:cxn ang="f323">
                    <a:pos x="f554" y="f555"/>
                  </a:cxn>
                  <a:cxn ang="f323">
                    <a:pos x="f556" y="f557"/>
                  </a:cxn>
                  <a:cxn ang="f323">
                    <a:pos x="f558" y="f559"/>
                  </a:cxn>
                  <a:cxn ang="f323">
                    <a:pos x="f560" y="f561"/>
                  </a:cxn>
                  <a:cxn ang="f323">
                    <a:pos x="f562" y="f563"/>
                  </a:cxn>
                  <a:cxn ang="f323">
                    <a:pos x="f564" y="f565"/>
                  </a:cxn>
                  <a:cxn ang="f323">
                    <a:pos x="f566" y="f567"/>
                  </a:cxn>
                  <a:cxn ang="f323">
                    <a:pos x="f568" y="f569"/>
                  </a:cxn>
                  <a:cxn ang="f323">
                    <a:pos x="f570" y="f571"/>
                  </a:cxn>
                  <a:cxn ang="f323">
                    <a:pos x="f572" y="f573"/>
                  </a:cxn>
                  <a:cxn ang="f323">
                    <a:pos x="f574" y="f575"/>
                  </a:cxn>
                  <a:cxn ang="f323">
                    <a:pos x="f576" y="f577"/>
                  </a:cxn>
                  <a:cxn ang="f323">
                    <a:pos x="f578" y="f579"/>
                  </a:cxn>
                  <a:cxn ang="f323">
                    <a:pos x="f580" y="f581"/>
                  </a:cxn>
                  <a:cxn ang="f323">
                    <a:pos x="f582" y="f583"/>
                  </a:cxn>
                  <a:cxn ang="f323">
                    <a:pos x="f584" y="f585"/>
                  </a:cxn>
                  <a:cxn ang="f323">
                    <a:pos x="f586" y="f587"/>
                  </a:cxn>
                  <a:cxn ang="f323">
                    <a:pos x="f588" y="f589"/>
                  </a:cxn>
                  <a:cxn ang="f323">
                    <a:pos x="f590" y="f591"/>
                  </a:cxn>
                  <a:cxn ang="f323">
                    <a:pos x="f592" y="f593"/>
                  </a:cxn>
                  <a:cxn ang="f323">
                    <a:pos x="f594" y="f595"/>
                  </a:cxn>
                  <a:cxn ang="f323">
                    <a:pos x="f596" y="f597"/>
                  </a:cxn>
                  <a:cxn ang="f323">
                    <a:pos x="f598" y="f599"/>
                  </a:cxn>
                  <a:cxn ang="f323">
                    <a:pos x="f600" y="f601"/>
                  </a:cxn>
                  <a:cxn ang="f323">
                    <a:pos x="f602" y="f603"/>
                  </a:cxn>
                  <a:cxn ang="f323">
                    <a:pos x="f562" y="f604"/>
                  </a:cxn>
                  <a:cxn ang="f323">
                    <a:pos x="f605" y="f606"/>
                  </a:cxn>
                  <a:cxn ang="f323">
                    <a:pos x="f607" y="f573"/>
                  </a:cxn>
                  <a:cxn ang="f323">
                    <a:pos x="f608" y="f609"/>
                  </a:cxn>
                  <a:cxn ang="f323">
                    <a:pos x="f610" y="f611"/>
                  </a:cxn>
                  <a:cxn ang="f323">
                    <a:pos x="f612" y="f613"/>
                  </a:cxn>
                  <a:cxn ang="f323">
                    <a:pos x="f614" y="f615"/>
                  </a:cxn>
                  <a:cxn ang="f323">
                    <a:pos x="f616" y="f617"/>
                  </a:cxn>
                  <a:cxn ang="f323">
                    <a:pos x="f618" y="f555"/>
                  </a:cxn>
                  <a:cxn ang="f323">
                    <a:pos x="f619" y="f620"/>
                  </a:cxn>
                  <a:cxn ang="f323">
                    <a:pos x="f621" y="f622"/>
                  </a:cxn>
                  <a:cxn ang="f323">
                    <a:pos x="f623" y="f549"/>
                  </a:cxn>
                  <a:cxn ang="f323">
                    <a:pos x="f624" y="f625"/>
                  </a:cxn>
                  <a:cxn ang="f323">
                    <a:pos x="f626" y="f627"/>
                  </a:cxn>
                  <a:cxn ang="f323">
                    <a:pos x="f628" y="f629"/>
                  </a:cxn>
                  <a:cxn ang="f323">
                    <a:pos x="f630" y="f631"/>
                  </a:cxn>
                  <a:cxn ang="f323">
                    <a:pos x="f632" y="f633"/>
                  </a:cxn>
                  <a:cxn ang="f323">
                    <a:pos x="f634" y="f635"/>
                  </a:cxn>
                  <a:cxn ang="f323">
                    <a:pos x="f636" y="f637"/>
                  </a:cxn>
                  <a:cxn ang="f323">
                    <a:pos x="f610" y="f638"/>
                  </a:cxn>
                  <a:cxn ang="f323">
                    <a:pos x="f639" y="f640"/>
                  </a:cxn>
                  <a:cxn ang="f323">
                    <a:pos x="f566" y="f641"/>
                  </a:cxn>
                  <a:cxn ang="f323">
                    <a:pos x="f642" y="f643"/>
                  </a:cxn>
                  <a:cxn ang="f323">
                    <a:pos x="f644" y="f645"/>
                  </a:cxn>
                  <a:cxn ang="f323">
                    <a:pos x="f646" y="f647"/>
                  </a:cxn>
                  <a:cxn ang="f323">
                    <a:pos x="f648" y="f649"/>
                  </a:cxn>
                  <a:cxn ang="f323">
                    <a:pos x="f650" y="f651"/>
                  </a:cxn>
                  <a:cxn ang="f323">
                    <a:pos x="f652" y="f653"/>
                  </a:cxn>
                  <a:cxn ang="f323">
                    <a:pos x="f654" y="f655"/>
                  </a:cxn>
                </a:cxnLst>
                <a:rect l="f544" t="f547" r="f545" b="f546"/>
                <a:pathLst>
                  <a:path w="3007" h="2085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48" y="f50"/>
                    </a:lnTo>
                    <a:lnTo>
                      <a:pt x="f46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40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3" y="f74"/>
                    </a:lnTo>
                    <a:lnTo>
                      <a:pt x="f75" y="f76"/>
                    </a:lnTo>
                    <a:lnTo>
                      <a:pt x="f77" y="f78"/>
                    </a:lnTo>
                    <a:lnTo>
                      <a:pt x="f79" y="f80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5" y="f24"/>
                    </a:lnTo>
                    <a:lnTo>
                      <a:pt x="f86" y="f87"/>
                    </a:lnTo>
                    <a:lnTo>
                      <a:pt x="f5" y="f7"/>
                    </a:lnTo>
                    <a:lnTo>
                      <a:pt x="f88" y="f7"/>
                    </a:lnTo>
                    <a:lnTo>
                      <a:pt x="f89" y="f90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95" y="f96"/>
                    </a:lnTo>
                    <a:lnTo>
                      <a:pt x="f97" y="f98"/>
                    </a:lnTo>
                    <a:lnTo>
                      <a:pt x="f99" y="f100"/>
                    </a:lnTo>
                    <a:lnTo>
                      <a:pt x="f101" y="f102"/>
                    </a:lnTo>
                    <a:lnTo>
                      <a:pt x="f103" y="f104"/>
                    </a:lnTo>
                    <a:lnTo>
                      <a:pt x="f105" y="f106"/>
                    </a:lnTo>
                    <a:lnTo>
                      <a:pt x="f107" y="f108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113" y="f114"/>
                    </a:lnTo>
                    <a:lnTo>
                      <a:pt x="f38" y="f115"/>
                    </a:lnTo>
                    <a:lnTo>
                      <a:pt x="f54" y="f116"/>
                    </a:lnTo>
                    <a:lnTo>
                      <a:pt x="f117" y="f118"/>
                    </a:lnTo>
                    <a:lnTo>
                      <a:pt x="f119" y="f120"/>
                    </a:lnTo>
                    <a:lnTo>
                      <a:pt x="f121" y="f56"/>
                    </a:lnTo>
                    <a:lnTo>
                      <a:pt x="f122" y="f55"/>
                    </a:lnTo>
                    <a:lnTo>
                      <a:pt x="f123" y="f124"/>
                    </a:lnTo>
                    <a:lnTo>
                      <a:pt x="f6" y="f125"/>
                    </a:lnTo>
                    <a:lnTo>
                      <a:pt x="f6" y="f126"/>
                    </a:lnTo>
                    <a:lnTo>
                      <a:pt x="f127" y="f128"/>
                    </a:lnTo>
                    <a:lnTo>
                      <a:pt x="f129" y="f130"/>
                    </a:lnTo>
                    <a:lnTo>
                      <a:pt x="f131" y="f132"/>
                    </a:lnTo>
                    <a:lnTo>
                      <a:pt x="f133" y="f134"/>
                    </a:lnTo>
                    <a:lnTo>
                      <a:pt x="f135" y="f136"/>
                    </a:lnTo>
                    <a:lnTo>
                      <a:pt x="f113" y="f137"/>
                    </a:lnTo>
                    <a:lnTo>
                      <a:pt x="f138" y="f25"/>
                    </a:lnTo>
                    <a:lnTo>
                      <a:pt x="f139" y="f23"/>
                    </a:lnTo>
                    <a:lnTo>
                      <a:pt x="f109" y="f21"/>
                    </a:lnTo>
                    <a:lnTo>
                      <a:pt x="f140" y="f141"/>
                    </a:lnTo>
                    <a:lnTo>
                      <a:pt x="f142" y="f143"/>
                    </a:lnTo>
                    <a:lnTo>
                      <a:pt x="f144" y="f145"/>
                    </a:lnTo>
                    <a:lnTo>
                      <a:pt x="f146" y="f147"/>
                    </a:lnTo>
                    <a:lnTo>
                      <a:pt x="f148" y="f11"/>
                    </a:lnTo>
                    <a:lnTo>
                      <a:pt x="f149" y="f150"/>
                    </a:lnTo>
                    <a:lnTo>
                      <a:pt x="f151" y="f152"/>
                    </a:lnTo>
                    <a:lnTo>
                      <a:pt x="f149" y="f153"/>
                    </a:lnTo>
                    <a:lnTo>
                      <a:pt x="f146" y="f154"/>
                    </a:lnTo>
                    <a:lnTo>
                      <a:pt x="f155" y="f156"/>
                    </a:lnTo>
                    <a:lnTo>
                      <a:pt x="f157" y="f158"/>
                    </a:lnTo>
                    <a:lnTo>
                      <a:pt x="f159" y="f160"/>
                    </a:lnTo>
                    <a:lnTo>
                      <a:pt x="f161" y="f162"/>
                    </a:lnTo>
                    <a:lnTo>
                      <a:pt x="f163" y="f164"/>
                    </a:lnTo>
                    <a:lnTo>
                      <a:pt x="f165" y="f166"/>
                    </a:lnTo>
                    <a:lnTo>
                      <a:pt x="f167" y="f168"/>
                    </a:lnTo>
                    <a:lnTo>
                      <a:pt x="f169" y="f2"/>
                    </a:lnTo>
                    <a:lnTo>
                      <a:pt x="f170" y="f171"/>
                    </a:lnTo>
                    <a:lnTo>
                      <a:pt x="f172" y="f173"/>
                    </a:lnTo>
                    <a:lnTo>
                      <a:pt x="f174" y="f175"/>
                    </a:lnTo>
                    <a:lnTo>
                      <a:pt x="f6" y="f176"/>
                    </a:lnTo>
                    <a:lnTo>
                      <a:pt x="f6" y="f5"/>
                    </a:lnTo>
                    <a:lnTo>
                      <a:pt x="f177" y="f178"/>
                    </a:lnTo>
                    <a:lnTo>
                      <a:pt x="f179" y="f180"/>
                    </a:lnTo>
                    <a:lnTo>
                      <a:pt x="f46" y="f181"/>
                    </a:lnTo>
                    <a:lnTo>
                      <a:pt x="f38" y="f182"/>
                    </a:lnTo>
                    <a:lnTo>
                      <a:pt x="f183" y="f184"/>
                    </a:lnTo>
                    <a:lnTo>
                      <a:pt x="f30" y="f185"/>
                    </a:lnTo>
                    <a:lnTo>
                      <a:pt x="f186" y="f171"/>
                    </a:lnTo>
                    <a:lnTo>
                      <a:pt x="f187" y="f188"/>
                    </a:lnTo>
                    <a:lnTo>
                      <a:pt x="f189" y="f190"/>
                    </a:lnTo>
                    <a:lnTo>
                      <a:pt x="f191" y="f166"/>
                    </a:lnTo>
                    <a:lnTo>
                      <a:pt x="f192" y="f193"/>
                    </a:lnTo>
                    <a:lnTo>
                      <a:pt x="f194" y="f195"/>
                    </a:lnTo>
                    <a:lnTo>
                      <a:pt x="f196" y="f197"/>
                    </a:lnTo>
                    <a:lnTo>
                      <a:pt x="f198" y="f199"/>
                    </a:lnTo>
                    <a:lnTo>
                      <a:pt x="f200" y="f201"/>
                    </a:lnTo>
                    <a:lnTo>
                      <a:pt x="f8" y="f202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8" name="Freeform 8"/>
              <p:cNvSpPr/>
              <p:nvPr/>
            </p:nvSpPr>
            <p:spPr>
              <a:xfrm>
                <a:off x="7145341" y="3678238"/>
                <a:ext cx="1981203" cy="855658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1248"/>
                  <a:gd name="f8" fmla="val 539"/>
                  <a:gd name="f9" fmla="val 332"/>
                  <a:gd name="f10" fmla="val 5"/>
                  <a:gd name="f11" fmla="val 387"/>
                  <a:gd name="f12" fmla="val 27"/>
                  <a:gd name="f13" fmla="val 414"/>
                  <a:gd name="f14" fmla="val 54"/>
                  <a:gd name="f15" fmla="val 436"/>
                  <a:gd name="f16" fmla="val 92"/>
                  <a:gd name="f17" fmla="val 463"/>
                  <a:gd name="f18" fmla="val 141"/>
                  <a:gd name="f19" fmla="val 490"/>
                  <a:gd name="f20" fmla="val 195"/>
                  <a:gd name="f21" fmla="val 512"/>
                  <a:gd name="f22" fmla="val 255"/>
                  <a:gd name="f23" fmla="val 212"/>
                  <a:gd name="f24" fmla="val 517"/>
                  <a:gd name="f25" fmla="val 179"/>
                  <a:gd name="f26" fmla="val 157"/>
                  <a:gd name="f27" fmla="val 468"/>
                  <a:gd name="f28" fmla="val 447"/>
                  <a:gd name="f29" fmla="val 136"/>
                  <a:gd name="f30" fmla="val 425"/>
                  <a:gd name="f31" fmla="val 403"/>
                  <a:gd name="f32" fmla="val 381"/>
                  <a:gd name="f33" fmla="val 365"/>
                  <a:gd name="f34" fmla="val 343"/>
                  <a:gd name="f35" fmla="val 201"/>
                  <a:gd name="f36" fmla="val 327"/>
                  <a:gd name="f37" fmla="val 266"/>
                  <a:gd name="f38" fmla="val 294"/>
                  <a:gd name="f39" fmla="val 353"/>
                  <a:gd name="f40" fmla="val 262"/>
                  <a:gd name="f41" fmla="val 445"/>
                  <a:gd name="f42" fmla="val 234"/>
                  <a:gd name="f43" fmla="val 554"/>
                  <a:gd name="f44" fmla="val 213"/>
                  <a:gd name="f45" fmla="val 662"/>
                  <a:gd name="f46" fmla="val 191"/>
                  <a:gd name="f47" fmla="val 890"/>
                  <a:gd name="f48" fmla="val 153"/>
                  <a:gd name="f49" fmla="val 993"/>
                  <a:gd name="f50" fmla="val 1091"/>
                  <a:gd name="f51" fmla="val 120"/>
                  <a:gd name="f52" fmla="val 1178"/>
                  <a:gd name="f53" fmla="val 115"/>
                  <a:gd name="f54" fmla="val 104"/>
                  <a:gd name="f55" fmla="val 1161"/>
                  <a:gd name="f56" fmla="val 22"/>
                  <a:gd name="f57" fmla="val 1069"/>
                  <a:gd name="f58" fmla="val 38"/>
                  <a:gd name="f59" fmla="val 874"/>
                  <a:gd name="f60" fmla="val 71"/>
                  <a:gd name="f61" fmla="val 673"/>
                  <a:gd name="f62" fmla="val 93"/>
                  <a:gd name="f63" fmla="val 483"/>
                  <a:gd name="f64" fmla="val 126"/>
                  <a:gd name="f65" fmla="val 391"/>
                  <a:gd name="f66" fmla="val 142"/>
                  <a:gd name="f67" fmla="val 309"/>
                  <a:gd name="f68" fmla="val 158"/>
                  <a:gd name="f69" fmla="val 228"/>
                  <a:gd name="f70" fmla="val 163"/>
                  <a:gd name="f71" fmla="val 202"/>
                  <a:gd name="f72" fmla="val 103"/>
                  <a:gd name="f73" fmla="val 229"/>
                  <a:gd name="f74" fmla="val 256"/>
                  <a:gd name="f75" fmla="+- 0 0 -90"/>
                  <a:gd name="f76" fmla="*/ f4 1 1248"/>
                  <a:gd name="f77" fmla="*/ f5 1 539"/>
                  <a:gd name="f78" fmla="val f6"/>
                  <a:gd name="f79" fmla="val f7"/>
                  <a:gd name="f80" fmla="val f8"/>
                  <a:gd name="f81" fmla="*/ f75 f0 1"/>
                  <a:gd name="f82" fmla="+- f80 0 f78"/>
                  <a:gd name="f83" fmla="+- f79 0 f78"/>
                  <a:gd name="f84" fmla="*/ f81 1 f3"/>
                  <a:gd name="f85" fmla="*/ f83 1 1248"/>
                  <a:gd name="f86" fmla="*/ f82 1 539"/>
                  <a:gd name="f87" fmla="+- f84 0 f1"/>
                  <a:gd name="f88" fmla="*/ 0 1 f85"/>
                  <a:gd name="f89" fmla="*/ 332 1 f86"/>
                  <a:gd name="f90" fmla="*/ 360 1 f86"/>
                  <a:gd name="f91" fmla="*/ 5 1 f85"/>
                  <a:gd name="f92" fmla="*/ 387 1 f86"/>
                  <a:gd name="f93" fmla="*/ 27 1 f85"/>
                  <a:gd name="f94" fmla="*/ 414 1 f86"/>
                  <a:gd name="f95" fmla="*/ 54 1 f85"/>
                  <a:gd name="f96" fmla="*/ 436 1 f86"/>
                  <a:gd name="f97" fmla="*/ 92 1 f85"/>
                  <a:gd name="f98" fmla="*/ 463 1 f86"/>
                  <a:gd name="f99" fmla="*/ 141 1 f85"/>
                  <a:gd name="f100" fmla="*/ 490 1 f86"/>
                  <a:gd name="f101" fmla="*/ 195 1 f85"/>
                  <a:gd name="f102" fmla="*/ 512 1 f86"/>
                  <a:gd name="f103" fmla="*/ 255 1 f85"/>
                  <a:gd name="f104" fmla="*/ 539 1 f86"/>
                  <a:gd name="f105" fmla="*/ 212 1 f85"/>
                  <a:gd name="f106" fmla="*/ 517 1 f86"/>
                  <a:gd name="f107" fmla="*/ 179 1 f85"/>
                  <a:gd name="f108" fmla="*/ 157 1 f85"/>
                  <a:gd name="f109" fmla="*/ 468 1 f86"/>
                  <a:gd name="f110" fmla="*/ 447 1 f86"/>
                  <a:gd name="f111" fmla="*/ 136 1 f85"/>
                  <a:gd name="f112" fmla="*/ 425 1 f86"/>
                  <a:gd name="f113" fmla="*/ 403 1 f86"/>
                  <a:gd name="f114" fmla="*/ 381 1 f86"/>
                  <a:gd name="f115" fmla="*/ 365 1 f86"/>
                  <a:gd name="f116" fmla="*/ 343 1 f86"/>
                  <a:gd name="f117" fmla="*/ 201 1 f85"/>
                  <a:gd name="f118" fmla="*/ 327 1 f86"/>
                  <a:gd name="f119" fmla="*/ 266 1 f85"/>
                  <a:gd name="f120" fmla="*/ 294 1 f86"/>
                  <a:gd name="f121" fmla="*/ 353 1 f85"/>
                  <a:gd name="f122" fmla="*/ 262 1 f86"/>
                  <a:gd name="f123" fmla="*/ 445 1 f85"/>
                  <a:gd name="f124" fmla="*/ 234 1 f86"/>
                  <a:gd name="f125" fmla="*/ 554 1 f85"/>
                  <a:gd name="f126" fmla="*/ 213 1 f86"/>
                  <a:gd name="f127" fmla="*/ 662 1 f85"/>
                  <a:gd name="f128" fmla="*/ 191 1 f86"/>
                  <a:gd name="f129" fmla="*/ 890 1 f85"/>
                  <a:gd name="f130" fmla="*/ 153 1 f86"/>
                  <a:gd name="f131" fmla="*/ 993 1 f85"/>
                  <a:gd name="f132" fmla="*/ 136 1 f86"/>
                  <a:gd name="f133" fmla="*/ 1091 1 f85"/>
                  <a:gd name="f134" fmla="*/ 120 1 f86"/>
                  <a:gd name="f135" fmla="*/ 1178 1 f85"/>
                  <a:gd name="f136" fmla="*/ 115 1 f86"/>
                  <a:gd name="f137" fmla="*/ 1248 1 f85"/>
                  <a:gd name="f138" fmla="*/ 104 1 f86"/>
                  <a:gd name="f139" fmla="*/ 0 1 f86"/>
                  <a:gd name="f140" fmla="*/ 1161 1 f85"/>
                  <a:gd name="f141" fmla="*/ 22 1 f86"/>
                  <a:gd name="f142" fmla="*/ 1069 1 f85"/>
                  <a:gd name="f143" fmla="*/ 38 1 f86"/>
                  <a:gd name="f144" fmla="*/ 874 1 f85"/>
                  <a:gd name="f145" fmla="*/ 71 1 f86"/>
                  <a:gd name="f146" fmla="*/ 673 1 f85"/>
                  <a:gd name="f147" fmla="*/ 93 1 f86"/>
                  <a:gd name="f148" fmla="*/ 483 1 f85"/>
                  <a:gd name="f149" fmla="*/ 126 1 f86"/>
                  <a:gd name="f150" fmla="*/ 391 1 f85"/>
                  <a:gd name="f151" fmla="*/ 142 1 f86"/>
                  <a:gd name="f152" fmla="*/ 309 1 f85"/>
                  <a:gd name="f153" fmla="*/ 158 1 f86"/>
                  <a:gd name="f154" fmla="*/ 228 1 f85"/>
                  <a:gd name="f155" fmla="*/ 180 1 f86"/>
                  <a:gd name="f156" fmla="*/ 163 1 f85"/>
                  <a:gd name="f157" fmla="*/ 202 1 f86"/>
                  <a:gd name="f158" fmla="*/ 103 1 f85"/>
                  <a:gd name="f159" fmla="*/ 229 1 f86"/>
                  <a:gd name="f160" fmla="*/ 256 1 f86"/>
                  <a:gd name="f161" fmla="*/ 22 1 f85"/>
                  <a:gd name="f162" fmla="*/ f79 1 f85"/>
                  <a:gd name="f163" fmla="*/ f80 1 f86"/>
                  <a:gd name="f164" fmla="*/ f88 f76 1"/>
                  <a:gd name="f165" fmla="*/ f162 f76 1"/>
                  <a:gd name="f166" fmla="*/ f163 f77 1"/>
                  <a:gd name="f167" fmla="*/ f139 f77 1"/>
                  <a:gd name="f168" fmla="*/ f89 f77 1"/>
                  <a:gd name="f169" fmla="*/ f90 f77 1"/>
                  <a:gd name="f170" fmla="*/ f91 f76 1"/>
                  <a:gd name="f171" fmla="*/ f92 f77 1"/>
                  <a:gd name="f172" fmla="*/ f93 f76 1"/>
                  <a:gd name="f173" fmla="*/ f94 f77 1"/>
                  <a:gd name="f174" fmla="*/ f95 f76 1"/>
                  <a:gd name="f175" fmla="*/ f96 f77 1"/>
                  <a:gd name="f176" fmla="*/ f97 f76 1"/>
                  <a:gd name="f177" fmla="*/ f98 f77 1"/>
                  <a:gd name="f178" fmla="*/ f99 f76 1"/>
                  <a:gd name="f179" fmla="*/ f100 f77 1"/>
                  <a:gd name="f180" fmla="*/ f101 f76 1"/>
                  <a:gd name="f181" fmla="*/ f102 f77 1"/>
                  <a:gd name="f182" fmla="*/ f103 f76 1"/>
                  <a:gd name="f183" fmla="*/ f104 f77 1"/>
                  <a:gd name="f184" fmla="*/ f105 f76 1"/>
                  <a:gd name="f185" fmla="*/ f106 f77 1"/>
                  <a:gd name="f186" fmla="*/ f107 f76 1"/>
                  <a:gd name="f187" fmla="*/ f108 f76 1"/>
                  <a:gd name="f188" fmla="*/ f109 f77 1"/>
                  <a:gd name="f189" fmla="*/ f110 f77 1"/>
                  <a:gd name="f190" fmla="*/ f111 f76 1"/>
                  <a:gd name="f191" fmla="*/ f112 f77 1"/>
                  <a:gd name="f192" fmla="*/ f113 f77 1"/>
                  <a:gd name="f193" fmla="*/ f114 f77 1"/>
                  <a:gd name="f194" fmla="*/ f115 f77 1"/>
                  <a:gd name="f195" fmla="*/ f116 f77 1"/>
                  <a:gd name="f196" fmla="*/ f117 f76 1"/>
                  <a:gd name="f197" fmla="*/ f118 f77 1"/>
                  <a:gd name="f198" fmla="*/ f119 f76 1"/>
                  <a:gd name="f199" fmla="*/ f120 f77 1"/>
                  <a:gd name="f200" fmla="*/ f121 f76 1"/>
                  <a:gd name="f201" fmla="*/ f122 f77 1"/>
                  <a:gd name="f202" fmla="*/ f123 f76 1"/>
                  <a:gd name="f203" fmla="*/ f124 f77 1"/>
                  <a:gd name="f204" fmla="*/ f125 f76 1"/>
                  <a:gd name="f205" fmla="*/ f126 f77 1"/>
                  <a:gd name="f206" fmla="*/ f127 f76 1"/>
                  <a:gd name="f207" fmla="*/ f128 f77 1"/>
                  <a:gd name="f208" fmla="*/ f129 f76 1"/>
                  <a:gd name="f209" fmla="*/ f130 f77 1"/>
                  <a:gd name="f210" fmla="*/ f131 f76 1"/>
                  <a:gd name="f211" fmla="*/ f132 f77 1"/>
                  <a:gd name="f212" fmla="*/ f133 f76 1"/>
                  <a:gd name="f213" fmla="*/ f134 f77 1"/>
                  <a:gd name="f214" fmla="*/ f135 f76 1"/>
                  <a:gd name="f215" fmla="*/ f136 f77 1"/>
                  <a:gd name="f216" fmla="*/ f137 f76 1"/>
                  <a:gd name="f217" fmla="*/ f138 f77 1"/>
                  <a:gd name="f218" fmla="*/ f140 f76 1"/>
                  <a:gd name="f219" fmla="*/ f141 f77 1"/>
                  <a:gd name="f220" fmla="*/ f142 f76 1"/>
                  <a:gd name="f221" fmla="*/ f143 f77 1"/>
                  <a:gd name="f222" fmla="*/ f144 f76 1"/>
                  <a:gd name="f223" fmla="*/ f145 f77 1"/>
                  <a:gd name="f224" fmla="*/ f146 f76 1"/>
                  <a:gd name="f225" fmla="*/ f147 f77 1"/>
                  <a:gd name="f226" fmla="*/ f148 f76 1"/>
                  <a:gd name="f227" fmla="*/ f149 f77 1"/>
                  <a:gd name="f228" fmla="*/ f150 f76 1"/>
                  <a:gd name="f229" fmla="*/ f151 f77 1"/>
                  <a:gd name="f230" fmla="*/ f152 f76 1"/>
                  <a:gd name="f231" fmla="*/ f153 f77 1"/>
                  <a:gd name="f232" fmla="*/ f154 f76 1"/>
                  <a:gd name="f233" fmla="*/ f155 f77 1"/>
                  <a:gd name="f234" fmla="*/ f156 f76 1"/>
                  <a:gd name="f235" fmla="*/ f157 f77 1"/>
                  <a:gd name="f236" fmla="*/ f158 f76 1"/>
                  <a:gd name="f237" fmla="*/ f159 f77 1"/>
                  <a:gd name="f238" fmla="*/ f160 f77 1"/>
                  <a:gd name="f239" fmla="*/ f161 f7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7">
                    <a:pos x="f164" y="f168"/>
                  </a:cxn>
                  <a:cxn ang="f87">
                    <a:pos x="f164" y="f169"/>
                  </a:cxn>
                  <a:cxn ang="f87">
                    <a:pos x="f170" y="f171"/>
                  </a:cxn>
                  <a:cxn ang="f87">
                    <a:pos x="f172" y="f173"/>
                  </a:cxn>
                  <a:cxn ang="f87">
                    <a:pos x="f174" y="f175"/>
                  </a:cxn>
                  <a:cxn ang="f87">
                    <a:pos x="f176" y="f177"/>
                  </a:cxn>
                  <a:cxn ang="f87">
                    <a:pos x="f178" y="f179"/>
                  </a:cxn>
                  <a:cxn ang="f87">
                    <a:pos x="f180" y="f181"/>
                  </a:cxn>
                  <a:cxn ang="f87">
                    <a:pos x="f182" y="f183"/>
                  </a:cxn>
                  <a:cxn ang="f87">
                    <a:pos x="f184" y="f185"/>
                  </a:cxn>
                  <a:cxn ang="f87">
                    <a:pos x="f186" y="f179"/>
                  </a:cxn>
                  <a:cxn ang="f87">
                    <a:pos x="f187" y="f188"/>
                  </a:cxn>
                  <a:cxn ang="f87">
                    <a:pos x="f178" y="f189"/>
                  </a:cxn>
                  <a:cxn ang="f87">
                    <a:pos x="f190" y="f191"/>
                  </a:cxn>
                  <a:cxn ang="f87">
                    <a:pos x="f190" y="f192"/>
                  </a:cxn>
                  <a:cxn ang="f87">
                    <a:pos x="f178" y="f193"/>
                  </a:cxn>
                  <a:cxn ang="f87">
                    <a:pos x="f187" y="f194"/>
                  </a:cxn>
                  <a:cxn ang="f87">
                    <a:pos x="f186" y="f195"/>
                  </a:cxn>
                  <a:cxn ang="f87">
                    <a:pos x="f196" y="f197"/>
                  </a:cxn>
                  <a:cxn ang="f87">
                    <a:pos x="f198" y="f199"/>
                  </a:cxn>
                  <a:cxn ang="f87">
                    <a:pos x="f200" y="f201"/>
                  </a:cxn>
                  <a:cxn ang="f87">
                    <a:pos x="f202" y="f203"/>
                  </a:cxn>
                  <a:cxn ang="f87">
                    <a:pos x="f204" y="f205"/>
                  </a:cxn>
                  <a:cxn ang="f87">
                    <a:pos x="f206" y="f207"/>
                  </a:cxn>
                  <a:cxn ang="f87">
                    <a:pos x="f208" y="f209"/>
                  </a:cxn>
                  <a:cxn ang="f87">
                    <a:pos x="f210" y="f211"/>
                  </a:cxn>
                  <a:cxn ang="f87">
                    <a:pos x="f212" y="f213"/>
                  </a:cxn>
                  <a:cxn ang="f87">
                    <a:pos x="f214" y="f215"/>
                  </a:cxn>
                  <a:cxn ang="f87">
                    <a:pos x="f216" y="f217"/>
                  </a:cxn>
                  <a:cxn ang="f87">
                    <a:pos x="f216" y="f167"/>
                  </a:cxn>
                  <a:cxn ang="f87">
                    <a:pos x="f218" y="f219"/>
                  </a:cxn>
                  <a:cxn ang="f87">
                    <a:pos x="f220" y="f221"/>
                  </a:cxn>
                  <a:cxn ang="f87">
                    <a:pos x="f222" y="f223"/>
                  </a:cxn>
                  <a:cxn ang="f87">
                    <a:pos x="f224" y="f225"/>
                  </a:cxn>
                  <a:cxn ang="f87">
                    <a:pos x="f226" y="f227"/>
                  </a:cxn>
                  <a:cxn ang="f87">
                    <a:pos x="f228" y="f229"/>
                  </a:cxn>
                  <a:cxn ang="f87">
                    <a:pos x="f230" y="f231"/>
                  </a:cxn>
                  <a:cxn ang="f87">
                    <a:pos x="f232" y="f233"/>
                  </a:cxn>
                  <a:cxn ang="f87">
                    <a:pos x="f234" y="f235"/>
                  </a:cxn>
                  <a:cxn ang="f87">
                    <a:pos x="f236" y="f237"/>
                  </a:cxn>
                  <a:cxn ang="f87">
                    <a:pos x="f174" y="f238"/>
                  </a:cxn>
                  <a:cxn ang="f87">
                    <a:pos x="f239" y="f199"/>
                  </a:cxn>
                  <a:cxn ang="f87">
                    <a:pos x="f164" y="f168"/>
                  </a:cxn>
                  <a:cxn ang="f87">
                    <a:pos x="f164" y="f168"/>
                  </a:cxn>
                </a:cxnLst>
                <a:rect l="f164" t="f167" r="f165" b="f166"/>
                <a:pathLst>
                  <a:path w="1248" h="539">
                    <a:moveTo>
                      <a:pt x="f6" y="f9"/>
                    </a:moveTo>
                    <a:lnTo>
                      <a:pt x="f6" y="f2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8"/>
                    </a:lnTo>
                    <a:lnTo>
                      <a:pt x="f23" y="f24"/>
                    </a:lnTo>
                    <a:lnTo>
                      <a:pt x="f25" y="f19"/>
                    </a:lnTo>
                    <a:lnTo>
                      <a:pt x="f26" y="f27"/>
                    </a:lnTo>
                    <a:lnTo>
                      <a:pt x="f18" y="f28"/>
                    </a:lnTo>
                    <a:lnTo>
                      <a:pt x="f29" y="f30"/>
                    </a:lnTo>
                    <a:lnTo>
                      <a:pt x="f29" y="f31"/>
                    </a:lnTo>
                    <a:lnTo>
                      <a:pt x="f18" y="f32"/>
                    </a:lnTo>
                    <a:lnTo>
                      <a:pt x="f26" y="f33"/>
                    </a:lnTo>
                    <a:lnTo>
                      <a:pt x="f25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6"/>
                    </a:lnTo>
                    <a:lnTo>
                      <a:pt x="f47" y="f48"/>
                    </a:lnTo>
                    <a:lnTo>
                      <a:pt x="f49" y="f2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7" y="f54"/>
                    </a:lnTo>
                    <a:lnTo>
                      <a:pt x="f7" y="f6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3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14" y="f74"/>
                    </a:lnTo>
                    <a:lnTo>
                      <a:pt x="f56" y="f38"/>
                    </a:lnTo>
                    <a:lnTo>
                      <a:pt x="f6" y="f9"/>
                    </a:lnTo>
                    <a:lnTo>
                      <a:pt x="f6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2D86"/>
                  </a:gs>
                  <a:gs pos="100000">
                    <a:srgbClr val="003399"/>
                  </a:gs>
                </a:gsLst>
                <a:lin ang="27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</p:grpSp>
        <p:sp>
          <p:nvSpPr>
            <p:cNvPr id="9" name="Freeform 9"/>
            <p:cNvSpPr/>
            <p:nvPr/>
          </p:nvSpPr>
          <p:spPr>
            <a:xfrm>
              <a:off x="5273673" y="2128842"/>
              <a:ext cx="2897184" cy="243998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96"/>
                <a:gd name="f7" fmla="val 1469"/>
                <a:gd name="f8" fmla="val 771"/>
                <a:gd name="f9" fmla="val 1088"/>
                <a:gd name="f10" fmla="val 982"/>
                <a:gd name="f11" fmla="val 1061"/>
                <a:gd name="f12" fmla="val 1178"/>
                <a:gd name="f13" fmla="val 1034"/>
                <a:gd name="f14" fmla="val 1357"/>
                <a:gd name="f15" fmla="val 1012"/>
                <a:gd name="f16" fmla="val 1520"/>
                <a:gd name="f17" fmla="val 985"/>
                <a:gd name="f18" fmla="val 1666"/>
                <a:gd name="f19" fmla="val 957"/>
                <a:gd name="f20" fmla="val 1796"/>
                <a:gd name="f21" fmla="val 930"/>
                <a:gd name="f22" fmla="val 1916"/>
                <a:gd name="f23" fmla="val 897"/>
                <a:gd name="f24" fmla="val 2013"/>
                <a:gd name="f25" fmla="val 870"/>
                <a:gd name="f26" fmla="val 2100"/>
                <a:gd name="f27" fmla="val 832"/>
                <a:gd name="f28" fmla="val 2171"/>
                <a:gd name="f29" fmla="val 800"/>
                <a:gd name="f30" fmla="val 2220"/>
                <a:gd name="f31" fmla="val 756"/>
                <a:gd name="f32" fmla="val 2263"/>
                <a:gd name="f33" fmla="val 712"/>
                <a:gd name="f34" fmla="val 2285"/>
                <a:gd name="f35" fmla="val 669"/>
                <a:gd name="f36" fmla="val 614"/>
                <a:gd name="f37" fmla="val 2290"/>
                <a:gd name="f38" fmla="val 560"/>
                <a:gd name="f39" fmla="val 2269"/>
                <a:gd name="f40" fmla="val 500"/>
                <a:gd name="f41" fmla="val 2241"/>
                <a:gd name="f42" fmla="val 457"/>
                <a:gd name="f43" fmla="val 2198"/>
                <a:gd name="f44" fmla="val 408"/>
                <a:gd name="f45" fmla="val 2144"/>
                <a:gd name="f46" fmla="val 364"/>
                <a:gd name="f47" fmla="val 2079"/>
                <a:gd name="f48" fmla="val 321"/>
                <a:gd name="f49" fmla="val 2008"/>
                <a:gd name="f50" fmla="val 277"/>
                <a:gd name="f51" fmla="val 1927"/>
                <a:gd name="f52" fmla="val 234"/>
                <a:gd name="f53" fmla="val 1769"/>
                <a:gd name="f54" fmla="val 157"/>
                <a:gd name="f55" fmla="val 1688"/>
                <a:gd name="f56" fmla="val 125"/>
                <a:gd name="f57" fmla="val 1612"/>
                <a:gd name="f58" fmla="val 92"/>
                <a:gd name="f59" fmla="val 1536"/>
                <a:gd name="f60" fmla="val 65"/>
                <a:gd name="f61" fmla="val 1476"/>
                <a:gd name="f62" fmla="val 43"/>
                <a:gd name="f63" fmla="val 1422"/>
                <a:gd name="f64" fmla="val 27"/>
                <a:gd name="f65" fmla="val 1384"/>
                <a:gd name="f66" fmla="val 10"/>
                <a:gd name="f67" fmla="val 5"/>
                <a:gd name="f68" fmla="val 1346"/>
                <a:gd name="f69" fmla="val 1498"/>
                <a:gd name="f70" fmla="val 54"/>
                <a:gd name="f71" fmla="val 1655"/>
                <a:gd name="f72" fmla="val 119"/>
                <a:gd name="f73" fmla="val 1807"/>
                <a:gd name="f74" fmla="val 185"/>
                <a:gd name="f75" fmla="val 1948"/>
                <a:gd name="f76" fmla="val 255"/>
                <a:gd name="f77" fmla="val 288"/>
                <a:gd name="f78" fmla="val 2068"/>
                <a:gd name="f79" fmla="val 326"/>
                <a:gd name="f80" fmla="val 2122"/>
                <a:gd name="f81" fmla="val 402"/>
                <a:gd name="f82" fmla="val 2209"/>
                <a:gd name="f83" fmla="val 440"/>
                <a:gd name="f84" fmla="val 2236"/>
                <a:gd name="f85" fmla="val 478"/>
                <a:gd name="f86" fmla="val 2252"/>
                <a:gd name="f87" fmla="val 522"/>
                <a:gd name="f88" fmla="val 2258"/>
                <a:gd name="f89" fmla="val 598"/>
                <a:gd name="f90" fmla="val 636"/>
                <a:gd name="f91" fmla="val 2214"/>
                <a:gd name="f92" fmla="val 702"/>
                <a:gd name="f93" fmla="val 729"/>
                <a:gd name="f94" fmla="val 2062"/>
                <a:gd name="f95" fmla="val 1997"/>
                <a:gd name="f96" fmla="val 778"/>
                <a:gd name="f97" fmla="val 1921"/>
                <a:gd name="f98" fmla="val 1834"/>
                <a:gd name="f99" fmla="val 821"/>
                <a:gd name="f100" fmla="val 1748"/>
                <a:gd name="f101" fmla="val 843"/>
                <a:gd name="f102" fmla="val 1552"/>
                <a:gd name="f103" fmla="val 876"/>
                <a:gd name="f104" fmla="val 1351"/>
                <a:gd name="f105" fmla="val 908"/>
                <a:gd name="f106" fmla="val 1134"/>
                <a:gd name="f107" fmla="val 941"/>
                <a:gd name="f108" fmla="val 923"/>
                <a:gd name="f109" fmla="val 968"/>
                <a:gd name="f110" fmla="val 716"/>
                <a:gd name="f111" fmla="val 995"/>
                <a:gd name="f112" fmla="val 521"/>
                <a:gd name="f113" fmla="val 1028"/>
                <a:gd name="f114" fmla="val 434"/>
                <a:gd name="f115" fmla="val 1044"/>
                <a:gd name="f116" fmla="val 353"/>
                <a:gd name="f117" fmla="val 1066"/>
                <a:gd name="f118" fmla="val 1082"/>
                <a:gd name="f119" fmla="val 206"/>
                <a:gd name="f120" fmla="val 1104"/>
                <a:gd name="f121" fmla="val 147"/>
                <a:gd name="f122" fmla="val 1126"/>
                <a:gd name="f123" fmla="val 1148"/>
                <a:gd name="f124" fmla="val 1175"/>
                <a:gd name="f125" fmla="val 22"/>
                <a:gd name="f126" fmla="val 1202"/>
                <a:gd name="f127" fmla="val 6"/>
                <a:gd name="f128" fmla="val 1229"/>
                <a:gd name="f129" fmla="val 1262"/>
                <a:gd name="f130" fmla="val 11"/>
                <a:gd name="f131" fmla="val 1295"/>
                <a:gd name="f132" fmla="val 1327"/>
                <a:gd name="f133" fmla="val 1355"/>
                <a:gd name="f134" fmla="val 98"/>
                <a:gd name="f135" fmla="val 1382"/>
                <a:gd name="f136" fmla="val 141"/>
                <a:gd name="f137" fmla="val 1404"/>
                <a:gd name="f138" fmla="val 196"/>
                <a:gd name="f139" fmla="val 1425"/>
                <a:gd name="f140" fmla="val 261"/>
                <a:gd name="f141" fmla="val 1447"/>
                <a:gd name="f142" fmla="val 266"/>
                <a:gd name="f143" fmla="val 1442"/>
                <a:gd name="f144" fmla="val 217"/>
                <a:gd name="f145" fmla="val 1414"/>
                <a:gd name="f146" fmla="val 174"/>
                <a:gd name="f147" fmla="val 1387"/>
                <a:gd name="f148" fmla="val 1360"/>
                <a:gd name="f149" fmla="val 1333"/>
                <a:gd name="f150" fmla="val 120"/>
                <a:gd name="f151" fmla="val 1306"/>
                <a:gd name="f152" fmla="val 1278"/>
                <a:gd name="f153" fmla="val 1257"/>
                <a:gd name="f154" fmla="val 212"/>
                <a:gd name="f155" fmla="val 1208"/>
                <a:gd name="f156" fmla="val 272"/>
                <a:gd name="f157" fmla="val 1186"/>
                <a:gd name="f158" fmla="val 342"/>
                <a:gd name="f159" fmla="val 1164"/>
                <a:gd name="f160" fmla="val 423"/>
                <a:gd name="f161" fmla="val 1142"/>
                <a:gd name="f162" fmla="val 527"/>
                <a:gd name="f163" fmla="val 1121"/>
                <a:gd name="f164" fmla="val 641"/>
                <a:gd name="f165" fmla="+- 0 0 -90"/>
                <a:gd name="f166" fmla="*/ f3 1 2296"/>
                <a:gd name="f167" fmla="*/ f4 1 1469"/>
                <a:gd name="f168" fmla="val f5"/>
                <a:gd name="f169" fmla="val f6"/>
                <a:gd name="f170" fmla="val f7"/>
                <a:gd name="f171" fmla="*/ f165 f0 1"/>
                <a:gd name="f172" fmla="+- f170 0 f168"/>
                <a:gd name="f173" fmla="+- f169 0 f168"/>
                <a:gd name="f174" fmla="*/ f171 1 f2"/>
                <a:gd name="f175" fmla="*/ f173 1 2296"/>
                <a:gd name="f176" fmla="*/ f172 1 1469"/>
                <a:gd name="f177" fmla="+- f174 0 f1"/>
                <a:gd name="f178" fmla="*/ 982 1 f175"/>
                <a:gd name="f179" fmla="*/ 1061 1 f176"/>
                <a:gd name="f180" fmla="*/ 1357 1 f175"/>
                <a:gd name="f181" fmla="*/ 1012 1 f176"/>
                <a:gd name="f182" fmla="*/ 1666 1 f175"/>
                <a:gd name="f183" fmla="*/ 957 1 f176"/>
                <a:gd name="f184" fmla="*/ 1916 1 f175"/>
                <a:gd name="f185" fmla="*/ 897 1 f176"/>
                <a:gd name="f186" fmla="*/ 2100 1 f175"/>
                <a:gd name="f187" fmla="*/ 832 1 f176"/>
                <a:gd name="f188" fmla="*/ 2220 1 f175"/>
                <a:gd name="f189" fmla="*/ 756 1 f176"/>
                <a:gd name="f190" fmla="*/ 2285 1 f175"/>
                <a:gd name="f191" fmla="*/ 669 1 f176"/>
                <a:gd name="f192" fmla="*/ 2290 1 f175"/>
                <a:gd name="f193" fmla="*/ 560 1 f176"/>
                <a:gd name="f194" fmla="*/ 2241 1 f175"/>
                <a:gd name="f195" fmla="*/ 457 1 f176"/>
                <a:gd name="f196" fmla="*/ 2144 1 f175"/>
                <a:gd name="f197" fmla="*/ 364 1 f176"/>
                <a:gd name="f198" fmla="*/ 2008 1 f175"/>
                <a:gd name="f199" fmla="*/ 277 1 f176"/>
                <a:gd name="f200" fmla="*/ 1769 1 f175"/>
                <a:gd name="f201" fmla="*/ 157 1 f176"/>
                <a:gd name="f202" fmla="*/ 1612 1 f175"/>
                <a:gd name="f203" fmla="*/ 92 1 f176"/>
                <a:gd name="f204" fmla="*/ 1476 1 f175"/>
                <a:gd name="f205" fmla="*/ 43 1 f176"/>
                <a:gd name="f206" fmla="*/ 1384 1 f175"/>
                <a:gd name="f207" fmla="*/ 10 1 f176"/>
                <a:gd name="f208" fmla="*/ 1346 1 f175"/>
                <a:gd name="f209" fmla="*/ 0 1 f176"/>
                <a:gd name="f210" fmla="*/ 1655 1 f175"/>
                <a:gd name="f211" fmla="*/ 119 1 f176"/>
                <a:gd name="f212" fmla="*/ 1948 1 f175"/>
                <a:gd name="f213" fmla="*/ 255 1 f176"/>
                <a:gd name="f214" fmla="*/ 2068 1 f175"/>
                <a:gd name="f215" fmla="*/ 326 1 f176"/>
                <a:gd name="f216" fmla="*/ 2171 1 f175"/>
                <a:gd name="f217" fmla="*/ 402 1 f176"/>
                <a:gd name="f218" fmla="*/ 2236 1 f175"/>
                <a:gd name="f219" fmla="*/ 478 1 f176"/>
                <a:gd name="f220" fmla="*/ 2263 1 f175"/>
                <a:gd name="f221" fmla="*/ 636 1 f176"/>
                <a:gd name="f222" fmla="*/ 702 1 f176"/>
                <a:gd name="f223" fmla="*/ 2062 1 f175"/>
                <a:gd name="f224" fmla="*/ 1921 1 f175"/>
                <a:gd name="f225" fmla="*/ 800 1 f176"/>
                <a:gd name="f226" fmla="*/ 1748 1 f175"/>
                <a:gd name="f227" fmla="*/ 843 1 f176"/>
                <a:gd name="f228" fmla="*/ 1351 1 f175"/>
                <a:gd name="f229" fmla="*/ 908 1 f176"/>
                <a:gd name="f230" fmla="*/ 923 1 f175"/>
                <a:gd name="f231" fmla="*/ 968 1 f176"/>
                <a:gd name="f232" fmla="*/ 521 1 f175"/>
                <a:gd name="f233" fmla="*/ 1028 1 f176"/>
                <a:gd name="f234" fmla="*/ 353 1 f175"/>
                <a:gd name="f235" fmla="*/ 1066 1 f176"/>
                <a:gd name="f236" fmla="*/ 206 1 f175"/>
                <a:gd name="f237" fmla="*/ 1104 1 f176"/>
                <a:gd name="f238" fmla="*/ 92 1 f175"/>
                <a:gd name="f239" fmla="*/ 1148 1 f176"/>
                <a:gd name="f240" fmla="*/ 22 1 f175"/>
                <a:gd name="f241" fmla="*/ 1202 1 f176"/>
                <a:gd name="f242" fmla="*/ 0 1 f175"/>
                <a:gd name="f243" fmla="*/ 1262 1 f176"/>
                <a:gd name="f244" fmla="*/ 27 1 f175"/>
                <a:gd name="f245" fmla="*/ 1327 1 f176"/>
                <a:gd name="f246" fmla="*/ 98 1 f175"/>
                <a:gd name="f247" fmla="*/ 1382 1 f176"/>
                <a:gd name="f248" fmla="*/ 196 1 f175"/>
                <a:gd name="f249" fmla="*/ 1425 1 f176"/>
                <a:gd name="f250" fmla="*/ 326 1 f175"/>
                <a:gd name="f251" fmla="*/ 1469 1 f176"/>
                <a:gd name="f252" fmla="*/ 217 1 f175"/>
                <a:gd name="f253" fmla="*/ 1414 1 f176"/>
                <a:gd name="f254" fmla="*/ 147 1 f175"/>
                <a:gd name="f255" fmla="*/ 1360 1 f176"/>
                <a:gd name="f256" fmla="*/ 120 1 f175"/>
                <a:gd name="f257" fmla="*/ 1306 1 f176"/>
                <a:gd name="f258" fmla="*/ 141 1 f175"/>
                <a:gd name="f259" fmla="*/ 1257 1 f176"/>
                <a:gd name="f260" fmla="*/ 212 1 f175"/>
                <a:gd name="f261" fmla="*/ 1208 1 f176"/>
                <a:gd name="f262" fmla="*/ 342 1 f175"/>
                <a:gd name="f263" fmla="*/ 1164 1 f176"/>
                <a:gd name="f264" fmla="*/ 527 1 f175"/>
                <a:gd name="f265" fmla="*/ 1121 1 f176"/>
                <a:gd name="f266" fmla="*/ 771 1 f175"/>
                <a:gd name="f267" fmla="*/ 1088 1 f176"/>
                <a:gd name="f268" fmla="*/ f169 1 f175"/>
                <a:gd name="f269" fmla="*/ f170 1 f176"/>
                <a:gd name="f270" fmla="*/ f242 f166 1"/>
                <a:gd name="f271" fmla="*/ f268 f166 1"/>
                <a:gd name="f272" fmla="*/ f269 f167 1"/>
                <a:gd name="f273" fmla="*/ f209 f167 1"/>
                <a:gd name="f274" fmla="*/ f178 f166 1"/>
                <a:gd name="f275" fmla="*/ f179 f167 1"/>
                <a:gd name="f276" fmla="*/ f180 f166 1"/>
                <a:gd name="f277" fmla="*/ f181 f167 1"/>
                <a:gd name="f278" fmla="*/ f182 f166 1"/>
                <a:gd name="f279" fmla="*/ f183 f167 1"/>
                <a:gd name="f280" fmla="*/ f184 f166 1"/>
                <a:gd name="f281" fmla="*/ f185 f167 1"/>
                <a:gd name="f282" fmla="*/ f186 f166 1"/>
                <a:gd name="f283" fmla="*/ f187 f167 1"/>
                <a:gd name="f284" fmla="*/ f188 f166 1"/>
                <a:gd name="f285" fmla="*/ f189 f167 1"/>
                <a:gd name="f286" fmla="*/ f190 f166 1"/>
                <a:gd name="f287" fmla="*/ f191 f167 1"/>
                <a:gd name="f288" fmla="*/ f192 f166 1"/>
                <a:gd name="f289" fmla="*/ f193 f167 1"/>
                <a:gd name="f290" fmla="*/ f194 f166 1"/>
                <a:gd name="f291" fmla="*/ f195 f167 1"/>
                <a:gd name="f292" fmla="*/ f196 f166 1"/>
                <a:gd name="f293" fmla="*/ f197 f167 1"/>
                <a:gd name="f294" fmla="*/ f198 f166 1"/>
                <a:gd name="f295" fmla="*/ f199 f167 1"/>
                <a:gd name="f296" fmla="*/ f200 f166 1"/>
                <a:gd name="f297" fmla="*/ f201 f167 1"/>
                <a:gd name="f298" fmla="*/ f202 f166 1"/>
                <a:gd name="f299" fmla="*/ f203 f167 1"/>
                <a:gd name="f300" fmla="*/ f204 f166 1"/>
                <a:gd name="f301" fmla="*/ f205 f167 1"/>
                <a:gd name="f302" fmla="*/ f206 f166 1"/>
                <a:gd name="f303" fmla="*/ f207 f167 1"/>
                <a:gd name="f304" fmla="*/ f208 f166 1"/>
                <a:gd name="f305" fmla="*/ f210 f166 1"/>
                <a:gd name="f306" fmla="*/ f211 f167 1"/>
                <a:gd name="f307" fmla="*/ f212 f166 1"/>
                <a:gd name="f308" fmla="*/ f213 f167 1"/>
                <a:gd name="f309" fmla="*/ f214 f166 1"/>
                <a:gd name="f310" fmla="*/ f215 f167 1"/>
                <a:gd name="f311" fmla="*/ f216 f166 1"/>
                <a:gd name="f312" fmla="*/ f217 f167 1"/>
                <a:gd name="f313" fmla="*/ f218 f166 1"/>
                <a:gd name="f314" fmla="*/ f219 f167 1"/>
                <a:gd name="f315" fmla="*/ f220 f166 1"/>
                <a:gd name="f316" fmla="*/ f221 f167 1"/>
                <a:gd name="f317" fmla="*/ f222 f167 1"/>
                <a:gd name="f318" fmla="*/ f223 f166 1"/>
                <a:gd name="f319" fmla="*/ f224 f166 1"/>
                <a:gd name="f320" fmla="*/ f225 f167 1"/>
                <a:gd name="f321" fmla="*/ f226 f166 1"/>
                <a:gd name="f322" fmla="*/ f227 f167 1"/>
                <a:gd name="f323" fmla="*/ f228 f166 1"/>
                <a:gd name="f324" fmla="*/ f229 f167 1"/>
                <a:gd name="f325" fmla="*/ f230 f166 1"/>
                <a:gd name="f326" fmla="*/ f231 f167 1"/>
                <a:gd name="f327" fmla="*/ f232 f166 1"/>
                <a:gd name="f328" fmla="*/ f233 f167 1"/>
                <a:gd name="f329" fmla="*/ f234 f166 1"/>
                <a:gd name="f330" fmla="*/ f235 f167 1"/>
                <a:gd name="f331" fmla="*/ f236 f166 1"/>
                <a:gd name="f332" fmla="*/ f237 f167 1"/>
                <a:gd name="f333" fmla="*/ f238 f166 1"/>
                <a:gd name="f334" fmla="*/ f239 f167 1"/>
                <a:gd name="f335" fmla="*/ f240 f166 1"/>
                <a:gd name="f336" fmla="*/ f241 f167 1"/>
                <a:gd name="f337" fmla="*/ f243 f167 1"/>
                <a:gd name="f338" fmla="*/ f244 f166 1"/>
                <a:gd name="f339" fmla="*/ f245 f167 1"/>
                <a:gd name="f340" fmla="*/ f246 f166 1"/>
                <a:gd name="f341" fmla="*/ f247 f167 1"/>
                <a:gd name="f342" fmla="*/ f248 f166 1"/>
                <a:gd name="f343" fmla="*/ f249 f167 1"/>
                <a:gd name="f344" fmla="*/ f250 f166 1"/>
                <a:gd name="f345" fmla="*/ f251 f167 1"/>
                <a:gd name="f346" fmla="*/ f252 f166 1"/>
                <a:gd name="f347" fmla="*/ f253 f167 1"/>
                <a:gd name="f348" fmla="*/ f254 f166 1"/>
                <a:gd name="f349" fmla="*/ f255 f167 1"/>
                <a:gd name="f350" fmla="*/ f256 f166 1"/>
                <a:gd name="f351" fmla="*/ f257 f167 1"/>
                <a:gd name="f352" fmla="*/ f258 f166 1"/>
                <a:gd name="f353" fmla="*/ f259 f167 1"/>
                <a:gd name="f354" fmla="*/ f260 f166 1"/>
                <a:gd name="f355" fmla="*/ f261 f167 1"/>
                <a:gd name="f356" fmla="*/ f262 f166 1"/>
                <a:gd name="f357" fmla="*/ f263 f167 1"/>
                <a:gd name="f358" fmla="*/ f264 f166 1"/>
                <a:gd name="f359" fmla="*/ f265 f167 1"/>
                <a:gd name="f360" fmla="*/ f266 f166 1"/>
                <a:gd name="f361" fmla="*/ f267 f16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77">
                  <a:pos x="f274" y="f275"/>
                </a:cxn>
                <a:cxn ang="f177">
                  <a:pos x="f276" y="f277"/>
                </a:cxn>
                <a:cxn ang="f177">
                  <a:pos x="f278" y="f279"/>
                </a:cxn>
                <a:cxn ang="f177">
                  <a:pos x="f280" y="f281"/>
                </a:cxn>
                <a:cxn ang="f177">
                  <a:pos x="f282" y="f283"/>
                </a:cxn>
                <a:cxn ang="f177">
                  <a:pos x="f284" y="f285"/>
                </a:cxn>
                <a:cxn ang="f177">
                  <a:pos x="f286" y="f287"/>
                </a:cxn>
                <a:cxn ang="f177">
                  <a:pos x="f288" y="f289"/>
                </a:cxn>
                <a:cxn ang="f177">
                  <a:pos x="f290" y="f291"/>
                </a:cxn>
                <a:cxn ang="f177">
                  <a:pos x="f292" y="f293"/>
                </a:cxn>
                <a:cxn ang="f177">
                  <a:pos x="f294" y="f295"/>
                </a:cxn>
                <a:cxn ang="f177">
                  <a:pos x="f296" y="f297"/>
                </a:cxn>
                <a:cxn ang="f177">
                  <a:pos x="f298" y="f299"/>
                </a:cxn>
                <a:cxn ang="f177">
                  <a:pos x="f300" y="f301"/>
                </a:cxn>
                <a:cxn ang="f177">
                  <a:pos x="f302" y="f303"/>
                </a:cxn>
                <a:cxn ang="f177">
                  <a:pos x="f304" y="f273"/>
                </a:cxn>
                <a:cxn ang="f177">
                  <a:pos x="f305" y="f306"/>
                </a:cxn>
                <a:cxn ang="f177">
                  <a:pos x="f307" y="f308"/>
                </a:cxn>
                <a:cxn ang="f177">
                  <a:pos x="f309" y="f310"/>
                </a:cxn>
                <a:cxn ang="f177">
                  <a:pos x="f311" y="f312"/>
                </a:cxn>
                <a:cxn ang="f177">
                  <a:pos x="f313" y="f314"/>
                </a:cxn>
                <a:cxn ang="f177">
                  <a:pos x="f315" y="f289"/>
                </a:cxn>
                <a:cxn ang="f177">
                  <a:pos x="f290" y="f316"/>
                </a:cxn>
                <a:cxn ang="f177">
                  <a:pos x="f311" y="f317"/>
                </a:cxn>
                <a:cxn ang="f177">
                  <a:pos x="f318" y="f285"/>
                </a:cxn>
                <a:cxn ang="f177">
                  <a:pos x="f319" y="f320"/>
                </a:cxn>
                <a:cxn ang="f177">
                  <a:pos x="f321" y="f322"/>
                </a:cxn>
                <a:cxn ang="f177">
                  <a:pos x="f323" y="f324"/>
                </a:cxn>
                <a:cxn ang="f177">
                  <a:pos x="f325" y="f326"/>
                </a:cxn>
                <a:cxn ang="f177">
                  <a:pos x="f327" y="f328"/>
                </a:cxn>
                <a:cxn ang="f177">
                  <a:pos x="f329" y="f330"/>
                </a:cxn>
                <a:cxn ang="f177">
                  <a:pos x="f331" y="f332"/>
                </a:cxn>
                <a:cxn ang="f177">
                  <a:pos x="f333" y="f334"/>
                </a:cxn>
                <a:cxn ang="f177">
                  <a:pos x="f335" y="f336"/>
                </a:cxn>
                <a:cxn ang="f177">
                  <a:pos x="f270" y="f337"/>
                </a:cxn>
                <a:cxn ang="f177">
                  <a:pos x="f338" y="f339"/>
                </a:cxn>
                <a:cxn ang="f177">
                  <a:pos x="f340" y="f341"/>
                </a:cxn>
                <a:cxn ang="f177">
                  <a:pos x="f342" y="f343"/>
                </a:cxn>
                <a:cxn ang="f177">
                  <a:pos x="f344" y="f345"/>
                </a:cxn>
                <a:cxn ang="f177">
                  <a:pos x="f346" y="f347"/>
                </a:cxn>
                <a:cxn ang="f177">
                  <a:pos x="f348" y="f349"/>
                </a:cxn>
                <a:cxn ang="f177">
                  <a:pos x="f350" y="f351"/>
                </a:cxn>
                <a:cxn ang="f177">
                  <a:pos x="f352" y="f353"/>
                </a:cxn>
                <a:cxn ang="f177">
                  <a:pos x="f354" y="f355"/>
                </a:cxn>
                <a:cxn ang="f177">
                  <a:pos x="f356" y="f357"/>
                </a:cxn>
                <a:cxn ang="f177">
                  <a:pos x="f358" y="f359"/>
                </a:cxn>
                <a:cxn ang="f177">
                  <a:pos x="f360" y="f361"/>
                </a:cxn>
              </a:cxnLst>
              <a:rect l="f270" t="f273" r="f271" b="f272"/>
              <a:pathLst>
                <a:path w="2296" h="1469">
                  <a:moveTo>
                    <a:pt x="f8" y="f9"/>
                  </a:move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6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14" y="f67"/>
                  </a:lnTo>
                  <a:lnTo>
                    <a:pt x="f68" y="f5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24" y="f77"/>
                  </a:lnTo>
                  <a:lnTo>
                    <a:pt x="f78" y="f79"/>
                  </a:lnTo>
                  <a:lnTo>
                    <a:pt x="f80" y="f46"/>
                  </a:lnTo>
                  <a:lnTo>
                    <a:pt x="f28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32" y="f38"/>
                  </a:lnTo>
                  <a:lnTo>
                    <a:pt x="f88" y="f89"/>
                  </a:lnTo>
                  <a:lnTo>
                    <a:pt x="f41" y="f90"/>
                  </a:lnTo>
                  <a:lnTo>
                    <a:pt x="f91" y="f35"/>
                  </a:lnTo>
                  <a:lnTo>
                    <a:pt x="f28" y="f92"/>
                  </a:lnTo>
                  <a:lnTo>
                    <a:pt x="f80" y="f93"/>
                  </a:lnTo>
                  <a:lnTo>
                    <a:pt x="f94" y="f31"/>
                  </a:lnTo>
                  <a:lnTo>
                    <a:pt x="f95" y="f96"/>
                  </a:lnTo>
                  <a:lnTo>
                    <a:pt x="f97" y="f29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113"/>
                  </a:lnTo>
                  <a:lnTo>
                    <a:pt x="f114" y="f115"/>
                  </a:lnTo>
                  <a:lnTo>
                    <a:pt x="f116" y="f117"/>
                  </a:lnTo>
                  <a:lnTo>
                    <a:pt x="f50" y="f118"/>
                  </a:lnTo>
                  <a:lnTo>
                    <a:pt x="f119" y="f120"/>
                  </a:lnTo>
                  <a:lnTo>
                    <a:pt x="f121" y="f122"/>
                  </a:lnTo>
                  <a:lnTo>
                    <a:pt x="f58" y="f123"/>
                  </a:lnTo>
                  <a:lnTo>
                    <a:pt x="f70" y="f124"/>
                  </a:lnTo>
                  <a:lnTo>
                    <a:pt x="f125" y="f126"/>
                  </a:lnTo>
                  <a:lnTo>
                    <a:pt x="f127" y="f128"/>
                  </a:lnTo>
                  <a:lnTo>
                    <a:pt x="f5" y="f129"/>
                  </a:lnTo>
                  <a:lnTo>
                    <a:pt x="f130" y="f131"/>
                  </a:lnTo>
                  <a:lnTo>
                    <a:pt x="f64" y="f132"/>
                  </a:lnTo>
                  <a:lnTo>
                    <a:pt x="f70" y="f133"/>
                  </a:lnTo>
                  <a:lnTo>
                    <a:pt x="f134" y="f135"/>
                  </a:lnTo>
                  <a:lnTo>
                    <a:pt x="f136" y="f137"/>
                  </a:lnTo>
                  <a:lnTo>
                    <a:pt x="f138" y="f139"/>
                  </a:lnTo>
                  <a:lnTo>
                    <a:pt x="f140" y="f141"/>
                  </a:lnTo>
                  <a:lnTo>
                    <a:pt x="f79" y="f7"/>
                  </a:lnTo>
                  <a:lnTo>
                    <a:pt x="f142" y="f143"/>
                  </a:lnTo>
                  <a:lnTo>
                    <a:pt x="f144" y="f145"/>
                  </a:lnTo>
                  <a:lnTo>
                    <a:pt x="f146" y="f147"/>
                  </a:lnTo>
                  <a:lnTo>
                    <a:pt x="f121" y="f148"/>
                  </a:lnTo>
                  <a:lnTo>
                    <a:pt x="f56" y="f149"/>
                  </a:lnTo>
                  <a:lnTo>
                    <a:pt x="f150" y="f151"/>
                  </a:lnTo>
                  <a:lnTo>
                    <a:pt x="f56" y="f152"/>
                  </a:lnTo>
                  <a:lnTo>
                    <a:pt x="f136" y="f153"/>
                  </a:lnTo>
                  <a:lnTo>
                    <a:pt x="f146" y="f128"/>
                  </a:lnTo>
                  <a:lnTo>
                    <a:pt x="f154" y="f155"/>
                  </a:lnTo>
                  <a:lnTo>
                    <a:pt x="f156" y="f157"/>
                  </a:lnTo>
                  <a:lnTo>
                    <a:pt x="f158" y="f159"/>
                  </a:lnTo>
                  <a:lnTo>
                    <a:pt x="f160" y="f161"/>
                  </a:lnTo>
                  <a:lnTo>
                    <a:pt x="f162" y="f163"/>
                  </a:lnTo>
                  <a:lnTo>
                    <a:pt x="f164" y="f120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gradFill>
              <a:gsLst>
                <a:gs pos="0">
                  <a:srgbClr val="002B82"/>
                </a:gs>
                <a:gs pos="100000">
                  <a:srgbClr val="003399"/>
                </a:gs>
              </a:gsLst>
              <a:lin ang="27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ar-SA" sz="1800" b="0" i="0" u="none" strike="noStrike" kern="1200" cap="none" spc="0" baseline="0">
                <a:solidFill>
                  <a:srgbClr val="FFFFFF"/>
                </a:solidFill>
                <a:uFillTx/>
                <a:latin typeface="Garamond" pitchFamily="18"/>
                <a:cs typeface="Arial" pitchFamily="34"/>
              </a:endParaRPr>
            </a:p>
          </p:txBody>
        </p:sp>
        <p:sp>
          <p:nvSpPr>
            <p:cNvPr id="10" name="Freeform 10"/>
            <p:cNvSpPr/>
            <p:nvPr/>
          </p:nvSpPr>
          <p:spPr>
            <a:xfrm>
              <a:off x="0" y="0"/>
              <a:ext cx="9140827" cy="28193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40"/>
                <a:gd name="f7" fmla="val 1906"/>
                <a:gd name="f8" fmla="+- 0 0 -90"/>
                <a:gd name="f9" fmla="*/ f3 1 5740"/>
                <a:gd name="f10" fmla="*/ f4 1 190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5740"/>
                <a:gd name="f19" fmla="*/ f15 1 1906"/>
                <a:gd name="f20" fmla="*/ 0 f16 1"/>
                <a:gd name="f21" fmla="*/ 0 f15 1"/>
                <a:gd name="f22" fmla="*/ 877 f15 1"/>
                <a:gd name="f23" fmla="*/ 5940 f16 1"/>
                <a:gd name="f24" fmla="+- f17 0 f1"/>
                <a:gd name="f25" fmla="*/ f20 1 5740"/>
                <a:gd name="f26" fmla="*/ f21 1 1906"/>
                <a:gd name="f27" fmla="*/ f22 1 1906"/>
                <a:gd name="f28" fmla="*/ f23 1 5740"/>
                <a:gd name="f29" fmla="*/ 0 1 f18"/>
                <a:gd name="f30" fmla="*/ f12 1 f18"/>
                <a:gd name="f31" fmla="*/ 0 1 f19"/>
                <a:gd name="f32" fmla="*/ f13 1 f19"/>
                <a:gd name="f33" fmla="*/ f25 1 f18"/>
                <a:gd name="f34" fmla="*/ f26 1 f19"/>
                <a:gd name="f35" fmla="*/ f27 1 f19"/>
                <a:gd name="f36" fmla="*/ f28 1 f18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10 1"/>
                <a:gd name="f44" fmla="*/ f36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1" y="f43"/>
                </a:cxn>
                <a:cxn ang="f24">
                  <a:pos x="f44" y="f43"/>
                </a:cxn>
                <a:cxn ang="f24">
                  <a:pos x="f44" y="f42"/>
                </a:cxn>
                <a:cxn ang="f24">
                  <a:pos x="f41" y="f42"/>
                </a:cxn>
                <a:cxn ang="f24">
                  <a:pos x="f41" y="f42"/>
                </a:cxn>
              </a:cxnLst>
              <a:rect l="f37" t="f40" r="f38" b="f39"/>
              <a:pathLst>
                <a:path w="5740" h="1906">
                  <a:moveTo>
                    <a:pt x="f5" y="f5"/>
                  </a:moveTo>
                  <a:lnTo>
                    <a:pt x="f5" y="f7"/>
                  </a:lnTo>
                  <a:lnTo>
                    <a:pt x="f6" y="f7"/>
                  </a:lnTo>
                  <a:lnTo>
                    <a:pt x="f6" y="f5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ar-SA" sz="1800" b="0" i="0" u="none" strike="noStrike" kern="1200" cap="none" spc="0" baseline="0">
                <a:solidFill>
                  <a:srgbClr val="FFFFFF"/>
                </a:solidFill>
                <a:uFillTx/>
                <a:latin typeface="Garamond" pitchFamily="18"/>
                <a:cs typeface="Arial" pitchFamily="34"/>
              </a:endParaRPr>
            </a:p>
          </p:txBody>
        </p:sp>
      </p:grpSp>
      <p:sp>
        <p:nvSpPr>
          <p:cNvPr id="11" name="Rectangle 11"/>
          <p:cNvSpPr txBox="1">
            <a:spLocks noGrp="1"/>
          </p:cNvSpPr>
          <p:nvPr>
            <p:ph type="ctrTitle"/>
          </p:nvPr>
        </p:nvSpPr>
        <p:spPr>
          <a:xfrm>
            <a:off x="685800" y="1736729"/>
            <a:ext cx="7772400" cy="1920870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2" name="Rectangl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GB"/>
              <a:t>Click to edit Master subtitle style</a:t>
            </a:r>
          </a:p>
        </p:txBody>
      </p:sp>
      <p:sp>
        <p:nvSpPr>
          <p:cNvPr id="13" name="Rectangle 13"/>
          <p:cNvSpPr txBox="1">
            <a:spLocks noGrp="1"/>
          </p:cNvSpPr>
          <p:nvPr>
            <p:ph type="dt" sz="half" idx="7"/>
          </p:nvPr>
        </p:nvSpPr>
        <p:spPr>
          <a:xfrm>
            <a:off x="457200" y="6248396"/>
            <a:ext cx="2133596" cy="476246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14" name="Rectangle 14"/>
          <p:cNvSpPr txBox="1">
            <a:spLocks noGrp="1"/>
          </p:cNvSpPr>
          <p:nvPr>
            <p:ph type="ftr" sz="quarter" idx="9"/>
          </p:nvPr>
        </p:nvSpPr>
        <p:spPr>
          <a:xfrm>
            <a:off x="3124203" y="6251579"/>
            <a:ext cx="2895603" cy="476246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15" name="Rectangle 15"/>
          <p:cNvSpPr txBox="1">
            <a:spLocks noGrp="1"/>
          </p:cNvSpPr>
          <p:nvPr>
            <p:ph type="sldNum" sz="quarter" idx="8"/>
          </p:nvPr>
        </p:nvSpPr>
        <p:spPr>
          <a:xfrm>
            <a:off x="6553203" y="6254752"/>
            <a:ext cx="2133596" cy="476246"/>
          </a:xfrm>
        </p:spPr>
        <p:txBody>
          <a:bodyPr/>
          <a:lstStyle>
            <a:lvl1pPr>
              <a:defRPr/>
            </a:lvl1pPr>
          </a:lstStyle>
          <a:p>
            <a:pPr lvl="0"/>
            <a:fld id="{69B5EDCD-8D75-4D1D-94A2-7F2EE53EEEFA}" type="slidenum">
              <a:t>‹#›</a:t>
            </a:fld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A8D8C6-2C1E-433D-8F7A-2B9DE6BF899E}" type="slidenum">
              <a:t>‹#›</a:t>
            </a:fld>
            <a:endParaRPr lang="en-GB"/>
          </a:p>
        </p:txBody>
      </p:sp>
      <p:sp>
        <p:nvSpPr>
          <p:cNvPr id="6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E6B68A-7F4C-480F-A05B-38A8F88D97EB}" type="slidenum">
              <a:t>‹#›</a:t>
            </a:fld>
            <a:endParaRPr lang="en-GB"/>
          </a:p>
        </p:txBody>
      </p:sp>
      <p:sp>
        <p:nvSpPr>
          <p:cNvPr id="6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 txBox="1">
            <a:spLocks noGrp="1"/>
          </p:cNvSpPr>
          <p:nvPr>
            <p:ph type="tbl" idx="1"/>
          </p:nvPr>
        </p:nvSpPr>
        <p:spPr/>
        <p:txBody>
          <a:bodyPr/>
          <a:lstStyle>
            <a:lvl1pPr>
              <a:defRPr lang="ar-SA"/>
            </a:lvl1pPr>
          </a:lstStyle>
          <a:p>
            <a:pPr lvl="0"/>
            <a:endParaRPr lang="ar-SA"/>
          </a:p>
        </p:txBody>
      </p:sp>
      <p:sp>
        <p:nvSpPr>
          <p:cNvPr id="4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1981A2-6850-4DC2-A3D4-DA90DB92856E}" type="slidenum">
              <a:t>‹#›</a:t>
            </a:fld>
            <a:endParaRPr lang="en-GB"/>
          </a:p>
        </p:txBody>
      </p:sp>
      <p:sp>
        <p:nvSpPr>
          <p:cNvPr id="6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2185992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Content Placeholder 4"/>
          <p:cNvSpPr txBox="1">
            <a:spLocks noGrp="1"/>
          </p:cNvSpPr>
          <p:nvPr>
            <p:ph idx="3"/>
          </p:nvPr>
        </p:nvSpPr>
        <p:spPr>
          <a:xfrm>
            <a:off x="4648196" y="3938585"/>
            <a:ext cx="4038603" cy="2187573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1CD9F8-179D-40AE-9A6E-B866BF7CA8AE}" type="slidenum">
              <a:t>‹#›</a:t>
            </a:fld>
            <a:endParaRPr lang="en-GB"/>
          </a:p>
        </p:txBody>
      </p:sp>
      <p:sp>
        <p:nvSpPr>
          <p:cNvPr id="8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2185992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2185992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57200" y="3938585"/>
            <a:ext cx="8229600" cy="2187573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E7742C-D3A3-4D61-9982-2D2A5FF6514A}" type="slidenum">
              <a:t>‹#›</a:t>
            </a:fld>
            <a:endParaRPr lang="en-GB"/>
          </a:p>
        </p:txBody>
      </p:sp>
      <p:sp>
        <p:nvSpPr>
          <p:cNvPr id="8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56FFF5-D9DA-4389-AF1D-3FE395DE8089}" type="slidenum">
              <a:t>‹#›</a:t>
            </a:fld>
            <a:endParaRPr lang="en-GB"/>
          </a:p>
        </p:txBody>
      </p:sp>
      <p:sp>
        <p:nvSpPr>
          <p:cNvPr id="7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FC3CA4-8DF8-4038-B144-B617FB698D5E}" type="slidenum">
              <a:t>‹#›</a:t>
            </a:fld>
            <a:endParaRPr lang="en-GB"/>
          </a:p>
        </p:txBody>
      </p:sp>
      <p:sp>
        <p:nvSpPr>
          <p:cNvPr id="6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r">
              <a:defRPr lang="en-US" sz="4000" cap="all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lang="en-US"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87EA01-F591-4518-B39B-7265B179C250}" type="slidenum">
              <a:t>‹#›</a:t>
            </a:fld>
            <a:endParaRPr lang="en-GB"/>
          </a:p>
        </p:txBody>
      </p:sp>
      <p:sp>
        <p:nvSpPr>
          <p:cNvPr id="6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lang="en-US" sz="2800"/>
            </a:lvl1pPr>
            <a:lvl2pPr>
              <a:spcBef>
                <a:spcPts val="600"/>
              </a:spcBef>
              <a:defRPr lang="en-US" sz="2400"/>
            </a:lvl2pPr>
            <a:lvl3pPr>
              <a:spcBef>
                <a:spcPts val="500"/>
              </a:spcBef>
              <a:defRPr lang="en-US" sz="2000"/>
            </a:lvl3pPr>
            <a:lvl4pPr>
              <a:spcBef>
                <a:spcPts val="400"/>
              </a:spcBef>
              <a:defRPr lang="en-US" sz="1800"/>
            </a:lvl4pPr>
            <a:lvl5pPr>
              <a:spcBef>
                <a:spcPts val="400"/>
              </a:spcBef>
              <a:defRPr lang="en-US"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lang="en-US" sz="2800"/>
            </a:lvl1pPr>
            <a:lvl2pPr>
              <a:spcBef>
                <a:spcPts val="600"/>
              </a:spcBef>
              <a:defRPr lang="en-US" sz="2400"/>
            </a:lvl2pPr>
            <a:lvl3pPr>
              <a:spcBef>
                <a:spcPts val="500"/>
              </a:spcBef>
              <a:defRPr lang="en-US" sz="2000"/>
            </a:lvl3pPr>
            <a:lvl4pPr>
              <a:spcBef>
                <a:spcPts val="400"/>
              </a:spcBef>
              <a:defRPr lang="en-US" sz="1800"/>
            </a:lvl4pPr>
            <a:lvl5pPr>
              <a:spcBef>
                <a:spcPts val="400"/>
              </a:spcBef>
              <a:defRPr lang="en-US"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8C2F68-A220-4865-9526-367D773C4969}" type="slidenum">
              <a:t>‹#›</a:t>
            </a:fld>
            <a:endParaRPr lang="en-GB"/>
          </a:p>
        </p:txBody>
      </p:sp>
      <p:sp>
        <p:nvSpPr>
          <p:cNvPr id="7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en-US"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lang="en-US" sz="2400"/>
            </a:lvl1pPr>
            <a:lvl2pPr>
              <a:spcBef>
                <a:spcPts val="500"/>
              </a:spcBef>
              <a:defRPr lang="en-US" sz="2000"/>
            </a:lvl2pPr>
            <a:lvl3pPr>
              <a:spcBef>
                <a:spcPts val="400"/>
              </a:spcBef>
              <a:defRPr lang="en-US" sz="1800"/>
            </a:lvl3pPr>
            <a:lvl4pPr>
              <a:spcBef>
                <a:spcPts val="400"/>
              </a:spcBef>
              <a:defRPr lang="en-US" sz="1600"/>
            </a:lvl4pPr>
            <a:lvl5pPr>
              <a:spcBef>
                <a:spcPts val="400"/>
              </a:spcBef>
              <a:defRPr lang="en-US"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en-US"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lang="en-US" sz="2400"/>
            </a:lvl1pPr>
            <a:lvl2pPr>
              <a:spcBef>
                <a:spcPts val="500"/>
              </a:spcBef>
              <a:defRPr lang="en-US" sz="2000"/>
            </a:lvl2pPr>
            <a:lvl3pPr>
              <a:spcBef>
                <a:spcPts val="400"/>
              </a:spcBef>
              <a:defRPr lang="en-US" sz="1800"/>
            </a:lvl3pPr>
            <a:lvl4pPr>
              <a:spcBef>
                <a:spcPts val="400"/>
              </a:spcBef>
              <a:defRPr lang="en-US" sz="1600"/>
            </a:lvl4pPr>
            <a:lvl5pPr>
              <a:spcBef>
                <a:spcPts val="400"/>
              </a:spcBef>
              <a:defRPr lang="en-US"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8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3EC225-BF9A-4B27-8B3F-08850BFB42CA}" type="slidenum">
              <a:t>‹#›</a:t>
            </a:fld>
            <a:endParaRPr lang="en-GB"/>
          </a:p>
        </p:txBody>
      </p:sp>
      <p:sp>
        <p:nvSpPr>
          <p:cNvPr id="9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BD55E7-C671-4526-BD14-1DCF18AC3912}" type="slidenum">
              <a:t>‹#›</a:t>
            </a:fld>
            <a:endParaRPr lang="en-GB"/>
          </a:p>
        </p:txBody>
      </p:sp>
      <p:sp>
        <p:nvSpPr>
          <p:cNvPr id="5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3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162CA0-96BE-4BA2-8981-AD89E46952FB}" type="slidenum">
              <a:t>‹#›</a:t>
            </a:fld>
            <a:endParaRPr lang="en-GB"/>
          </a:p>
        </p:txBody>
      </p:sp>
      <p:sp>
        <p:nvSpPr>
          <p:cNvPr id="4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r">
              <a:defRPr lang="en-US" sz="2000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en-US"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02ECB3-FB15-40C0-AFD2-8B91C3787639}" type="slidenum">
              <a:t>‹#›</a:t>
            </a:fld>
            <a:endParaRPr lang="en-GB"/>
          </a:p>
        </p:txBody>
      </p:sp>
      <p:sp>
        <p:nvSpPr>
          <p:cNvPr id="7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r">
              <a:defRPr lang="en-US" sz="2000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ar-SA"/>
            </a:lvl1pPr>
          </a:lstStyle>
          <a:p>
            <a:pPr lvl="0"/>
            <a:endParaRPr lang="ar-SA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en-US"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F462B4-897A-4C6F-A29F-40604F5E5491}" type="slidenum">
              <a:t>‹#›</a:t>
            </a:fld>
            <a:endParaRPr lang="en-GB"/>
          </a:p>
        </p:txBody>
      </p:sp>
      <p:sp>
        <p:nvSpPr>
          <p:cNvPr id="7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dt" sz="half" idx="2"/>
          </p:nvPr>
        </p:nvSpPr>
        <p:spPr>
          <a:xfrm>
            <a:off x="457200" y="6251579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Rectangle 3"/>
          <p:cNvSpPr txBox="1">
            <a:spLocks noGrp="1"/>
          </p:cNvSpPr>
          <p:nvPr>
            <p:ph type="sldNum" sz="quarter" idx="4"/>
          </p:nvPr>
        </p:nvSpPr>
        <p:spPr>
          <a:xfrm>
            <a:off x="6553203" y="6248396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ar-SA" sz="1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fld id="{060BA715-D502-4071-B81A-44F1B3DB16FD}" type="slidenum">
              <a:t>‹#›</a:t>
            </a:fld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0" y="0"/>
            <a:ext cx="9140827" cy="6850062"/>
            <a:chOff x="0" y="0"/>
            <a:chExt cx="9140827" cy="6850062"/>
          </a:xfrm>
        </p:grpSpPr>
        <p:grpSp>
          <p:nvGrpSpPr>
            <p:cNvPr id="5" name="Group 5"/>
            <p:cNvGrpSpPr/>
            <p:nvPr/>
          </p:nvGrpSpPr>
          <p:grpSpPr>
            <a:xfrm>
              <a:off x="2743200" y="3540127"/>
              <a:ext cx="6392862" cy="3309935"/>
              <a:chOff x="2743200" y="3540127"/>
              <a:chExt cx="6392862" cy="3309935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2743200" y="4197352"/>
                <a:ext cx="4575172" cy="265271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882"/>
                  <a:gd name="f7" fmla="val 1671"/>
                  <a:gd name="f8" fmla="val 2773"/>
                  <a:gd name="f9" fmla="val 544"/>
                  <a:gd name="f10" fmla="val 2740"/>
                  <a:gd name="f11" fmla="val 528"/>
                  <a:gd name="f12" fmla="val 2692"/>
                  <a:gd name="f13" fmla="val 506"/>
                  <a:gd name="f14" fmla="val 2632"/>
                  <a:gd name="f15" fmla="val 484"/>
                  <a:gd name="f16" fmla="val 2561"/>
                  <a:gd name="f17" fmla="val 457"/>
                  <a:gd name="f18" fmla="val 2480"/>
                  <a:gd name="f19" fmla="val 424"/>
                  <a:gd name="f20" fmla="val 2388"/>
                  <a:gd name="f21" fmla="val 397"/>
                  <a:gd name="f22" fmla="val 2203"/>
                  <a:gd name="f23" fmla="val 343"/>
                  <a:gd name="f24" fmla="val 2078"/>
                  <a:gd name="f25" fmla="val 310"/>
                  <a:gd name="f26" fmla="val 1970"/>
                  <a:gd name="f27" fmla="val 277"/>
                  <a:gd name="f28" fmla="val 1878"/>
                  <a:gd name="f29" fmla="val 245"/>
                  <a:gd name="f30" fmla="val 1807"/>
                  <a:gd name="f31" fmla="val 212"/>
                  <a:gd name="f32" fmla="val 1742"/>
                  <a:gd name="f33" fmla="val 179"/>
                  <a:gd name="f34" fmla="val 1693"/>
                  <a:gd name="f35" fmla="val 152"/>
                  <a:gd name="f36" fmla="val 1655"/>
                  <a:gd name="f37" fmla="val 125"/>
                  <a:gd name="f38" fmla="val 1628"/>
                  <a:gd name="f39" fmla="val 103"/>
                  <a:gd name="f40" fmla="val 1606"/>
                  <a:gd name="f41" fmla="val 81"/>
                  <a:gd name="f42" fmla="val 1590"/>
                  <a:gd name="f43" fmla="val 60"/>
                  <a:gd name="f44" fmla="val 1585"/>
                  <a:gd name="f45" fmla="val 43"/>
                  <a:gd name="f46" fmla="val 1579"/>
                  <a:gd name="f47" fmla="val 27"/>
                  <a:gd name="f48" fmla="val 5"/>
                  <a:gd name="f49" fmla="val 1568"/>
                  <a:gd name="f50" fmla="val 1557"/>
                  <a:gd name="f51" fmla="val 49"/>
                  <a:gd name="f52" fmla="val 76"/>
                  <a:gd name="f53" fmla="val 98"/>
                  <a:gd name="f54" fmla="val 120"/>
                  <a:gd name="f55" fmla="val 1617"/>
                  <a:gd name="f56" fmla="val 141"/>
                  <a:gd name="f57" fmla="val 1650"/>
                  <a:gd name="f58" fmla="val 163"/>
                  <a:gd name="f59" fmla="val 1688"/>
                  <a:gd name="f60" fmla="val 185"/>
                  <a:gd name="f61" fmla="val 1737"/>
                  <a:gd name="f62" fmla="val 207"/>
                  <a:gd name="f63" fmla="val 1791"/>
                  <a:gd name="f64" fmla="val 228"/>
                  <a:gd name="f65" fmla="val 1905"/>
                  <a:gd name="f66" fmla="val 267"/>
                  <a:gd name="f67" fmla="val 2040"/>
                  <a:gd name="f68" fmla="val 2182"/>
                  <a:gd name="f69" fmla="val 348"/>
                  <a:gd name="f70" fmla="val 2285"/>
                  <a:gd name="f71" fmla="val 381"/>
                  <a:gd name="f72" fmla="val 2382"/>
                  <a:gd name="f73" fmla="val 408"/>
                  <a:gd name="f74" fmla="val 2464"/>
                  <a:gd name="f75" fmla="val 435"/>
                  <a:gd name="f76" fmla="val 2540"/>
                  <a:gd name="f77" fmla="val 462"/>
                  <a:gd name="f78" fmla="val 2605"/>
                  <a:gd name="f79" fmla="val 2659"/>
                  <a:gd name="f80" fmla="val 2708"/>
                  <a:gd name="f81" fmla="val 2768"/>
                  <a:gd name="f82" fmla="val 560"/>
                  <a:gd name="f83" fmla="val 2784"/>
                  <a:gd name="f84" fmla="val 577"/>
                  <a:gd name="f85" fmla="val 2795"/>
                  <a:gd name="f86" fmla="val 593"/>
                  <a:gd name="f87" fmla="val 2800"/>
                  <a:gd name="f88" fmla="val 615"/>
                  <a:gd name="f89" fmla="val 642"/>
                  <a:gd name="f90" fmla="val 664"/>
                  <a:gd name="f91" fmla="val 2762"/>
                  <a:gd name="f92" fmla="val 691"/>
                  <a:gd name="f93" fmla="val 2730"/>
                  <a:gd name="f94" fmla="val 713"/>
                  <a:gd name="f95" fmla="val 735"/>
                  <a:gd name="f96" fmla="val 2643"/>
                  <a:gd name="f97" fmla="val 756"/>
                  <a:gd name="f98" fmla="val 2589"/>
                  <a:gd name="f99" fmla="val 778"/>
                  <a:gd name="f100" fmla="val 2529"/>
                  <a:gd name="f101" fmla="val 800"/>
                  <a:gd name="f102" fmla="val 2458"/>
                  <a:gd name="f103" fmla="val 822"/>
                  <a:gd name="f104" fmla="val 843"/>
                  <a:gd name="f105" fmla="val 2301"/>
                  <a:gd name="f106" fmla="val 865"/>
                  <a:gd name="f107" fmla="val 2214"/>
                  <a:gd name="f108" fmla="val 887"/>
                  <a:gd name="f109" fmla="val 2030"/>
                  <a:gd name="f110" fmla="val 930"/>
                  <a:gd name="f111" fmla="val 1823"/>
                  <a:gd name="f112" fmla="val 979"/>
                  <a:gd name="f113" fmla="val 1034"/>
                  <a:gd name="f114" fmla="val 1378"/>
                  <a:gd name="f115" fmla="val 1094"/>
                  <a:gd name="f116" fmla="val 1145"/>
                  <a:gd name="f117" fmla="val 1164"/>
                  <a:gd name="f118" fmla="val 912"/>
                  <a:gd name="f119" fmla="val 1241"/>
                  <a:gd name="f120" fmla="val 673"/>
                  <a:gd name="f121" fmla="val 1328"/>
                  <a:gd name="f122" fmla="val 440"/>
                  <a:gd name="f123" fmla="val 1431"/>
                  <a:gd name="f124" fmla="val 217"/>
                  <a:gd name="f125" fmla="val 1545"/>
                  <a:gd name="f126" fmla="val 353"/>
                  <a:gd name="f127" fmla="val 554"/>
                  <a:gd name="f128" fmla="val 1567"/>
                  <a:gd name="f129" fmla="val 754"/>
                  <a:gd name="f130" fmla="val 1469"/>
                  <a:gd name="f131" fmla="val 955"/>
                  <a:gd name="f132" fmla="val 1388"/>
                  <a:gd name="f133" fmla="val 1311"/>
                  <a:gd name="f134" fmla="val 1335"/>
                  <a:gd name="f135" fmla="val 1519"/>
                  <a:gd name="f136" fmla="val 1186"/>
                  <a:gd name="f137" fmla="val 1132"/>
                  <a:gd name="f138" fmla="val 1861"/>
                  <a:gd name="f139" fmla="val 1083"/>
                  <a:gd name="f140" fmla="val 2019"/>
                  <a:gd name="f141" fmla="val 1045"/>
                  <a:gd name="f142" fmla="val 2165"/>
                  <a:gd name="f143" fmla="val 1007"/>
                  <a:gd name="f144" fmla="val 974"/>
                  <a:gd name="f145" fmla="val 2426"/>
                  <a:gd name="f146" fmla="val 947"/>
                  <a:gd name="f147" fmla="val 2534"/>
                  <a:gd name="f148" fmla="val 914"/>
                  <a:gd name="f149" fmla="val 2626"/>
                  <a:gd name="f150" fmla="val 892"/>
                  <a:gd name="f151" fmla="val 2702"/>
                  <a:gd name="f152" fmla="val 838"/>
                  <a:gd name="f153" fmla="val 816"/>
                  <a:gd name="f154" fmla="val 2827"/>
                  <a:gd name="f155" fmla="val 794"/>
                  <a:gd name="f156" fmla="val 2849"/>
                  <a:gd name="f157" fmla="val 767"/>
                  <a:gd name="f158" fmla="val 2865"/>
                  <a:gd name="f159" fmla="val 745"/>
                  <a:gd name="f160" fmla="val 2876"/>
                  <a:gd name="f161" fmla="val 724"/>
                  <a:gd name="f162" fmla="val 702"/>
                  <a:gd name="f163" fmla="val 658"/>
                  <a:gd name="f164" fmla="val 2854"/>
                  <a:gd name="f165" fmla="val 620"/>
                  <a:gd name="f166" fmla="val 2833"/>
                  <a:gd name="f167" fmla="val 588"/>
                  <a:gd name="f168" fmla="+- 0 0 -90"/>
                  <a:gd name="f169" fmla="*/ f3 1 2882"/>
                  <a:gd name="f170" fmla="*/ f4 1 1671"/>
                  <a:gd name="f171" fmla="val f5"/>
                  <a:gd name="f172" fmla="val f6"/>
                  <a:gd name="f173" fmla="val f7"/>
                  <a:gd name="f174" fmla="*/ f168 f0 1"/>
                  <a:gd name="f175" fmla="+- f173 0 f171"/>
                  <a:gd name="f176" fmla="+- f172 0 f171"/>
                  <a:gd name="f177" fmla="*/ f174 1 f2"/>
                  <a:gd name="f178" fmla="*/ f176 1 2882"/>
                  <a:gd name="f179" fmla="*/ f175 1 1671"/>
                  <a:gd name="f180" fmla="+- f177 0 f1"/>
                  <a:gd name="f181" fmla="*/ 2740 1 f178"/>
                  <a:gd name="f182" fmla="*/ 528 1 f179"/>
                  <a:gd name="f183" fmla="*/ 2632 1 f178"/>
                  <a:gd name="f184" fmla="*/ 484 1 f179"/>
                  <a:gd name="f185" fmla="*/ 2480 1 f178"/>
                  <a:gd name="f186" fmla="*/ 424 1 f179"/>
                  <a:gd name="f187" fmla="*/ 2203 1 f178"/>
                  <a:gd name="f188" fmla="*/ 343 1 f179"/>
                  <a:gd name="f189" fmla="*/ 1970 1 f178"/>
                  <a:gd name="f190" fmla="*/ 277 1 f179"/>
                  <a:gd name="f191" fmla="*/ 1807 1 f178"/>
                  <a:gd name="f192" fmla="*/ 212 1 f179"/>
                  <a:gd name="f193" fmla="*/ 1693 1 f178"/>
                  <a:gd name="f194" fmla="*/ 152 1 f179"/>
                  <a:gd name="f195" fmla="*/ 1628 1 f178"/>
                  <a:gd name="f196" fmla="*/ 103 1 f179"/>
                  <a:gd name="f197" fmla="*/ 1590 1 f178"/>
                  <a:gd name="f198" fmla="*/ 60 1 f179"/>
                  <a:gd name="f199" fmla="*/ 1579 1 f178"/>
                  <a:gd name="f200" fmla="*/ 27 1 f179"/>
                  <a:gd name="f201" fmla="*/ 1585 1 f178"/>
                  <a:gd name="f202" fmla="*/ 0 1 f179"/>
                  <a:gd name="f203" fmla="*/ 1557 1 f178"/>
                  <a:gd name="f204" fmla="*/ 49 1 f179"/>
                  <a:gd name="f205" fmla="*/ 1568 1 f178"/>
                  <a:gd name="f206" fmla="*/ 98 1 f179"/>
                  <a:gd name="f207" fmla="*/ 1617 1 f178"/>
                  <a:gd name="f208" fmla="*/ 141 1 f179"/>
                  <a:gd name="f209" fmla="*/ 1688 1 f178"/>
                  <a:gd name="f210" fmla="*/ 185 1 f179"/>
                  <a:gd name="f211" fmla="*/ 1791 1 f178"/>
                  <a:gd name="f212" fmla="*/ 228 1 f179"/>
                  <a:gd name="f213" fmla="*/ 2040 1 f178"/>
                  <a:gd name="f214" fmla="*/ 310 1 f179"/>
                  <a:gd name="f215" fmla="*/ 2285 1 f178"/>
                  <a:gd name="f216" fmla="*/ 381 1 f179"/>
                  <a:gd name="f217" fmla="*/ 2464 1 f178"/>
                  <a:gd name="f218" fmla="*/ 435 1 f179"/>
                  <a:gd name="f219" fmla="*/ 2605 1 f178"/>
                  <a:gd name="f220" fmla="*/ 2708 1 f178"/>
                  <a:gd name="f221" fmla="*/ 2768 1 f178"/>
                  <a:gd name="f222" fmla="*/ 560 1 f179"/>
                  <a:gd name="f223" fmla="*/ 2795 1 f178"/>
                  <a:gd name="f224" fmla="*/ 593 1 f179"/>
                  <a:gd name="f225" fmla="*/ 642 1 f179"/>
                  <a:gd name="f226" fmla="*/ 2762 1 f178"/>
                  <a:gd name="f227" fmla="*/ 691 1 f179"/>
                  <a:gd name="f228" fmla="*/ 2692 1 f178"/>
                  <a:gd name="f229" fmla="*/ 735 1 f179"/>
                  <a:gd name="f230" fmla="*/ 2589 1 f178"/>
                  <a:gd name="f231" fmla="*/ 778 1 f179"/>
                  <a:gd name="f232" fmla="*/ 2458 1 f178"/>
                  <a:gd name="f233" fmla="*/ 822 1 f179"/>
                  <a:gd name="f234" fmla="*/ 2301 1 f178"/>
                  <a:gd name="f235" fmla="*/ 865 1 f179"/>
                  <a:gd name="f236" fmla="*/ 2030 1 f178"/>
                  <a:gd name="f237" fmla="*/ 930 1 f179"/>
                  <a:gd name="f238" fmla="*/ 1606 1 f178"/>
                  <a:gd name="f239" fmla="*/ 1034 1 f179"/>
                  <a:gd name="f240" fmla="*/ 1145 1 f178"/>
                  <a:gd name="f241" fmla="*/ 1164 1 f179"/>
                  <a:gd name="f242" fmla="*/ 673 1 f178"/>
                  <a:gd name="f243" fmla="*/ 1328 1 f179"/>
                  <a:gd name="f244" fmla="*/ 217 1 f178"/>
                  <a:gd name="f245" fmla="*/ 1545 1 f179"/>
                  <a:gd name="f246" fmla="*/ 353 1 f178"/>
                  <a:gd name="f247" fmla="*/ 1671 1 f179"/>
                  <a:gd name="f248" fmla="*/ 754 1 f178"/>
                  <a:gd name="f249" fmla="*/ 1469 1 f179"/>
                  <a:gd name="f250" fmla="*/ 1311 1 f179"/>
                  <a:gd name="f251" fmla="*/ 1519 1 f178"/>
                  <a:gd name="f252" fmla="*/ 1186 1 f179"/>
                  <a:gd name="f253" fmla="*/ 1861 1 f178"/>
                  <a:gd name="f254" fmla="*/ 1083 1 f179"/>
                  <a:gd name="f255" fmla="*/ 2165 1 f178"/>
                  <a:gd name="f256" fmla="*/ 1007 1 f179"/>
                  <a:gd name="f257" fmla="*/ 2426 1 f178"/>
                  <a:gd name="f258" fmla="*/ 947 1 f179"/>
                  <a:gd name="f259" fmla="*/ 2626 1 f178"/>
                  <a:gd name="f260" fmla="*/ 892 1 f179"/>
                  <a:gd name="f261" fmla="*/ 838 1 f179"/>
                  <a:gd name="f262" fmla="*/ 2827 1 f178"/>
                  <a:gd name="f263" fmla="*/ 794 1 f179"/>
                  <a:gd name="f264" fmla="*/ 2865 1 f178"/>
                  <a:gd name="f265" fmla="*/ 745 1 f179"/>
                  <a:gd name="f266" fmla="*/ 2882 1 f178"/>
                  <a:gd name="f267" fmla="*/ 702 1 f179"/>
                  <a:gd name="f268" fmla="*/ 2854 1 f178"/>
                  <a:gd name="f269" fmla="*/ 620 1 f179"/>
                  <a:gd name="f270" fmla="*/ 2800 1 f178"/>
                  <a:gd name="f271" fmla="*/ 2773 1 f178"/>
                  <a:gd name="f272" fmla="*/ 544 1 f179"/>
                  <a:gd name="f273" fmla="*/ 0 1 f178"/>
                  <a:gd name="f274" fmla="*/ f172 1 f178"/>
                  <a:gd name="f275" fmla="*/ f173 1 f179"/>
                  <a:gd name="f276" fmla="*/ f273 f169 1"/>
                  <a:gd name="f277" fmla="*/ f274 f169 1"/>
                  <a:gd name="f278" fmla="*/ f275 f170 1"/>
                  <a:gd name="f279" fmla="*/ f202 f170 1"/>
                  <a:gd name="f280" fmla="*/ f181 f169 1"/>
                  <a:gd name="f281" fmla="*/ f182 f170 1"/>
                  <a:gd name="f282" fmla="*/ f183 f169 1"/>
                  <a:gd name="f283" fmla="*/ f184 f170 1"/>
                  <a:gd name="f284" fmla="*/ f185 f169 1"/>
                  <a:gd name="f285" fmla="*/ f186 f170 1"/>
                  <a:gd name="f286" fmla="*/ f187 f169 1"/>
                  <a:gd name="f287" fmla="*/ f188 f170 1"/>
                  <a:gd name="f288" fmla="*/ f189 f169 1"/>
                  <a:gd name="f289" fmla="*/ f190 f170 1"/>
                  <a:gd name="f290" fmla="*/ f191 f169 1"/>
                  <a:gd name="f291" fmla="*/ f192 f170 1"/>
                  <a:gd name="f292" fmla="*/ f193 f169 1"/>
                  <a:gd name="f293" fmla="*/ f194 f170 1"/>
                  <a:gd name="f294" fmla="*/ f195 f169 1"/>
                  <a:gd name="f295" fmla="*/ f196 f170 1"/>
                  <a:gd name="f296" fmla="*/ f197 f169 1"/>
                  <a:gd name="f297" fmla="*/ f198 f170 1"/>
                  <a:gd name="f298" fmla="*/ f199 f169 1"/>
                  <a:gd name="f299" fmla="*/ f200 f170 1"/>
                  <a:gd name="f300" fmla="*/ f201 f169 1"/>
                  <a:gd name="f301" fmla="*/ f203 f169 1"/>
                  <a:gd name="f302" fmla="*/ f204 f170 1"/>
                  <a:gd name="f303" fmla="*/ f205 f169 1"/>
                  <a:gd name="f304" fmla="*/ f206 f170 1"/>
                  <a:gd name="f305" fmla="*/ f207 f169 1"/>
                  <a:gd name="f306" fmla="*/ f208 f170 1"/>
                  <a:gd name="f307" fmla="*/ f209 f169 1"/>
                  <a:gd name="f308" fmla="*/ f210 f170 1"/>
                  <a:gd name="f309" fmla="*/ f211 f169 1"/>
                  <a:gd name="f310" fmla="*/ f212 f170 1"/>
                  <a:gd name="f311" fmla="*/ f213 f169 1"/>
                  <a:gd name="f312" fmla="*/ f214 f170 1"/>
                  <a:gd name="f313" fmla="*/ f215 f169 1"/>
                  <a:gd name="f314" fmla="*/ f216 f170 1"/>
                  <a:gd name="f315" fmla="*/ f217 f169 1"/>
                  <a:gd name="f316" fmla="*/ f218 f170 1"/>
                  <a:gd name="f317" fmla="*/ f219 f169 1"/>
                  <a:gd name="f318" fmla="*/ f220 f169 1"/>
                  <a:gd name="f319" fmla="*/ f221 f169 1"/>
                  <a:gd name="f320" fmla="*/ f222 f170 1"/>
                  <a:gd name="f321" fmla="*/ f223 f169 1"/>
                  <a:gd name="f322" fmla="*/ f224 f170 1"/>
                  <a:gd name="f323" fmla="*/ f225 f170 1"/>
                  <a:gd name="f324" fmla="*/ f226 f169 1"/>
                  <a:gd name="f325" fmla="*/ f227 f170 1"/>
                  <a:gd name="f326" fmla="*/ f228 f169 1"/>
                  <a:gd name="f327" fmla="*/ f229 f170 1"/>
                  <a:gd name="f328" fmla="*/ f230 f169 1"/>
                  <a:gd name="f329" fmla="*/ f231 f170 1"/>
                  <a:gd name="f330" fmla="*/ f232 f169 1"/>
                  <a:gd name="f331" fmla="*/ f233 f170 1"/>
                  <a:gd name="f332" fmla="*/ f234 f169 1"/>
                  <a:gd name="f333" fmla="*/ f235 f170 1"/>
                  <a:gd name="f334" fmla="*/ f236 f169 1"/>
                  <a:gd name="f335" fmla="*/ f237 f170 1"/>
                  <a:gd name="f336" fmla="*/ f238 f169 1"/>
                  <a:gd name="f337" fmla="*/ f239 f170 1"/>
                  <a:gd name="f338" fmla="*/ f240 f169 1"/>
                  <a:gd name="f339" fmla="*/ f241 f170 1"/>
                  <a:gd name="f340" fmla="*/ f242 f169 1"/>
                  <a:gd name="f341" fmla="*/ f243 f170 1"/>
                  <a:gd name="f342" fmla="*/ f244 f169 1"/>
                  <a:gd name="f343" fmla="*/ f245 f170 1"/>
                  <a:gd name="f344" fmla="*/ f246 f169 1"/>
                  <a:gd name="f345" fmla="*/ f247 f170 1"/>
                  <a:gd name="f346" fmla="*/ f248 f169 1"/>
                  <a:gd name="f347" fmla="*/ f249 f170 1"/>
                  <a:gd name="f348" fmla="*/ f250 f170 1"/>
                  <a:gd name="f349" fmla="*/ f251 f169 1"/>
                  <a:gd name="f350" fmla="*/ f252 f170 1"/>
                  <a:gd name="f351" fmla="*/ f253 f169 1"/>
                  <a:gd name="f352" fmla="*/ f254 f170 1"/>
                  <a:gd name="f353" fmla="*/ f255 f169 1"/>
                  <a:gd name="f354" fmla="*/ f256 f170 1"/>
                  <a:gd name="f355" fmla="*/ f257 f169 1"/>
                  <a:gd name="f356" fmla="*/ f258 f170 1"/>
                  <a:gd name="f357" fmla="*/ f259 f169 1"/>
                  <a:gd name="f358" fmla="*/ f260 f170 1"/>
                  <a:gd name="f359" fmla="*/ f261 f170 1"/>
                  <a:gd name="f360" fmla="*/ f262 f169 1"/>
                  <a:gd name="f361" fmla="*/ f263 f170 1"/>
                  <a:gd name="f362" fmla="*/ f264 f169 1"/>
                  <a:gd name="f363" fmla="*/ f265 f170 1"/>
                  <a:gd name="f364" fmla="*/ f266 f169 1"/>
                  <a:gd name="f365" fmla="*/ f267 f170 1"/>
                  <a:gd name="f366" fmla="*/ f268 f169 1"/>
                  <a:gd name="f367" fmla="*/ f269 f170 1"/>
                  <a:gd name="f368" fmla="*/ f270 f169 1"/>
                  <a:gd name="f369" fmla="*/ f271 f169 1"/>
                  <a:gd name="f370" fmla="*/ f272 f17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80">
                    <a:pos x="f280" y="f281"/>
                  </a:cxn>
                  <a:cxn ang="f180">
                    <a:pos x="f282" y="f283"/>
                  </a:cxn>
                  <a:cxn ang="f180">
                    <a:pos x="f284" y="f285"/>
                  </a:cxn>
                  <a:cxn ang="f180">
                    <a:pos x="f286" y="f287"/>
                  </a:cxn>
                  <a:cxn ang="f180">
                    <a:pos x="f288" y="f289"/>
                  </a:cxn>
                  <a:cxn ang="f180">
                    <a:pos x="f290" y="f291"/>
                  </a:cxn>
                  <a:cxn ang="f180">
                    <a:pos x="f292" y="f293"/>
                  </a:cxn>
                  <a:cxn ang="f180">
                    <a:pos x="f294" y="f295"/>
                  </a:cxn>
                  <a:cxn ang="f180">
                    <a:pos x="f296" y="f297"/>
                  </a:cxn>
                  <a:cxn ang="f180">
                    <a:pos x="f298" y="f299"/>
                  </a:cxn>
                  <a:cxn ang="f180">
                    <a:pos x="f300" y="f279"/>
                  </a:cxn>
                  <a:cxn ang="f180">
                    <a:pos x="f301" y="f302"/>
                  </a:cxn>
                  <a:cxn ang="f180">
                    <a:pos x="f303" y="f304"/>
                  </a:cxn>
                  <a:cxn ang="f180">
                    <a:pos x="f305" y="f306"/>
                  </a:cxn>
                  <a:cxn ang="f180">
                    <a:pos x="f307" y="f308"/>
                  </a:cxn>
                  <a:cxn ang="f180">
                    <a:pos x="f309" y="f310"/>
                  </a:cxn>
                  <a:cxn ang="f180">
                    <a:pos x="f311" y="f312"/>
                  </a:cxn>
                  <a:cxn ang="f180">
                    <a:pos x="f313" y="f314"/>
                  </a:cxn>
                  <a:cxn ang="f180">
                    <a:pos x="f315" y="f316"/>
                  </a:cxn>
                  <a:cxn ang="f180">
                    <a:pos x="f317" y="f283"/>
                  </a:cxn>
                  <a:cxn ang="f180">
                    <a:pos x="f318" y="f281"/>
                  </a:cxn>
                  <a:cxn ang="f180">
                    <a:pos x="f319" y="f320"/>
                  </a:cxn>
                  <a:cxn ang="f180">
                    <a:pos x="f321" y="f322"/>
                  </a:cxn>
                  <a:cxn ang="f180">
                    <a:pos x="f321" y="f323"/>
                  </a:cxn>
                  <a:cxn ang="f180">
                    <a:pos x="f324" y="f325"/>
                  </a:cxn>
                  <a:cxn ang="f180">
                    <a:pos x="f326" y="f327"/>
                  </a:cxn>
                  <a:cxn ang="f180">
                    <a:pos x="f328" y="f329"/>
                  </a:cxn>
                  <a:cxn ang="f180">
                    <a:pos x="f330" y="f331"/>
                  </a:cxn>
                  <a:cxn ang="f180">
                    <a:pos x="f332" y="f333"/>
                  </a:cxn>
                  <a:cxn ang="f180">
                    <a:pos x="f334" y="f335"/>
                  </a:cxn>
                  <a:cxn ang="f180">
                    <a:pos x="f336" y="f337"/>
                  </a:cxn>
                  <a:cxn ang="f180">
                    <a:pos x="f338" y="f339"/>
                  </a:cxn>
                  <a:cxn ang="f180">
                    <a:pos x="f340" y="f341"/>
                  </a:cxn>
                  <a:cxn ang="f180">
                    <a:pos x="f342" y="f343"/>
                  </a:cxn>
                  <a:cxn ang="f180">
                    <a:pos x="f344" y="f345"/>
                  </a:cxn>
                  <a:cxn ang="f180">
                    <a:pos x="f346" y="f347"/>
                  </a:cxn>
                  <a:cxn ang="f180">
                    <a:pos x="f338" y="f348"/>
                  </a:cxn>
                  <a:cxn ang="f180">
                    <a:pos x="f349" y="f350"/>
                  </a:cxn>
                  <a:cxn ang="f180">
                    <a:pos x="f351" y="f352"/>
                  </a:cxn>
                  <a:cxn ang="f180">
                    <a:pos x="f353" y="f354"/>
                  </a:cxn>
                  <a:cxn ang="f180">
                    <a:pos x="f355" y="f356"/>
                  </a:cxn>
                  <a:cxn ang="f180">
                    <a:pos x="f357" y="f358"/>
                  </a:cxn>
                  <a:cxn ang="f180">
                    <a:pos x="f324" y="f359"/>
                  </a:cxn>
                  <a:cxn ang="f180">
                    <a:pos x="f360" y="f361"/>
                  </a:cxn>
                  <a:cxn ang="f180">
                    <a:pos x="f362" y="f363"/>
                  </a:cxn>
                  <a:cxn ang="f180">
                    <a:pos x="f364" y="f365"/>
                  </a:cxn>
                  <a:cxn ang="f180">
                    <a:pos x="f366" y="f367"/>
                  </a:cxn>
                  <a:cxn ang="f180">
                    <a:pos x="f368" y="f320"/>
                  </a:cxn>
                  <a:cxn ang="f180">
                    <a:pos x="f369" y="f370"/>
                  </a:cxn>
                </a:cxnLst>
                <a:rect l="f276" t="f279" r="f277" b="f278"/>
                <a:pathLst>
                  <a:path w="2882" h="1671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4" y="f48"/>
                    </a:lnTo>
                    <a:lnTo>
                      <a:pt x="f44" y="f5"/>
                    </a:lnTo>
                    <a:lnTo>
                      <a:pt x="f49" y="f47"/>
                    </a:lnTo>
                    <a:lnTo>
                      <a:pt x="f50" y="f51"/>
                    </a:lnTo>
                    <a:lnTo>
                      <a:pt x="f50" y="f52"/>
                    </a:lnTo>
                    <a:lnTo>
                      <a:pt x="f49" y="f53"/>
                    </a:lnTo>
                    <a:lnTo>
                      <a:pt x="f42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25"/>
                    </a:lnTo>
                    <a:lnTo>
                      <a:pt x="f68" y="f69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74" y="f75"/>
                    </a:lnTo>
                    <a:lnTo>
                      <a:pt x="f76" y="f77"/>
                    </a:lnTo>
                    <a:lnTo>
                      <a:pt x="f78" y="f15"/>
                    </a:lnTo>
                    <a:lnTo>
                      <a:pt x="f79" y="f13"/>
                    </a:lnTo>
                    <a:lnTo>
                      <a:pt x="f80" y="f11"/>
                    </a:lnTo>
                    <a:lnTo>
                      <a:pt x="f10" y="f9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5" y="f86"/>
                    </a:lnTo>
                    <a:lnTo>
                      <a:pt x="f87" y="f88"/>
                    </a:lnTo>
                    <a:lnTo>
                      <a:pt x="f85" y="f89"/>
                    </a:lnTo>
                    <a:lnTo>
                      <a:pt x="f83" y="f90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12" y="f95"/>
                    </a:lnTo>
                    <a:lnTo>
                      <a:pt x="f96" y="f97"/>
                    </a:lnTo>
                    <a:lnTo>
                      <a:pt x="f98" y="f99"/>
                    </a:lnTo>
                    <a:lnTo>
                      <a:pt x="f100" y="f101"/>
                    </a:lnTo>
                    <a:lnTo>
                      <a:pt x="f102" y="f103"/>
                    </a:lnTo>
                    <a:lnTo>
                      <a:pt x="f72" y="f104"/>
                    </a:lnTo>
                    <a:lnTo>
                      <a:pt x="f105" y="f106"/>
                    </a:lnTo>
                    <a:lnTo>
                      <a:pt x="f107" y="f108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40" y="f113"/>
                    </a:lnTo>
                    <a:lnTo>
                      <a:pt x="f114" y="f115"/>
                    </a:lnTo>
                    <a:lnTo>
                      <a:pt x="f116" y="f117"/>
                    </a:lnTo>
                    <a:lnTo>
                      <a:pt x="f118" y="f119"/>
                    </a:lnTo>
                    <a:lnTo>
                      <a:pt x="f120" y="f121"/>
                    </a:lnTo>
                    <a:lnTo>
                      <a:pt x="f122" y="f123"/>
                    </a:lnTo>
                    <a:lnTo>
                      <a:pt x="f124" y="f125"/>
                    </a:lnTo>
                    <a:lnTo>
                      <a:pt x="f5" y="f7"/>
                    </a:lnTo>
                    <a:lnTo>
                      <a:pt x="f126" y="f7"/>
                    </a:lnTo>
                    <a:lnTo>
                      <a:pt x="f127" y="f128"/>
                    </a:lnTo>
                    <a:lnTo>
                      <a:pt x="f129" y="f130"/>
                    </a:lnTo>
                    <a:lnTo>
                      <a:pt x="f131" y="f132"/>
                    </a:lnTo>
                    <a:lnTo>
                      <a:pt x="f116" y="f133"/>
                    </a:lnTo>
                    <a:lnTo>
                      <a:pt x="f134" y="f119"/>
                    </a:lnTo>
                    <a:lnTo>
                      <a:pt x="f135" y="f136"/>
                    </a:lnTo>
                    <a:lnTo>
                      <a:pt x="f34" y="f137"/>
                    </a:lnTo>
                    <a:lnTo>
                      <a:pt x="f138" y="f139"/>
                    </a:lnTo>
                    <a:lnTo>
                      <a:pt x="f140" y="f141"/>
                    </a:lnTo>
                    <a:lnTo>
                      <a:pt x="f142" y="f143"/>
                    </a:lnTo>
                    <a:lnTo>
                      <a:pt x="f105" y="f144"/>
                    </a:lnTo>
                    <a:lnTo>
                      <a:pt x="f145" y="f146"/>
                    </a:lnTo>
                    <a:lnTo>
                      <a:pt x="f147" y="f148"/>
                    </a:lnTo>
                    <a:lnTo>
                      <a:pt x="f149" y="f150"/>
                    </a:lnTo>
                    <a:lnTo>
                      <a:pt x="f151" y="f106"/>
                    </a:lnTo>
                    <a:lnTo>
                      <a:pt x="f91" y="f152"/>
                    </a:lnTo>
                    <a:lnTo>
                      <a:pt x="f87" y="f153"/>
                    </a:lnTo>
                    <a:lnTo>
                      <a:pt x="f154" y="f155"/>
                    </a:lnTo>
                    <a:lnTo>
                      <a:pt x="f156" y="f157"/>
                    </a:lnTo>
                    <a:lnTo>
                      <a:pt x="f158" y="f159"/>
                    </a:lnTo>
                    <a:lnTo>
                      <a:pt x="f160" y="f161"/>
                    </a:lnTo>
                    <a:lnTo>
                      <a:pt x="f6" y="f162"/>
                    </a:lnTo>
                    <a:lnTo>
                      <a:pt x="f160" y="f163"/>
                    </a:lnTo>
                    <a:lnTo>
                      <a:pt x="f164" y="f165"/>
                    </a:lnTo>
                    <a:lnTo>
                      <a:pt x="f166" y="f167"/>
                    </a:lnTo>
                    <a:lnTo>
                      <a:pt x="f87" y="f82"/>
                    </a:lnTo>
                    <a:lnTo>
                      <a:pt x="f8" y="f9"/>
                    </a:lnTo>
                    <a:lnTo>
                      <a:pt x="f8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3399"/>
                  </a:gs>
                  <a:gs pos="100000">
                    <a:srgbClr val="002E8B"/>
                  </a:gs>
                </a:gsLst>
                <a:lin ang="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7" name="Freeform 7"/>
              <p:cNvSpPr/>
              <p:nvPr/>
            </p:nvSpPr>
            <p:spPr>
              <a:xfrm>
                <a:off x="6619871" y="4240209"/>
                <a:ext cx="1998658" cy="1287466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259"/>
                  <a:gd name="f7" fmla="val 811"/>
                  <a:gd name="f8" fmla="val 615"/>
                  <a:gd name="f9" fmla="val 1248"/>
                  <a:gd name="f10" fmla="val 588"/>
                  <a:gd name="f11" fmla="val 1237"/>
                  <a:gd name="f12" fmla="val 566"/>
                  <a:gd name="f13" fmla="val 1216"/>
                  <a:gd name="f14" fmla="val 539"/>
                  <a:gd name="f15" fmla="val 1188"/>
                  <a:gd name="f16" fmla="val 517"/>
                  <a:gd name="f17" fmla="val 1123"/>
                  <a:gd name="f18" fmla="val 479"/>
                  <a:gd name="f19" fmla="val 1042"/>
                  <a:gd name="f20" fmla="val 441"/>
                  <a:gd name="f21" fmla="val 944"/>
                  <a:gd name="f22" fmla="val 408"/>
                  <a:gd name="f23" fmla="val 841"/>
                  <a:gd name="f24" fmla="val 381"/>
                  <a:gd name="f25" fmla="val 727"/>
                  <a:gd name="f26" fmla="val 348"/>
                  <a:gd name="f27" fmla="val 613"/>
                  <a:gd name="f28" fmla="val 321"/>
                  <a:gd name="f29" fmla="val 499"/>
                  <a:gd name="f30" fmla="val 294"/>
                  <a:gd name="f31" fmla="val 391"/>
                  <a:gd name="f32" fmla="val 261"/>
                  <a:gd name="f33" fmla="val 288"/>
                  <a:gd name="f34" fmla="val 229"/>
                  <a:gd name="f35" fmla="val 195"/>
                  <a:gd name="f36" fmla="val 196"/>
                  <a:gd name="f37" fmla="val 119"/>
                  <a:gd name="f38" fmla="val 152"/>
                  <a:gd name="f39" fmla="val 54"/>
                  <a:gd name="f40" fmla="val 109"/>
                  <a:gd name="f41" fmla="val 33"/>
                  <a:gd name="f42" fmla="val 87"/>
                  <a:gd name="f43" fmla="val 16"/>
                  <a:gd name="f44" fmla="val 60"/>
                  <a:gd name="f45" fmla="val 5"/>
                  <a:gd name="f46" fmla="val 6"/>
                  <a:gd name="f47" fmla="val 11"/>
                  <a:gd name="f48" fmla="val 38"/>
                  <a:gd name="f49" fmla="val 114"/>
                  <a:gd name="f50" fmla="val 142"/>
                  <a:gd name="f51" fmla="val 174"/>
                  <a:gd name="f52" fmla="val 125"/>
                  <a:gd name="f53" fmla="val 207"/>
                  <a:gd name="f54" fmla="val 179"/>
                  <a:gd name="f55" fmla="val 240"/>
                  <a:gd name="f56" fmla="val 244"/>
                  <a:gd name="f57" fmla="val 278"/>
                  <a:gd name="f58" fmla="val 326"/>
                  <a:gd name="f59" fmla="val 310"/>
                  <a:gd name="f60" fmla="val 418"/>
                  <a:gd name="f61" fmla="val 526"/>
                  <a:gd name="f62" fmla="val 657"/>
                  <a:gd name="f63" fmla="val 414"/>
                  <a:gd name="f64" fmla="val 749"/>
                  <a:gd name="f65" fmla="val 435"/>
                  <a:gd name="f66" fmla="val 830"/>
                  <a:gd name="f67" fmla="val 463"/>
                  <a:gd name="f68" fmla="val 901"/>
                  <a:gd name="f69" fmla="val 490"/>
                  <a:gd name="f70" fmla="val 966"/>
                  <a:gd name="f71" fmla="val 512"/>
                  <a:gd name="f72" fmla="val 1015"/>
                  <a:gd name="f73" fmla="val 1053"/>
                  <a:gd name="f74" fmla="val 1080"/>
                  <a:gd name="f75" fmla="val 593"/>
                  <a:gd name="f76" fmla="val 1102"/>
                  <a:gd name="f77" fmla="val 620"/>
                  <a:gd name="f78" fmla="val 1112"/>
                  <a:gd name="f79" fmla="val 648"/>
                  <a:gd name="f80" fmla="val 1118"/>
                  <a:gd name="f81" fmla="val 675"/>
                  <a:gd name="f82" fmla="val 697"/>
                  <a:gd name="f83" fmla="val 1096"/>
                  <a:gd name="f84" fmla="val 724"/>
                  <a:gd name="f85" fmla="val 746"/>
                  <a:gd name="f86" fmla="val 767"/>
                  <a:gd name="f87" fmla="val 789"/>
                  <a:gd name="f88" fmla="val 977"/>
                  <a:gd name="f89" fmla="val 1047"/>
                  <a:gd name="f90" fmla="val 1107"/>
                  <a:gd name="f91" fmla="val 1156"/>
                  <a:gd name="f92" fmla="val 1199"/>
                  <a:gd name="f93" fmla="val 1226"/>
                  <a:gd name="f94" fmla="val 702"/>
                  <a:gd name="f95" fmla="+- 0 0 -90"/>
                  <a:gd name="f96" fmla="*/ f3 1 1259"/>
                  <a:gd name="f97" fmla="*/ f4 1 811"/>
                  <a:gd name="f98" fmla="val f5"/>
                  <a:gd name="f99" fmla="val f6"/>
                  <a:gd name="f100" fmla="val f7"/>
                  <a:gd name="f101" fmla="*/ f95 f0 1"/>
                  <a:gd name="f102" fmla="+- f100 0 f98"/>
                  <a:gd name="f103" fmla="+- f99 0 f98"/>
                  <a:gd name="f104" fmla="*/ f101 1 f2"/>
                  <a:gd name="f105" fmla="*/ f103 1 1259"/>
                  <a:gd name="f106" fmla="*/ f102 1 811"/>
                  <a:gd name="f107" fmla="+- f104 0 f1"/>
                  <a:gd name="f108" fmla="*/ 1259 1 f105"/>
                  <a:gd name="f109" fmla="*/ 615 1 f106"/>
                  <a:gd name="f110" fmla="*/ 1248 1 f105"/>
                  <a:gd name="f111" fmla="*/ 588 1 f106"/>
                  <a:gd name="f112" fmla="*/ 1237 1 f105"/>
                  <a:gd name="f113" fmla="*/ 566 1 f106"/>
                  <a:gd name="f114" fmla="*/ 1216 1 f105"/>
                  <a:gd name="f115" fmla="*/ 539 1 f106"/>
                  <a:gd name="f116" fmla="*/ 1188 1 f105"/>
                  <a:gd name="f117" fmla="*/ 517 1 f106"/>
                  <a:gd name="f118" fmla="*/ 1123 1 f105"/>
                  <a:gd name="f119" fmla="*/ 479 1 f106"/>
                  <a:gd name="f120" fmla="*/ 1042 1 f105"/>
                  <a:gd name="f121" fmla="*/ 441 1 f106"/>
                  <a:gd name="f122" fmla="*/ 944 1 f105"/>
                  <a:gd name="f123" fmla="*/ 408 1 f106"/>
                  <a:gd name="f124" fmla="*/ 841 1 f105"/>
                  <a:gd name="f125" fmla="*/ 381 1 f106"/>
                  <a:gd name="f126" fmla="*/ 727 1 f105"/>
                  <a:gd name="f127" fmla="*/ 348 1 f106"/>
                  <a:gd name="f128" fmla="*/ 613 1 f105"/>
                  <a:gd name="f129" fmla="*/ 321 1 f106"/>
                  <a:gd name="f130" fmla="*/ 499 1 f105"/>
                  <a:gd name="f131" fmla="*/ 294 1 f106"/>
                  <a:gd name="f132" fmla="*/ 391 1 f105"/>
                  <a:gd name="f133" fmla="*/ 261 1 f106"/>
                  <a:gd name="f134" fmla="*/ 288 1 f105"/>
                  <a:gd name="f135" fmla="*/ 229 1 f106"/>
                  <a:gd name="f136" fmla="*/ 195 1 f105"/>
                  <a:gd name="f137" fmla="*/ 196 1 f106"/>
                  <a:gd name="f138" fmla="*/ 119 1 f105"/>
                  <a:gd name="f139" fmla="*/ 152 1 f106"/>
                  <a:gd name="f140" fmla="*/ 54 1 f105"/>
                  <a:gd name="f141" fmla="*/ 109 1 f106"/>
                  <a:gd name="f142" fmla="*/ 33 1 f105"/>
                  <a:gd name="f143" fmla="*/ 87 1 f106"/>
                  <a:gd name="f144" fmla="*/ 16 1 f105"/>
                  <a:gd name="f145" fmla="*/ 60 1 f106"/>
                  <a:gd name="f146" fmla="*/ 5 1 f105"/>
                  <a:gd name="f147" fmla="*/ 33 1 f106"/>
                  <a:gd name="f148" fmla="*/ 0 1 f105"/>
                  <a:gd name="f149" fmla="*/ 0 1 f106"/>
                  <a:gd name="f150" fmla="*/ 6 1 f106"/>
                  <a:gd name="f151" fmla="*/ 11 1 f106"/>
                  <a:gd name="f152" fmla="*/ 38 1 f106"/>
                  <a:gd name="f153" fmla="*/ 114 1 f106"/>
                  <a:gd name="f154" fmla="*/ 142 1 f106"/>
                  <a:gd name="f155" fmla="*/ 87 1 f105"/>
                  <a:gd name="f156" fmla="*/ 174 1 f106"/>
                  <a:gd name="f157" fmla="*/ 125 1 f105"/>
                  <a:gd name="f158" fmla="*/ 207 1 f106"/>
                  <a:gd name="f159" fmla="*/ 179 1 f105"/>
                  <a:gd name="f160" fmla="*/ 240 1 f106"/>
                  <a:gd name="f161" fmla="*/ 244 1 f105"/>
                  <a:gd name="f162" fmla="*/ 278 1 f106"/>
                  <a:gd name="f163" fmla="*/ 326 1 f105"/>
                  <a:gd name="f164" fmla="*/ 310 1 f106"/>
                  <a:gd name="f165" fmla="*/ 418 1 f105"/>
                  <a:gd name="f166" fmla="*/ 526 1 f105"/>
                  <a:gd name="f167" fmla="*/ 657 1 f105"/>
                  <a:gd name="f168" fmla="*/ 414 1 f106"/>
                  <a:gd name="f169" fmla="*/ 749 1 f105"/>
                  <a:gd name="f170" fmla="*/ 435 1 f106"/>
                  <a:gd name="f171" fmla="*/ 830 1 f105"/>
                  <a:gd name="f172" fmla="*/ 463 1 f106"/>
                  <a:gd name="f173" fmla="*/ 901 1 f105"/>
                  <a:gd name="f174" fmla="*/ 490 1 f106"/>
                  <a:gd name="f175" fmla="*/ 966 1 f105"/>
                  <a:gd name="f176" fmla="*/ 512 1 f106"/>
                  <a:gd name="f177" fmla="*/ 1015 1 f105"/>
                  <a:gd name="f178" fmla="*/ 1053 1 f105"/>
                  <a:gd name="f179" fmla="*/ 1080 1 f105"/>
                  <a:gd name="f180" fmla="*/ 593 1 f106"/>
                  <a:gd name="f181" fmla="*/ 1102 1 f105"/>
                  <a:gd name="f182" fmla="*/ 620 1 f106"/>
                  <a:gd name="f183" fmla="*/ 1112 1 f105"/>
                  <a:gd name="f184" fmla="*/ 648 1 f106"/>
                  <a:gd name="f185" fmla="*/ 1118 1 f105"/>
                  <a:gd name="f186" fmla="*/ 675 1 f106"/>
                  <a:gd name="f187" fmla="*/ 697 1 f106"/>
                  <a:gd name="f188" fmla="*/ 1096 1 f105"/>
                  <a:gd name="f189" fmla="*/ 724 1 f106"/>
                  <a:gd name="f190" fmla="*/ 746 1 f106"/>
                  <a:gd name="f191" fmla="*/ 767 1 f106"/>
                  <a:gd name="f192" fmla="*/ 789 1 f106"/>
                  <a:gd name="f193" fmla="*/ 977 1 f105"/>
                  <a:gd name="f194" fmla="*/ 811 1 f106"/>
                  <a:gd name="f195" fmla="*/ 1047 1 f105"/>
                  <a:gd name="f196" fmla="*/ 1107 1 f105"/>
                  <a:gd name="f197" fmla="*/ 1156 1 f105"/>
                  <a:gd name="f198" fmla="*/ 1199 1 f105"/>
                  <a:gd name="f199" fmla="*/ 1226 1 f105"/>
                  <a:gd name="f200" fmla="*/ 702 1 f106"/>
                  <a:gd name="f201" fmla="*/ f99 1 f105"/>
                  <a:gd name="f202" fmla="*/ f100 1 f106"/>
                  <a:gd name="f203" fmla="*/ f148 f96 1"/>
                  <a:gd name="f204" fmla="*/ f201 f96 1"/>
                  <a:gd name="f205" fmla="*/ f202 f97 1"/>
                  <a:gd name="f206" fmla="*/ f149 f97 1"/>
                  <a:gd name="f207" fmla="*/ f108 f96 1"/>
                  <a:gd name="f208" fmla="*/ f109 f97 1"/>
                  <a:gd name="f209" fmla="*/ f110 f96 1"/>
                  <a:gd name="f210" fmla="*/ f111 f97 1"/>
                  <a:gd name="f211" fmla="*/ f112 f96 1"/>
                  <a:gd name="f212" fmla="*/ f113 f97 1"/>
                  <a:gd name="f213" fmla="*/ f114 f96 1"/>
                  <a:gd name="f214" fmla="*/ f115 f97 1"/>
                  <a:gd name="f215" fmla="*/ f116 f96 1"/>
                  <a:gd name="f216" fmla="*/ f117 f97 1"/>
                  <a:gd name="f217" fmla="*/ f118 f96 1"/>
                  <a:gd name="f218" fmla="*/ f119 f97 1"/>
                  <a:gd name="f219" fmla="*/ f120 f96 1"/>
                  <a:gd name="f220" fmla="*/ f121 f97 1"/>
                  <a:gd name="f221" fmla="*/ f122 f96 1"/>
                  <a:gd name="f222" fmla="*/ f123 f97 1"/>
                  <a:gd name="f223" fmla="*/ f124 f96 1"/>
                  <a:gd name="f224" fmla="*/ f125 f97 1"/>
                  <a:gd name="f225" fmla="*/ f126 f96 1"/>
                  <a:gd name="f226" fmla="*/ f127 f97 1"/>
                  <a:gd name="f227" fmla="*/ f128 f96 1"/>
                  <a:gd name="f228" fmla="*/ f129 f97 1"/>
                  <a:gd name="f229" fmla="*/ f130 f96 1"/>
                  <a:gd name="f230" fmla="*/ f131 f97 1"/>
                  <a:gd name="f231" fmla="*/ f132 f96 1"/>
                  <a:gd name="f232" fmla="*/ f133 f97 1"/>
                  <a:gd name="f233" fmla="*/ f134 f96 1"/>
                  <a:gd name="f234" fmla="*/ f135 f97 1"/>
                  <a:gd name="f235" fmla="*/ f136 f96 1"/>
                  <a:gd name="f236" fmla="*/ f137 f97 1"/>
                  <a:gd name="f237" fmla="*/ f138 f96 1"/>
                  <a:gd name="f238" fmla="*/ f139 f97 1"/>
                  <a:gd name="f239" fmla="*/ f140 f96 1"/>
                  <a:gd name="f240" fmla="*/ f141 f97 1"/>
                  <a:gd name="f241" fmla="*/ f142 f96 1"/>
                  <a:gd name="f242" fmla="*/ f143 f97 1"/>
                  <a:gd name="f243" fmla="*/ f144 f96 1"/>
                  <a:gd name="f244" fmla="*/ f145 f97 1"/>
                  <a:gd name="f245" fmla="*/ f146 f96 1"/>
                  <a:gd name="f246" fmla="*/ f147 f97 1"/>
                  <a:gd name="f247" fmla="*/ f150 f97 1"/>
                  <a:gd name="f248" fmla="*/ f151 f97 1"/>
                  <a:gd name="f249" fmla="*/ f152 f97 1"/>
                  <a:gd name="f250" fmla="*/ f153 f97 1"/>
                  <a:gd name="f251" fmla="*/ f154 f97 1"/>
                  <a:gd name="f252" fmla="*/ f155 f96 1"/>
                  <a:gd name="f253" fmla="*/ f156 f97 1"/>
                  <a:gd name="f254" fmla="*/ f157 f96 1"/>
                  <a:gd name="f255" fmla="*/ f158 f97 1"/>
                  <a:gd name="f256" fmla="*/ f159 f96 1"/>
                  <a:gd name="f257" fmla="*/ f160 f97 1"/>
                  <a:gd name="f258" fmla="*/ f161 f96 1"/>
                  <a:gd name="f259" fmla="*/ f162 f97 1"/>
                  <a:gd name="f260" fmla="*/ f163 f96 1"/>
                  <a:gd name="f261" fmla="*/ f164 f97 1"/>
                  <a:gd name="f262" fmla="*/ f165 f96 1"/>
                  <a:gd name="f263" fmla="*/ f166 f96 1"/>
                  <a:gd name="f264" fmla="*/ f167 f96 1"/>
                  <a:gd name="f265" fmla="*/ f168 f97 1"/>
                  <a:gd name="f266" fmla="*/ f169 f96 1"/>
                  <a:gd name="f267" fmla="*/ f170 f97 1"/>
                  <a:gd name="f268" fmla="*/ f171 f96 1"/>
                  <a:gd name="f269" fmla="*/ f172 f97 1"/>
                  <a:gd name="f270" fmla="*/ f173 f96 1"/>
                  <a:gd name="f271" fmla="*/ f174 f97 1"/>
                  <a:gd name="f272" fmla="*/ f175 f96 1"/>
                  <a:gd name="f273" fmla="*/ f176 f97 1"/>
                  <a:gd name="f274" fmla="*/ f177 f96 1"/>
                  <a:gd name="f275" fmla="*/ f178 f96 1"/>
                  <a:gd name="f276" fmla="*/ f179 f96 1"/>
                  <a:gd name="f277" fmla="*/ f180 f97 1"/>
                  <a:gd name="f278" fmla="*/ f181 f96 1"/>
                  <a:gd name="f279" fmla="*/ f182 f97 1"/>
                  <a:gd name="f280" fmla="*/ f183 f96 1"/>
                  <a:gd name="f281" fmla="*/ f184 f97 1"/>
                  <a:gd name="f282" fmla="*/ f185 f96 1"/>
                  <a:gd name="f283" fmla="*/ f186 f97 1"/>
                  <a:gd name="f284" fmla="*/ f187 f97 1"/>
                  <a:gd name="f285" fmla="*/ f188 f96 1"/>
                  <a:gd name="f286" fmla="*/ f189 f97 1"/>
                  <a:gd name="f287" fmla="*/ f190 f97 1"/>
                  <a:gd name="f288" fmla="*/ f191 f97 1"/>
                  <a:gd name="f289" fmla="*/ f192 f97 1"/>
                  <a:gd name="f290" fmla="*/ f193 f96 1"/>
                  <a:gd name="f291" fmla="*/ f194 f97 1"/>
                  <a:gd name="f292" fmla="*/ f195 f96 1"/>
                  <a:gd name="f293" fmla="*/ f196 f96 1"/>
                  <a:gd name="f294" fmla="*/ f197 f96 1"/>
                  <a:gd name="f295" fmla="*/ f198 f96 1"/>
                  <a:gd name="f296" fmla="*/ f199 f96 1"/>
                  <a:gd name="f297" fmla="*/ f200 f9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07">
                    <a:pos x="f207" y="f208"/>
                  </a:cxn>
                  <a:cxn ang="f107">
                    <a:pos x="f209" y="f210"/>
                  </a:cxn>
                  <a:cxn ang="f107">
                    <a:pos x="f211" y="f212"/>
                  </a:cxn>
                  <a:cxn ang="f107">
                    <a:pos x="f213" y="f214"/>
                  </a:cxn>
                  <a:cxn ang="f107">
                    <a:pos x="f215" y="f216"/>
                  </a:cxn>
                  <a:cxn ang="f107">
                    <a:pos x="f217" y="f218"/>
                  </a:cxn>
                  <a:cxn ang="f107">
                    <a:pos x="f219" y="f220"/>
                  </a:cxn>
                  <a:cxn ang="f107">
                    <a:pos x="f221" y="f222"/>
                  </a:cxn>
                  <a:cxn ang="f107">
                    <a:pos x="f223" y="f224"/>
                  </a:cxn>
                  <a:cxn ang="f107">
                    <a:pos x="f225" y="f226"/>
                  </a:cxn>
                  <a:cxn ang="f107">
                    <a:pos x="f227" y="f228"/>
                  </a:cxn>
                  <a:cxn ang="f107">
                    <a:pos x="f229" y="f230"/>
                  </a:cxn>
                  <a:cxn ang="f107">
                    <a:pos x="f231" y="f232"/>
                  </a:cxn>
                  <a:cxn ang="f107">
                    <a:pos x="f233" y="f234"/>
                  </a:cxn>
                  <a:cxn ang="f107">
                    <a:pos x="f235" y="f236"/>
                  </a:cxn>
                  <a:cxn ang="f107">
                    <a:pos x="f237" y="f238"/>
                  </a:cxn>
                  <a:cxn ang="f107">
                    <a:pos x="f239" y="f240"/>
                  </a:cxn>
                  <a:cxn ang="f107">
                    <a:pos x="f241" y="f242"/>
                  </a:cxn>
                  <a:cxn ang="f107">
                    <a:pos x="f243" y="f244"/>
                  </a:cxn>
                  <a:cxn ang="f107">
                    <a:pos x="f245" y="f246"/>
                  </a:cxn>
                  <a:cxn ang="f107">
                    <a:pos x="f203" y="f206"/>
                  </a:cxn>
                  <a:cxn ang="f107">
                    <a:pos x="f203" y="f247"/>
                  </a:cxn>
                  <a:cxn ang="f107">
                    <a:pos x="f203" y="f248"/>
                  </a:cxn>
                  <a:cxn ang="f107">
                    <a:pos x="f203" y="f249"/>
                  </a:cxn>
                  <a:cxn ang="f107">
                    <a:pos x="f245" y="f244"/>
                  </a:cxn>
                  <a:cxn ang="f107">
                    <a:pos x="f243" y="f242"/>
                  </a:cxn>
                  <a:cxn ang="f107">
                    <a:pos x="f241" y="f250"/>
                  </a:cxn>
                  <a:cxn ang="f107">
                    <a:pos x="f239" y="f251"/>
                  </a:cxn>
                  <a:cxn ang="f107">
                    <a:pos x="f252" y="f253"/>
                  </a:cxn>
                  <a:cxn ang="f107">
                    <a:pos x="f254" y="f255"/>
                  </a:cxn>
                  <a:cxn ang="f107">
                    <a:pos x="f256" y="f257"/>
                  </a:cxn>
                  <a:cxn ang="f107">
                    <a:pos x="f258" y="f259"/>
                  </a:cxn>
                  <a:cxn ang="f107">
                    <a:pos x="f260" y="f261"/>
                  </a:cxn>
                  <a:cxn ang="f107">
                    <a:pos x="f262" y="f226"/>
                  </a:cxn>
                  <a:cxn ang="f107">
                    <a:pos x="f263" y="f224"/>
                  </a:cxn>
                  <a:cxn ang="f107">
                    <a:pos x="f264" y="f265"/>
                  </a:cxn>
                  <a:cxn ang="f107">
                    <a:pos x="f266" y="f267"/>
                  </a:cxn>
                  <a:cxn ang="f107">
                    <a:pos x="f268" y="f269"/>
                  </a:cxn>
                  <a:cxn ang="f107">
                    <a:pos x="f270" y="f271"/>
                  </a:cxn>
                  <a:cxn ang="f107">
                    <a:pos x="f272" y="f273"/>
                  </a:cxn>
                  <a:cxn ang="f107">
                    <a:pos x="f274" y="f214"/>
                  </a:cxn>
                  <a:cxn ang="f107">
                    <a:pos x="f275" y="f212"/>
                  </a:cxn>
                  <a:cxn ang="f107">
                    <a:pos x="f276" y="f277"/>
                  </a:cxn>
                  <a:cxn ang="f107">
                    <a:pos x="f278" y="f279"/>
                  </a:cxn>
                  <a:cxn ang="f107">
                    <a:pos x="f280" y="f281"/>
                  </a:cxn>
                  <a:cxn ang="f107">
                    <a:pos x="f282" y="f283"/>
                  </a:cxn>
                  <a:cxn ang="f107">
                    <a:pos x="f280" y="f284"/>
                  </a:cxn>
                  <a:cxn ang="f107">
                    <a:pos x="f285" y="f286"/>
                  </a:cxn>
                  <a:cxn ang="f107">
                    <a:pos x="f276" y="f287"/>
                  </a:cxn>
                  <a:cxn ang="f107">
                    <a:pos x="f275" y="f288"/>
                  </a:cxn>
                  <a:cxn ang="f107">
                    <a:pos x="f274" y="f289"/>
                  </a:cxn>
                  <a:cxn ang="f107">
                    <a:pos x="f290" y="f291"/>
                  </a:cxn>
                  <a:cxn ang="f107">
                    <a:pos x="f292" y="f289"/>
                  </a:cxn>
                  <a:cxn ang="f107">
                    <a:pos x="f293" y="f288"/>
                  </a:cxn>
                  <a:cxn ang="f107">
                    <a:pos x="f294" y="f287"/>
                  </a:cxn>
                  <a:cxn ang="f107">
                    <a:pos x="f295" y="f286"/>
                  </a:cxn>
                  <a:cxn ang="f107">
                    <a:pos x="f296" y="f297"/>
                  </a:cxn>
                  <a:cxn ang="f107">
                    <a:pos x="f209" y="f283"/>
                  </a:cxn>
                  <a:cxn ang="f107">
                    <a:pos x="f207" y="f281"/>
                  </a:cxn>
                  <a:cxn ang="f107">
                    <a:pos x="f207" y="f208"/>
                  </a:cxn>
                  <a:cxn ang="f107">
                    <a:pos x="f207" y="f208"/>
                  </a:cxn>
                </a:cxnLst>
                <a:rect l="f203" t="f206" r="f204" b="f205"/>
                <a:pathLst>
                  <a:path w="1259" h="811">
                    <a:moveTo>
                      <a:pt x="f6" y="f8"/>
                    </a:move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1"/>
                    </a:lnTo>
                    <a:lnTo>
                      <a:pt x="f5" y="f5"/>
                    </a:lnTo>
                    <a:lnTo>
                      <a:pt x="f5" y="f46"/>
                    </a:lnTo>
                    <a:lnTo>
                      <a:pt x="f5" y="f47"/>
                    </a:lnTo>
                    <a:lnTo>
                      <a:pt x="f5" y="f48"/>
                    </a:lnTo>
                    <a:lnTo>
                      <a:pt x="f45" y="f44"/>
                    </a:lnTo>
                    <a:lnTo>
                      <a:pt x="f43" y="f42"/>
                    </a:lnTo>
                    <a:lnTo>
                      <a:pt x="f41" y="f49"/>
                    </a:lnTo>
                    <a:lnTo>
                      <a:pt x="f39" y="f50"/>
                    </a:lnTo>
                    <a:lnTo>
                      <a:pt x="f42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56" y="f57"/>
                    </a:lnTo>
                    <a:lnTo>
                      <a:pt x="f58" y="f59"/>
                    </a:lnTo>
                    <a:lnTo>
                      <a:pt x="f60" y="f26"/>
                    </a:lnTo>
                    <a:lnTo>
                      <a:pt x="f61" y="f24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6" y="f67"/>
                    </a:lnTo>
                    <a:lnTo>
                      <a:pt x="f68" y="f69"/>
                    </a:lnTo>
                    <a:lnTo>
                      <a:pt x="f70" y="f71"/>
                    </a:lnTo>
                    <a:lnTo>
                      <a:pt x="f72" y="f14"/>
                    </a:lnTo>
                    <a:lnTo>
                      <a:pt x="f73" y="f12"/>
                    </a:lnTo>
                    <a:lnTo>
                      <a:pt x="f74" y="f75"/>
                    </a:lnTo>
                    <a:lnTo>
                      <a:pt x="f76" y="f77"/>
                    </a:lnTo>
                    <a:lnTo>
                      <a:pt x="f78" y="f79"/>
                    </a:lnTo>
                    <a:lnTo>
                      <a:pt x="f80" y="f81"/>
                    </a:lnTo>
                    <a:lnTo>
                      <a:pt x="f78" y="f82"/>
                    </a:lnTo>
                    <a:lnTo>
                      <a:pt x="f83" y="f84"/>
                    </a:lnTo>
                    <a:lnTo>
                      <a:pt x="f74" y="f85"/>
                    </a:lnTo>
                    <a:lnTo>
                      <a:pt x="f73" y="f86"/>
                    </a:lnTo>
                    <a:lnTo>
                      <a:pt x="f72" y="f87"/>
                    </a:lnTo>
                    <a:lnTo>
                      <a:pt x="f88" y="f7"/>
                    </a:lnTo>
                    <a:lnTo>
                      <a:pt x="f89" y="f87"/>
                    </a:lnTo>
                    <a:lnTo>
                      <a:pt x="f90" y="f86"/>
                    </a:lnTo>
                    <a:lnTo>
                      <a:pt x="f91" y="f85"/>
                    </a:lnTo>
                    <a:lnTo>
                      <a:pt x="f92" y="f84"/>
                    </a:lnTo>
                    <a:lnTo>
                      <a:pt x="f93" y="f94"/>
                    </a:lnTo>
                    <a:lnTo>
                      <a:pt x="f9" y="f81"/>
                    </a:lnTo>
                    <a:lnTo>
                      <a:pt x="f6" y="f79"/>
                    </a:lnTo>
                    <a:lnTo>
                      <a:pt x="f6" y="f8"/>
                    </a:lnTo>
                    <a:lnTo>
                      <a:pt x="f6" y="f8"/>
                    </a:lnTo>
                    <a:close/>
                  </a:path>
                </a:pathLst>
              </a:custGeom>
              <a:gradFill>
                <a:gsLst>
                  <a:gs pos="0">
                    <a:srgbClr val="003399"/>
                  </a:gs>
                  <a:gs pos="100000">
                    <a:srgbClr val="002E8B"/>
                  </a:gs>
                </a:gsLst>
                <a:lin ang="27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8" name="Freeform 8"/>
              <p:cNvSpPr/>
              <p:nvPr/>
            </p:nvSpPr>
            <p:spPr>
              <a:xfrm>
                <a:off x="4603747" y="5311777"/>
                <a:ext cx="4522786" cy="153828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849"/>
                  <a:gd name="f7" fmla="val 969"/>
                  <a:gd name="f8" fmla="val 92"/>
                  <a:gd name="f9" fmla="val 958"/>
                  <a:gd name="f10" fmla="val 391"/>
                  <a:gd name="f11" fmla="val 434"/>
                  <a:gd name="f12" fmla="val 947"/>
                  <a:gd name="f13" fmla="val 483"/>
                  <a:gd name="f14" fmla="val 914"/>
                  <a:gd name="f15" fmla="val 554"/>
                  <a:gd name="f16" fmla="val 876"/>
                  <a:gd name="f17" fmla="val 635"/>
                  <a:gd name="f18" fmla="val 838"/>
                  <a:gd name="f19" fmla="val 727"/>
                  <a:gd name="f20" fmla="val 794"/>
                  <a:gd name="f21" fmla="val 836"/>
                  <a:gd name="f22" fmla="val 745"/>
                  <a:gd name="f23" fmla="val 961"/>
                  <a:gd name="f24" fmla="val 696"/>
                  <a:gd name="f25" fmla="val 1102"/>
                  <a:gd name="f26" fmla="val 642"/>
                  <a:gd name="f27" fmla="val 1259"/>
                  <a:gd name="f28" fmla="val 582"/>
                  <a:gd name="f29" fmla="val 1433"/>
                  <a:gd name="f30" fmla="val 522"/>
                  <a:gd name="f31" fmla="val 1623"/>
                  <a:gd name="f32" fmla="val 462"/>
                  <a:gd name="f33" fmla="val 1829"/>
                  <a:gd name="f34" fmla="val 403"/>
                  <a:gd name="f35" fmla="val 2057"/>
                  <a:gd name="f36" fmla="val 343"/>
                  <a:gd name="f37" fmla="val 2301"/>
                  <a:gd name="f38" fmla="val 283"/>
                  <a:gd name="f39" fmla="val 2567"/>
                  <a:gd name="f40" fmla="val 223"/>
                  <a:gd name="f41" fmla="val 163"/>
                  <a:gd name="f42" fmla="val 2817"/>
                  <a:gd name="f43" fmla="val 16"/>
                  <a:gd name="f44" fmla="val 2773"/>
                  <a:gd name="f45" fmla="val 33"/>
                  <a:gd name="f46" fmla="val 2719"/>
                  <a:gd name="f47" fmla="val 54"/>
                  <a:gd name="f48" fmla="val 2648"/>
                  <a:gd name="f49" fmla="val 76"/>
                  <a:gd name="f50" fmla="val 2572"/>
                  <a:gd name="f51" fmla="val 98"/>
                  <a:gd name="f52" fmla="val 2491"/>
                  <a:gd name="f53" fmla="val 120"/>
                  <a:gd name="f54" fmla="val 2399"/>
                  <a:gd name="f55" fmla="val 147"/>
                  <a:gd name="f56" fmla="val 169"/>
                  <a:gd name="f57" fmla="val 2095"/>
                  <a:gd name="f58" fmla="val 1889"/>
                  <a:gd name="f59" fmla="val 277"/>
                  <a:gd name="f60" fmla="val 1688"/>
                  <a:gd name="f61" fmla="val 326"/>
                  <a:gd name="f62" fmla="val 1590"/>
                  <a:gd name="f63" fmla="val 354"/>
                  <a:gd name="f64" fmla="val 1503"/>
                  <a:gd name="f65" fmla="val 381"/>
                  <a:gd name="f66" fmla="val 1107"/>
                  <a:gd name="f67" fmla="val 506"/>
                  <a:gd name="f68" fmla="val 912"/>
                  <a:gd name="f69" fmla="val 577"/>
                  <a:gd name="f70" fmla="val 647"/>
                  <a:gd name="f71" fmla="val 548"/>
                  <a:gd name="f72" fmla="val 718"/>
                  <a:gd name="f73" fmla="val 380"/>
                  <a:gd name="f74" fmla="val 228"/>
                  <a:gd name="f75" fmla="+- 0 0 -90"/>
                  <a:gd name="f76" fmla="*/ f3 1 2849"/>
                  <a:gd name="f77" fmla="*/ f4 1 969"/>
                  <a:gd name="f78" fmla="val f5"/>
                  <a:gd name="f79" fmla="val f6"/>
                  <a:gd name="f80" fmla="val f7"/>
                  <a:gd name="f81" fmla="*/ f75 f0 1"/>
                  <a:gd name="f82" fmla="+- f80 0 f78"/>
                  <a:gd name="f83" fmla="+- f79 0 f78"/>
                  <a:gd name="f84" fmla="*/ f81 1 f2"/>
                  <a:gd name="f85" fmla="*/ f83 1 2849"/>
                  <a:gd name="f86" fmla="*/ f82 1 969"/>
                  <a:gd name="f87" fmla="+- f84 0 f1"/>
                  <a:gd name="f88" fmla="*/ 92 1 f85"/>
                  <a:gd name="f89" fmla="*/ 958 1 f86"/>
                  <a:gd name="f90" fmla="*/ 0 1 f85"/>
                  <a:gd name="f91" fmla="*/ 969 1 f86"/>
                  <a:gd name="f92" fmla="*/ 391 1 f85"/>
                  <a:gd name="f93" fmla="*/ 434 1 f85"/>
                  <a:gd name="f94" fmla="*/ 947 1 f86"/>
                  <a:gd name="f95" fmla="*/ 483 1 f85"/>
                  <a:gd name="f96" fmla="*/ 914 1 f86"/>
                  <a:gd name="f97" fmla="*/ 554 1 f85"/>
                  <a:gd name="f98" fmla="*/ 876 1 f86"/>
                  <a:gd name="f99" fmla="*/ 635 1 f85"/>
                  <a:gd name="f100" fmla="*/ 838 1 f86"/>
                  <a:gd name="f101" fmla="*/ 727 1 f85"/>
                  <a:gd name="f102" fmla="*/ 794 1 f86"/>
                  <a:gd name="f103" fmla="*/ 836 1 f85"/>
                  <a:gd name="f104" fmla="*/ 745 1 f86"/>
                  <a:gd name="f105" fmla="*/ 961 1 f85"/>
                  <a:gd name="f106" fmla="*/ 696 1 f86"/>
                  <a:gd name="f107" fmla="*/ 1102 1 f85"/>
                  <a:gd name="f108" fmla="*/ 642 1 f86"/>
                  <a:gd name="f109" fmla="*/ 1259 1 f85"/>
                  <a:gd name="f110" fmla="*/ 582 1 f86"/>
                  <a:gd name="f111" fmla="*/ 1433 1 f85"/>
                  <a:gd name="f112" fmla="*/ 522 1 f86"/>
                  <a:gd name="f113" fmla="*/ 1623 1 f85"/>
                  <a:gd name="f114" fmla="*/ 462 1 f86"/>
                  <a:gd name="f115" fmla="*/ 1829 1 f85"/>
                  <a:gd name="f116" fmla="*/ 403 1 f86"/>
                  <a:gd name="f117" fmla="*/ 2057 1 f85"/>
                  <a:gd name="f118" fmla="*/ 343 1 f86"/>
                  <a:gd name="f119" fmla="*/ 2301 1 f85"/>
                  <a:gd name="f120" fmla="*/ 283 1 f86"/>
                  <a:gd name="f121" fmla="*/ 2567 1 f85"/>
                  <a:gd name="f122" fmla="*/ 223 1 f86"/>
                  <a:gd name="f123" fmla="*/ 2849 1 f85"/>
                  <a:gd name="f124" fmla="*/ 163 1 f86"/>
                  <a:gd name="f125" fmla="*/ 0 1 f86"/>
                  <a:gd name="f126" fmla="*/ 2817 1 f85"/>
                  <a:gd name="f127" fmla="*/ 16 1 f86"/>
                  <a:gd name="f128" fmla="*/ 2773 1 f85"/>
                  <a:gd name="f129" fmla="*/ 33 1 f86"/>
                  <a:gd name="f130" fmla="*/ 2719 1 f85"/>
                  <a:gd name="f131" fmla="*/ 54 1 f86"/>
                  <a:gd name="f132" fmla="*/ 2648 1 f85"/>
                  <a:gd name="f133" fmla="*/ 76 1 f86"/>
                  <a:gd name="f134" fmla="*/ 2572 1 f85"/>
                  <a:gd name="f135" fmla="*/ 98 1 f86"/>
                  <a:gd name="f136" fmla="*/ 2491 1 f85"/>
                  <a:gd name="f137" fmla="*/ 120 1 f86"/>
                  <a:gd name="f138" fmla="*/ 2399 1 f85"/>
                  <a:gd name="f139" fmla="*/ 147 1 f86"/>
                  <a:gd name="f140" fmla="*/ 169 1 f86"/>
                  <a:gd name="f141" fmla="*/ 2095 1 f85"/>
                  <a:gd name="f142" fmla="*/ 1889 1 f85"/>
                  <a:gd name="f143" fmla="*/ 277 1 f86"/>
                  <a:gd name="f144" fmla="*/ 1688 1 f85"/>
                  <a:gd name="f145" fmla="*/ 326 1 f86"/>
                  <a:gd name="f146" fmla="*/ 1590 1 f85"/>
                  <a:gd name="f147" fmla="*/ 354 1 f86"/>
                  <a:gd name="f148" fmla="*/ 1503 1 f85"/>
                  <a:gd name="f149" fmla="*/ 381 1 f86"/>
                  <a:gd name="f150" fmla="*/ 1107 1 f85"/>
                  <a:gd name="f151" fmla="*/ 506 1 f86"/>
                  <a:gd name="f152" fmla="*/ 912 1 f85"/>
                  <a:gd name="f153" fmla="*/ 577 1 f86"/>
                  <a:gd name="f154" fmla="*/ 647 1 f86"/>
                  <a:gd name="f155" fmla="*/ 548 1 f85"/>
                  <a:gd name="f156" fmla="*/ 718 1 f86"/>
                  <a:gd name="f157" fmla="*/ 380 1 f85"/>
                  <a:gd name="f158" fmla="*/ 228 1 f85"/>
                  <a:gd name="f159" fmla="*/ f79 1 f85"/>
                  <a:gd name="f160" fmla="*/ f80 1 f86"/>
                  <a:gd name="f161" fmla="*/ f90 f76 1"/>
                  <a:gd name="f162" fmla="*/ f159 f76 1"/>
                  <a:gd name="f163" fmla="*/ f160 f77 1"/>
                  <a:gd name="f164" fmla="*/ f125 f77 1"/>
                  <a:gd name="f165" fmla="*/ f88 f76 1"/>
                  <a:gd name="f166" fmla="*/ f89 f77 1"/>
                  <a:gd name="f167" fmla="*/ f91 f77 1"/>
                  <a:gd name="f168" fmla="*/ f92 f76 1"/>
                  <a:gd name="f169" fmla="*/ f93 f76 1"/>
                  <a:gd name="f170" fmla="*/ f94 f77 1"/>
                  <a:gd name="f171" fmla="*/ f95 f76 1"/>
                  <a:gd name="f172" fmla="*/ f96 f77 1"/>
                  <a:gd name="f173" fmla="*/ f97 f76 1"/>
                  <a:gd name="f174" fmla="*/ f98 f77 1"/>
                  <a:gd name="f175" fmla="*/ f99 f76 1"/>
                  <a:gd name="f176" fmla="*/ f100 f77 1"/>
                  <a:gd name="f177" fmla="*/ f101 f76 1"/>
                  <a:gd name="f178" fmla="*/ f102 f77 1"/>
                  <a:gd name="f179" fmla="*/ f103 f76 1"/>
                  <a:gd name="f180" fmla="*/ f104 f77 1"/>
                  <a:gd name="f181" fmla="*/ f105 f76 1"/>
                  <a:gd name="f182" fmla="*/ f106 f77 1"/>
                  <a:gd name="f183" fmla="*/ f107 f76 1"/>
                  <a:gd name="f184" fmla="*/ f108 f77 1"/>
                  <a:gd name="f185" fmla="*/ f109 f76 1"/>
                  <a:gd name="f186" fmla="*/ f110 f77 1"/>
                  <a:gd name="f187" fmla="*/ f111 f76 1"/>
                  <a:gd name="f188" fmla="*/ f112 f77 1"/>
                  <a:gd name="f189" fmla="*/ f113 f76 1"/>
                  <a:gd name="f190" fmla="*/ f114 f77 1"/>
                  <a:gd name="f191" fmla="*/ f115 f76 1"/>
                  <a:gd name="f192" fmla="*/ f116 f77 1"/>
                  <a:gd name="f193" fmla="*/ f117 f76 1"/>
                  <a:gd name="f194" fmla="*/ f118 f77 1"/>
                  <a:gd name="f195" fmla="*/ f119 f76 1"/>
                  <a:gd name="f196" fmla="*/ f120 f77 1"/>
                  <a:gd name="f197" fmla="*/ f121 f76 1"/>
                  <a:gd name="f198" fmla="*/ f122 f77 1"/>
                  <a:gd name="f199" fmla="*/ f123 f76 1"/>
                  <a:gd name="f200" fmla="*/ f124 f77 1"/>
                  <a:gd name="f201" fmla="*/ f126 f76 1"/>
                  <a:gd name="f202" fmla="*/ f127 f77 1"/>
                  <a:gd name="f203" fmla="*/ f128 f76 1"/>
                  <a:gd name="f204" fmla="*/ f129 f77 1"/>
                  <a:gd name="f205" fmla="*/ f130 f76 1"/>
                  <a:gd name="f206" fmla="*/ f131 f77 1"/>
                  <a:gd name="f207" fmla="*/ f132 f76 1"/>
                  <a:gd name="f208" fmla="*/ f133 f77 1"/>
                  <a:gd name="f209" fmla="*/ f134 f76 1"/>
                  <a:gd name="f210" fmla="*/ f135 f77 1"/>
                  <a:gd name="f211" fmla="*/ f136 f76 1"/>
                  <a:gd name="f212" fmla="*/ f137 f77 1"/>
                  <a:gd name="f213" fmla="*/ f138 f76 1"/>
                  <a:gd name="f214" fmla="*/ f139 f77 1"/>
                  <a:gd name="f215" fmla="*/ f140 f77 1"/>
                  <a:gd name="f216" fmla="*/ f141 f76 1"/>
                  <a:gd name="f217" fmla="*/ f142 f76 1"/>
                  <a:gd name="f218" fmla="*/ f143 f77 1"/>
                  <a:gd name="f219" fmla="*/ f144 f76 1"/>
                  <a:gd name="f220" fmla="*/ f145 f77 1"/>
                  <a:gd name="f221" fmla="*/ f146 f76 1"/>
                  <a:gd name="f222" fmla="*/ f147 f77 1"/>
                  <a:gd name="f223" fmla="*/ f148 f76 1"/>
                  <a:gd name="f224" fmla="*/ f149 f77 1"/>
                  <a:gd name="f225" fmla="*/ f150 f76 1"/>
                  <a:gd name="f226" fmla="*/ f151 f77 1"/>
                  <a:gd name="f227" fmla="*/ f152 f76 1"/>
                  <a:gd name="f228" fmla="*/ f153 f77 1"/>
                  <a:gd name="f229" fmla="*/ f154 f77 1"/>
                  <a:gd name="f230" fmla="*/ f155 f76 1"/>
                  <a:gd name="f231" fmla="*/ f156 f77 1"/>
                  <a:gd name="f232" fmla="*/ f157 f76 1"/>
                  <a:gd name="f233" fmla="*/ f158 f7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7">
                    <a:pos x="f165" y="f166"/>
                  </a:cxn>
                  <a:cxn ang="f87">
                    <a:pos x="f161" y="f167"/>
                  </a:cxn>
                  <a:cxn ang="f87">
                    <a:pos x="f168" y="f167"/>
                  </a:cxn>
                  <a:cxn ang="f87">
                    <a:pos x="f169" y="f170"/>
                  </a:cxn>
                  <a:cxn ang="f87">
                    <a:pos x="f171" y="f172"/>
                  </a:cxn>
                  <a:cxn ang="f87">
                    <a:pos x="f173" y="f174"/>
                  </a:cxn>
                  <a:cxn ang="f87">
                    <a:pos x="f175" y="f176"/>
                  </a:cxn>
                  <a:cxn ang="f87">
                    <a:pos x="f177" y="f178"/>
                  </a:cxn>
                  <a:cxn ang="f87">
                    <a:pos x="f179" y="f180"/>
                  </a:cxn>
                  <a:cxn ang="f87">
                    <a:pos x="f181" y="f182"/>
                  </a:cxn>
                  <a:cxn ang="f87">
                    <a:pos x="f183" y="f184"/>
                  </a:cxn>
                  <a:cxn ang="f87">
                    <a:pos x="f185" y="f186"/>
                  </a:cxn>
                  <a:cxn ang="f87">
                    <a:pos x="f187" y="f188"/>
                  </a:cxn>
                  <a:cxn ang="f87">
                    <a:pos x="f189" y="f190"/>
                  </a:cxn>
                  <a:cxn ang="f87">
                    <a:pos x="f191" y="f192"/>
                  </a:cxn>
                  <a:cxn ang="f87">
                    <a:pos x="f193" y="f194"/>
                  </a:cxn>
                  <a:cxn ang="f87">
                    <a:pos x="f195" y="f196"/>
                  </a:cxn>
                  <a:cxn ang="f87">
                    <a:pos x="f197" y="f198"/>
                  </a:cxn>
                  <a:cxn ang="f87">
                    <a:pos x="f199" y="f200"/>
                  </a:cxn>
                  <a:cxn ang="f87">
                    <a:pos x="f199" y="f164"/>
                  </a:cxn>
                  <a:cxn ang="f87">
                    <a:pos x="f201" y="f202"/>
                  </a:cxn>
                  <a:cxn ang="f87">
                    <a:pos x="f203" y="f204"/>
                  </a:cxn>
                  <a:cxn ang="f87">
                    <a:pos x="f205" y="f206"/>
                  </a:cxn>
                  <a:cxn ang="f87">
                    <a:pos x="f207" y="f208"/>
                  </a:cxn>
                  <a:cxn ang="f87">
                    <a:pos x="f209" y="f210"/>
                  </a:cxn>
                  <a:cxn ang="f87">
                    <a:pos x="f211" y="f212"/>
                  </a:cxn>
                  <a:cxn ang="f87">
                    <a:pos x="f213" y="f214"/>
                  </a:cxn>
                  <a:cxn ang="f87">
                    <a:pos x="f195" y="f215"/>
                  </a:cxn>
                  <a:cxn ang="f87">
                    <a:pos x="f216" y="f198"/>
                  </a:cxn>
                  <a:cxn ang="f87">
                    <a:pos x="f217" y="f218"/>
                  </a:cxn>
                  <a:cxn ang="f87">
                    <a:pos x="f219" y="f220"/>
                  </a:cxn>
                  <a:cxn ang="f87">
                    <a:pos x="f221" y="f222"/>
                  </a:cxn>
                  <a:cxn ang="f87">
                    <a:pos x="f223" y="f224"/>
                  </a:cxn>
                  <a:cxn ang="f87">
                    <a:pos x="f225" y="f226"/>
                  </a:cxn>
                  <a:cxn ang="f87">
                    <a:pos x="f227" y="f228"/>
                  </a:cxn>
                  <a:cxn ang="f87">
                    <a:pos x="f177" y="f229"/>
                  </a:cxn>
                  <a:cxn ang="f87">
                    <a:pos x="f230" y="f231"/>
                  </a:cxn>
                  <a:cxn ang="f87">
                    <a:pos x="f232" y="f178"/>
                  </a:cxn>
                  <a:cxn ang="f87">
                    <a:pos x="f233" y="f174"/>
                  </a:cxn>
                  <a:cxn ang="f87">
                    <a:pos x="f165" y="f166"/>
                  </a:cxn>
                  <a:cxn ang="f87">
                    <a:pos x="f165" y="f166"/>
                  </a:cxn>
                </a:cxnLst>
                <a:rect l="f161" t="f164" r="f162" b="f163"/>
                <a:pathLst>
                  <a:path w="2849" h="969">
                    <a:moveTo>
                      <a:pt x="f8" y="f9"/>
                    </a:moveTo>
                    <a:lnTo>
                      <a:pt x="f5" y="f7"/>
                    </a:lnTo>
                    <a:lnTo>
                      <a:pt x="f10" y="f7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6" y="f41"/>
                    </a:lnTo>
                    <a:lnTo>
                      <a:pt x="f6" y="f5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37" y="f56"/>
                    </a:lnTo>
                    <a:lnTo>
                      <a:pt x="f57" y="f40"/>
                    </a:lnTo>
                    <a:lnTo>
                      <a:pt x="f58" y="f59"/>
                    </a:lnTo>
                    <a:lnTo>
                      <a:pt x="f60" y="f61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6" y="f67"/>
                    </a:lnTo>
                    <a:lnTo>
                      <a:pt x="f68" y="f69"/>
                    </a:lnTo>
                    <a:lnTo>
                      <a:pt x="f19" y="f70"/>
                    </a:lnTo>
                    <a:lnTo>
                      <a:pt x="f71" y="f72"/>
                    </a:lnTo>
                    <a:lnTo>
                      <a:pt x="f73" y="f20"/>
                    </a:lnTo>
                    <a:lnTo>
                      <a:pt x="f74" y="f16"/>
                    </a:lnTo>
                    <a:lnTo>
                      <a:pt x="f8" y="f9"/>
                    </a:lnTo>
                    <a:lnTo>
                      <a:pt x="f8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2A7D"/>
                  </a:gs>
                  <a:gs pos="100000">
                    <a:srgbClr val="003399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9" name="Freeform 9"/>
              <p:cNvSpPr/>
              <p:nvPr/>
            </p:nvSpPr>
            <p:spPr>
              <a:xfrm>
                <a:off x="4362446" y="3540127"/>
                <a:ext cx="4773616" cy="330993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007"/>
                  <a:gd name="f7" fmla="val 2085"/>
                  <a:gd name="f8" fmla="val 1427"/>
                  <a:gd name="f9" fmla="val 441"/>
                  <a:gd name="f10" fmla="val 1433"/>
                  <a:gd name="f11" fmla="val 474"/>
                  <a:gd name="f12" fmla="val 1444"/>
                  <a:gd name="f13" fmla="val 501"/>
                  <a:gd name="f14" fmla="val 1460"/>
                  <a:gd name="f15" fmla="val 528"/>
                  <a:gd name="f16" fmla="val 1482"/>
                  <a:gd name="f17" fmla="val 550"/>
                  <a:gd name="f18" fmla="val 1541"/>
                  <a:gd name="f19" fmla="val 593"/>
                  <a:gd name="f20" fmla="val 1623"/>
                  <a:gd name="f21" fmla="val 637"/>
                  <a:gd name="f22" fmla="val 1715"/>
                  <a:gd name="f23" fmla="val 670"/>
                  <a:gd name="f24" fmla="val 1818"/>
                  <a:gd name="f25" fmla="val 702"/>
                  <a:gd name="f26" fmla="val 1927"/>
                  <a:gd name="f27" fmla="val 735"/>
                  <a:gd name="f28" fmla="val 2041"/>
                  <a:gd name="f29" fmla="val 762"/>
                  <a:gd name="f30" fmla="val 2155"/>
                  <a:gd name="f31" fmla="val 789"/>
                  <a:gd name="f32" fmla="val 2269"/>
                  <a:gd name="f33" fmla="val 822"/>
                  <a:gd name="f34" fmla="val 2372"/>
                  <a:gd name="f35" fmla="val 849"/>
                  <a:gd name="f36" fmla="val 2464"/>
                  <a:gd name="f37" fmla="val 882"/>
                  <a:gd name="f38" fmla="val 2551"/>
                  <a:gd name="f39" fmla="val 920"/>
                  <a:gd name="f40" fmla="val 2616"/>
                  <a:gd name="f41" fmla="val 958"/>
                  <a:gd name="f42" fmla="val 2638"/>
                  <a:gd name="f43" fmla="val 980"/>
                  <a:gd name="f44" fmla="val 2659"/>
                  <a:gd name="f45" fmla="val 1007"/>
                  <a:gd name="f46" fmla="val 2676"/>
                  <a:gd name="f47" fmla="val 1029"/>
                  <a:gd name="f48" fmla="val 2681"/>
                  <a:gd name="f49" fmla="val 1056"/>
                  <a:gd name="f50" fmla="val 1083"/>
                  <a:gd name="f51" fmla="val 1105"/>
                  <a:gd name="f52" fmla="val 2665"/>
                  <a:gd name="f53" fmla="val 1127"/>
                  <a:gd name="f54" fmla="val 2643"/>
                  <a:gd name="f55" fmla="val 1149"/>
                  <a:gd name="f56" fmla="val 1170"/>
                  <a:gd name="f57" fmla="val 2583"/>
                  <a:gd name="f58" fmla="val 1187"/>
                  <a:gd name="f59" fmla="val 2545"/>
                  <a:gd name="f60" fmla="val 1208"/>
                  <a:gd name="f61" fmla="val 2502"/>
                  <a:gd name="f62" fmla="val 1225"/>
                  <a:gd name="f63" fmla="val 2448"/>
                  <a:gd name="f64" fmla="val 1241"/>
                  <a:gd name="f65" fmla="val 2388"/>
                  <a:gd name="f66" fmla="val 1257"/>
                  <a:gd name="f67" fmla="val 2328"/>
                  <a:gd name="f68" fmla="val 1274"/>
                  <a:gd name="f69" fmla="val 2258"/>
                  <a:gd name="f70" fmla="val 1290"/>
                  <a:gd name="f71" fmla="val 2106"/>
                  <a:gd name="f72" fmla="val 1328"/>
                  <a:gd name="f73" fmla="val 1932"/>
                  <a:gd name="f74" fmla="val 1372"/>
                  <a:gd name="f75" fmla="val 1742"/>
                  <a:gd name="f76" fmla="val 1421"/>
                  <a:gd name="f77" fmla="val 1531"/>
                  <a:gd name="f78" fmla="val 1475"/>
                  <a:gd name="f79" fmla="val 1308"/>
                  <a:gd name="f80" fmla="val 1540"/>
                  <a:gd name="f81" fmla="val 1069"/>
                  <a:gd name="f82" fmla="val 1617"/>
                  <a:gd name="f83" fmla="val 820"/>
                  <a:gd name="f84" fmla="val 1709"/>
                  <a:gd name="f85" fmla="val 554"/>
                  <a:gd name="f86" fmla="val 282"/>
                  <a:gd name="f87" fmla="val 1943"/>
                  <a:gd name="f88" fmla="val 152"/>
                  <a:gd name="f89" fmla="val 244"/>
                  <a:gd name="f90" fmla="val 2074"/>
                  <a:gd name="f91" fmla="val 386"/>
                  <a:gd name="f92" fmla="val 1992"/>
                  <a:gd name="f93" fmla="val 537"/>
                  <a:gd name="f94" fmla="val 1910"/>
                  <a:gd name="f95" fmla="val 700"/>
                  <a:gd name="f96" fmla="val 1834"/>
                  <a:gd name="f97" fmla="val 879"/>
                  <a:gd name="f98" fmla="val 1763"/>
                  <a:gd name="f99" fmla="val 1064"/>
                  <a:gd name="f100" fmla="val 1693"/>
                  <a:gd name="f101" fmla="val 1259"/>
                  <a:gd name="f102" fmla="val 1622"/>
                  <a:gd name="f103" fmla="val 1661"/>
                  <a:gd name="f104" fmla="val 1497"/>
                  <a:gd name="f105" fmla="val 1748"/>
                  <a:gd name="f106" fmla="val 1470"/>
                  <a:gd name="f107" fmla="val 1845"/>
                  <a:gd name="f108" fmla="val 1442"/>
                  <a:gd name="f109" fmla="val 2046"/>
                  <a:gd name="f110" fmla="val 1393"/>
                  <a:gd name="f111" fmla="val 2252"/>
                  <a:gd name="f112" fmla="val 1339"/>
                  <a:gd name="f113" fmla="val 2458"/>
                  <a:gd name="f114" fmla="val 1285"/>
                  <a:gd name="f115" fmla="val 1263"/>
                  <a:gd name="f116" fmla="val 1236"/>
                  <a:gd name="f117" fmla="val 2730"/>
                  <a:gd name="f118" fmla="val 1214"/>
                  <a:gd name="f119" fmla="val 2806"/>
                  <a:gd name="f120" fmla="val 1192"/>
                  <a:gd name="f121" fmla="val 2876"/>
                  <a:gd name="f122" fmla="val 2931"/>
                  <a:gd name="f123" fmla="val 2974"/>
                  <a:gd name="f124" fmla="val 1132"/>
                  <a:gd name="f125" fmla="val 1116"/>
                  <a:gd name="f126" fmla="val 871"/>
                  <a:gd name="f127" fmla="val 2941"/>
                  <a:gd name="f128" fmla="val 860"/>
                  <a:gd name="f129" fmla="val 2860"/>
                  <a:gd name="f130" fmla="val 844"/>
                  <a:gd name="f131" fmla="val 2773"/>
                  <a:gd name="f132" fmla="val 827"/>
                  <a:gd name="f133" fmla="val 2670"/>
                  <a:gd name="f134" fmla="val 806"/>
                  <a:gd name="f135" fmla="val 2567"/>
                  <a:gd name="f136" fmla="val 784"/>
                  <a:gd name="f137" fmla="val 757"/>
                  <a:gd name="f138" fmla="val 2241"/>
                  <a:gd name="f139" fmla="val 2138"/>
                  <a:gd name="f140" fmla="val 1959"/>
                  <a:gd name="f141" fmla="val 604"/>
                  <a:gd name="f142" fmla="val 1883"/>
                  <a:gd name="f143" fmla="val 566"/>
                  <a:gd name="f144" fmla="val 1824"/>
                  <a:gd name="f145" fmla="val 534"/>
                  <a:gd name="f146" fmla="val 1780"/>
                  <a:gd name="f147" fmla="val 495"/>
                  <a:gd name="f148" fmla="val 1769"/>
                  <a:gd name="f149" fmla="val 1758"/>
                  <a:gd name="f150" fmla="val 457"/>
                  <a:gd name="f151" fmla="val 1753"/>
                  <a:gd name="f152" fmla="val 436"/>
                  <a:gd name="f153" fmla="val 419"/>
                  <a:gd name="f154" fmla="val 381"/>
                  <a:gd name="f155" fmla="val 1813"/>
                  <a:gd name="f156" fmla="val 343"/>
                  <a:gd name="f157" fmla="val 1862"/>
                  <a:gd name="f158" fmla="val 316"/>
                  <a:gd name="f159" fmla="val 1921"/>
                  <a:gd name="f160" fmla="val 289"/>
                  <a:gd name="f161" fmla="val 1986"/>
                  <a:gd name="f162" fmla="val 267"/>
                  <a:gd name="f163" fmla="val 2062"/>
                  <a:gd name="f164" fmla="val 245"/>
                  <a:gd name="f165" fmla="val 2149"/>
                  <a:gd name="f166" fmla="val 229"/>
                  <a:gd name="f167" fmla="val 2236"/>
                  <a:gd name="f168" fmla="val 213"/>
                  <a:gd name="f169" fmla="val 2431"/>
                  <a:gd name="f170" fmla="val 2627"/>
                  <a:gd name="f171" fmla="val 158"/>
                  <a:gd name="f172" fmla="val 2827"/>
                  <a:gd name="f173" fmla="val 125"/>
                  <a:gd name="f174" fmla="val 2920"/>
                  <a:gd name="f175" fmla="val 109"/>
                  <a:gd name="f176" fmla="val 87"/>
                  <a:gd name="f177" fmla="val 2909"/>
                  <a:gd name="f178" fmla="val 22"/>
                  <a:gd name="f179" fmla="val 2795"/>
                  <a:gd name="f180" fmla="val 44"/>
                  <a:gd name="f181" fmla="val 66"/>
                  <a:gd name="f182" fmla="val 82"/>
                  <a:gd name="f183" fmla="val 2285"/>
                  <a:gd name="f184" fmla="val 120"/>
                  <a:gd name="f185" fmla="val 136"/>
                  <a:gd name="f186" fmla="val 2030"/>
                  <a:gd name="f187" fmla="val 1905"/>
                  <a:gd name="f188" fmla="val 174"/>
                  <a:gd name="f189" fmla="val 1791"/>
                  <a:gd name="f190" fmla="val 202"/>
                  <a:gd name="f191" fmla="val 1688"/>
                  <a:gd name="f192" fmla="val 1601"/>
                  <a:gd name="f193" fmla="val 261"/>
                  <a:gd name="f194" fmla="val 1525"/>
                  <a:gd name="f195" fmla="val 300"/>
                  <a:gd name="f196" fmla="val 1471"/>
                  <a:gd name="f197" fmla="val 338"/>
                  <a:gd name="f198" fmla="val 1455"/>
                  <a:gd name="f199" fmla="val 359"/>
                  <a:gd name="f200" fmla="val 1438"/>
                  <a:gd name="f201" fmla="val 387"/>
                  <a:gd name="f202" fmla="val 414"/>
                  <a:gd name="f203" fmla="+- 0 0 -90"/>
                  <a:gd name="f204" fmla="*/ f3 1 3007"/>
                  <a:gd name="f205" fmla="*/ f4 1 2085"/>
                  <a:gd name="f206" fmla="val f5"/>
                  <a:gd name="f207" fmla="val f6"/>
                  <a:gd name="f208" fmla="val f7"/>
                  <a:gd name="f209" fmla="*/ f203 f0 1"/>
                  <a:gd name="f210" fmla="+- f208 0 f206"/>
                  <a:gd name="f211" fmla="+- f207 0 f206"/>
                  <a:gd name="f212" fmla="*/ f209 1 f2"/>
                  <a:gd name="f213" fmla="*/ f211 1 3007"/>
                  <a:gd name="f214" fmla="*/ f210 1 2085"/>
                  <a:gd name="f215" fmla="*/ 1433 f211 1"/>
                  <a:gd name="f216" fmla="*/ 474 f210 1"/>
                  <a:gd name="f217" fmla="*/ 1460 f211 1"/>
                  <a:gd name="f218" fmla="*/ 528 f210 1"/>
                  <a:gd name="f219" fmla="*/ 1541 f211 1"/>
                  <a:gd name="f220" fmla="*/ 593 f210 1"/>
                  <a:gd name="f221" fmla="*/ 1715 f211 1"/>
                  <a:gd name="f222" fmla="*/ 670 f210 1"/>
                  <a:gd name="f223" fmla="*/ 1927 f211 1"/>
                  <a:gd name="f224" fmla="*/ 735 f210 1"/>
                  <a:gd name="f225" fmla="*/ 2155 f211 1"/>
                  <a:gd name="f226" fmla="*/ 789 f210 1"/>
                  <a:gd name="f227" fmla="*/ 2372 f211 1"/>
                  <a:gd name="f228" fmla="*/ 849 f210 1"/>
                  <a:gd name="f229" fmla="*/ 2551 f211 1"/>
                  <a:gd name="f230" fmla="*/ 920 f210 1"/>
                  <a:gd name="f231" fmla="*/ 2638 f211 1"/>
                  <a:gd name="f232" fmla="*/ 980 f210 1"/>
                  <a:gd name="f233" fmla="*/ 2676 f211 1"/>
                  <a:gd name="f234" fmla="*/ 1029 f210 1"/>
                  <a:gd name="f235" fmla="*/ 2681 f211 1"/>
                  <a:gd name="f236" fmla="*/ 1083 f210 1"/>
                  <a:gd name="f237" fmla="*/ 2665 f211 1"/>
                  <a:gd name="f238" fmla="*/ 1127 f210 1"/>
                  <a:gd name="f239" fmla="*/ 2616 f211 1"/>
                  <a:gd name="f240" fmla="*/ 1170 f210 1"/>
                  <a:gd name="f241" fmla="*/ 2545 f211 1"/>
                  <a:gd name="f242" fmla="*/ 1208 f210 1"/>
                  <a:gd name="f243" fmla="*/ 2448 f211 1"/>
                  <a:gd name="f244" fmla="*/ 1241 f210 1"/>
                  <a:gd name="f245" fmla="*/ 2328 f211 1"/>
                  <a:gd name="f246" fmla="*/ 1274 f210 1"/>
                  <a:gd name="f247" fmla="*/ 2106 f211 1"/>
                  <a:gd name="f248" fmla="*/ 1328 f210 1"/>
                  <a:gd name="f249" fmla="*/ 1742 f211 1"/>
                  <a:gd name="f250" fmla="*/ 1421 f210 1"/>
                  <a:gd name="f251" fmla="*/ 1308 f211 1"/>
                  <a:gd name="f252" fmla="*/ 1540 f210 1"/>
                  <a:gd name="f253" fmla="*/ 820 f211 1"/>
                  <a:gd name="f254" fmla="*/ 1709 f210 1"/>
                  <a:gd name="f255" fmla="*/ 282 f211 1"/>
                  <a:gd name="f256" fmla="*/ 1943 f210 1"/>
                  <a:gd name="f257" fmla="*/ 152 f211 1"/>
                  <a:gd name="f258" fmla="*/ 2085 f210 1"/>
                  <a:gd name="f259" fmla="*/ 386 f211 1"/>
                  <a:gd name="f260" fmla="*/ 1992 f210 1"/>
                  <a:gd name="f261" fmla="*/ 700 f211 1"/>
                  <a:gd name="f262" fmla="*/ 1834 f210 1"/>
                  <a:gd name="f263" fmla="*/ 1064 f211 1"/>
                  <a:gd name="f264" fmla="*/ 1693 f210 1"/>
                  <a:gd name="f265" fmla="*/ 1661 f211 1"/>
                  <a:gd name="f266" fmla="*/ 1497 f210 1"/>
                  <a:gd name="f267" fmla="*/ 1845 f211 1"/>
                  <a:gd name="f268" fmla="*/ 1442 f210 1"/>
                  <a:gd name="f269" fmla="*/ 2252 f211 1"/>
                  <a:gd name="f270" fmla="*/ 1339 f210 1"/>
                  <a:gd name="f271" fmla="*/ 1263 f210 1"/>
                  <a:gd name="f272" fmla="*/ 2730 f211 1"/>
                  <a:gd name="f273" fmla="*/ 1214 f210 1"/>
                  <a:gd name="f274" fmla="*/ 2876 f211 1"/>
                  <a:gd name="f275" fmla="*/ 2974 f211 1"/>
                  <a:gd name="f276" fmla="*/ 1132 f210 1"/>
                  <a:gd name="f277" fmla="*/ 3007 f211 1"/>
                  <a:gd name="f278" fmla="*/ 871 f210 1"/>
                  <a:gd name="f279" fmla="*/ 2860 f211 1"/>
                  <a:gd name="f280" fmla="*/ 844 f210 1"/>
                  <a:gd name="f281" fmla="*/ 2670 f211 1"/>
                  <a:gd name="f282" fmla="*/ 806 f210 1"/>
                  <a:gd name="f283" fmla="*/ 2458 f211 1"/>
                  <a:gd name="f284" fmla="*/ 757 f210 1"/>
                  <a:gd name="f285" fmla="*/ 2138 f211 1"/>
                  <a:gd name="f286" fmla="*/ 1959 f211 1"/>
                  <a:gd name="f287" fmla="*/ 604 f210 1"/>
                  <a:gd name="f288" fmla="*/ 1824 f211 1"/>
                  <a:gd name="f289" fmla="*/ 534 f210 1"/>
                  <a:gd name="f290" fmla="*/ 1769 f211 1"/>
                  <a:gd name="f291" fmla="*/ 1753 f211 1"/>
                  <a:gd name="f292" fmla="*/ 436 f210 1"/>
                  <a:gd name="f293" fmla="*/ 1780 f211 1"/>
                  <a:gd name="f294" fmla="*/ 381 f210 1"/>
                  <a:gd name="f295" fmla="*/ 1862 f211 1"/>
                  <a:gd name="f296" fmla="*/ 316 f210 1"/>
                  <a:gd name="f297" fmla="*/ 1986 f211 1"/>
                  <a:gd name="f298" fmla="*/ 267 f210 1"/>
                  <a:gd name="f299" fmla="*/ 2149 f211 1"/>
                  <a:gd name="f300" fmla="*/ 229 f210 1"/>
                  <a:gd name="f301" fmla="*/ 2431 f211 1"/>
                  <a:gd name="f302" fmla="*/ 180 f210 1"/>
                  <a:gd name="f303" fmla="*/ 2827 f211 1"/>
                  <a:gd name="f304" fmla="*/ 125 f210 1"/>
                  <a:gd name="f305" fmla="*/ 87 f210 1"/>
                  <a:gd name="f306" fmla="*/ 2909 f211 1"/>
                  <a:gd name="f307" fmla="*/ 22 f210 1"/>
                  <a:gd name="f308" fmla="*/ 66 f210 1"/>
                  <a:gd name="f309" fmla="*/ 2285 f211 1"/>
                  <a:gd name="f310" fmla="*/ 120 f210 1"/>
                  <a:gd name="f311" fmla="*/ 2030 f211 1"/>
                  <a:gd name="f312" fmla="*/ 158 f210 1"/>
                  <a:gd name="f313" fmla="*/ 1791 f211 1"/>
                  <a:gd name="f314" fmla="*/ 202 f210 1"/>
                  <a:gd name="f315" fmla="*/ 1601 f211 1"/>
                  <a:gd name="f316" fmla="*/ 261 f210 1"/>
                  <a:gd name="f317" fmla="*/ 1471 f211 1"/>
                  <a:gd name="f318" fmla="*/ 338 f210 1"/>
                  <a:gd name="f319" fmla="*/ 1438 f211 1"/>
                  <a:gd name="f320" fmla="*/ 387 f210 1"/>
                  <a:gd name="f321" fmla="*/ 1427 f211 1"/>
                  <a:gd name="f322" fmla="*/ 441 f210 1"/>
                  <a:gd name="f323" fmla="+- f212 0 f1"/>
                  <a:gd name="f324" fmla="*/ f215 1 3007"/>
                  <a:gd name="f325" fmla="*/ f216 1 2085"/>
                  <a:gd name="f326" fmla="*/ f217 1 3007"/>
                  <a:gd name="f327" fmla="*/ f218 1 2085"/>
                  <a:gd name="f328" fmla="*/ f219 1 3007"/>
                  <a:gd name="f329" fmla="*/ f220 1 2085"/>
                  <a:gd name="f330" fmla="*/ f221 1 3007"/>
                  <a:gd name="f331" fmla="*/ f222 1 2085"/>
                  <a:gd name="f332" fmla="*/ f223 1 3007"/>
                  <a:gd name="f333" fmla="*/ f224 1 2085"/>
                  <a:gd name="f334" fmla="*/ f225 1 3007"/>
                  <a:gd name="f335" fmla="*/ f226 1 2085"/>
                  <a:gd name="f336" fmla="*/ f227 1 3007"/>
                  <a:gd name="f337" fmla="*/ f228 1 2085"/>
                  <a:gd name="f338" fmla="*/ f229 1 3007"/>
                  <a:gd name="f339" fmla="*/ f230 1 2085"/>
                  <a:gd name="f340" fmla="*/ f231 1 3007"/>
                  <a:gd name="f341" fmla="*/ f232 1 2085"/>
                  <a:gd name="f342" fmla="*/ f233 1 3007"/>
                  <a:gd name="f343" fmla="*/ f234 1 2085"/>
                  <a:gd name="f344" fmla="*/ f235 1 3007"/>
                  <a:gd name="f345" fmla="*/ f236 1 2085"/>
                  <a:gd name="f346" fmla="*/ f237 1 3007"/>
                  <a:gd name="f347" fmla="*/ f238 1 2085"/>
                  <a:gd name="f348" fmla="*/ f239 1 3007"/>
                  <a:gd name="f349" fmla="*/ f240 1 2085"/>
                  <a:gd name="f350" fmla="*/ f241 1 3007"/>
                  <a:gd name="f351" fmla="*/ f242 1 2085"/>
                  <a:gd name="f352" fmla="*/ f243 1 3007"/>
                  <a:gd name="f353" fmla="*/ f244 1 2085"/>
                  <a:gd name="f354" fmla="*/ f245 1 3007"/>
                  <a:gd name="f355" fmla="*/ f246 1 2085"/>
                  <a:gd name="f356" fmla="*/ f247 1 3007"/>
                  <a:gd name="f357" fmla="*/ f248 1 2085"/>
                  <a:gd name="f358" fmla="*/ f249 1 3007"/>
                  <a:gd name="f359" fmla="*/ f250 1 2085"/>
                  <a:gd name="f360" fmla="*/ f251 1 3007"/>
                  <a:gd name="f361" fmla="*/ f252 1 2085"/>
                  <a:gd name="f362" fmla="*/ f253 1 3007"/>
                  <a:gd name="f363" fmla="*/ f254 1 2085"/>
                  <a:gd name="f364" fmla="*/ f255 1 3007"/>
                  <a:gd name="f365" fmla="*/ f256 1 2085"/>
                  <a:gd name="f366" fmla="*/ f257 1 3007"/>
                  <a:gd name="f367" fmla="*/ f258 1 2085"/>
                  <a:gd name="f368" fmla="*/ f259 1 3007"/>
                  <a:gd name="f369" fmla="*/ f260 1 2085"/>
                  <a:gd name="f370" fmla="*/ f261 1 3007"/>
                  <a:gd name="f371" fmla="*/ f262 1 2085"/>
                  <a:gd name="f372" fmla="*/ f263 1 3007"/>
                  <a:gd name="f373" fmla="*/ f264 1 2085"/>
                  <a:gd name="f374" fmla="*/ f265 1 3007"/>
                  <a:gd name="f375" fmla="*/ f266 1 2085"/>
                  <a:gd name="f376" fmla="*/ f267 1 3007"/>
                  <a:gd name="f377" fmla="*/ f268 1 2085"/>
                  <a:gd name="f378" fmla="*/ f269 1 3007"/>
                  <a:gd name="f379" fmla="*/ f270 1 2085"/>
                  <a:gd name="f380" fmla="*/ f271 1 2085"/>
                  <a:gd name="f381" fmla="*/ f272 1 3007"/>
                  <a:gd name="f382" fmla="*/ f273 1 2085"/>
                  <a:gd name="f383" fmla="*/ f274 1 3007"/>
                  <a:gd name="f384" fmla="*/ f275 1 3007"/>
                  <a:gd name="f385" fmla="*/ f276 1 2085"/>
                  <a:gd name="f386" fmla="*/ f277 1 3007"/>
                  <a:gd name="f387" fmla="*/ f278 1 2085"/>
                  <a:gd name="f388" fmla="*/ f279 1 3007"/>
                  <a:gd name="f389" fmla="*/ f280 1 2085"/>
                  <a:gd name="f390" fmla="*/ f281 1 3007"/>
                  <a:gd name="f391" fmla="*/ f282 1 2085"/>
                  <a:gd name="f392" fmla="*/ f283 1 3007"/>
                  <a:gd name="f393" fmla="*/ f284 1 2085"/>
                  <a:gd name="f394" fmla="*/ f285 1 3007"/>
                  <a:gd name="f395" fmla="*/ f286 1 3007"/>
                  <a:gd name="f396" fmla="*/ f287 1 2085"/>
                  <a:gd name="f397" fmla="*/ f288 1 3007"/>
                  <a:gd name="f398" fmla="*/ f289 1 2085"/>
                  <a:gd name="f399" fmla="*/ f290 1 3007"/>
                  <a:gd name="f400" fmla="*/ f291 1 3007"/>
                  <a:gd name="f401" fmla="*/ f292 1 2085"/>
                  <a:gd name="f402" fmla="*/ f293 1 3007"/>
                  <a:gd name="f403" fmla="*/ f294 1 2085"/>
                  <a:gd name="f404" fmla="*/ f295 1 3007"/>
                  <a:gd name="f405" fmla="*/ f296 1 2085"/>
                  <a:gd name="f406" fmla="*/ f297 1 3007"/>
                  <a:gd name="f407" fmla="*/ f298 1 2085"/>
                  <a:gd name="f408" fmla="*/ f299 1 3007"/>
                  <a:gd name="f409" fmla="*/ f300 1 2085"/>
                  <a:gd name="f410" fmla="*/ f301 1 3007"/>
                  <a:gd name="f411" fmla="*/ f302 1 2085"/>
                  <a:gd name="f412" fmla="*/ f303 1 3007"/>
                  <a:gd name="f413" fmla="*/ f304 1 2085"/>
                  <a:gd name="f414" fmla="*/ f305 1 2085"/>
                  <a:gd name="f415" fmla="*/ f306 1 3007"/>
                  <a:gd name="f416" fmla="*/ f307 1 2085"/>
                  <a:gd name="f417" fmla="*/ f308 1 2085"/>
                  <a:gd name="f418" fmla="*/ f309 1 3007"/>
                  <a:gd name="f419" fmla="*/ f310 1 2085"/>
                  <a:gd name="f420" fmla="*/ f311 1 3007"/>
                  <a:gd name="f421" fmla="*/ f312 1 2085"/>
                  <a:gd name="f422" fmla="*/ f313 1 3007"/>
                  <a:gd name="f423" fmla="*/ f314 1 2085"/>
                  <a:gd name="f424" fmla="*/ f315 1 3007"/>
                  <a:gd name="f425" fmla="*/ f316 1 2085"/>
                  <a:gd name="f426" fmla="*/ f317 1 3007"/>
                  <a:gd name="f427" fmla="*/ f318 1 2085"/>
                  <a:gd name="f428" fmla="*/ f319 1 3007"/>
                  <a:gd name="f429" fmla="*/ f320 1 2085"/>
                  <a:gd name="f430" fmla="*/ f321 1 3007"/>
                  <a:gd name="f431" fmla="*/ f322 1 2085"/>
                  <a:gd name="f432" fmla="*/ 0 1 f213"/>
                  <a:gd name="f433" fmla="*/ f207 1 f213"/>
                  <a:gd name="f434" fmla="*/ 0 1 f214"/>
                  <a:gd name="f435" fmla="*/ f208 1 f214"/>
                  <a:gd name="f436" fmla="*/ f324 1 f213"/>
                  <a:gd name="f437" fmla="*/ f325 1 f214"/>
                  <a:gd name="f438" fmla="*/ f326 1 f213"/>
                  <a:gd name="f439" fmla="*/ f327 1 f214"/>
                  <a:gd name="f440" fmla="*/ f328 1 f213"/>
                  <a:gd name="f441" fmla="*/ f329 1 f214"/>
                  <a:gd name="f442" fmla="*/ f330 1 f213"/>
                  <a:gd name="f443" fmla="*/ f331 1 f214"/>
                  <a:gd name="f444" fmla="*/ f332 1 f213"/>
                  <a:gd name="f445" fmla="*/ f333 1 f214"/>
                  <a:gd name="f446" fmla="*/ f334 1 f213"/>
                  <a:gd name="f447" fmla="*/ f335 1 f214"/>
                  <a:gd name="f448" fmla="*/ f336 1 f213"/>
                  <a:gd name="f449" fmla="*/ f337 1 f214"/>
                  <a:gd name="f450" fmla="*/ f338 1 f213"/>
                  <a:gd name="f451" fmla="*/ f339 1 f214"/>
                  <a:gd name="f452" fmla="*/ f340 1 f213"/>
                  <a:gd name="f453" fmla="*/ f341 1 f214"/>
                  <a:gd name="f454" fmla="*/ f342 1 f213"/>
                  <a:gd name="f455" fmla="*/ f343 1 f214"/>
                  <a:gd name="f456" fmla="*/ f344 1 f213"/>
                  <a:gd name="f457" fmla="*/ f345 1 f214"/>
                  <a:gd name="f458" fmla="*/ f346 1 f213"/>
                  <a:gd name="f459" fmla="*/ f347 1 f214"/>
                  <a:gd name="f460" fmla="*/ f348 1 f213"/>
                  <a:gd name="f461" fmla="*/ f349 1 f214"/>
                  <a:gd name="f462" fmla="*/ f350 1 f213"/>
                  <a:gd name="f463" fmla="*/ f351 1 f214"/>
                  <a:gd name="f464" fmla="*/ f352 1 f213"/>
                  <a:gd name="f465" fmla="*/ f353 1 f214"/>
                  <a:gd name="f466" fmla="*/ f354 1 f213"/>
                  <a:gd name="f467" fmla="*/ f355 1 f214"/>
                  <a:gd name="f468" fmla="*/ f356 1 f213"/>
                  <a:gd name="f469" fmla="*/ f357 1 f214"/>
                  <a:gd name="f470" fmla="*/ f358 1 f213"/>
                  <a:gd name="f471" fmla="*/ f359 1 f214"/>
                  <a:gd name="f472" fmla="*/ f360 1 f213"/>
                  <a:gd name="f473" fmla="*/ f361 1 f214"/>
                  <a:gd name="f474" fmla="*/ f362 1 f213"/>
                  <a:gd name="f475" fmla="*/ f363 1 f214"/>
                  <a:gd name="f476" fmla="*/ f364 1 f213"/>
                  <a:gd name="f477" fmla="*/ f365 1 f214"/>
                  <a:gd name="f478" fmla="*/ f366 1 f213"/>
                  <a:gd name="f479" fmla="*/ f367 1 f214"/>
                  <a:gd name="f480" fmla="*/ f368 1 f213"/>
                  <a:gd name="f481" fmla="*/ f369 1 f214"/>
                  <a:gd name="f482" fmla="*/ f370 1 f213"/>
                  <a:gd name="f483" fmla="*/ f371 1 f214"/>
                  <a:gd name="f484" fmla="*/ f372 1 f213"/>
                  <a:gd name="f485" fmla="*/ f373 1 f214"/>
                  <a:gd name="f486" fmla="*/ f374 1 f213"/>
                  <a:gd name="f487" fmla="*/ f375 1 f214"/>
                  <a:gd name="f488" fmla="*/ f376 1 f213"/>
                  <a:gd name="f489" fmla="*/ f377 1 f214"/>
                  <a:gd name="f490" fmla="*/ f378 1 f213"/>
                  <a:gd name="f491" fmla="*/ f379 1 f214"/>
                  <a:gd name="f492" fmla="*/ f380 1 f214"/>
                  <a:gd name="f493" fmla="*/ f381 1 f213"/>
                  <a:gd name="f494" fmla="*/ f382 1 f214"/>
                  <a:gd name="f495" fmla="*/ f383 1 f213"/>
                  <a:gd name="f496" fmla="*/ f384 1 f213"/>
                  <a:gd name="f497" fmla="*/ f385 1 f214"/>
                  <a:gd name="f498" fmla="*/ f386 1 f213"/>
                  <a:gd name="f499" fmla="*/ f387 1 f214"/>
                  <a:gd name="f500" fmla="*/ f388 1 f213"/>
                  <a:gd name="f501" fmla="*/ f389 1 f214"/>
                  <a:gd name="f502" fmla="*/ f390 1 f213"/>
                  <a:gd name="f503" fmla="*/ f391 1 f214"/>
                  <a:gd name="f504" fmla="*/ f392 1 f213"/>
                  <a:gd name="f505" fmla="*/ f393 1 f214"/>
                  <a:gd name="f506" fmla="*/ f394 1 f213"/>
                  <a:gd name="f507" fmla="*/ f395 1 f213"/>
                  <a:gd name="f508" fmla="*/ f396 1 f214"/>
                  <a:gd name="f509" fmla="*/ f397 1 f213"/>
                  <a:gd name="f510" fmla="*/ f398 1 f214"/>
                  <a:gd name="f511" fmla="*/ f399 1 f213"/>
                  <a:gd name="f512" fmla="*/ f400 1 f213"/>
                  <a:gd name="f513" fmla="*/ f401 1 f214"/>
                  <a:gd name="f514" fmla="*/ f402 1 f213"/>
                  <a:gd name="f515" fmla="*/ f403 1 f214"/>
                  <a:gd name="f516" fmla="*/ f404 1 f213"/>
                  <a:gd name="f517" fmla="*/ f405 1 f214"/>
                  <a:gd name="f518" fmla="*/ f406 1 f213"/>
                  <a:gd name="f519" fmla="*/ f407 1 f214"/>
                  <a:gd name="f520" fmla="*/ f408 1 f213"/>
                  <a:gd name="f521" fmla="*/ f409 1 f214"/>
                  <a:gd name="f522" fmla="*/ f410 1 f213"/>
                  <a:gd name="f523" fmla="*/ f411 1 f214"/>
                  <a:gd name="f524" fmla="*/ f412 1 f213"/>
                  <a:gd name="f525" fmla="*/ f413 1 f214"/>
                  <a:gd name="f526" fmla="*/ f414 1 f214"/>
                  <a:gd name="f527" fmla="*/ f415 1 f213"/>
                  <a:gd name="f528" fmla="*/ f416 1 f214"/>
                  <a:gd name="f529" fmla="*/ f417 1 f214"/>
                  <a:gd name="f530" fmla="*/ f418 1 f213"/>
                  <a:gd name="f531" fmla="*/ f419 1 f214"/>
                  <a:gd name="f532" fmla="*/ f420 1 f213"/>
                  <a:gd name="f533" fmla="*/ f421 1 f214"/>
                  <a:gd name="f534" fmla="*/ f422 1 f213"/>
                  <a:gd name="f535" fmla="*/ f423 1 f214"/>
                  <a:gd name="f536" fmla="*/ f424 1 f213"/>
                  <a:gd name="f537" fmla="*/ f425 1 f214"/>
                  <a:gd name="f538" fmla="*/ f426 1 f213"/>
                  <a:gd name="f539" fmla="*/ f427 1 f214"/>
                  <a:gd name="f540" fmla="*/ f428 1 f213"/>
                  <a:gd name="f541" fmla="*/ f429 1 f214"/>
                  <a:gd name="f542" fmla="*/ f430 1 f213"/>
                  <a:gd name="f543" fmla="*/ f431 1 f214"/>
                  <a:gd name="f544" fmla="*/ f432 f204 1"/>
                  <a:gd name="f545" fmla="*/ f433 f204 1"/>
                  <a:gd name="f546" fmla="*/ f435 f205 1"/>
                  <a:gd name="f547" fmla="*/ f434 f205 1"/>
                  <a:gd name="f548" fmla="*/ f436 f204 1"/>
                  <a:gd name="f549" fmla="*/ f437 f205 1"/>
                  <a:gd name="f550" fmla="*/ f438 f204 1"/>
                  <a:gd name="f551" fmla="*/ f439 f205 1"/>
                  <a:gd name="f552" fmla="*/ f440 f204 1"/>
                  <a:gd name="f553" fmla="*/ f441 f205 1"/>
                  <a:gd name="f554" fmla="*/ f442 f204 1"/>
                  <a:gd name="f555" fmla="*/ f443 f205 1"/>
                  <a:gd name="f556" fmla="*/ f444 f204 1"/>
                  <a:gd name="f557" fmla="*/ f445 f205 1"/>
                  <a:gd name="f558" fmla="*/ f446 f204 1"/>
                  <a:gd name="f559" fmla="*/ f447 f205 1"/>
                  <a:gd name="f560" fmla="*/ f448 f204 1"/>
                  <a:gd name="f561" fmla="*/ f449 f205 1"/>
                  <a:gd name="f562" fmla="*/ f450 f204 1"/>
                  <a:gd name="f563" fmla="*/ f451 f205 1"/>
                  <a:gd name="f564" fmla="*/ f452 f204 1"/>
                  <a:gd name="f565" fmla="*/ f453 f205 1"/>
                  <a:gd name="f566" fmla="*/ f454 f204 1"/>
                  <a:gd name="f567" fmla="*/ f455 f205 1"/>
                  <a:gd name="f568" fmla="*/ f456 f204 1"/>
                  <a:gd name="f569" fmla="*/ f457 f205 1"/>
                  <a:gd name="f570" fmla="*/ f458 f204 1"/>
                  <a:gd name="f571" fmla="*/ f459 f205 1"/>
                  <a:gd name="f572" fmla="*/ f460 f204 1"/>
                  <a:gd name="f573" fmla="*/ f461 f205 1"/>
                  <a:gd name="f574" fmla="*/ f462 f204 1"/>
                  <a:gd name="f575" fmla="*/ f463 f205 1"/>
                  <a:gd name="f576" fmla="*/ f464 f204 1"/>
                  <a:gd name="f577" fmla="*/ f465 f205 1"/>
                  <a:gd name="f578" fmla="*/ f466 f204 1"/>
                  <a:gd name="f579" fmla="*/ f467 f205 1"/>
                  <a:gd name="f580" fmla="*/ f468 f204 1"/>
                  <a:gd name="f581" fmla="*/ f469 f205 1"/>
                  <a:gd name="f582" fmla="*/ f470 f204 1"/>
                  <a:gd name="f583" fmla="*/ f471 f205 1"/>
                  <a:gd name="f584" fmla="*/ f472 f204 1"/>
                  <a:gd name="f585" fmla="*/ f473 f205 1"/>
                  <a:gd name="f586" fmla="*/ f474 f204 1"/>
                  <a:gd name="f587" fmla="*/ f475 f205 1"/>
                  <a:gd name="f588" fmla="*/ f476 f204 1"/>
                  <a:gd name="f589" fmla="*/ f477 f205 1"/>
                  <a:gd name="f590" fmla="*/ f478 f204 1"/>
                  <a:gd name="f591" fmla="*/ f479 f205 1"/>
                  <a:gd name="f592" fmla="*/ f480 f204 1"/>
                  <a:gd name="f593" fmla="*/ f481 f205 1"/>
                  <a:gd name="f594" fmla="*/ f482 f204 1"/>
                  <a:gd name="f595" fmla="*/ f483 f205 1"/>
                  <a:gd name="f596" fmla="*/ f484 f204 1"/>
                  <a:gd name="f597" fmla="*/ f485 f205 1"/>
                  <a:gd name="f598" fmla="*/ f486 f204 1"/>
                  <a:gd name="f599" fmla="*/ f487 f205 1"/>
                  <a:gd name="f600" fmla="*/ f488 f204 1"/>
                  <a:gd name="f601" fmla="*/ f489 f205 1"/>
                  <a:gd name="f602" fmla="*/ f490 f204 1"/>
                  <a:gd name="f603" fmla="*/ f491 f205 1"/>
                  <a:gd name="f604" fmla="*/ f492 f205 1"/>
                  <a:gd name="f605" fmla="*/ f493 f204 1"/>
                  <a:gd name="f606" fmla="*/ f494 f205 1"/>
                  <a:gd name="f607" fmla="*/ f495 f204 1"/>
                  <a:gd name="f608" fmla="*/ f496 f204 1"/>
                  <a:gd name="f609" fmla="*/ f497 f205 1"/>
                  <a:gd name="f610" fmla="*/ f498 f204 1"/>
                  <a:gd name="f611" fmla="*/ f499 f205 1"/>
                  <a:gd name="f612" fmla="*/ f500 f204 1"/>
                  <a:gd name="f613" fmla="*/ f501 f205 1"/>
                  <a:gd name="f614" fmla="*/ f502 f204 1"/>
                  <a:gd name="f615" fmla="*/ f503 f205 1"/>
                  <a:gd name="f616" fmla="*/ f504 f204 1"/>
                  <a:gd name="f617" fmla="*/ f505 f205 1"/>
                  <a:gd name="f618" fmla="*/ f506 f204 1"/>
                  <a:gd name="f619" fmla="*/ f507 f204 1"/>
                  <a:gd name="f620" fmla="*/ f508 f205 1"/>
                  <a:gd name="f621" fmla="*/ f509 f204 1"/>
                  <a:gd name="f622" fmla="*/ f510 f205 1"/>
                  <a:gd name="f623" fmla="*/ f511 f204 1"/>
                  <a:gd name="f624" fmla="*/ f512 f204 1"/>
                  <a:gd name="f625" fmla="*/ f513 f205 1"/>
                  <a:gd name="f626" fmla="*/ f514 f204 1"/>
                  <a:gd name="f627" fmla="*/ f515 f205 1"/>
                  <a:gd name="f628" fmla="*/ f516 f204 1"/>
                  <a:gd name="f629" fmla="*/ f517 f205 1"/>
                  <a:gd name="f630" fmla="*/ f518 f204 1"/>
                  <a:gd name="f631" fmla="*/ f519 f205 1"/>
                  <a:gd name="f632" fmla="*/ f520 f204 1"/>
                  <a:gd name="f633" fmla="*/ f521 f205 1"/>
                  <a:gd name="f634" fmla="*/ f522 f204 1"/>
                  <a:gd name="f635" fmla="*/ f523 f205 1"/>
                  <a:gd name="f636" fmla="*/ f524 f204 1"/>
                  <a:gd name="f637" fmla="*/ f525 f205 1"/>
                  <a:gd name="f638" fmla="*/ f526 f205 1"/>
                  <a:gd name="f639" fmla="*/ f527 f204 1"/>
                  <a:gd name="f640" fmla="*/ f528 f205 1"/>
                  <a:gd name="f641" fmla="*/ f529 f205 1"/>
                  <a:gd name="f642" fmla="*/ f530 f204 1"/>
                  <a:gd name="f643" fmla="*/ f531 f205 1"/>
                  <a:gd name="f644" fmla="*/ f532 f204 1"/>
                  <a:gd name="f645" fmla="*/ f533 f205 1"/>
                  <a:gd name="f646" fmla="*/ f534 f204 1"/>
                  <a:gd name="f647" fmla="*/ f535 f205 1"/>
                  <a:gd name="f648" fmla="*/ f536 f204 1"/>
                  <a:gd name="f649" fmla="*/ f537 f205 1"/>
                  <a:gd name="f650" fmla="*/ f538 f204 1"/>
                  <a:gd name="f651" fmla="*/ f539 f205 1"/>
                  <a:gd name="f652" fmla="*/ f540 f204 1"/>
                  <a:gd name="f653" fmla="*/ f541 f205 1"/>
                  <a:gd name="f654" fmla="*/ f542 f204 1"/>
                  <a:gd name="f655" fmla="*/ f543 f20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23">
                    <a:pos x="f548" y="f549"/>
                  </a:cxn>
                  <a:cxn ang="f323">
                    <a:pos x="f550" y="f551"/>
                  </a:cxn>
                  <a:cxn ang="f323">
                    <a:pos x="f552" y="f553"/>
                  </a:cxn>
                  <a:cxn ang="f323">
                    <a:pos x="f554" y="f555"/>
                  </a:cxn>
                  <a:cxn ang="f323">
                    <a:pos x="f556" y="f557"/>
                  </a:cxn>
                  <a:cxn ang="f323">
                    <a:pos x="f558" y="f559"/>
                  </a:cxn>
                  <a:cxn ang="f323">
                    <a:pos x="f560" y="f561"/>
                  </a:cxn>
                  <a:cxn ang="f323">
                    <a:pos x="f562" y="f563"/>
                  </a:cxn>
                  <a:cxn ang="f323">
                    <a:pos x="f564" y="f565"/>
                  </a:cxn>
                  <a:cxn ang="f323">
                    <a:pos x="f566" y="f567"/>
                  </a:cxn>
                  <a:cxn ang="f323">
                    <a:pos x="f568" y="f569"/>
                  </a:cxn>
                  <a:cxn ang="f323">
                    <a:pos x="f570" y="f571"/>
                  </a:cxn>
                  <a:cxn ang="f323">
                    <a:pos x="f572" y="f573"/>
                  </a:cxn>
                  <a:cxn ang="f323">
                    <a:pos x="f574" y="f575"/>
                  </a:cxn>
                  <a:cxn ang="f323">
                    <a:pos x="f576" y="f577"/>
                  </a:cxn>
                  <a:cxn ang="f323">
                    <a:pos x="f578" y="f579"/>
                  </a:cxn>
                  <a:cxn ang="f323">
                    <a:pos x="f580" y="f581"/>
                  </a:cxn>
                  <a:cxn ang="f323">
                    <a:pos x="f582" y="f583"/>
                  </a:cxn>
                  <a:cxn ang="f323">
                    <a:pos x="f584" y="f585"/>
                  </a:cxn>
                  <a:cxn ang="f323">
                    <a:pos x="f586" y="f587"/>
                  </a:cxn>
                  <a:cxn ang="f323">
                    <a:pos x="f588" y="f589"/>
                  </a:cxn>
                  <a:cxn ang="f323">
                    <a:pos x="f590" y="f591"/>
                  </a:cxn>
                  <a:cxn ang="f323">
                    <a:pos x="f592" y="f593"/>
                  </a:cxn>
                  <a:cxn ang="f323">
                    <a:pos x="f594" y="f595"/>
                  </a:cxn>
                  <a:cxn ang="f323">
                    <a:pos x="f596" y="f597"/>
                  </a:cxn>
                  <a:cxn ang="f323">
                    <a:pos x="f598" y="f599"/>
                  </a:cxn>
                  <a:cxn ang="f323">
                    <a:pos x="f600" y="f601"/>
                  </a:cxn>
                  <a:cxn ang="f323">
                    <a:pos x="f602" y="f603"/>
                  </a:cxn>
                  <a:cxn ang="f323">
                    <a:pos x="f562" y="f604"/>
                  </a:cxn>
                  <a:cxn ang="f323">
                    <a:pos x="f605" y="f606"/>
                  </a:cxn>
                  <a:cxn ang="f323">
                    <a:pos x="f607" y="f573"/>
                  </a:cxn>
                  <a:cxn ang="f323">
                    <a:pos x="f608" y="f609"/>
                  </a:cxn>
                  <a:cxn ang="f323">
                    <a:pos x="f610" y="f611"/>
                  </a:cxn>
                  <a:cxn ang="f323">
                    <a:pos x="f612" y="f613"/>
                  </a:cxn>
                  <a:cxn ang="f323">
                    <a:pos x="f614" y="f615"/>
                  </a:cxn>
                  <a:cxn ang="f323">
                    <a:pos x="f616" y="f617"/>
                  </a:cxn>
                  <a:cxn ang="f323">
                    <a:pos x="f618" y="f555"/>
                  </a:cxn>
                  <a:cxn ang="f323">
                    <a:pos x="f619" y="f620"/>
                  </a:cxn>
                  <a:cxn ang="f323">
                    <a:pos x="f621" y="f622"/>
                  </a:cxn>
                  <a:cxn ang="f323">
                    <a:pos x="f623" y="f549"/>
                  </a:cxn>
                  <a:cxn ang="f323">
                    <a:pos x="f624" y="f625"/>
                  </a:cxn>
                  <a:cxn ang="f323">
                    <a:pos x="f626" y="f627"/>
                  </a:cxn>
                  <a:cxn ang="f323">
                    <a:pos x="f628" y="f629"/>
                  </a:cxn>
                  <a:cxn ang="f323">
                    <a:pos x="f630" y="f631"/>
                  </a:cxn>
                  <a:cxn ang="f323">
                    <a:pos x="f632" y="f633"/>
                  </a:cxn>
                  <a:cxn ang="f323">
                    <a:pos x="f634" y="f635"/>
                  </a:cxn>
                  <a:cxn ang="f323">
                    <a:pos x="f636" y="f637"/>
                  </a:cxn>
                  <a:cxn ang="f323">
                    <a:pos x="f610" y="f638"/>
                  </a:cxn>
                  <a:cxn ang="f323">
                    <a:pos x="f639" y="f640"/>
                  </a:cxn>
                  <a:cxn ang="f323">
                    <a:pos x="f566" y="f641"/>
                  </a:cxn>
                  <a:cxn ang="f323">
                    <a:pos x="f642" y="f643"/>
                  </a:cxn>
                  <a:cxn ang="f323">
                    <a:pos x="f644" y="f645"/>
                  </a:cxn>
                  <a:cxn ang="f323">
                    <a:pos x="f646" y="f647"/>
                  </a:cxn>
                  <a:cxn ang="f323">
                    <a:pos x="f648" y="f649"/>
                  </a:cxn>
                  <a:cxn ang="f323">
                    <a:pos x="f650" y="f651"/>
                  </a:cxn>
                  <a:cxn ang="f323">
                    <a:pos x="f652" y="f653"/>
                  </a:cxn>
                  <a:cxn ang="f323">
                    <a:pos x="f654" y="f655"/>
                  </a:cxn>
                </a:cxnLst>
                <a:rect l="f544" t="f547" r="f545" b="f546"/>
                <a:pathLst>
                  <a:path w="3007" h="2085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48" y="f50"/>
                    </a:lnTo>
                    <a:lnTo>
                      <a:pt x="f46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40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3" y="f74"/>
                    </a:lnTo>
                    <a:lnTo>
                      <a:pt x="f75" y="f76"/>
                    </a:lnTo>
                    <a:lnTo>
                      <a:pt x="f77" y="f78"/>
                    </a:lnTo>
                    <a:lnTo>
                      <a:pt x="f79" y="f80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5" y="f24"/>
                    </a:lnTo>
                    <a:lnTo>
                      <a:pt x="f86" y="f87"/>
                    </a:lnTo>
                    <a:lnTo>
                      <a:pt x="f5" y="f7"/>
                    </a:lnTo>
                    <a:lnTo>
                      <a:pt x="f88" y="f7"/>
                    </a:lnTo>
                    <a:lnTo>
                      <a:pt x="f89" y="f90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95" y="f96"/>
                    </a:lnTo>
                    <a:lnTo>
                      <a:pt x="f97" y="f98"/>
                    </a:lnTo>
                    <a:lnTo>
                      <a:pt x="f99" y="f100"/>
                    </a:lnTo>
                    <a:lnTo>
                      <a:pt x="f101" y="f102"/>
                    </a:lnTo>
                    <a:lnTo>
                      <a:pt x="f103" y="f104"/>
                    </a:lnTo>
                    <a:lnTo>
                      <a:pt x="f105" y="f106"/>
                    </a:lnTo>
                    <a:lnTo>
                      <a:pt x="f107" y="f108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113" y="f114"/>
                    </a:lnTo>
                    <a:lnTo>
                      <a:pt x="f38" y="f115"/>
                    </a:lnTo>
                    <a:lnTo>
                      <a:pt x="f54" y="f116"/>
                    </a:lnTo>
                    <a:lnTo>
                      <a:pt x="f117" y="f118"/>
                    </a:lnTo>
                    <a:lnTo>
                      <a:pt x="f119" y="f120"/>
                    </a:lnTo>
                    <a:lnTo>
                      <a:pt x="f121" y="f56"/>
                    </a:lnTo>
                    <a:lnTo>
                      <a:pt x="f122" y="f55"/>
                    </a:lnTo>
                    <a:lnTo>
                      <a:pt x="f123" y="f124"/>
                    </a:lnTo>
                    <a:lnTo>
                      <a:pt x="f6" y="f125"/>
                    </a:lnTo>
                    <a:lnTo>
                      <a:pt x="f6" y="f126"/>
                    </a:lnTo>
                    <a:lnTo>
                      <a:pt x="f127" y="f128"/>
                    </a:lnTo>
                    <a:lnTo>
                      <a:pt x="f129" y="f130"/>
                    </a:lnTo>
                    <a:lnTo>
                      <a:pt x="f131" y="f132"/>
                    </a:lnTo>
                    <a:lnTo>
                      <a:pt x="f133" y="f134"/>
                    </a:lnTo>
                    <a:lnTo>
                      <a:pt x="f135" y="f136"/>
                    </a:lnTo>
                    <a:lnTo>
                      <a:pt x="f113" y="f137"/>
                    </a:lnTo>
                    <a:lnTo>
                      <a:pt x="f138" y="f25"/>
                    </a:lnTo>
                    <a:lnTo>
                      <a:pt x="f139" y="f23"/>
                    </a:lnTo>
                    <a:lnTo>
                      <a:pt x="f109" y="f21"/>
                    </a:lnTo>
                    <a:lnTo>
                      <a:pt x="f140" y="f141"/>
                    </a:lnTo>
                    <a:lnTo>
                      <a:pt x="f142" y="f143"/>
                    </a:lnTo>
                    <a:lnTo>
                      <a:pt x="f144" y="f145"/>
                    </a:lnTo>
                    <a:lnTo>
                      <a:pt x="f146" y="f147"/>
                    </a:lnTo>
                    <a:lnTo>
                      <a:pt x="f148" y="f11"/>
                    </a:lnTo>
                    <a:lnTo>
                      <a:pt x="f149" y="f150"/>
                    </a:lnTo>
                    <a:lnTo>
                      <a:pt x="f151" y="f152"/>
                    </a:lnTo>
                    <a:lnTo>
                      <a:pt x="f149" y="f153"/>
                    </a:lnTo>
                    <a:lnTo>
                      <a:pt x="f146" y="f154"/>
                    </a:lnTo>
                    <a:lnTo>
                      <a:pt x="f155" y="f156"/>
                    </a:lnTo>
                    <a:lnTo>
                      <a:pt x="f157" y="f158"/>
                    </a:lnTo>
                    <a:lnTo>
                      <a:pt x="f159" y="f160"/>
                    </a:lnTo>
                    <a:lnTo>
                      <a:pt x="f161" y="f162"/>
                    </a:lnTo>
                    <a:lnTo>
                      <a:pt x="f163" y="f164"/>
                    </a:lnTo>
                    <a:lnTo>
                      <a:pt x="f165" y="f166"/>
                    </a:lnTo>
                    <a:lnTo>
                      <a:pt x="f167" y="f168"/>
                    </a:lnTo>
                    <a:lnTo>
                      <a:pt x="f169" y="f2"/>
                    </a:lnTo>
                    <a:lnTo>
                      <a:pt x="f170" y="f171"/>
                    </a:lnTo>
                    <a:lnTo>
                      <a:pt x="f172" y="f173"/>
                    </a:lnTo>
                    <a:lnTo>
                      <a:pt x="f174" y="f175"/>
                    </a:lnTo>
                    <a:lnTo>
                      <a:pt x="f6" y="f176"/>
                    </a:lnTo>
                    <a:lnTo>
                      <a:pt x="f6" y="f5"/>
                    </a:lnTo>
                    <a:lnTo>
                      <a:pt x="f177" y="f178"/>
                    </a:lnTo>
                    <a:lnTo>
                      <a:pt x="f179" y="f180"/>
                    </a:lnTo>
                    <a:lnTo>
                      <a:pt x="f46" y="f181"/>
                    </a:lnTo>
                    <a:lnTo>
                      <a:pt x="f38" y="f182"/>
                    </a:lnTo>
                    <a:lnTo>
                      <a:pt x="f183" y="f184"/>
                    </a:lnTo>
                    <a:lnTo>
                      <a:pt x="f30" y="f185"/>
                    </a:lnTo>
                    <a:lnTo>
                      <a:pt x="f186" y="f171"/>
                    </a:lnTo>
                    <a:lnTo>
                      <a:pt x="f187" y="f188"/>
                    </a:lnTo>
                    <a:lnTo>
                      <a:pt x="f189" y="f190"/>
                    </a:lnTo>
                    <a:lnTo>
                      <a:pt x="f191" y="f166"/>
                    </a:lnTo>
                    <a:lnTo>
                      <a:pt x="f192" y="f193"/>
                    </a:lnTo>
                    <a:lnTo>
                      <a:pt x="f194" y="f195"/>
                    </a:lnTo>
                    <a:lnTo>
                      <a:pt x="f196" y="f197"/>
                    </a:lnTo>
                    <a:lnTo>
                      <a:pt x="f198" y="f199"/>
                    </a:lnTo>
                    <a:lnTo>
                      <a:pt x="f200" y="f201"/>
                    </a:lnTo>
                    <a:lnTo>
                      <a:pt x="f8" y="f202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10" name="Freeform 10"/>
              <p:cNvSpPr/>
              <p:nvPr/>
            </p:nvSpPr>
            <p:spPr>
              <a:xfrm>
                <a:off x="7145341" y="3678238"/>
                <a:ext cx="1981203" cy="855658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1248"/>
                  <a:gd name="f8" fmla="val 539"/>
                  <a:gd name="f9" fmla="val 332"/>
                  <a:gd name="f10" fmla="val 5"/>
                  <a:gd name="f11" fmla="val 387"/>
                  <a:gd name="f12" fmla="val 27"/>
                  <a:gd name="f13" fmla="val 414"/>
                  <a:gd name="f14" fmla="val 54"/>
                  <a:gd name="f15" fmla="val 436"/>
                  <a:gd name="f16" fmla="val 92"/>
                  <a:gd name="f17" fmla="val 463"/>
                  <a:gd name="f18" fmla="val 141"/>
                  <a:gd name="f19" fmla="val 490"/>
                  <a:gd name="f20" fmla="val 195"/>
                  <a:gd name="f21" fmla="val 512"/>
                  <a:gd name="f22" fmla="val 255"/>
                  <a:gd name="f23" fmla="val 212"/>
                  <a:gd name="f24" fmla="val 517"/>
                  <a:gd name="f25" fmla="val 179"/>
                  <a:gd name="f26" fmla="val 157"/>
                  <a:gd name="f27" fmla="val 468"/>
                  <a:gd name="f28" fmla="val 447"/>
                  <a:gd name="f29" fmla="val 136"/>
                  <a:gd name="f30" fmla="val 425"/>
                  <a:gd name="f31" fmla="val 403"/>
                  <a:gd name="f32" fmla="val 381"/>
                  <a:gd name="f33" fmla="val 365"/>
                  <a:gd name="f34" fmla="val 343"/>
                  <a:gd name="f35" fmla="val 201"/>
                  <a:gd name="f36" fmla="val 327"/>
                  <a:gd name="f37" fmla="val 266"/>
                  <a:gd name="f38" fmla="val 294"/>
                  <a:gd name="f39" fmla="val 353"/>
                  <a:gd name="f40" fmla="val 262"/>
                  <a:gd name="f41" fmla="val 445"/>
                  <a:gd name="f42" fmla="val 234"/>
                  <a:gd name="f43" fmla="val 554"/>
                  <a:gd name="f44" fmla="val 213"/>
                  <a:gd name="f45" fmla="val 662"/>
                  <a:gd name="f46" fmla="val 191"/>
                  <a:gd name="f47" fmla="val 890"/>
                  <a:gd name="f48" fmla="val 153"/>
                  <a:gd name="f49" fmla="val 993"/>
                  <a:gd name="f50" fmla="val 1091"/>
                  <a:gd name="f51" fmla="val 120"/>
                  <a:gd name="f52" fmla="val 1178"/>
                  <a:gd name="f53" fmla="val 115"/>
                  <a:gd name="f54" fmla="val 104"/>
                  <a:gd name="f55" fmla="val 1161"/>
                  <a:gd name="f56" fmla="val 22"/>
                  <a:gd name="f57" fmla="val 1069"/>
                  <a:gd name="f58" fmla="val 38"/>
                  <a:gd name="f59" fmla="val 874"/>
                  <a:gd name="f60" fmla="val 71"/>
                  <a:gd name="f61" fmla="val 673"/>
                  <a:gd name="f62" fmla="val 93"/>
                  <a:gd name="f63" fmla="val 483"/>
                  <a:gd name="f64" fmla="val 126"/>
                  <a:gd name="f65" fmla="val 391"/>
                  <a:gd name="f66" fmla="val 142"/>
                  <a:gd name="f67" fmla="val 309"/>
                  <a:gd name="f68" fmla="val 158"/>
                  <a:gd name="f69" fmla="val 228"/>
                  <a:gd name="f70" fmla="val 163"/>
                  <a:gd name="f71" fmla="val 202"/>
                  <a:gd name="f72" fmla="val 103"/>
                  <a:gd name="f73" fmla="val 229"/>
                  <a:gd name="f74" fmla="val 256"/>
                  <a:gd name="f75" fmla="+- 0 0 -90"/>
                  <a:gd name="f76" fmla="*/ f4 1 1248"/>
                  <a:gd name="f77" fmla="*/ f5 1 539"/>
                  <a:gd name="f78" fmla="val f6"/>
                  <a:gd name="f79" fmla="val f7"/>
                  <a:gd name="f80" fmla="val f8"/>
                  <a:gd name="f81" fmla="*/ f75 f0 1"/>
                  <a:gd name="f82" fmla="+- f80 0 f78"/>
                  <a:gd name="f83" fmla="+- f79 0 f78"/>
                  <a:gd name="f84" fmla="*/ f81 1 f3"/>
                  <a:gd name="f85" fmla="*/ f83 1 1248"/>
                  <a:gd name="f86" fmla="*/ f82 1 539"/>
                  <a:gd name="f87" fmla="+- f84 0 f1"/>
                  <a:gd name="f88" fmla="*/ 0 1 f85"/>
                  <a:gd name="f89" fmla="*/ 332 1 f86"/>
                  <a:gd name="f90" fmla="*/ 360 1 f86"/>
                  <a:gd name="f91" fmla="*/ 5 1 f85"/>
                  <a:gd name="f92" fmla="*/ 387 1 f86"/>
                  <a:gd name="f93" fmla="*/ 27 1 f85"/>
                  <a:gd name="f94" fmla="*/ 414 1 f86"/>
                  <a:gd name="f95" fmla="*/ 54 1 f85"/>
                  <a:gd name="f96" fmla="*/ 436 1 f86"/>
                  <a:gd name="f97" fmla="*/ 92 1 f85"/>
                  <a:gd name="f98" fmla="*/ 463 1 f86"/>
                  <a:gd name="f99" fmla="*/ 141 1 f85"/>
                  <a:gd name="f100" fmla="*/ 490 1 f86"/>
                  <a:gd name="f101" fmla="*/ 195 1 f85"/>
                  <a:gd name="f102" fmla="*/ 512 1 f86"/>
                  <a:gd name="f103" fmla="*/ 255 1 f85"/>
                  <a:gd name="f104" fmla="*/ 539 1 f86"/>
                  <a:gd name="f105" fmla="*/ 212 1 f85"/>
                  <a:gd name="f106" fmla="*/ 517 1 f86"/>
                  <a:gd name="f107" fmla="*/ 179 1 f85"/>
                  <a:gd name="f108" fmla="*/ 157 1 f85"/>
                  <a:gd name="f109" fmla="*/ 468 1 f86"/>
                  <a:gd name="f110" fmla="*/ 447 1 f86"/>
                  <a:gd name="f111" fmla="*/ 136 1 f85"/>
                  <a:gd name="f112" fmla="*/ 425 1 f86"/>
                  <a:gd name="f113" fmla="*/ 403 1 f86"/>
                  <a:gd name="f114" fmla="*/ 381 1 f86"/>
                  <a:gd name="f115" fmla="*/ 365 1 f86"/>
                  <a:gd name="f116" fmla="*/ 343 1 f86"/>
                  <a:gd name="f117" fmla="*/ 201 1 f85"/>
                  <a:gd name="f118" fmla="*/ 327 1 f86"/>
                  <a:gd name="f119" fmla="*/ 266 1 f85"/>
                  <a:gd name="f120" fmla="*/ 294 1 f86"/>
                  <a:gd name="f121" fmla="*/ 353 1 f85"/>
                  <a:gd name="f122" fmla="*/ 262 1 f86"/>
                  <a:gd name="f123" fmla="*/ 445 1 f85"/>
                  <a:gd name="f124" fmla="*/ 234 1 f86"/>
                  <a:gd name="f125" fmla="*/ 554 1 f85"/>
                  <a:gd name="f126" fmla="*/ 213 1 f86"/>
                  <a:gd name="f127" fmla="*/ 662 1 f85"/>
                  <a:gd name="f128" fmla="*/ 191 1 f86"/>
                  <a:gd name="f129" fmla="*/ 890 1 f85"/>
                  <a:gd name="f130" fmla="*/ 153 1 f86"/>
                  <a:gd name="f131" fmla="*/ 993 1 f85"/>
                  <a:gd name="f132" fmla="*/ 136 1 f86"/>
                  <a:gd name="f133" fmla="*/ 1091 1 f85"/>
                  <a:gd name="f134" fmla="*/ 120 1 f86"/>
                  <a:gd name="f135" fmla="*/ 1178 1 f85"/>
                  <a:gd name="f136" fmla="*/ 115 1 f86"/>
                  <a:gd name="f137" fmla="*/ 1248 1 f85"/>
                  <a:gd name="f138" fmla="*/ 104 1 f86"/>
                  <a:gd name="f139" fmla="*/ 0 1 f86"/>
                  <a:gd name="f140" fmla="*/ 1161 1 f85"/>
                  <a:gd name="f141" fmla="*/ 22 1 f86"/>
                  <a:gd name="f142" fmla="*/ 1069 1 f85"/>
                  <a:gd name="f143" fmla="*/ 38 1 f86"/>
                  <a:gd name="f144" fmla="*/ 874 1 f85"/>
                  <a:gd name="f145" fmla="*/ 71 1 f86"/>
                  <a:gd name="f146" fmla="*/ 673 1 f85"/>
                  <a:gd name="f147" fmla="*/ 93 1 f86"/>
                  <a:gd name="f148" fmla="*/ 483 1 f85"/>
                  <a:gd name="f149" fmla="*/ 126 1 f86"/>
                  <a:gd name="f150" fmla="*/ 391 1 f85"/>
                  <a:gd name="f151" fmla="*/ 142 1 f86"/>
                  <a:gd name="f152" fmla="*/ 309 1 f85"/>
                  <a:gd name="f153" fmla="*/ 158 1 f86"/>
                  <a:gd name="f154" fmla="*/ 228 1 f85"/>
                  <a:gd name="f155" fmla="*/ 180 1 f86"/>
                  <a:gd name="f156" fmla="*/ 163 1 f85"/>
                  <a:gd name="f157" fmla="*/ 202 1 f86"/>
                  <a:gd name="f158" fmla="*/ 103 1 f85"/>
                  <a:gd name="f159" fmla="*/ 229 1 f86"/>
                  <a:gd name="f160" fmla="*/ 256 1 f86"/>
                  <a:gd name="f161" fmla="*/ 22 1 f85"/>
                  <a:gd name="f162" fmla="*/ f79 1 f85"/>
                  <a:gd name="f163" fmla="*/ f80 1 f86"/>
                  <a:gd name="f164" fmla="*/ f88 f76 1"/>
                  <a:gd name="f165" fmla="*/ f162 f76 1"/>
                  <a:gd name="f166" fmla="*/ f163 f77 1"/>
                  <a:gd name="f167" fmla="*/ f139 f77 1"/>
                  <a:gd name="f168" fmla="*/ f89 f77 1"/>
                  <a:gd name="f169" fmla="*/ f90 f77 1"/>
                  <a:gd name="f170" fmla="*/ f91 f76 1"/>
                  <a:gd name="f171" fmla="*/ f92 f77 1"/>
                  <a:gd name="f172" fmla="*/ f93 f76 1"/>
                  <a:gd name="f173" fmla="*/ f94 f77 1"/>
                  <a:gd name="f174" fmla="*/ f95 f76 1"/>
                  <a:gd name="f175" fmla="*/ f96 f77 1"/>
                  <a:gd name="f176" fmla="*/ f97 f76 1"/>
                  <a:gd name="f177" fmla="*/ f98 f77 1"/>
                  <a:gd name="f178" fmla="*/ f99 f76 1"/>
                  <a:gd name="f179" fmla="*/ f100 f77 1"/>
                  <a:gd name="f180" fmla="*/ f101 f76 1"/>
                  <a:gd name="f181" fmla="*/ f102 f77 1"/>
                  <a:gd name="f182" fmla="*/ f103 f76 1"/>
                  <a:gd name="f183" fmla="*/ f104 f77 1"/>
                  <a:gd name="f184" fmla="*/ f105 f76 1"/>
                  <a:gd name="f185" fmla="*/ f106 f77 1"/>
                  <a:gd name="f186" fmla="*/ f107 f76 1"/>
                  <a:gd name="f187" fmla="*/ f108 f76 1"/>
                  <a:gd name="f188" fmla="*/ f109 f77 1"/>
                  <a:gd name="f189" fmla="*/ f110 f77 1"/>
                  <a:gd name="f190" fmla="*/ f111 f76 1"/>
                  <a:gd name="f191" fmla="*/ f112 f77 1"/>
                  <a:gd name="f192" fmla="*/ f113 f77 1"/>
                  <a:gd name="f193" fmla="*/ f114 f77 1"/>
                  <a:gd name="f194" fmla="*/ f115 f77 1"/>
                  <a:gd name="f195" fmla="*/ f116 f77 1"/>
                  <a:gd name="f196" fmla="*/ f117 f76 1"/>
                  <a:gd name="f197" fmla="*/ f118 f77 1"/>
                  <a:gd name="f198" fmla="*/ f119 f76 1"/>
                  <a:gd name="f199" fmla="*/ f120 f77 1"/>
                  <a:gd name="f200" fmla="*/ f121 f76 1"/>
                  <a:gd name="f201" fmla="*/ f122 f77 1"/>
                  <a:gd name="f202" fmla="*/ f123 f76 1"/>
                  <a:gd name="f203" fmla="*/ f124 f77 1"/>
                  <a:gd name="f204" fmla="*/ f125 f76 1"/>
                  <a:gd name="f205" fmla="*/ f126 f77 1"/>
                  <a:gd name="f206" fmla="*/ f127 f76 1"/>
                  <a:gd name="f207" fmla="*/ f128 f77 1"/>
                  <a:gd name="f208" fmla="*/ f129 f76 1"/>
                  <a:gd name="f209" fmla="*/ f130 f77 1"/>
                  <a:gd name="f210" fmla="*/ f131 f76 1"/>
                  <a:gd name="f211" fmla="*/ f132 f77 1"/>
                  <a:gd name="f212" fmla="*/ f133 f76 1"/>
                  <a:gd name="f213" fmla="*/ f134 f77 1"/>
                  <a:gd name="f214" fmla="*/ f135 f76 1"/>
                  <a:gd name="f215" fmla="*/ f136 f77 1"/>
                  <a:gd name="f216" fmla="*/ f137 f76 1"/>
                  <a:gd name="f217" fmla="*/ f138 f77 1"/>
                  <a:gd name="f218" fmla="*/ f140 f76 1"/>
                  <a:gd name="f219" fmla="*/ f141 f77 1"/>
                  <a:gd name="f220" fmla="*/ f142 f76 1"/>
                  <a:gd name="f221" fmla="*/ f143 f77 1"/>
                  <a:gd name="f222" fmla="*/ f144 f76 1"/>
                  <a:gd name="f223" fmla="*/ f145 f77 1"/>
                  <a:gd name="f224" fmla="*/ f146 f76 1"/>
                  <a:gd name="f225" fmla="*/ f147 f77 1"/>
                  <a:gd name="f226" fmla="*/ f148 f76 1"/>
                  <a:gd name="f227" fmla="*/ f149 f77 1"/>
                  <a:gd name="f228" fmla="*/ f150 f76 1"/>
                  <a:gd name="f229" fmla="*/ f151 f77 1"/>
                  <a:gd name="f230" fmla="*/ f152 f76 1"/>
                  <a:gd name="f231" fmla="*/ f153 f77 1"/>
                  <a:gd name="f232" fmla="*/ f154 f76 1"/>
                  <a:gd name="f233" fmla="*/ f155 f77 1"/>
                  <a:gd name="f234" fmla="*/ f156 f76 1"/>
                  <a:gd name="f235" fmla="*/ f157 f77 1"/>
                  <a:gd name="f236" fmla="*/ f158 f76 1"/>
                  <a:gd name="f237" fmla="*/ f159 f77 1"/>
                  <a:gd name="f238" fmla="*/ f160 f77 1"/>
                  <a:gd name="f239" fmla="*/ f161 f7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7">
                    <a:pos x="f164" y="f168"/>
                  </a:cxn>
                  <a:cxn ang="f87">
                    <a:pos x="f164" y="f169"/>
                  </a:cxn>
                  <a:cxn ang="f87">
                    <a:pos x="f170" y="f171"/>
                  </a:cxn>
                  <a:cxn ang="f87">
                    <a:pos x="f172" y="f173"/>
                  </a:cxn>
                  <a:cxn ang="f87">
                    <a:pos x="f174" y="f175"/>
                  </a:cxn>
                  <a:cxn ang="f87">
                    <a:pos x="f176" y="f177"/>
                  </a:cxn>
                  <a:cxn ang="f87">
                    <a:pos x="f178" y="f179"/>
                  </a:cxn>
                  <a:cxn ang="f87">
                    <a:pos x="f180" y="f181"/>
                  </a:cxn>
                  <a:cxn ang="f87">
                    <a:pos x="f182" y="f183"/>
                  </a:cxn>
                  <a:cxn ang="f87">
                    <a:pos x="f184" y="f185"/>
                  </a:cxn>
                  <a:cxn ang="f87">
                    <a:pos x="f186" y="f179"/>
                  </a:cxn>
                  <a:cxn ang="f87">
                    <a:pos x="f187" y="f188"/>
                  </a:cxn>
                  <a:cxn ang="f87">
                    <a:pos x="f178" y="f189"/>
                  </a:cxn>
                  <a:cxn ang="f87">
                    <a:pos x="f190" y="f191"/>
                  </a:cxn>
                  <a:cxn ang="f87">
                    <a:pos x="f190" y="f192"/>
                  </a:cxn>
                  <a:cxn ang="f87">
                    <a:pos x="f178" y="f193"/>
                  </a:cxn>
                  <a:cxn ang="f87">
                    <a:pos x="f187" y="f194"/>
                  </a:cxn>
                  <a:cxn ang="f87">
                    <a:pos x="f186" y="f195"/>
                  </a:cxn>
                  <a:cxn ang="f87">
                    <a:pos x="f196" y="f197"/>
                  </a:cxn>
                  <a:cxn ang="f87">
                    <a:pos x="f198" y="f199"/>
                  </a:cxn>
                  <a:cxn ang="f87">
                    <a:pos x="f200" y="f201"/>
                  </a:cxn>
                  <a:cxn ang="f87">
                    <a:pos x="f202" y="f203"/>
                  </a:cxn>
                  <a:cxn ang="f87">
                    <a:pos x="f204" y="f205"/>
                  </a:cxn>
                  <a:cxn ang="f87">
                    <a:pos x="f206" y="f207"/>
                  </a:cxn>
                  <a:cxn ang="f87">
                    <a:pos x="f208" y="f209"/>
                  </a:cxn>
                  <a:cxn ang="f87">
                    <a:pos x="f210" y="f211"/>
                  </a:cxn>
                  <a:cxn ang="f87">
                    <a:pos x="f212" y="f213"/>
                  </a:cxn>
                  <a:cxn ang="f87">
                    <a:pos x="f214" y="f215"/>
                  </a:cxn>
                  <a:cxn ang="f87">
                    <a:pos x="f216" y="f217"/>
                  </a:cxn>
                  <a:cxn ang="f87">
                    <a:pos x="f216" y="f167"/>
                  </a:cxn>
                  <a:cxn ang="f87">
                    <a:pos x="f218" y="f219"/>
                  </a:cxn>
                  <a:cxn ang="f87">
                    <a:pos x="f220" y="f221"/>
                  </a:cxn>
                  <a:cxn ang="f87">
                    <a:pos x="f222" y="f223"/>
                  </a:cxn>
                  <a:cxn ang="f87">
                    <a:pos x="f224" y="f225"/>
                  </a:cxn>
                  <a:cxn ang="f87">
                    <a:pos x="f226" y="f227"/>
                  </a:cxn>
                  <a:cxn ang="f87">
                    <a:pos x="f228" y="f229"/>
                  </a:cxn>
                  <a:cxn ang="f87">
                    <a:pos x="f230" y="f231"/>
                  </a:cxn>
                  <a:cxn ang="f87">
                    <a:pos x="f232" y="f233"/>
                  </a:cxn>
                  <a:cxn ang="f87">
                    <a:pos x="f234" y="f235"/>
                  </a:cxn>
                  <a:cxn ang="f87">
                    <a:pos x="f236" y="f237"/>
                  </a:cxn>
                  <a:cxn ang="f87">
                    <a:pos x="f174" y="f238"/>
                  </a:cxn>
                  <a:cxn ang="f87">
                    <a:pos x="f239" y="f199"/>
                  </a:cxn>
                  <a:cxn ang="f87">
                    <a:pos x="f164" y="f168"/>
                  </a:cxn>
                  <a:cxn ang="f87">
                    <a:pos x="f164" y="f168"/>
                  </a:cxn>
                </a:cxnLst>
                <a:rect l="f164" t="f167" r="f165" b="f166"/>
                <a:pathLst>
                  <a:path w="1248" h="539">
                    <a:moveTo>
                      <a:pt x="f6" y="f9"/>
                    </a:moveTo>
                    <a:lnTo>
                      <a:pt x="f6" y="f2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8"/>
                    </a:lnTo>
                    <a:lnTo>
                      <a:pt x="f23" y="f24"/>
                    </a:lnTo>
                    <a:lnTo>
                      <a:pt x="f25" y="f19"/>
                    </a:lnTo>
                    <a:lnTo>
                      <a:pt x="f26" y="f27"/>
                    </a:lnTo>
                    <a:lnTo>
                      <a:pt x="f18" y="f28"/>
                    </a:lnTo>
                    <a:lnTo>
                      <a:pt x="f29" y="f30"/>
                    </a:lnTo>
                    <a:lnTo>
                      <a:pt x="f29" y="f31"/>
                    </a:lnTo>
                    <a:lnTo>
                      <a:pt x="f18" y="f32"/>
                    </a:lnTo>
                    <a:lnTo>
                      <a:pt x="f26" y="f33"/>
                    </a:lnTo>
                    <a:lnTo>
                      <a:pt x="f25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6"/>
                    </a:lnTo>
                    <a:lnTo>
                      <a:pt x="f47" y="f48"/>
                    </a:lnTo>
                    <a:lnTo>
                      <a:pt x="f49" y="f2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7" y="f54"/>
                    </a:lnTo>
                    <a:lnTo>
                      <a:pt x="f7" y="f6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3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14" y="f74"/>
                    </a:lnTo>
                    <a:lnTo>
                      <a:pt x="f56" y="f38"/>
                    </a:lnTo>
                    <a:lnTo>
                      <a:pt x="f6" y="f9"/>
                    </a:lnTo>
                    <a:lnTo>
                      <a:pt x="f6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2D86"/>
                  </a:gs>
                  <a:gs pos="100000">
                    <a:srgbClr val="003399"/>
                  </a:gs>
                </a:gsLst>
                <a:lin ang="27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</p:grpSp>
        <p:sp>
          <p:nvSpPr>
            <p:cNvPr id="11" name="Freeform 11"/>
            <p:cNvSpPr/>
            <p:nvPr/>
          </p:nvSpPr>
          <p:spPr>
            <a:xfrm>
              <a:off x="5273673" y="2128842"/>
              <a:ext cx="2897184" cy="243998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96"/>
                <a:gd name="f7" fmla="val 1469"/>
                <a:gd name="f8" fmla="val 771"/>
                <a:gd name="f9" fmla="val 1088"/>
                <a:gd name="f10" fmla="val 982"/>
                <a:gd name="f11" fmla="val 1061"/>
                <a:gd name="f12" fmla="val 1178"/>
                <a:gd name="f13" fmla="val 1034"/>
                <a:gd name="f14" fmla="val 1357"/>
                <a:gd name="f15" fmla="val 1012"/>
                <a:gd name="f16" fmla="val 1520"/>
                <a:gd name="f17" fmla="val 985"/>
                <a:gd name="f18" fmla="val 1666"/>
                <a:gd name="f19" fmla="val 957"/>
                <a:gd name="f20" fmla="val 1796"/>
                <a:gd name="f21" fmla="val 930"/>
                <a:gd name="f22" fmla="val 1916"/>
                <a:gd name="f23" fmla="val 897"/>
                <a:gd name="f24" fmla="val 2013"/>
                <a:gd name="f25" fmla="val 870"/>
                <a:gd name="f26" fmla="val 2100"/>
                <a:gd name="f27" fmla="val 832"/>
                <a:gd name="f28" fmla="val 2171"/>
                <a:gd name="f29" fmla="val 800"/>
                <a:gd name="f30" fmla="val 2220"/>
                <a:gd name="f31" fmla="val 756"/>
                <a:gd name="f32" fmla="val 2263"/>
                <a:gd name="f33" fmla="val 712"/>
                <a:gd name="f34" fmla="val 2285"/>
                <a:gd name="f35" fmla="val 669"/>
                <a:gd name="f36" fmla="val 614"/>
                <a:gd name="f37" fmla="val 2290"/>
                <a:gd name="f38" fmla="val 560"/>
                <a:gd name="f39" fmla="val 2269"/>
                <a:gd name="f40" fmla="val 500"/>
                <a:gd name="f41" fmla="val 2241"/>
                <a:gd name="f42" fmla="val 457"/>
                <a:gd name="f43" fmla="val 2198"/>
                <a:gd name="f44" fmla="val 408"/>
                <a:gd name="f45" fmla="val 2144"/>
                <a:gd name="f46" fmla="val 364"/>
                <a:gd name="f47" fmla="val 2079"/>
                <a:gd name="f48" fmla="val 321"/>
                <a:gd name="f49" fmla="val 2008"/>
                <a:gd name="f50" fmla="val 277"/>
                <a:gd name="f51" fmla="val 1927"/>
                <a:gd name="f52" fmla="val 234"/>
                <a:gd name="f53" fmla="val 1769"/>
                <a:gd name="f54" fmla="val 157"/>
                <a:gd name="f55" fmla="val 1688"/>
                <a:gd name="f56" fmla="val 125"/>
                <a:gd name="f57" fmla="val 1612"/>
                <a:gd name="f58" fmla="val 92"/>
                <a:gd name="f59" fmla="val 1536"/>
                <a:gd name="f60" fmla="val 65"/>
                <a:gd name="f61" fmla="val 1476"/>
                <a:gd name="f62" fmla="val 43"/>
                <a:gd name="f63" fmla="val 1422"/>
                <a:gd name="f64" fmla="val 27"/>
                <a:gd name="f65" fmla="val 1384"/>
                <a:gd name="f66" fmla="val 10"/>
                <a:gd name="f67" fmla="val 5"/>
                <a:gd name="f68" fmla="val 1346"/>
                <a:gd name="f69" fmla="val 1498"/>
                <a:gd name="f70" fmla="val 54"/>
                <a:gd name="f71" fmla="val 1655"/>
                <a:gd name="f72" fmla="val 119"/>
                <a:gd name="f73" fmla="val 1807"/>
                <a:gd name="f74" fmla="val 185"/>
                <a:gd name="f75" fmla="val 1948"/>
                <a:gd name="f76" fmla="val 255"/>
                <a:gd name="f77" fmla="val 288"/>
                <a:gd name="f78" fmla="val 2068"/>
                <a:gd name="f79" fmla="val 326"/>
                <a:gd name="f80" fmla="val 2122"/>
                <a:gd name="f81" fmla="val 402"/>
                <a:gd name="f82" fmla="val 2209"/>
                <a:gd name="f83" fmla="val 440"/>
                <a:gd name="f84" fmla="val 2236"/>
                <a:gd name="f85" fmla="val 478"/>
                <a:gd name="f86" fmla="val 2252"/>
                <a:gd name="f87" fmla="val 522"/>
                <a:gd name="f88" fmla="val 2258"/>
                <a:gd name="f89" fmla="val 598"/>
                <a:gd name="f90" fmla="val 636"/>
                <a:gd name="f91" fmla="val 2214"/>
                <a:gd name="f92" fmla="val 702"/>
                <a:gd name="f93" fmla="val 729"/>
                <a:gd name="f94" fmla="val 2062"/>
                <a:gd name="f95" fmla="val 1997"/>
                <a:gd name="f96" fmla="val 778"/>
                <a:gd name="f97" fmla="val 1921"/>
                <a:gd name="f98" fmla="val 1834"/>
                <a:gd name="f99" fmla="val 821"/>
                <a:gd name="f100" fmla="val 1748"/>
                <a:gd name="f101" fmla="val 843"/>
                <a:gd name="f102" fmla="val 1552"/>
                <a:gd name="f103" fmla="val 876"/>
                <a:gd name="f104" fmla="val 1351"/>
                <a:gd name="f105" fmla="val 908"/>
                <a:gd name="f106" fmla="val 1134"/>
                <a:gd name="f107" fmla="val 941"/>
                <a:gd name="f108" fmla="val 923"/>
                <a:gd name="f109" fmla="val 968"/>
                <a:gd name="f110" fmla="val 716"/>
                <a:gd name="f111" fmla="val 995"/>
                <a:gd name="f112" fmla="val 521"/>
                <a:gd name="f113" fmla="val 1028"/>
                <a:gd name="f114" fmla="val 434"/>
                <a:gd name="f115" fmla="val 1044"/>
                <a:gd name="f116" fmla="val 353"/>
                <a:gd name="f117" fmla="val 1066"/>
                <a:gd name="f118" fmla="val 1082"/>
                <a:gd name="f119" fmla="val 206"/>
                <a:gd name="f120" fmla="val 1104"/>
                <a:gd name="f121" fmla="val 147"/>
                <a:gd name="f122" fmla="val 1126"/>
                <a:gd name="f123" fmla="val 1148"/>
                <a:gd name="f124" fmla="val 1175"/>
                <a:gd name="f125" fmla="val 22"/>
                <a:gd name="f126" fmla="val 1202"/>
                <a:gd name="f127" fmla="val 6"/>
                <a:gd name="f128" fmla="val 1229"/>
                <a:gd name="f129" fmla="val 1262"/>
                <a:gd name="f130" fmla="val 11"/>
                <a:gd name="f131" fmla="val 1295"/>
                <a:gd name="f132" fmla="val 1327"/>
                <a:gd name="f133" fmla="val 1355"/>
                <a:gd name="f134" fmla="val 98"/>
                <a:gd name="f135" fmla="val 1382"/>
                <a:gd name="f136" fmla="val 141"/>
                <a:gd name="f137" fmla="val 1404"/>
                <a:gd name="f138" fmla="val 196"/>
                <a:gd name="f139" fmla="val 1425"/>
                <a:gd name="f140" fmla="val 261"/>
                <a:gd name="f141" fmla="val 1447"/>
                <a:gd name="f142" fmla="val 266"/>
                <a:gd name="f143" fmla="val 1442"/>
                <a:gd name="f144" fmla="val 217"/>
                <a:gd name="f145" fmla="val 1414"/>
                <a:gd name="f146" fmla="val 174"/>
                <a:gd name="f147" fmla="val 1387"/>
                <a:gd name="f148" fmla="val 1360"/>
                <a:gd name="f149" fmla="val 1333"/>
                <a:gd name="f150" fmla="val 120"/>
                <a:gd name="f151" fmla="val 1306"/>
                <a:gd name="f152" fmla="val 1278"/>
                <a:gd name="f153" fmla="val 1257"/>
                <a:gd name="f154" fmla="val 212"/>
                <a:gd name="f155" fmla="val 1208"/>
                <a:gd name="f156" fmla="val 272"/>
                <a:gd name="f157" fmla="val 1186"/>
                <a:gd name="f158" fmla="val 342"/>
                <a:gd name="f159" fmla="val 1164"/>
                <a:gd name="f160" fmla="val 423"/>
                <a:gd name="f161" fmla="val 1142"/>
                <a:gd name="f162" fmla="val 527"/>
                <a:gd name="f163" fmla="val 1121"/>
                <a:gd name="f164" fmla="val 641"/>
                <a:gd name="f165" fmla="+- 0 0 -90"/>
                <a:gd name="f166" fmla="*/ f3 1 2296"/>
                <a:gd name="f167" fmla="*/ f4 1 1469"/>
                <a:gd name="f168" fmla="val f5"/>
                <a:gd name="f169" fmla="val f6"/>
                <a:gd name="f170" fmla="val f7"/>
                <a:gd name="f171" fmla="*/ f165 f0 1"/>
                <a:gd name="f172" fmla="+- f170 0 f168"/>
                <a:gd name="f173" fmla="+- f169 0 f168"/>
                <a:gd name="f174" fmla="*/ f171 1 f2"/>
                <a:gd name="f175" fmla="*/ f173 1 2296"/>
                <a:gd name="f176" fmla="*/ f172 1 1469"/>
                <a:gd name="f177" fmla="+- f174 0 f1"/>
                <a:gd name="f178" fmla="*/ 982 1 f175"/>
                <a:gd name="f179" fmla="*/ 1061 1 f176"/>
                <a:gd name="f180" fmla="*/ 1357 1 f175"/>
                <a:gd name="f181" fmla="*/ 1012 1 f176"/>
                <a:gd name="f182" fmla="*/ 1666 1 f175"/>
                <a:gd name="f183" fmla="*/ 957 1 f176"/>
                <a:gd name="f184" fmla="*/ 1916 1 f175"/>
                <a:gd name="f185" fmla="*/ 897 1 f176"/>
                <a:gd name="f186" fmla="*/ 2100 1 f175"/>
                <a:gd name="f187" fmla="*/ 832 1 f176"/>
                <a:gd name="f188" fmla="*/ 2220 1 f175"/>
                <a:gd name="f189" fmla="*/ 756 1 f176"/>
                <a:gd name="f190" fmla="*/ 2285 1 f175"/>
                <a:gd name="f191" fmla="*/ 669 1 f176"/>
                <a:gd name="f192" fmla="*/ 2290 1 f175"/>
                <a:gd name="f193" fmla="*/ 560 1 f176"/>
                <a:gd name="f194" fmla="*/ 2241 1 f175"/>
                <a:gd name="f195" fmla="*/ 457 1 f176"/>
                <a:gd name="f196" fmla="*/ 2144 1 f175"/>
                <a:gd name="f197" fmla="*/ 364 1 f176"/>
                <a:gd name="f198" fmla="*/ 2008 1 f175"/>
                <a:gd name="f199" fmla="*/ 277 1 f176"/>
                <a:gd name="f200" fmla="*/ 1769 1 f175"/>
                <a:gd name="f201" fmla="*/ 157 1 f176"/>
                <a:gd name="f202" fmla="*/ 1612 1 f175"/>
                <a:gd name="f203" fmla="*/ 92 1 f176"/>
                <a:gd name="f204" fmla="*/ 1476 1 f175"/>
                <a:gd name="f205" fmla="*/ 43 1 f176"/>
                <a:gd name="f206" fmla="*/ 1384 1 f175"/>
                <a:gd name="f207" fmla="*/ 10 1 f176"/>
                <a:gd name="f208" fmla="*/ 1346 1 f175"/>
                <a:gd name="f209" fmla="*/ 0 1 f176"/>
                <a:gd name="f210" fmla="*/ 1655 1 f175"/>
                <a:gd name="f211" fmla="*/ 119 1 f176"/>
                <a:gd name="f212" fmla="*/ 1948 1 f175"/>
                <a:gd name="f213" fmla="*/ 255 1 f176"/>
                <a:gd name="f214" fmla="*/ 2068 1 f175"/>
                <a:gd name="f215" fmla="*/ 326 1 f176"/>
                <a:gd name="f216" fmla="*/ 2171 1 f175"/>
                <a:gd name="f217" fmla="*/ 402 1 f176"/>
                <a:gd name="f218" fmla="*/ 2236 1 f175"/>
                <a:gd name="f219" fmla="*/ 478 1 f176"/>
                <a:gd name="f220" fmla="*/ 2263 1 f175"/>
                <a:gd name="f221" fmla="*/ 636 1 f176"/>
                <a:gd name="f222" fmla="*/ 702 1 f176"/>
                <a:gd name="f223" fmla="*/ 2062 1 f175"/>
                <a:gd name="f224" fmla="*/ 1921 1 f175"/>
                <a:gd name="f225" fmla="*/ 800 1 f176"/>
                <a:gd name="f226" fmla="*/ 1748 1 f175"/>
                <a:gd name="f227" fmla="*/ 843 1 f176"/>
                <a:gd name="f228" fmla="*/ 1351 1 f175"/>
                <a:gd name="f229" fmla="*/ 908 1 f176"/>
                <a:gd name="f230" fmla="*/ 923 1 f175"/>
                <a:gd name="f231" fmla="*/ 968 1 f176"/>
                <a:gd name="f232" fmla="*/ 521 1 f175"/>
                <a:gd name="f233" fmla="*/ 1028 1 f176"/>
                <a:gd name="f234" fmla="*/ 353 1 f175"/>
                <a:gd name="f235" fmla="*/ 1066 1 f176"/>
                <a:gd name="f236" fmla="*/ 206 1 f175"/>
                <a:gd name="f237" fmla="*/ 1104 1 f176"/>
                <a:gd name="f238" fmla="*/ 92 1 f175"/>
                <a:gd name="f239" fmla="*/ 1148 1 f176"/>
                <a:gd name="f240" fmla="*/ 22 1 f175"/>
                <a:gd name="f241" fmla="*/ 1202 1 f176"/>
                <a:gd name="f242" fmla="*/ 0 1 f175"/>
                <a:gd name="f243" fmla="*/ 1262 1 f176"/>
                <a:gd name="f244" fmla="*/ 27 1 f175"/>
                <a:gd name="f245" fmla="*/ 1327 1 f176"/>
                <a:gd name="f246" fmla="*/ 98 1 f175"/>
                <a:gd name="f247" fmla="*/ 1382 1 f176"/>
                <a:gd name="f248" fmla="*/ 196 1 f175"/>
                <a:gd name="f249" fmla="*/ 1425 1 f176"/>
                <a:gd name="f250" fmla="*/ 326 1 f175"/>
                <a:gd name="f251" fmla="*/ 1469 1 f176"/>
                <a:gd name="f252" fmla="*/ 217 1 f175"/>
                <a:gd name="f253" fmla="*/ 1414 1 f176"/>
                <a:gd name="f254" fmla="*/ 147 1 f175"/>
                <a:gd name="f255" fmla="*/ 1360 1 f176"/>
                <a:gd name="f256" fmla="*/ 120 1 f175"/>
                <a:gd name="f257" fmla="*/ 1306 1 f176"/>
                <a:gd name="f258" fmla="*/ 141 1 f175"/>
                <a:gd name="f259" fmla="*/ 1257 1 f176"/>
                <a:gd name="f260" fmla="*/ 212 1 f175"/>
                <a:gd name="f261" fmla="*/ 1208 1 f176"/>
                <a:gd name="f262" fmla="*/ 342 1 f175"/>
                <a:gd name="f263" fmla="*/ 1164 1 f176"/>
                <a:gd name="f264" fmla="*/ 527 1 f175"/>
                <a:gd name="f265" fmla="*/ 1121 1 f176"/>
                <a:gd name="f266" fmla="*/ 771 1 f175"/>
                <a:gd name="f267" fmla="*/ 1088 1 f176"/>
                <a:gd name="f268" fmla="*/ f169 1 f175"/>
                <a:gd name="f269" fmla="*/ f170 1 f176"/>
                <a:gd name="f270" fmla="*/ f242 f166 1"/>
                <a:gd name="f271" fmla="*/ f268 f166 1"/>
                <a:gd name="f272" fmla="*/ f269 f167 1"/>
                <a:gd name="f273" fmla="*/ f209 f167 1"/>
                <a:gd name="f274" fmla="*/ f178 f166 1"/>
                <a:gd name="f275" fmla="*/ f179 f167 1"/>
                <a:gd name="f276" fmla="*/ f180 f166 1"/>
                <a:gd name="f277" fmla="*/ f181 f167 1"/>
                <a:gd name="f278" fmla="*/ f182 f166 1"/>
                <a:gd name="f279" fmla="*/ f183 f167 1"/>
                <a:gd name="f280" fmla="*/ f184 f166 1"/>
                <a:gd name="f281" fmla="*/ f185 f167 1"/>
                <a:gd name="f282" fmla="*/ f186 f166 1"/>
                <a:gd name="f283" fmla="*/ f187 f167 1"/>
                <a:gd name="f284" fmla="*/ f188 f166 1"/>
                <a:gd name="f285" fmla="*/ f189 f167 1"/>
                <a:gd name="f286" fmla="*/ f190 f166 1"/>
                <a:gd name="f287" fmla="*/ f191 f167 1"/>
                <a:gd name="f288" fmla="*/ f192 f166 1"/>
                <a:gd name="f289" fmla="*/ f193 f167 1"/>
                <a:gd name="f290" fmla="*/ f194 f166 1"/>
                <a:gd name="f291" fmla="*/ f195 f167 1"/>
                <a:gd name="f292" fmla="*/ f196 f166 1"/>
                <a:gd name="f293" fmla="*/ f197 f167 1"/>
                <a:gd name="f294" fmla="*/ f198 f166 1"/>
                <a:gd name="f295" fmla="*/ f199 f167 1"/>
                <a:gd name="f296" fmla="*/ f200 f166 1"/>
                <a:gd name="f297" fmla="*/ f201 f167 1"/>
                <a:gd name="f298" fmla="*/ f202 f166 1"/>
                <a:gd name="f299" fmla="*/ f203 f167 1"/>
                <a:gd name="f300" fmla="*/ f204 f166 1"/>
                <a:gd name="f301" fmla="*/ f205 f167 1"/>
                <a:gd name="f302" fmla="*/ f206 f166 1"/>
                <a:gd name="f303" fmla="*/ f207 f167 1"/>
                <a:gd name="f304" fmla="*/ f208 f166 1"/>
                <a:gd name="f305" fmla="*/ f210 f166 1"/>
                <a:gd name="f306" fmla="*/ f211 f167 1"/>
                <a:gd name="f307" fmla="*/ f212 f166 1"/>
                <a:gd name="f308" fmla="*/ f213 f167 1"/>
                <a:gd name="f309" fmla="*/ f214 f166 1"/>
                <a:gd name="f310" fmla="*/ f215 f167 1"/>
                <a:gd name="f311" fmla="*/ f216 f166 1"/>
                <a:gd name="f312" fmla="*/ f217 f167 1"/>
                <a:gd name="f313" fmla="*/ f218 f166 1"/>
                <a:gd name="f314" fmla="*/ f219 f167 1"/>
                <a:gd name="f315" fmla="*/ f220 f166 1"/>
                <a:gd name="f316" fmla="*/ f221 f167 1"/>
                <a:gd name="f317" fmla="*/ f222 f167 1"/>
                <a:gd name="f318" fmla="*/ f223 f166 1"/>
                <a:gd name="f319" fmla="*/ f224 f166 1"/>
                <a:gd name="f320" fmla="*/ f225 f167 1"/>
                <a:gd name="f321" fmla="*/ f226 f166 1"/>
                <a:gd name="f322" fmla="*/ f227 f167 1"/>
                <a:gd name="f323" fmla="*/ f228 f166 1"/>
                <a:gd name="f324" fmla="*/ f229 f167 1"/>
                <a:gd name="f325" fmla="*/ f230 f166 1"/>
                <a:gd name="f326" fmla="*/ f231 f167 1"/>
                <a:gd name="f327" fmla="*/ f232 f166 1"/>
                <a:gd name="f328" fmla="*/ f233 f167 1"/>
                <a:gd name="f329" fmla="*/ f234 f166 1"/>
                <a:gd name="f330" fmla="*/ f235 f167 1"/>
                <a:gd name="f331" fmla="*/ f236 f166 1"/>
                <a:gd name="f332" fmla="*/ f237 f167 1"/>
                <a:gd name="f333" fmla="*/ f238 f166 1"/>
                <a:gd name="f334" fmla="*/ f239 f167 1"/>
                <a:gd name="f335" fmla="*/ f240 f166 1"/>
                <a:gd name="f336" fmla="*/ f241 f167 1"/>
                <a:gd name="f337" fmla="*/ f243 f167 1"/>
                <a:gd name="f338" fmla="*/ f244 f166 1"/>
                <a:gd name="f339" fmla="*/ f245 f167 1"/>
                <a:gd name="f340" fmla="*/ f246 f166 1"/>
                <a:gd name="f341" fmla="*/ f247 f167 1"/>
                <a:gd name="f342" fmla="*/ f248 f166 1"/>
                <a:gd name="f343" fmla="*/ f249 f167 1"/>
                <a:gd name="f344" fmla="*/ f250 f166 1"/>
                <a:gd name="f345" fmla="*/ f251 f167 1"/>
                <a:gd name="f346" fmla="*/ f252 f166 1"/>
                <a:gd name="f347" fmla="*/ f253 f167 1"/>
                <a:gd name="f348" fmla="*/ f254 f166 1"/>
                <a:gd name="f349" fmla="*/ f255 f167 1"/>
                <a:gd name="f350" fmla="*/ f256 f166 1"/>
                <a:gd name="f351" fmla="*/ f257 f167 1"/>
                <a:gd name="f352" fmla="*/ f258 f166 1"/>
                <a:gd name="f353" fmla="*/ f259 f167 1"/>
                <a:gd name="f354" fmla="*/ f260 f166 1"/>
                <a:gd name="f355" fmla="*/ f261 f167 1"/>
                <a:gd name="f356" fmla="*/ f262 f166 1"/>
                <a:gd name="f357" fmla="*/ f263 f167 1"/>
                <a:gd name="f358" fmla="*/ f264 f166 1"/>
                <a:gd name="f359" fmla="*/ f265 f167 1"/>
                <a:gd name="f360" fmla="*/ f266 f166 1"/>
                <a:gd name="f361" fmla="*/ f267 f16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77">
                  <a:pos x="f274" y="f275"/>
                </a:cxn>
                <a:cxn ang="f177">
                  <a:pos x="f276" y="f277"/>
                </a:cxn>
                <a:cxn ang="f177">
                  <a:pos x="f278" y="f279"/>
                </a:cxn>
                <a:cxn ang="f177">
                  <a:pos x="f280" y="f281"/>
                </a:cxn>
                <a:cxn ang="f177">
                  <a:pos x="f282" y="f283"/>
                </a:cxn>
                <a:cxn ang="f177">
                  <a:pos x="f284" y="f285"/>
                </a:cxn>
                <a:cxn ang="f177">
                  <a:pos x="f286" y="f287"/>
                </a:cxn>
                <a:cxn ang="f177">
                  <a:pos x="f288" y="f289"/>
                </a:cxn>
                <a:cxn ang="f177">
                  <a:pos x="f290" y="f291"/>
                </a:cxn>
                <a:cxn ang="f177">
                  <a:pos x="f292" y="f293"/>
                </a:cxn>
                <a:cxn ang="f177">
                  <a:pos x="f294" y="f295"/>
                </a:cxn>
                <a:cxn ang="f177">
                  <a:pos x="f296" y="f297"/>
                </a:cxn>
                <a:cxn ang="f177">
                  <a:pos x="f298" y="f299"/>
                </a:cxn>
                <a:cxn ang="f177">
                  <a:pos x="f300" y="f301"/>
                </a:cxn>
                <a:cxn ang="f177">
                  <a:pos x="f302" y="f303"/>
                </a:cxn>
                <a:cxn ang="f177">
                  <a:pos x="f304" y="f273"/>
                </a:cxn>
                <a:cxn ang="f177">
                  <a:pos x="f305" y="f306"/>
                </a:cxn>
                <a:cxn ang="f177">
                  <a:pos x="f307" y="f308"/>
                </a:cxn>
                <a:cxn ang="f177">
                  <a:pos x="f309" y="f310"/>
                </a:cxn>
                <a:cxn ang="f177">
                  <a:pos x="f311" y="f312"/>
                </a:cxn>
                <a:cxn ang="f177">
                  <a:pos x="f313" y="f314"/>
                </a:cxn>
                <a:cxn ang="f177">
                  <a:pos x="f315" y="f289"/>
                </a:cxn>
                <a:cxn ang="f177">
                  <a:pos x="f290" y="f316"/>
                </a:cxn>
                <a:cxn ang="f177">
                  <a:pos x="f311" y="f317"/>
                </a:cxn>
                <a:cxn ang="f177">
                  <a:pos x="f318" y="f285"/>
                </a:cxn>
                <a:cxn ang="f177">
                  <a:pos x="f319" y="f320"/>
                </a:cxn>
                <a:cxn ang="f177">
                  <a:pos x="f321" y="f322"/>
                </a:cxn>
                <a:cxn ang="f177">
                  <a:pos x="f323" y="f324"/>
                </a:cxn>
                <a:cxn ang="f177">
                  <a:pos x="f325" y="f326"/>
                </a:cxn>
                <a:cxn ang="f177">
                  <a:pos x="f327" y="f328"/>
                </a:cxn>
                <a:cxn ang="f177">
                  <a:pos x="f329" y="f330"/>
                </a:cxn>
                <a:cxn ang="f177">
                  <a:pos x="f331" y="f332"/>
                </a:cxn>
                <a:cxn ang="f177">
                  <a:pos x="f333" y="f334"/>
                </a:cxn>
                <a:cxn ang="f177">
                  <a:pos x="f335" y="f336"/>
                </a:cxn>
                <a:cxn ang="f177">
                  <a:pos x="f270" y="f337"/>
                </a:cxn>
                <a:cxn ang="f177">
                  <a:pos x="f338" y="f339"/>
                </a:cxn>
                <a:cxn ang="f177">
                  <a:pos x="f340" y="f341"/>
                </a:cxn>
                <a:cxn ang="f177">
                  <a:pos x="f342" y="f343"/>
                </a:cxn>
                <a:cxn ang="f177">
                  <a:pos x="f344" y="f345"/>
                </a:cxn>
                <a:cxn ang="f177">
                  <a:pos x="f346" y="f347"/>
                </a:cxn>
                <a:cxn ang="f177">
                  <a:pos x="f348" y="f349"/>
                </a:cxn>
                <a:cxn ang="f177">
                  <a:pos x="f350" y="f351"/>
                </a:cxn>
                <a:cxn ang="f177">
                  <a:pos x="f352" y="f353"/>
                </a:cxn>
                <a:cxn ang="f177">
                  <a:pos x="f354" y="f355"/>
                </a:cxn>
                <a:cxn ang="f177">
                  <a:pos x="f356" y="f357"/>
                </a:cxn>
                <a:cxn ang="f177">
                  <a:pos x="f358" y="f359"/>
                </a:cxn>
                <a:cxn ang="f177">
                  <a:pos x="f360" y="f361"/>
                </a:cxn>
              </a:cxnLst>
              <a:rect l="f270" t="f273" r="f271" b="f272"/>
              <a:pathLst>
                <a:path w="2296" h="1469">
                  <a:moveTo>
                    <a:pt x="f8" y="f9"/>
                  </a:move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6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14" y="f67"/>
                  </a:lnTo>
                  <a:lnTo>
                    <a:pt x="f68" y="f5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24" y="f77"/>
                  </a:lnTo>
                  <a:lnTo>
                    <a:pt x="f78" y="f79"/>
                  </a:lnTo>
                  <a:lnTo>
                    <a:pt x="f80" y="f46"/>
                  </a:lnTo>
                  <a:lnTo>
                    <a:pt x="f28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32" y="f38"/>
                  </a:lnTo>
                  <a:lnTo>
                    <a:pt x="f88" y="f89"/>
                  </a:lnTo>
                  <a:lnTo>
                    <a:pt x="f41" y="f90"/>
                  </a:lnTo>
                  <a:lnTo>
                    <a:pt x="f91" y="f35"/>
                  </a:lnTo>
                  <a:lnTo>
                    <a:pt x="f28" y="f92"/>
                  </a:lnTo>
                  <a:lnTo>
                    <a:pt x="f80" y="f93"/>
                  </a:lnTo>
                  <a:lnTo>
                    <a:pt x="f94" y="f31"/>
                  </a:lnTo>
                  <a:lnTo>
                    <a:pt x="f95" y="f96"/>
                  </a:lnTo>
                  <a:lnTo>
                    <a:pt x="f97" y="f29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113"/>
                  </a:lnTo>
                  <a:lnTo>
                    <a:pt x="f114" y="f115"/>
                  </a:lnTo>
                  <a:lnTo>
                    <a:pt x="f116" y="f117"/>
                  </a:lnTo>
                  <a:lnTo>
                    <a:pt x="f50" y="f118"/>
                  </a:lnTo>
                  <a:lnTo>
                    <a:pt x="f119" y="f120"/>
                  </a:lnTo>
                  <a:lnTo>
                    <a:pt x="f121" y="f122"/>
                  </a:lnTo>
                  <a:lnTo>
                    <a:pt x="f58" y="f123"/>
                  </a:lnTo>
                  <a:lnTo>
                    <a:pt x="f70" y="f124"/>
                  </a:lnTo>
                  <a:lnTo>
                    <a:pt x="f125" y="f126"/>
                  </a:lnTo>
                  <a:lnTo>
                    <a:pt x="f127" y="f128"/>
                  </a:lnTo>
                  <a:lnTo>
                    <a:pt x="f5" y="f129"/>
                  </a:lnTo>
                  <a:lnTo>
                    <a:pt x="f130" y="f131"/>
                  </a:lnTo>
                  <a:lnTo>
                    <a:pt x="f64" y="f132"/>
                  </a:lnTo>
                  <a:lnTo>
                    <a:pt x="f70" y="f133"/>
                  </a:lnTo>
                  <a:lnTo>
                    <a:pt x="f134" y="f135"/>
                  </a:lnTo>
                  <a:lnTo>
                    <a:pt x="f136" y="f137"/>
                  </a:lnTo>
                  <a:lnTo>
                    <a:pt x="f138" y="f139"/>
                  </a:lnTo>
                  <a:lnTo>
                    <a:pt x="f140" y="f141"/>
                  </a:lnTo>
                  <a:lnTo>
                    <a:pt x="f79" y="f7"/>
                  </a:lnTo>
                  <a:lnTo>
                    <a:pt x="f142" y="f143"/>
                  </a:lnTo>
                  <a:lnTo>
                    <a:pt x="f144" y="f145"/>
                  </a:lnTo>
                  <a:lnTo>
                    <a:pt x="f146" y="f147"/>
                  </a:lnTo>
                  <a:lnTo>
                    <a:pt x="f121" y="f148"/>
                  </a:lnTo>
                  <a:lnTo>
                    <a:pt x="f56" y="f149"/>
                  </a:lnTo>
                  <a:lnTo>
                    <a:pt x="f150" y="f151"/>
                  </a:lnTo>
                  <a:lnTo>
                    <a:pt x="f56" y="f152"/>
                  </a:lnTo>
                  <a:lnTo>
                    <a:pt x="f136" y="f153"/>
                  </a:lnTo>
                  <a:lnTo>
                    <a:pt x="f146" y="f128"/>
                  </a:lnTo>
                  <a:lnTo>
                    <a:pt x="f154" y="f155"/>
                  </a:lnTo>
                  <a:lnTo>
                    <a:pt x="f156" y="f157"/>
                  </a:lnTo>
                  <a:lnTo>
                    <a:pt x="f158" y="f159"/>
                  </a:lnTo>
                  <a:lnTo>
                    <a:pt x="f160" y="f161"/>
                  </a:lnTo>
                  <a:lnTo>
                    <a:pt x="f162" y="f163"/>
                  </a:lnTo>
                  <a:lnTo>
                    <a:pt x="f164" y="f120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gradFill>
              <a:gsLst>
                <a:gs pos="0">
                  <a:srgbClr val="002B82"/>
                </a:gs>
                <a:gs pos="100000">
                  <a:srgbClr val="003399"/>
                </a:gs>
              </a:gsLst>
              <a:lin ang="27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ar-SA" sz="1800" b="0" i="0" u="none" strike="noStrike" kern="1200" cap="none" spc="0" baseline="0">
                <a:solidFill>
                  <a:srgbClr val="FFFFFF"/>
                </a:solidFill>
                <a:uFillTx/>
                <a:latin typeface="Garamond" pitchFamily="18"/>
                <a:cs typeface="Arial" pitchFamily="34"/>
              </a:endParaRPr>
            </a:p>
          </p:txBody>
        </p:sp>
        <p:sp>
          <p:nvSpPr>
            <p:cNvPr id="12" name="Freeform 12"/>
            <p:cNvSpPr/>
            <p:nvPr/>
          </p:nvSpPr>
          <p:spPr>
            <a:xfrm>
              <a:off x="0" y="0"/>
              <a:ext cx="9140827" cy="28193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40"/>
                <a:gd name="f7" fmla="val 1906"/>
                <a:gd name="f8" fmla="+- 0 0 -90"/>
                <a:gd name="f9" fmla="*/ f3 1 5740"/>
                <a:gd name="f10" fmla="*/ f4 1 190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5740"/>
                <a:gd name="f19" fmla="*/ f15 1 1906"/>
                <a:gd name="f20" fmla="*/ 0 f16 1"/>
                <a:gd name="f21" fmla="*/ 0 f15 1"/>
                <a:gd name="f22" fmla="*/ 877 f15 1"/>
                <a:gd name="f23" fmla="*/ 5940 f16 1"/>
                <a:gd name="f24" fmla="+- f17 0 f1"/>
                <a:gd name="f25" fmla="*/ f20 1 5740"/>
                <a:gd name="f26" fmla="*/ f21 1 1906"/>
                <a:gd name="f27" fmla="*/ f22 1 1906"/>
                <a:gd name="f28" fmla="*/ f23 1 5740"/>
                <a:gd name="f29" fmla="*/ 0 1 f18"/>
                <a:gd name="f30" fmla="*/ f12 1 f18"/>
                <a:gd name="f31" fmla="*/ 0 1 f19"/>
                <a:gd name="f32" fmla="*/ f13 1 f19"/>
                <a:gd name="f33" fmla="*/ f25 1 f18"/>
                <a:gd name="f34" fmla="*/ f26 1 f19"/>
                <a:gd name="f35" fmla="*/ f27 1 f19"/>
                <a:gd name="f36" fmla="*/ f28 1 f18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10 1"/>
                <a:gd name="f44" fmla="*/ f36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1" y="f43"/>
                </a:cxn>
                <a:cxn ang="f24">
                  <a:pos x="f44" y="f43"/>
                </a:cxn>
                <a:cxn ang="f24">
                  <a:pos x="f44" y="f42"/>
                </a:cxn>
                <a:cxn ang="f24">
                  <a:pos x="f41" y="f42"/>
                </a:cxn>
                <a:cxn ang="f24">
                  <a:pos x="f41" y="f42"/>
                </a:cxn>
              </a:cxnLst>
              <a:rect l="f37" t="f40" r="f38" b="f39"/>
              <a:pathLst>
                <a:path w="5740" h="1906">
                  <a:moveTo>
                    <a:pt x="f5" y="f5"/>
                  </a:moveTo>
                  <a:lnTo>
                    <a:pt x="f5" y="f7"/>
                  </a:lnTo>
                  <a:lnTo>
                    <a:pt x="f6" y="f7"/>
                  </a:lnTo>
                  <a:lnTo>
                    <a:pt x="f6" y="f5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ar-SA" sz="1800" b="0" i="0" u="none" strike="noStrike" kern="1200" cap="none" spc="0" baseline="0">
                <a:solidFill>
                  <a:srgbClr val="FFFFFF"/>
                </a:solidFill>
                <a:uFillTx/>
                <a:latin typeface="Garamond" pitchFamily="18"/>
                <a:cs typeface="Arial" pitchFamily="34"/>
              </a:endParaRPr>
            </a:p>
          </p:txBody>
        </p:sp>
      </p:grpSp>
      <p:sp>
        <p:nvSpPr>
          <p:cNvPr id="13" name="Rectangle 13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4" name="Rectangle 14"/>
          <p:cNvSpPr txBox="1">
            <a:spLocks noGrp="1"/>
          </p:cNvSpPr>
          <p:nvPr>
            <p:ph type="ftr" sz="quarter" idx="3"/>
          </p:nvPr>
        </p:nvSpPr>
        <p:spPr>
          <a:xfrm>
            <a:off x="3124203" y="6248396"/>
            <a:ext cx="2895603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endParaRPr lang="en-GB"/>
          </a:p>
        </p:txBody>
      </p:sp>
      <p:sp>
        <p:nvSpPr>
          <p:cNvPr id="15" name="Rectangl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/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GB" sz="4400" b="1" i="0" u="none" strike="noStrike" kern="0" cap="none" spc="0" baseline="0">
          <a:solidFill>
            <a:srgbClr val="E5E5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1pPr>
    </p:titleStyle>
    <p:bodyStyle>
      <a:lvl1pPr marL="342900" marR="0" lvl="0" indent="-342900" algn="l" defTabSz="914400" rtl="0" fontAlgn="auto" hangingPunct="0">
        <a:lnSpc>
          <a:spcPct val="100000"/>
        </a:lnSpc>
        <a:spcBef>
          <a:spcPts val="800"/>
        </a:spcBef>
        <a:spcAft>
          <a:spcPts val="0"/>
        </a:spcAft>
        <a:buClr>
          <a:srgbClr val="FFCC00"/>
        </a:buClr>
        <a:buSzPct val="70000"/>
        <a:buFont typeface="Wingdings" pitchFamily="2"/>
        <a:buChar char="n"/>
        <a:tabLst/>
        <a:defRPr lang="en-GB" sz="3200" b="0" i="0" u="none" strike="noStrike" kern="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1pPr>
      <a:lvl2pPr marL="742950" marR="0" lvl="1" indent="-285750" algn="l" defTabSz="914400" rtl="0" fontAlgn="auto" hangingPunct="0">
        <a:lnSpc>
          <a:spcPct val="100000"/>
        </a:lnSpc>
        <a:spcBef>
          <a:spcPts val="700"/>
        </a:spcBef>
        <a:spcAft>
          <a:spcPts val="0"/>
        </a:spcAft>
        <a:buClr>
          <a:srgbClr val="A886E0"/>
        </a:buClr>
        <a:buSzPct val="70000"/>
        <a:buFont typeface="Wingdings" pitchFamily="2"/>
        <a:buChar char="n"/>
        <a:tabLst/>
        <a:defRPr lang="en-GB" sz="2800" b="0" i="0" u="none" strike="noStrike" kern="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2pPr>
      <a:lvl3pPr marL="1143000" marR="0" lvl="2" indent="-228600" algn="l" defTabSz="914400" rtl="0" fontAlgn="auto" hangingPunct="0">
        <a:lnSpc>
          <a:spcPct val="100000"/>
        </a:lnSpc>
        <a:spcBef>
          <a:spcPts val="600"/>
        </a:spcBef>
        <a:spcAft>
          <a:spcPts val="0"/>
        </a:spcAft>
        <a:buClr>
          <a:srgbClr val="E5E5FF"/>
        </a:buClr>
        <a:buSzPct val="70000"/>
        <a:buFont typeface="Wingdings" pitchFamily="2"/>
        <a:buChar char="n"/>
        <a:tabLst/>
        <a:defRPr lang="en-GB" sz="2400" b="0" i="0" u="none" strike="noStrike" kern="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3pPr>
      <a:lvl4pPr marL="1600200" marR="0" lvl="3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Clr>
          <a:srgbClr val="A886E0"/>
        </a:buClr>
        <a:buSzPct val="70000"/>
        <a:buFont typeface="Wingdings" pitchFamily="2"/>
        <a:buChar char="n"/>
        <a:tabLst/>
        <a:defRPr lang="en-GB" sz="2000" b="0" i="0" u="none" strike="noStrike" kern="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4pPr>
      <a:lvl5pPr marL="2057400" marR="0" lvl="4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Clr>
          <a:srgbClr val="FFCC00"/>
        </a:buClr>
        <a:buSzPct val="70000"/>
        <a:buFont typeface="Wingdings" pitchFamily="2"/>
        <a:buChar char="n"/>
        <a:tabLst/>
        <a:defRPr lang="en-GB" sz="2000" b="0" i="0" u="none" strike="noStrike" kern="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hyperlink" Target="http://www.swarthmore-boro.com/mouse.gif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722436"/>
            <a:ext cx="8229600" cy="4525959"/>
          </a:xfrm>
        </p:spPr>
        <p:txBody>
          <a:bodyPr anchorCtr="1"/>
          <a:lstStyle/>
          <a:p>
            <a:pPr lvl="0" algn="ctr" hangingPunct="1">
              <a:spcBef>
                <a:spcPts val="1000"/>
              </a:spcBef>
              <a:buNone/>
            </a:pPr>
            <a:r>
              <a:rPr lang="en-GB" sz="4000" b="1" dirty="0">
                <a:solidFill>
                  <a:srgbClr val="FFCC00"/>
                </a:solidFill>
                <a:latin typeface="Arial" pitchFamily="34"/>
              </a:rPr>
              <a:t>Drugs used in Depression-</a:t>
            </a:r>
          </a:p>
          <a:p>
            <a:pPr lvl="0" algn="ctr" hangingPunct="1">
              <a:spcBef>
                <a:spcPts val="1000"/>
              </a:spcBef>
              <a:buNone/>
            </a:pPr>
            <a:r>
              <a:rPr lang="en-GB" sz="4000" b="1" dirty="0">
                <a:solidFill>
                  <a:srgbClr val="FFCC00"/>
                </a:solidFill>
                <a:latin typeface="Arial" pitchFamily="34"/>
              </a:rPr>
              <a:t>Old groups</a:t>
            </a:r>
          </a:p>
          <a:p>
            <a:pPr lvl="0" algn="ctr" hangingPunct="1">
              <a:spcBef>
                <a:spcPts val="1000"/>
              </a:spcBef>
              <a:buNone/>
            </a:pPr>
            <a:endParaRPr lang="en-GB" sz="4000" b="1" dirty="0">
              <a:solidFill>
                <a:srgbClr val="FFCC00"/>
              </a:solidFill>
              <a:latin typeface="Arial" pitchFamily="34"/>
            </a:endParaRPr>
          </a:p>
          <a:p>
            <a:pPr lvl="0" algn="ctr" hangingPunct="1">
              <a:spcBef>
                <a:spcPts val="1000"/>
              </a:spcBef>
              <a:buNone/>
            </a:pPr>
            <a:endParaRPr lang="en-GB" sz="4000" b="1" dirty="0">
              <a:solidFill>
                <a:srgbClr val="FFCC00"/>
              </a:solidFill>
              <a:latin typeface="Arial" pitchFamily="34"/>
            </a:endParaRPr>
          </a:p>
          <a:p>
            <a:pPr marL="0" lvl="0" indent="0" algn="ctr" hangingPunct="1">
              <a:buNone/>
            </a:pPr>
            <a:r>
              <a:rPr lang="en-US" dirty="0">
                <a:latin typeface="Arial" pitchFamily="34"/>
              </a:rPr>
              <a:t>By</a:t>
            </a:r>
          </a:p>
          <a:p>
            <a:pPr marL="0" lvl="0" indent="0" algn="ctr" hangingPunct="1">
              <a:buNone/>
            </a:pPr>
            <a:r>
              <a:rPr lang="en-US" b="1" dirty="0" smtClean="0">
                <a:latin typeface="Arial" pitchFamily="34"/>
                <a:cs typeface="+mn-cs"/>
              </a:rPr>
              <a:t>Dr. Ishfaq Bukhari</a:t>
            </a:r>
            <a:endParaRPr lang="en-US" b="1" dirty="0">
              <a:cs typeface="+mn-cs"/>
            </a:endParaRPr>
          </a:p>
          <a:p>
            <a:pPr marL="0" lvl="0" indent="0" algn="ctr" hangingPunct="1">
              <a:buNone/>
            </a:pPr>
            <a:r>
              <a:rPr lang="en-US" b="1" dirty="0">
                <a:cs typeface="+mn-cs"/>
              </a:rPr>
              <a:t>and Prof. </a:t>
            </a:r>
            <a:r>
              <a:rPr lang="en-US" b="1" dirty="0" err="1">
                <a:cs typeface="+mn-cs"/>
              </a:rPr>
              <a:t>Yieldez</a:t>
            </a:r>
            <a:r>
              <a:rPr lang="en-US" b="1" dirty="0">
                <a:cs typeface="+mn-cs"/>
              </a:rPr>
              <a:t> </a:t>
            </a:r>
            <a:r>
              <a:rPr lang="en-US" b="1" dirty="0" err="1">
                <a:cs typeface="+mn-cs"/>
              </a:rPr>
              <a:t>Bassiouni</a:t>
            </a:r>
            <a:endParaRPr lang="en-US" b="1" dirty="0"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0" y="152403"/>
            <a:ext cx="9144000" cy="6461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3600" b="1" i="0" u="none" strike="noStrike" kern="1200" cap="none" spc="0" baseline="0">
                <a:solidFill>
                  <a:srgbClr val="FFC000"/>
                </a:solidFill>
                <a:uFillTx/>
                <a:latin typeface="Arial" pitchFamily="34"/>
                <a:cs typeface="Arial" pitchFamily="34"/>
              </a:rPr>
              <a:t>Monoamine nerves: Neurotransmission</a:t>
            </a:r>
          </a:p>
        </p:txBody>
      </p:sp>
      <p:sp>
        <p:nvSpPr>
          <p:cNvPr id="3" name="Text Box 4"/>
          <p:cNvSpPr txBox="1"/>
          <p:nvPr/>
        </p:nvSpPr>
        <p:spPr>
          <a:xfrm>
            <a:off x="381003" y="4190996"/>
            <a:ext cx="7772400" cy="4000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pic>
        <p:nvPicPr>
          <p:cNvPr id="4" name="Picture 5" descr="monaminenerve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50" y="1214442"/>
            <a:ext cx="8429624" cy="528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-74615" y="257175"/>
            <a:ext cx="9004297" cy="6461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3600" b="1" i="0" u="none" strike="noStrike" kern="1200" cap="none" spc="0" baseline="0">
                <a:solidFill>
                  <a:srgbClr val="FFC000"/>
                </a:solidFill>
                <a:uFillTx/>
                <a:latin typeface="Arial" pitchFamily="34"/>
                <a:cs typeface="Arial" pitchFamily="34"/>
              </a:rPr>
              <a:t>Sites of Action for Antidepressants</a:t>
            </a:r>
          </a:p>
        </p:txBody>
      </p:sp>
      <p:sp>
        <p:nvSpPr>
          <p:cNvPr id="3" name="Text Box 4"/>
          <p:cNvSpPr txBox="1"/>
          <p:nvPr/>
        </p:nvSpPr>
        <p:spPr>
          <a:xfrm>
            <a:off x="428625" y="4786317"/>
            <a:ext cx="8215317" cy="1857374"/>
          </a:xfrm>
          <a:prstGeom prst="rect">
            <a:avLst/>
          </a:prstGeom>
          <a:solidFill>
            <a:srgbClr val="FFFFFF"/>
          </a:solidFill>
          <a:ln w="9528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0" i="0" u="none" strike="noStrike" kern="1200" cap="none" spc="0" baseline="0">
              <a:solidFill>
                <a:srgbClr val="00040F"/>
              </a:solidFill>
              <a:uFillTx/>
              <a:latin typeface="Garamond" pitchFamily="18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1" i="0" u="none" strike="noStrike" kern="1200" cap="none" spc="0" baseline="0">
              <a:solidFill>
                <a:srgbClr val="00040F"/>
              </a:solidFill>
              <a:uFillTx/>
              <a:latin typeface="Garamond" pitchFamily="18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000" b="1" i="0" u="none" strike="noStrike" kern="1200" cap="none" spc="0" baseline="0">
                <a:solidFill>
                  <a:srgbClr val="00040F"/>
                </a:solidFill>
                <a:uFillTx/>
                <a:latin typeface="Garamond" pitchFamily="18"/>
                <a:cs typeface="Arial" pitchFamily="34"/>
              </a:rPr>
              <a:t>1- Monoamine (NE or/ and 5-HT) re-uptake pump inhibitors</a:t>
            </a: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1" i="0" u="none" strike="noStrike" kern="1200" cap="none" spc="0" baseline="0">
              <a:solidFill>
                <a:srgbClr val="00040F"/>
              </a:solidFill>
              <a:uFillTx/>
              <a:latin typeface="Garamond" pitchFamily="18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000" b="1" i="0" u="none" strike="noStrike" kern="1200" cap="none" spc="0" baseline="0">
                <a:solidFill>
                  <a:srgbClr val="00040F"/>
                </a:solidFill>
                <a:uFillTx/>
                <a:latin typeface="Garamond" pitchFamily="18"/>
                <a:cs typeface="Arial" pitchFamily="34"/>
              </a:rPr>
              <a:t>2- Blockade of pre-synaptic </a:t>
            </a:r>
            <a:r>
              <a:rPr lang="en-AU" sz="2000" b="1" i="0" u="none" strike="noStrike" kern="1200" cap="none" spc="0" baseline="0">
                <a:solidFill>
                  <a:srgbClr val="00040F"/>
                </a:solidFill>
                <a:uFillTx/>
                <a:latin typeface="Symbol" pitchFamily="18"/>
                <a:cs typeface="Arial" pitchFamily="34"/>
              </a:rPr>
              <a:t>a</a:t>
            </a:r>
            <a:r>
              <a:rPr lang="en-AU" sz="2000" b="1" i="0" u="none" strike="noStrike" kern="1200" cap="none" spc="0" baseline="-25000">
                <a:solidFill>
                  <a:srgbClr val="00040F"/>
                </a:solidFill>
                <a:uFillTx/>
                <a:latin typeface="Garamond" pitchFamily="18"/>
                <a:cs typeface="Arial" pitchFamily="34"/>
              </a:rPr>
              <a:t>2</a:t>
            </a:r>
            <a:r>
              <a:rPr lang="en-AU" sz="2000" b="1" i="0" u="none" strike="noStrike" kern="1200" cap="none" spc="0" baseline="0">
                <a:solidFill>
                  <a:srgbClr val="00040F"/>
                </a:solidFill>
                <a:uFillTx/>
                <a:latin typeface="Garamond" pitchFamily="18"/>
                <a:cs typeface="Arial" pitchFamily="34"/>
              </a:rPr>
              <a:t> receptors</a:t>
            </a: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1" i="0" u="none" strike="noStrike" kern="1200" cap="none" spc="0" baseline="0">
              <a:solidFill>
                <a:srgbClr val="00040F"/>
              </a:solidFill>
              <a:uFillTx/>
              <a:latin typeface="Garamond" pitchFamily="18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000" b="1" i="0" u="none" strike="noStrike" kern="1200" cap="none" spc="0" baseline="0">
                <a:solidFill>
                  <a:srgbClr val="00040F"/>
                </a:solidFill>
                <a:uFillTx/>
                <a:latin typeface="Garamond" pitchFamily="18"/>
                <a:cs typeface="Arial" pitchFamily="34"/>
              </a:rPr>
              <a:t>3- Inhibition of MAO enzyme</a:t>
            </a: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pic>
        <p:nvPicPr>
          <p:cNvPr id="4" name="Picture 12" descr="antidepressmon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28625" y="1000125"/>
            <a:ext cx="8215317" cy="3643317"/>
          </a:xfrm>
          <a:prstGeom prst="rect">
            <a:avLst/>
          </a:prstGeom>
          <a:noFill/>
          <a:ln w="9528">
            <a:solidFill>
              <a:srgbClr val="FF0000"/>
            </a:solidFill>
            <a:prstDash val="solid"/>
            <a:miter/>
          </a:ln>
        </p:spPr>
      </p:pic>
      <p:sp>
        <p:nvSpPr>
          <p:cNvPr id="5" name="Oval 16"/>
          <p:cNvSpPr/>
          <p:nvPr/>
        </p:nvSpPr>
        <p:spPr>
          <a:xfrm>
            <a:off x="5214942" y="2090739"/>
            <a:ext cx="1428750" cy="105251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noFill/>
          <a:ln w="12701">
            <a:solidFill>
              <a:srgbClr val="FF0000"/>
            </a:solidFill>
            <a:prstDash val="solid"/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6" name="Oval 17"/>
          <p:cNvSpPr/>
          <p:nvPr/>
        </p:nvSpPr>
        <p:spPr>
          <a:xfrm>
            <a:off x="2643192" y="2571749"/>
            <a:ext cx="1000125" cy="6858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noFill/>
          <a:ln w="12701">
            <a:solidFill>
              <a:srgbClr val="FF0000"/>
            </a:solidFill>
            <a:prstDash val="solid"/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1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7" name="Oval 18"/>
          <p:cNvSpPr/>
          <p:nvPr/>
        </p:nvSpPr>
        <p:spPr>
          <a:xfrm>
            <a:off x="3429000" y="1457325"/>
            <a:ext cx="1000125" cy="6858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noFill/>
          <a:ln w="12701">
            <a:solidFill>
              <a:srgbClr val="FF0000"/>
            </a:solidFill>
            <a:prstDash val="solid"/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3600">
                <a:solidFill>
                  <a:srgbClr val="FFFF00"/>
                </a:solidFill>
                <a:latin typeface="Times New Roman" pitchFamily="18"/>
                <a:cs typeface="Times New Roman" pitchFamily="18"/>
              </a:rPr>
              <a:t>Classification of antidepressants based on site of action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152403" y="1600200"/>
            <a:ext cx="8534396" cy="5257800"/>
          </a:xfrm>
        </p:spPr>
        <p:txBody>
          <a:bodyPr/>
          <a:lstStyle/>
          <a:p>
            <a:pPr lvl="0" hangingPunct="1">
              <a:lnSpc>
                <a:spcPct val="80000"/>
              </a:lnSpc>
              <a:buNone/>
            </a:pPr>
            <a:r>
              <a:rPr lang="en-US" b="1" dirty="0">
                <a:latin typeface="Times New Roman" pitchFamily="18"/>
                <a:cs typeface="Times New Roman" pitchFamily="18"/>
              </a:rPr>
              <a:t> 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A ) </a:t>
            </a:r>
            <a:r>
              <a:rPr lang="en-US" sz="2800" dirty="0">
                <a:latin typeface="Times New Roman" pitchFamily="18"/>
                <a:cs typeface="Times New Roman" pitchFamily="18"/>
              </a:rPr>
              <a:t>	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Drugs that block the reuptake of  NE and 5- 	HT 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( </a:t>
            </a:r>
            <a:r>
              <a:rPr lang="en-US" sz="2800" b="1" dirty="0" err="1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e.g.:Most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2800" b="1" dirty="0" err="1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tricyclics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)  (old antidepressants)  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endParaRPr lang="en-US" sz="2800" b="1" dirty="0">
              <a:solidFill>
                <a:srgbClr val="FF0000"/>
              </a:solidFill>
              <a:latin typeface="Times New Roman" pitchFamily="18"/>
              <a:cs typeface="Times New Roman" pitchFamily="18"/>
            </a:endParaRPr>
          </a:p>
          <a:p>
            <a:pPr marL="514350" lvl="0" indent="-514350" hangingPunct="1">
              <a:lnSpc>
                <a:spcPct val="80000"/>
              </a:lnSpc>
              <a:spcBef>
                <a:spcPts val="700"/>
              </a:spcBef>
              <a:buAutoNum type="alphaUcParenR" startAt="2"/>
            </a:pPr>
            <a:r>
              <a:rPr lang="en-US" sz="2800" b="1" dirty="0" smtClean="0">
                <a:latin typeface="Times New Roman" pitchFamily="18"/>
                <a:cs typeface="Times New Roman" pitchFamily="18"/>
              </a:rPr>
              <a:t>Drugs 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that Inhibit </a:t>
            </a:r>
            <a:r>
              <a:rPr lang="en-US" sz="2800" b="1" dirty="0" err="1">
                <a:latin typeface="Times New Roman" pitchFamily="18"/>
                <a:cs typeface="Times New Roman" pitchFamily="18"/>
              </a:rPr>
              <a:t>MonoAminoOxidase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 	(MAOIs, </a:t>
            </a:r>
            <a:r>
              <a:rPr lang="en-US" sz="2800" b="1" dirty="0" err="1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Phenelzine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, </a:t>
            </a:r>
            <a:r>
              <a:rPr lang="en-US" sz="2800" b="1" dirty="0" err="1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Tranylcypraine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, 	</a:t>
            </a:r>
            <a:r>
              <a:rPr lang="en-US" sz="2800" b="1" dirty="0" err="1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Moclobemide</a:t>
            </a:r>
            <a:r>
              <a:rPr lang="en-US" sz="2800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) 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(old </a:t>
            </a:r>
            <a:r>
              <a:rPr lang="en-US" sz="2800" b="1" dirty="0" smtClean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Antidepressants</a:t>
            </a:r>
          </a:p>
          <a:p>
            <a:pPr marL="514350" lvl="0" indent="-514350" hangingPunct="1">
              <a:lnSpc>
                <a:spcPct val="80000"/>
              </a:lnSpc>
              <a:spcBef>
                <a:spcPts val="700"/>
              </a:spcBef>
              <a:buAutoNum type="alphaUcParenR" startAt="2"/>
            </a:pPr>
            <a:endParaRPr lang="en-US" sz="2800" b="1" dirty="0">
              <a:solidFill>
                <a:srgbClr val="00FF00"/>
              </a:solidFill>
              <a:latin typeface="Times New Roman" pitchFamily="18"/>
              <a:cs typeface="Times New Roman" pitchFamily="18"/>
            </a:endParaRPr>
          </a:p>
          <a:p>
            <a:pPr marL="514350" lvl="0" indent="-514350" hangingPunct="1">
              <a:lnSpc>
                <a:spcPct val="80000"/>
              </a:lnSpc>
              <a:spcBef>
                <a:spcPts val="700"/>
              </a:spcBef>
              <a:buAutoNum type="alphaUcParenR" startAt="2"/>
            </a:pPr>
            <a:r>
              <a:rPr lang="en-US" sz="2800" b="1" dirty="0" smtClean="0">
                <a:latin typeface="Times New Roman" pitchFamily="18"/>
                <a:cs typeface="Times New Roman" pitchFamily="18"/>
              </a:rPr>
              <a:t>Drugs 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that selectively block reuptake of  5-	HT (SSRIs) 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(Fluoxetine; Paroxetine; 	Sertraline; 	Citalopram)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endParaRPr lang="en-US" sz="2800" dirty="0">
              <a:solidFill>
                <a:srgbClr val="FF0000"/>
              </a:solidFill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 dirty="0">
                <a:latin typeface="Times New Roman" pitchFamily="18"/>
                <a:cs typeface="Times New Roman" pitchFamily="18"/>
              </a:rPr>
              <a:t> 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C)	Drugs that Block Presynaptic </a:t>
            </a:r>
            <a:r>
              <a:rPr lang="el-GR" sz="2800" b="1" dirty="0">
                <a:latin typeface="Times New Roman" pitchFamily="18"/>
                <a:cs typeface="Times New Roman" pitchFamily="18"/>
              </a:rPr>
              <a:t>α</a:t>
            </a:r>
            <a:r>
              <a:rPr lang="en-US" sz="2800" b="1" baseline="-25000" dirty="0">
                <a:latin typeface="Times New Roman" pitchFamily="18"/>
                <a:cs typeface="Times New Roman" pitchFamily="18"/>
              </a:rPr>
              <a:t>2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-	</a:t>
            </a:r>
            <a:r>
              <a:rPr lang="en-US" sz="2800" b="1" dirty="0" err="1">
                <a:latin typeface="Times New Roman" pitchFamily="18"/>
                <a:cs typeface="Times New Roman" pitchFamily="18"/>
              </a:rPr>
              <a:t>adrenoceptors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 </a:t>
            </a:r>
            <a:r>
              <a:rPr lang="en-US" sz="2800" b="1" dirty="0">
                <a:solidFill>
                  <a:srgbClr val="339933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(e.g.: Mirtazapine, </a:t>
            </a:r>
            <a:r>
              <a:rPr lang="en-US" sz="2800" b="1" dirty="0" err="1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Mianserin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).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endParaRPr lang="en-US" sz="2800" dirty="0"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 dirty="0">
                <a:latin typeface="Times New Roman" pitchFamily="18"/>
                <a:cs typeface="Times New Roman" pitchFamily="18"/>
              </a:rPr>
              <a:t> </a:t>
            </a:r>
            <a:endParaRPr lang="el-GR" sz="2800" b="1" dirty="0">
              <a:solidFill>
                <a:srgbClr val="00FF00"/>
              </a:solidFill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563563"/>
          </a:xfrm>
        </p:spPr>
        <p:txBody>
          <a:bodyPr/>
          <a:lstStyle/>
          <a:p>
            <a:pPr lvl="0" hangingPunct="1"/>
            <a:r>
              <a:rPr lang="en-US" sz="2800">
                <a:solidFill>
                  <a:srgbClr val="FFFF00"/>
                </a:solidFill>
                <a:latin typeface="Arial" pitchFamily="34"/>
              </a:rPr>
              <a:t>Antidepressants Available in the Market (Worldwide)</a:t>
            </a:r>
            <a:endParaRPr lang="en-GB" sz="2800" baseline="30000">
              <a:solidFill>
                <a:srgbClr val="FFFF00"/>
              </a:solidFill>
              <a:latin typeface="Arial" pitchFamily="34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/>
          <a:lstStyle/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1) </a:t>
            </a:r>
            <a:r>
              <a:rPr lang="en-US" sz="2400" b="1" u="sng" dirty="0" err="1">
                <a:solidFill>
                  <a:srgbClr val="00FF00"/>
                </a:solidFill>
                <a:latin typeface="Arial" pitchFamily="34"/>
              </a:rPr>
              <a:t>Tricyclics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 (TCAs) and </a:t>
            </a:r>
            <a:r>
              <a:rPr lang="en-US" sz="2400" b="1" u="sng" dirty="0" err="1">
                <a:solidFill>
                  <a:srgbClr val="FFC000"/>
                </a:solidFill>
                <a:latin typeface="Arial" pitchFamily="34"/>
              </a:rPr>
              <a:t>Tetracyclics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 </a:t>
            </a:r>
            <a:r>
              <a:rPr lang="en-US" sz="2400" dirty="0">
                <a:latin typeface="Arial" pitchFamily="34"/>
              </a:rPr>
              <a:t>			</a:t>
            </a: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	Imipramine		        </a:t>
            </a:r>
            <a:r>
              <a:rPr lang="en-US" sz="2400" dirty="0" smtClean="0">
                <a:latin typeface="Arial" pitchFamily="34"/>
              </a:rPr>
              <a:t>                </a:t>
            </a:r>
            <a:r>
              <a:rPr lang="en-US" sz="2400" dirty="0" err="1" smtClean="0">
                <a:latin typeface="Arial" pitchFamily="34"/>
              </a:rPr>
              <a:t>Desipramine</a:t>
            </a:r>
            <a:r>
              <a:rPr lang="en-US" sz="2400" dirty="0" smtClean="0">
                <a:latin typeface="Arial" pitchFamily="34"/>
              </a:rPr>
              <a:t>      </a:t>
            </a:r>
            <a:r>
              <a:rPr lang="en-US" sz="2400" dirty="0" err="1">
                <a:solidFill>
                  <a:srgbClr val="FFC000"/>
                </a:solidFill>
                <a:latin typeface="Arial" pitchFamily="34"/>
              </a:rPr>
              <a:t>Amoxapine</a:t>
            </a:r>
            <a:r>
              <a:rPr lang="en-US" sz="2400" dirty="0">
                <a:latin typeface="Arial" pitchFamily="34"/>
              </a:rPr>
              <a:t>	</a:t>
            </a:r>
            <a:r>
              <a:rPr lang="en-US" sz="2400" dirty="0" err="1" smtClean="0">
                <a:solidFill>
                  <a:srgbClr val="FFC000"/>
                </a:solidFill>
                <a:latin typeface="Arial" pitchFamily="34"/>
              </a:rPr>
              <a:t>Maprotiline</a:t>
            </a:r>
            <a:r>
              <a:rPr lang="en-US" sz="2400" dirty="0">
                <a:latin typeface="Arial" pitchFamily="34"/>
              </a:rPr>
              <a:t>	</a:t>
            </a:r>
            <a:r>
              <a:rPr lang="en-US" sz="2400" dirty="0" smtClean="0">
                <a:latin typeface="Arial" pitchFamily="34"/>
              </a:rPr>
              <a:t>	Clomipramine         </a:t>
            </a:r>
            <a:r>
              <a:rPr lang="en-US" sz="2400" dirty="0">
                <a:latin typeface="Arial" pitchFamily="34"/>
              </a:rPr>
              <a:t>Amitriptyline      Nortriptyline	</a:t>
            </a: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2)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Monoamine Oxidase Inhibitors (MAOIs)</a:t>
            </a: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	</a:t>
            </a:r>
            <a:r>
              <a:rPr lang="en-US" sz="2400" dirty="0" err="1">
                <a:latin typeface="Arial" pitchFamily="34"/>
              </a:rPr>
              <a:t>Tranylcypramine</a:t>
            </a:r>
            <a:r>
              <a:rPr lang="en-US" sz="2400" dirty="0">
                <a:latin typeface="Arial" pitchFamily="34"/>
              </a:rPr>
              <a:t>	   </a:t>
            </a:r>
            <a:r>
              <a:rPr lang="en-US" sz="2400" dirty="0" err="1">
                <a:latin typeface="Arial" pitchFamily="34"/>
              </a:rPr>
              <a:t>Phenelzine</a:t>
            </a:r>
            <a:r>
              <a:rPr lang="en-US" sz="2400" dirty="0">
                <a:latin typeface="Arial" pitchFamily="34"/>
              </a:rPr>
              <a:t>	        </a:t>
            </a:r>
            <a:r>
              <a:rPr lang="en-US" sz="2400" dirty="0" err="1">
                <a:latin typeface="Arial" pitchFamily="34"/>
              </a:rPr>
              <a:t>Moclobemide</a:t>
            </a:r>
            <a:endParaRPr lang="en-US" sz="2400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US" sz="2400" dirty="0">
              <a:latin typeface="Arial" pitchFamily="34"/>
            </a:endParaRP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3)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Selective Serotonin Reuptake Inhibitors (SSRIs)</a:t>
            </a:r>
            <a:r>
              <a:rPr lang="en-US" sz="2400" dirty="0">
                <a:latin typeface="Arial" pitchFamily="34"/>
              </a:rPr>
              <a:t>		</a:t>
            </a: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		Fluoxetine	   Fluvoxamine	   Citalopram</a:t>
            </a:r>
          </a:p>
          <a:p>
            <a:pPr marL="342900" lvl="2" indent="-342900" hangingPunct="1">
              <a:lnSpc>
                <a:spcPct val="80000"/>
              </a:lnSpc>
              <a:buNone/>
            </a:pPr>
            <a:r>
              <a:rPr lang="en-US" dirty="0">
                <a:latin typeface="Arial" pitchFamily="34"/>
              </a:rPr>
              <a:t>		Sertraline	   Paroxetine	              </a:t>
            </a:r>
            <a:r>
              <a:rPr lang="en-US" dirty="0" err="1">
                <a:latin typeface="Arial" pitchFamily="34"/>
              </a:rPr>
              <a:t>Escitralopram</a:t>
            </a:r>
            <a:endParaRPr lang="en-US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      </a:t>
            </a: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US" sz="2400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 dirty="0"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563563"/>
          </a:xfrm>
        </p:spPr>
        <p:txBody>
          <a:bodyPr/>
          <a:lstStyle/>
          <a:p>
            <a:pPr lvl="0" hangingPunct="1"/>
            <a:r>
              <a:rPr lang="en-US" sz="3200">
                <a:solidFill>
                  <a:srgbClr val="FFCC00"/>
                </a:solidFill>
                <a:latin typeface="Arial" pitchFamily="34"/>
              </a:rPr>
              <a:t>Classification of Antidepressants</a:t>
            </a:r>
            <a:endParaRPr lang="en-GB" sz="3200" baseline="30000">
              <a:solidFill>
                <a:srgbClr val="FFCC00"/>
              </a:solidFill>
              <a:latin typeface="Arial" pitchFamily="34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4)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Serotonin and Norepinephrine Reuptake Inhibitor (SNRI)</a:t>
            </a:r>
            <a:endParaRPr lang="en-US" sz="24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r>
              <a:rPr lang="en-US" sz="2400" dirty="0">
                <a:latin typeface="Arial" pitchFamily="34"/>
              </a:rPr>
              <a:t>Venlafaxine 		Duloxetine</a:t>
            </a: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5)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Serotonin-2 Antagonist and Reuptake Inhibitors (SARIs)</a:t>
            </a:r>
            <a:endParaRPr lang="en-US" sz="24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r>
              <a:rPr lang="en-US" sz="2400" dirty="0" err="1">
                <a:latin typeface="Arial" pitchFamily="34"/>
              </a:rPr>
              <a:t>Nefazodone</a:t>
            </a:r>
            <a:r>
              <a:rPr lang="en-US" sz="2400" dirty="0">
                <a:latin typeface="Arial" pitchFamily="34"/>
              </a:rPr>
              <a:t>		Trazodone</a:t>
            </a: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6)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Norepinephrine and Dopamine Reuptake Inhibitor (NDRI)</a:t>
            </a:r>
            <a:endParaRPr lang="en-US" sz="24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r>
              <a:rPr lang="en-US" sz="2400" dirty="0">
                <a:latin typeface="Arial" pitchFamily="34"/>
              </a:rPr>
              <a:t>Bupropion</a:t>
            </a: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7)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Noradrenergic and Specific Serotonergic Antidepressant (</a:t>
            </a:r>
            <a:r>
              <a:rPr lang="en-US" sz="2400" b="1" u="sng" dirty="0" err="1">
                <a:solidFill>
                  <a:srgbClr val="00FF00"/>
                </a:solidFill>
                <a:latin typeface="Arial" pitchFamily="34"/>
              </a:rPr>
              <a:t>NaSSAs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)</a:t>
            </a:r>
            <a:endParaRPr lang="en-US" sz="24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r>
              <a:rPr lang="en-US" sz="2400" dirty="0">
                <a:latin typeface="Arial" pitchFamily="34"/>
              </a:rPr>
              <a:t>Mirtazapine</a:t>
            </a: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8)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Noradrenaline Reuptake Inhibitor (NRI)</a:t>
            </a:r>
            <a:endParaRPr lang="en-US" sz="24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r>
              <a:rPr lang="en-US" sz="2400" dirty="0" err="1">
                <a:latin typeface="Arial" pitchFamily="34"/>
              </a:rPr>
              <a:t>Reboxetine</a:t>
            </a:r>
            <a:endParaRPr lang="en-US" sz="2400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endParaRPr lang="en-GB" sz="2000" dirty="0"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395536" y="1158283"/>
            <a:ext cx="8458200" cy="5295053"/>
          </a:xfrm>
        </p:spPr>
        <p:txBody>
          <a:bodyPr/>
          <a:lstStyle/>
          <a:p>
            <a:pPr lvl="0">
              <a:lnSpc>
                <a:spcPts val="2800"/>
              </a:lnSpc>
              <a:spcBef>
                <a:spcPts val="600"/>
              </a:spcBef>
              <a:buChar char="q"/>
            </a:pPr>
            <a:r>
              <a:rPr lang="en-GB" sz="2400" b="1" dirty="0">
                <a:latin typeface="Arial" pitchFamily="34"/>
              </a:rPr>
              <a:t>Antidepressants do not act immediately </a:t>
            </a:r>
            <a:r>
              <a:rPr lang="en-GB" sz="2400" b="1" dirty="0">
                <a:solidFill>
                  <a:srgbClr val="00FF00"/>
                </a:solidFill>
                <a:latin typeface="Arial" pitchFamily="34"/>
              </a:rPr>
              <a:t>(show clinical effects after 3 weeks)</a:t>
            </a:r>
            <a:r>
              <a:rPr lang="en-GB" sz="2400" b="1" dirty="0">
                <a:latin typeface="Arial" pitchFamily="34"/>
              </a:rPr>
              <a:t> indicating that secondary adaptive changes </a:t>
            </a:r>
            <a:r>
              <a:rPr lang="en-US" sz="2400" b="1" dirty="0">
                <a:latin typeface="Arial" pitchFamily="34"/>
              </a:rPr>
              <a:t>must occur before the benefit is gained</a:t>
            </a:r>
          </a:p>
          <a:p>
            <a:pPr marL="0" lvl="0" indent="0">
              <a:lnSpc>
                <a:spcPts val="2800"/>
              </a:lnSpc>
              <a:spcBef>
                <a:spcPts val="600"/>
              </a:spcBef>
              <a:buNone/>
            </a:pPr>
            <a:endParaRPr lang="en-US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Char char="q"/>
            </a:pPr>
            <a:endParaRPr lang="en-GB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Char char="q"/>
            </a:pPr>
            <a:r>
              <a:rPr lang="en-GB" sz="2400" b="1" dirty="0">
                <a:latin typeface="Arial" pitchFamily="34"/>
              </a:rPr>
              <a:t>The most consistent adaptive change seen with antidepressant drugs is the </a:t>
            </a:r>
            <a:r>
              <a:rPr lang="en-GB" sz="2400" b="1" dirty="0" err="1">
                <a:solidFill>
                  <a:srgbClr val="FFCC00"/>
                </a:solidFill>
                <a:latin typeface="Arial" pitchFamily="34"/>
              </a:rPr>
              <a:t>downregulation</a:t>
            </a:r>
            <a:r>
              <a:rPr lang="en-GB" sz="2400" b="1" dirty="0">
                <a:solidFill>
                  <a:srgbClr val="FFCC00"/>
                </a:solidFill>
                <a:latin typeface="Arial" pitchFamily="34"/>
              </a:rPr>
              <a:t> of beta-, alpa-2 and 5-HT2 receptors</a:t>
            </a:r>
            <a:r>
              <a:rPr lang="en-GB" sz="2400" b="1" dirty="0" smtClean="0">
                <a:solidFill>
                  <a:srgbClr val="FFCC00"/>
                </a:solidFill>
                <a:latin typeface="Arial" pitchFamily="34"/>
              </a:rPr>
              <a:t>. </a:t>
            </a:r>
            <a:r>
              <a:rPr lang="en-GB" sz="2400" b="1" dirty="0" smtClean="0">
                <a:solidFill>
                  <a:srgbClr val="C00000"/>
                </a:solidFill>
                <a:latin typeface="Arial" pitchFamily="34"/>
              </a:rPr>
              <a:t>These receptor mediate negative feedback on monoamine release in the brain</a:t>
            </a:r>
            <a:r>
              <a:rPr lang="en-GB" sz="2400" b="1" dirty="0" smtClean="0">
                <a:solidFill>
                  <a:srgbClr val="FFCC00"/>
                </a:solidFill>
                <a:latin typeface="Arial" pitchFamily="34"/>
              </a:rPr>
              <a:t>.</a:t>
            </a:r>
            <a:endParaRPr lang="en-GB" sz="2400" b="1" dirty="0">
              <a:solidFill>
                <a:srgbClr val="FFCC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 b="1" dirty="0">
              <a:solidFill>
                <a:srgbClr val="FFCC00"/>
              </a:solidFill>
              <a:latin typeface="Arial" pitchFamily="34"/>
            </a:endParaRPr>
          </a:p>
          <a:p>
            <a:pPr lvl="0" hangingPunct="1">
              <a:lnSpc>
                <a:spcPct val="90000"/>
              </a:lnSpc>
              <a:spcBef>
                <a:spcPts val="600"/>
              </a:spcBef>
              <a:buChar char="q"/>
            </a:pPr>
            <a:r>
              <a:rPr lang="en-US" sz="2400" b="1" dirty="0">
                <a:latin typeface="Arial" pitchFamily="34"/>
              </a:rPr>
              <a:t>Desensitization (down-regulation) of </a:t>
            </a:r>
            <a:r>
              <a:rPr lang="el-GR" sz="2400" b="1" dirty="0">
                <a:latin typeface="Arial" pitchFamily="34"/>
              </a:rPr>
              <a:t>β</a:t>
            </a:r>
            <a:r>
              <a:rPr lang="en-US" sz="2400" b="1" dirty="0">
                <a:latin typeface="Arial" pitchFamily="34"/>
              </a:rPr>
              <a:t>- </a:t>
            </a:r>
            <a:r>
              <a:rPr lang="en-US" sz="2400" b="1" dirty="0" err="1">
                <a:latin typeface="Arial" pitchFamily="34"/>
              </a:rPr>
              <a:t>adrenoceptors</a:t>
            </a:r>
            <a:r>
              <a:rPr lang="en-US" sz="2400" b="1" dirty="0">
                <a:latin typeface="Arial" pitchFamily="34"/>
              </a:rPr>
              <a:t> (decrease c-AMP ) is very important and is related to clinical response.</a:t>
            </a:r>
          </a:p>
          <a:p>
            <a:pPr lvl="0" hangingPunct="1">
              <a:lnSpc>
                <a:spcPct val="90000"/>
              </a:lnSpc>
              <a:spcBef>
                <a:spcPts val="700"/>
              </a:spcBef>
              <a:buNone/>
            </a:pPr>
            <a:endParaRPr lang="el-GR" sz="2800" dirty="0"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332656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Slow onset of action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>
                <a:solidFill>
                  <a:srgbClr val="FF0000"/>
                </a:solidFill>
              </a:rPr>
              <a:t>Old antidepressants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>
                <a:solidFill>
                  <a:srgbClr val="FFCC00"/>
                </a:solidFill>
                <a:latin typeface="Arial" pitchFamily="34"/>
              </a:rPr>
              <a:t>TRICYCLIC ANTIDEPRESSANTS (TCAs)</a:t>
            </a:r>
            <a:r>
              <a:rPr lang="en-US">
                <a:solidFill>
                  <a:srgbClr val="FFCC00"/>
                </a:solidFill>
                <a:latin typeface="Arial" pitchFamily="34"/>
              </a:rPr>
              <a:t/>
            </a:r>
            <a:br>
              <a:rPr lang="en-US">
                <a:solidFill>
                  <a:srgbClr val="FFCC00"/>
                </a:solidFill>
                <a:latin typeface="Arial" pitchFamily="34"/>
              </a:rPr>
            </a:b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066803"/>
            <a:ext cx="8229600" cy="4525959"/>
          </a:xfrm>
        </p:spPr>
        <p:txBody>
          <a:bodyPr/>
          <a:lstStyle/>
          <a:p>
            <a:pPr marL="0" lv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400" b="1" dirty="0">
                <a:latin typeface="Arial" pitchFamily="34"/>
              </a:rPr>
              <a:t>TCAs are the oldest class of antidepressant drugs</a:t>
            </a:r>
          </a:p>
          <a:p>
            <a:pPr marL="0" lv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They have characteristic three-ring nucleus</a:t>
            </a:r>
          </a:p>
          <a:p>
            <a:pPr lvl="0">
              <a:spcBef>
                <a:spcPts val="600"/>
              </a:spcBef>
            </a:pPr>
            <a:r>
              <a:rPr lang="en-US" sz="2400" dirty="0">
                <a:latin typeface="Arial" pitchFamily="34"/>
              </a:rPr>
              <a:t>Imipramine	  </a:t>
            </a:r>
            <a:r>
              <a:rPr lang="en-US" sz="2400" dirty="0" err="1">
                <a:latin typeface="Arial" pitchFamily="34"/>
              </a:rPr>
              <a:t>Desipramine</a:t>
            </a:r>
            <a:r>
              <a:rPr lang="en-US" sz="2400" dirty="0">
                <a:latin typeface="Arial" pitchFamily="34"/>
              </a:rPr>
              <a:t>	</a:t>
            </a:r>
          </a:p>
          <a:p>
            <a:pPr lvl="0">
              <a:spcBef>
                <a:spcPts val="600"/>
              </a:spcBef>
            </a:pPr>
            <a:r>
              <a:rPr lang="en-US" sz="2400" dirty="0">
                <a:latin typeface="Arial" pitchFamily="34"/>
              </a:rPr>
              <a:t>Clomipramine         Amitriptyline	</a:t>
            </a:r>
          </a:p>
          <a:p>
            <a:pPr lvl="0">
              <a:spcBef>
                <a:spcPts val="600"/>
              </a:spcBef>
            </a:pPr>
            <a:r>
              <a:rPr lang="en-US" sz="2400" dirty="0">
                <a:latin typeface="Arial" pitchFamily="34"/>
              </a:rPr>
              <a:t>Nortriptyline	</a:t>
            </a:r>
            <a:endParaRPr lang="en-GB" sz="2800" dirty="0">
              <a:solidFill>
                <a:srgbClr val="FFC000"/>
              </a:solidFill>
              <a:latin typeface="Arial Rounded MT Bold" pitchFamily="34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FFCC00"/>
                </a:solidFill>
                <a:latin typeface="Arial" pitchFamily="34"/>
              </a:rPr>
              <a:t>TETRACYCLIC ANTIDEPRESSANTS </a:t>
            </a:r>
            <a:r>
              <a:rPr lang="en-US" sz="2400" dirty="0">
                <a:latin typeface="Arial" pitchFamily="34"/>
              </a:rPr>
              <a:t>	</a:t>
            </a:r>
          </a:p>
          <a:p>
            <a:pPr lvl="0">
              <a:spcBef>
                <a:spcPts val="600"/>
              </a:spcBef>
            </a:pPr>
            <a:r>
              <a:rPr lang="en-US" sz="2400" dirty="0" err="1">
                <a:latin typeface="Arial" pitchFamily="34"/>
              </a:rPr>
              <a:t>Maprotiline</a:t>
            </a:r>
            <a:endParaRPr lang="en-US" sz="2400" dirty="0">
              <a:latin typeface="Arial" pitchFamily="34"/>
            </a:endParaRPr>
          </a:p>
          <a:p>
            <a:pPr lvl="0">
              <a:spcBef>
                <a:spcPts val="600"/>
              </a:spcBef>
            </a:pPr>
            <a:r>
              <a:rPr lang="en-US" sz="2400" dirty="0" err="1">
                <a:latin typeface="Arial" pitchFamily="34"/>
              </a:rPr>
              <a:t>Amoxapine</a:t>
            </a:r>
            <a:endParaRPr lang="en-US" sz="2400" dirty="0">
              <a:latin typeface="Arial" pitchFamily="34"/>
            </a:endParaRPr>
          </a:p>
          <a:p>
            <a:pPr marL="0" lvl="0" indent="0">
              <a:buNone/>
            </a:pPr>
            <a:endParaRPr lang="en-US" b="1" dirty="0">
              <a:latin typeface="Arial" pitchFamily="34"/>
            </a:endParaRPr>
          </a:p>
          <a:p>
            <a:pPr marL="0" lvl="0" indent="0">
              <a:buNone/>
            </a:pPr>
            <a:endParaRPr lang="en-US" dirty="0"/>
          </a:p>
        </p:txBody>
      </p:sp>
      <p:pic>
        <p:nvPicPr>
          <p:cNvPr id="4" name="Picture 5" descr="imipramine"/>
          <p:cNvPicPr>
            <a:picLocks noChangeAspect="1"/>
          </p:cNvPicPr>
          <p:nvPr/>
        </p:nvPicPr>
        <p:blipFill>
          <a:blip r:embed="rId2" cstate="print">
            <a:lum bright="-12000" contrast="30000"/>
          </a:blip>
          <a:srcRect l="-29242" t="-35294" r="-33681" b="-29411"/>
          <a:stretch>
            <a:fillRect/>
          </a:stretch>
        </p:blipFill>
        <p:spPr>
          <a:xfrm>
            <a:off x="6781803" y="1447796"/>
            <a:ext cx="2819396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" name="Content Placeholder 2" descr="C:\Users\User\Desktop\slide10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3" y="184151"/>
            <a:ext cx="8229600" cy="6180136"/>
          </a:xfrm>
          <a:solidFill>
            <a:srgbClr val="000000"/>
          </a:solidFill>
          <a:ln w="444498">
            <a:solidFill>
              <a:srgbClr val="000000"/>
            </a:solidFill>
            <a:prstDash val="solid"/>
            <a:miter/>
          </a:ln>
          <a:effectLst>
            <a:outerShdw dist="190495" dir="2700000" algn="tl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457200" y="304796"/>
            <a:ext cx="8382003" cy="6248396"/>
          </a:xfrm>
        </p:spPr>
        <p:txBody>
          <a:bodyPr/>
          <a:lstStyle/>
          <a:p>
            <a:pPr lvl="0" algn="ctr" hangingPunct="1">
              <a:lnSpc>
                <a:spcPct val="80000"/>
              </a:lnSpc>
              <a:spcBef>
                <a:spcPts val="900"/>
              </a:spcBef>
              <a:buNone/>
            </a:pPr>
            <a:r>
              <a:rPr lang="en-GB" sz="3600" b="1">
                <a:solidFill>
                  <a:srgbClr val="FFCC00"/>
                </a:solidFill>
                <a:latin typeface="Arial" pitchFamily="34"/>
              </a:rPr>
              <a:t>MECHANISM OF ACTION of TCAs:</a:t>
            </a:r>
          </a:p>
          <a:p>
            <a:pPr lvl="0" hangingPunct="1">
              <a:lnSpc>
                <a:spcPct val="80000"/>
              </a:lnSpc>
              <a:spcBef>
                <a:spcPts val="900"/>
              </a:spcBef>
              <a:buNone/>
            </a:pPr>
            <a:endParaRPr lang="en-GB" sz="3600" b="1">
              <a:solidFill>
                <a:srgbClr val="FFCC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GB" sz="2400">
                <a:latin typeface="Arial" pitchFamily="34"/>
              </a:rPr>
              <a:t>• </a:t>
            </a:r>
            <a:r>
              <a:rPr lang="en-GB" sz="2800">
                <a:solidFill>
                  <a:srgbClr val="00FF00"/>
                </a:solidFill>
                <a:latin typeface="Arial" pitchFamily="34"/>
              </a:rPr>
              <a:t>All tricyclics block reuptake pumps for both 5HT and NE in nerve terminals by competing for binding site of the transport protein</a:t>
            </a:r>
          </a:p>
          <a:p>
            <a:pPr lvl="0">
              <a:spcBef>
                <a:spcPts val="700"/>
              </a:spcBef>
              <a:buChar char="Ø"/>
            </a:pPr>
            <a:r>
              <a:rPr lang="en-US" sz="2800">
                <a:latin typeface="Arial" pitchFamily="34"/>
              </a:rPr>
              <a:t>So ↑ conc. of NE &amp; serotonin in the synaptic cleft  &amp; at the receptor site</a:t>
            </a:r>
          </a:p>
          <a:p>
            <a:pPr lvl="0" hangingPunct="1">
              <a:lnSpc>
                <a:spcPct val="80000"/>
              </a:lnSpc>
              <a:spcBef>
                <a:spcPts val="300"/>
              </a:spcBef>
              <a:buNone/>
            </a:pPr>
            <a:endParaRPr lang="en-GB" sz="140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GB" sz="2800">
                <a:solidFill>
                  <a:srgbClr val="FFCC00"/>
                </a:solidFill>
                <a:latin typeface="Arial" pitchFamily="34"/>
              </a:rPr>
              <a:t>• Some have more potency for inhibition of 5HT uptake pump; </a:t>
            </a:r>
            <a:r>
              <a:rPr lang="en-GB" sz="2800">
                <a:latin typeface="Arial" pitchFamily="34"/>
              </a:rPr>
              <a:t>clomipramine, imipramine, amitryptyline</a:t>
            </a:r>
          </a:p>
          <a:p>
            <a:pPr lvl="0" hangingPunct="1">
              <a:lnSpc>
                <a:spcPct val="80000"/>
              </a:lnSpc>
              <a:spcBef>
                <a:spcPts val="400"/>
              </a:spcBef>
              <a:buNone/>
            </a:pPr>
            <a:endParaRPr lang="en-GB" sz="180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GB" sz="2800">
                <a:solidFill>
                  <a:srgbClr val="FFC000"/>
                </a:solidFill>
                <a:latin typeface="Arial" pitchFamily="34"/>
              </a:rPr>
              <a:t>•</a:t>
            </a:r>
            <a:r>
              <a:rPr lang="en-GB" sz="2800">
                <a:solidFill>
                  <a:srgbClr val="FF3300"/>
                </a:solidFill>
                <a:latin typeface="Arial" pitchFamily="34"/>
              </a:rPr>
              <a:t> </a:t>
            </a:r>
            <a:r>
              <a:rPr lang="en-GB" sz="2800">
                <a:solidFill>
                  <a:srgbClr val="FFCC00"/>
                </a:solidFill>
                <a:latin typeface="Arial" pitchFamily="34"/>
              </a:rPr>
              <a:t>Others have more potency for inhibition of NE uptake pump: </a:t>
            </a:r>
            <a:r>
              <a:rPr lang="en-GB" sz="2800">
                <a:latin typeface="Arial" pitchFamily="34"/>
              </a:rPr>
              <a:t>nortriptyline, desipramine</a:t>
            </a: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ar-SA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715966"/>
          </a:xfrm>
        </p:spPr>
        <p:txBody>
          <a:bodyPr/>
          <a:lstStyle/>
          <a:p>
            <a:pPr lvl="0" hangingPunct="1"/>
            <a:r>
              <a:rPr lang="en-GB" sz="4000">
                <a:solidFill>
                  <a:srgbClr val="FFCC00"/>
                </a:solidFill>
                <a:latin typeface="Arial" pitchFamily="34"/>
              </a:rPr>
              <a:t>Depression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219196"/>
            <a:ext cx="8229600" cy="5410203"/>
          </a:xfrm>
        </p:spPr>
        <p:txBody>
          <a:bodyPr/>
          <a:lstStyle/>
          <a:p>
            <a:pPr lvl="0" algn="just" hangingPunct="1">
              <a:spcBef>
                <a:spcPts val="1700"/>
              </a:spcBef>
              <a:buNone/>
            </a:pPr>
            <a:r>
              <a:rPr lang="en-US" sz="2800" b="1"/>
              <a:t>"</a:t>
            </a:r>
            <a:r>
              <a:rPr lang="en-US" sz="2800" b="1">
                <a:solidFill>
                  <a:srgbClr val="FFCC00"/>
                </a:solidFill>
                <a:latin typeface="Arial" pitchFamily="34"/>
              </a:rPr>
              <a:t>Depression</a:t>
            </a:r>
            <a:r>
              <a:rPr lang="en-US" sz="2800" b="1">
                <a:latin typeface="Arial" pitchFamily="34"/>
              </a:rPr>
              <a:t>" is a very common psychiatric disorder that is related to the "</a:t>
            </a:r>
            <a:r>
              <a:rPr lang="en-US" sz="2800" b="1" u="sng">
                <a:solidFill>
                  <a:srgbClr val="FFCC00"/>
                </a:solidFill>
                <a:latin typeface="Arial" pitchFamily="34"/>
              </a:rPr>
              <a:t>mood</a:t>
            </a:r>
            <a:r>
              <a:rPr lang="en-US" sz="2800" b="1">
                <a:solidFill>
                  <a:srgbClr val="FFCC00"/>
                </a:solidFill>
                <a:latin typeface="Arial" pitchFamily="34"/>
              </a:rPr>
              <a:t>" (affective disorder).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endParaRPr lang="en-GB" sz="2800">
              <a:solidFill>
                <a:srgbClr val="FFCC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r>
              <a:rPr lang="en-GB" sz="2800" b="1">
                <a:latin typeface="Arial" pitchFamily="34"/>
              </a:rPr>
              <a:t>Changes in mood are associated with </a:t>
            </a:r>
            <a:r>
              <a:rPr lang="en-GB" sz="2800" b="1">
                <a:solidFill>
                  <a:srgbClr val="FF0000"/>
                </a:solidFill>
                <a:latin typeface="Arial" pitchFamily="34"/>
              </a:rPr>
              <a:t>depression and/or mania</a:t>
            </a:r>
            <a:r>
              <a:rPr lang="en-GB" sz="2800" b="1">
                <a:latin typeface="Arial" pitchFamily="34"/>
              </a:rPr>
              <a:t>.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endParaRPr lang="en-GB" sz="2800" b="1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r>
              <a:rPr lang="en-GB" sz="2800" b="1">
                <a:solidFill>
                  <a:srgbClr val="00FF00"/>
                </a:solidFill>
                <a:latin typeface="Arial" pitchFamily="34"/>
              </a:rPr>
              <a:t>Disorders of mood</a:t>
            </a:r>
            <a:r>
              <a:rPr lang="en-GB" sz="2800" b="1">
                <a:latin typeface="Arial" pitchFamily="34"/>
              </a:rPr>
              <a:t> rather than disturbance in thought or cognition.</a:t>
            </a:r>
          </a:p>
          <a:p>
            <a:pPr marL="0" lvl="0" indent="0" hangingPunct="1">
              <a:lnSpc>
                <a:spcPct val="80000"/>
              </a:lnSpc>
              <a:spcBef>
                <a:spcPts val="700"/>
              </a:spcBef>
              <a:buNone/>
            </a:pPr>
            <a:endParaRPr lang="en-GB" sz="2800"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-26983"/>
            <a:ext cx="8229600" cy="1143000"/>
          </a:xfrm>
        </p:spPr>
        <p:txBody>
          <a:bodyPr/>
          <a:lstStyle/>
          <a:p>
            <a:pPr lvl="0" hangingPunct="1"/>
            <a:r>
              <a:rPr lang="en-US" sz="4000">
                <a:solidFill>
                  <a:srgbClr val="FFC000"/>
                </a:solidFill>
                <a:latin typeface="Arial" pitchFamily="34"/>
              </a:rPr>
              <a:t>PHARMACOLOGICAL ACTIONS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1"/>
          </p:nvPr>
        </p:nvSpPr>
        <p:spPr>
          <a:xfrm>
            <a:off x="323853" y="981078"/>
            <a:ext cx="8820146" cy="4824410"/>
          </a:xfrm>
        </p:spPr>
        <p:txBody>
          <a:bodyPr/>
          <a:lstStyle/>
          <a:p>
            <a:pPr lvl="0" hangingPunct="1">
              <a:lnSpc>
                <a:spcPct val="150000"/>
              </a:lnSpc>
              <a:spcBef>
                <a:spcPts val="700"/>
              </a:spcBef>
              <a:buNone/>
            </a:pPr>
            <a:r>
              <a:rPr lang="en-US" sz="2800" b="1">
                <a:solidFill>
                  <a:srgbClr val="FFFF66"/>
                </a:solidFill>
                <a:latin typeface="Arial" pitchFamily="34"/>
              </a:rPr>
              <a:t>1- Elevate mood</a:t>
            </a:r>
          </a:p>
          <a:p>
            <a:pPr lvl="0" hangingPunct="1">
              <a:lnSpc>
                <a:spcPct val="150000"/>
              </a:lnSpc>
              <a:spcBef>
                <a:spcPts val="700"/>
              </a:spcBef>
              <a:buNone/>
            </a:pPr>
            <a:r>
              <a:rPr lang="en-US" sz="2800" b="1">
                <a:solidFill>
                  <a:srgbClr val="FFFF66"/>
                </a:solidFill>
                <a:latin typeface="Arial" pitchFamily="34"/>
              </a:rPr>
              <a:t>2- Improve mental alertness</a:t>
            </a:r>
          </a:p>
          <a:p>
            <a:pPr lvl="0" hangingPunct="1">
              <a:lnSpc>
                <a:spcPct val="150000"/>
              </a:lnSpc>
              <a:spcBef>
                <a:spcPts val="700"/>
              </a:spcBef>
              <a:buNone/>
            </a:pPr>
            <a:r>
              <a:rPr lang="en-US" sz="2800" b="1">
                <a:solidFill>
                  <a:srgbClr val="FFFF66"/>
                </a:solidFill>
                <a:latin typeface="Arial" pitchFamily="34"/>
              </a:rPr>
              <a:t>3- Increase physical activity</a:t>
            </a:r>
          </a:p>
          <a:p>
            <a:pPr lvl="0" hangingPunct="1">
              <a:lnSpc>
                <a:spcPct val="150000"/>
              </a:lnSpc>
              <a:spcBef>
                <a:spcPts val="700"/>
              </a:spcBef>
              <a:buNone/>
            </a:pPr>
            <a:r>
              <a:rPr lang="en-US" sz="2800">
                <a:latin typeface="Arial" pitchFamily="34"/>
              </a:rPr>
              <a:t>  </a:t>
            </a:r>
            <a:r>
              <a:rPr lang="en-US" sz="2400" b="1">
                <a:latin typeface="Arial" pitchFamily="34"/>
              </a:rPr>
              <a:t># The antidepressant effect may develop after several weeks of continued treatment ( 2 - 3 weeks)</a:t>
            </a:r>
          </a:p>
          <a:p>
            <a:pPr lvl="0" hangingPunct="1">
              <a:lnSpc>
                <a:spcPct val="150000"/>
              </a:lnSpc>
              <a:spcBef>
                <a:spcPts val="700"/>
              </a:spcBef>
              <a:buNone/>
            </a:pPr>
            <a:r>
              <a:rPr lang="en-US" sz="2800" b="1">
                <a:solidFill>
                  <a:srgbClr val="FFFF66"/>
                </a:solidFill>
                <a:latin typeface="Arial" pitchFamily="34"/>
              </a:rPr>
              <a:t>4- In non-depressed patients </a:t>
            </a:r>
            <a:r>
              <a:rPr lang="en-US" sz="2800">
                <a:latin typeface="Wingdings" pitchFamily="2"/>
              </a:rPr>
              <a:t></a:t>
            </a:r>
            <a:r>
              <a:rPr lang="en-US" sz="2800">
                <a:latin typeface="Arial" pitchFamily="34"/>
              </a:rPr>
              <a:t>They cause sedation, confusion &amp; motor incoordination   </a:t>
            </a:r>
          </a:p>
          <a:p>
            <a:pPr lvl="0" hangingPunct="1">
              <a:lnSpc>
                <a:spcPct val="80000"/>
              </a:lnSpc>
              <a:spcBef>
                <a:spcPts val="500"/>
              </a:spcBef>
              <a:buNone/>
            </a:pPr>
            <a:endParaRPr lang="en-US" sz="2000"/>
          </a:p>
        </p:txBody>
      </p:sp>
      <p:sp>
        <p:nvSpPr>
          <p:cNvPr id="4" name="Rectangle 4"/>
          <p:cNvSpPr/>
          <p:nvPr/>
        </p:nvSpPr>
        <p:spPr>
          <a:xfrm>
            <a:off x="0" y="0"/>
            <a:ext cx="271467" cy="30479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SimSun" pitchFamily="2"/>
                <a:cs typeface="Times New Roman" pitchFamily="18"/>
              </a:rPr>
              <a:t> </a:t>
            </a:r>
            <a:r>
              <a:rPr lang="en-US" sz="1400" b="0" i="0" u="none" strike="noStrike" kern="1200" cap="none" spc="0" baseline="0">
                <a:solidFill>
                  <a:srgbClr val="FFFFFF"/>
                </a:solidFill>
                <a:uFillTx/>
                <a:latin typeface="Garamond" pitchFamily="18"/>
                <a:ea typeface="SimSun" pitchFamily="2"/>
                <a:cs typeface="Times New Roman" pitchFamily="18"/>
              </a:rPr>
              <a:t> 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ea typeface="SimSun" pitchFamily="2"/>
              <a:cs typeface="Times New Roman" pitchFamily="18"/>
            </a:endParaRPr>
          </a:p>
        </p:txBody>
      </p:sp>
      <p:pic>
        <p:nvPicPr>
          <p:cNvPr id="5" name="Picture 5" descr="mentalability"/>
          <p:cNvPicPr>
            <a:picLocks noGrp="1" noChangeAspect="1"/>
          </p:cNvPicPr>
          <p:nvPr>
            <p:ph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86442" y="1196977"/>
            <a:ext cx="3000375" cy="1871667"/>
          </a:xfr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 lvl="0" algn="ctr" hangingPunct="1">
              <a:lnSpc>
                <a:spcPct val="90000"/>
              </a:lnSpc>
              <a:spcBef>
                <a:spcPts val="900"/>
              </a:spcBef>
              <a:buNone/>
            </a:pPr>
            <a:r>
              <a:rPr lang="en-US" sz="3600" b="1" dirty="0">
                <a:solidFill>
                  <a:srgbClr val="FFCC00"/>
                </a:solidFill>
                <a:latin typeface="Arial" pitchFamily="34"/>
              </a:rPr>
              <a:t>PHARMACOKINETICS of TCAs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b="1" dirty="0">
                <a:latin typeface="Arial" pitchFamily="34"/>
              </a:rPr>
              <a:t>	</a:t>
            </a:r>
          </a:p>
          <a:p>
            <a:pPr lvl="0" hangingPunct="1">
              <a:lnSpc>
                <a:spcPct val="90000"/>
              </a:lnSpc>
              <a:spcBef>
                <a:spcPts val="700"/>
              </a:spcBef>
            </a:pPr>
            <a:r>
              <a:rPr lang="en-US" sz="2800" b="1" u="sng" dirty="0" smtClean="0">
                <a:solidFill>
                  <a:srgbClr val="01ED1D"/>
                </a:solidFill>
                <a:latin typeface="Arial" pitchFamily="34"/>
              </a:rPr>
              <a:t>Peak levels:</a:t>
            </a:r>
            <a:r>
              <a:rPr lang="en-US" sz="2400" b="1" dirty="0" smtClean="0">
                <a:latin typeface="Arial" pitchFamily="34"/>
              </a:rPr>
              <a:t>  2-6 hours post ingestion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endParaRPr lang="en-US" sz="2400" b="1" dirty="0">
              <a:latin typeface="Arial" pitchFamily="34"/>
            </a:endParaRPr>
          </a:p>
          <a:p>
            <a:pPr lvl="0" algn="just" hangingPunct="1">
              <a:spcBef>
                <a:spcPts val="0"/>
              </a:spcBef>
              <a:spcAft>
                <a:spcPts val="1400"/>
              </a:spcAft>
              <a:buClr>
                <a:srgbClr val="FA0000"/>
              </a:buClr>
              <a:buSzPct val="120000"/>
              <a:buChar char="•"/>
            </a:pPr>
            <a:r>
              <a:rPr lang="en-US" sz="2400" b="1" dirty="0">
                <a:latin typeface="Arial" pitchFamily="34"/>
              </a:rPr>
              <a:t>TCAs are "</a:t>
            </a:r>
            <a:r>
              <a:rPr lang="en-US" sz="2400" b="1" dirty="0">
                <a:solidFill>
                  <a:srgbClr val="FFCC00"/>
                </a:solidFill>
                <a:latin typeface="Arial" pitchFamily="34"/>
              </a:rPr>
              <a:t>lipophili</a:t>
            </a:r>
            <a:r>
              <a:rPr lang="en-US" sz="2400" b="1" dirty="0">
                <a:solidFill>
                  <a:srgbClr val="FFC000"/>
                </a:solidFill>
                <a:latin typeface="Arial" pitchFamily="34"/>
              </a:rPr>
              <a:t>c</a:t>
            </a:r>
            <a:r>
              <a:rPr lang="en-US" sz="2400" b="1" dirty="0">
                <a:latin typeface="Arial" pitchFamily="34"/>
              </a:rPr>
              <a:t>" in nature, therefore they are well absorbed from the GIT and readily cross the blood brain barrier to penetrate the CNS.</a:t>
            </a:r>
          </a:p>
          <a:p>
            <a:pPr lvl="0" hangingPunct="1">
              <a:lnSpc>
                <a:spcPct val="90000"/>
              </a:lnSpc>
              <a:spcBef>
                <a:spcPts val="700"/>
              </a:spcBef>
            </a:pPr>
            <a:r>
              <a:rPr lang="en-US" sz="2800" b="1" u="sng" dirty="0">
                <a:solidFill>
                  <a:srgbClr val="00FF00"/>
                </a:solidFill>
                <a:latin typeface="Arial" pitchFamily="34"/>
              </a:rPr>
              <a:t>Elimination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:</a:t>
            </a:r>
            <a:r>
              <a:rPr lang="en-US" sz="2400" b="1" dirty="0">
                <a:latin typeface="Arial" pitchFamily="34"/>
              </a:rPr>
              <a:t> hepatic oxidation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</a:pPr>
            <a:endParaRPr lang="en-US" sz="2400" b="1" dirty="0">
              <a:latin typeface="Arial" pitchFamily="34"/>
            </a:endParaRPr>
          </a:p>
          <a:p>
            <a:pPr lvl="0" algn="just" hangingPunct="1">
              <a:spcBef>
                <a:spcPts val="0"/>
              </a:spcBef>
              <a:spcAft>
                <a:spcPts val="1400"/>
              </a:spcAft>
              <a:buClr>
                <a:srgbClr val="FA0000"/>
              </a:buClr>
              <a:buSzPct val="120000"/>
              <a:buChar char="•"/>
            </a:pPr>
            <a:r>
              <a:rPr lang="en-US" sz="2400" b="1" dirty="0">
                <a:latin typeface="Arial" pitchFamily="34"/>
              </a:rPr>
              <a:t>TCAs are metabolized in the liver by demethylation (</a:t>
            </a:r>
            <a:r>
              <a:rPr lang="en-US" sz="2400" b="1" dirty="0">
                <a:solidFill>
                  <a:srgbClr val="FFCC00"/>
                </a:solidFill>
                <a:latin typeface="Arial" pitchFamily="34"/>
              </a:rPr>
              <a:t>Imipramine</a:t>
            </a:r>
            <a:r>
              <a:rPr lang="en-US" sz="2400" b="1" dirty="0">
                <a:latin typeface="Arial" pitchFamily="34"/>
              </a:rPr>
              <a:t> to </a:t>
            </a:r>
            <a:r>
              <a:rPr lang="en-US" sz="2400" b="1" dirty="0" err="1">
                <a:solidFill>
                  <a:srgbClr val="00FF00"/>
                </a:solidFill>
                <a:latin typeface="Arial" pitchFamily="34"/>
              </a:rPr>
              <a:t>Desipramine</a:t>
            </a:r>
            <a:r>
              <a:rPr lang="en-US" sz="2400" b="1" dirty="0">
                <a:latin typeface="Arial" pitchFamily="34"/>
              </a:rPr>
              <a:t>, </a:t>
            </a:r>
            <a:r>
              <a:rPr lang="en-US" sz="2400" b="1" dirty="0">
                <a:solidFill>
                  <a:srgbClr val="FFCC00"/>
                </a:solidFill>
                <a:latin typeface="Arial" pitchFamily="34"/>
              </a:rPr>
              <a:t>Amitriptyline</a:t>
            </a:r>
            <a:r>
              <a:rPr lang="en-US" sz="2400" b="1" dirty="0">
                <a:latin typeface="Arial" pitchFamily="34"/>
              </a:rPr>
              <a:t> to </a:t>
            </a: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Nortriptyline</a:t>
            </a:r>
            <a:r>
              <a:rPr lang="en-US" sz="2400" b="1" dirty="0">
                <a:latin typeface="Arial" pitchFamily="34"/>
              </a:rPr>
              <a:t>) and by hydroxylation into metabolites that </a:t>
            </a:r>
            <a:r>
              <a:rPr lang="en-US" sz="2400" b="1" dirty="0">
                <a:solidFill>
                  <a:srgbClr val="FFCC00"/>
                </a:solidFill>
                <a:latin typeface="Arial" pitchFamily="34"/>
              </a:rPr>
              <a:t>retain the biological activity of the parent compounds</a:t>
            </a:r>
            <a:r>
              <a:rPr lang="en-US" sz="2400" b="1" dirty="0">
                <a:latin typeface="Arial" pitchFamily="34"/>
              </a:rPr>
              <a:t>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563563"/>
          </a:xfrm>
        </p:spPr>
        <p:txBody>
          <a:bodyPr/>
          <a:lstStyle/>
          <a:p>
            <a:pPr lvl="0" hangingPunct="1"/>
            <a:r>
              <a:rPr lang="en-GB" sz="3600">
                <a:solidFill>
                  <a:srgbClr val="FFCC00"/>
                </a:solidFill>
                <a:latin typeface="Arial" pitchFamily="34"/>
              </a:rPr>
              <a:t>Side Effects of TCAs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-76196" y="1600200"/>
            <a:ext cx="8686800" cy="5029200"/>
          </a:xfrm>
        </p:spPr>
        <p:txBody>
          <a:bodyPr/>
          <a:lstStyle/>
          <a:p>
            <a:pPr lvl="0" hangingPunct="1">
              <a:buNone/>
            </a:pPr>
            <a:r>
              <a:rPr lang="en-GB" b="1">
                <a:solidFill>
                  <a:srgbClr val="00FF00"/>
                </a:solidFill>
                <a:latin typeface="Arial" pitchFamily="34"/>
              </a:rPr>
              <a:t>   TCAs block:</a:t>
            </a:r>
          </a:p>
          <a:p>
            <a:pPr lvl="0" hangingPunct="1">
              <a:buNone/>
            </a:pPr>
            <a:r>
              <a:rPr lang="en-GB">
                <a:latin typeface="Arial" pitchFamily="34"/>
              </a:rPr>
              <a:t>	- </a:t>
            </a:r>
            <a:r>
              <a:rPr lang="en-GB" b="1">
                <a:solidFill>
                  <a:srgbClr val="FFCC00"/>
                </a:solidFill>
                <a:latin typeface="Arial" pitchFamily="34"/>
              </a:rPr>
              <a:t>α1 adrenergic receptors</a:t>
            </a:r>
          </a:p>
          <a:p>
            <a:pPr lvl="0" hangingPunct="1">
              <a:buNone/>
            </a:pPr>
            <a:r>
              <a:rPr lang="en-GB" b="1">
                <a:solidFill>
                  <a:srgbClr val="FFCC00"/>
                </a:solidFill>
                <a:latin typeface="Arial" pitchFamily="34"/>
              </a:rPr>
              <a:t>	- H1 histamines receptors</a:t>
            </a:r>
          </a:p>
          <a:p>
            <a:pPr lvl="0" hangingPunct="1">
              <a:buNone/>
            </a:pPr>
            <a:r>
              <a:rPr lang="en-GB" b="1">
                <a:solidFill>
                  <a:srgbClr val="FFCC00"/>
                </a:solidFill>
                <a:latin typeface="Arial" pitchFamily="34"/>
              </a:rPr>
              <a:t>	- M1 cholinergic receptors</a:t>
            </a:r>
            <a:endParaRPr lang="en-GB">
              <a:solidFill>
                <a:srgbClr val="FFCC00"/>
              </a:solidFill>
              <a:latin typeface="Arial" pitchFamily="34"/>
            </a:endParaRPr>
          </a:p>
          <a:p>
            <a:pPr lvl="0" hangingPunct="1">
              <a:buNone/>
            </a:pPr>
            <a:r>
              <a:rPr lang="en-GB" b="1">
                <a:solidFill>
                  <a:srgbClr val="FFCC00"/>
                </a:solidFill>
                <a:latin typeface="Arial" pitchFamily="34"/>
              </a:rPr>
              <a:t>	- 5HT2 receptors</a:t>
            </a:r>
          </a:p>
          <a:p>
            <a:pPr marL="0" lvl="0" indent="0" hangingPunct="1">
              <a:buNone/>
            </a:pPr>
            <a:endParaRPr lang="en-GB">
              <a:latin typeface="Arial" pitchFamily="34"/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1981203"/>
            <a:ext cx="32004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-76196"/>
            <a:ext cx="8229600" cy="1143000"/>
          </a:xfrm>
        </p:spPr>
        <p:txBody>
          <a:bodyPr/>
          <a:lstStyle/>
          <a:p>
            <a:pPr lvl="0"/>
            <a:r>
              <a:rPr lang="en-GB" sz="4000">
                <a:solidFill>
                  <a:srgbClr val="FFCC00"/>
                </a:solidFill>
                <a:latin typeface="Arial" pitchFamily="34"/>
              </a:rPr>
              <a:t>Adverse Effects of TCAs</a:t>
            </a:r>
            <a:endParaRPr lang="en-US" sz="400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960440"/>
            <a:ext cx="8458200" cy="4525959"/>
          </a:xfrm>
        </p:spPr>
        <p:txBody>
          <a:bodyPr/>
          <a:lstStyle/>
          <a:p>
            <a:pPr lvl="0">
              <a:lnSpc>
                <a:spcPts val="2500"/>
              </a:lnSpc>
              <a:spcBef>
                <a:spcPts val="700"/>
              </a:spcBef>
              <a:buChar char="q"/>
            </a:pP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Anti-cholinergic</a:t>
            </a:r>
            <a:r>
              <a:rPr lang="en-US" sz="2800" dirty="0">
                <a:latin typeface="Arial" pitchFamily="34"/>
              </a:rPr>
              <a:t>: Dry mouth, blurred vision, constipation &amp; urine retention, aggravation of glaucoma.</a:t>
            </a:r>
          </a:p>
          <a:p>
            <a:pPr lvl="0">
              <a:lnSpc>
                <a:spcPts val="2500"/>
              </a:lnSpc>
              <a:spcBef>
                <a:spcPts val="700"/>
              </a:spcBef>
              <a:buChar char="q"/>
            </a:pPr>
            <a:r>
              <a:rPr lang="en-US" sz="2800" dirty="0">
                <a:latin typeface="Arial" pitchFamily="34"/>
              </a:rPr>
              <a:t> </a:t>
            </a: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Anti-histaminic</a:t>
            </a:r>
            <a:r>
              <a:rPr lang="en-US" sz="2800" dirty="0">
                <a:latin typeface="Arial" pitchFamily="34"/>
              </a:rPr>
              <a:t>: Sedation, confusion.</a:t>
            </a:r>
          </a:p>
          <a:p>
            <a:pPr lvl="0">
              <a:lnSpc>
                <a:spcPts val="2500"/>
              </a:lnSpc>
              <a:spcBef>
                <a:spcPts val="700"/>
              </a:spcBef>
              <a:buChar char="q"/>
            </a:pPr>
            <a:r>
              <a:rPr lang="en-US" sz="2800" dirty="0">
                <a:latin typeface="Arial" pitchFamily="34"/>
              </a:rPr>
              <a:t> </a:t>
            </a: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Anti-adrenergic </a:t>
            </a:r>
            <a:r>
              <a:rPr lang="en-US" sz="2800" dirty="0">
                <a:latin typeface="Arial" pitchFamily="34"/>
              </a:rPr>
              <a:t> </a:t>
            </a:r>
            <a:r>
              <a:rPr lang="en-US" sz="2800" dirty="0">
                <a:latin typeface="Wingdings 3"/>
              </a:rPr>
              <a:t></a:t>
            </a:r>
            <a:r>
              <a:rPr lang="en-US" sz="2800" dirty="0">
                <a:latin typeface="Arial" pitchFamily="34"/>
              </a:rPr>
              <a:t> Postural hypotension, arrhythmias, conduction defects.</a:t>
            </a:r>
          </a:p>
          <a:p>
            <a:pPr lvl="0">
              <a:lnSpc>
                <a:spcPts val="2500"/>
              </a:lnSpc>
              <a:spcBef>
                <a:spcPts val="700"/>
              </a:spcBef>
              <a:buChar char="q"/>
            </a:pPr>
            <a:r>
              <a:rPr lang="en-US" sz="2800" dirty="0">
                <a:latin typeface="Arial" pitchFamily="34"/>
              </a:rPr>
              <a:t>Weight gain, sexual dysfunction &amp; impotence</a:t>
            </a:r>
          </a:p>
          <a:p>
            <a:pPr lvl="0">
              <a:lnSpc>
                <a:spcPts val="2500"/>
              </a:lnSpc>
              <a:spcBef>
                <a:spcPts val="700"/>
              </a:spcBef>
              <a:buChar char="q"/>
            </a:pPr>
            <a:r>
              <a:rPr lang="en-US" sz="2800" dirty="0">
                <a:latin typeface="Arial" pitchFamily="34"/>
              </a:rPr>
              <a:t>Lower seizure threshold</a:t>
            </a:r>
          </a:p>
          <a:p>
            <a:pPr marL="0" lvl="0" indent="0">
              <a:lnSpc>
                <a:spcPts val="2500"/>
              </a:lnSpc>
              <a:spcBef>
                <a:spcPts val="700"/>
              </a:spcBef>
              <a:buNone/>
            </a:pPr>
            <a:r>
              <a:rPr lang="en-US" sz="2800" dirty="0">
                <a:latin typeface="Arial" pitchFamily="34"/>
              </a:rPr>
              <a:t>TCAs have narrow therapeutic index </a:t>
            </a:r>
            <a:r>
              <a:rPr lang="en-US" sz="2800" dirty="0">
                <a:latin typeface="Wingdings 3"/>
              </a:rPr>
              <a:t></a:t>
            </a:r>
            <a:r>
              <a:rPr lang="en-US" sz="2800" dirty="0">
                <a:latin typeface="Arial" pitchFamily="34"/>
              </a:rPr>
              <a:t> toxicity can develop; excitement, </a:t>
            </a:r>
            <a:r>
              <a:rPr lang="en-US" sz="2800" dirty="0" smtClean="0">
                <a:latin typeface="Arial" pitchFamily="34"/>
              </a:rPr>
              <a:t>, </a:t>
            </a:r>
            <a:r>
              <a:rPr lang="en-US" sz="2800" dirty="0">
                <a:latin typeface="Arial" pitchFamily="34"/>
              </a:rPr>
              <a:t>convulsions</a:t>
            </a:r>
            <a:r>
              <a:rPr lang="en-US" sz="2800" dirty="0" smtClean="0">
                <a:latin typeface="Arial" pitchFamily="34"/>
              </a:rPr>
              <a:t>,, </a:t>
            </a:r>
            <a:r>
              <a:rPr lang="en-US" sz="2800" dirty="0">
                <a:latin typeface="Arial" pitchFamily="34"/>
              </a:rPr>
              <a:t>coma, atropine like- effects, cardiac arrhythmias, sudden death</a:t>
            </a:r>
          </a:p>
          <a:p>
            <a:pPr lvl="0">
              <a:lnSpc>
                <a:spcPts val="2500"/>
              </a:lnSpc>
              <a:spcBef>
                <a:spcPts val="700"/>
              </a:spcBef>
              <a:buChar char="Ø"/>
            </a:pP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TADs </a:t>
            </a:r>
            <a:r>
              <a:rPr lang="en-US" sz="2800" dirty="0" smtClean="0">
                <a:solidFill>
                  <a:srgbClr val="00FF00"/>
                </a:solidFill>
                <a:latin typeface="Arial" pitchFamily="34"/>
              </a:rPr>
              <a:t>have </a:t>
            </a: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a large volume of distribution therefore hemodialysis is not effective for Rx of TCA </a:t>
            </a:r>
            <a:r>
              <a:rPr lang="en-US" sz="2800" dirty="0" smtClean="0">
                <a:solidFill>
                  <a:srgbClr val="00FF00"/>
                </a:solidFill>
                <a:latin typeface="Arial" pitchFamily="34"/>
              </a:rPr>
              <a:t>toxicity also they are bound to plasma </a:t>
            </a:r>
            <a:r>
              <a:rPr lang="en-US" sz="2800" dirty="0" err="1" smtClean="0">
                <a:solidFill>
                  <a:srgbClr val="00FF00"/>
                </a:solidFill>
                <a:latin typeface="Arial" pitchFamily="34"/>
              </a:rPr>
              <a:t>protiens</a:t>
            </a:r>
            <a:r>
              <a:rPr lang="en-US" sz="2800" dirty="0" smtClean="0">
                <a:solidFill>
                  <a:srgbClr val="00FF00"/>
                </a:solidFill>
                <a:latin typeface="Arial" pitchFamily="34"/>
              </a:rPr>
              <a:t>.</a:t>
            </a:r>
            <a:endParaRPr lang="en-US" sz="2800" dirty="0">
              <a:solidFill>
                <a:srgbClr val="00FF00"/>
              </a:solidFill>
              <a:latin typeface="Arial" pitchFamily="34"/>
            </a:endParaRPr>
          </a:p>
          <a:p>
            <a:pPr marL="0" lvl="0" indent="0">
              <a:lnSpc>
                <a:spcPts val="2500"/>
              </a:lnSpc>
              <a:spcBef>
                <a:spcPts val="700"/>
              </a:spcBef>
              <a:buNone/>
            </a:pPr>
            <a:endParaRPr lang="en-US" sz="2800" dirty="0">
              <a:latin typeface="Arial" pitchFamily="34"/>
            </a:endParaRPr>
          </a:p>
          <a:p>
            <a:pPr marL="0" lvl="0" indent="0">
              <a:lnSpc>
                <a:spcPts val="2500"/>
              </a:lnSpc>
              <a:spcBef>
                <a:spcPts val="700"/>
              </a:spcBef>
              <a:buNone/>
            </a:pPr>
            <a:endParaRPr lang="ar-SA" dirty="0"/>
          </a:p>
          <a:p>
            <a:pPr lvl="0">
              <a:lnSpc>
                <a:spcPts val="2500"/>
              </a:lnSpc>
              <a:spcBef>
                <a:spcPts val="700"/>
              </a:spcBef>
              <a:buSzPts val="1960"/>
              <a:buBlip>
                <a:blip r:embed="rId2"/>
              </a:buBlip>
            </a:pPr>
            <a:endParaRPr lang="en-US" sz="2800" dirty="0">
              <a:latin typeface="Arial" pitchFamily="34"/>
            </a:endParaRPr>
          </a:p>
          <a:p>
            <a:pPr marL="0" lvl="0" indent="0">
              <a:buNone/>
            </a:pP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0" y="609603"/>
            <a:ext cx="8915400" cy="5867403"/>
          </a:xfrm>
        </p:spPr>
        <p:txBody>
          <a:bodyPr/>
          <a:lstStyle/>
          <a:p>
            <a:pPr lvl="0" algn="ctr">
              <a:spcBef>
                <a:spcPts val="700"/>
              </a:spcBef>
              <a:buNone/>
            </a:pPr>
            <a:r>
              <a:rPr lang="en-US" sz="2900" b="1" dirty="0">
                <a:solidFill>
                  <a:srgbClr val="FFCC00"/>
                </a:solidFill>
                <a:latin typeface="Arial" pitchFamily="34"/>
              </a:rPr>
              <a:t>Therapeutic uses of TCAs</a:t>
            </a:r>
          </a:p>
          <a:p>
            <a:pPr lvl="0" algn="ctr">
              <a:spcBef>
                <a:spcPts val="700"/>
              </a:spcBef>
              <a:buNone/>
            </a:pPr>
            <a:endParaRPr lang="en-US" sz="2900" b="1" dirty="0">
              <a:solidFill>
                <a:srgbClr val="FFCC00"/>
              </a:solidFill>
              <a:latin typeface="Arial" pitchFamily="34"/>
            </a:endParaRP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Endogenous (Major) Depression  -- moderate to severe.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Panic attack /acute episode of anxiety.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solidFill>
                  <a:srgbClr val="C00000"/>
                </a:solidFill>
                <a:latin typeface="Arial" pitchFamily="34"/>
              </a:rPr>
              <a:t>Imipramine is used for treatment of nocturnal enuresis in children and geriatric patients as it constricts internal </a:t>
            </a:r>
            <a:r>
              <a:rPr lang="en-US" sz="2400" b="1" dirty="0">
                <a:latin typeface="Arial" pitchFamily="34"/>
              </a:rPr>
              <a:t>urethral sphincter (anti-muscarinic effect).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Generalized Anxiety Disorder (GAD).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Obsessive Compulsive Disorder (OCD)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Attention Deficit Hyperkinetic Disorder (ADHD).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Chronic neuropathic pains or unexplained body pains.</a:t>
            </a:r>
          </a:p>
          <a:p>
            <a:pPr lvl="0">
              <a:lnSpc>
                <a:spcPct val="60000"/>
              </a:lnSpc>
              <a:spcBef>
                <a:spcPts val="500"/>
              </a:spcBef>
              <a:buNone/>
            </a:pPr>
            <a:endParaRPr lang="en-US" sz="2000" b="1" dirty="0"/>
          </a:p>
          <a:p>
            <a:pPr lvl="0">
              <a:spcBef>
                <a:spcPts val="300"/>
              </a:spcBef>
              <a:buNone/>
            </a:pPr>
            <a:endParaRPr lang="en-US" sz="1400" b="1" dirty="0"/>
          </a:p>
        </p:txBody>
      </p:sp>
      <p:pic>
        <p:nvPicPr>
          <p:cNvPr id="3" name="Picture 7" descr="bedwet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596336" y="3284984"/>
            <a:ext cx="1447796" cy="1306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6" descr="ADH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391396" y="5507038"/>
            <a:ext cx="1577970" cy="13033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Effect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0" y="304796"/>
            <a:ext cx="8229600" cy="533396"/>
          </a:xfrm>
        </p:spPr>
        <p:txBody>
          <a:bodyPr/>
          <a:lstStyle/>
          <a:p>
            <a:pPr lvl="0" hangingPunct="1"/>
            <a:r>
              <a:rPr lang="en-GB" sz="3600">
                <a:solidFill>
                  <a:srgbClr val="FFCC00"/>
                </a:solidFill>
                <a:latin typeface="Arial" pitchFamily="34"/>
              </a:rPr>
              <a:t>Interaction of TCAs with other drugs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152403" y="1143000"/>
            <a:ext cx="8229600" cy="5486400"/>
          </a:xfrm>
        </p:spPr>
        <p:txBody>
          <a:bodyPr/>
          <a:lstStyle/>
          <a:p>
            <a:pPr lvl="0" hangingPunct="1">
              <a:lnSpc>
                <a:spcPct val="80000"/>
              </a:lnSpc>
              <a:spcBef>
                <a:spcPts val="600"/>
              </a:spcBef>
              <a:buChar char="q"/>
            </a:pPr>
            <a:r>
              <a:rPr lang="en-GB" sz="2400" b="1" dirty="0">
                <a:solidFill>
                  <a:srgbClr val="00FF00"/>
                </a:solidFill>
                <a:latin typeface="Arial" pitchFamily="34"/>
              </a:rPr>
              <a:t> </a:t>
            </a:r>
            <a:r>
              <a:rPr lang="en-GB" sz="2000" b="1" dirty="0">
                <a:solidFill>
                  <a:srgbClr val="00FF00"/>
                </a:solidFill>
                <a:latin typeface="Arial" pitchFamily="34"/>
              </a:rPr>
              <a:t>TCA are strongly bound to plasma protein</a:t>
            </a:r>
            <a:r>
              <a:rPr lang="en-GB" sz="2000" dirty="0">
                <a:latin typeface="Arial" pitchFamily="34"/>
              </a:rPr>
              <a:t>, </a:t>
            </a:r>
            <a:r>
              <a:rPr lang="en-US" sz="2000" b="1" dirty="0">
                <a:latin typeface="Arial" pitchFamily="34"/>
              </a:rPr>
              <a:t>therefore their effect can be potentiated by drugs that compete for their </a:t>
            </a:r>
            <a:r>
              <a:rPr lang="en-US" sz="2000" b="1" dirty="0">
                <a:solidFill>
                  <a:srgbClr val="00FF00"/>
                </a:solidFill>
                <a:latin typeface="Arial" pitchFamily="34"/>
              </a:rPr>
              <a:t>plasma protein binding site</a:t>
            </a:r>
            <a:r>
              <a:rPr lang="en-US" sz="2000" b="1" dirty="0"/>
              <a:t> ( </a:t>
            </a:r>
            <a:r>
              <a:rPr lang="en-US" sz="2000" b="1" dirty="0">
                <a:solidFill>
                  <a:srgbClr val="FFCC00"/>
                </a:solidFill>
                <a:latin typeface="Arial" pitchFamily="34"/>
              </a:rPr>
              <a:t>Aspirin and </a:t>
            </a:r>
            <a:r>
              <a:rPr lang="en-US" sz="2000" b="1" dirty="0" err="1">
                <a:solidFill>
                  <a:srgbClr val="FFCC00"/>
                </a:solidFill>
                <a:latin typeface="Arial" pitchFamily="34"/>
              </a:rPr>
              <a:t>Phenylbutazone</a:t>
            </a:r>
            <a:r>
              <a:rPr lang="en-US" sz="2000" b="1" dirty="0">
                <a:latin typeface="Arial" pitchFamily="34"/>
              </a:rPr>
              <a:t>).</a:t>
            </a:r>
          </a:p>
          <a:p>
            <a:pPr lvl="0" hangingPunct="1">
              <a:lnSpc>
                <a:spcPct val="80000"/>
              </a:lnSpc>
              <a:spcBef>
                <a:spcPts val="500"/>
              </a:spcBef>
              <a:buChar char="q"/>
            </a:pPr>
            <a:endParaRPr lang="en-US" sz="20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500"/>
              </a:spcBef>
              <a:buChar char="q"/>
            </a:pPr>
            <a:r>
              <a:rPr lang="en-US" sz="2000" b="1" dirty="0">
                <a:latin typeface="Arial" pitchFamily="34"/>
              </a:rPr>
              <a:t>TCAs are metabolized by </a:t>
            </a:r>
            <a:r>
              <a:rPr lang="en-US" sz="2000" b="1" dirty="0">
                <a:solidFill>
                  <a:srgbClr val="FFCC00"/>
                </a:solidFill>
                <a:latin typeface="Arial" pitchFamily="34"/>
              </a:rPr>
              <a:t>liver microsomal enzymes</a:t>
            </a:r>
            <a:r>
              <a:rPr lang="en-US" sz="2000" b="1" dirty="0">
                <a:latin typeface="Arial" pitchFamily="34"/>
              </a:rPr>
              <a:t>, therefore their effect can be reduced by inducers </a:t>
            </a:r>
            <a:r>
              <a:rPr lang="en-US" sz="2000" b="1" dirty="0" smtClean="0">
                <a:solidFill>
                  <a:srgbClr val="FFCC00"/>
                </a:solidFill>
                <a:latin typeface="Arial" pitchFamily="34"/>
              </a:rPr>
              <a:t>(</a:t>
            </a:r>
            <a:r>
              <a:rPr lang="en-US" sz="2000" b="1" dirty="0">
                <a:solidFill>
                  <a:srgbClr val="FFCC00"/>
                </a:solidFill>
                <a:latin typeface="Arial" pitchFamily="34"/>
              </a:rPr>
              <a:t>Barbiturates</a:t>
            </a:r>
            <a:r>
              <a:rPr lang="en-US" sz="2000" b="1" dirty="0">
                <a:latin typeface="Arial" pitchFamily="34"/>
              </a:rPr>
              <a:t>), or potentiated by inhibitors of liver </a:t>
            </a:r>
            <a:r>
              <a:rPr lang="en-US" sz="2000" b="1" dirty="0" smtClean="0">
                <a:latin typeface="Arial" pitchFamily="34"/>
              </a:rPr>
              <a:t>enzymes </a:t>
            </a:r>
            <a:r>
              <a:rPr lang="en-US" sz="2000" b="1" dirty="0">
                <a:latin typeface="Arial" pitchFamily="34"/>
              </a:rPr>
              <a:t>(</a:t>
            </a:r>
            <a:r>
              <a:rPr lang="en-US" sz="2000" b="1" dirty="0">
                <a:solidFill>
                  <a:srgbClr val="FFCC00"/>
                </a:solidFill>
                <a:latin typeface="Arial" pitchFamily="34"/>
              </a:rPr>
              <a:t>Oral contraceptives, Antipsychotics, and SSRIs</a:t>
            </a:r>
            <a:r>
              <a:rPr lang="en-US" sz="2000" b="1" dirty="0">
                <a:latin typeface="Arial" pitchFamily="34"/>
              </a:rPr>
              <a:t>).</a:t>
            </a:r>
          </a:p>
          <a:p>
            <a:pPr marL="0" lvl="0" indent="0" hangingPunct="1">
              <a:lnSpc>
                <a:spcPct val="80000"/>
              </a:lnSpc>
              <a:spcBef>
                <a:spcPts val="500"/>
              </a:spcBef>
              <a:buNone/>
            </a:pPr>
            <a:endParaRPr lang="en-US" sz="20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500"/>
              </a:spcBef>
              <a:buChar char="q"/>
            </a:pPr>
            <a:r>
              <a:rPr lang="en-GB" sz="2000" b="1" dirty="0">
                <a:latin typeface="Arial" pitchFamily="34"/>
              </a:rPr>
              <a:t>TCAs </a:t>
            </a:r>
            <a:r>
              <a:rPr lang="en-US" sz="2000" b="1" dirty="0">
                <a:latin typeface="Arial" pitchFamily="34"/>
              </a:rPr>
              <a:t>(</a:t>
            </a:r>
            <a:r>
              <a:rPr lang="en-US" sz="2000" b="1" dirty="0">
                <a:solidFill>
                  <a:srgbClr val="00FF00"/>
                </a:solidFill>
                <a:latin typeface="Arial" pitchFamily="34"/>
              </a:rPr>
              <a:t>inhibitors of monoamine reuptake</a:t>
            </a:r>
            <a:r>
              <a:rPr lang="en-US" sz="2000" b="1" dirty="0">
                <a:latin typeface="Arial" pitchFamily="34"/>
              </a:rPr>
              <a:t>) </a:t>
            </a:r>
            <a:r>
              <a:rPr lang="en-GB" sz="2000" b="1" dirty="0">
                <a:latin typeface="Arial" pitchFamily="34"/>
              </a:rPr>
              <a:t>should not be given with MAOIs</a:t>
            </a:r>
            <a:r>
              <a:rPr lang="en-US" sz="2000" b="1" dirty="0">
                <a:latin typeface="Arial" pitchFamily="34"/>
              </a:rPr>
              <a:t> (</a:t>
            </a:r>
            <a:r>
              <a:rPr lang="en-US" sz="2000" b="1" dirty="0">
                <a:solidFill>
                  <a:srgbClr val="00FF00"/>
                </a:solidFill>
                <a:latin typeface="Arial" pitchFamily="34"/>
              </a:rPr>
              <a:t>inhibitors of monoamine degradation</a:t>
            </a:r>
            <a:r>
              <a:rPr lang="en-US" sz="2000" b="1" dirty="0">
                <a:latin typeface="Arial" pitchFamily="34"/>
              </a:rPr>
              <a:t>)</a:t>
            </a:r>
            <a:r>
              <a:rPr lang="en-GB" sz="2000" dirty="0">
                <a:latin typeface="Arial" pitchFamily="34"/>
              </a:rPr>
              <a:t>                </a:t>
            </a:r>
            <a:r>
              <a:rPr lang="en-US" sz="2000" b="1" dirty="0" smtClean="0">
                <a:latin typeface="Arial" pitchFamily="34"/>
              </a:rPr>
              <a:t>“serotonergic and </a:t>
            </a:r>
            <a:r>
              <a:rPr lang="en-US" sz="2000" b="1" dirty="0" smtClean="0">
                <a:solidFill>
                  <a:srgbClr val="FFCC00"/>
                </a:solidFill>
                <a:latin typeface="Arial" pitchFamily="34"/>
              </a:rPr>
              <a:t>hypertensive </a:t>
            </a:r>
            <a:r>
              <a:rPr lang="en-US" sz="2000" b="1" dirty="0">
                <a:solidFill>
                  <a:srgbClr val="FFCC00"/>
                </a:solidFill>
                <a:latin typeface="Arial" pitchFamily="34"/>
              </a:rPr>
              <a:t>crisis</a:t>
            </a:r>
            <a:r>
              <a:rPr lang="en-US" sz="2000" b="1" dirty="0">
                <a:latin typeface="Arial" pitchFamily="34"/>
              </a:rPr>
              <a:t>".</a:t>
            </a:r>
          </a:p>
          <a:p>
            <a:pPr lvl="0" hangingPunct="1">
              <a:lnSpc>
                <a:spcPct val="80000"/>
              </a:lnSpc>
              <a:spcBef>
                <a:spcPts val="500"/>
              </a:spcBef>
              <a:buChar char="q"/>
            </a:pPr>
            <a:endParaRPr lang="en-US" sz="20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500"/>
              </a:spcBef>
              <a:buChar char="q"/>
            </a:pPr>
            <a:r>
              <a:rPr lang="en-US" sz="2000" b="1" dirty="0">
                <a:latin typeface="Arial" pitchFamily="34"/>
              </a:rPr>
              <a:t> Additive to antipsychotics  &amp; anti- </a:t>
            </a:r>
            <a:r>
              <a:rPr lang="en-US" sz="2000" b="1" dirty="0" err="1">
                <a:latin typeface="Arial" pitchFamily="34"/>
              </a:rPr>
              <a:t>parkinsonisms</a:t>
            </a:r>
            <a:r>
              <a:rPr lang="en-US" sz="2000" b="1" dirty="0">
                <a:latin typeface="Arial" pitchFamily="34"/>
              </a:rPr>
              <a:t> </a:t>
            </a:r>
            <a:r>
              <a:rPr lang="en-US" sz="2000" b="1" dirty="0">
                <a:latin typeface="Wingdings 3"/>
              </a:rPr>
              <a:t></a:t>
            </a:r>
            <a:r>
              <a:rPr lang="en-US" sz="2000" b="1" dirty="0">
                <a:latin typeface="Arial" pitchFamily="34"/>
              </a:rPr>
              <a:t> anti-</a:t>
            </a:r>
            <a:br>
              <a:rPr lang="en-US" sz="2000" b="1" dirty="0">
                <a:latin typeface="Arial" pitchFamily="34"/>
              </a:rPr>
            </a:br>
            <a:r>
              <a:rPr lang="en-US" sz="2000" b="1" dirty="0">
                <a:latin typeface="Arial" pitchFamily="34"/>
              </a:rPr>
              <a:t>    cholinergic effects.</a:t>
            </a:r>
          </a:p>
          <a:p>
            <a:pPr marL="0" lvl="0" indent="0" hangingPunct="1">
              <a:lnSpc>
                <a:spcPct val="80000"/>
              </a:lnSpc>
              <a:spcBef>
                <a:spcPts val="500"/>
              </a:spcBef>
              <a:buNone/>
            </a:pPr>
            <a:endParaRPr lang="en-US" sz="2000" b="1" dirty="0">
              <a:latin typeface="Arial" pitchFamily="34"/>
            </a:endParaRPr>
          </a:p>
          <a:p>
            <a:pPr marL="0" lvl="0" indent="0" algn="just" hangingPunct="1">
              <a:spcBef>
                <a:spcPts val="0"/>
              </a:spcBef>
              <a:buNone/>
            </a:pPr>
            <a:endParaRPr lang="en-GB" sz="2400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GB" sz="2400" b="1" dirty="0">
                <a:solidFill>
                  <a:srgbClr val="00FF00"/>
                </a:solidFill>
                <a:latin typeface="Arial" pitchFamily="34"/>
              </a:rPr>
              <a:t>  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endParaRPr lang="en-GB" sz="2800" b="1" dirty="0">
              <a:solidFill>
                <a:srgbClr val="00FF00"/>
              </a:solidFill>
              <a:latin typeface="Arial" pitchFamily="34"/>
            </a:endParaRPr>
          </a:p>
        </p:txBody>
      </p:sp>
      <p:sp>
        <p:nvSpPr>
          <p:cNvPr id="4" name="Right Arrow 1"/>
          <p:cNvSpPr/>
          <p:nvPr/>
        </p:nvSpPr>
        <p:spPr>
          <a:xfrm>
            <a:off x="6781803" y="4114800"/>
            <a:ext cx="977895" cy="331790"/>
          </a:xfrm>
          <a:custGeom>
            <a:avLst>
              <a:gd name="f0" fmla="val 1793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0099CC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5" name="Picture 7" descr="MCj03708440000[1]"/>
          <p:cNvSpPr/>
          <p:nvPr/>
        </p:nvSpPr>
        <p:spPr>
          <a:xfrm>
            <a:off x="7988298" y="381003"/>
            <a:ext cx="952503" cy="152400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639759"/>
          </a:xfrm>
        </p:spPr>
        <p:txBody>
          <a:bodyPr/>
          <a:lstStyle/>
          <a:p>
            <a:pPr lvl="0" hangingPunct="1"/>
            <a:r>
              <a:rPr lang="en-GB" sz="4000">
                <a:solidFill>
                  <a:srgbClr val="FFCC00"/>
                </a:solidFill>
                <a:latin typeface="Arial" pitchFamily="34"/>
              </a:rPr>
              <a:t>Contraindications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143000"/>
            <a:ext cx="8229600" cy="4525959"/>
          </a:xfrm>
        </p:spPr>
        <p:txBody>
          <a:bodyPr/>
          <a:lstStyle/>
          <a:p>
            <a:pPr lvl="0" hangingPunct="1">
              <a:spcBef>
                <a:spcPts val="600"/>
              </a:spcBef>
              <a:buChar char="q"/>
            </a:pPr>
            <a:r>
              <a:rPr lang="en-GB" sz="2400" b="1">
                <a:latin typeface="Arial" pitchFamily="34"/>
              </a:rPr>
              <a:t>TCAs should not be used in patients with </a:t>
            </a:r>
            <a:r>
              <a:rPr lang="en-GB" sz="2400" b="1">
                <a:solidFill>
                  <a:srgbClr val="FFCC00"/>
                </a:solidFill>
                <a:latin typeface="Arial" pitchFamily="34"/>
              </a:rPr>
              <a:t>Glaucoma </a:t>
            </a:r>
            <a:r>
              <a:rPr lang="en-GB" sz="2400" b="1">
                <a:latin typeface="Arial" pitchFamily="34"/>
              </a:rPr>
              <a:t>or with </a:t>
            </a:r>
            <a:r>
              <a:rPr lang="en-GB" sz="2400" b="1">
                <a:solidFill>
                  <a:srgbClr val="FFCC00"/>
                </a:solidFill>
                <a:latin typeface="Arial" pitchFamily="34"/>
              </a:rPr>
              <a:t>enlarged prostate</a:t>
            </a:r>
            <a:r>
              <a:rPr lang="en-GB" sz="2400" b="1">
                <a:latin typeface="Arial" pitchFamily="34"/>
              </a:rPr>
              <a:t> because of their </a:t>
            </a:r>
            <a:r>
              <a:rPr lang="en-GB" sz="2400" b="1">
                <a:solidFill>
                  <a:srgbClr val="00FF00"/>
                </a:solidFill>
                <a:latin typeface="Arial" pitchFamily="34"/>
              </a:rPr>
              <a:t>atropine-like action</a:t>
            </a:r>
            <a:r>
              <a:rPr lang="en-GB" sz="2400">
                <a:latin typeface="Arial" pitchFamily="34"/>
              </a:rPr>
              <a:t>.</a:t>
            </a:r>
          </a:p>
          <a:p>
            <a:pPr marL="0" lvl="0" indent="0" hangingPunct="1">
              <a:spcBef>
                <a:spcPts val="600"/>
              </a:spcBef>
              <a:buNone/>
            </a:pPr>
            <a:endParaRPr lang="en-GB" sz="2400">
              <a:latin typeface="Arial" pitchFamily="34"/>
            </a:endParaRPr>
          </a:p>
          <a:p>
            <a:pPr lvl="0" hangingPunct="1">
              <a:spcBef>
                <a:spcPts val="600"/>
              </a:spcBef>
              <a:buChar char="q"/>
            </a:pPr>
            <a:r>
              <a:rPr lang="en-US" sz="2400" b="1">
                <a:solidFill>
                  <a:srgbClr val="FFCC00"/>
                </a:solidFill>
                <a:latin typeface="Arial" pitchFamily="34"/>
              </a:rPr>
              <a:t>TCAs</a:t>
            </a:r>
            <a:r>
              <a:rPr lang="en-US" sz="2400" b="1">
                <a:latin typeface="Arial" pitchFamily="34"/>
              </a:rPr>
              <a:t> (given alone) are </a:t>
            </a:r>
            <a:r>
              <a:rPr lang="en-US" sz="2400" b="1">
                <a:solidFill>
                  <a:srgbClr val="FFCC00"/>
                </a:solidFill>
                <a:latin typeface="Arial" pitchFamily="34"/>
              </a:rPr>
              <a:t>contraindicated in manic-depressive illness</a:t>
            </a:r>
            <a:r>
              <a:rPr lang="en-US" sz="2400" b="1">
                <a:latin typeface="Arial" pitchFamily="34"/>
              </a:rPr>
              <a:t>, because they tend to "switch" the depressed patient to the "manic" phase, therefore, they should be combined with "lithium salts".</a:t>
            </a:r>
          </a:p>
          <a:p>
            <a:pPr marL="0" lvl="0" indent="0" hangingPunct="1">
              <a:spcBef>
                <a:spcPts val="600"/>
              </a:spcBef>
              <a:buNone/>
            </a:pPr>
            <a:endParaRPr lang="ar-SA"/>
          </a:p>
          <a:p>
            <a:pPr lvl="0" hangingPunct="1">
              <a:spcBef>
                <a:spcPts val="600"/>
              </a:spcBef>
              <a:buChar char="q"/>
            </a:pPr>
            <a:r>
              <a:rPr lang="en-US" sz="2400" b="1">
                <a:latin typeface="Arial" pitchFamily="34"/>
              </a:rPr>
              <a:t> </a:t>
            </a:r>
            <a:r>
              <a:rPr lang="en-US" sz="2400" b="1">
                <a:solidFill>
                  <a:srgbClr val="FFC000"/>
                </a:solidFill>
                <a:latin typeface="Arial" pitchFamily="34"/>
              </a:rPr>
              <a:t>Seizure disorders </a:t>
            </a:r>
          </a:p>
          <a:p>
            <a:pPr marL="0" lvl="0" indent="0" hangingPunct="1">
              <a:spcBef>
                <a:spcPts val="600"/>
              </a:spcBef>
              <a:buNone/>
            </a:pPr>
            <a:endParaRPr lang="en-US" sz="2400" b="1">
              <a:latin typeface="Arial" pitchFamily="34"/>
            </a:endParaRPr>
          </a:p>
          <a:p>
            <a:pPr lvl="0" hangingPunct="1">
              <a:spcBef>
                <a:spcPts val="700"/>
              </a:spcBef>
              <a:buNone/>
            </a:pPr>
            <a:endParaRPr lang="en-GB" sz="2800" b="1">
              <a:latin typeface="Arial" pitchFamily="34"/>
            </a:endParaRPr>
          </a:p>
          <a:p>
            <a:pPr lvl="0" hangingPunct="1">
              <a:spcBef>
                <a:spcPts val="700"/>
              </a:spcBef>
            </a:pPr>
            <a:endParaRPr lang="en-GB" sz="2800" b="1"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944566"/>
          </a:xfrm>
        </p:spPr>
        <p:txBody>
          <a:bodyPr/>
          <a:lstStyle/>
          <a:p>
            <a:pPr lvl="0" hangingPunct="1"/>
            <a:r>
              <a:rPr lang="en-GB" sz="4000">
                <a:solidFill>
                  <a:srgbClr val="FFCC00"/>
                </a:solidFill>
                <a:latin typeface="Arial" pitchFamily="34"/>
              </a:rPr>
              <a:t>Monoamine Oxidase Inhibitors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524003"/>
            <a:ext cx="8382003" cy="4906963"/>
          </a:xfrm>
        </p:spPr>
        <p:txBody>
          <a:bodyPr/>
          <a:lstStyle/>
          <a:p>
            <a:pPr lvl="0"/>
            <a:r>
              <a:rPr lang="en-US" b="1">
                <a:solidFill>
                  <a:srgbClr val="00FF00"/>
                </a:solidFill>
                <a:latin typeface="Arial" pitchFamily="34"/>
              </a:rPr>
              <a:t>Clinical Uses: </a:t>
            </a:r>
            <a:r>
              <a:rPr lang="en-US" b="1">
                <a:latin typeface="Arial" pitchFamily="34"/>
              </a:rPr>
              <a:t>Only used for refractory cases and in atypical depression where phobia and anxiety are prominent symptoms.</a:t>
            </a:r>
          </a:p>
          <a:p>
            <a:pPr lvl="0"/>
            <a:r>
              <a:rPr lang="en-US" b="1">
                <a:latin typeface="Arial Narrow" pitchFamily="34"/>
              </a:rPr>
              <a:t>Limited use now because;</a:t>
            </a:r>
          </a:p>
          <a:p>
            <a:pPr marL="0" lvl="0" indent="0">
              <a:buNone/>
            </a:pPr>
            <a:r>
              <a:rPr lang="en-US" b="1">
                <a:latin typeface="Wingdings"/>
              </a:rPr>
              <a:t></a:t>
            </a:r>
            <a:r>
              <a:rPr lang="en-US" b="1">
                <a:latin typeface="Arial Narrow" pitchFamily="34"/>
              </a:rPr>
              <a:t>ADR, Food &amp; Drug Interactions</a:t>
            </a:r>
          </a:p>
          <a:p>
            <a:pPr marL="0" lvl="0" indent="0">
              <a:buNone/>
            </a:pPr>
            <a:r>
              <a:rPr lang="en-US" b="1">
                <a:latin typeface="Wingdings"/>
              </a:rPr>
              <a:t></a:t>
            </a:r>
            <a:r>
              <a:rPr lang="en-US" b="1">
                <a:latin typeface="Arial Narrow" pitchFamily="34"/>
              </a:rPr>
              <a:t> Low antidepressant efficacy</a:t>
            </a:r>
          </a:p>
          <a:p>
            <a:pPr marL="0" lvl="0" indent="0">
              <a:buNone/>
            </a:pPr>
            <a:r>
              <a:rPr lang="en-US" b="1">
                <a:latin typeface="Arial Narrow" pitchFamily="34"/>
              </a:rPr>
              <a:t>= </a:t>
            </a:r>
            <a:r>
              <a:rPr lang="en-US" b="1">
                <a:solidFill>
                  <a:srgbClr val="FFFF00"/>
                </a:solidFill>
                <a:latin typeface="Arial Narrow" pitchFamily="34"/>
              </a:rPr>
              <a:t>Low  benefit/risk ratio </a:t>
            </a:r>
            <a:endParaRPr lang="en-US">
              <a:solidFill>
                <a:srgbClr val="FFFF00"/>
              </a:solidFill>
              <a:latin typeface="Arial Narrow" pitchFamily="34"/>
            </a:endParaRPr>
          </a:p>
          <a:p>
            <a:pPr lvl="0" hangingPunct="1">
              <a:lnSpc>
                <a:spcPct val="90000"/>
              </a:lnSpc>
              <a:buNone/>
            </a:pPr>
            <a:endParaRPr lang="el-GR" b="1">
              <a:latin typeface="Arial" pitchFamily="34"/>
            </a:endParaRPr>
          </a:p>
          <a:p>
            <a:pPr lvl="0">
              <a:buNone/>
            </a:pPr>
            <a:endParaRPr lang="ar-SA"/>
          </a:p>
          <a:p>
            <a:pPr lvl="0" hangingPunct="1">
              <a:buNone/>
            </a:pPr>
            <a:endParaRPr lang="en-GB" b="1">
              <a:solidFill>
                <a:srgbClr val="00FF00"/>
              </a:solidFill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-304796"/>
            <a:ext cx="8229600" cy="1143000"/>
          </a:xfrm>
        </p:spPr>
        <p:txBody>
          <a:bodyPr/>
          <a:lstStyle/>
          <a:p>
            <a:pPr lvl="0" hangingPunct="1"/>
            <a:r>
              <a:rPr lang="en-GB" sz="3200">
                <a:solidFill>
                  <a:srgbClr val="FFCC00"/>
                </a:solidFill>
                <a:latin typeface="Arial" pitchFamily="34"/>
              </a:rPr>
              <a:t>Monoamine Oxidase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533396"/>
            <a:ext cx="8229600" cy="4953003"/>
          </a:xfrm>
        </p:spPr>
        <p:txBody>
          <a:bodyPr/>
          <a:lstStyle/>
          <a:p>
            <a:pPr lvl="0" algn="just" hangingPunct="1">
              <a:lnSpc>
                <a:spcPts val="2500"/>
              </a:lnSpc>
              <a:spcBef>
                <a:spcPts val="0"/>
              </a:spcBef>
              <a:buSzPct val="100000"/>
              <a:buChar char="q"/>
            </a:pPr>
            <a:r>
              <a:rPr lang="en-US" sz="2400" b="1" kern="1200" dirty="0">
                <a:latin typeface="Arial Narrow" pitchFamily="34"/>
              </a:rPr>
              <a:t>MAO is a mitochondrial enzyme found in nearly all tissues</a:t>
            </a:r>
          </a:p>
          <a:p>
            <a:pPr lvl="0" algn="just" hangingPunct="1">
              <a:lnSpc>
                <a:spcPts val="2500"/>
              </a:lnSpc>
              <a:spcBef>
                <a:spcPts val="0"/>
              </a:spcBef>
              <a:buSzPct val="100000"/>
              <a:buChar char="Ø"/>
            </a:pPr>
            <a:r>
              <a:rPr lang="en-US" sz="2400" b="1" kern="1200" dirty="0">
                <a:latin typeface="Arial Narrow" pitchFamily="34"/>
              </a:rPr>
              <a:t> Two forms of monoamine oxidase</a:t>
            </a:r>
            <a:r>
              <a:rPr lang="en-US" sz="2400" b="1" dirty="0">
                <a:latin typeface="Arial Narrow" pitchFamily="34"/>
              </a:rPr>
              <a:t> exist:</a:t>
            </a:r>
          </a:p>
          <a:p>
            <a:pPr marL="800100" lvl="1" indent="-342900">
              <a:lnSpc>
                <a:spcPts val="2500"/>
              </a:lnSpc>
              <a:spcBef>
                <a:spcPts val="0"/>
              </a:spcBef>
              <a:buChar char="Ø"/>
            </a:pPr>
            <a:r>
              <a:rPr lang="en-US" sz="2400" b="1" kern="1200" dirty="0">
                <a:solidFill>
                  <a:srgbClr val="00B050"/>
                </a:solidFill>
                <a:latin typeface="Arial Narrow" pitchFamily="34"/>
              </a:rPr>
              <a:t>MAO-A</a:t>
            </a:r>
            <a:r>
              <a:rPr lang="en-US" sz="2400" b="1" kern="1200" dirty="0">
                <a:latin typeface="Arial Narrow" pitchFamily="34"/>
              </a:rPr>
              <a:t> responsible for NE, 5-HT catabolism. It also metabolizes </a:t>
            </a:r>
            <a:r>
              <a:rPr lang="en-US" sz="2400" b="1" kern="1200" dirty="0" err="1">
                <a:latin typeface="Arial Narrow" pitchFamily="34"/>
              </a:rPr>
              <a:t>tyramine</a:t>
            </a:r>
            <a:r>
              <a:rPr lang="en-US" sz="2400" b="1" kern="1200" dirty="0">
                <a:latin typeface="Arial Narrow" pitchFamily="34"/>
              </a:rPr>
              <a:t> of ingested food</a:t>
            </a:r>
          </a:p>
          <a:p>
            <a:pPr marL="800100" lvl="1" indent="-342900">
              <a:lnSpc>
                <a:spcPts val="2500"/>
              </a:lnSpc>
              <a:spcBef>
                <a:spcPts val="0"/>
              </a:spcBef>
              <a:buChar char="Ø"/>
            </a:pPr>
            <a:r>
              <a:rPr lang="en-US" sz="2400" kern="1200" dirty="0">
                <a:latin typeface="Arial Narrow" pitchFamily="34"/>
              </a:rPr>
              <a:t>MAO-B</a:t>
            </a:r>
            <a:r>
              <a:rPr lang="en-US" sz="2400" b="1" kern="1200" dirty="0">
                <a:latin typeface="Arial Narrow" pitchFamily="34"/>
              </a:rPr>
              <a:t> is more selective for dopamine metabolism</a:t>
            </a:r>
            <a:endParaRPr lang="en-AU" sz="2400" b="1" kern="1200" dirty="0">
              <a:latin typeface="Arial Narrow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</a:pPr>
            <a:endParaRPr lang="en-GB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</a:pPr>
            <a:endParaRPr lang="en-GB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</a:pPr>
            <a:endParaRPr lang="en-GB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 b="1" dirty="0">
              <a:solidFill>
                <a:srgbClr val="FFCC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</a:pPr>
            <a:endParaRPr lang="en-GB" sz="2400" b="1" dirty="0">
              <a:solidFill>
                <a:srgbClr val="FFCC00"/>
              </a:solidFill>
              <a:latin typeface="Arial" pitchFamily="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1996" y="2209803"/>
            <a:ext cx="7773991" cy="58420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FFCC00"/>
                </a:solidFill>
                <a:uFillTx/>
                <a:latin typeface="Arial" pitchFamily="34"/>
                <a:cs typeface="Arial" pitchFamily="34"/>
              </a:rPr>
              <a:t>Monoamine Oxidase Inhibitors (MAOIs</a:t>
            </a:r>
            <a:r>
              <a:rPr lang="en-GB" sz="1800" b="0" i="0" u="none" strike="noStrike" kern="1200" cap="none" spc="0" baseline="0">
                <a:solidFill>
                  <a:srgbClr val="FFCC00"/>
                </a:solidFill>
                <a:uFillTx/>
                <a:latin typeface="Arial" pitchFamily="34"/>
                <a:cs typeface="Arial" pitchFamily="34"/>
              </a:rPr>
              <a:t>)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pic>
        <p:nvPicPr>
          <p:cNvPr id="5" name="Content Placeholder 12" descr="normal monoamine transmission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895603"/>
            <a:ext cx="3276596" cy="3624727"/>
          </a:xfrm>
          <a:prstGeom prst="rect">
            <a:avLst/>
          </a:prstGeom>
          <a:noFill/>
          <a:ln w="127001">
            <a:solidFill>
              <a:srgbClr val="753FCE"/>
            </a:solidFill>
            <a:prstDash val="solid"/>
            <a:miter/>
          </a:ln>
          <a:effectLst>
            <a:outerShdw dist="95249" dir="10499983" algn="tl">
              <a:srgbClr val="000000">
                <a:alpha val="20000"/>
              </a:srgbClr>
            </a:outerShdw>
          </a:effectLst>
        </p:spPr>
      </p:pic>
      <p:pic>
        <p:nvPicPr>
          <p:cNvPr id="6" name="Content Placeholder 11" descr="effect of MAOIs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992" y="2895603"/>
            <a:ext cx="3199604" cy="3689027"/>
          </a:xfrm>
          <a:prstGeom prst="rect">
            <a:avLst/>
          </a:prstGeom>
          <a:noFill/>
          <a:ln w="127001">
            <a:solidFill>
              <a:srgbClr val="753FCE"/>
            </a:solidFill>
            <a:prstDash val="solid"/>
            <a:round/>
          </a:ln>
          <a:effectLst>
            <a:outerShdw dist="95249" dir="10499983" algn="tl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/>
          <a:lstStyle/>
          <a:p>
            <a:pPr lvl="0" algn="ctr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GB" sz="2800" b="1">
                <a:solidFill>
                  <a:srgbClr val="FFCC00"/>
                </a:solidFill>
                <a:latin typeface="Arial" pitchFamily="34"/>
              </a:rPr>
              <a:t>Monoamine Oxidase Inhibitors (MAOIs)</a:t>
            </a:r>
          </a:p>
          <a:p>
            <a:pPr lvl="0" algn="ctr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 b="1">
              <a:solidFill>
                <a:srgbClr val="00FF00"/>
              </a:solidFill>
              <a:latin typeface="Arial" pitchFamily="34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400" b="1">
                <a:solidFill>
                  <a:srgbClr val="00FF00"/>
                </a:solidFill>
                <a:latin typeface="Arial" pitchFamily="34"/>
              </a:rPr>
              <a:t>1- </a:t>
            </a:r>
            <a:r>
              <a:rPr lang="en-US" sz="2400" b="1">
                <a:solidFill>
                  <a:srgbClr val="00FF00"/>
                </a:solidFill>
                <a:latin typeface="Arial Narrow" pitchFamily="34"/>
              </a:rPr>
              <a:t>Non Selective Inhibitors</a:t>
            </a:r>
            <a:r>
              <a:rPr lang="en-US" sz="2400" b="1">
                <a:solidFill>
                  <a:srgbClr val="66FFFF"/>
                </a:solidFill>
                <a:latin typeface="Arial Narrow" pitchFamily="34"/>
              </a:rPr>
              <a:t> </a:t>
            </a:r>
            <a:r>
              <a:rPr lang="en-US" sz="2000" b="1" i="1">
                <a:solidFill>
                  <a:srgbClr val="FFFF99"/>
                </a:solidFill>
                <a:latin typeface="Arial Narrow" pitchFamily="34"/>
              </a:rPr>
              <a:t>(MAO-A &amp; MAO-B)</a:t>
            </a:r>
            <a:endParaRPr lang="en-US" sz="2400" b="1" i="1">
              <a:solidFill>
                <a:srgbClr val="FFFF99"/>
              </a:solidFill>
              <a:latin typeface="Arial Narrow" pitchFamily="34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Char char="Ø"/>
            </a:pPr>
            <a:r>
              <a:rPr lang="en-US" sz="2400" b="1">
                <a:latin typeface="Arial Narrow" pitchFamily="34"/>
              </a:rPr>
              <a:t>Irreversible </a:t>
            </a:r>
            <a:r>
              <a:rPr lang="en-US" sz="2400" b="1">
                <a:latin typeface="Wingdings"/>
              </a:rPr>
              <a:t></a:t>
            </a:r>
            <a:r>
              <a:rPr lang="en-US" sz="2400">
                <a:latin typeface="Arial Narrow" pitchFamily="34"/>
              </a:rPr>
              <a:t>Phenelzine, long acting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Char char="Ø"/>
            </a:pPr>
            <a:r>
              <a:rPr lang="en-US" sz="2400" b="1">
                <a:latin typeface="Arial Narrow" pitchFamily="34"/>
              </a:rPr>
              <a:t>Reversible</a:t>
            </a:r>
            <a:r>
              <a:rPr lang="en-US" sz="2400">
                <a:latin typeface="Arial Narrow" pitchFamily="34"/>
              </a:rPr>
              <a:t> </a:t>
            </a:r>
            <a:r>
              <a:rPr lang="en-US" sz="2400">
                <a:latin typeface="Wingdings"/>
              </a:rPr>
              <a:t></a:t>
            </a:r>
            <a:r>
              <a:rPr lang="en-US" sz="2400">
                <a:latin typeface="Arial Narrow" pitchFamily="34"/>
              </a:rPr>
              <a:t> Tranylcypromine</a:t>
            </a:r>
          </a:p>
          <a:p>
            <a:pPr marL="0" lv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400" b="1">
                <a:solidFill>
                  <a:srgbClr val="00FF00"/>
                </a:solidFill>
                <a:latin typeface="Arial Narrow" pitchFamily="34"/>
              </a:rPr>
              <a:t>2- Selective Reversible Inhibitors</a:t>
            </a:r>
          </a:p>
          <a:p>
            <a:pPr lvl="0" indent="-514350">
              <a:lnSpc>
                <a:spcPct val="150000"/>
              </a:lnSpc>
              <a:spcBef>
                <a:spcPts val="0"/>
              </a:spcBef>
            </a:pPr>
            <a:r>
              <a:rPr lang="en-US" sz="2400">
                <a:latin typeface="Wingdings"/>
              </a:rPr>
              <a:t></a:t>
            </a:r>
            <a:r>
              <a:rPr lang="en-US" sz="2400">
                <a:latin typeface="Arial Narrow" pitchFamily="34"/>
              </a:rPr>
              <a:t> Moclobemide, </a:t>
            </a:r>
            <a:r>
              <a:rPr lang="en-US" sz="2000" b="1" i="1">
                <a:solidFill>
                  <a:srgbClr val="FFFF99"/>
                </a:solidFill>
                <a:latin typeface="Arial Narrow" pitchFamily="34"/>
              </a:rPr>
              <a:t>(MAO-A) </a:t>
            </a:r>
            <a:r>
              <a:rPr lang="en-GB" sz="2400">
                <a:latin typeface="Arial Narrow" pitchFamily="34"/>
              </a:rPr>
              <a:t>(antidepressant action, Short acting)</a:t>
            </a:r>
          </a:p>
          <a:p>
            <a:pPr lvl="0" indent="-514350">
              <a:lnSpc>
                <a:spcPct val="150000"/>
              </a:lnSpc>
              <a:spcBef>
                <a:spcPts val="0"/>
              </a:spcBef>
            </a:pPr>
            <a:r>
              <a:rPr lang="en-US" sz="2400">
                <a:latin typeface="Wingdings"/>
              </a:rPr>
              <a:t></a:t>
            </a:r>
            <a:r>
              <a:rPr lang="en-US" sz="2400">
                <a:latin typeface="Arial Narrow" pitchFamily="34"/>
              </a:rPr>
              <a:t> Selegiline, </a:t>
            </a:r>
            <a:r>
              <a:rPr lang="en-US" sz="2000" b="1" i="1">
                <a:solidFill>
                  <a:srgbClr val="FFFF99"/>
                </a:solidFill>
                <a:latin typeface="Arial Narrow" pitchFamily="34"/>
              </a:rPr>
              <a:t>(MAO-B) </a:t>
            </a:r>
            <a:r>
              <a:rPr lang="en-GB" sz="2400">
                <a:latin typeface="Arial Narrow" pitchFamily="34"/>
              </a:rPr>
              <a:t>(used in the treatment of  Parkinsonism)</a:t>
            </a:r>
          </a:p>
          <a:p>
            <a:pPr lvl="0" hangingPunct="1">
              <a:lnSpc>
                <a:spcPct val="150000"/>
              </a:lnSpc>
              <a:spcBef>
                <a:spcPts val="600"/>
              </a:spcBef>
              <a:buChar char="v"/>
            </a:pPr>
            <a:r>
              <a:rPr lang="en-US" sz="2400" b="1">
                <a:latin typeface="Arial Narrow" pitchFamily="34"/>
              </a:rPr>
              <a:t>The effect of  irreversible </a:t>
            </a:r>
            <a:r>
              <a:rPr lang="en-GB" sz="2400" b="1">
                <a:latin typeface="Arial Narrow" pitchFamily="34"/>
              </a:rPr>
              <a:t>MAOIs</a:t>
            </a:r>
            <a:r>
              <a:rPr lang="en-US" sz="2400" b="1">
                <a:latin typeface="Arial Narrow" pitchFamily="34"/>
              </a:rPr>
              <a:t> persists for a period of 2-3 weeks after stopping treatment, time needed by the body to synthesize new enzyme.</a:t>
            </a:r>
            <a:endParaRPr lang="en-GB" sz="2400" b="1">
              <a:latin typeface="Arial Narrow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GB" sz="2400" b="1">
                <a:latin typeface="Arial" pitchFamily="34"/>
              </a:rPr>
              <a:t>       </a:t>
            </a:r>
            <a:endParaRPr lang="en-GB" sz="2400" b="1">
              <a:solidFill>
                <a:srgbClr val="FFCC00"/>
              </a:solidFill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lvl="0" hangingPunct="1"/>
            <a:endParaRPr lang="en-US" dirty="0"/>
          </a:p>
          <a:p>
            <a:pPr lvl="0" hangingPunct="1">
              <a:buChar char="§"/>
            </a:pPr>
            <a:r>
              <a:rPr lang="en-US" b="1" dirty="0">
                <a:solidFill>
                  <a:srgbClr val="00FF00"/>
                </a:solidFill>
                <a:latin typeface="Arial" pitchFamily="34"/>
              </a:rPr>
              <a:t>Incidence:</a:t>
            </a:r>
            <a:r>
              <a:rPr lang="en-US" b="1" dirty="0">
                <a:latin typeface="Arial" pitchFamily="34"/>
              </a:rPr>
              <a:t> Depression is a chronic and recurrent illness that can affect at least 20% of the population at some period in their lifetime.  </a:t>
            </a:r>
          </a:p>
          <a:p>
            <a:pPr lvl="0" hangingPunct="1">
              <a:buNone/>
            </a:pPr>
            <a:r>
              <a:rPr lang="en-US" b="1" dirty="0" smtClean="0">
                <a:latin typeface="Arial" pitchFamily="34"/>
              </a:rPr>
              <a:t> </a:t>
            </a:r>
            <a:endParaRPr lang="en-US" b="1" dirty="0">
              <a:latin typeface="Arial" pitchFamily="34"/>
            </a:endParaRPr>
          </a:p>
          <a:p>
            <a:pPr lvl="0" hangingPunct="1">
              <a:spcBef>
                <a:spcPts val="900"/>
              </a:spcBef>
              <a:buChar char="§"/>
            </a:pPr>
            <a:r>
              <a:rPr lang="en-US" sz="3600" b="1" dirty="0">
                <a:solidFill>
                  <a:srgbClr val="FFFF00"/>
                </a:solidFill>
                <a:latin typeface="Arial" pitchFamily="34"/>
              </a:rPr>
              <a:t>Cost:</a:t>
            </a:r>
            <a:r>
              <a:rPr lang="en-US" b="1" dirty="0">
                <a:solidFill>
                  <a:srgbClr val="FFFF00"/>
                </a:solidFill>
                <a:latin typeface="Arial" pitchFamily="34"/>
              </a:rPr>
              <a:t> </a:t>
            </a:r>
            <a:r>
              <a:rPr lang="en-US" b="1" dirty="0">
                <a:solidFill>
                  <a:srgbClr val="00FF00"/>
                </a:solidFill>
                <a:latin typeface="Arial" pitchFamily="34"/>
              </a:rPr>
              <a:t>15-35 billions $ / year in USA 		only.</a:t>
            </a:r>
          </a:p>
          <a:p>
            <a:pPr lvl="0" hangingPunct="1">
              <a:buNone/>
            </a:pPr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GB">
                <a:solidFill>
                  <a:srgbClr val="FFCC00"/>
                </a:solidFill>
                <a:latin typeface="Arial" pitchFamily="34"/>
              </a:rPr>
              <a:t>Side Effects of MAOIs</a:t>
            </a:r>
            <a:endParaRPr lang="en-GB"/>
          </a:p>
        </p:txBody>
      </p:sp>
      <p:sp>
        <p:nvSpPr>
          <p:cNvPr id="3" name="Rectangle 3"/>
          <p:cNvSpPr/>
          <p:nvPr/>
        </p:nvSpPr>
        <p:spPr>
          <a:xfrm>
            <a:off x="228600" y="1447796"/>
            <a:ext cx="8458200" cy="304641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1-Antimuscarinic effects.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2- Postural hypotension.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3- Sexual dysfunction mainly with phenelzine.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4- Sedation, sleep disturbance.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5- Weight gain.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6- Hepatotoxicity ( phenelzine).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MAO inhibitors</a:t>
            </a:r>
            <a:endParaRPr lang="ar-SA" dirty="0"/>
          </a:p>
        </p:txBody>
      </p:sp>
      <p:pic>
        <p:nvPicPr>
          <p:cNvPr id="3" name="صورة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51" y="1530092"/>
            <a:ext cx="8833104" cy="32857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Grp="1"/>
          </p:cNvSpPr>
          <p:nvPr>
            <p:ph type="title"/>
          </p:nvPr>
        </p:nvSpPr>
        <p:spPr>
          <a:xfrm>
            <a:off x="457200" y="381003"/>
            <a:ext cx="8229600" cy="1143000"/>
          </a:xfrm>
        </p:spPr>
        <p:txBody>
          <a:bodyPr/>
          <a:lstStyle/>
          <a:p>
            <a:pPr lvl="0"/>
            <a:r>
              <a:rPr lang="en-GB" sz="4000">
                <a:solidFill>
                  <a:srgbClr val="FFCC00"/>
                </a:solidFill>
                <a:latin typeface="Arial" pitchFamily="34"/>
              </a:rPr>
              <a:t/>
            </a:r>
            <a:br>
              <a:rPr lang="en-GB" sz="4000">
                <a:solidFill>
                  <a:srgbClr val="FFCC00"/>
                </a:solidFill>
                <a:latin typeface="Arial" pitchFamily="34"/>
              </a:rPr>
            </a:br>
            <a:r>
              <a:rPr lang="en-GB" sz="4000">
                <a:solidFill>
                  <a:srgbClr val="FFCC00"/>
                </a:solidFill>
                <a:latin typeface="Arial" pitchFamily="34"/>
              </a:rPr>
              <a:t>MAOIs interaction with tyramine</a:t>
            </a:r>
            <a:r>
              <a:rPr lang="en-GB" sz="4000">
                <a:solidFill>
                  <a:srgbClr val="FF3300"/>
                </a:solidFill>
                <a:latin typeface="Arial" pitchFamily="34"/>
              </a:rPr>
              <a:t/>
            </a:r>
            <a:br>
              <a:rPr lang="en-GB" sz="4000">
                <a:solidFill>
                  <a:srgbClr val="FF3300"/>
                </a:solidFill>
                <a:latin typeface="Arial" pitchFamily="34"/>
              </a:rPr>
            </a:br>
            <a:r>
              <a:rPr lang="en-GB" sz="4000">
                <a:solidFill>
                  <a:srgbClr val="FF3300"/>
                </a:solidFill>
                <a:latin typeface="Arial" pitchFamily="34"/>
              </a:rPr>
              <a:t> </a:t>
            </a:r>
            <a:r>
              <a:rPr lang="en-GB" sz="4800">
                <a:solidFill>
                  <a:srgbClr val="92D050"/>
                </a:solidFill>
                <a:latin typeface="Arial" pitchFamily="34"/>
              </a:rPr>
              <a:t>‘cheese reaction’</a:t>
            </a:r>
            <a:br>
              <a:rPr lang="en-GB" sz="4800">
                <a:solidFill>
                  <a:srgbClr val="92D050"/>
                </a:solidFill>
                <a:latin typeface="Arial" pitchFamily="34"/>
              </a:rPr>
            </a:br>
            <a:endParaRPr lang="en-US" sz="4800">
              <a:solidFill>
                <a:srgbClr val="92D050"/>
              </a:solidFill>
              <a:effectLst>
                <a:outerShdw blurRad="152400" dist="50799" dir="5039856">
                  <a:srgbClr val="E2E2E2"/>
                </a:outerShdw>
              </a:effectLst>
            </a:endParaRPr>
          </a:p>
        </p:txBody>
      </p:sp>
      <p:sp>
        <p:nvSpPr>
          <p:cNvPr id="3" name="Rectangle 5"/>
          <p:cNvSpPr txBox="1">
            <a:spLocks noGrp="1"/>
          </p:cNvSpPr>
          <p:nvPr>
            <p:ph idx="1"/>
          </p:nvPr>
        </p:nvSpPr>
        <p:spPr>
          <a:xfrm>
            <a:off x="228600" y="1676396"/>
            <a:ext cx="8716966" cy="4114800"/>
          </a:xfrm>
        </p:spPr>
        <p:txBody>
          <a:bodyPr/>
          <a:lstStyle/>
          <a:p>
            <a:pPr lvl="0" algn="just">
              <a:spcBef>
                <a:spcPts val="700"/>
              </a:spcBef>
              <a:buChar char="q"/>
            </a:pPr>
            <a:r>
              <a:rPr lang="en-US" sz="2800">
                <a:latin typeface="Arial" pitchFamily="34"/>
              </a:rPr>
              <a:t>This occurs when Tyramine rich foods are taken with MAOIs.</a:t>
            </a:r>
          </a:p>
          <a:p>
            <a:pPr lvl="0" algn="just">
              <a:spcBef>
                <a:spcPts val="700"/>
              </a:spcBef>
              <a:buChar char="q"/>
            </a:pPr>
            <a:r>
              <a:rPr lang="en-US" sz="2800">
                <a:latin typeface="Arial" pitchFamily="34"/>
              </a:rPr>
              <a:t>Tyramine rich foods include Old cheese , Concentrated yeast products, Pickled or smoked fish, Red beans, Red Wine, Chicken liver, Sausages.</a:t>
            </a:r>
          </a:p>
          <a:p>
            <a:pPr lvl="0" algn="just">
              <a:buChar char="q"/>
            </a:pP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Tyramine</a:t>
            </a:r>
            <a:r>
              <a:rPr lang="en-US" sz="2800">
                <a:latin typeface="Arial" pitchFamily="34"/>
              </a:rPr>
              <a:t> in food is normally degraded in the gut by </a:t>
            </a: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MAO-A.</a:t>
            </a:r>
            <a:r>
              <a:rPr lang="en-US" b="1">
                <a:solidFill>
                  <a:srgbClr val="FF0000"/>
                </a:solidFill>
                <a:latin typeface="Arial" pitchFamily="34"/>
              </a:rPr>
              <a:t> </a:t>
            </a:r>
            <a:endParaRPr lang="en-US" sz="2800" b="1">
              <a:solidFill>
                <a:srgbClr val="FF0000"/>
              </a:solidFill>
              <a:latin typeface="Arial" pitchFamily="34"/>
            </a:endParaRPr>
          </a:p>
        </p:txBody>
      </p:sp>
      <p:pic>
        <p:nvPicPr>
          <p:cNvPr id="4" name="Picture 7" descr="image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657600" y="5054602"/>
            <a:ext cx="1425577" cy="1727201"/>
          </a:xfrm>
          <a:prstGeom prst="rect">
            <a:avLst/>
          </a:prstGeom>
          <a:noFill/>
          <a:ln>
            <a:noFill/>
          </a:ln>
          <a:effectLst>
            <a:outerShdw dist="12003" dir="900386" algn="tl">
              <a:srgbClr val="000000">
                <a:alpha val="30000"/>
              </a:srgbClr>
            </a:outerShdw>
          </a:effectLst>
        </p:spPr>
      </p:pic>
      <p:pic>
        <p:nvPicPr>
          <p:cNvPr id="5" name="Picture 9" descr="mouse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4800600" y="4953003"/>
            <a:ext cx="2590796" cy="190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9" descr="images(06)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7391396" y="5226874"/>
            <a:ext cx="1665286" cy="1252535"/>
          </a:xfrm>
          <a:prstGeom prst="rect">
            <a:avLst/>
          </a:prstGeom>
          <a:noFill/>
          <a:ln>
            <a:noFill/>
          </a:ln>
          <a:effectLst>
            <a:outerShdw dist="12003" dir="900386" algn="tl">
              <a:srgbClr val="000000">
                <a:alpha val="30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Grp="1"/>
          </p:cNvSpPr>
          <p:nvPr>
            <p:ph idx="1"/>
          </p:nvPr>
        </p:nvSpPr>
        <p:spPr>
          <a:xfrm>
            <a:off x="228600" y="457200"/>
            <a:ext cx="8716966" cy="5181603"/>
          </a:xfrm>
        </p:spPr>
        <p:txBody>
          <a:bodyPr/>
          <a:lstStyle/>
          <a:p>
            <a:pPr lvl="0">
              <a:spcBef>
                <a:spcPts val="700"/>
              </a:spcBef>
              <a:buChar char="q"/>
            </a:pPr>
            <a:r>
              <a:rPr lang="en-US" sz="2800">
                <a:latin typeface="Arial" pitchFamily="34"/>
              </a:rPr>
              <a:t>Since the enzyme is inhibited by MAOIs, </a:t>
            </a: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tyramine</a:t>
            </a:r>
            <a:r>
              <a:rPr lang="en-US" sz="2800">
                <a:solidFill>
                  <a:srgbClr val="92D050"/>
                </a:solidFill>
                <a:latin typeface="Arial" pitchFamily="34"/>
              </a:rPr>
              <a:t> </a:t>
            </a:r>
            <a:r>
              <a:rPr lang="en-US" sz="2800">
                <a:latin typeface="Arial" pitchFamily="34"/>
              </a:rPr>
              <a:t>from ingested food is absorbed, and then taken up into adrenergic neurons where it is converted into </a:t>
            </a:r>
            <a:r>
              <a:rPr lang="en-US" sz="2800" b="1">
                <a:solidFill>
                  <a:srgbClr val="00FF00"/>
                </a:solidFill>
                <a:latin typeface="Arial" pitchFamily="34"/>
              </a:rPr>
              <a:t>octopamine</a:t>
            </a:r>
            <a:r>
              <a:rPr lang="en-US" sz="2800">
                <a:latin typeface="Arial" pitchFamily="34"/>
              </a:rPr>
              <a:t> - a false transmitter which causes massive release of </a:t>
            </a: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NE</a:t>
            </a:r>
            <a:r>
              <a:rPr lang="en-US" sz="2800">
                <a:latin typeface="Arial" pitchFamily="34"/>
              </a:rPr>
              <a:t> and may result in</a:t>
            </a: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 </a:t>
            </a:r>
            <a:r>
              <a:rPr lang="en-US" sz="2800" b="1">
                <a:solidFill>
                  <a:srgbClr val="00FF00"/>
                </a:solidFill>
                <a:latin typeface="Arial" pitchFamily="34"/>
              </a:rPr>
              <a:t>hypertensive crisis </a:t>
            </a: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;</a:t>
            </a:r>
            <a:r>
              <a:rPr lang="en-GB" sz="2800" b="1">
                <a:solidFill>
                  <a:srgbClr val="00FF00"/>
                </a:solidFill>
                <a:latin typeface="Arial" pitchFamily="34"/>
              </a:rPr>
              <a:t> </a:t>
            </a:r>
            <a:r>
              <a:rPr lang="en-GB" sz="2800">
                <a:latin typeface="Arial" pitchFamily="34"/>
              </a:rPr>
              <a:t>severe hypertension, severe headache and fatal intracranial haemorrhage.</a:t>
            </a:r>
          </a:p>
          <a:p>
            <a:pPr marL="0" lvl="0" indent="0">
              <a:spcBef>
                <a:spcPts val="700"/>
              </a:spcBef>
              <a:buNone/>
            </a:pPr>
            <a:endParaRPr lang="en-GB" sz="2800">
              <a:solidFill>
                <a:srgbClr val="FFC000"/>
              </a:solidFill>
              <a:latin typeface="Arial" pitchFamily="34"/>
            </a:endParaRPr>
          </a:p>
          <a:p>
            <a:pPr lvl="0">
              <a:spcBef>
                <a:spcPts val="700"/>
              </a:spcBef>
              <a:buChar char="q"/>
            </a:pPr>
            <a:r>
              <a:rPr lang="en-GB" sz="2800" b="1">
                <a:solidFill>
                  <a:srgbClr val="FFC000"/>
                </a:solidFill>
                <a:latin typeface="Arial" pitchFamily="34"/>
              </a:rPr>
              <a:t>The special advantage claimed for </a:t>
            </a:r>
            <a:r>
              <a:rPr lang="en-GB" sz="2800" b="1" u="sng">
                <a:solidFill>
                  <a:srgbClr val="FFFF00"/>
                </a:solidFill>
                <a:latin typeface="Arial" pitchFamily="34"/>
              </a:rPr>
              <a:t>Moclobemide </a:t>
            </a:r>
            <a:r>
              <a:rPr lang="en-GB" sz="2800" b="1" u="sng">
                <a:solidFill>
                  <a:srgbClr val="00FF00"/>
                </a:solidFill>
                <a:latin typeface="Arial" pitchFamily="34"/>
              </a:rPr>
              <a:t>is that, No cheese reaction occurs with its use.</a:t>
            </a:r>
          </a:p>
          <a:p>
            <a:pPr lvl="0">
              <a:spcBef>
                <a:spcPts val="600"/>
              </a:spcBef>
              <a:buChar char="q"/>
            </a:pPr>
            <a:endParaRPr lang="en-GB" sz="2400" b="1" u="sng">
              <a:solidFill>
                <a:srgbClr val="00FF00"/>
              </a:solidFill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868359"/>
          </a:xfrm>
        </p:spPr>
        <p:txBody>
          <a:bodyPr/>
          <a:lstStyle/>
          <a:p>
            <a:pPr lvl="0" hangingPunct="1"/>
            <a:r>
              <a:rPr lang="en-US" sz="4000">
                <a:solidFill>
                  <a:srgbClr val="FFCC00"/>
                </a:solidFill>
                <a:latin typeface="Arial" pitchFamily="34"/>
              </a:rPr>
              <a:t>Drug interactions of MAOIS</a:t>
            </a:r>
            <a:endParaRPr lang="en-GB" sz="4000">
              <a:solidFill>
                <a:srgbClr val="FFCC00"/>
              </a:solidFill>
              <a:latin typeface="Arial" pitchFamily="34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839203" cy="4525959"/>
          </a:xfrm>
        </p:spPr>
        <p:txBody>
          <a:bodyPr/>
          <a:lstStyle/>
          <a:p>
            <a:pPr lvl="0" hangingPunct="1">
              <a:lnSpc>
                <a:spcPct val="90000"/>
              </a:lnSpc>
              <a:spcBef>
                <a:spcPts val="700"/>
              </a:spcBef>
              <a:buNone/>
            </a:pPr>
            <a:r>
              <a:rPr lang="en-GB" sz="2800" b="1" dirty="0">
                <a:solidFill>
                  <a:srgbClr val="00FF00"/>
                </a:solidFill>
                <a:latin typeface="Arial" pitchFamily="34"/>
              </a:rPr>
              <a:t>1- Pethidine:</a:t>
            </a:r>
          </a:p>
          <a:p>
            <a:pPr lvl="0" hangingPunct="1">
              <a:lnSpc>
                <a:spcPct val="90000"/>
              </a:lnSpc>
              <a:spcBef>
                <a:spcPts val="700"/>
              </a:spcBef>
              <a:buNone/>
            </a:pPr>
            <a:r>
              <a:rPr lang="en-GB" sz="2800" b="1" dirty="0">
                <a:solidFill>
                  <a:srgbClr val="00FF00"/>
                </a:solidFill>
                <a:latin typeface="Arial" pitchFamily="34"/>
              </a:rPr>
              <a:t>  MAOIs</a:t>
            </a:r>
            <a:r>
              <a:rPr lang="en-GB" sz="2800" b="1" dirty="0">
                <a:latin typeface="Arial" pitchFamily="34"/>
              </a:rPr>
              <a:t> interact with the </a:t>
            </a:r>
            <a:r>
              <a:rPr lang="en-GB" sz="2800" b="1" dirty="0">
                <a:solidFill>
                  <a:srgbClr val="00FF00"/>
                </a:solidFill>
                <a:latin typeface="Arial" pitchFamily="34"/>
              </a:rPr>
              <a:t>opioid receptor agonist (pethidine)</a:t>
            </a:r>
            <a:r>
              <a:rPr lang="en-GB" sz="2800" b="1" dirty="0">
                <a:latin typeface="Arial" pitchFamily="34"/>
              </a:rPr>
              <a:t> which may cause  </a:t>
            </a:r>
            <a:r>
              <a:rPr lang="en-GB" sz="2800" b="1" dirty="0">
                <a:solidFill>
                  <a:srgbClr val="FF3300"/>
                </a:solidFill>
                <a:latin typeface="Arial" pitchFamily="34"/>
              </a:rPr>
              <a:t>severe hyperpyrexia, restlessness, coma, hypotension.</a:t>
            </a:r>
            <a:r>
              <a:rPr lang="en-GB" sz="2800" b="1" dirty="0">
                <a:latin typeface="Arial" pitchFamily="34"/>
              </a:rPr>
              <a:t> The mechanism still unclear – but it is likely that an abnormal pethidine metabolite is produced because of inhibition of normal demethylation pathway.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 b="1" dirty="0">
                <a:solidFill>
                  <a:srgbClr val="92D050"/>
                </a:solidFill>
                <a:latin typeface="Arial" pitchFamily="34"/>
              </a:rPr>
              <a:t>2- </a:t>
            </a: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Levodopa: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 b="1" dirty="0">
                <a:latin typeface="Arial" pitchFamily="34"/>
              </a:rPr>
              <a:t>     Precursor of dopamine can interact with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 b="1" dirty="0">
                <a:latin typeface="Arial" pitchFamily="34"/>
              </a:rPr>
              <a:t>     </a:t>
            </a:r>
            <a:r>
              <a:rPr lang="en-US" sz="2800" b="1" dirty="0">
                <a:solidFill>
                  <a:srgbClr val="FFCC00"/>
                </a:solidFill>
                <a:latin typeface="Arial" pitchFamily="34"/>
              </a:rPr>
              <a:t>MAOIs</a:t>
            </a:r>
            <a:r>
              <a:rPr lang="en-US" sz="2800" b="1" dirty="0">
                <a:latin typeface="Arial" pitchFamily="34"/>
              </a:rPr>
              <a:t> leading to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/>
              </a:rPr>
              <a:t>mania</a:t>
            </a:r>
            <a:r>
              <a:rPr lang="en-US" sz="2800" b="1" dirty="0" smtClean="0">
                <a:latin typeface="Arial" pitchFamily="34"/>
              </a:rPr>
              <a:t> and </a:t>
            </a:r>
            <a:r>
              <a:rPr lang="en-US" sz="2800" b="1" dirty="0" smtClean="0">
                <a:solidFill>
                  <a:srgbClr val="00FF00"/>
                </a:solidFill>
                <a:latin typeface="Arial" pitchFamily="34"/>
              </a:rPr>
              <a:t>hypertensive </a:t>
            </a: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crisis</a:t>
            </a:r>
            <a:r>
              <a:rPr lang="en-US" sz="2800" b="1" dirty="0">
                <a:latin typeface="Arial" pitchFamily="34"/>
              </a:rPr>
              <a:t>.</a:t>
            </a:r>
          </a:p>
          <a:p>
            <a:pPr lvl="0" hangingPunct="1">
              <a:lnSpc>
                <a:spcPct val="90000"/>
              </a:lnSpc>
              <a:spcBef>
                <a:spcPts val="700"/>
              </a:spcBef>
              <a:buNone/>
            </a:pPr>
            <a:endParaRPr lang="en-GB" sz="2800" b="1" dirty="0"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868359"/>
          </a:xfrm>
        </p:spPr>
        <p:txBody>
          <a:bodyPr/>
          <a:lstStyle/>
          <a:p>
            <a:pPr lvl="0" hangingPunct="1"/>
            <a:r>
              <a:rPr lang="en-US">
                <a:solidFill>
                  <a:srgbClr val="FFCC00"/>
                </a:solidFill>
                <a:latin typeface="Arial" pitchFamily="34"/>
              </a:rPr>
              <a:t>Drug interactions of MAOIs</a:t>
            </a:r>
            <a:endParaRPr lang="en-GB">
              <a:solidFill>
                <a:srgbClr val="FFCC00"/>
              </a:solidFill>
              <a:latin typeface="Arial" pitchFamily="34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1">
              <a:spcBef>
                <a:spcPts val="700"/>
              </a:spcBef>
              <a:buNone/>
            </a:pPr>
            <a:r>
              <a:rPr lang="en-GB" sz="2800" b="1" dirty="0">
                <a:solidFill>
                  <a:srgbClr val="00FF00"/>
                </a:solidFill>
                <a:latin typeface="Arial" pitchFamily="34"/>
              </a:rPr>
              <a:t>3- Amphetamine and Ephedrine:</a:t>
            </a:r>
          </a:p>
          <a:p>
            <a:pPr lvl="0" hangingPunct="1">
              <a:spcBef>
                <a:spcPts val="700"/>
              </a:spcBef>
              <a:buNone/>
            </a:pPr>
            <a:r>
              <a:rPr lang="en-GB" sz="2800" b="1" dirty="0">
                <a:latin typeface="Arial" pitchFamily="34"/>
              </a:rPr>
              <a:t>    </a:t>
            </a:r>
            <a:r>
              <a:rPr lang="en-GB" sz="2400" b="1" dirty="0">
                <a:latin typeface="Arial" pitchFamily="34"/>
              </a:rPr>
              <a:t>I</a:t>
            </a:r>
            <a:r>
              <a:rPr lang="en-US" sz="2400" b="1" dirty="0" err="1">
                <a:latin typeface="Arial" pitchFamily="34"/>
              </a:rPr>
              <a:t>ndirectly</a:t>
            </a:r>
            <a:r>
              <a:rPr lang="en-US" sz="2400" b="1" dirty="0">
                <a:latin typeface="Arial" pitchFamily="34"/>
              </a:rPr>
              <a:t> acting </a:t>
            </a:r>
            <a:r>
              <a:rPr lang="en-US" sz="2400" b="1" dirty="0" err="1">
                <a:latin typeface="Arial" pitchFamily="34"/>
              </a:rPr>
              <a:t>sympathomimetics</a:t>
            </a:r>
            <a:r>
              <a:rPr lang="en-GB" sz="2400" dirty="0">
                <a:latin typeface="Arial" pitchFamily="34"/>
              </a:rPr>
              <a:t> </a:t>
            </a:r>
            <a:r>
              <a:rPr lang="en-US" sz="2800" b="1" dirty="0">
                <a:latin typeface="Arial" pitchFamily="34"/>
              </a:rPr>
              <a:t>can interact with </a:t>
            </a:r>
            <a:r>
              <a:rPr lang="en-US" sz="2800" b="1" dirty="0">
                <a:solidFill>
                  <a:srgbClr val="FFCC00"/>
                </a:solidFill>
                <a:latin typeface="Arial" pitchFamily="34"/>
              </a:rPr>
              <a:t>MAOIs</a:t>
            </a:r>
            <a:r>
              <a:rPr lang="en-US" sz="2800" b="1" dirty="0">
                <a:latin typeface="Arial" pitchFamily="34"/>
              </a:rPr>
              <a:t> causing the liberation of accumulated monoamines in neuronal terminals leading to </a:t>
            </a: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hypertensive crisis.</a:t>
            </a:r>
          </a:p>
          <a:p>
            <a:pPr lvl="0" hangingPunct="1">
              <a:spcBef>
                <a:spcPts val="600"/>
              </a:spcBef>
            </a:pPr>
            <a:endParaRPr lang="en-GB" sz="2400" b="1" dirty="0">
              <a:solidFill>
                <a:srgbClr val="00FF00"/>
              </a:solidFill>
              <a:latin typeface="Arial" pitchFamily="34"/>
            </a:endParaRPr>
          </a:p>
          <a:p>
            <a:pPr lvl="0" algn="just" hangingPunct="1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4</a:t>
            </a:r>
            <a:r>
              <a:rPr lang="en-US" sz="2800" b="1" dirty="0">
                <a:solidFill>
                  <a:srgbClr val="00FF00"/>
                </a:solidFill>
              </a:rPr>
              <a:t>-</a:t>
            </a: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TCAs</a:t>
            </a:r>
            <a:r>
              <a:rPr lang="en-US" sz="2800" b="1" dirty="0">
                <a:latin typeface="Arial" pitchFamily="34"/>
              </a:rPr>
              <a:t> (inhibitors of monoamine reuptake) can interact with </a:t>
            </a:r>
            <a:r>
              <a:rPr lang="en-US" sz="2800" b="1" dirty="0">
                <a:solidFill>
                  <a:srgbClr val="FFCC00"/>
                </a:solidFill>
                <a:latin typeface="Arial" pitchFamily="34"/>
              </a:rPr>
              <a:t>MAOIs</a:t>
            </a:r>
            <a:r>
              <a:rPr lang="en-US" sz="2800" b="1" dirty="0">
                <a:latin typeface="Arial" pitchFamily="34"/>
              </a:rPr>
              <a:t> (inhibitors of monoamine degradation) leading to </a:t>
            </a: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hypertensive crisis.</a:t>
            </a:r>
          </a:p>
          <a:p>
            <a:pPr lvl="0" algn="just" hangingPunct="1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5- MAOIs &amp; SSRIs </a:t>
            </a:r>
            <a:r>
              <a:rPr lang="en-US" sz="2800" b="1" dirty="0">
                <a:latin typeface="Arial" pitchFamily="34"/>
              </a:rPr>
              <a:t>------- Serotonin </a:t>
            </a:r>
            <a:r>
              <a:rPr lang="en-US" sz="2800" b="1" dirty="0" smtClean="0">
                <a:latin typeface="Arial" pitchFamily="34"/>
              </a:rPr>
              <a:t>syndrome (give 1-2weeks gap before </a:t>
            </a:r>
            <a:r>
              <a:rPr lang="en-US" sz="2800" b="1" dirty="0" err="1" smtClean="0">
                <a:latin typeface="Arial" pitchFamily="34"/>
              </a:rPr>
              <a:t>initaiating</a:t>
            </a:r>
            <a:r>
              <a:rPr lang="en-US" sz="2800" b="1" dirty="0" smtClean="0">
                <a:latin typeface="Arial" pitchFamily="34"/>
              </a:rPr>
              <a:t> SSRIs). </a:t>
            </a:r>
            <a:endParaRPr lang="en-US" sz="2800" b="1" dirty="0"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 anchorCtr="1"/>
          <a:lstStyle/>
          <a:p>
            <a:pPr marL="0" lvl="0" indent="0" algn="ctr">
              <a:spcBef>
                <a:spcPts val="1200"/>
              </a:spcBef>
              <a:buNone/>
            </a:pPr>
            <a:r>
              <a:rPr lang="en-US" sz="4800">
                <a:solidFill>
                  <a:srgbClr val="FFC000"/>
                </a:solidFill>
              </a:rPr>
              <a:t>To be continued…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457200" y="533396"/>
            <a:ext cx="8229600" cy="5592763"/>
          </a:xfrm>
        </p:spPr>
        <p:txBody>
          <a:bodyPr/>
          <a:lstStyle/>
          <a:p>
            <a:pPr lvl="0" algn="ctr" hangingPunct="1">
              <a:spcBef>
                <a:spcPts val="1000"/>
              </a:spcBef>
              <a:buNone/>
            </a:pPr>
            <a:r>
              <a:rPr lang="en-GB" sz="4000" b="1">
                <a:solidFill>
                  <a:srgbClr val="FFC000"/>
                </a:solidFill>
                <a:latin typeface="Arial" pitchFamily="34"/>
              </a:rPr>
              <a:t>Classification of Depression</a:t>
            </a:r>
          </a:p>
          <a:p>
            <a:pPr lvl="0" hangingPunct="1">
              <a:buNone/>
            </a:pPr>
            <a:endParaRPr lang="en-GB">
              <a:latin typeface="Arial" pitchFamily="34"/>
            </a:endParaRPr>
          </a:p>
          <a:p>
            <a:pPr lvl="0" hangingPunct="1">
              <a:spcBef>
                <a:spcPts val="700"/>
              </a:spcBef>
              <a:buNone/>
            </a:pPr>
            <a:r>
              <a:rPr lang="en-GB" sz="2800" b="1">
                <a:solidFill>
                  <a:srgbClr val="FFC000"/>
                </a:solidFill>
                <a:latin typeface="Arial" pitchFamily="34"/>
              </a:rPr>
              <a:t>A) According to severity of symptoms:</a:t>
            </a:r>
          </a:p>
          <a:p>
            <a:pPr marL="0" lvl="0" indent="0" hangingPunct="1">
              <a:spcBef>
                <a:spcPts val="700"/>
              </a:spcBef>
              <a:buNone/>
            </a:pPr>
            <a:endParaRPr lang="en-GB" sz="2800" b="1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buNone/>
            </a:pPr>
            <a:r>
              <a:rPr lang="en-GB" b="1">
                <a:solidFill>
                  <a:srgbClr val="00FF00"/>
                </a:solidFill>
                <a:latin typeface="Arial" pitchFamily="34"/>
              </a:rPr>
              <a:t>1. Mild depression</a:t>
            </a:r>
            <a:r>
              <a:rPr lang="en-GB">
                <a:latin typeface="Arial" pitchFamily="34"/>
              </a:rPr>
              <a:t>---------self-limiting</a:t>
            </a:r>
          </a:p>
          <a:p>
            <a:pPr lvl="0" hangingPunct="1">
              <a:buNone/>
            </a:pPr>
            <a:r>
              <a:rPr lang="en-GB" b="1">
                <a:solidFill>
                  <a:srgbClr val="00FF00"/>
                </a:solidFill>
                <a:latin typeface="Arial" pitchFamily="34"/>
              </a:rPr>
              <a:t>2. Moderate depression </a:t>
            </a:r>
            <a:r>
              <a:rPr lang="en-GB">
                <a:latin typeface="Arial" pitchFamily="34"/>
              </a:rPr>
              <a:t>-------difficulties at</a:t>
            </a:r>
          </a:p>
          <a:p>
            <a:pPr lvl="0" hangingPunct="1">
              <a:buNone/>
            </a:pPr>
            <a:r>
              <a:rPr lang="en-GB">
                <a:latin typeface="Arial" pitchFamily="34"/>
              </a:rPr>
              <a:t>     home and work</a:t>
            </a:r>
          </a:p>
          <a:p>
            <a:pPr lvl="0" hangingPunct="1">
              <a:buNone/>
            </a:pPr>
            <a:r>
              <a:rPr lang="en-GB" b="1">
                <a:solidFill>
                  <a:srgbClr val="00FF00"/>
                </a:solidFill>
                <a:latin typeface="Arial" pitchFamily="34"/>
              </a:rPr>
              <a:t>3. Severe depression </a:t>
            </a:r>
            <a:r>
              <a:rPr lang="en-GB">
                <a:latin typeface="Arial" pitchFamily="34"/>
              </a:rPr>
              <a:t>--------serious,</a:t>
            </a:r>
          </a:p>
          <a:p>
            <a:pPr lvl="0" hangingPunct="1">
              <a:buNone/>
            </a:pPr>
            <a:r>
              <a:rPr lang="en-GB">
                <a:latin typeface="Arial" pitchFamily="34"/>
              </a:rPr>
              <a:t>     associated with </a:t>
            </a:r>
            <a:r>
              <a:rPr lang="en-GB">
                <a:solidFill>
                  <a:srgbClr val="FFFF00"/>
                </a:solidFill>
                <a:latin typeface="Arial" pitchFamily="34"/>
              </a:rPr>
              <a:t>suicidal thoughts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457200" y="304796"/>
            <a:ext cx="8229600" cy="5668959"/>
          </a:xfrm>
        </p:spPr>
        <p:txBody>
          <a:bodyPr/>
          <a:lstStyle/>
          <a:p>
            <a:pPr marL="457200" lvl="0" indent="-45720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GB" sz="2400" b="1" dirty="0">
                <a:solidFill>
                  <a:srgbClr val="FFCC00"/>
                </a:solidFill>
                <a:latin typeface="Arial" pitchFamily="34"/>
              </a:rPr>
              <a:t>B) According to type</a:t>
            </a:r>
          </a:p>
          <a:p>
            <a:pPr marL="457200" lvl="0" indent="-457200" hangingPunct="1">
              <a:lnSpc>
                <a:spcPct val="80000"/>
              </a:lnSpc>
              <a:spcBef>
                <a:spcPts val="500"/>
              </a:spcBef>
              <a:buNone/>
            </a:pPr>
            <a:endParaRPr lang="en-GB" sz="2000" dirty="0">
              <a:latin typeface="Arial" pitchFamily="34"/>
            </a:endParaRPr>
          </a:p>
          <a:p>
            <a:pPr marL="0" lvl="0" indent="0" hangingPunct="1">
              <a:lnSpc>
                <a:spcPct val="80000"/>
              </a:lnSpc>
              <a:spcBef>
                <a:spcPts val="500"/>
              </a:spcBef>
              <a:buNone/>
            </a:pPr>
            <a:r>
              <a:rPr lang="en-GB" sz="2000" b="1" dirty="0">
                <a:solidFill>
                  <a:srgbClr val="00FF00"/>
                </a:solidFill>
                <a:latin typeface="Arial" pitchFamily="34"/>
              </a:rPr>
              <a:t>1- Unipolar depression (major depression):</a:t>
            </a:r>
          </a:p>
          <a:p>
            <a:pPr lvl="1">
              <a:spcBef>
                <a:spcPts val="400"/>
              </a:spcBef>
              <a:buClr>
                <a:srgbClr val="007399"/>
              </a:buClr>
            </a:pPr>
            <a:r>
              <a:rPr lang="en-US" sz="1800" dirty="0">
                <a:latin typeface="Arial Rounded MT Bold" pitchFamily="34"/>
              </a:rPr>
              <a:t>mood swings are always in the same direction (</a:t>
            </a:r>
            <a:r>
              <a:rPr lang="en-US" sz="1800" dirty="0" err="1">
                <a:latin typeface="Arial Rounded MT Bold" pitchFamily="34"/>
              </a:rPr>
              <a:t>depresion</a:t>
            </a:r>
            <a:r>
              <a:rPr lang="en-US" sz="1800" dirty="0">
                <a:latin typeface="Arial Rounded MT Bold" pitchFamily="34"/>
              </a:rPr>
              <a:t>)</a:t>
            </a:r>
            <a:r>
              <a:rPr lang="en-CA" sz="1800" dirty="0">
                <a:latin typeface="Arial Rounded MT Bold" pitchFamily="34"/>
              </a:rPr>
              <a:t> </a:t>
            </a:r>
          </a:p>
          <a:p>
            <a:pPr marL="457200" lvl="0" indent="-457200" hangingPunct="1"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600" b="1" dirty="0">
                <a:latin typeface="Arial" pitchFamily="34"/>
              </a:rPr>
              <a:t>		</a:t>
            </a:r>
            <a:endParaRPr lang="en-GB" sz="1600" b="1" dirty="0">
              <a:solidFill>
                <a:srgbClr val="00FF00"/>
              </a:solidFill>
              <a:latin typeface="Arial" pitchFamily="34"/>
            </a:endParaRPr>
          </a:p>
          <a:p>
            <a:pPr marL="457200" lvl="0" indent="-457200" hangingPunct="1">
              <a:lnSpc>
                <a:spcPct val="80000"/>
              </a:lnSpc>
              <a:spcBef>
                <a:spcPts val="500"/>
              </a:spcBef>
              <a:buNone/>
            </a:pPr>
            <a:r>
              <a:rPr lang="en-GB" sz="2000" b="1" dirty="0">
                <a:solidFill>
                  <a:srgbClr val="00FF00"/>
                </a:solidFill>
                <a:latin typeface="Arial" pitchFamily="34"/>
              </a:rPr>
              <a:t>2- Bipolar depression (manic-depressive):</a:t>
            </a:r>
          </a:p>
          <a:p>
            <a:pPr marL="457200" lvl="0" indent="-457200" hangingPunct="1">
              <a:lnSpc>
                <a:spcPct val="80000"/>
              </a:lnSpc>
              <a:spcBef>
                <a:spcPts val="0"/>
              </a:spcBef>
              <a:buNone/>
            </a:pPr>
            <a:endParaRPr lang="en-GB" sz="200" b="1" dirty="0">
              <a:solidFill>
                <a:srgbClr val="00FF00"/>
              </a:solidFill>
              <a:latin typeface="Arial" pitchFamily="34"/>
            </a:endParaRPr>
          </a:p>
          <a:p>
            <a:pPr lvl="1">
              <a:spcBef>
                <a:spcPts val="500"/>
              </a:spcBef>
              <a:buClr>
                <a:srgbClr val="007399"/>
              </a:buClr>
            </a:pPr>
            <a:r>
              <a:rPr lang="en-CA" sz="2000" dirty="0"/>
              <a:t> </a:t>
            </a:r>
            <a:r>
              <a:rPr lang="en-CA" sz="1800" dirty="0">
                <a:latin typeface="Arial Rounded MT Bold" pitchFamily="34"/>
              </a:rPr>
              <a:t>in which </a:t>
            </a:r>
            <a:r>
              <a:rPr lang="en-CA" sz="1800" dirty="0">
                <a:solidFill>
                  <a:srgbClr val="FFFF00"/>
                </a:solidFill>
                <a:latin typeface="Arial Rounded MT Bold" pitchFamily="34"/>
              </a:rPr>
              <a:t>depression alternates with mania</a:t>
            </a:r>
          </a:p>
          <a:p>
            <a:pPr lvl="1">
              <a:spcBef>
                <a:spcPts val="500"/>
              </a:spcBef>
              <a:buClr>
                <a:srgbClr val="007399"/>
              </a:buClr>
            </a:pPr>
            <a:r>
              <a:rPr lang="en-CA" sz="2000" dirty="0">
                <a:solidFill>
                  <a:srgbClr val="FFFF00"/>
                </a:solidFill>
                <a:latin typeface="Arial" pitchFamily="34"/>
              </a:rPr>
              <a:t>  </a:t>
            </a:r>
            <a:r>
              <a:rPr lang="en-US" sz="1800" dirty="0">
                <a:latin typeface="Arial Rounded MT Bold" pitchFamily="34"/>
              </a:rPr>
              <a:t>It is mainly hereditary and appears in early adult life</a:t>
            </a:r>
          </a:p>
          <a:p>
            <a:pPr lvl="0" hangingPunct="1">
              <a:spcBef>
                <a:spcPts val="400"/>
              </a:spcBef>
              <a:buNone/>
            </a:pPr>
            <a:endParaRPr lang="en-GB" sz="18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spcBef>
                <a:spcPts val="400"/>
              </a:spcBef>
              <a:buNone/>
            </a:pPr>
            <a:r>
              <a:rPr lang="en-GB" sz="1800" b="1" dirty="0">
                <a:solidFill>
                  <a:srgbClr val="00FF00"/>
                </a:solidFill>
                <a:latin typeface="Arial" pitchFamily="34"/>
              </a:rPr>
              <a:t>3- Other forms of depression:</a:t>
            </a:r>
            <a:endParaRPr lang="en-GB" sz="1800" dirty="0">
              <a:solidFill>
                <a:srgbClr val="00FF00"/>
              </a:solidFill>
              <a:latin typeface="Arial" pitchFamily="34"/>
            </a:endParaRPr>
          </a:p>
          <a:p>
            <a:pPr marL="0" lvl="0" indent="0" hangingPunct="1">
              <a:spcBef>
                <a:spcPts val="400"/>
              </a:spcBef>
              <a:buNone/>
            </a:pPr>
            <a:r>
              <a:rPr lang="en-US" sz="1800" b="1" dirty="0">
                <a:latin typeface="Arial" pitchFamily="34"/>
              </a:rPr>
              <a:t>- Psychotic depression</a:t>
            </a:r>
          </a:p>
          <a:p>
            <a:pPr lvl="0" hangingPunct="1">
              <a:spcBef>
                <a:spcPts val="400"/>
              </a:spcBef>
              <a:buNone/>
            </a:pPr>
            <a:r>
              <a:rPr lang="en-US" sz="1800" b="1" dirty="0">
                <a:latin typeface="Arial" pitchFamily="34"/>
              </a:rPr>
              <a:t>- Postpartum depression</a:t>
            </a:r>
          </a:p>
          <a:p>
            <a:pPr lvl="0" hangingPunct="1">
              <a:spcBef>
                <a:spcPts val="400"/>
              </a:spcBef>
              <a:buNone/>
            </a:pPr>
            <a:r>
              <a:rPr lang="en-US" sz="1800" b="1" dirty="0">
                <a:latin typeface="Arial" pitchFamily="34"/>
              </a:rPr>
              <a:t>- Atypical depression</a:t>
            </a:r>
          </a:p>
          <a:p>
            <a:pPr lvl="0" hangingPunct="1">
              <a:spcBef>
                <a:spcPts val="400"/>
              </a:spcBef>
              <a:buNone/>
            </a:pPr>
            <a:endParaRPr lang="en-GB" sz="1800" dirty="0">
              <a:latin typeface="Arial Rounded MT Bold" pitchFamily="34"/>
            </a:endParaRPr>
          </a:p>
          <a:p>
            <a:pPr lvl="1">
              <a:spcBef>
                <a:spcPts val="500"/>
              </a:spcBef>
              <a:buClr>
                <a:srgbClr val="007399"/>
              </a:buClr>
            </a:pPr>
            <a:endParaRPr lang="en-CA" sz="2000" dirty="0">
              <a:solidFill>
                <a:srgbClr val="FFFF00"/>
              </a:solidFill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76196" y="-381003"/>
            <a:ext cx="8229600" cy="6858000"/>
          </a:xfrm>
        </p:spPr>
        <p:txBody>
          <a:bodyPr/>
          <a:lstStyle/>
          <a:p>
            <a:pPr lvl="0" hangingPunct="1">
              <a:lnSpc>
                <a:spcPct val="80000"/>
              </a:lnSpc>
              <a:spcBef>
                <a:spcPts val="900"/>
              </a:spcBef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pPr lvl="0" hangingPunct="1">
              <a:lnSpc>
                <a:spcPct val="80000"/>
              </a:lnSpc>
              <a:spcBef>
                <a:spcPts val="900"/>
              </a:spcBef>
              <a:buNone/>
            </a:pPr>
            <a:r>
              <a:rPr lang="en-US" sz="3600" b="1" dirty="0">
                <a:solidFill>
                  <a:srgbClr val="FF0000"/>
                </a:solidFill>
                <a:latin typeface="Arial" pitchFamily="34"/>
              </a:rPr>
              <a:t>Symptoms of Depression</a:t>
            </a:r>
          </a:p>
          <a:p>
            <a:pPr lvl="0" hangingPunct="1">
              <a:lnSpc>
                <a:spcPct val="80000"/>
              </a:lnSpc>
              <a:spcBef>
                <a:spcPts val="400"/>
              </a:spcBef>
              <a:buNone/>
            </a:pPr>
            <a:endParaRPr lang="en-US" sz="1800" b="1" dirty="0">
              <a:solidFill>
                <a:srgbClr val="FF0000"/>
              </a:solidFill>
              <a:latin typeface="Arial" pitchFamily="34"/>
            </a:endParaRPr>
          </a:p>
          <a:p>
            <a:pPr marL="457200" lvl="1" indent="0" hangingPunct="1">
              <a:lnSpc>
                <a:spcPct val="80000"/>
              </a:lnSpc>
              <a:spcBef>
                <a:spcPts val="800"/>
              </a:spcBef>
              <a:buNone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</a:rPr>
              <a:t>Loss </a:t>
            </a:r>
            <a:r>
              <a:rPr lang="en-US" sz="3200" b="1" dirty="0">
                <a:solidFill>
                  <a:srgbClr val="00FF00"/>
                </a:solidFill>
                <a:latin typeface="Arial" pitchFamily="34"/>
              </a:rPr>
              <a:t>of energy and interest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Diminished ability to enjoy oneself.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Decreased -- or increased -- sleeping or appetite.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Difficulty in concentrating; indecisiveness; slowed or fuzzy thinking.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Exaggerated feelings of sadness, hopelessness, or anxiety.</a:t>
            </a:r>
          </a:p>
          <a:p>
            <a:pPr marL="457200" lvl="1" indent="0" hangingPunct="1">
              <a:lnSpc>
                <a:spcPct val="80000"/>
              </a:lnSpc>
              <a:spcBef>
                <a:spcPts val="800"/>
              </a:spcBef>
              <a:buNone/>
            </a:pPr>
            <a:r>
              <a:rPr lang="en-US" sz="3200" b="1" dirty="0">
                <a:solidFill>
                  <a:srgbClr val="00FF00"/>
                </a:solidFill>
                <a:latin typeface="Arial" pitchFamily="34"/>
              </a:rPr>
              <a:t>Feelings of worthlessness</a:t>
            </a:r>
            <a:r>
              <a:rPr lang="en-US" sz="2400" b="1" dirty="0">
                <a:latin typeface="Arial" pitchFamily="34"/>
              </a:rPr>
              <a:t>.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Recurring thoughts about death and </a:t>
            </a:r>
            <a:r>
              <a:rPr lang="en-US" sz="2400" b="1" dirty="0">
                <a:solidFill>
                  <a:srgbClr val="FFFF00"/>
                </a:solidFill>
                <a:latin typeface="Arial" pitchFamily="34"/>
              </a:rPr>
              <a:t>suicide</a:t>
            </a:r>
            <a:r>
              <a:rPr lang="en-US" sz="2400" b="1" dirty="0">
                <a:latin typeface="Arial" pitchFamily="34"/>
              </a:rPr>
              <a:t>.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If most of these symptoms last for two weeks or more, the person probably has Depressive illness.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842004" y="4419596"/>
            <a:ext cx="1269196" cy="1676396"/>
          </a:xfrm>
          <a:prstGeom prst="rect">
            <a:avLst/>
          </a:prstGeom>
          <a:noFill/>
          <a:ln>
            <a:noFill/>
          </a:ln>
          <a:effectLst>
            <a:outerShdw dist="12003" dir="900386" algn="tl">
              <a:srgbClr val="000000">
                <a:alpha val="3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533396" y="-761996"/>
            <a:ext cx="8229600" cy="8229600"/>
          </a:xfrm>
        </p:spPr>
        <p:txBody>
          <a:bodyPr/>
          <a:lstStyle/>
          <a:p>
            <a:pPr lvl="0" hangingPunct="1"/>
            <a:endParaRPr lang="en-US" dirty="0"/>
          </a:p>
          <a:p>
            <a:pPr lvl="0" hangingPunct="1">
              <a:buNone/>
            </a:pPr>
            <a:endParaRPr lang="en-US" dirty="0"/>
          </a:p>
          <a:p>
            <a:pPr lvl="0" hangingPunct="1">
              <a:buNone/>
            </a:pPr>
            <a:r>
              <a:rPr lang="en-US" b="1" dirty="0">
                <a:solidFill>
                  <a:srgbClr val="FF0000"/>
                </a:solidFill>
                <a:latin typeface="Arial" pitchFamily="34"/>
              </a:rPr>
              <a:t>Symptoms of Mania</a:t>
            </a:r>
          </a:p>
          <a:p>
            <a:pPr lvl="0" hangingPunct="1">
              <a:spcBef>
                <a:spcPts val="400"/>
              </a:spcBef>
              <a:buNone/>
            </a:pPr>
            <a:endParaRPr lang="en-US" sz="1800" b="1" dirty="0">
              <a:solidFill>
                <a:srgbClr val="FF0000"/>
              </a:solidFill>
              <a:latin typeface="Arial" pitchFamily="34"/>
            </a:endParaRPr>
          </a:p>
          <a:p>
            <a:pPr lvl="0" hangingPunct="1">
              <a:spcBef>
                <a:spcPts val="700"/>
              </a:spcBef>
            </a:pPr>
            <a:r>
              <a:rPr lang="en-US" sz="2800" b="1" dirty="0">
                <a:latin typeface="Arial" pitchFamily="34"/>
              </a:rPr>
              <a:t>causes mood swings creating periods with the following symptoms:</a:t>
            </a:r>
          </a:p>
          <a:p>
            <a:pPr lvl="1" hangingPunct="1"/>
            <a:r>
              <a:rPr lang="en-US" sz="2400" b="1" dirty="0">
                <a:latin typeface="Arial" pitchFamily="34"/>
              </a:rPr>
              <a:t>A high energy level with </a:t>
            </a:r>
            <a:r>
              <a:rPr lang="en-US" b="1" dirty="0">
                <a:solidFill>
                  <a:srgbClr val="00FF00"/>
                </a:solidFill>
                <a:latin typeface="Arial" pitchFamily="34"/>
              </a:rPr>
              <a:t>decreased need for sleep.</a:t>
            </a:r>
          </a:p>
          <a:p>
            <a:pPr lvl="1" hangingPunct="1"/>
            <a:r>
              <a:rPr lang="en-US" sz="2400" b="1" dirty="0">
                <a:latin typeface="Arial" pitchFamily="34"/>
              </a:rPr>
              <a:t>Unwarranted or </a:t>
            </a:r>
            <a:r>
              <a:rPr lang="en-US" b="1" dirty="0">
                <a:solidFill>
                  <a:srgbClr val="00FF00"/>
                </a:solidFill>
                <a:latin typeface="Arial" pitchFamily="34"/>
              </a:rPr>
              <a:t>exaggerated belief</a:t>
            </a:r>
            <a:r>
              <a:rPr lang="en-US" sz="2400" b="1" dirty="0">
                <a:latin typeface="Arial" pitchFamily="34"/>
              </a:rPr>
              <a:t> in one's own ability.</a:t>
            </a:r>
          </a:p>
          <a:p>
            <a:pPr lvl="1" hangingPunct="1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Extreme irritability.</a:t>
            </a:r>
          </a:p>
          <a:p>
            <a:pPr lvl="1" hangingPunct="1"/>
            <a:r>
              <a:rPr lang="en-US" sz="2400" b="1" dirty="0">
                <a:latin typeface="Arial" pitchFamily="34"/>
              </a:rPr>
              <a:t>Rapid, </a:t>
            </a:r>
            <a:r>
              <a:rPr lang="en-US" b="1" dirty="0">
                <a:solidFill>
                  <a:srgbClr val="00FF00"/>
                </a:solidFill>
                <a:latin typeface="Arial" pitchFamily="34"/>
              </a:rPr>
              <a:t>unpredictable emotional changes</a:t>
            </a:r>
            <a:r>
              <a:rPr lang="en-US" sz="2400" b="1" dirty="0">
                <a:latin typeface="Arial" pitchFamily="34"/>
              </a:rPr>
              <a:t>.</a:t>
            </a:r>
          </a:p>
          <a:p>
            <a:pPr marL="457200" lvl="1" indent="0" hangingPunct="1">
              <a:spcBef>
                <a:spcPts val="600"/>
              </a:spcBef>
              <a:buNone/>
            </a:pPr>
            <a:endParaRPr lang="en-US" sz="2400" dirty="0">
              <a:latin typeface="Arial" pitchFamily="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/>
          <a:lstStyle/>
          <a:p>
            <a:pPr lvl="0" hangingPunct="1">
              <a:lnSpc>
                <a:spcPct val="90000"/>
              </a:lnSpc>
              <a:buNone/>
            </a:pPr>
            <a:r>
              <a:rPr lang="en-US" dirty="0">
                <a:latin typeface="Arial" pitchFamily="34"/>
              </a:rPr>
              <a:t> </a:t>
            </a:r>
            <a:r>
              <a:rPr lang="en-US" sz="2400" b="1" i="1" dirty="0">
                <a:solidFill>
                  <a:srgbClr val="E5E5FF"/>
                </a:solidFill>
                <a:latin typeface="Arial" pitchFamily="34"/>
              </a:rPr>
              <a:t>Affective Disorders</a:t>
            </a:r>
            <a:r>
              <a:rPr lang="en-US" sz="2400" b="1" i="1" dirty="0">
                <a:solidFill>
                  <a:srgbClr val="E5E5FF"/>
                </a:solidFill>
                <a:latin typeface="Times New Roman" pitchFamily="18"/>
                <a:cs typeface="Times New Roman" pitchFamily="18"/>
              </a:rPr>
              <a:t>	</a:t>
            </a:r>
            <a:r>
              <a:rPr lang="en-US" sz="2400" dirty="0">
                <a:latin typeface="Times New Roman" pitchFamily="18"/>
                <a:cs typeface="Times New Roman" pitchFamily="18"/>
              </a:rPr>
              <a:t>	 </a:t>
            </a:r>
            <a:r>
              <a:rPr lang="en-US" sz="2400" b="1" i="1" dirty="0">
                <a:solidFill>
                  <a:srgbClr val="E5E5FF"/>
                </a:solidFill>
                <a:latin typeface="Arial" pitchFamily="34"/>
              </a:rPr>
              <a:t>Serotonin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endParaRPr lang="en-US" sz="2400" b="1" i="1" dirty="0">
              <a:solidFill>
                <a:srgbClr val="E5E5FF"/>
              </a:solidFill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endParaRPr lang="en-US" sz="2400" dirty="0"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8"/>
              </a:rPr>
              <a:t>		NE					                 NE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endParaRPr lang="en-US" sz="2400" dirty="0"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8"/>
              </a:rPr>
              <a:t>        </a:t>
            </a:r>
            <a:r>
              <a:rPr lang="en-US" sz="2400" dirty="0">
                <a:latin typeface="Arial" pitchFamily="34"/>
              </a:rPr>
              <a:t>Mania				                   Depression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endParaRPr lang="en-US" sz="2400" dirty="0"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2000" dirty="0">
                <a:solidFill>
                  <a:srgbClr val="FF0000"/>
                </a:solidFill>
                <a:latin typeface="Arial" pitchFamily="34"/>
              </a:rPr>
              <a:t>Rx    Drugs that decrease NE                                   Drugs that increase NE</a:t>
            </a:r>
            <a:endParaRPr lang="en-US" sz="1800" dirty="0">
              <a:solidFill>
                <a:srgbClr val="FF0000"/>
              </a:solidFill>
              <a:latin typeface="Arial" pitchFamily="34"/>
            </a:endParaRPr>
          </a:p>
          <a:p>
            <a:pPr lvl="0" hangingPunct="1">
              <a:lnSpc>
                <a:spcPct val="90000"/>
              </a:lnSpc>
              <a:spcBef>
                <a:spcPts val="500"/>
              </a:spcBef>
              <a:buNone/>
            </a:pPr>
            <a:endParaRPr lang="en-US" sz="2000" dirty="0"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spcBef>
                <a:spcPts val="700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8"/>
              </a:rPr>
              <a:t>  </a:t>
            </a: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What is the evidence to support this theory ?</a:t>
            </a:r>
          </a:p>
          <a:p>
            <a:pPr lvl="0" hangingPunct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2000" dirty="0">
                <a:latin typeface="Arial" pitchFamily="34"/>
              </a:rPr>
              <a:t>Amphetamine </a:t>
            </a:r>
            <a:r>
              <a:rPr lang="en-US" sz="2000" dirty="0" smtClean="0">
                <a:latin typeface="Arial" pitchFamily="34"/>
              </a:rPr>
              <a:t> causes </a:t>
            </a:r>
            <a:r>
              <a:rPr lang="en-US" sz="2000" dirty="0">
                <a:latin typeface="Arial" pitchFamily="34"/>
              </a:rPr>
              <a:t>mania while </a:t>
            </a:r>
            <a:r>
              <a:rPr lang="en-GB" sz="2000" dirty="0">
                <a:latin typeface="Arial" pitchFamily="34"/>
              </a:rPr>
              <a:t>reserpine</a:t>
            </a:r>
            <a:r>
              <a:rPr lang="en-US" sz="2000" dirty="0">
                <a:latin typeface="Arial" pitchFamily="34"/>
              </a:rPr>
              <a:t> and methyldopa produce </a:t>
            </a:r>
            <a:r>
              <a:rPr lang="en-US" sz="2000" dirty="0" smtClean="0">
                <a:latin typeface="Arial" pitchFamily="34"/>
              </a:rPr>
              <a:t>depression (these drugs depletes NE and dopamine storage).</a:t>
            </a:r>
            <a:endParaRPr lang="en-US" sz="2000" dirty="0">
              <a:latin typeface="Arial" pitchFamily="34"/>
            </a:endParaRPr>
          </a:p>
        </p:txBody>
      </p:sp>
      <p:sp>
        <p:nvSpPr>
          <p:cNvPr id="3" name="Line 4"/>
          <p:cNvSpPr/>
          <p:nvPr/>
        </p:nvSpPr>
        <p:spPr>
          <a:xfrm>
            <a:off x="3352803" y="1981203"/>
            <a:ext cx="1524003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4" name="Line 5"/>
          <p:cNvSpPr/>
          <p:nvPr/>
        </p:nvSpPr>
        <p:spPr>
          <a:xfrm>
            <a:off x="5029200" y="1600200"/>
            <a:ext cx="0" cy="457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5" name="Line 8"/>
          <p:cNvSpPr/>
          <p:nvPr/>
        </p:nvSpPr>
        <p:spPr>
          <a:xfrm>
            <a:off x="5562596" y="2133596"/>
            <a:ext cx="0" cy="457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6" name="Line 9"/>
          <p:cNvSpPr/>
          <p:nvPr/>
        </p:nvSpPr>
        <p:spPr>
          <a:xfrm>
            <a:off x="5562596" y="2514600"/>
            <a:ext cx="0" cy="7619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7" name="Line 10"/>
          <p:cNvSpPr/>
          <p:nvPr/>
        </p:nvSpPr>
        <p:spPr>
          <a:xfrm flipH="1">
            <a:off x="1600200" y="2590796"/>
            <a:ext cx="3962396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8" name="Line 11"/>
          <p:cNvSpPr/>
          <p:nvPr/>
        </p:nvSpPr>
        <p:spPr>
          <a:xfrm>
            <a:off x="5562596" y="2514600"/>
            <a:ext cx="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9" name="Line 12"/>
          <p:cNvSpPr/>
          <p:nvPr/>
        </p:nvSpPr>
        <p:spPr>
          <a:xfrm>
            <a:off x="5562596" y="2590796"/>
            <a:ext cx="2133596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0" name="Line 13"/>
          <p:cNvSpPr/>
          <p:nvPr/>
        </p:nvSpPr>
        <p:spPr>
          <a:xfrm>
            <a:off x="7467603" y="2590796"/>
            <a:ext cx="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1" name="Line 14"/>
          <p:cNvSpPr/>
          <p:nvPr/>
        </p:nvSpPr>
        <p:spPr>
          <a:xfrm>
            <a:off x="1600200" y="2590796"/>
            <a:ext cx="0" cy="3810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2" name="Line 15"/>
          <p:cNvSpPr/>
          <p:nvPr/>
        </p:nvSpPr>
        <p:spPr>
          <a:xfrm>
            <a:off x="7696203" y="2590796"/>
            <a:ext cx="0" cy="3810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3" name="Line 17"/>
          <p:cNvSpPr/>
          <p:nvPr/>
        </p:nvSpPr>
        <p:spPr>
          <a:xfrm flipV="1">
            <a:off x="1219196" y="2743200"/>
            <a:ext cx="0" cy="6096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4" name="Line 18"/>
          <p:cNvSpPr/>
          <p:nvPr/>
        </p:nvSpPr>
        <p:spPr>
          <a:xfrm>
            <a:off x="7162796" y="2743200"/>
            <a:ext cx="0" cy="6096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5" name="Text Box 19"/>
          <p:cNvSpPr txBox="1"/>
          <p:nvPr/>
        </p:nvSpPr>
        <p:spPr>
          <a:xfrm>
            <a:off x="0" y="228600"/>
            <a:ext cx="9296403" cy="5238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00FF00"/>
                </a:solidFill>
                <a:uFillTx/>
                <a:latin typeface="Garamond"/>
                <a:cs typeface="Arial"/>
              </a:rPr>
              <a:t>       </a:t>
            </a:r>
            <a:r>
              <a:rPr lang="en-US" sz="2800" b="1" i="0" u="none" strike="noStrike" kern="1200" cap="none" spc="0" baseline="0">
                <a:solidFill>
                  <a:srgbClr val="00FF00"/>
                </a:solidFill>
                <a:uFillTx/>
                <a:latin typeface="Arial" pitchFamily="34"/>
                <a:cs typeface="Arial" pitchFamily="34"/>
              </a:rPr>
              <a:t>Biochemical Theory of Affective  Disorders.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>
          <a:xfrm>
            <a:off x="457200" y="457200"/>
            <a:ext cx="8229600" cy="4525959"/>
          </a:xfrm>
        </p:spPr>
        <p:txBody>
          <a:bodyPr/>
          <a:lstStyle/>
          <a:p>
            <a:pPr lvl="0" algn="ctr">
              <a:spcBef>
                <a:spcPts val="600"/>
              </a:spcBef>
            </a:pPr>
            <a:r>
              <a:rPr lang="en-US" sz="2400" b="1" dirty="0">
                <a:solidFill>
                  <a:srgbClr val="FFFF00"/>
                </a:solidFill>
                <a:latin typeface="Arial" pitchFamily="34"/>
              </a:rPr>
              <a:t>5-HT deficiency </a:t>
            </a:r>
            <a:r>
              <a:rPr lang="en-US" sz="2400" dirty="0">
                <a:latin typeface="Arial" pitchFamily="34"/>
              </a:rPr>
              <a:t>may cause the sleep problems, irritability and anxiety associated with depression</a:t>
            </a:r>
          </a:p>
          <a:p>
            <a:pPr lvl="0" algn="ctr">
              <a:spcBef>
                <a:spcPts val="600"/>
              </a:spcBef>
            </a:pPr>
            <a:r>
              <a:rPr lang="en-US" sz="2400" b="1" dirty="0">
                <a:solidFill>
                  <a:srgbClr val="FFFF00"/>
                </a:solidFill>
                <a:latin typeface="Arial" pitchFamily="34"/>
              </a:rPr>
              <a:t>Decreased level of NE</a:t>
            </a:r>
            <a:r>
              <a:rPr lang="en-US" sz="2400" dirty="0">
                <a:latin typeface="Arial" pitchFamily="34"/>
              </a:rPr>
              <a:t>, which regulates mood. alertness, arousal, appetite, reward &amp; drives, may contribute to the fatigue and</a:t>
            </a:r>
          </a:p>
          <a:p>
            <a:pPr marL="0" lvl="0" indent="0" algn="ctr"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depressed mood of the illness.</a:t>
            </a:r>
          </a:p>
          <a:p>
            <a:pPr lvl="0" algn="ctr">
              <a:spcBef>
                <a:spcPts val="600"/>
              </a:spcBef>
            </a:pPr>
            <a:r>
              <a:rPr lang="en-US" sz="2400" dirty="0">
                <a:latin typeface="Arial" pitchFamily="34"/>
              </a:rPr>
              <a:t>However, </a:t>
            </a:r>
            <a:r>
              <a:rPr lang="en-US" sz="2400" b="1" dirty="0">
                <a:solidFill>
                  <a:srgbClr val="FFFF00"/>
                </a:solidFill>
                <a:latin typeface="Arial" pitchFamily="34"/>
              </a:rPr>
              <a:t>dopamine</a:t>
            </a:r>
            <a:r>
              <a:rPr lang="en-US" sz="2400" dirty="0">
                <a:latin typeface="Arial" pitchFamily="34"/>
              </a:rPr>
              <a:t>  is important for pleasure,</a:t>
            </a:r>
          </a:p>
          <a:p>
            <a:pPr marL="0" lvl="0" indent="0" algn="ctr">
              <a:spcBef>
                <a:spcPts val="600"/>
              </a:spcBef>
              <a:buNone/>
            </a:pPr>
            <a:r>
              <a:rPr lang="en-US" sz="2400" dirty="0" smtClean="0">
                <a:latin typeface="Arial" pitchFamily="34"/>
              </a:rPr>
              <a:t>Sexual function </a:t>
            </a:r>
            <a:r>
              <a:rPr lang="en-US" sz="2400" dirty="0">
                <a:latin typeface="Arial" pitchFamily="34"/>
              </a:rPr>
              <a:t>&amp; psychomotor activity.</a:t>
            </a:r>
          </a:p>
          <a:p>
            <a:pPr marL="0" lvl="0" indent="0" hangingPunct="1">
              <a:spcBef>
                <a:spcPts val="600"/>
              </a:spcBef>
              <a:buNone/>
            </a:pPr>
            <a:endParaRPr lang="en-US" sz="2400" b="1" dirty="0">
              <a:solidFill>
                <a:srgbClr val="FF0000"/>
              </a:solidFill>
              <a:latin typeface="Arial" pitchFamily="34"/>
            </a:endParaRPr>
          </a:p>
          <a:p>
            <a:pPr marL="0" lvl="0" indent="0" hangingPunct="1"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What  are the features of drugs that should be used for Rx of Depression?</a:t>
            </a:r>
          </a:p>
          <a:p>
            <a:pPr lvl="0" hangingPunct="1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Simply to increase the levels of these amines.</a:t>
            </a:r>
          </a:p>
          <a:p>
            <a:pPr lvl="0" hangingPunct="1">
              <a:spcBef>
                <a:spcPts val="600"/>
              </a:spcBef>
              <a:buNone/>
            </a:pPr>
            <a:endParaRPr lang="en-US" sz="2400" dirty="0">
              <a:latin typeface="Arial" pitchFamily="34"/>
            </a:endParaRPr>
          </a:p>
          <a:p>
            <a:pPr lvl="0" algn="ctr">
              <a:spcBef>
                <a:spcPts val="600"/>
              </a:spcBef>
            </a:pPr>
            <a:endParaRPr lang="en-US" sz="2400" dirty="0"/>
          </a:p>
          <a:p>
            <a:pPr lvl="0" algn="ctr">
              <a:spcBef>
                <a:spcPts val="700"/>
              </a:spcBef>
            </a:pPr>
            <a:endParaRPr lang="en-US" sz="2800" dirty="0"/>
          </a:p>
          <a:p>
            <a:pPr lvl="0"/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5428</TotalTime>
  <Words>1512</Words>
  <Application>Microsoft Office PowerPoint</Application>
  <PresentationFormat>On-screen Show (4:3)</PresentationFormat>
  <Paragraphs>273</Paragraphs>
  <Slides>36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8" baseType="lpstr">
      <vt:lpstr>SimSun</vt:lpstr>
      <vt:lpstr>Arial</vt:lpstr>
      <vt:lpstr>Arial Narrow</vt:lpstr>
      <vt:lpstr>Arial Rounded MT Bold</vt:lpstr>
      <vt:lpstr>Calibri</vt:lpstr>
      <vt:lpstr>Garamond</vt:lpstr>
      <vt:lpstr>PMingLiU</vt:lpstr>
      <vt:lpstr>Symbol</vt:lpstr>
      <vt:lpstr>Times New Roman</vt:lpstr>
      <vt:lpstr>Wingdings</vt:lpstr>
      <vt:lpstr>Wingdings 3</vt:lpstr>
      <vt:lpstr>Stream</vt:lpstr>
      <vt:lpstr>PowerPoint Presentation</vt:lpstr>
      <vt:lpstr>Depression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Classification of antidepressants based on site of action</vt:lpstr>
      <vt:lpstr>Antidepressants Available in the Market (Worldwide)</vt:lpstr>
      <vt:lpstr>Classification of Antidepressants</vt:lpstr>
      <vt:lpstr>PowerPoint Presentation</vt:lpstr>
      <vt:lpstr>Old antidepressants</vt:lpstr>
      <vt:lpstr>TRICYCLIC ANTIDEPRESSANTS (TCAs) </vt:lpstr>
      <vt:lpstr>PowerPoint Presentation</vt:lpstr>
      <vt:lpstr>PowerPoint Presentation</vt:lpstr>
      <vt:lpstr>PHARMACOLOGICAL ACTIONS</vt:lpstr>
      <vt:lpstr>PowerPoint Presentation</vt:lpstr>
      <vt:lpstr>Side Effects of TCAs</vt:lpstr>
      <vt:lpstr>Adverse Effects of TCAs</vt:lpstr>
      <vt:lpstr>PowerPoint Presentation</vt:lpstr>
      <vt:lpstr>Interaction of TCAs with other drugs</vt:lpstr>
      <vt:lpstr>Contraindications</vt:lpstr>
      <vt:lpstr>Monoamine Oxidase Inhibitors</vt:lpstr>
      <vt:lpstr>Monoamine Oxidase</vt:lpstr>
      <vt:lpstr>PowerPoint Presentation</vt:lpstr>
      <vt:lpstr>Side Effects of MAOIs</vt:lpstr>
      <vt:lpstr>MAO inhibitors</vt:lpstr>
      <vt:lpstr> MAOIs interaction with tyramine  ‘cheese reaction’ </vt:lpstr>
      <vt:lpstr>PowerPoint Presentation</vt:lpstr>
      <vt:lpstr>Drug interactions of MAOIS</vt:lpstr>
      <vt:lpstr>Drug interactions of MAOIs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mmsayedahmed</dc:creator>
  <cp:lastModifiedBy>Ishfaq Ali Bukhari</cp:lastModifiedBy>
  <cp:revision>230</cp:revision>
  <cp:lastPrinted>1601-01-01T00:00:00Z</cp:lastPrinted>
  <dcterms:created xsi:type="dcterms:W3CDTF">2008-10-14T16:00:46Z</dcterms:created>
  <dcterms:modified xsi:type="dcterms:W3CDTF">2018-10-09T06:00:19Z</dcterms:modified>
</cp:coreProperties>
</file>