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handoutMasterIdLst>
    <p:handoutMasterId r:id="rId36"/>
  </p:handoutMasterIdLst>
  <p:sldIdLst>
    <p:sldId id="256" r:id="rId3"/>
    <p:sldId id="262" r:id="rId4"/>
    <p:sldId id="314" r:id="rId5"/>
    <p:sldId id="257" r:id="rId6"/>
    <p:sldId id="258" r:id="rId7"/>
    <p:sldId id="259" r:id="rId8"/>
    <p:sldId id="263" r:id="rId9"/>
    <p:sldId id="264" r:id="rId10"/>
    <p:sldId id="269" r:id="rId11"/>
    <p:sldId id="307" r:id="rId12"/>
    <p:sldId id="260" r:id="rId13"/>
    <p:sldId id="271" r:id="rId14"/>
    <p:sldId id="275" r:id="rId15"/>
    <p:sldId id="276" r:id="rId16"/>
    <p:sldId id="268" r:id="rId17"/>
    <p:sldId id="281" r:id="rId18"/>
    <p:sldId id="315" r:id="rId19"/>
    <p:sldId id="282" r:id="rId20"/>
    <p:sldId id="293" r:id="rId21"/>
    <p:sldId id="316" r:id="rId22"/>
    <p:sldId id="283" r:id="rId23"/>
    <p:sldId id="309" r:id="rId24"/>
    <p:sldId id="285" r:id="rId25"/>
    <p:sldId id="286" r:id="rId26"/>
    <p:sldId id="287" r:id="rId27"/>
    <p:sldId id="288" r:id="rId28"/>
    <p:sldId id="289" r:id="rId29"/>
    <p:sldId id="290" r:id="rId30"/>
    <p:sldId id="302" r:id="rId31"/>
    <p:sldId id="306" r:id="rId32"/>
    <p:sldId id="305" r:id="rId33"/>
    <p:sldId id="291" r:id="rId34"/>
    <p:sldId id="319" r:id="rId3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387" autoAdjust="0"/>
  </p:normalViewPr>
  <p:slideViewPr>
    <p:cSldViewPr>
      <p:cViewPr>
        <p:scale>
          <a:sx n="74" d="100"/>
          <a:sy n="74" d="100"/>
        </p:scale>
        <p:origin x="-1032" y="-72"/>
      </p:cViewPr>
      <p:guideLst>
        <p:guide orient="horz" pos="216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9/25/2018</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71211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19819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97492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577011-3B2D-4E78-9D02-BAFDF436B819}"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643894-F6B9-4233-9D22-C3AE796DA038}"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227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FA6322-8B0D-43CB-9B92-C65A93EB56FB}"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1C5760-CAC9-43E4-96C1-605B5A3D7AC6}"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20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8E9005-5CD6-44A3-8C6D-5F34F243DD3C}"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31EE87-0488-4684-AEAD-1619DD2B0A8A}"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84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7427EB-59A4-4563-A19D-94B180F58F24}"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70B7F0-D5F0-4914-96D6-7C58EAABEDA5}"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733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B8E535-3026-45CF-824E-F74FF8C3D4DE}"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12B73ED-0423-45CB-B989-99AE97F9B1B6}"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3604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35242F-9668-43BC-9109-CE406A738DBB}"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597CC71-F1D1-4D58-8564-65348257CAB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168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44308-2C3D-452A-9F92-06803F1E7FAA}"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229FF-E094-40EA-8CBE-BA04A1613954}"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5948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7483FE-55F4-4A2A-8F2A-74D2B5C0B1A3}"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A17BCC-F605-471F-9C9C-9AF44AF01DB1}"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214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908033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4947F0-05AD-4C35-8909-206396283CEB}"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8C61C4-91BE-479D-95C1-9D09DDE10D56}"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5961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E604C8-4A04-435F-8F67-653C37C3AAB8}"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F1D957-B4B9-4D7A-8B1E-0EC31B99A87D}"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884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C1E32-357A-4A76-B5E7-487292C52697}" type="datetime2">
              <a:rPr lang="en-US">
                <a:solidFill>
                  <a:prstClr val="black">
                    <a:tint val="75000"/>
                  </a:prstClr>
                </a:solidFill>
              </a:rPr>
              <a:pPr>
                <a:defRPr/>
              </a:pPr>
              <a:t>Tuesday, September 25, 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461BA4-4217-4324-A4FB-7B0CCF1335F0}"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085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07537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B0777-4C60-462E-A92C-CDAFD498799C}"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04086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B0777-4C60-462E-A92C-CDAFD498799C}"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51337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B0777-4C60-462E-A92C-CDAFD498799C}"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53000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95043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4508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89496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B0777-4C60-462E-A92C-CDAFD498799C}" type="datetimeFigureOut">
              <a:rPr lang="en-US" smtClean="0"/>
              <a:t>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E6EB8-52AB-45EA-A660-3E1EBFA72987}" type="slidenum">
              <a:rPr lang="en-US" smtClean="0"/>
              <a:t>‹#›</a:t>
            </a:fld>
            <a:endParaRPr lang="en-US"/>
          </a:p>
        </p:txBody>
      </p:sp>
    </p:spTree>
    <p:extLst>
      <p:ext uri="{BB962C8B-B14F-4D97-AF65-F5344CB8AC3E}">
        <p14:creationId xmlns:p14="http://schemas.microsoft.com/office/powerpoint/2010/main" val="1331558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eaLnBrk="0" fontAlgn="base" hangingPunct="0">
              <a:spcBef>
                <a:spcPct val="0"/>
              </a:spcBef>
              <a:spcAft>
                <a:spcPct val="0"/>
              </a:spcAft>
              <a:defRPr/>
            </a:pPr>
            <a:fld id="{457906CC-F1C6-4172-A90C-B357A175F6FD}" type="datetime2">
              <a:rPr lang="en-US">
                <a:solidFill>
                  <a:prstClr val="black">
                    <a:tint val="75000"/>
                  </a:prstClr>
                </a:solidFill>
              </a:rPr>
              <a:pPr eaLnBrk="0" fontAlgn="base" hangingPunct="0">
                <a:spcBef>
                  <a:spcPct val="0"/>
                </a:spcBef>
                <a:spcAft>
                  <a:spcPct val="0"/>
                </a:spcAft>
                <a:defRPr/>
              </a:pPr>
              <a:t>Tuesday, September 25, 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eaLnBrk="0" fontAlgn="base" hangingPunct="0">
              <a:spcBef>
                <a:spcPct val="0"/>
              </a:spcBef>
              <a:spcAft>
                <a:spcPct val="0"/>
              </a:spcAft>
              <a:defRPr/>
            </a:pPr>
            <a:fld id="{C6672CC2-2D25-4371-AC8E-55E5F81135A5}" type="slidenum">
              <a:rPr lang="ar-SA">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2185525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362200"/>
          </a:xfrm>
        </p:spPr>
        <p:txBody>
          <a:bodyPr/>
          <a:lstStyle/>
          <a:p>
            <a:pPr algn="ctr"/>
            <a:r>
              <a:rPr lang="en-US" dirty="0" smtClean="0">
                <a:solidFill>
                  <a:srgbClr val="FF0000"/>
                </a:solidFill>
                <a:effectLst>
                  <a:outerShdw blurRad="38100" dist="38100" dir="2700000" algn="tl">
                    <a:srgbClr val="000000">
                      <a:alpha val="43137"/>
                    </a:srgbClr>
                  </a:outerShdw>
                </a:effectLst>
                <a:latin typeface="Comic Sans MS" pitchFamily="66" charset="0"/>
              </a:rPr>
              <a:t>Physiology of </a:t>
            </a:r>
            <a:r>
              <a:rPr kumimoji="0" lang="en-US" sz="5600" b="1" kern="1200" dirty="0" smtClean="0">
                <a:ln>
                  <a:noFill/>
                </a:ln>
                <a:solidFill>
                  <a:srgbClr val="FF0000"/>
                </a:solidFill>
                <a:effectLst>
                  <a:outerShdw blurRad="38100" dist="38100" dir="2700000" algn="tl">
                    <a:srgbClr val="000000">
                      <a:alpha val="43137"/>
                    </a:srgbClr>
                  </a:outerShdw>
                </a:effectLst>
                <a:latin typeface="Comic Sans MS" pitchFamily="66" charset="0"/>
              </a:rPr>
              <a:t>Consciousness</a:t>
            </a:r>
            <a:endParaRPr lang="en-US"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0005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Desktop\CNSblock lectures\Exam\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39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229600" cy="1143000"/>
          </a:xfrm>
        </p:spPr>
        <p:txBody>
          <a:bodyPr>
            <a:normAutofit/>
          </a:bodyPr>
          <a:lstStyle/>
          <a:p>
            <a:pPr rtl="0" eaLnBrk="1" fontAlgn="auto" hangingPunct="1"/>
            <a:r>
              <a:rPr kumimoji="0" lang="en-GB" sz="5000" b="0" kern="1200" dirty="0" smtClean="0">
                <a:ln>
                  <a:noFill/>
                </a:ln>
                <a:solidFill>
                  <a:srgbClr val="FF0000"/>
                </a:solidFill>
                <a:effectLst/>
                <a:latin typeface="Comic Sans MS" pitchFamily="66" charset="0"/>
              </a:rPr>
              <a:t>consists of 3 parts:</a:t>
            </a:r>
            <a:endParaRPr lang="en-US" dirty="0">
              <a:solidFill>
                <a:srgbClr val="FF0000"/>
              </a:solidFill>
              <a:latin typeface="Comic Sans MS" pitchFamily="66" charset="0"/>
            </a:endParaRPr>
          </a:p>
        </p:txBody>
      </p:sp>
      <p:sp>
        <p:nvSpPr>
          <p:cNvPr id="3" name="Content Placeholder 2"/>
          <p:cNvSpPr>
            <a:spLocks noGrp="1"/>
          </p:cNvSpPr>
          <p:nvPr>
            <p:ph idx="1"/>
          </p:nvPr>
        </p:nvSpPr>
        <p:spPr>
          <a:xfrm>
            <a:off x="228600" y="1935480"/>
            <a:ext cx="5257800" cy="4389120"/>
          </a:xfrm>
        </p:spPr>
        <p:txBody>
          <a:bodyPr>
            <a:normAutofit/>
          </a:bodyPr>
          <a:lstStyle/>
          <a:p>
            <a:pPr marL="0" lvl="0" indent="0" rtl="0" eaLnBrk="1" fontAlgn="auto" hangingPunct="1">
              <a:buNone/>
            </a:pPr>
            <a:r>
              <a:rPr kumimoji="0" lang="en-GB" b="1" kern="1200" dirty="0" smtClean="0">
                <a:ln>
                  <a:noFill/>
                </a:ln>
                <a:effectLst/>
                <a:latin typeface="Comic Sans MS" pitchFamily="66" charset="0"/>
                <a:ea typeface="+mj-ea"/>
                <a:cs typeface="+mj-cs"/>
              </a:rPr>
              <a:t>Lateral 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effectLst/>
                <a:latin typeface="Comic Sans MS" pitchFamily="66" charset="0"/>
              </a:rPr>
              <a:t>Para median Reticular Formation</a:t>
            </a:r>
            <a:endParaRPr lang="en-US" dirty="0" smtClean="0">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effectLst/>
                <a:latin typeface="Comic Sans MS" pitchFamily="66" charset="0"/>
              </a:rPr>
              <a:t>Raphe nuclei (Median RF)</a:t>
            </a:r>
            <a:endParaRPr lang="en-US" dirty="0" smtClean="0">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1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smtClean="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Has small neurones</a:t>
            </a:r>
            <a:endParaRPr lang="en-US" sz="1800" b="1" dirty="0">
              <a:latin typeface="Comic Sans MS" pitchFamily="66" charset="0"/>
            </a:endParaRPr>
          </a:p>
          <a:p>
            <a:pPr marL="36576" indent="0" eaLnBrk="1" fontAlgn="auto" hangingPunct="1">
              <a:spcAft>
                <a:spcPts val="0"/>
              </a:spcAft>
              <a:buNone/>
              <a:defRPr/>
            </a:pPr>
            <a:endParaRPr lang="en-GB" sz="1800" b="1" dirty="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Receives information from ascending tracts for touch and pain.</a:t>
            </a:r>
            <a:endParaRPr lang="en-US" sz="1800" b="1" dirty="0">
              <a:latin typeface="Comic Sans MS" pitchFamily="66" charset="0"/>
            </a:endParaRPr>
          </a:p>
          <a:p>
            <a:pPr marL="36576" indent="0" eaLnBrk="1" fontAlgn="auto" hangingPunct="1">
              <a:spcAft>
                <a:spcPts val="0"/>
              </a:spcAft>
              <a:buNone/>
              <a:defRPr/>
            </a:pPr>
            <a:endParaRPr lang="en-GB" sz="1800" b="1" dirty="0" smtClean="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Receives vestibular information from median vestibular nerve. </a:t>
            </a:r>
            <a:endParaRPr lang="en-US" sz="1800" b="1" dirty="0">
              <a:latin typeface="Comic Sans MS" pitchFamily="66" charset="0"/>
            </a:endParaRPr>
          </a:p>
          <a:p>
            <a:pPr marL="36576" indent="0" eaLnBrk="1" fontAlgn="auto" hangingPunct="1">
              <a:spcAft>
                <a:spcPts val="0"/>
              </a:spcAft>
              <a:buNone/>
              <a:defRPr/>
            </a:pPr>
            <a:endParaRPr lang="en-GB" sz="1800" b="1" dirty="0" smtClean="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Receives auditory information from superior olivary nucleus.</a:t>
            </a:r>
            <a:endParaRPr lang="en-US" sz="1800" b="1" dirty="0" smtClean="0">
              <a:latin typeface="Comic Sans MS" pitchFamily="66" charset="0"/>
            </a:endParaRPr>
          </a:p>
          <a:p>
            <a:pPr marL="36576" indent="0" eaLnBrk="1" fontAlgn="auto" hangingPunct="1">
              <a:spcAft>
                <a:spcPts val="0"/>
              </a:spcAft>
              <a:buNone/>
              <a:defRPr/>
            </a:pPr>
            <a:endParaRPr lang="en-GB" sz="1800" b="1" dirty="0" smtClean="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Visual information from superior colliculus.</a:t>
            </a:r>
          </a:p>
          <a:p>
            <a:pPr marL="36576" indent="0" eaLnBrk="1" fontAlgn="auto" hangingPunct="1">
              <a:spcAft>
                <a:spcPts val="0"/>
              </a:spcAft>
              <a:buNone/>
              <a:defRPr/>
            </a:pPr>
            <a:endParaRPr lang="en-GB" sz="1800" b="1" dirty="0" smtClean="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Olfactory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p:spPr>
        <p:txBody>
          <a:bodyPr/>
          <a:lstStyle/>
          <a:p>
            <a:pPr algn="l" eaLnBrk="1" hangingPunct="1"/>
            <a:r>
              <a:rPr lang="en-GB" sz="2800" b="1" dirty="0" err="1" smtClean="0">
                <a:solidFill>
                  <a:srgbClr val="FF0000"/>
                </a:solidFill>
                <a:latin typeface="Comic Sans MS" pitchFamily="66" charset="0"/>
              </a:rPr>
              <a:t>Paramedian</a:t>
            </a:r>
            <a:r>
              <a:rPr lang="en-GB" sz="2800" b="1" dirty="0" smtClean="0">
                <a:solidFill>
                  <a:srgbClr val="FF0000"/>
                </a:solidFill>
                <a:latin typeface="Comic Sans MS" pitchFamily="66" charset="0"/>
              </a:rPr>
              <a:t> Reticular Formation</a:t>
            </a:r>
            <a:endParaRPr lang="en-US" sz="2400" dirty="0" smtClean="0">
              <a:latin typeface="Comic Sans MS" pitchFamily="66" charset="0"/>
            </a:endParaRPr>
          </a:p>
        </p:txBody>
      </p:sp>
      <p:sp>
        <p:nvSpPr>
          <p:cNvPr id="12291" name="Content Placeholder 2"/>
          <p:cNvSpPr>
            <a:spLocks noGrp="1"/>
          </p:cNvSpPr>
          <p:nvPr>
            <p:ph idx="1"/>
          </p:nvPr>
        </p:nvSpPr>
        <p:spPr>
          <a:xfrm>
            <a:off x="0" y="1219200"/>
            <a:ext cx="5867400" cy="4876800"/>
          </a:xfrm>
        </p:spPr>
        <p:txBody>
          <a:bodyPr>
            <a:normAutofit/>
          </a:bodyPr>
          <a:lstStyle/>
          <a:p>
            <a:pPr marL="448056" lvl="1" indent="0" eaLnBrk="1" fontAlgn="auto" hangingPunct="1">
              <a:spcAft>
                <a:spcPts val="0"/>
              </a:spcAft>
              <a:buNone/>
              <a:defRPr/>
            </a:pPr>
            <a:r>
              <a:rPr lang="en-GB" sz="2200" dirty="0" smtClean="0">
                <a:latin typeface="Comic Sans MS" pitchFamily="66" charset="0"/>
              </a:rPr>
              <a:t>Has large cells.</a:t>
            </a:r>
            <a:endParaRPr lang="en-US" sz="2200" dirty="0">
              <a:latin typeface="Comic Sans MS" pitchFamily="66" charset="0"/>
            </a:endParaRPr>
          </a:p>
          <a:p>
            <a:pPr marL="448056" lvl="1" indent="0" eaLnBrk="1" fontAlgn="auto" hangingPunct="1">
              <a:spcAft>
                <a:spcPts val="0"/>
              </a:spcAft>
              <a:buNone/>
              <a:defRPr/>
            </a:pPr>
            <a:endParaRPr lang="en-GB" sz="2200" dirty="0" smtClean="0">
              <a:latin typeface="Comic Sans MS" pitchFamily="66" charset="0"/>
            </a:endParaRPr>
          </a:p>
          <a:p>
            <a:pPr marL="448056" lvl="1" indent="0" eaLnBrk="1" fontAlgn="auto" hangingPunct="1">
              <a:spcAft>
                <a:spcPts val="0"/>
              </a:spcAft>
              <a:buNone/>
              <a:defRPr/>
            </a:pPr>
            <a:r>
              <a:rPr lang="en-GB" sz="2200" dirty="0" smtClean="0">
                <a:latin typeface="Comic Sans MS" pitchFamily="66" charset="0"/>
              </a:rPr>
              <a:t>-Receives signals from lateral reticular formation </a:t>
            </a:r>
          </a:p>
          <a:p>
            <a:pPr marL="448056" lvl="1" indent="0">
              <a:buNone/>
              <a:defRPr/>
            </a:pPr>
            <a:r>
              <a:rPr lang="en-GB" sz="2200" dirty="0" smtClean="0">
                <a:latin typeface="Comic Sans MS" pitchFamily="66" charset="0"/>
              </a:rPr>
              <a:t>-Nucleus </a:t>
            </a:r>
            <a:r>
              <a:rPr lang="en-GB" sz="2200" dirty="0" err="1" smtClean="0">
                <a:latin typeface="Comic Sans MS" pitchFamily="66" charset="0"/>
              </a:rPr>
              <a:t>ceruleus</a:t>
            </a:r>
            <a:r>
              <a:rPr lang="en-GB" sz="2200" dirty="0" smtClean="0">
                <a:latin typeface="Comic Sans MS" pitchFamily="66" charset="0"/>
              </a:rPr>
              <a:t> </a:t>
            </a:r>
            <a:r>
              <a:rPr lang="en-GB" sz="2200" dirty="0">
                <a:latin typeface="Comic Sans MS" pitchFamily="66" charset="0"/>
              </a:rPr>
              <a:t>contains noradrenergic neurones and projects onto the cerebral cortex.</a:t>
            </a:r>
          </a:p>
          <a:p>
            <a:pPr marL="448056" lvl="1" indent="0">
              <a:buNone/>
              <a:defRPr/>
            </a:pPr>
            <a:r>
              <a:rPr lang="en-GB" sz="2200" dirty="0" smtClean="0">
                <a:latin typeface="Comic Sans MS" pitchFamily="66" charset="0"/>
              </a:rPr>
              <a:t>-Ventral </a:t>
            </a:r>
            <a:r>
              <a:rPr lang="en-GB" sz="2200" dirty="0">
                <a:latin typeface="Comic Sans MS" pitchFamily="66" charset="0"/>
              </a:rPr>
              <a:t>tegmental nucleus contains dopaminergic neurones that project directly onto the cortex.</a:t>
            </a:r>
          </a:p>
          <a:p>
            <a:pPr marL="448056" lvl="1" indent="0">
              <a:buNone/>
              <a:defRPr/>
            </a:pPr>
            <a:r>
              <a:rPr lang="en-GB" sz="2200" dirty="0" smtClean="0">
                <a:latin typeface="Comic Sans MS" pitchFamily="66" charset="0"/>
              </a:rPr>
              <a:t>-Cholinergic </a:t>
            </a:r>
            <a:r>
              <a:rPr lang="en-GB" sz="2200" dirty="0">
                <a:latin typeface="Comic Sans MS" pitchFamily="66" charset="0"/>
              </a:rPr>
              <a:t>neurones </a:t>
            </a:r>
            <a:r>
              <a:rPr lang="en-GB" sz="2200" dirty="0" smtClean="0">
                <a:latin typeface="Comic Sans MS" pitchFamily="66" charset="0"/>
              </a:rPr>
              <a:t>secreted by gigantocellular neurones project </a:t>
            </a:r>
            <a:r>
              <a:rPr lang="en-GB" sz="2200" dirty="0">
                <a:latin typeface="Comic Sans MS" pitchFamily="66" charset="0"/>
              </a:rPr>
              <a:t>onto the thalamus</a:t>
            </a: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7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p:spPr>
        <p:txBody>
          <a:bodyPr/>
          <a:lstStyle/>
          <a:p>
            <a:pPr eaLnBrk="1" hangingPunct="1"/>
            <a:r>
              <a:rPr lang="en-GB" sz="2800" b="1" dirty="0" smtClean="0">
                <a:solidFill>
                  <a:srgbClr val="FF0000"/>
                </a:solidFill>
                <a:latin typeface="Comic Sans MS" pitchFamily="66" charset="0"/>
              </a:rPr>
              <a:t>Raphe nuclei (Median RF)</a:t>
            </a:r>
            <a:endParaRPr lang="en-US" sz="2000" dirty="0" smtClean="0">
              <a:latin typeface="Comic Sans MS" pitchFamily="66"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smtClean="0">
                <a:latin typeface="Comic Sans MS" pitchFamily="66" charset="0"/>
              </a:rPr>
              <a:t>In the midline of the reticular formation</a:t>
            </a:r>
            <a:endParaRPr lang="en-US" dirty="0" smtClean="0">
              <a:latin typeface="Comic Sans MS" pitchFamily="66" charset="0"/>
            </a:endParaRPr>
          </a:p>
          <a:p>
            <a:pPr marL="448056" lvl="1" indent="0" eaLnBrk="1" fontAlgn="auto" hangingPunct="1">
              <a:spcAft>
                <a:spcPts val="0"/>
              </a:spcAft>
              <a:buNone/>
              <a:defRPr/>
            </a:pPr>
            <a:endParaRPr lang="en-GB" dirty="0" smtClean="0">
              <a:latin typeface="Comic Sans MS" pitchFamily="66" charset="0"/>
            </a:endParaRPr>
          </a:p>
          <a:p>
            <a:pPr marL="448056" lvl="1" indent="0" eaLnBrk="1" fontAlgn="auto" hangingPunct="1">
              <a:spcAft>
                <a:spcPts val="0"/>
              </a:spcAft>
              <a:buNone/>
              <a:defRPr/>
            </a:pPr>
            <a:r>
              <a:rPr lang="en-GB" dirty="0" smtClean="0">
                <a:latin typeface="Comic Sans MS" pitchFamily="66" charset="0"/>
              </a:rPr>
              <a:t>Contain </a:t>
            </a:r>
            <a:r>
              <a:rPr lang="en-GB" b="1" dirty="0" smtClean="0">
                <a:latin typeface="Comic Sans MS" pitchFamily="66" charset="0"/>
              </a:rPr>
              <a:t>serotonergic projections </a:t>
            </a:r>
            <a:r>
              <a:rPr lang="en-GB" dirty="0" smtClean="0">
                <a:latin typeface="Comic Sans MS" pitchFamily="66" charset="0"/>
              </a:rPr>
              <a:t>to the brain and spinal cord.</a:t>
            </a:r>
            <a:endParaRPr lang="en-US" dirty="0" smtClean="0">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2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p:spPr>
        <p:txBody>
          <a:bodyPr>
            <a:normAutofit fontScale="90000"/>
          </a:bodyPr>
          <a:lstStyle/>
          <a:p>
            <a:pPr eaLnBrk="1" hangingPunct="1"/>
            <a:r>
              <a:rPr lang="en-US" sz="4400" dirty="0" smtClean="0">
                <a:solidFill>
                  <a:srgbClr val="C00000"/>
                </a:solidFill>
                <a:effectLst>
                  <a:outerShdw blurRad="38100" dist="38100" dir="2700000" algn="tl">
                    <a:srgbClr val="000000">
                      <a:alpha val="43137"/>
                    </a:srgbClr>
                  </a:outerShdw>
                </a:effectLst>
                <a:latin typeface="Comic Sans MS" pitchFamily="66" charset="0"/>
              </a:rPr>
              <a:t>Functions of reticular formation:</a:t>
            </a: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smtClean="0">
                <a:latin typeface="Comic Sans MS" pitchFamily="66" charset="0"/>
              </a:rPr>
              <a:t>1. </a:t>
            </a:r>
            <a:r>
              <a:rPr lang="en-US" sz="2400" b="1" dirty="0" smtClean="0">
                <a:solidFill>
                  <a:srgbClr val="FF0000"/>
                </a:solidFill>
                <a:latin typeface="Comic Sans MS" pitchFamily="66" charset="0"/>
              </a:rPr>
              <a:t>Somatic motor control </a:t>
            </a:r>
            <a:r>
              <a:rPr lang="en-US" sz="2400" b="1" dirty="0" smtClean="0">
                <a:latin typeface="Comic Sans MS" pitchFamily="66" charset="0"/>
              </a:rPr>
              <a:t>(</a:t>
            </a:r>
            <a:r>
              <a:rPr lang="en-US" sz="2400" b="1" dirty="0" err="1" smtClean="0">
                <a:latin typeface="Comic Sans MS" pitchFamily="66" charset="0"/>
              </a:rPr>
              <a:t>Reticulospinal</a:t>
            </a:r>
            <a:r>
              <a:rPr lang="en-US" sz="2400" b="1" dirty="0" smtClean="0">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2. </a:t>
            </a:r>
            <a:r>
              <a:rPr lang="en-US" sz="2400" b="1" dirty="0" smtClean="0">
                <a:solidFill>
                  <a:srgbClr val="FF0000"/>
                </a:solidFill>
                <a:latin typeface="Comic Sans MS" pitchFamily="66" charset="0"/>
              </a:rPr>
              <a:t>Cardiovascular control </a:t>
            </a:r>
            <a:endParaRPr lang="en-US" sz="2400" b="1" dirty="0" smtClean="0">
              <a:latin typeface="Comic Sans MS" pitchFamily="66" charset="0"/>
            </a:endParaRPr>
          </a:p>
          <a:p>
            <a:pPr marL="786384" lvl="1" indent="-384048">
              <a:buFont typeface="Arial" pitchFamily="34" charset="0"/>
              <a:buChar char="•"/>
              <a:defRPr/>
            </a:pPr>
            <a:r>
              <a:rPr lang="en-US" sz="2200" b="1" dirty="0" smtClean="0">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3. </a:t>
            </a:r>
            <a:r>
              <a:rPr lang="en-US" sz="2400" b="1" dirty="0" smtClean="0">
                <a:solidFill>
                  <a:srgbClr val="FF0000"/>
                </a:solidFill>
                <a:latin typeface="Comic Sans MS" pitchFamily="66" charset="0"/>
              </a:rPr>
              <a:t>Pain modulation </a:t>
            </a:r>
            <a:endParaRPr lang="en-US" sz="2400" b="1" dirty="0" smtClean="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smtClean="0">
                <a:latin typeface="Comic Sans MS" pitchFamily="66" charset="0"/>
              </a:rPr>
              <a:t>Pain signals from the lower body </a:t>
            </a:r>
            <a:r>
              <a:rPr lang="en-US" sz="3300" b="1" dirty="0">
                <a:latin typeface="Comic Sans MS" pitchFamily="66" charset="0"/>
                <a:cs typeface="Arabic Typesetting"/>
              </a:rPr>
              <a:t>&gt;&gt; &gt;&gt;</a:t>
            </a:r>
            <a:r>
              <a:rPr lang="en-US" sz="2400" b="1" dirty="0" smtClean="0">
                <a:latin typeface="Comic Sans MS" pitchFamily="66" charset="0"/>
              </a:rPr>
              <a:t> RF </a:t>
            </a:r>
            <a:r>
              <a:rPr lang="en-US" sz="2400" b="1" dirty="0">
                <a:latin typeface="Comic Sans MS" pitchFamily="66" charset="0"/>
                <a:cs typeface="Arabic Typesetting"/>
              </a:rPr>
              <a:t>&gt;&gt; &gt;&gt; </a:t>
            </a:r>
            <a:r>
              <a:rPr lang="en-US" sz="2400" b="1" dirty="0" smtClean="0">
                <a:latin typeface="Comic Sans MS" pitchFamily="66" charset="0"/>
              </a:rPr>
              <a:t>cerebral cortex</a:t>
            </a:r>
          </a:p>
          <a:p>
            <a:pPr marL="420624" indent="-384048">
              <a:buFont typeface="Arial" pitchFamily="34" charset="0"/>
              <a:buChar char="•"/>
              <a:defRPr/>
            </a:pPr>
            <a:r>
              <a:rPr lang="en-US" sz="2400" b="1" dirty="0" smtClean="0">
                <a:latin typeface="Comic Sans MS" pitchFamily="66" charset="0"/>
              </a:rPr>
              <a:t>RF is origin of the descending analgesic pathways</a:t>
            </a:r>
          </a:p>
          <a:p>
            <a:pPr marL="420624" indent="-384048">
              <a:buFont typeface="Arial" pitchFamily="34" charset="0"/>
              <a:buChar char="•"/>
              <a:defRPr/>
            </a:pPr>
            <a:r>
              <a:rPr lang="en-US" sz="2400" b="1" dirty="0" smtClean="0">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solidFill>
                  <a:srgbClr val="FF0000"/>
                </a:solidFill>
              </a:rPr>
              <a:t>Functions of reticular </a:t>
            </a:r>
            <a:r>
              <a:rPr lang="en-US" sz="3600" i="1" dirty="0" smtClean="0">
                <a:solidFill>
                  <a:srgbClr val="FF0000"/>
                </a:solidFill>
              </a:rPr>
              <a:t>formation, </a:t>
            </a:r>
            <a:r>
              <a:rPr lang="en-US" sz="3600" i="1" dirty="0" err="1" smtClean="0">
                <a:solidFill>
                  <a:srgbClr val="FF0000"/>
                </a:solidFill>
              </a:rPr>
              <a:t>cont</a:t>
            </a:r>
            <a:r>
              <a:rPr lang="en-US" sz="3600" i="1" dirty="0" smtClean="0">
                <a:solidFill>
                  <a:srgbClr val="FF0000"/>
                </a:solidFill>
              </a:rPr>
              <a:t>…</a:t>
            </a:r>
            <a:endParaRPr lang="en-US" sz="3600" i="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latin typeface="Comic Sans MS" pitchFamily="66" charset="0"/>
              </a:rPr>
              <a:t>4. Sleep and consciousness - The reticular formation has projections to the thalamus and cerebral cortex . It plays a central role in states of consciousness like alertness and sleep. Injury to the reticular formation can result in irreversible coma.</a:t>
            </a:r>
          </a:p>
          <a:p>
            <a:endParaRPr lang="en-US" dirty="0">
              <a:latin typeface="Comic Sans MS" pitchFamily="66" charset="0"/>
            </a:endParaRPr>
          </a:p>
          <a:p>
            <a:r>
              <a:rPr lang="en-US" dirty="0">
                <a:latin typeface="Comic Sans MS" pitchFamily="66" charset="0"/>
              </a:rPr>
              <a:t>5. Habituation - This is a process in which the brain learns to ignore repetitive, meaningless stimuli while remaining sensitive to others. A good example of this is when a person can sleep through loud traffic in a large city, but is awakened promptly due to the sound of an alarm .</a:t>
            </a:r>
          </a:p>
          <a:p>
            <a:endParaRPr lang="en-US" dirty="0"/>
          </a:p>
        </p:txBody>
      </p:sp>
    </p:spTree>
    <p:extLst>
      <p:ext uri="{BB962C8B-B14F-4D97-AF65-F5344CB8AC3E}">
        <p14:creationId xmlns:p14="http://schemas.microsoft.com/office/powerpoint/2010/main" val="41842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p:spPr>
        <p:txBody>
          <a:bodyPr/>
          <a:lstStyle/>
          <a:p>
            <a:pPr algn="ctr" eaLnBrk="1" hangingPunct="1"/>
            <a:r>
              <a:rPr lang="en-US" b="1" dirty="0" smtClean="0">
                <a:solidFill>
                  <a:srgbClr val="C00000"/>
                </a:solidFill>
                <a:latin typeface="Comic Sans MS" pitchFamily="66" charset="0"/>
              </a:rPr>
              <a:t>Thalamus</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smtClean="0">
                <a:latin typeface="Comic Sans MS" pitchFamily="66" charset="0"/>
              </a:rPr>
              <a:t>   </a:t>
            </a:r>
            <a:r>
              <a:rPr lang="en-GB" sz="2200" b="1" dirty="0" smtClean="0">
                <a:latin typeface="Comic Sans MS" pitchFamily="66" charset="0"/>
              </a:rPr>
              <a:t>Located in the mid-part of the diencephalon </a:t>
            </a:r>
          </a:p>
          <a:p>
            <a:pPr marL="420624" indent="-384048" eaLnBrk="1" fontAlgn="auto" hangingPunct="1">
              <a:spcAft>
                <a:spcPts val="0"/>
              </a:spcAft>
              <a:buFont typeface="Wingdings 2" pitchFamily="18" charset="2"/>
              <a:buNone/>
              <a:defRPr/>
            </a:pPr>
            <a:endParaRPr lang="en-GB" sz="2200" b="1" dirty="0" smtClean="0">
              <a:latin typeface="Comic Sans MS" pitchFamily="66" charset="0"/>
            </a:endParaRPr>
          </a:p>
          <a:p>
            <a:pPr marL="420624" indent="-384048">
              <a:buClr>
                <a:srgbClr val="FF0000"/>
              </a:buClr>
              <a:buFont typeface="Wingdings" panose="05000000000000000000" pitchFamily="2" charset="2"/>
              <a:buChar char="§"/>
              <a:defRPr/>
            </a:pPr>
            <a:r>
              <a:rPr lang="en-US" sz="2200" b="1" dirty="0">
                <a:latin typeface="Comic Sans MS" pitchFamily="66" charset="0"/>
              </a:rPr>
              <a:t>Almost every area of the cerebral cortex connects with its own highly specific area in the thalamus . </a:t>
            </a:r>
          </a:p>
          <a:p>
            <a:pPr marL="420624" indent="-384048">
              <a:buClr>
                <a:srgbClr val="FF0000"/>
              </a:buClr>
              <a:buFont typeface="Wingdings" panose="05000000000000000000" pitchFamily="2" charset="2"/>
              <a:buChar char="§"/>
              <a:defRPr/>
            </a:pPr>
            <a:r>
              <a:rPr lang="en-US" sz="2200" b="1" dirty="0">
                <a:latin typeface="Comic Sans MS" pitchFamily="66" charset="0"/>
              </a:rPr>
              <a:t>These functional segments are called </a:t>
            </a:r>
            <a:r>
              <a:rPr lang="en-US" sz="2200" b="1" dirty="0" err="1">
                <a:latin typeface="Comic Sans MS" pitchFamily="66" charset="0"/>
              </a:rPr>
              <a:t>Thalamocortical</a:t>
            </a:r>
            <a:r>
              <a:rPr lang="en-US" sz="2200" b="1" dirty="0">
                <a:latin typeface="Comic Sans MS" pitchFamily="66" charset="0"/>
              </a:rPr>
              <a:t> Sectors</a:t>
            </a:r>
          </a:p>
          <a:p>
            <a:pPr marL="420624" indent="-384048">
              <a:buClr>
                <a:srgbClr val="FF0000"/>
              </a:buClr>
              <a:buFont typeface="Wingdings" panose="05000000000000000000" pitchFamily="2" charset="2"/>
              <a:buChar char="§"/>
              <a:defRPr/>
            </a:pPr>
            <a:r>
              <a:rPr lang="en-US" sz="2200" b="1" dirty="0">
                <a:latin typeface="Comic Sans MS" pitchFamily="66" charset="0"/>
              </a:rPr>
              <a:t>They are made of </a:t>
            </a:r>
            <a:endParaRPr lang="en-US" sz="2200" b="1" dirty="0" smtClean="0">
              <a:latin typeface="Comic Sans MS" pitchFamily="66" charset="0"/>
            </a:endParaRPr>
          </a:p>
          <a:p>
            <a:pPr marL="820674" lvl="1" indent="-384048">
              <a:buClr>
                <a:srgbClr val="FF0000"/>
              </a:buClr>
              <a:buFont typeface="Wingdings" panose="05000000000000000000" pitchFamily="2" charset="2"/>
              <a:buChar char="§"/>
              <a:defRPr/>
            </a:pPr>
            <a:r>
              <a:rPr lang="en-US" sz="1800" b="1" dirty="0" err="1" smtClean="0">
                <a:latin typeface="Comic Sans MS" pitchFamily="66" charset="0"/>
              </a:rPr>
              <a:t>Thalamo</a:t>
            </a:r>
            <a:r>
              <a:rPr lang="en-US" sz="1800" b="1" dirty="0" smtClean="0">
                <a:latin typeface="Comic Sans MS" pitchFamily="66" charset="0"/>
              </a:rPr>
              <a:t>-cortical </a:t>
            </a:r>
            <a:r>
              <a:rPr lang="en-US" sz="1800" b="1" dirty="0">
                <a:latin typeface="Comic Sans MS" pitchFamily="66" charset="0"/>
              </a:rPr>
              <a:t>(TC)  fibers </a:t>
            </a:r>
            <a:endParaRPr lang="en-US" sz="1800" b="1" dirty="0" smtClean="0">
              <a:latin typeface="Comic Sans MS" pitchFamily="66" charset="0"/>
            </a:endParaRPr>
          </a:p>
          <a:p>
            <a:pPr marL="820674" lvl="1" indent="-384048">
              <a:buClr>
                <a:srgbClr val="FF0000"/>
              </a:buClr>
              <a:buFont typeface="Wingdings" panose="05000000000000000000" pitchFamily="2" charset="2"/>
              <a:buChar char="§"/>
              <a:defRPr/>
            </a:pPr>
            <a:r>
              <a:rPr lang="en-US" sz="1800" b="1" dirty="0" err="1" smtClean="0">
                <a:latin typeface="Comic Sans MS" pitchFamily="66" charset="0"/>
              </a:rPr>
              <a:t>Cortico</a:t>
            </a:r>
            <a:r>
              <a:rPr lang="en-US" sz="1800" b="1" dirty="0" smtClean="0">
                <a:latin typeface="Comic Sans MS" pitchFamily="66" charset="0"/>
              </a:rPr>
              <a:t>-thalamic </a:t>
            </a:r>
            <a:r>
              <a:rPr lang="en-US" sz="1800" b="1" dirty="0">
                <a:latin typeface="Comic Sans MS" pitchFamily="66" charset="0"/>
              </a:rPr>
              <a:t>( CT) fibers . </a:t>
            </a:r>
          </a:p>
          <a:p>
            <a:pPr marL="420624" indent="-384048">
              <a:buClr>
                <a:srgbClr val="FF0000"/>
              </a:buClr>
              <a:buFont typeface="Wingdings" panose="05000000000000000000" pitchFamily="2" charset="2"/>
              <a:buChar char="§"/>
              <a:defRPr/>
            </a:pPr>
            <a:r>
              <a:rPr lang="en-US" sz="2200" b="1" dirty="0">
                <a:latin typeface="Comic Sans MS" pitchFamily="66" charset="0"/>
              </a:rPr>
              <a:t>These neural circuits between the thalamus &amp; cortex are essential for determining the level of consciousness .</a:t>
            </a:r>
          </a:p>
        </p:txBody>
      </p:sp>
    </p:spTree>
    <p:extLst>
      <p:ext uri="{BB962C8B-B14F-4D97-AF65-F5344CB8AC3E}">
        <p14:creationId xmlns:p14="http://schemas.microsoft.com/office/powerpoint/2010/main" val="3359907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pPr algn="ctr"/>
            <a:r>
              <a:rPr lang="en-US" b="1" dirty="0" smtClean="0">
                <a:solidFill>
                  <a:srgbClr val="C00000"/>
                </a:solidFill>
                <a:latin typeface="Comic Sans MS" pitchFamily="66" charset="0"/>
              </a:rPr>
              <a:t>Hypothalamus </a:t>
            </a:r>
            <a:endParaRPr lang="en-US" b="1" dirty="0">
              <a:solidFill>
                <a:srgbClr val="C00000"/>
              </a:solidFill>
              <a:latin typeface="Comic Sans MS" pitchFamily="66" charset="0"/>
            </a:endParaRPr>
          </a:p>
        </p:txBody>
      </p:sp>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0" y="1828800"/>
            <a:ext cx="4572000" cy="3962400"/>
          </a:xfrm>
        </p:spPr>
        <p:txBody>
          <a:bodyPr>
            <a:normAutofit/>
          </a:bodyPr>
          <a:lstStyle/>
          <a:p>
            <a:pPr rtl="0" eaLnBrk="1" fontAlgn="auto" latinLnBrk="0" hangingPunct="1"/>
            <a:r>
              <a:rPr kumimoji="0" lang="en-GB" sz="2400" b="1" kern="1200" dirty="0" err="1" smtClean="0">
                <a:effectLst/>
                <a:latin typeface="Comic Sans MS" pitchFamily="66" charset="0"/>
              </a:rPr>
              <a:t>Tuberomammillary</a:t>
            </a:r>
            <a:r>
              <a:rPr kumimoji="0" lang="en-GB" sz="2400" b="1" kern="1200" dirty="0" smtClean="0">
                <a:effectLst/>
                <a:latin typeface="Comic Sans MS" pitchFamily="66" charset="0"/>
              </a:rPr>
              <a:t> nucleus in the hypothalamus projects to the cortex and is involved in maintaining the awake state</a:t>
            </a:r>
            <a:endParaRPr lang="en-US" sz="2400" dirty="0" smtClean="0">
              <a:effectLst/>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latin typeface="Comic Sans MS" pitchFamily="66" charset="0"/>
              </a:rPr>
              <a:t>consciousness</a:t>
            </a:r>
            <a:endParaRPr lang="en-US" b="1" dirty="0">
              <a:solidFill>
                <a:srgbClr val="C000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p:txBody>
          <a:bodyPr/>
          <a:lstStyle/>
          <a:p>
            <a:pPr rtl="0" eaLnBrk="1" fontAlgn="auto" hangingPunct="1"/>
            <a:r>
              <a:rPr kumimoji="0" lang="en-US" sz="2600" b="1" kern="1200" dirty="0" smtClean="0">
                <a:effectLst/>
                <a:latin typeface="Comic Sans MS" pitchFamily="66" charset="0"/>
              </a:rPr>
              <a:t>Is the brain state in which a person is  being aware of the self and surroundings</a:t>
            </a:r>
            <a:endParaRPr lang="en-US" sz="2600" b="1" dirty="0" smtClean="0">
              <a:effectLst/>
              <a:latin typeface="Comic Sans MS" pitchFamily="66" charset="0"/>
            </a:endParaRPr>
          </a:p>
          <a:p>
            <a:pPr rtl="0" eaLnBrk="1" fontAlgn="auto" hangingPunct="1"/>
            <a:r>
              <a:rPr kumimoji="0" lang="en-US" sz="2600" b="1" kern="1200" dirty="0" smtClean="0">
                <a:effectLst/>
                <a:latin typeface="Comic Sans MS" pitchFamily="66" charset="0"/>
              </a:rPr>
              <a:t>It is a product of electrical activity of the brain</a:t>
            </a:r>
            <a:endParaRPr lang="en-US" b="1" dirty="0" smtClean="0">
              <a:effectLst/>
              <a:latin typeface="Comic Sans MS" pitchFamily="66" charset="0"/>
            </a:endParaRPr>
          </a:p>
          <a:p>
            <a:pPr rtl="0" eaLnBrk="1" fontAlgn="auto" hangingPunct="1"/>
            <a:r>
              <a:rPr kumimoji="0" lang="en-US" sz="2600" b="1" i="1" kern="1200" dirty="0" smtClean="0">
                <a:effectLst/>
                <a:latin typeface="Comic Sans MS" pitchFamily="66" charset="0"/>
                <a:ea typeface="+mn-ea"/>
                <a:cs typeface="+mn-cs"/>
              </a:rPr>
              <a:t>(flat EEG =</a:t>
            </a:r>
            <a:r>
              <a:rPr kumimoji="0" lang="en-US" sz="2600" b="1" i="1" kern="1200" baseline="0" dirty="0" smtClean="0">
                <a:effectLst/>
                <a:latin typeface="Comic Sans MS" pitchFamily="66" charset="0"/>
                <a:ea typeface="+mn-ea"/>
                <a:cs typeface="+mn-cs"/>
              </a:rPr>
              <a:t> un</a:t>
            </a:r>
            <a:r>
              <a:rPr kumimoji="0" lang="en-US" sz="2600" b="1" i="1" kern="1200" dirty="0" smtClean="0">
                <a:effectLst/>
                <a:latin typeface="Comic Sans MS" pitchFamily="66" charset="0"/>
              </a:rPr>
              <a:t>conscious)</a:t>
            </a:r>
            <a:endParaRPr lang="en-US" b="1" dirty="0" smtClean="0">
              <a:effectLst/>
              <a:latin typeface="Comic Sans MS" pitchFamily="66" charset="0"/>
            </a:endParaRPr>
          </a:p>
          <a:p>
            <a:endParaRPr lang="en-US" dirty="0"/>
          </a:p>
        </p:txBody>
      </p:sp>
    </p:spTree>
    <p:extLst>
      <p:ext uri="{BB962C8B-B14F-4D97-AF65-F5344CB8AC3E}">
        <p14:creationId xmlns:p14="http://schemas.microsoft.com/office/powerpoint/2010/main" val="90211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438150"/>
          </a:xfrm>
        </p:spPr>
        <p:txBody>
          <a:bodyPr>
            <a:normAutofit fontScale="90000"/>
          </a:bodyPr>
          <a:lstStyle/>
          <a:p>
            <a:pPr algn="l" eaLnBrk="1" fontAlgn="auto" hangingPunct="1">
              <a:spcAft>
                <a:spcPts val="0"/>
              </a:spcAft>
              <a:defRPr/>
            </a:pPr>
            <a:r>
              <a:rPr lang="en-US" b="1" dirty="0" smtClean="0">
                <a:solidFill>
                  <a:srgbClr val="C00000"/>
                </a:solidFill>
                <a:effectLst>
                  <a:outerShdw blurRad="38100" dist="38100" dir="2700000" algn="tl">
                    <a:srgbClr val="000000">
                      <a:alpha val="43137"/>
                    </a:srgbClr>
                  </a:outerShdw>
                </a:effectLst>
                <a:latin typeface="Comic Sans MS" pitchFamily="66" charset="0"/>
              </a:rPr>
              <a:t>RAS</a:t>
            </a:r>
            <a:endParaRPr lang="en-US" b="1" dirty="0">
              <a:solidFill>
                <a:srgbClr val="C000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a:t>
            </a:r>
            <a:r>
              <a:rPr lang="en-US" sz="2800" b="1" dirty="0" smtClean="0">
                <a:latin typeface="Comic Sans MS" pitchFamily="66" charset="0"/>
                <a:cs typeface="Arial" charset="0"/>
                <a:sym typeface="Wingdings" pitchFamily="2" charset="2"/>
              </a:rPr>
              <a:t>Lesion in the mid-pons </a:t>
            </a:r>
            <a:r>
              <a:rPr lang="en-US" sz="2800" dirty="0" smtClean="0">
                <a:latin typeface="Comic Sans MS" pitchFamily="66" charset="0"/>
                <a:sym typeface="Wingdings" pitchFamily="2" charset="2"/>
              </a:rPr>
              <a:t>&gt;</a:t>
            </a:r>
            <a:r>
              <a:rPr lang="en-US" sz="2800" dirty="0" smtClean="0">
                <a:latin typeface="Comic Sans MS" pitchFamily="66" charset="0"/>
                <a:cs typeface="Arabic Typesetting"/>
                <a:sym typeface="Wingdings" pitchFamily="2" charset="2"/>
              </a:rPr>
              <a:t>&gt;&gt;&gt;&gt;&gt;&gt;</a:t>
            </a:r>
            <a:r>
              <a:rPr lang="en-US" sz="2800" b="1" dirty="0" smtClean="0">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smtClean="0">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prstClr val="black"/>
              </a:solidFill>
            </a:endParaRPr>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457200"/>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740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p:spPr>
        <p:txBody>
          <a:bodyPr>
            <a:normAutofit fontScale="90000"/>
          </a:bodyPr>
          <a:lstStyle/>
          <a:p>
            <a:pPr eaLnBrk="1" hangingPunct="1"/>
            <a:r>
              <a:rPr lang="en-US" sz="4400" dirty="0" smtClean="0">
                <a:solidFill>
                  <a:srgbClr val="C00000"/>
                </a:solidFill>
                <a:effectLst>
                  <a:outerShdw blurRad="38100" dist="38100" dir="2700000" algn="tl">
                    <a:srgbClr val="000000">
                      <a:alpha val="43137"/>
                    </a:srgbClr>
                  </a:outerShdw>
                </a:effectLst>
                <a:latin typeface="Comic Sans MS" pitchFamily="66"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lnSpcReduction="10000"/>
          </a:bodyPr>
          <a:lstStyle/>
          <a:p>
            <a:pPr marL="274320" indent="-274320" eaLnBrk="1" fontAlgn="auto" hangingPunct="1">
              <a:spcAft>
                <a:spcPts val="0"/>
              </a:spcAft>
              <a:buClr>
                <a:schemeClr val="accent3"/>
              </a:buClr>
              <a:buFont typeface="Arial" pitchFamily="34" charset="0"/>
              <a:buChar char="•"/>
              <a:defRPr/>
            </a:pPr>
            <a:r>
              <a:rPr lang="en-US" sz="3000" dirty="0" smtClean="0">
                <a:latin typeface="Comic Sans MS" pitchFamily="66" charset="0"/>
              </a:rPr>
              <a:t>The RAS is composed of several neuronal circuits connecting the brainstem  to the cortex</a:t>
            </a:r>
          </a:p>
          <a:p>
            <a:pPr marL="274320" indent="-274320" eaLnBrk="1" fontAlgn="auto" hangingPunct="1">
              <a:spcAft>
                <a:spcPts val="0"/>
              </a:spcAft>
              <a:buClr>
                <a:schemeClr val="accent3"/>
              </a:buClr>
              <a:buFont typeface="Arial" pitchFamily="34" charset="0"/>
              <a:buChar char="•"/>
              <a:defRPr/>
            </a:pPr>
            <a:r>
              <a:rPr lang="en-US" sz="3000" dirty="0" smtClean="0">
                <a:latin typeface="Comic Sans MS" pitchFamily="66" charset="0"/>
              </a:rPr>
              <a:t>Originate in the </a:t>
            </a:r>
            <a:r>
              <a:rPr lang="en-US" sz="3000" b="1" dirty="0" smtClean="0">
                <a:latin typeface="Comic Sans MS" pitchFamily="66" charset="0"/>
              </a:rPr>
              <a:t>upper brainstem reticular core</a:t>
            </a:r>
            <a:r>
              <a:rPr lang="en-US" sz="3000" dirty="0" smtClean="0">
                <a:latin typeface="Comic Sans MS" pitchFamily="66" charset="0"/>
              </a:rPr>
              <a:t> and project through synaptic relays in the </a:t>
            </a:r>
            <a:r>
              <a:rPr lang="en-US" sz="3000" b="1" dirty="0" smtClean="0">
                <a:latin typeface="Comic Sans MS" pitchFamily="66" charset="0"/>
              </a:rPr>
              <a:t>thalamic nuclei </a:t>
            </a:r>
            <a:r>
              <a:rPr lang="en-US" sz="3000" dirty="0" smtClean="0">
                <a:latin typeface="Comic Sans MS" pitchFamily="66" charset="0"/>
              </a:rPr>
              <a:t>to the </a:t>
            </a:r>
            <a:r>
              <a:rPr lang="en-US" sz="3000" b="1" dirty="0" smtClean="0">
                <a:latin typeface="Comic Sans MS" pitchFamily="66" charset="0"/>
              </a:rPr>
              <a:t>cerebral cortex</a:t>
            </a:r>
          </a:p>
          <a:p>
            <a:pPr marL="274320" indent="-274320" eaLnBrk="1" fontAlgn="auto" hangingPunct="1">
              <a:spcAft>
                <a:spcPts val="0"/>
              </a:spcAft>
              <a:buClr>
                <a:schemeClr val="accent3"/>
              </a:buClr>
              <a:buFont typeface="Arial" pitchFamily="34" charset="0"/>
              <a:buChar char="•"/>
              <a:defRPr/>
            </a:pPr>
            <a:r>
              <a:rPr lang="en-US" sz="3000" dirty="0" smtClean="0">
                <a:latin typeface="Comic Sans MS" pitchFamily="66" charset="0"/>
              </a:rPr>
              <a:t>As a result, individuals with bilateral lesions of thalamic </a:t>
            </a:r>
            <a:r>
              <a:rPr lang="en-US" sz="3000" dirty="0" err="1" smtClean="0">
                <a:latin typeface="Comic Sans MS" pitchFamily="66" charset="0"/>
              </a:rPr>
              <a:t>intralaminar</a:t>
            </a:r>
            <a:r>
              <a:rPr lang="en-US" sz="3000" dirty="0" smtClean="0">
                <a:latin typeface="Comic Sans MS" pitchFamily="66" charset="0"/>
              </a:rPr>
              <a:t> nuclei are lethargic or drowsy</a:t>
            </a:r>
            <a:r>
              <a:rPr lang="en-US" sz="3000" baseline="30000" dirty="0" smtClean="0">
                <a:latin typeface="Comic Sans MS" pitchFamily="66" charset="0"/>
              </a:rPr>
              <a:t> </a:t>
            </a:r>
          </a:p>
          <a:p>
            <a:pPr marL="274320" indent="-274320" algn="just" eaLnBrk="1" fontAlgn="auto" hangingPunct="1">
              <a:spcAft>
                <a:spcPts val="0"/>
              </a:spcAft>
              <a:buClr>
                <a:schemeClr val="accent3"/>
              </a:buClr>
              <a:buFont typeface="Arial" pitchFamily="34" charset="0"/>
              <a:buChar char="•"/>
              <a:defRPr/>
            </a:pPr>
            <a:endParaRPr lang="en-US" baseline="30000"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endParaRPr lang="en-US"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smtClean="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0"/>
            <a:ext cx="4343400" cy="79248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962400" y="0"/>
            <a:ext cx="5181600" cy="6553200"/>
          </a:xfrm>
        </p:spPr>
        <p:txBody>
          <a:bodyPr>
            <a:normAutofit/>
          </a:bodyPr>
          <a:lstStyle/>
          <a:p>
            <a:pPr>
              <a:lnSpc>
                <a:spcPts val="3000"/>
              </a:lnSpc>
              <a:spcBef>
                <a:spcPts val="0"/>
              </a:spcBef>
            </a:pPr>
            <a:r>
              <a:rPr lang="en-US" sz="2200" b="1" dirty="0" err="1">
                <a:latin typeface="Comic Sans MS" pitchFamily="66" charset="0"/>
                <a:cs typeface="Arial" charset="0"/>
              </a:rPr>
              <a:t>Bulboreticular</a:t>
            </a:r>
            <a:r>
              <a:rPr lang="en-US" sz="2200" b="1" dirty="0">
                <a:latin typeface="Comic Sans MS" pitchFamily="66" charset="0"/>
                <a:cs typeface="Arial" charset="0"/>
              </a:rPr>
              <a:t>  </a:t>
            </a:r>
            <a:r>
              <a:rPr lang="en-US" sz="2200" b="1" dirty="0" err="1">
                <a:latin typeface="Comic Sans MS" pitchFamily="66" charset="0"/>
                <a:cs typeface="Arial" charset="0"/>
              </a:rPr>
              <a:t>Facilitory</a:t>
            </a:r>
            <a:r>
              <a:rPr lang="en-US" sz="2200" b="1" dirty="0">
                <a:latin typeface="Comic Sans MS" pitchFamily="66" charset="0"/>
                <a:cs typeface="Arial" charset="0"/>
              </a:rPr>
              <a:t> ( Excitatory ) = </a:t>
            </a:r>
            <a:r>
              <a:rPr lang="en-US" sz="2200" b="1" dirty="0">
                <a:latin typeface="Comic Sans MS" pitchFamily="66" charset="0"/>
              </a:rPr>
              <a:t>Reticular Excitatory Area of the Brain Stem</a:t>
            </a:r>
            <a:r>
              <a:rPr lang="en-US" sz="2200" b="1" dirty="0">
                <a:latin typeface="Comic Sans MS" pitchFamily="66" charset="0"/>
                <a:cs typeface="Arial" charset="0"/>
              </a:rPr>
              <a:t> </a:t>
            </a:r>
            <a:endParaRPr lang="en-US" sz="2200" b="1" dirty="0" smtClean="0">
              <a:latin typeface="Comic Sans MS" pitchFamily="66" charset="0"/>
              <a:cs typeface="Arial" charset="0"/>
            </a:endParaRPr>
          </a:p>
          <a:p>
            <a:pPr>
              <a:lnSpc>
                <a:spcPts val="3000"/>
              </a:lnSpc>
              <a:spcBef>
                <a:spcPts val="0"/>
              </a:spcBef>
            </a:pPr>
            <a:r>
              <a:rPr lang="en-US" sz="2200" b="1" dirty="0" smtClean="0">
                <a:latin typeface="Comic Sans MS" pitchFamily="66" charset="0"/>
                <a:cs typeface="Arial" charset="0"/>
              </a:rPr>
              <a:t>Sends </a:t>
            </a:r>
            <a:r>
              <a:rPr lang="en-US" sz="2200" b="1" dirty="0">
                <a:latin typeface="Comic Sans MS" pitchFamily="66" charset="0"/>
                <a:cs typeface="Arial" charset="0"/>
                <a:sym typeface="Wingdings" pitchFamily="2" charset="2"/>
              </a:rPr>
              <a:t>excitatory </a:t>
            </a:r>
            <a:r>
              <a:rPr lang="en-US" sz="2200" b="1" dirty="0">
                <a:latin typeface="Comic Sans MS" pitchFamily="66" charset="0"/>
                <a:cs typeface="Arial" charset="0"/>
              </a:rPr>
              <a:t>signals into Thalamus </a:t>
            </a:r>
            <a:endParaRPr lang="en-US" sz="2200" b="1" dirty="0" smtClean="0">
              <a:latin typeface="Comic Sans MS" pitchFamily="66" charset="0"/>
              <a:cs typeface="Arial" charset="0"/>
            </a:endParaRPr>
          </a:p>
          <a:p>
            <a:pPr>
              <a:lnSpc>
                <a:spcPts val="3000"/>
              </a:lnSpc>
              <a:spcBef>
                <a:spcPts val="0"/>
              </a:spcBef>
            </a:pPr>
            <a:r>
              <a:rPr lang="en-US" sz="2200" b="1" dirty="0" smtClean="0">
                <a:latin typeface="Comic Sans MS" pitchFamily="66" charset="0"/>
                <a:cs typeface="Arabic Typesetting"/>
              </a:rPr>
              <a:t>&gt;&gt;&gt;&gt;</a:t>
            </a:r>
            <a:r>
              <a:rPr lang="en-US" sz="2200" b="1" dirty="0" smtClean="0">
                <a:latin typeface="Comic Sans MS" pitchFamily="66" charset="0"/>
                <a:cs typeface="Arial" charset="0"/>
              </a:rPr>
              <a:t>  thalamus </a:t>
            </a:r>
            <a:r>
              <a:rPr lang="en-US" sz="2200" b="1" dirty="0">
                <a:latin typeface="Comic Sans MS" pitchFamily="66" charset="0"/>
                <a:cs typeface="Arial" charset="0"/>
              </a:rPr>
              <a:t>excites almost all areas of the cortex . </a:t>
            </a:r>
          </a:p>
          <a:p>
            <a:pPr>
              <a:lnSpc>
                <a:spcPts val="3000"/>
              </a:lnSpc>
              <a:spcBef>
                <a:spcPts val="0"/>
              </a:spcBef>
            </a:pPr>
            <a:r>
              <a:rPr lang="en-US" sz="2200" b="1" dirty="0">
                <a:latin typeface="Comic Sans MS" pitchFamily="66" charset="0"/>
                <a:cs typeface="Arial" charset="0"/>
                <a:sym typeface="Wingdings" pitchFamily="2" charset="2"/>
              </a:rPr>
              <a:t>The </a:t>
            </a:r>
            <a:r>
              <a:rPr lang="en-US" sz="2200" b="1" dirty="0" err="1">
                <a:latin typeface="Comic Sans MS" pitchFamily="66" charset="0"/>
                <a:cs typeface="Arial" charset="0"/>
              </a:rPr>
              <a:t>Bulboreticular</a:t>
            </a:r>
            <a:r>
              <a:rPr lang="en-US" sz="2200" b="1" dirty="0">
                <a:latin typeface="Comic Sans MS" pitchFamily="66" charset="0"/>
                <a:cs typeface="Arial" charset="0"/>
              </a:rPr>
              <a:t> </a:t>
            </a:r>
            <a:r>
              <a:rPr lang="en-US" sz="2200" b="1" dirty="0" err="1">
                <a:latin typeface="Comic Sans MS" pitchFamily="66" charset="0"/>
                <a:cs typeface="Arial" charset="0"/>
              </a:rPr>
              <a:t>Facilitory</a:t>
            </a:r>
            <a:r>
              <a:rPr lang="en-US" sz="2200" b="1" dirty="0">
                <a:latin typeface="Comic Sans MS" pitchFamily="66" charset="0"/>
                <a:cs typeface="Arial" charset="0"/>
              </a:rPr>
              <a:t> ( Excitatory ) Area + Thalamus </a:t>
            </a:r>
            <a:r>
              <a:rPr lang="en-US" sz="2200" b="1" dirty="0" smtClean="0">
                <a:latin typeface="Comic Sans MS" pitchFamily="66" charset="0"/>
                <a:cs typeface="Arial" charset="0"/>
              </a:rPr>
              <a:t>=</a:t>
            </a:r>
            <a:r>
              <a:rPr lang="en-US" sz="2200" b="1" dirty="0" smtClean="0">
                <a:latin typeface="Comic Sans MS" pitchFamily="66" charset="0"/>
                <a:cs typeface="Arial" charset="0"/>
                <a:sym typeface="Wingdings" pitchFamily="2" charset="2"/>
              </a:rPr>
              <a:t>Reticular </a:t>
            </a:r>
            <a:r>
              <a:rPr lang="en-US" sz="2200" b="1" dirty="0">
                <a:latin typeface="Comic Sans MS" pitchFamily="66" charset="0"/>
                <a:cs typeface="Arial" charset="0"/>
                <a:sym typeface="Wingdings" pitchFamily="2" charset="2"/>
              </a:rPr>
              <a:t>Activating System ( RAS) </a:t>
            </a:r>
          </a:p>
          <a:p>
            <a:pPr>
              <a:lnSpc>
                <a:spcPts val="3000"/>
              </a:lnSpc>
              <a:spcBef>
                <a:spcPts val="0"/>
              </a:spcBef>
            </a:pPr>
            <a:r>
              <a:rPr lang="en-US" sz="2200" b="1" dirty="0">
                <a:latin typeface="Comic Sans MS" pitchFamily="66" charset="0"/>
                <a:cs typeface="Arial" charset="0"/>
                <a:sym typeface="Wingdings" pitchFamily="2" charset="2"/>
              </a:rPr>
              <a:t>The RAS is the system which keeps our cortex awake and conscious </a:t>
            </a:r>
            <a:endParaRPr lang="en-US" sz="2200" dirty="0">
              <a:latin typeface="Comic Sans MS" pitchFamily="66" charset="0"/>
              <a:cs typeface="Arial" charset="0"/>
              <a:sym typeface="Wingdings" pitchFamily="2" charset="2"/>
            </a:endParaRPr>
          </a:p>
        </p:txBody>
      </p:sp>
    </p:spTree>
    <p:extLst>
      <p:ext uri="{BB962C8B-B14F-4D97-AF65-F5344CB8AC3E}">
        <p14:creationId xmlns:p14="http://schemas.microsoft.com/office/powerpoint/2010/main" val="986422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p:spPr>
        <p:txBody>
          <a:bodyPr>
            <a:normAutofit/>
          </a:bodyPr>
          <a:lstStyle/>
          <a:p>
            <a:pPr eaLnBrk="1" fontAlgn="auto" hangingPunct="1">
              <a:spcAft>
                <a:spcPts val="0"/>
              </a:spcAft>
              <a:defRPr/>
            </a:pPr>
            <a:r>
              <a:rPr lang="en-US" dirty="0" smtClean="0">
                <a:solidFill>
                  <a:srgbClr val="C00000"/>
                </a:solidFill>
                <a:effectLst>
                  <a:outerShdw blurRad="38100" dist="38100" dir="2700000" algn="tl">
                    <a:srgbClr val="000000">
                      <a:alpha val="43137"/>
                    </a:srgbClr>
                  </a:outerShdw>
                </a:effectLst>
                <a:latin typeface="Comic Sans MS" pitchFamily="66"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610600" cy="5715000"/>
          </a:xfrm>
        </p:spPr>
      </p:pic>
    </p:spTree>
    <p:extLst>
      <p:ext uri="{BB962C8B-B14F-4D97-AF65-F5344CB8AC3E}">
        <p14:creationId xmlns:p14="http://schemas.microsoft.com/office/powerpoint/2010/main" val="2915378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p:spPr>
        <p:txBody>
          <a:bodyPr>
            <a:normAutofit fontScale="90000"/>
          </a:bodyPr>
          <a:lstStyle/>
          <a:p>
            <a:pPr algn="ctr" eaLnBrk="1" fontAlgn="auto" hangingPunct="1">
              <a:spcAft>
                <a:spcPts val="0"/>
              </a:spcAft>
              <a:defRPr/>
            </a:pPr>
            <a:r>
              <a:rPr lang="en-US" dirty="0" smtClean="0">
                <a:solidFill>
                  <a:srgbClr val="C00000"/>
                </a:solidFill>
                <a:effectLst>
                  <a:outerShdw blurRad="38100" dist="38100" dir="2700000" algn="tl">
                    <a:srgbClr val="000000">
                      <a:alpha val="43137"/>
                    </a:srgbClr>
                  </a:outerShdw>
                </a:effectLst>
                <a:latin typeface="Comic Sans MS" pitchFamily="66" charset="0"/>
              </a:rPr>
              <a:t>Functions of RAS</a:t>
            </a:r>
            <a:br>
              <a:rPr lang="en-US" dirty="0" smtClean="0">
                <a:solidFill>
                  <a:srgbClr val="C00000"/>
                </a:solidFill>
                <a:effectLst>
                  <a:outerShdw blurRad="38100" dist="38100" dir="2700000" algn="tl">
                    <a:srgbClr val="000000">
                      <a:alpha val="43137"/>
                    </a:srgbClr>
                  </a:outerShdw>
                </a:effectLst>
                <a:latin typeface="Comic Sans MS" pitchFamily="66" charset="0"/>
              </a:rPr>
            </a:br>
            <a:endParaRPr lang="en-US" sz="3600" dirty="0" smtClean="0">
              <a:solidFill>
                <a:srgbClr val="C00000"/>
              </a:solidFill>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381000" y="1981200"/>
            <a:ext cx="8229600" cy="4191000"/>
          </a:xfrm>
        </p:spPr>
        <p:txBody>
          <a:bodyPr rtlCol="0">
            <a:normAutofit/>
          </a:bodyPr>
          <a:lstStyle/>
          <a:p>
            <a:pPr marL="0" indent="0" algn="just" eaLnBrk="1" fontAlgn="auto" hangingPunct="1">
              <a:spcAft>
                <a:spcPts val="0"/>
              </a:spcAft>
              <a:buClr>
                <a:schemeClr val="accent3"/>
              </a:buClr>
              <a:buNone/>
              <a:defRPr/>
            </a:pPr>
            <a:endParaRPr lang="en-US" sz="2700" b="1" dirty="0" smtClean="0">
              <a:solidFill>
                <a:schemeClr val="accent1"/>
              </a:solidFill>
              <a:latin typeface="Comic Sans MS" pitchFamily="66" charset="0"/>
            </a:endParaRPr>
          </a:p>
          <a:p>
            <a:pPr algn="just">
              <a:buFont typeface="Arial" pitchFamily="34" charset="0"/>
              <a:buChar char="•"/>
              <a:defRPr/>
            </a:pPr>
            <a:r>
              <a:rPr lang="en-US" sz="2800" b="1" dirty="0">
                <a:latin typeface="Comic Sans MS" pitchFamily="66" charset="0"/>
              </a:rPr>
              <a:t>1- Regulating sleep-wake transitions</a:t>
            </a:r>
            <a:endParaRPr lang="en-US" sz="2700" b="1" dirty="0" smtClean="0">
              <a:latin typeface="Comic Sans MS" pitchFamily="66" charset="0"/>
            </a:endParaRPr>
          </a:p>
          <a:p>
            <a:pPr marL="274320" lvl="0" indent="-274320" algn="just">
              <a:buClr>
                <a:srgbClr val="9BBB59"/>
              </a:buClr>
              <a:defRPr/>
            </a:pPr>
            <a:r>
              <a:rPr lang="en-GB" sz="2700" b="1" dirty="0">
                <a:solidFill>
                  <a:prstClr val="black"/>
                </a:solidFill>
                <a:latin typeface="Comic Sans MS" pitchFamily="66" charset="0"/>
              </a:rPr>
              <a:t>If inhibitory area activity increase &gt;&gt;&gt;&gt; reduce the activity of RAS &gt;&gt;&gt;&gt;&gt; less afferent signal to the CC &gt;&gt;&gt;&gt;&gt; sleep</a:t>
            </a:r>
          </a:p>
          <a:p>
            <a:pPr marL="274320" lvl="0" indent="-274320" algn="just">
              <a:buClr>
                <a:srgbClr val="9BBB59"/>
              </a:buClr>
              <a:defRPr/>
            </a:pPr>
            <a:endParaRPr lang="en-GB" sz="2700" b="1" dirty="0">
              <a:solidFill>
                <a:prstClr val="black"/>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smtClean="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dirty="0" smtClean="0">
                <a:solidFill>
                  <a:srgbClr val="C00000"/>
                </a:solidFill>
                <a:latin typeface="Comic Sans MS" pitchFamily="66"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smtClean="0">
              <a:latin typeface="Comic Sans MS" pitchFamily="66" charset="0"/>
            </a:endParaRPr>
          </a:p>
          <a:p>
            <a:pPr marL="420624" indent="-384048">
              <a:defRPr/>
            </a:pPr>
            <a:r>
              <a:rPr lang="en-US" sz="2800" dirty="0" smtClean="0">
                <a:effectLst>
                  <a:outerShdw blurRad="38100" dist="38100" dir="2700000" algn="tl">
                    <a:srgbClr val="000000">
                      <a:alpha val="43137"/>
                    </a:srgbClr>
                  </a:outerShdw>
                </a:effectLst>
                <a:latin typeface="Comic Sans MS" pitchFamily="66" charset="0"/>
              </a:rPr>
              <a:t>RAS mediate transitions from relaxed wakefulness to  of high attention. </a:t>
            </a:r>
          </a:p>
          <a:p>
            <a:pPr marL="420624" indent="-384048">
              <a:defRPr/>
            </a:pPr>
            <a:r>
              <a:rPr lang="en-US" sz="2800" dirty="0" smtClean="0">
                <a:effectLst>
                  <a:outerShdw blurRad="38100" dist="38100" dir="2700000" algn="tl">
                    <a:srgbClr val="000000">
                      <a:alpha val="43137"/>
                    </a:srgbClr>
                  </a:outerShdw>
                </a:effectLst>
                <a:latin typeface="Comic Sans MS" pitchFamily="66" charset="0"/>
              </a:rPr>
              <a:t>There </a:t>
            </a:r>
            <a:r>
              <a:rPr lang="en-US" sz="2800" dirty="0">
                <a:effectLst>
                  <a:outerShdw blurRad="38100" dist="38100" dir="2700000" algn="tl">
                    <a:srgbClr val="000000">
                      <a:alpha val="43137"/>
                    </a:srgbClr>
                  </a:outerShdw>
                </a:effectLst>
                <a:latin typeface="Comic Sans MS" pitchFamily="66" charset="0"/>
              </a:rPr>
              <a:t>is increased regional blood flow in the midbrain reticular formation (MRF) and thalamic </a:t>
            </a:r>
            <a:r>
              <a:rPr lang="en-US" sz="2800" dirty="0" err="1">
                <a:effectLst>
                  <a:outerShdw blurRad="38100" dist="38100" dir="2700000" algn="tl">
                    <a:srgbClr val="000000">
                      <a:alpha val="43137"/>
                    </a:srgbClr>
                  </a:outerShdw>
                </a:effectLst>
                <a:latin typeface="Comic Sans MS" pitchFamily="66" charset="0"/>
              </a:rPr>
              <a:t>intralaminar</a:t>
            </a:r>
            <a:r>
              <a:rPr lang="en-US" sz="2800" dirty="0">
                <a:effectLst>
                  <a:outerShdw blurRad="38100" dist="38100" dir="2700000" algn="tl">
                    <a:srgbClr val="000000">
                      <a:alpha val="43137"/>
                    </a:srgbClr>
                  </a:outerShdw>
                </a:effectLst>
                <a:latin typeface="Comic Sans MS" pitchFamily="66" charset="0"/>
              </a:rPr>
              <a:t> nuclei during tasks requiring increased alertness and attention.</a:t>
            </a:r>
          </a:p>
          <a:p>
            <a:pPr marL="420624" indent="-384048" eaLnBrk="1" fontAlgn="auto" hangingPunct="1">
              <a:spcAft>
                <a:spcPts val="0"/>
              </a:spcAft>
              <a:buFont typeface="Arial" pitchFamily="34" charset="0"/>
              <a:buChar char="•"/>
              <a:defRPr/>
            </a:pPr>
            <a:endParaRPr lang="en-US" sz="2800" dirty="0" smtClean="0">
              <a:effectLst>
                <a:outerShdw blurRad="38100" dist="38100" dir="2700000" algn="tl">
                  <a:srgbClr val="000000">
                    <a:alpha val="43137"/>
                  </a:srgbClr>
                </a:outerShdw>
              </a:effectLst>
              <a:latin typeface="Comic Sans MS" pitchFamily="66" charset="0"/>
            </a:endParaRPr>
          </a:p>
          <a:p>
            <a:pPr marL="420624" indent="-384048" eaLnBrk="1" fontAlgn="auto" hangingPunct="1">
              <a:spcAft>
                <a:spcPts val="0"/>
              </a:spcAft>
              <a:buFont typeface="Arial" pitchFamily="34" charset="0"/>
              <a:buChar char="•"/>
              <a:defRPr/>
            </a:pPr>
            <a:endParaRPr lang="en-US" sz="2800" dirty="0" smtClean="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75132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dirty="0" smtClean="0">
                <a:solidFill>
                  <a:srgbClr val="C00000"/>
                </a:solidFill>
                <a:latin typeface="Comic Sans MS" pitchFamily="66"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smtClean="0">
                <a:effectLst>
                  <a:outerShdw blurRad="38100" dist="38100" dir="2700000" algn="tl">
                    <a:srgbClr val="000000">
                      <a:alpha val="43137"/>
                    </a:srgbClr>
                  </a:outerShdw>
                </a:effectLst>
                <a:latin typeface="Comic Sans MS" pitchFamily="66" charset="0"/>
              </a:rPr>
              <a:t>The RAS is the center of balance for the other systems involved in </a:t>
            </a:r>
            <a:r>
              <a:rPr lang="en-US" sz="2400" b="1" dirty="0" smtClean="0">
                <a:latin typeface="Comic Sans MS" pitchFamily="66" charset="0"/>
              </a:rPr>
              <a:t>learning, self-control or inhibition, and motivation.</a:t>
            </a:r>
            <a:r>
              <a:rPr lang="en-US" sz="2400" dirty="0" smtClean="0">
                <a:latin typeface="Comic Sans MS" pitchFamily="66" charset="0"/>
              </a:rPr>
              <a:t> </a:t>
            </a:r>
          </a:p>
          <a:p>
            <a:pPr marL="274320" indent="-274320">
              <a:buClr>
                <a:schemeClr val="accent3"/>
              </a:buClr>
              <a:defRPr/>
            </a:pPr>
            <a:r>
              <a:rPr lang="en-US" sz="2400" dirty="0">
                <a:effectLst>
                  <a:outerShdw blurRad="38100" dist="38100" dir="2700000" algn="tl">
                    <a:srgbClr val="000000">
                      <a:alpha val="43137"/>
                    </a:srgbClr>
                  </a:outerShdw>
                </a:effectLst>
                <a:latin typeface="Comic Sans MS" pitchFamily="66" charset="0"/>
              </a:rPr>
              <a:t>When functioning normally, </a:t>
            </a:r>
            <a:r>
              <a:rPr lang="en-US" sz="2400" dirty="0" smtClean="0">
                <a:effectLst>
                  <a:outerShdw blurRad="38100" dist="38100" dir="2700000" algn="tl">
                    <a:srgbClr val="000000">
                      <a:alpha val="43137"/>
                    </a:srgbClr>
                  </a:outerShdw>
                </a:effectLst>
                <a:latin typeface="Comic Sans MS" pitchFamily="66" charset="0"/>
              </a:rPr>
              <a:t>it provides the neural connections for </a:t>
            </a:r>
            <a:r>
              <a:rPr lang="en-US" sz="2400" b="1" dirty="0" smtClean="0">
                <a:latin typeface="Comic Sans MS" pitchFamily="66" charset="0"/>
              </a:rPr>
              <a:t>processing and learning of information</a:t>
            </a:r>
            <a:r>
              <a:rPr lang="en-US" sz="2400" dirty="0" smtClean="0">
                <a:latin typeface="Comic Sans MS" pitchFamily="66" charset="0"/>
              </a:rPr>
              <a:t>, </a:t>
            </a:r>
            <a:r>
              <a:rPr lang="en-US" sz="2400" dirty="0">
                <a:latin typeface="Comic Sans MS" pitchFamily="66" charset="0"/>
              </a:rPr>
              <a:t>, and the ability to pay attention to the correct task. </a:t>
            </a:r>
          </a:p>
          <a:p>
            <a:pPr marL="274320" indent="-274320">
              <a:buClr>
                <a:schemeClr val="accent3"/>
              </a:buClr>
              <a:defRPr/>
            </a:pPr>
            <a:endParaRPr lang="en-US" sz="2400" dirty="0" smtClean="0">
              <a:latin typeface="Comic Sans MS" pitchFamily="66" charset="0"/>
            </a:endParaRPr>
          </a:p>
        </p:txBody>
      </p:sp>
    </p:spTree>
    <p:extLst>
      <p:ext uri="{BB962C8B-B14F-4D97-AF65-F5344CB8AC3E}">
        <p14:creationId xmlns:p14="http://schemas.microsoft.com/office/powerpoint/2010/main" val="1292193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4400" dirty="0" smtClean="0">
                <a:solidFill>
                  <a:srgbClr val="C00000"/>
                </a:solidFill>
                <a:latin typeface="Comic Sans MS" pitchFamily="66" charset="0"/>
              </a:rPr>
              <a:t>RAS </a:t>
            </a:r>
            <a:r>
              <a:rPr lang="en-US" sz="4400" dirty="0" err="1" smtClean="0">
                <a:solidFill>
                  <a:srgbClr val="C00000"/>
                </a:solidFill>
                <a:latin typeface="Comic Sans MS" pitchFamily="66" charset="0"/>
              </a:rPr>
              <a:t>dysfucntion</a:t>
            </a:r>
            <a:r>
              <a:rPr lang="en-US" sz="4400" dirty="0" smtClean="0">
                <a:solidFill>
                  <a:srgbClr val="C00000"/>
                </a:solidFill>
                <a:latin typeface="Comic Sans MS" pitchFamily="66" charset="0"/>
              </a:rPr>
              <a:t/>
            </a:r>
            <a:br>
              <a:rPr lang="en-US" sz="4400" dirty="0" smtClean="0">
                <a:solidFill>
                  <a:srgbClr val="C00000"/>
                </a:solidFill>
                <a:latin typeface="Comic Sans MS" pitchFamily="66" charset="0"/>
              </a:rPr>
            </a:br>
            <a:endParaRPr lang="en-US" sz="4400" dirty="0" smtClean="0">
              <a:solidFill>
                <a:srgbClr val="C00000"/>
              </a:solidFill>
              <a:latin typeface="Comic Sans MS" pitchFamily="66" charset="0"/>
            </a:endParaRPr>
          </a:p>
        </p:txBody>
      </p:sp>
      <p:sp>
        <p:nvSpPr>
          <p:cNvPr id="3" name="Content Placeholder 2"/>
          <p:cNvSpPr>
            <a:spLocks noGrp="1"/>
          </p:cNvSpPr>
          <p:nvPr>
            <p:ph idx="1"/>
          </p:nvPr>
        </p:nvSpPr>
        <p:spPr>
          <a:xfrm>
            <a:off x="152400" y="1066800"/>
            <a:ext cx="8229600" cy="51816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smtClean="0">
                <a:solidFill>
                  <a:schemeClr val="accent1">
                    <a:lumMod val="60000"/>
                    <a:lumOff val="40000"/>
                  </a:schemeClr>
                </a:solidFill>
                <a:latin typeface="Comic Sans MS" pitchFamily="66" charset="0"/>
              </a:rPr>
              <a:t>	</a:t>
            </a:r>
            <a:r>
              <a:rPr lang="en-US" sz="2400" b="1" dirty="0" smtClean="0">
                <a:solidFill>
                  <a:srgbClr val="FF0000"/>
                </a:solidFill>
                <a:latin typeface="Comic Sans MS" pitchFamily="66" charset="0"/>
              </a:rPr>
              <a:t>If RAS is depressed:</a:t>
            </a:r>
          </a:p>
          <a:p>
            <a:pPr lvl="1" indent="-274320">
              <a:buClr>
                <a:schemeClr val="accent3"/>
              </a:buClr>
              <a:buFont typeface="Wingdings 2" pitchFamily="18" charset="2"/>
              <a:buNone/>
              <a:defRPr/>
            </a:pPr>
            <a:r>
              <a:rPr lang="en-US" sz="2200" b="1" dirty="0" smtClean="0">
                <a:latin typeface="Comic Sans MS" pitchFamily="66" charset="0"/>
              </a:rPr>
              <a:t>	-An under-aroused cortex</a:t>
            </a:r>
          </a:p>
          <a:p>
            <a:pPr lvl="1" indent="-274320">
              <a:buClr>
                <a:schemeClr val="accent3"/>
              </a:buClr>
              <a:buFont typeface="Wingdings 2" pitchFamily="18" charset="2"/>
              <a:buNone/>
              <a:defRPr/>
            </a:pPr>
            <a:r>
              <a:rPr lang="en-US" sz="2200" b="1" dirty="0" smtClean="0">
                <a:latin typeface="Comic Sans MS" pitchFamily="66" charset="0"/>
              </a:rPr>
              <a:t>	-Difficulty in learning</a:t>
            </a:r>
          </a:p>
          <a:p>
            <a:pPr lvl="1" indent="-274320">
              <a:buClr>
                <a:schemeClr val="accent3"/>
              </a:buClr>
              <a:buFont typeface="Wingdings 2" pitchFamily="18" charset="2"/>
              <a:buNone/>
              <a:defRPr/>
            </a:pPr>
            <a:r>
              <a:rPr lang="en-US" sz="2200" b="1" dirty="0" smtClean="0">
                <a:latin typeface="Comic Sans MS" pitchFamily="66" charset="0"/>
              </a:rPr>
              <a:t>	-Poor memory</a:t>
            </a:r>
          </a:p>
          <a:p>
            <a:pPr lvl="1" indent="-274320">
              <a:buClr>
                <a:schemeClr val="accent3"/>
              </a:buClr>
              <a:buFont typeface="Wingdings 2" pitchFamily="18" charset="2"/>
              <a:buNone/>
              <a:defRPr/>
            </a:pPr>
            <a:r>
              <a:rPr lang="en-US" sz="2200" b="1" dirty="0" smtClean="0">
                <a:latin typeface="Comic Sans MS" pitchFamily="66" charset="0"/>
              </a:rPr>
              <a:t>	-Little self-control</a:t>
            </a:r>
          </a:p>
          <a:p>
            <a:pPr lvl="1" indent="-274320">
              <a:buClr>
                <a:schemeClr val="accent3"/>
              </a:buClr>
              <a:buFont typeface="Wingdings 2" pitchFamily="18" charset="2"/>
              <a:buNone/>
              <a:defRPr/>
            </a:pPr>
            <a:r>
              <a:rPr lang="en-US" sz="2200" b="1" dirty="0" smtClean="0">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r>
              <a:rPr lang="en-US" sz="2400" b="1" dirty="0" smtClean="0">
                <a:solidFill>
                  <a:srgbClr val="FF0000"/>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smtClean="0">
                <a:latin typeface="Comic Sans MS" pitchFamily="66" charset="0"/>
              </a:rPr>
              <a:t>-Over aroused  cortex </a:t>
            </a:r>
            <a:endParaRPr lang="en-US" sz="2400" b="1" dirty="0" smtClean="0">
              <a:latin typeface="Comic Sans MS" pitchFamily="66" charset="0"/>
            </a:endParaRPr>
          </a:p>
          <a:p>
            <a:pPr>
              <a:buNone/>
              <a:defRPr/>
            </a:pPr>
            <a:r>
              <a:rPr lang="en-US" sz="2400" b="1" dirty="0" smtClean="0">
                <a:latin typeface="Comic Sans MS" pitchFamily="66" charset="0"/>
              </a:rPr>
              <a:t>-Hyper-vigilance (</a:t>
            </a:r>
            <a:r>
              <a:rPr lang="en-US" sz="2400" dirty="0">
                <a:latin typeface="Comic Sans MS" pitchFamily="66" charset="0"/>
              </a:rPr>
              <a:t>sensory sensitivity </a:t>
            </a:r>
            <a:r>
              <a:rPr lang="en-US" sz="2400" dirty="0" smtClean="0">
                <a:latin typeface="Comic Sans MS" pitchFamily="66" charset="0"/>
              </a:rPr>
              <a:t>)</a:t>
            </a:r>
            <a:endParaRPr lang="en-US" sz="2400" b="1" dirty="0" smtClean="0">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smtClean="0">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smtClean="0">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smtClean="0">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smtClean="0">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p:spPr>
        <p:txBody>
          <a:bodyPr>
            <a:normAutofit/>
          </a:bodyPr>
          <a:lstStyle/>
          <a:p>
            <a:pPr eaLnBrk="1" hangingPunct="1"/>
            <a:r>
              <a:rPr lang="en-US" sz="3200" b="1" dirty="0" smtClean="0">
                <a:latin typeface="Comic Sans MS" pitchFamily="66" charset="0"/>
                <a:cs typeface="Times New Roman" pitchFamily="18"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fontScale="92500"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rgbClr val="FF0000"/>
                </a:solidFill>
                <a:latin typeface="Comic Sans MS" pitchFamily="66" charset="0"/>
                <a:sym typeface="Wingdings" pitchFamily="2" charset="2"/>
              </a:rPr>
              <a:t>Appearance &amp; Behavior </a:t>
            </a:r>
            <a:r>
              <a:rPr lang="en-US" altLang="ja-JP" sz="2400" b="1" dirty="0" smtClean="0">
                <a:solidFill>
                  <a:srgbClr val="FF0000"/>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 </a:t>
            </a:r>
            <a:r>
              <a:rPr lang="en-US" altLang="ja-JP" sz="2400" dirty="0" smtClean="0">
                <a:latin typeface="Comic Sans MS" pitchFamily="66" charset="0"/>
                <a:sym typeface="Wingdings" pitchFamily="2" charset="2"/>
              </a:rPr>
              <a:t>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latin typeface="Comic Sans MS" pitchFamily="66" charset="0"/>
                <a:sym typeface="Wingdings" pitchFamily="2" charset="2"/>
              </a:rPr>
              <a:t>Vital signs </a:t>
            </a:r>
            <a:r>
              <a:rPr lang="en-US" altLang="ja-JP" sz="2400" b="1" dirty="0" smtClean="0">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latin typeface="Comic Sans MS" pitchFamily="66" charset="0"/>
                <a:sym typeface="Wingdings" pitchFamily="2" charset="2"/>
              </a:rPr>
              <a:t>EEG</a:t>
            </a:r>
            <a:r>
              <a:rPr lang="en-US" altLang="ja-JP" sz="2400" dirty="0" smtClean="0">
                <a:latin typeface="Comic Sans MS" pitchFamily="66" charset="0"/>
                <a:sym typeface="Wingdings" pitchFamily="2" charset="2"/>
              </a:rPr>
              <a:t>  </a:t>
            </a:r>
            <a:r>
              <a:rPr lang="en-US" sz="2400" dirty="0" smtClean="0">
                <a:latin typeface="Comic Sans MS" pitchFamily="66" charset="0"/>
              </a:rPr>
              <a:t>Each of these states ( wakefulness , sleep , coma and death ) has specific EEG patterns </a:t>
            </a:r>
            <a:endParaRPr lang="en-US" altLang="ja-JP" sz="2400" dirty="0" smtClean="0">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latin typeface="Comic Sans MS" pitchFamily="66" charset="0"/>
                <a:sym typeface="Wingdings" pitchFamily="2" charset="2"/>
              </a:rPr>
              <a:t>Evoked </a:t>
            </a:r>
            <a:r>
              <a:rPr lang="en-US" altLang="ja-JP" sz="2400" b="1" u="sng" dirty="0" smtClean="0">
                <a:latin typeface="Comic Sans MS" pitchFamily="66" charset="0"/>
                <a:sym typeface="Wingdings" pitchFamily="2" charset="2"/>
              </a:rPr>
              <a:t>potentials </a:t>
            </a:r>
            <a:r>
              <a:rPr lang="en-US" altLang="ja-JP" sz="2400" dirty="0" smtClean="0">
                <a:latin typeface="Comic Sans MS" pitchFamily="66" charset="0"/>
                <a:sym typeface="Wingdings" pitchFamily="2" charset="2"/>
              </a:rPr>
              <a:t>( </a:t>
            </a:r>
            <a:r>
              <a:rPr lang="en-US" altLang="ja-JP" sz="2400" dirty="0" smtClean="0">
                <a:latin typeface="Comic Sans MS" pitchFamily="66" charset="0"/>
                <a:sym typeface="Wingdings" pitchFamily="2" charset="2"/>
              </a:rPr>
              <a:t>in cases of Brain Death </a:t>
            </a:r>
            <a:r>
              <a:rPr lang="en-US" altLang="ja-JP" sz="2400" dirty="0" smtClean="0">
                <a:latin typeface="Comic Sans MS" pitchFamily="66" charset="0"/>
                <a:sym typeface="Wingdings" pitchFamily="2" charset="2"/>
              </a:rPr>
              <a:t>).</a:t>
            </a:r>
          </a:p>
          <a:p>
            <a:pPr marL="609600" indent="-609600">
              <a:lnSpc>
                <a:spcPct val="90000"/>
              </a:lnSpc>
              <a:buClr>
                <a:schemeClr val="accent3"/>
              </a:buClr>
              <a:defRPr/>
            </a:pPr>
            <a:r>
              <a:rPr lang="en-US" altLang="ja-JP" sz="2400" dirty="0">
                <a:latin typeface="Comic Sans MS" pitchFamily="66" charset="0"/>
                <a:sym typeface="Wingdings" pitchFamily="2" charset="2"/>
              </a:rPr>
              <a:t>(</a:t>
            </a:r>
            <a:r>
              <a:rPr lang="en-US" altLang="ja-JP" sz="1700" dirty="0">
                <a:latin typeface="Comic Sans MS" pitchFamily="66" charset="0"/>
                <a:sym typeface="Wingdings" pitchFamily="2" charset="2"/>
              </a:rPr>
              <a:t>Stimulation of a sense organ can evoke a cortical response that can be recorded by scalp electrode over the primary receiving cortical area for that particular sense </a:t>
            </a:r>
            <a:r>
              <a:rPr lang="en-US" altLang="ja-JP" sz="1700" dirty="0" smtClean="0">
                <a:latin typeface="Comic Sans MS" pitchFamily="66" charset="0"/>
                <a:sym typeface="Wingdings" pitchFamily="2" charset="2"/>
              </a:rPr>
              <a:t>)</a:t>
            </a:r>
            <a:endParaRPr lang="en-US" altLang="ja-JP" sz="1700" dirty="0" smtClean="0">
              <a:latin typeface="Comic Sans MS" pitchFamily="66" charset="0"/>
              <a:sym typeface="Wingdings" pitchFamily="2" charset="2"/>
            </a:endParaRP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28</a:t>
            </a:fld>
            <a:endParaRPr lang="en-US"/>
          </a:p>
        </p:txBody>
      </p:sp>
    </p:spTree>
    <p:extLst>
      <p:ext uri="{BB962C8B-B14F-4D97-AF65-F5344CB8AC3E}">
        <p14:creationId xmlns:p14="http://schemas.microsoft.com/office/powerpoint/2010/main" val="3360593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4 levels of consciousness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t>1- </a:t>
            </a:r>
            <a:r>
              <a:rPr lang="en-US" dirty="0" smtClean="0">
                <a:latin typeface="Comic Sans MS" pitchFamily="66" charset="0"/>
              </a:rPr>
              <a:t>Normal consciousness </a:t>
            </a:r>
          </a:p>
          <a:p>
            <a:pPr marL="0" indent="0">
              <a:buNone/>
            </a:pPr>
            <a:r>
              <a:rPr lang="en-US" dirty="0" smtClean="0">
                <a:latin typeface="Comic Sans MS" pitchFamily="66" charset="0"/>
              </a:rPr>
              <a:t>2- Clouded</a:t>
            </a:r>
            <a:r>
              <a:rPr lang="en-US" baseline="0" dirty="0" smtClean="0">
                <a:latin typeface="Comic Sans MS" pitchFamily="66" charset="0"/>
              </a:rPr>
              <a:t> </a:t>
            </a:r>
            <a:r>
              <a:rPr kumimoji="0" lang="en-US" sz="2600" kern="1200" dirty="0" smtClean="0">
                <a:solidFill>
                  <a:schemeClr val="tx1"/>
                </a:solidFill>
                <a:effectLst/>
                <a:latin typeface="Comic Sans MS" pitchFamily="66" charset="0"/>
              </a:rPr>
              <a:t>consciousness</a:t>
            </a:r>
            <a:endParaRPr lang="en-US" dirty="0" smtClean="0">
              <a:latin typeface="Comic Sans MS" pitchFamily="66" charset="0"/>
            </a:endParaRPr>
          </a:p>
          <a:p>
            <a:pPr marL="0" indent="0">
              <a:buNone/>
            </a:pPr>
            <a:r>
              <a:rPr lang="en-US" dirty="0" smtClean="0">
                <a:latin typeface="Comic Sans MS" pitchFamily="66" charset="0"/>
              </a:rPr>
              <a:t>3-</a:t>
            </a:r>
            <a:r>
              <a:rPr lang="en-US" baseline="0" dirty="0" smtClean="0">
                <a:latin typeface="Comic Sans MS" pitchFamily="66" charset="0"/>
              </a:rPr>
              <a:t> Sleep</a:t>
            </a:r>
          </a:p>
          <a:p>
            <a:pPr marL="0" indent="0">
              <a:buNone/>
            </a:pPr>
            <a:r>
              <a:rPr lang="en-US" baseline="0" dirty="0" smtClean="0">
                <a:latin typeface="Comic Sans MS" pitchFamily="66" charset="0"/>
              </a:rPr>
              <a:t>4- Coma</a:t>
            </a:r>
            <a:endParaRPr lang="en-US" dirty="0">
              <a:latin typeface="Comic Sans MS" pitchFamily="66" charset="0"/>
            </a:endParaRPr>
          </a:p>
        </p:txBody>
      </p:sp>
    </p:spTree>
    <p:extLst>
      <p:ext uri="{BB962C8B-B14F-4D97-AF65-F5344CB8AC3E}">
        <p14:creationId xmlns:p14="http://schemas.microsoft.com/office/powerpoint/2010/main" val="2872557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effectLst/>
              <a:latin typeface="Comic Sans MS" pitchFamily="66" charset="0"/>
              <a:ea typeface="+mj-ea"/>
              <a:cs typeface="+mj-cs"/>
            </a:endParaRPr>
          </a:p>
          <a:p>
            <a:pPr lvl="0" rtl="0" eaLnBrk="1" latinLnBrk="0" hangingPunct="1"/>
            <a:endParaRPr lang="en-US" sz="2200" b="1" dirty="0">
              <a:latin typeface="Comic Sans MS" pitchFamily="66" charset="0"/>
              <a:ea typeface="+mj-ea"/>
              <a:cs typeface="+mj-cs"/>
            </a:endParaRPr>
          </a:p>
          <a:p>
            <a:pPr lvl="0" rtl="0" eaLnBrk="1" latinLnBrk="0" hangingPunct="1"/>
            <a:endParaRPr kumimoji="0" lang="en-US" sz="2200" b="1" kern="1200" dirty="0" smtClean="0">
              <a:ln>
                <a:noFill/>
              </a:ln>
              <a:effectLst/>
              <a:latin typeface="Comic Sans MS" pitchFamily="66" charset="0"/>
              <a:ea typeface="+mj-ea"/>
              <a:cs typeface="+mj-cs"/>
            </a:endParaRPr>
          </a:p>
          <a:p>
            <a:pPr lvl="0" rtl="0" eaLnBrk="1" latinLnBrk="0" hangingPunct="1"/>
            <a:endParaRPr kumimoji="0" lang="en-US" sz="2200" b="1" kern="1200" dirty="0" smtClean="0">
              <a:ln>
                <a:noFill/>
              </a:ln>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smtClean="0">
                <a:ln>
                  <a:noFill/>
                </a:ln>
                <a:effectLst/>
                <a:latin typeface="Comic Sans MS" pitchFamily="66" charset="0"/>
                <a:ea typeface="+mj-ea"/>
                <a:cs typeface="+mj-cs"/>
              </a:rPr>
              <a:t>13 to 25 cycles per second</a:t>
            </a:r>
            <a:r>
              <a:rPr kumimoji="0" lang="en-US" sz="5000" b="1" kern="1200" dirty="0" smtClean="0">
                <a:ln>
                  <a:noFill/>
                </a:ln>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609600"/>
            <a:ext cx="4419600" cy="5486400"/>
          </a:xfrm>
        </p:spPr>
        <p:txBody>
          <a:bodyPr>
            <a:normAutofit/>
          </a:bodyPr>
          <a:lstStyle/>
          <a:p>
            <a:pPr rtl="0" eaLnBrk="1" latinLnBrk="0" hangingPunct="1">
              <a:lnSpc>
                <a:spcPts val="2640"/>
              </a:lnSpc>
              <a:spcBef>
                <a:spcPts val="0"/>
              </a:spcBef>
            </a:pPr>
            <a:r>
              <a:rPr kumimoji="0" lang="en-US" sz="2200" b="1" kern="1200" dirty="0" smtClean="0">
                <a:solidFill>
                  <a:srgbClr val="FF0000"/>
                </a:solidFill>
                <a:effectLst/>
                <a:latin typeface="Comic Sans MS" pitchFamily="66" charset="0"/>
              </a:rPr>
              <a:t>Theta:</a:t>
            </a:r>
          </a:p>
          <a:p>
            <a:pPr marL="0" indent="0" rtl="0" eaLnBrk="1" latinLnBrk="0" hangingPunct="1">
              <a:lnSpc>
                <a:spcPts val="2640"/>
              </a:lnSpc>
              <a:spcBef>
                <a:spcPts val="0"/>
              </a:spcBef>
              <a:buNone/>
            </a:pPr>
            <a:r>
              <a:rPr kumimoji="0" lang="en-US" sz="2200" b="1" kern="1200" dirty="0" smtClean="0">
                <a:effectLst/>
                <a:latin typeface="Comic Sans MS" pitchFamily="66" charset="0"/>
              </a:rPr>
              <a:t>  -Temporal and occipital</a:t>
            </a:r>
            <a:endParaRPr lang="en-US" sz="2200" dirty="0">
              <a:latin typeface="Comic Sans MS" pitchFamily="66" charset="0"/>
            </a:endParaRPr>
          </a:p>
          <a:p>
            <a:pPr marL="0" indent="0" rtl="0" eaLnBrk="1" latinLnBrk="0" hangingPunct="1">
              <a:lnSpc>
                <a:spcPts val="2640"/>
              </a:lnSpc>
              <a:spcBef>
                <a:spcPts val="0"/>
              </a:spcBef>
              <a:buNone/>
            </a:pPr>
            <a:r>
              <a:rPr kumimoji="0" lang="en-US" sz="2200" b="1" kern="1200" dirty="0" smtClean="0">
                <a:effectLst/>
                <a:latin typeface="Comic Sans MS" pitchFamily="66" charset="0"/>
              </a:rPr>
              <a:t>  -5 to 8 cycles/second</a:t>
            </a:r>
          </a:p>
          <a:p>
            <a:pPr marL="0" indent="0" rtl="0" eaLnBrk="1" latinLnBrk="0" hangingPunct="1">
              <a:lnSpc>
                <a:spcPts val="2640"/>
              </a:lnSpc>
              <a:spcBef>
                <a:spcPts val="0"/>
              </a:spcBef>
              <a:buNone/>
            </a:pPr>
            <a:r>
              <a:rPr kumimoji="0" lang="en-US" sz="2200" b="1" kern="1200" dirty="0" smtClean="0">
                <a:effectLst/>
                <a:latin typeface="Comic Sans MS" pitchFamily="66" charset="0"/>
              </a:rPr>
              <a:t>  -(newborn)</a:t>
            </a:r>
          </a:p>
          <a:p>
            <a:pPr rtl="0" eaLnBrk="1" latinLnBrk="0" hangingPunct="1">
              <a:lnSpc>
                <a:spcPts val="2640"/>
              </a:lnSpc>
              <a:spcBef>
                <a:spcPts val="0"/>
              </a:spcBef>
            </a:pPr>
            <a:r>
              <a:rPr kumimoji="0" lang="en-US" sz="2200" b="1" kern="1200" dirty="0" smtClean="0">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rgbClr val="FF0000"/>
                </a:solidFill>
                <a:effectLst/>
                <a:latin typeface="Comic Sans MS" pitchFamily="66" charset="0"/>
              </a:rPr>
              <a:t>Delta:</a:t>
            </a:r>
          </a:p>
          <a:p>
            <a:pPr marL="0" indent="0" rtl="0" eaLnBrk="1" latinLnBrk="0" hangingPunct="1">
              <a:lnSpc>
                <a:spcPts val="2640"/>
              </a:lnSpc>
              <a:spcBef>
                <a:spcPts val="0"/>
              </a:spcBef>
              <a:buNone/>
            </a:pPr>
            <a:r>
              <a:rPr kumimoji="0" lang="en-US" sz="2200" b="1" kern="1200" dirty="0" smtClean="0">
                <a:effectLst/>
                <a:latin typeface="Comic Sans MS" pitchFamily="66" charset="0"/>
              </a:rPr>
              <a:t> -From the cerebral cortex</a:t>
            </a:r>
          </a:p>
          <a:p>
            <a:pPr marL="0" indent="0" rtl="0" eaLnBrk="1" latinLnBrk="0" hangingPunct="1">
              <a:lnSpc>
                <a:spcPts val="2640"/>
              </a:lnSpc>
              <a:spcBef>
                <a:spcPts val="0"/>
              </a:spcBef>
              <a:buNone/>
            </a:pPr>
            <a:r>
              <a:rPr kumimoji="0" lang="en-US" sz="2200" b="1" kern="1200" dirty="0" smtClean="0">
                <a:effectLst/>
                <a:latin typeface="Comic Sans MS" pitchFamily="66" charset="0"/>
              </a:rPr>
              <a:t> </a:t>
            </a:r>
            <a:r>
              <a:rPr lang="en-US" sz="2200" b="1" dirty="0">
                <a:latin typeface="Comic Sans MS" pitchFamily="66" charset="0"/>
              </a:rPr>
              <a:t>-</a:t>
            </a:r>
            <a:r>
              <a:rPr kumimoji="0" lang="en-US" sz="2200" b="1" kern="1200" dirty="0" smtClean="0">
                <a:effectLst/>
                <a:latin typeface="Comic Sans MS" pitchFamily="66" charset="0"/>
              </a:rPr>
              <a:t>1 to 5 cycles/second </a:t>
            </a:r>
          </a:p>
          <a:p>
            <a:pPr marL="0" indent="0" rtl="0" eaLnBrk="1" latinLnBrk="0" hangingPunct="1">
              <a:lnSpc>
                <a:spcPts val="2640"/>
              </a:lnSpc>
              <a:spcBef>
                <a:spcPts val="0"/>
              </a:spcBef>
              <a:buNone/>
            </a:pPr>
            <a:r>
              <a:rPr kumimoji="0" lang="en-US" sz="2200" b="1" kern="1200" dirty="0" smtClean="0">
                <a:effectLst/>
                <a:latin typeface="Comic Sans MS" pitchFamily="66" charset="0"/>
              </a:rPr>
              <a:t> -Sleep and in an awake infant</a:t>
            </a:r>
          </a:p>
          <a:p>
            <a:pPr marL="0" indent="0" rtl="0" eaLnBrk="1" latinLnBrk="0" hangingPunct="1">
              <a:lnSpc>
                <a:spcPts val="2640"/>
              </a:lnSpc>
              <a:spcBef>
                <a:spcPts val="0"/>
              </a:spcBef>
              <a:buNone/>
            </a:pPr>
            <a:r>
              <a:rPr lang="en-US" sz="2200" b="1" dirty="0">
                <a:latin typeface="Comic Sans MS" pitchFamily="66" charset="0"/>
              </a:rPr>
              <a:t> </a:t>
            </a:r>
            <a:r>
              <a:rPr lang="en-US" sz="2200" b="1" dirty="0" smtClean="0">
                <a:latin typeface="Comic Sans MS" pitchFamily="66" charset="0"/>
              </a:rPr>
              <a:t>-</a:t>
            </a:r>
            <a:r>
              <a:rPr kumimoji="0" lang="en-US" sz="2200" b="1" kern="1200" dirty="0" smtClean="0">
                <a:effectLst/>
                <a:latin typeface="Comic Sans MS" pitchFamily="66" charset="0"/>
              </a:rPr>
              <a:t>In an awake adult indicates brain damage.</a:t>
            </a:r>
            <a:endParaRPr lang="en-US" sz="2200" dirty="0" smtClean="0">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a:t>
            </a:r>
          </a:p>
          <a:p>
            <a:endParaRPr lang="en-US" dirty="0"/>
          </a:p>
          <a:p>
            <a:pPr marL="0" indent="0" algn="ctr">
              <a:buNone/>
            </a:pPr>
            <a:r>
              <a:rPr lang="en-US" sz="5400" b="1" dirty="0" smtClean="0">
                <a:effectLst>
                  <a:outerShdw blurRad="38100" dist="38100" dir="2700000" algn="tl">
                    <a:srgbClr val="000000">
                      <a:alpha val="43137"/>
                    </a:srgbClr>
                  </a:outerShdw>
                </a:effectLst>
              </a:rPr>
              <a:t>THANK YOU</a:t>
            </a:r>
            <a:endParaRPr lang="en-US" sz="5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fld id="{B2FA6322-8B0D-43CB-9B92-C65A93EB56FB}" type="datetime2">
              <a:rPr lang="en-US" smtClean="0">
                <a:solidFill>
                  <a:prstClr val="black">
                    <a:tint val="75000"/>
                  </a:prstClr>
                </a:solidFill>
              </a:rPr>
              <a:pPr>
                <a:defRPr/>
              </a:pPr>
              <a:t>Tuesday, September 25, 2018</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A1C5760-CAC9-43E4-96C1-605B5A3D7AC6}" type="slidenum">
              <a:rPr lang="ar-SA"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194584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C00000"/>
                </a:solidFill>
                <a:latin typeface="Comic Sans MS" pitchFamily="66" charset="0"/>
              </a:rPr>
              <a:t>Level of consciousness</a:t>
            </a:r>
            <a:endParaRPr lang="en-US" b="1" dirty="0">
              <a:solidFill>
                <a:srgbClr val="C00000"/>
              </a:solidFill>
              <a:latin typeface="Comic Sans MS" pitchFamily="66" charset="0"/>
            </a:endParaRPr>
          </a:p>
        </p:txBody>
      </p:sp>
      <p:sp>
        <p:nvSpPr>
          <p:cNvPr id="3" name="Content Placeholder 2"/>
          <p:cNvSpPr>
            <a:spLocks noGrp="1"/>
          </p:cNvSpPr>
          <p:nvPr>
            <p:ph idx="1"/>
          </p:nvPr>
        </p:nvSpPr>
        <p:spPr>
          <a:xfrm>
            <a:off x="457200" y="1600200"/>
            <a:ext cx="3962400" cy="4525963"/>
          </a:xfrm>
        </p:spPr>
        <p:txBody>
          <a:bodyPr>
            <a:normAutofit/>
          </a:bodyPr>
          <a:lstStyle/>
          <a:p>
            <a:pPr rtl="0" eaLnBrk="1" fontAlgn="auto" hangingPunct="1"/>
            <a:r>
              <a:rPr kumimoji="0" lang="en-US" sz="2600" b="1" kern="1200" dirty="0" smtClean="0">
                <a:effectLst/>
                <a:latin typeface="Comic Sans MS" pitchFamily="66" charset="0"/>
              </a:rPr>
              <a:t>(1) Normal Consciousness</a:t>
            </a:r>
            <a:endParaRPr lang="en-US" sz="2600" b="1" dirty="0" smtClean="0">
              <a:effectLst/>
              <a:latin typeface="Comic Sans MS" pitchFamily="66" charset="0"/>
            </a:endParaRPr>
          </a:p>
          <a:p>
            <a:pPr rtl="0" eaLnBrk="1" fontAlgn="auto" hangingPunct="1"/>
            <a:r>
              <a:rPr kumimoji="0" lang="en-US" sz="2600" b="1" kern="1200" dirty="0" smtClean="0">
                <a:effectLst/>
                <a:latin typeface="Comic Sans MS" pitchFamily="66" charset="0"/>
              </a:rPr>
              <a:t>  (state of normal arousal , being fully awake and aware of the self and surroundings ) </a:t>
            </a:r>
            <a:endParaRPr lang="en-US" b="1" dirty="0" smtClean="0">
              <a:effectLst/>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342900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389120"/>
          </a:xfrm>
        </p:spPr>
        <p:txBody>
          <a:bodyPr/>
          <a:lstStyle/>
          <a:p>
            <a:pPr rtl="0" eaLnBrk="1" fontAlgn="auto" hangingPunct="1"/>
            <a:r>
              <a:rPr kumimoji="0" lang="en-US" sz="2600" b="1" kern="1200"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(2) Clouded consciousness :</a:t>
            </a:r>
          </a:p>
          <a:p>
            <a:pPr rtl="0" eaLnBrk="1" fontAlgn="auto" hangingPunct="1"/>
            <a:r>
              <a:rPr kumimoji="0" lang="en-US" sz="2600" b="1" kern="1200"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 </a:t>
            </a:r>
            <a:r>
              <a:rPr kumimoji="0" lang="en-US" sz="2600" b="1" kern="1200" dirty="0" smtClean="0">
                <a:effectLst/>
                <a:latin typeface="Comic Sans MS" pitchFamily="66" charset="0"/>
                <a:ea typeface="+mn-ea"/>
                <a:cs typeface="+mn-cs"/>
              </a:rPr>
              <a:t>person conscious but mentally confused </a:t>
            </a:r>
          </a:p>
          <a:p>
            <a:pPr rtl="0" eaLnBrk="1" fontAlgn="auto" hangingPunct="1"/>
            <a:r>
              <a:rPr kumimoji="0" lang="en-US" sz="2600" b="1" kern="1200" dirty="0" smtClean="0">
                <a:effectLst/>
                <a:latin typeface="Comic Sans MS" pitchFamily="66" charset="0"/>
                <a:ea typeface="+mn-ea"/>
                <a:cs typeface="+mn-cs"/>
              </a:rPr>
              <a:t>e.g., in cases of drug or alcohol intoxication</a:t>
            </a:r>
          </a:p>
          <a:p>
            <a:pPr marL="0" indent="0" rtl="0" eaLnBrk="1" fontAlgn="auto" hangingPunct="1">
              <a:buNone/>
            </a:pPr>
            <a:r>
              <a:rPr kumimoji="0" lang="en-US" sz="2600" b="1" kern="1200" dirty="0" smtClean="0">
                <a:effectLst/>
                <a:latin typeface="Comic Sans MS" pitchFamily="66" charset="0"/>
                <a:ea typeface="+mn-ea"/>
                <a:cs typeface="+mn-cs"/>
              </a:rPr>
              <a:t>, High fever associated </a:t>
            </a:r>
            <a:r>
              <a:rPr lang="en-US" b="1" dirty="0">
                <a:latin typeface="Comic Sans MS" pitchFamily="66" charset="0"/>
              </a:rPr>
              <a:t>(</a:t>
            </a:r>
            <a:r>
              <a:rPr kumimoji="0" lang="en-US" sz="2600" b="1" kern="1200" dirty="0" smtClean="0">
                <a:effectLst/>
                <a:latin typeface="Comic Sans MS" pitchFamily="66" charset="0"/>
                <a:ea typeface="+mn-ea"/>
                <a:cs typeface="+mn-cs"/>
              </a:rPr>
              <a:t>malaria or septicemia , dementia , </a:t>
            </a:r>
            <a:r>
              <a:rPr kumimoji="0" lang="en-US" sz="2600" b="1" kern="1200" dirty="0" err="1" smtClean="0">
                <a:effectLst/>
                <a:latin typeface="Comic Sans MS" pitchFamily="66" charset="0"/>
                <a:ea typeface="+mn-ea"/>
                <a:cs typeface="+mn-cs"/>
              </a:rPr>
              <a:t>etc</a:t>
            </a:r>
            <a:r>
              <a:rPr kumimoji="0" lang="en-US" sz="2600" b="1" kern="1200" dirty="0" smtClean="0">
                <a:effectLst/>
                <a:latin typeface="Comic Sans MS" pitchFamily="66" charset="0"/>
              </a:rPr>
              <a:t> ) . </a:t>
            </a:r>
            <a:endParaRPr lang="en-US" b="1" dirty="0" smtClean="0">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62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572000"/>
          </a:xfrm>
        </p:spPr>
        <p:txBody>
          <a:bodyPr/>
          <a:lstStyle/>
          <a:p>
            <a:pPr rtl="0" eaLnBrk="1" fontAlgn="auto" hangingPunct="1"/>
            <a:r>
              <a:rPr kumimoji="0" lang="en-US" sz="2600" b="1" kern="1200"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(3) Sleep : </a:t>
            </a:r>
          </a:p>
          <a:p>
            <a:pPr rtl="0" eaLnBrk="1" fontAlgn="auto" hangingPunct="1"/>
            <a:r>
              <a:rPr kumimoji="0" lang="en-US" sz="2600" b="1" kern="1200" dirty="0" smtClean="0">
                <a:effectLst/>
                <a:latin typeface="Comic Sans MS" pitchFamily="66" charset="0"/>
                <a:ea typeface="+mn-ea"/>
                <a:cs typeface="+mn-cs"/>
              </a:rPr>
              <a:t>person unconscious ( in relation to the external world &amp; surroundings)</a:t>
            </a:r>
          </a:p>
          <a:p>
            <a:pPr rtl="0" eaLnBrk="1" fontAlgn="auto" hangingPunct="1"/>
            <a:r>
              <a:rPr kumimoji="0" lang="en-US" sz="2600" b="1" kern="1200" dirty="0" smtClean="0">
                <a:effectLst/>
                <a:latin typeface="Comic Sans MS" pitchFamily="66" charset="0"/>
              </a:rPr>
              <a:t>but is arousable   ( can be aroused ) . </a:t>
            </a:r>
            <a:endParaRPr lang="en-US" b="1" dirty="0" smtClean="0">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0"/>
            <a:ext cx="845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(4) Coma </a:t>
            </a:r>
            <a:r>
              <a:rPr kumimoji="0" lang="en-US" sz="2600" b="1" kern="1200" dirty="0" smtClean="0">
                <a:solidFill>
                  <a:srgbClr val="FF0000"/>
                </a:solidFill>
                <a:effectLst/>
                <a:latin typeface="Comic Sans MS" pitchFamily="66" charset="0"/>
                <a:ea typeface="+mn-ea"/>
                <a:cs typeface="+mn-cs"/>
              </a:rPr>
              <a:t>:</a:t>
            </a:r>
          </a:p>
          <a:p>
            <a:pPr rtl="0" eaLnBrk="1" fontAlgn="auto" hangingPunct="1">
              <a:buBlip>
                <a:blip r:embed="rId2"/>
              </a:buBlip>
            </a:pPr>
            <a:r>
              <a:rPr kumimoji="0" lang="en-US" sz="2600" b="1" kern="1200" dirty="0" smtClean="0">
                <a:solidFill>
                  <a:schemeClr val="accent1"/>
                </a:solidFill>
                <a:effectLst/>
                <a:latin typeface="Comic Sans MS" pitchFamily="66" charset="0"/>
                <a:ea typeface="+mn-ea"/>
                <a:cs typeface="+mn-cs"/>
              </a:rPr>
              <a:t> </a:t>
            </a:r>
            <a:r>
              <a:rPr kumimoji="0" lang="en-US" sz="2600" b="1" kern="1200" dirty="0" smtClean="0">
                <a:effectLst/>
                <a:latin typeface="Comic Sans MS" pitchFamily="66" charset="0"/>
                <a:ea typeface="+mn-ea"/>
                <a:cs typeface="+mn-cs"/>
              </a:rPr>
              <a:t>person unconscious and not </a:t>
            </a:r>
            <a:r>
              <a:rPr kumimoji="0" lang="en-US" sz="2600" b="1" kern="1200" dirty="0" smtClean="0">
                <a:effectLst/>
                <a:latin typeface="Comic Sans MS" pitchFamily="66" charset="0"/>
              </a:rPr>
              <a:t>arousable</a:t>
            </a:r>
            <a:endParaRPr lang="en-US" b="1" dirty="0" smtClean="0">
              <a:effectLst/>
              <a:latin typeface="Comic Sans MS" pitchFamily="66" charset="0"/>
            </a:endParaRPr>
          </a:p>
          <a:p>
            <a:pPr marL="0" indent="0">
              <a:buNone/>
            </a:pPr>
            <a:endParaRPr lang="en-US" dirty="0" smtClean="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5000" b="1" kern="1200" dirty="0" smtClean="0">
                <a:ln>
                  <a:noFill/>
                </a:ln>
                <a:solidFill>
                  <a:srgbClr val="FF0000"/>
                </a:solidFill>
                <a:effectLst/>
                <a:latin typeface="Comic Sans MS" pitchFamily="66" charset="0"/>
                <a:ea typeface="+mj-ea"/>
                <a:cs typeface="+mj-cs"/>
              </a:rPr>
              <a:t>Brain </a:t>
            </a:r>
            <a:r>
              <a:rPr kumimoji="0" lang="en-US" sz="5000" b="1" kern="1200" dirty="0" smtClean="0">
                <a:ln>
                  <a:noFill/>
                </a:ln>
                <a:solidFill>
                  <a:srgbClr val="FF0000"/>
                </a:solidFill>
                <a:effectLst/>
                <a:latin typeface="Comic Sans MS" pitchFamily="66" charset="0"/>
              </a:rPr>
              <a:t>Structures involved in the conscious state:</a:t>
            </a:r>
            <a:endParaRPr lang="en-US" dirty="0">
              <a:solidFill>
                <a:srgbClr val="FF0000"/>
              </a:solidFill>
              <a:latin typeface="Comic Sans MS" pitchFamily="66" charset="0"/>
            </a:endParaRPr>
          </a:p>
        </p:txBody>
      </p:sp>
      <p:sp>
        <p:nvSpPr>
          <p:cNvPr id="3" name="Content Placeholder 2"/>
          <p:cNvSpPr>
            <a:spLocks noGrp="1"/>
          </p:cNvSpPr>
          <p:nvPr>
            <p:ph idx="1"/>
          </p:nvPr>
        </p:nvSpPr>
        <p:spPr/>
        <p:txBody>
          <a:bodyPr/>
          <a:lstStyle/>
          <a:p>
            <a:pPr>
              <a:buClr>
                <a:schemeClr val="tx1"/>
              </a:buClr>
              <a:buSzPct val="95000"/>
              <a:defRPr/>
            </a:pPr>
            <a:r>
              <a:rPr kumimoji="0" lang="en-GB" b="1" kern="1200" dirty="0" smtClean="0">
                <a:effectLst/>
                <a:latin typeface="Comic Sans MS" pitchFamily="66" charset="0"/>
              </a:rPr>
              <a:t>Brain stem Reticular formation</a:t>
            </a:r>
            <a:endParaRPr lang="en-US" b="1" dirty="0" smtClean="0">
              <a:latin typeface="Comic Sans MS" pitchFamily="66" charset="0"/>
            </a:endParaRPr>
          </a:p>
          <a:p>
            <a:r>
              <a:rPr lang="en-US" b="1" dirty="0" smtClean="0">
                <a:latin typeface="Comic Sans MS" pitchFamily="66" charset="0"/>
              </a:rPr>
              <a:t>Thalamus</a:t>
            </a:r>
          </a:p>
          <a:p>
            <a:r>
              <a:rPr lang="en-US" b="1" dirty="0" smtClean="0">
                <a:latin typeface="Comic Sans MS" pitchFamily="66" charset="0"/>
              </a:rPr>
              <a:t>Hypothalamus</a:t>
            </a:r>
          </a:p>
          <a:p>
            <a:r>
              <a:rPr lang="en-US" b="1" dirty="0" smtClean="0">
                <a:latin typeface="Comic Sans MS" pitchFamily="66" charset="0"/>
              </a:rPr>
              <a:t>Ascending projection pathways </a:t>
            </a:r>
          </a:p>
          <a:p>
            <a:r>
              <a:rPr lang="en-US" b="1" dirty="0" smtClean="0">
                <a:latin typeface="Comic Sans MS" pitchFamily="66" charset="0"/>
              </a:rPr>
              <a:t>Wide spread area in the cerebral cortex</a:t>
            </a:r>
          </a:p>
          <a:p>
            <a:endParaRPr lang="en-US" dirty="0" smtClean="0">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781050"/>
          </a:xfrm>
        </p:spPr>
        <p:txBody>
          <a:bodyPr>
            <a:normAutofit fontScale="90000"/>
          </a:bodyPr>
          <a:lstStyle/>
          <a:p>
            <a:pPr eaLnBrk="1" fontAlgn="auto" hangingPunct="1">
              <a:spcAft>
                <a:spcPts val="0"/>
              </a:spcAft>
              <a:defRPr/>
            </a:pPr>
            <a:r>
              <a:rPr lang="en-US" sz="5400" dirty="0" smtClean="0">
                <a:latin typeface="Comic Sans MS" pitchFamily="66" charset="0"/>
              </a:rPr>
              <a:t/>
            </a:r>
            <a:br>
              <a:rPr lang="en-US" sz="5400" dirty="0" smtClean="0">
                <a:latin typeface="Comic Sans MS" pitchFamily="66" charset="0"/>
              </a:rPr>
            </a:br>
            <a:r>
              <a:rPr lang="en-GB" sz="4800" b="1" dirty="0" smtClean="0">
                <a:latin typeface="Comic Sans MS" pitchFamily="66" charset="0"/>
              </a:rPr>
              <a:t> </a:t>
            </a:r>
            <a:r>
              <a:rPr lang="en-GB" sz="4800" b="1" dirty="0" smtClean="0">
                <a:solidFill>
                  <a:srgbClr val="FF0000"/>
                </a:solidFill>
                <a:latin typeface="Comic Sans MS" pitchFamily="66" charset="0"/>
              </a:rPr>
              <a:t>Reticular formation</a:t>
            </a:r>
            <a:endParaRPr lang="en-US" dirty="0" smtClean="0">
              <a:solidFill>
                <a:srgbClr val="FF0000"/>
              </a:solidFill>
              <a:latin typeface="Comic Sans MS" pitchFamily="66" charset="0"/>
            </a:endParaRPr>
          </a:p>
        </p:txBody>
      </p:sp>
      <p:sp>
        <p:nvSpPr>
          <p:cNvPr id="11267" name="Content Placeholder 2"/>
          <p:cNvSpPr>
            <a:spLocks noGrp="1"/>
          </p:cNvSpPr>
          <p:nvPr>
            <p:ph idx="1"/>
          </p:nvPr>
        </p:nvSpPr>
        <p:spPr>
          <a:xfrm>
            <a:off x="304800" y="1828800"/>
            <a:ext cx="6096000" cy="4084637"/>
          </a:xfrm>
        </p:spPr>
        <p:txBody>
          <a:bodyPr>
            <a:normAutofit/>
          </a:bodyPr>
          <a:lstStyle/>
          <a:p>
            <a:pPr marL="402336" lvl="1" indent="0">
              <a:buNone/>
              <a:defRPr/>
            </a:pPr>
            <a:r>
              <a:rPr kumimoji="0" lang="en-US" sz="2600" b="1" i="0" kern="1200" dirty="0" smtClean="0">
                <a:effectLst/>
                <a:latin typeface="Comic Sans MS" pitchFamily="66" charset="0"/>
              </a:rPr>
              <a:t>Set of interconnected nuclei that are located throughout the </a:t>
            </a:r>
            <a:r>
              <a:rPr kumimoji="0" lang="en-US" sz="2600" b="1" i="0" u="none" strike="noStrike" kern="1200" dirty="0" smtClean="0">
                <a:effectLst/>
                <a:latin typeface="Comic Sans MS" pitchFamily="66" charset="0"/>
              </a:rPr>
              <a:t>brainstem (</a:t>
            </a:r>
            <a:r>
              <a:rPr lang="en-GB" sz="1600" b="1" dirty="0" smtClean="0">
                <a:latin typeface="Comic Sans MS" pitchFamily="66" charset="0"/>
              </a:rPr>
              <a:t>Pons, Midbrain, Upper medulla</a:t>
            </a:r>
            <a:r>
              <a:rPr kumimoji="0" lang="en-US" sz="2600" b="1" i="0" u="none" strike="noStrike" kern="1200" dirty="0" smtClean="0">
                <a:effectLst/>
                <a:latin typeface="Comic Sans MS" pitchFamily="66" charset="0"/>
              </a:rPr>
              <a:t>), and the thalamus</a:t>
            </a:r>
            <a:endParaRPr lang="en-GB" sz="1800" b="1" dirty="0" smtClean="0">
              <a:latin typeface="Comic Sans MS" pitchFamily="66" charset="0"/>
            </a:endParaRPr>
          </a:p>
          <a:p>
            <a:pPr marL="36576" indent="0" algn="just" eaLnBrk="1" fontAlgn="auto" hangingPunct="1">
              <a:spcAft>
                <a:spcPts val="0"/>
              </a:spcAft>
              <a:buNone/>
              <a:defRPr/>
            </a:pPr>
            <a:r>
              <a:rPr kumimoji="0" lang="en-US" sz="2200" b="1" i="0" kern="1200" dirty="0" smtClean="0">
                <a:effectLst/>
                <a:latin typeface="Comic Sans MS" pitchFamily="66" charset="0"/>
              </a:rPr>
              <a:t>Role</a:t>
            </a:r>
            <a:r>
              <a:rPr kumimoji="0" lang="en-US" sz="2200" b="1" i="0" kern="1200" baseline="0" dirty="0" smtClean="0">
                <a:effectLst/>
                <a:latin typeface="Comic Sans MS" pitchFamily="66" charset="0"/>
              </a:rPr>
              <a:t> in </a:t>
            </a:r>
            <a:r>
              <a:rPr kumimoji="0" lang="en-US" sz="2200" b="1" i="0" kern="1200" dirty="0" smtClean="0">
                <a:effectLst/>
                <a:latin typeface="Comic Sans MS" pitchFamily="66" charset="0"/>
              </a:rPr>
              <a:t> behavioral arousal</a:t>
            </a:r>
          </a:p>
          <a:p>
            <a:pPr marL="36576" indent="0" algn="just" eaLnBrk="1" fontAlgn="auto" hangingPunct="1">
              <a:spcAft>
                <a:spcPts val="0"/>
              </a:spcAft>
              <a:buNone/>
              <a:defRPr/>
            </a:pPr>
            <a:r>
              <a:rPr kumimoji="0" lang="en-US" sz="2200" b="1" i="0" kern="1200" dirty="0" smtClean="0">
                <a:effectLst/>
                <a:latin typeface="Comic Sans MS" pitchFamily="66" charset="0"/>
              </a:rPr>
              <a:t>Role in  consciousness</a:t>
            </a:r>
            <a:r>
              <a:rPr lang="en-GB" sz="2200" b="1" dirty="0" smtClean="0">
                <a:latin typeface="Comic Sans MS" pitchFamily="66" charset="0"/>
              </a:rPr>
              <a:t> (sleep/awake </a:t>
            </a:r>
            <a:r>
              <a:rPr lang="en-GB" sz="1800" b="1" dirty="0" smtClean="0">
                <a:latin typeface="Comic Sans MS" pitchFamily="66" charset="0"/>
              </a:rPr>
              <a:t>cycle)</a:t>
            </a:r>
          </a:p>
          <a:p>
            <a:pPr marL="36576" indent="0" algn="just" eaLnBrk="1" fontAlgn="auto" hangingPunct="1">
              <a:spcAft>
                <a:spcPts val="0"/>
              </a:spcAft>
              <a:buNone/>
              <a:defRPr/>
            </a:pPr>
            <a:r>
              <a:rPr lang="en-GB" sz="1800" b="1" dirty="0" smtClean="0">
                <a:latin typeface="Comic Sans MS" pitchFamily="66" charset="0"/>
              </a:rPr>
              <a:t>Connect the brain stem to the CC</a:t>
            </a:r>
          </a:p>
          <a:p>
            <a:pPr marL="36576" indent="0" eaLnBrk="1" fontAlgn="auto" hangingPunct="1">
              <a:spcAft>
                <a:spcPts val="0"/>
              </a:spcAft>
              <a:buNone/>
              <a:defRPr/>
            </a:pPr>
            <a:endParaRPr lang="en-GB" sz="1800" dirty="0" smtClean="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2381</TotalTime>
  <Words>1120</Words>
  <Application>Microsoft Office PowerPoint</Application>
  <PresentationFormat>On-screen Show (4:3)</PresentationFormat>
  <Paragraphs>172</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Physiology of Consciousness</vt:lpstr>
      <vt:lpstr>consciousness</vt:lpstr>
      <vt:lpstr>4 levels of consciousness</vt:lpstr>
      <vt:lpstr>Level of consciousness</vt:lpstr>
      <vt:lpstr>PowerPoint Presentation</vt:lpstr>
      <vt:lpstr>PowerPoint Presentation</vt:lpstr>
      <vt:lpstr>PowerPoint Presentation</vt:lpstr>
      <vt:lpstr>Brain Structures involved in the conscious state:</vt:lpstr>
      <vt:lpstr>  Reticular formation</vt:lpstr>
      <vt:lpstr>PowerPoint Presentation</vt:lpstr>
      <vt:lpstr>consists of 3 parts:</vt:lpstr>
      <vt:lpstr>PowerPoint Presentation</vt:lpstr>
      <vt:lpstr>Paramedian Reticular Formation</vt:lpstr>
      <vt:lpstr>Raphe nuclei (Median RF)</vt:lpstr>
      <vt:lpstr>PowerPoint Presentation</vt:lpstr>
      <vt:lpstr>Functions of reticular formation:</vt:lpstr>
      <vt:lpstr>Functions of reticular formation, cont…</vt:lpstr>
      <vt:lpstr>Thalamus</vt:lpstr>
      <vt:lpstr>Hypothalamus </vt:lpstr>
      <vt:lpstr>RAS</vt:lpstr>
      <vt:lpstr>Anatomical components of RAS</vt:lpstr>
      <vt:lpstr>PowerPoint Presentation</vt:lpstr>
      <vt:lpstr>Sensory inputs to RAS</vt:lpstr>
      <vt:lpstr>Functions of RAS </vt:lpstr>
      <vt:lpstr>2-Attention</vt:lpstr>
      <vt:lpstr>3-RAS and learning</vt:lpstr>
      <vt:lpstr>RAS dysfucntion </vt:lpstr>
      <vt:lpstr>Indices  of Level of Consciousness</vt:lpstr>
      <vt:lpstr>Electroencephalogram</vt:lpstr>
      <vt:lpstr>PowerPoint Presentation</vt:lpstr>
      <vt:lpstr>PowerPoint Presentation</vt:lpstr>
      <vt:lpstr>Brain Death Confirmatory Testing with EEG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Dr. Salah</cp:lastModifiedBy>
  <cp:revision>83</cp:revision>
  <cp:lastPrinted>2015-09-08T11:08:31Z</cp:lastPrinted>
  <dcterms:created xsi:type="dcterms:W3CDTF">2015-08-24T15:42:46Z</dcterms:created>
  <dcterms:modified xsi:type="dcterms:W3CDTF">2018-09-25T06:22:41Z</dcterms:modified>
</cp:coreProperties>
</file>