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9" r:id="rId3"/>
    <p:sldId id="280" r:id="rId4"/>
    <p:sldId id="295" r:id="rId5"/>
    <p:sldId id="293" r:id="rId6"/>
    <p:sldId id="257" r:id="rId7"/>
    <p:sldId id="294" r:id="rId8"/>
    <p:sldId id="281" r:id="rId9"/>
    <p:sldId id="282" r:id="rId10"/>
    <p:sldId id="296" r:id="rId11"/>
    <p:sldId id="297" r:id="rId12"/>
    <p:sldId id="259" r:id="rId13"/>
    <p:sldId id="260" r:id="rId14"/>
    <p:sldId id="261" r:id="rId15"/>
    <p:sldId id="283" r:id="rId16"/>
    <p:sldId id="284" r:id="rId17"/>
    <p:sldId id="265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73" r:id="rId26"/>
    <p:sldId id="292" r:id="rId27"/>
    <p:sldId id="276" r:id="rId28"/>
    <p:sldId id="29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35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1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80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70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2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01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86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807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82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62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37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0F4C6-9FA8-40C8-80BD-12C3844AFC6B}" type="datetimeFigureOut">
              <a:rPr lang="en-US" smtClean="0"/>
              <a:pPr/>
              <a:t>10/3/2018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05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01634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Spasticity and Increased Muscle Tone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Dr. Salah Elmalik</a:t>
            </a:r>
            <a:endParaRPr lang="en-GB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 types of Rigidity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Decerbrate rigidity :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(extension of head &amp; 4 limbs extensors )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Decorticate rigidity: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(extensor rigidity in legs &amp; moderate flexion of arms if head unturned 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New Pi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620688"/>
            <a:ext cx="716915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77073"/>
            <a:ext cx="701040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10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846640" cy="5832648"/>
          </a:xfrm>
        </p:spPr>
        <p:txBody>
          <a:bodyPr>
            <a:noAutofit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GB" sz="2800" dirty="0" smtClean="0"/>
              <a:t> </a:t>
            </a:r>
            <a:r>
              <a:rPr lang="en-GB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Mechanism of spasticity in UMN lesions: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200" dirty="0" smtClean="0">
                <a:latin typeface="Comic Sans MS" panose="030F0702030302020204" pitchFamily="66" charset="0"/>
              </a:rPr>
              <a:t>In </a:t>
            </a:r>
            <a:r>
              <a:rPr lang="en-GB" sz="2200" dirty="0">
                <a:latin typeface="Comic Sans MS" panose="030F0702030302020204" pitchFamily="66" charset="0"/>
              </a:rPr>
              <a:t>UMN syndrome the </a:t>
            </a:r>
            <a:r>
              <a:rPr lang="en-GB" sz="2200" dirty="0" smtClean="0">
                <a:latin typeface="Comic Sans MS" panose="030F0702030302020204" pitchFamily="66" charset="0"/>
              </a:rPr>
              <a:t>motor neurones are free </a:t>
            </a:r>
            <a:r>
              <a:rPr lang="en-GB" sz="2200" dirty="0">
                <a:latin typeface="Comic Sans MS" panose="030F0702030302020204" pitchFamily="66" charset="0"/>
              </a:rPr>
              <a:t>from the descending </a:t>
            </a:r>
            <a:r>
              <a:rPr lang="en-GB" sz="2200" dirty="0" smtClean="0">
                <a:latin typeface="Comic Sans MS" panose="030F0702030302020204" pitchFamily="66" charset="0"/>
              </a:rPr>
              <a:t>inhibitory influence </a:t>
            </a:r>
            <a:r>
              <a:rPr lang="en-GB" sz="2200" dirty="0">
                <a:latin typeface="Comic Sans MS" panose="030F0702030302020204" pitchFamily="66" charset="0"/>
              </a:rPr>
              <a:t>of the Higher </a:t>
            </a:r>
            <a:r>
              <a:rPr lang="en-GB" sz="2200" dirty="0" smtClean="0">
                <a:latin typeface="Comic Sans MS" panose="030F0702030302020204" pitchFamily="66" charset="0"/>
              </a:rPr>
              <a:t>Motor-Controlling centers ( medullary RF, red nucleus , basal ganglia)resulting in un antagonized excitatory input ( pontine RF, vestibulo-spinal) to gamma motor neurones causing hypertonia &amp;spasticity</a:t>
            </a:r>
            <a:r>
              <a:rPr lang="en-GB" sz="2200" dirty="0">
                <a:latin typeface="Comic Sans MS" panose="030F0702030302020204" pitchFamily="66" charset="0"/>
              </a:rPr>
              <a:t/>
            </a:r>
            <a:br>
              <a:rPr lang="en-GB" sz="2200" dirty="0">
                <a:latin typeface="Comic Sans MS" panose="030F0702030302020204" pitchFamily="66" charset="0"/>
              </a:rPr>
            </a:br>
            <a:r>
              <a:rPr lang="en-GB" sz="2200" u="sng" dirty="0" smtClean="0">
                <a:latin typeface="Comic Sans MS" panose="030F0702030302020204" pitchFamily="66" charset="0"/>
              </a:rPr>
              <a:t>- </a:t>
            </a:r>
            <a:r>
              <a:rPr lang="en-GB" sz="2200" u="sng" dirty="0">
                <a:latin typeface="Comic Sans MS" panose="030F0702030302020204" pitchFamily="66" charset="0"/>
              </a:rPr>
              <a:t>This results in </a:t>
            </a:r>
            <a:r>
              <a:rPr lang="en-GB" sz="2200" dirty="0">
                <a:latin typeface="Comic Sans MS" panose="030F0702030302020204" pitchFamily="66" charset="0"/>
              </a:rPr>
              <a:t/>
            </a:r>
            <a:br>
              <a:rPr lang="en-GB" sz="2200" dirty="0">
                <a:latin typeface="Comic Sans MS" panose="030F0702030302020204" pitchFamily="66" charset="0"/>
              </a:rPr>
            </a:br>
            <a:r>
              <a:rPr lang="en-GB" sz="2200" dirty="0" smtClean="0">
                <a:latin typeface="Comic Sans MS" panose="030F0702030302020204" pitchFamily="66" charset="0"/>
              </a:rPr>
              <a:t> </a:t>
            </a:r>
            <a:r>
              <a:rPr lang="en-GB" sz="2200" dirty="0">
                <a:latin typeface="Comic Sans MS" panose="030F0702030302020204" pitchFamily="66" charset="0"/>
              </a:rPr>
              <a:t>( 1) State of ongoing ( unremitting </a:t>
            </a:r>
            <a:r>
              <a:rPr lang="en-GB" sz="2200" dirty="0" smtClean="0">
                <a:latin typeface="Comic Sans MS" panose="030F0702030302020204" pitchFamily="66" charset="0"/>
              </a:rPr>
              <a:t>)contraction </a:t>
            </a:r>
            <a:r>
              <a:rPr lang="en-GB" sz="2200" dirty="0">
                <a:latin typeface="Comic Sans MS" panose="030F0702030302020204" pitchFamily="66" charset="0"/>
              </a:rPr>
              <a:t>of muscles .( </a:t>
            </a:r>
            <a:r>
              <a:rPr lang="en-GB" sz="2200" dirty="0" smtClean="0">
                <a:latin typeface="Comic Sans MS" panose="030F0702030302020204" pitchFamily="66" charset="0"/>
              </a:rPr>
              <a:t>due to hyperactive </a:t>
            </a:r>
            <a:r>
              <a:rPr lang="en-GB" sz="2200" dirty="0">
                <a:latin typeface="Comic Sans MS" panose="030F0702030302020204" pitchFamily="66" charset="0"/>
              </a:rPr>
              <a:t>gamma activity </a:t>
            </a:r>
            <a:r>
              <a:rPr lang="en-GB" sz="2200" dirty="0" smtClean="0">
                <a:latin typeface="Comic Sans MS" panose="030F0702030302020204" pitchFamily="66" charset="0"/>
              </a:rPr>
              <a:t>)</a:t>
            </a:r>
            <a:r>
              <a:rPr lang="en-GB" sz="2200" dirty="0">
                <a:latin typeface="Comic Sans MS" panose="030F0702030302020204" pitchFamily="66" charset="0"/>
              </a:rPr>
              <a:t/>
            </a:r>
            <a:br>
              <a:rPr lang="en-GB" sz="2200" dirty="0">
                <a:latin typeface="Comic Sans MS" panose="030F0702030302020204" pitchFamily="66" charset="0"/>
              </a:rPr>
            </a:br>
            <a:r>
              <a:rPr lang="en-GB" sz="2200" dirty="0" smtClean="0">
                <a:latin typeface="Comic Sans MS" panose="030F0702030302020204" pitchFamily="66" charset="0"/>
              </a:rPr>
              <a:t> </a:t>
            </a:r>
            <a:r>
              <a:rPr lang="en-GB" sz="2200" dirty="0">
                <a:latin typeface="Comic Sans MS" panose="030F0702030302020204" pitchFamily="66" charset="0"/>
              </a:rPr>
              <a:t>(2) decreased ability to control movement</a:t>
            </a:r>
            <a:br>
              <a:rPr lang="en-GB" sz="2200" dirty="0">
                <a:latin typeface="Comic Sans MS" panose="030F0702030302020204" pitchFamily="66" charset="0"/>
              </a:rPr>
            </a:br>
            <a:r>
              <a:rPr lang="en-GB" sz="2200" dirty="0" smtClean="0">
                <a:latin typeface="Comic Sans MS" panose="030F0702030302020204" pitchFamily="66" charset="0"/>
              </a:rPr>
              <a:t> </a:t>
            </a:r>
            <a:r>
              <a:rPr lang="en-GB" sz="2200" dirty="0">
                <a:latin typeface="Comic Sans MS" panose="030F0702030302020204" pitchFamily="66" charset="0"/>
              </a:rPr>
              <a:t>(3) increased resistance felt on </a:t>
            </a:r>
            <a:r>
              <a:rPr lang="en-GB" sz="2200" dirty="0" smtClean="0">
                <a:latin typeface="Comic Sans MS" panose="030F0702030302020204" pitchFamily="66" charset="0"/>
              </a:rPr>
              <a:t>passive stretch</a:t>
            </a:r>
            <a:r>
              <a:rPr lang="en-GB" sz="2200" dirty="0"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5805264"/>
          </a:xfrm>
        </p:spPr>
        <p:txBody>
          <a:bodyPr>
            <a:noAutofit/>
          </a:bodyPr>
          <a:lstStyle/>
          <a:p>
            <a:pPr marL="95250" indent="-95250" algn="l">
              <a:buFont typeface="Arial" pitchFamily="34" charset="0"/>
              <a:buChar char="•"/>
            </a:pPr>
            <a:r>
              <a:rPr lang="en-GB" sz="3600" b="1" dirty="0">
                <a:latin typeface="Comic Sans MS" panose="030F0702030302020204" pitchFamily="66" charset="0"/>
              </a:rPr>
              <a:t>Causes of </a:t>
            </a:r>
            <a:r>
              <a:rPr lang="en-GB" sz="3600" b="1" dirty="0" smtClean="0">
                <a:latin typeface="Comic Sans MS" panose="030F0702030302020204" pitchFamily="66" charset="0"/>
              </a:rPr>
              <a:t>spasticity:-</a:t>
            </a:r>
            <a:br>
              <a:rPr lang="en-GB" sz="3600" b="1" dirty="0" smtClean="0">
                <a:latin typeface="Comic Sans MS" panose="030F0702030302020204" pitchFamily="66" charset="0"/>
              </a:rPr>
            </a:br>
            <a:r>
              <a:rPr lang="en-GB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A-(UMNS) </a:t>
            </a:r>
            <a:r>
              <a:rPr lang="en-GB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syndrome include </a:t>
            </a:r>
            <a:r>
              <a:rPr lang="en-GB" sz="3600" b="1" dirty="0">
                <a:latin typeface="Comic Sans MS" panose="030F0702030302020204" pitchFamily="66" charset="0"/>
              </a:rPr>
              <a:t>:</a:t>
            </a:r>
            <a:br>
              <a:rPr lang="en-GB" sz="3600" b="1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>• </a:t>
            </a:r>
            <a:r>
              <a:rPr lang="en-GB" sz="3600" b="1" dirty="0">
                <a:latin typeface="Comic Sans MS" panose="030F0702030302020204" pitchFamily="66" charset="0"/>
              </a:rPr>
              <a:t>(1) Cerebral palsy</a:t>
            </a:r>
            <a:br>
              <a:rPr lang="en-GB" sz="3600" b="1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>• </a:t>
            </a:r>
            <a:r>
              <a:rPr lang="en-GB" sz="3600" b="1" dirty="0">
                <a:latin typeface="Comic Sans MS" panose="030F0702030302020204" pitchFamily="66" charset="0"/>
              </a:rPr>
              <a:t>(2) Stroke</a:t>
            </a:r>
            <a:br>
              <a:rPr lang="en-GB" sz="3600" b="1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>• </a:t>
            </a:r>
            <a:r>
              <a:rPr lang="en-GB" sz="3600" b="1" dirty="0">
                <a:latin typeface="Comic Sans MS" panose="030F0702030302020204" pitchFamily="66" charset="0"/>
              </a:rPr>
              <a:t>(3) Spinal cord injury</a:t>
            </a:r>
            <a:br>
              <a:rPr lang="en-GB" sz="3600" b="1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>• </a:t>
            </a:r>
            <a:r>
              <a:rPr lang="en-GB" sz="3600" b="1" dirty="0">
                <a:latin typeface="Comic Sans MS" panose="030F0702030302020204" pitchFamily="66" charset="0"/>
              </a:rPr>
              <a:t>(4) Multiple Sclerosis</a:t>
            </a:r>
            <a:br>
              <a:rPr lang="en-GB" sz="3600" b="1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>• </a:t>
            </a:r>
            <a:r>
              <a:rPr lang="en-GB" sz="3600" b="1" dirty="0">
                <a:latin typeface="Comic Sans MS" panose="030F0702030302020204" pitchFamily="66" charset="0"/>
              </a:rPr>
              <a:t>(5) </a:t>
            </a:r>
            <a:r>
              <a:rPr lang="en-GB" sz="3600" b="1" dirty="0" smtClean="0">
                <a:latin typeface="Comic Sans MS" panose="030F0702030302020204" pitchFamily="66" charset="0"/>
              </a:rPr>
              <a:t>Acquired </a:t>
            </a:r>
            <a:r>
              <a:rPr lang="en-GB" sz="3600" b="1" dirty="0">
                <a:latin typeface="Comic Sans MS" panose="030F0702030302020204" pitchFamily="66" charset="0"/>
              </a:rPr>
              <a:t>brain injury ( trauma , etc </a:t>
            </a:r>
            <a:r>
              <a:rPr lang="en-GB" sz="3600" b="1" dirty="0" smtClean="0">
                <a:latin typeface="Comic Sans MS" panose="030F0702030302020204" pitchFamily="66" charset="0"/>
              </a:rPr>
              <a:t>)</a:t>
            </a:r>
            <a:br>
              <a:rPr lang="en-GB" sz="3600" b="1" dirty="0" smtClean="0">
                <a:latin typeface="Comic Sans MS" panose="030F0702030302020204" pitchFamily="66" charset="0"/>
              </a:rPr>
            </a:br>
            <a:r>
              <a:rPr lang="en-GB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B-Parkinsonism</a:t>
            </a:r>
            <a:br>
              <a:rPr lang="en-GB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C-Decerebrate &amp; decorticate rigidity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4032448" cy="5688631"/>
          </a:xfrm>
        </p:spPr>
        <p:txBody>
          <a:bodyPr>
            <a:noAutofit/>
          </a:bodyPr>
          <a:lstStyle/>
          <a:p>
            <a:pPr algn="l"/>
            <a:r>
              <a:rPr lang="en-GB" sz="2800" dirty="0" smtClean="0"/>
              <a:t> </a:t>
            </a:r>
            <a:r>
              <a:rPr lang="en-GB" sz="2800" b="1" u="sng" dirty="0" smtClean="0">
                <a:solidFill>
                  <a:srgbClr val="FF0000"/>
                </a:solidFill>
              </a:rPr>
              <a:t>(1)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Cerebral palsy </a:t>
            </a: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Caused by brain damage due to  lack of oxygen, that cause damage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the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motor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control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centers of the developing brain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,it 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can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occur during pregnancy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during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childbirth  ( or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after birth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up to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about age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three by meningitis)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6386" name="Picture 2" descr="Image result for cerebral pal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0"/>
            <a:ext cx="4286280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GB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Multiple Sclerosis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Is an auto-immune demyelinating disease , in which the body's own immune system attacks and damages the myelin sheath of myelinated nerves mainly of brain ,SC ,and optic 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nerve</a:t>
            </a:r>
          </a:p>
          <a:p>
            <a:pPr>
              <a:buBlip>
                <a:blip r:embed="rId2"/>
              </a:buBlip>
            </a:pP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Loss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of myelin sheath (demyelination) prevents 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axons from  saltatory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conduction of action potentials  causing muscle weakness&amp; wasting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Disease onset usually occurs in young adults, and it is more</a:t>
            </a:r>
            <a:b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common in females 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The disease can attack any part of the CNS , and when 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it causes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demyelination of  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descending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motor tracts in the brainstem &amp; spinal cord , the subject develops spasticity and other signs of UMNS 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The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disease frequently remits and relapses  because of remylination &amp; restore of function and during acute attacks intravenous corticosteroids can improve symptoms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704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STROKE</a:t>
            </a:r>
            <a:r>
              <a:rPr lang="en-GB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:-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a-Haemorrhagic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stroke as in cerebral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haemorrhage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b- Ischaemic stroke as in thrombosis or embolism </a:t>
            </a:r>
            <a:b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-all cause death of brain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tissues, results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in paralysis in the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opposite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half of the body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it-IT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it-IT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 lesion in Corona Radiata on one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side can cause Monoplegia in a contralateral limb (UL or LL ,</a:t>
            </a:r>
            <a:b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according to site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).</a:t>
            </a:r>
          </a:p>
          <a:p>
            <a:pPr>
              <a:buBlip>
                <a:blip r:embed="rId2"/>
              </a:buBlip>
            </a:pP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lesion in the Internal Capsule on one side may cause Hemiplegia or Hemiparesis on the contralateral</a:t>
            </a:r>
            <a:b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side (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with the picture of upper motor</a:t>
            </a:r>
            <a:b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neuron syndrome 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5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57166"/>
            <a:ext cx="6023022" cy="624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transection of spinal 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cord-1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GB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The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higher the level of the section, the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more serious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are the consequences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 marL="0" indent="0">
              <a:buNone/>
            </a:pPr>
            <a:endParaRPr lang="en-GB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If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the transection is in the upper cervical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region 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immediate death follows, due to paralysis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of all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respiratory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muscles. </a:t>
            </a:r>
            <a:r>
              <a:rPr lang="en-US" sz="2400" b="1" dirty="0" smtClean="0">
                <a:latin typeface="ComicSansMS-Bold"/>
              </a:rPr>
              <a:t> </a:t>
            </a:r>
          </a:p>
          <a:p>
            <a:pPr marL="0" indent="0">
              <a:buNone/>
            </a:pPr>
            <a:endParaRPr lang="en-GB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In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the lower cervical region below the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5</a:t>
            </a:r>
            <a:r>
              <a:rPr lang="en-GB" sz="2400" baseline="30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th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cervical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segment diaphragmatic respiration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is still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possible, but the patient suffers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complete paralysis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of all four limbs 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(quadriplegia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).</a:t>
            </a:r>
          </a:p>
          <a:p>
            <a:pPr marL="0" indent="0">
              <a:buNone/>
            </a:pPr>
            <a:endParaRPr lang="en-GB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Transection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lower down in the thoracic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region allows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normal respiration but the patient ends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up with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paralysis of both lower limbs 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</a:t>
            </a: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paraplegia)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97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Complete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transection of spinal </a:t>
            </a:r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cord-2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r>
              <a:rPr lang="en-GB" sz="2800" b="1" u="sng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Stages :-</a:t>
            </a:r>
            <a:r>
              <a:rPr lang="en-GB" sz="2000" b="1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GB" sz="2000" b="1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A/ Spinal shock ( 2-6 weeks )</a:t>
            </a:r>
            <a:b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B/ Recovery of reflex activity</a:t>
            </a:r>
            <a:b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C/ Paraplegia in 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extension</a:t>
            </a:r>
          </a:p>
          <a:p>
            <a:pPr marL="0" indent="0">
              <a:buNone/>
            </a:pP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A/ Spinal shock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In the immediate period following 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transection there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is 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:</a:t>
            </a:r>
          </a:p>
          <a:p>
            <a:pPr marL="0" indent="0">
              <a:buNone/>
            </a:pP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(1) complete loss of spinal reflex activity </a:t>
            </a:r>
            <a:r>
              <a:rPr lang="en-GB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below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he level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of the lesion .</a:t>
            </a:r>
            <a:b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(2) Loss of all sensations </a:t>
            </a:r>
            <a:r>
              <a:rPr lang="en-GB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(anaesthesia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)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and voluntary movement</a:t>
            </a:r>
            <a:b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 paralysis) </a:t>
            </a:r>
            <a:r>
              <a:rPr lang="en-GB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below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the level of the lesion , due to interruption of all</a:t>
            </a:r>
            <a:b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sensory and motor tracts</a:t>
            </a:r>
            <a:b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(3) Loss of tendon reflexes and superficial reflexes (abdominal ,</a:t>
            </a:r>
            <a:b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plantar &amp; withdrawal reflexes ) .</a:t>
            </a:r>
            <a:b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(4)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The loss of muscle tone (flaccidity) and absence of any muscle</a:t>
            </a:r>
            <a:b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activity (muscle pump ) lead to decreased venous 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return causing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the lower limbs to become cold and blue in cold weather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003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b="1" dirty="0" smtClean="0">
              <a:latin typeface="Comic Sans MS" panose="030F0702030302020204" pitchFamily="66" charset="0"/>
            </a:endParaRPr>
          </a:p>
          <a:p>
            <a:endParaRPr lang="en-US" sz="24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b="1" u="sng" dirty="0" smtClean="0">
                <a:latin typeface="Comic Sans MS" panose="030F0702030302020204" pitchFamily="66" charset="0"/>
              </a:rPr>
              <a:t>At </a:t>
            </a:r>
            <a:r>
              <a:rPr lang="en-US" sz="2400" b="1" u="sng" dirty="0">
                <a:latin typeface="Comic Sans MS" panose="030F0702030302020204" pitchFamily="66" charset="0"/>
              </a:rPr>
              <a:t>the end of this lecture you should be able </a:t>
            </a:r>
            <a:r>
              <a:rPr lang="en-US" sz="2400" b="1" u="sng" dirty="0" smtClean="0">
                <a:latin typeface="Comic Sans MS" panose="030F0702030302020204" pitchFamily="66" charset="0"/>
              </a:rPr>
              <a:t>to:</a:t>
            </a:r>
          </a:p>
          <a:p>
            <a:pPr>
              <a:buNone/>
            </a:pPr>
            <a:endParaRPr lang="en-US" sz="2400" b="1" u="sng" dirty="0" smtClean="0">
              <a:latin typeface="Comic Sans MS" panose="030F0702030302020204" pitchFamily="66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Define spasticity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 rigidity 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Describe the neurophysiology of spasticity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Describe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causes of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spasticity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8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29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Complete transection of spinal </a:t>
            </a:r>
            <a:r>
              <a:rPr lang="en-GB" sz="29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cord-3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(5)The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wall of the urinary bladder becomes paralysed and</a:t>
            </a:r>
            <a:b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urine is retained until the pressure in the bladder overcomes the resistance offered by the tone of the sphincters and dribbling occurs. This is known as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retention with overflow</a:t>
            </a:r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 marL="0" indent="0">
              <a:buNone/>
            </a:pP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(7)Loss of vasomotor tone occurs, due to interruption of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fibers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that connect the vasomotor centres in the medulla</a:t>
            </a:r>
            <a:b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oblongata with the lateral horn cells of the spinal cord,</a:t>
            </a:r>
            <a:b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which project sympathetic vasoconstrictor impulses to blood vessels.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vasodilatation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causes a fall in blood pressure; the higher the level of the section, the lower the blood pressure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(8) Bedsores due to pressure of body-weight against underlining support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-</a:t>
            </a:r>
            <a:r>
              <a:rPr lang="en-GB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This stage varies in duration but usually lasts a maximum of 2-6 weeks, after which some reflex activity recovers.</a:t>
            </a:r>
            <a:endParaRPr lang="en-US" sz="2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752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B/ Stage of return of reflex activity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Blip>
                <a:blip r:embed="rId2"/>
              </a:buBlip>
            </a:pP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As the spinal shock ends , spinal reflex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activity appears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again this partial recovery may be due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to :</a:t>
            </a:r>
          </a:p>
          <a:p>
            <a:pPr marL="400050" lvl="1" indent="0">
              <a:buBlip>
                <a:blip r:embed="rId2"/>
              </a:buBlip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-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sprouting of fibres from remaining neurons</a:t>
            </a:r>
          </a:p>
          <a:p>
            <a:pPr marL="400050" lvl="1" indent="0">
              <a:buBlip>
                <a:blip r:embed="rId2"/>
              </a:buBlip>
            </a:pP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-denervation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hyper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sensitivity to excitatory neurotransmitters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 marL="0" indent="0">
              <a:buBlip>
                <a:blip r:embed="rId2"/>
              </a:buBlip>
            </a:pPr>
            <a:r>
              <a:rPr lang="en-GB" sz="2800" b="1" u="sng" dirty="0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Features </a:t>
            </a:r>
            <a:r>
              <a:rPr lang="en-GB" sz="2800" b="1" u="sng" dirty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of the stage of recovery of </a:t>
            </a:r>
            <a:r>
              <a:rPr lang="en-GB" sz="2800" b="1" u="sng" dirty="0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reflex activity:</a:t>
            </a:r>
          </a:p>
          <a:p>
            <a:pPr marL="0" indent="0">
              <a:buNone/>
            </a:pPr>
            <a:r>
              <a:rPr lang="en-GB" sz="2400" b="1" u="sng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GB" sz="2400" b="1" u="sng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(1) Gradual rise of arterial blood pressure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due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to return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of spinal vasomotor activity in the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lateral horn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cells. But, since vasomotor control from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the medulla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is absent, the blood pressure is not stable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3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329642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(2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) Return of spinal </a:t>
            </a: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reflexes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Flexor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reflexes return earlier than extensor ones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However </a:t>
            </a:r>
            <a:r>
              <a:rPr lang="en-GB" sz="1600" dirty="0" err="1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postive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Babiniski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sign ( extensor plantar reflex) is one of 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the earliest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signs of this 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stage.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   -Tendon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reflexes also recover earlier in flexors.</a:t>
            </a:r>
            <a:b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    -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As a result, </a:t>
            </a:r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flexor spastic  tone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causes the lower limbs to</a:t>
            </a:r>
            <a:b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take a position of slight flexion, a state referred 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to </a:t>
            </a:r>
            <a:r>
              <a:rPr lang="en-GB" sz="16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as </a:t>
            </a:r>
            <a:r>
              <a:rPr lang="en-GB" sz="16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paraplegia in flexion.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-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The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return of the stretch reflex ( &amp; 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consequently </a:t>
            </a:r>
            <a:r>
              <a:rPr lang="en-GB" sz="16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muscle </a:t>
            </a:r>
            <a:r>
              <a:rPr lang="en-GB" sz="16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tone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) , and vasoconstrictor tone in 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arterioles and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venules 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, improve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the circulation through 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the limbs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200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(</a:t>
            </a:r>
            <a:r>
              <a:rPr lang="en-GB" sz="22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3) </a:t>
            </a:r>
            <a:r>
              <a:rPr lang="en-GB" sz="22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Recovery of visceral reflexes: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return of micturition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, defecation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&amp; erection reflexes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 marL="457200" lvl="1" indent="0">
              <a:buFontTx/>
              <a:buChar char="-"/>
            </a:pPr>
            <a:r>
              <a:rPr lang="en-GB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However </a:t>
            </a:r>
            <a:r>
              <a:rPr lang="en-GB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, voluntary control over micturition </a:t>
            </a:r>
            <a:r>
              <a:rPr lang="en-GB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and defecation </a:t>
            </a:r>
            <a:r>
              <a:rPr lang="en-GB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, and the </a:t>
            </a:r>
            <a:r>
              <a:rPr lang="en-GB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sensation </a:t>
            </a:r>
            <a:r>
              <a:rPr lang="en-GB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of bladder </a:t>
            </a:r>
            <a:r>
              <a:rPr lang="en-GB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and rectal </a:t>
            </a:r>
            <a:r>
              <a:rPr lang="en-GB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fullness are permanently lost</a:t>
            </a:r>
            <a:r>
              <a:rPr lang="en-GB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 marL="457200" lvl="1" indent="0">
              <a:buNone/>
            </a:pPr>
            <a:endParaRPr lang="en-GB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  <a:cs typeface="+mj-cs"/>
            </a:endParaRPr>
          </a:p>
          <a:p>
            <a:pPr marL="457200" lvl="1" indent="0">
              <a:buNone/>
            </a:pPr>
            <a:r>
              <a: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(4) Sexual reflexes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, consisting of erection or ejaculation on genital manipulation , recover.</a:t>
            </a:r>
            <a:endParaRPr lang="en-US" sz="1600" dirty="0">
              <a:solidFill>
                <a:prstClr val="black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890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(5) </a:t>
            </a:r>
            <a:r>
              <a:rPr lang="en-GB" sz="22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Mass reflex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appears in this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stage</a:t>
            </a:r>
          </a:p>
          <a:p>
            <a:pPr>
              <a:buNone/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  -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 minor painful stimulus to the skin of the lower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limbs will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not only cause withdrawal of that limb but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will evoke  many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other reflexes through spread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of excitation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(by irradiation) to many autonomic centers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. So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the bladder and rectum will also empty, the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skin will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sweat, the blood pressure will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rise</a:t>
            </a:r>
          </a:p>
          <a:p>
            <a:pPr>
              <a:buNone/>
            </a:pPr>
            <a:endParaRPr lang="en-GB" sz="2000" dirty="0" smtClean="0">
              <a:solidFill>
                <a:prstClr val="black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>
              <a:buBlip>
                <a:blip r:embed="rId2"/>
              </a:buBlip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Since effective regeneration never occurs in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the human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central nervous system, patients with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complete transection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never recover fully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Voluntary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movements and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sensations are permanently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lost. </a:t>
            </a:r>
          </a:p>
          <a:p>
            <a:pPr>
              <a:buBlip>
                <a:blip r:embed="rId2"/>
              </a:buBlip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however, patients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who are rehabilitated and properly managed</a:t>
            </a:r>
            <a:b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may enter into a more advanced stage of rec</a:t>
            </a:r>
            <a:r>
              <a:rPr lang="en-GB" sz="22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overy.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12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C</a:t>
            </a:r>
            <a:r>
              <a:rPr lang="en-GB" sz="2800" b="1" dirty="0">
                <a:solidFill>
                  <a:srgbClr val="FF0000"/>
                </a:solidFill>
              </a:rPr>
              <a:t>/ </a:t>
            </a:r>
            <a:r>
              <a:rPr lang="en-GB" sz="28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Stage of  extensor paraplegia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(1) During this stage the tone in extensor muscles</a:t>
            </a:r>
            <a:b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returns gradually to exceed that in the flexors. The</a:t>
            </a:r>
            <a:b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lower limbs become spastically extended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Extensor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reflexes become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exaggerated, as shown by tendon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jerks and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by the appearance of clonus. </a:t>
            </a:r>
            <a:endParaRPr lang="en-GB" sz="2400" dirty="0" smtClean="0">
              <a:solidFill>
                <a:prstClr val="black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>
              <a:buBlip>
                <a:blip r:embed="rId2"/>
              </a:buBlip>
            </a:pP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The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positive supportive reaction becomes well developed and the patient can stand on his feet with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appropriate support.</a:t>
            </a:r>
          </a:p>
          <a:p>
            <a:pPr>
              <a:buBlip>
                <a:blip r:embed="rId2"/>
              </a:buBlip>
            </a:pP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(2) The flexor withdrawal reflex which appeared in</a:t>
            </a:r>
            <a:b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the earlier stage is associated during this stage with</a:t>
            </a:r>
            <a:b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the crossed extensor reflex.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2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Hemisection of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Spinal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Cord</a:t>
            </a:r>
            <a:b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Brown-</a:t>
            </a:r>
            <a:r>
              <a:rPr lang="en-GB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Sequard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syndrome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BoldMT"/>
              </a:rPr>
              <a:t>Hemisection</a:t>
            </a:r>
            <a:r>
              <a:rPr lang="en-US" sz="3600" b="1" dirty="0">
                <a:solidFill>
                  <a:srgbClr val="FF0000"/>
                </a:solidFill>
                <a:latin typeface="Arial-BoldMT"/>
              </a:rPr>
              <a:t> of the Spinal Cord ( Brown-</a:t>
            </a:r>
            <a:r>
              <a:rPr lang="en-US" sz="3600" b="1" dirty="0" err="1">
                <a:solidFill>
                  <a:srgbClr val="FF0000"/>
                </a:solidFill>
                <a:latin typeface="Arial-BoldMT"/>
              </a:rPr>
              <a:t>Sequard</a:t>
            </a:r>
            <a:r>
              <a:rPr lang="en-US" sz="3600" b="1" dirty="0">
                <a:solidFill>
                  <a:srgbClr val="FF0000"/>
                </a:solidFill>
                <a:latin typeface="Arial-BoldMT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-BoldMT"/>
              </a:rPr>
              <a:t>syndro</a:t>
            </a:r>
            <a:r>
              <a:rPr lang="en-US" sz="3600" b="1" dirty="0" smtClean="0">
                <a:solidFill>
                  <a:srgbClr val="FF0000"/>
                </a:solidFill>
                <a:latin typeface="ArialMT"/>
              </a:rPr>
              <a:t>me)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ComicSansMS"/>
              </a:rPr>
              <a:t>A/ At the level of the </a:t>
            </a:r>
            <a:r>
              <a:rPr lang="en-US" sz="2400" b="1" dirty="0" smtClean="0">
                <a:solidFill>
                  <a:srgbClr val="FF0000"/>
                </a:solidFill>
                <a:latin typeface="ComicSansMS"/>
              </a:rPr>
              <a:t>lesion</a:t>
            </a:r>
            <a:r>
              <a:rPr lang="en-US" sz="2400" dirty="0" smtClean="0">
                <a:latin typeface="ComicSansMS"/>
              </a:rPr>
              <a:t>:</a:t>
            </a:r>
          </a:p>
          <a:p>
            <a:pPr marL="0" indent="0">
              <a:buNone/>
            </a:pPr>
            <a:r>
              <a:rPr lang="en-US" sz="2400" dirty="0" smtClean="0">
                <a:latin typeface="ComicSansMS"/>
              </a:rPr>
              <a:t>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all manifestations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occur on the same side:</a:t>
            </a:r>
          </a:p>
          <a:p>
            <a:pPr marL="0" indent="0">
              <a:buNone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    1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. Paralysis of the lower motor neuron type</a:t>
            </a:r>
          </a:p>
          <a:p>
            <a:pPr marL="0" indent="0">
              <a:buNone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     2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. Loss of all sensations in the areas supplied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by the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afferent fibers that enter the spinal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cord in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the damaged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segments</a:t>
            </a:r>
          </a:p>
          <a:p>
            <a:pPr marL="0" indent="0">
              <a:buNone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     3. Vasodilatation of the blood vessels that receive vasoconstrictor fibers from the damaged segment</a:t>
            </a:r>
          </a:p>
          <a:p>
            <a:pPr marL="0" indent="0">
              <a:buNone/>
            </a:pP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SansMS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B/ Ipsilaterally below the level of the lesion :</a:t>
            </a:r>
          </a:p>
          <a:p>
            <a:pPr marL="0" indent="0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   1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. </a:t>
            </a:r>
            <a:r>
              <a:rPr 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Paralysis </a:t>
            </a:r>
            <a:r>
              <a:rPr lang="en-US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of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UMN type due to interruption of pyramidal and extrapyramidal tracts.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SansMS"/>
            </a:endParaRPr>
          </a:p>
          <a:p>
            <a:pPr marL="0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   2.Fine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touch, position and vibration sense are lost</a:t>
            </a:r>
          </a:p>
          <a:p>
            <a:pPr marL="0" indent="0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    3.Vasodilatation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SansM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C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/ Contralaterally below the level of the lesion :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Pain and temperature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sensations are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lost, Why 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161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5544616" cy="570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 smtClean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en-GB" sz="54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THANK </a:t>
            </a:r>
            <a:r>
              <a:rPr lang="en-GB" sz="54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YOU</a:t>
            </a:r>
            <a:endParaRPr lang="en-US" sz="54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43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MUSCLE TONE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Resistance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 a muscle to stretch is often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referred to as its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tone or tonus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Muscle tone is static component of stretch reflex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.It is a continuous  mild muscle contraction that acts as background to actual movement.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Blip>
                <a:blip r:embed="rId2"/>
              </a:buBlip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hypertonic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muscle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one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which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resistance to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stretch is high  because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 hyperactive stretch reflexes</a:t>
            </a:r>
          </a:p>
        </p:txBody>
      </p:sp>
    </p:spTree>
    <p:extLst>
      <p:ext uri="{BB962C8B-B14F-4D97-AF65-F5344CB8AC3E}">
        <p14:creationId xmlns:p14="http://schemas.microsoft.com/office/powerpoint/2010/main" val="126741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Types of Hypertonia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Hypertonia is of two types: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Spasticity</a:t>
            </a:r>
          </a:p>
          <a:p>
            <a:pPr marL="0" indent="0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2. Rigidity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3744415"/>
          </a:xfrm>
        </p:spPr>
        <p:txBody>
          <a:bodyPr>
            <a:noAutofit/>
          </a:bodyPr>
          <a:lstStyle/>
          <a:p>
            <a:pPr algn="l"/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Spasticity:</a:t>
            </a:r>
            <a:r>
              <a:rPr lang="en-GB" sz="2400" b="1" dirty="0" smtClean="0">
                <a:latin typeface="Comic Sans MS" panose="030F0702030302020204" pitchFamily="66" charset="0"/>
              </a:rPr>
              <a:t/>
            </a:r>
            <a:br>
              <a:rPr lang="en-GB" sz="2400" b="1" dirty="0" smtClean="0">
                <a:latin typeface="Comic Sans MS" panose="030F0702030302020204" pitchFamily="66" charset="0"/>
              </a:rPr>
            </a:b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 described by Lance (1980): “it is a motor disorder, characterised by increase in tonic stretch reflexes (muscle tone) with exaggerated tendon jerks, resulting from hyper-excitability of the dynamic stretch reflex as one component of the upper motor neurone (UMN) syndrome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" y="188640"/>
            <a:ext cx="9245232" cy="6357982"/>
          </a:xfrm>
        </p:spPr>
        <p:txBody>
          <a:bodyPr>
            <a:noAutofit/>
          </a:bodyPr>
          <a:lstStyle/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Comic Sans MS" panose="030F0702030302020204" pitchFamily="66" charset="0"/>
              </a:rPr>
              <a:t/>
            </a:r>
            <a:br>
              <a:rPr lang="en-GB" sz="2400" dirty="0" smtClean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/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 smtClean="0">
                <a:latin typeface="Comic Sans MS" panose="030F0702030302020204" pitchFamily="66" charset="0"/>
              </a:rPr>
              <a:t/>
            </a:r>
            <a:br>
              <a:rPr lang="en-GB" sz="24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Clinically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can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 defined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as increased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resistance to passive stretch.</a:t>
            </a:r>
            <a:b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1-Spasticity is </a:t>
            </a:r>
            <a:r>
              <a:rPr lang="en-US" sz="20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velocity dependent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increased resistance to passive movement of the muscle due to abnormally high muscle tone (hypertonia) which varies with the speed of displacement of a joint.</a:t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-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faster you stretch the muscle the greater the resistance. </a:t>
            </a:r>
            <a:b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2- Spasticity is clearly </a:t>
            </a:r>
            <a:r>
              <a:rPr lang="en-US" sz="18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neural in nature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and is a associated with the – UMN</a:t>
            </a: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b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-Spasticity </a:t>
            </a: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 usually </a:t>
            </a:r>
            <a:r>
              <a:rPr lang="en-GB" sz="1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uni</a:t>
            </a:r>
            <a:r>
              <a:rPr lang="en-GB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-directional</a:t>
            </a: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-Flexor </a:t>
            </a: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spasticity in the upper limb &amp; extensor spasticity in the  lower limb.</a:t>
            </a:r>
            <a:b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Involvement of the corticospinal tract is often associated with UMNL and spasticity. There are a number of clinical features that are associated with spasticity :- </a:t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hyperreflexia</a:t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-UMN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lesions Spasticity is of Clasp Knife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Type</a:t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Spasticity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with the increased muscle tone together cause a  contraction and deformity of a limb.</a:t>
            </a:r>
            <a:b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718175"/>
            <a:ext cx="14382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Spasticity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pPr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Spasticity is characterized by hyper-excitability of both types of stretch reflex:-</a:t>
            </a:r>
          </a:p>
          <a:p>
            <a:pPr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1- increase in tonic static stretch reflexes (muscle tone) as one component of the upper motor neuron (UMN) syndrome</a:t>
            </a:r>
          </a:p>
          <a:p>
            <a:pPr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2- Exaggerated tendon jerks, resulting from hyper-excitability of the dynamic stretch reflex as one component of the upper motor neuron (UMN) syndrome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Rigidity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997152"/>
          </a:xfrm>
        </p:spPr>
        <p:txBody>
          <a:bodyPr>
            <a:normAutofit fontScale="70000" lnSpcReduction="20000"/>
          </a:bodyPr>
          <a:lstStyle/>
          <a:p>
            <a:pPr>
              <a:buBlip>
                <a:blip r:embed="rId2"/>
              </a:buBlip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Rigidity is increased neural activity throughout the range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 muscle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movement and is </a:t>
            </a:r>
            <a:r>
              <a:rPr lang="en-US" sz="29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not velocity </a:t>
            </a:r>
            <a:r>
              <a:rPr lang="en-US" sz="29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dependent</a:t>
            </a:r>
            <a:r>
              <a:rPr lang="en-US" sz="29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endParaRPr lang="en-US" sz="2900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Blip>
                <a:blip r:embed="rId2"/>
              </a:buBlip>
            </a:pP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Rigidity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present in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both </a:t>
            </a:r>
            <a:r>
              <a:rPr lang="en-US" sz="29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agonist and antagonist muscles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endParaRPr lang="en-US" sz="2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Blip>
                <a:blip r:embed="rId2"/>
              </a:buBlip>
            </a:pPr>
            <a:r>
              <a:rPr lang="en-GB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Rigidity </a:t>
            </a:r>
            <a:r>
              <a:rPr lang="en-GB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usually </a:t>
            </a:r>
            <a:r>
              <a:rPr lang="en-GB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extra-pyramidal in origin </a:t>
            </a:r>
            <a:endParaRPr lang="en-US" sz="29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Blip>
                <a:blip r:embed="rId2"/>
              </a:buBlip>
            </a:pP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often  associated with basal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ganglia disease such as Parkinson’s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disease</a:t>
            </a:r>
          </a:p>
          <a:p>
            <a:pPr marL="0" indent="0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9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Rigidity in </a:t>
            </a:r>
            <a:r>
              <a:rPr lang="en-US" sz="2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Parkinsonism:</a:t>
            </a:r>
          </a:p>
          <a:p>
            <a:pPr>
              <a:buBlip>
                <a:blip r:embed="rId2"/>
              </a:buBlip>
            </a:pPr>
            <a:r>
              <a:rPr lang="en-US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1. Lead-pipe </a:t>
            </a:r>
            <a:r>
              <a:rPr lang="en-US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rigidity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</a:p>
          <a:p>
            <a:pPr>
              <a:buNone/>
            </a:pP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Passive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movement of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extremity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meets with a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constant dead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feeling resistance like a lead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pipe </a:t>
            </a:r>
            <a:r>
              <a:rPr lang="en-US" sz="29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throughout </a:t>
            </a:r>
            <a:r>
              <a:rPr lang="en-US" sz="29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range of movement</a:t>
            </a:r>
            <a:r>
              <a:rPr lang="en-US" sz="2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-Bold"/>
              </a:rPr>
              <a:t>.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89100"/>
            <a:ext cx="2088232" cy="390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77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Rigidity-2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2. Cog-wheel rigidity :</a:t>
            </a:r>
            <a:endParaRPr lang="en-US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buBlip>
                <a:blip r:embed="rId2"/>
              </a:buBlip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cogwheel rigidity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one feels that resistance varies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rhythmically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when applying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passive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movement.</a:t>
            </a:r>
          </a:p>
          <a:p>
            <a:pPr>
              <a:buBlip>
                <a:blip r:embed="rId2"/>
              </a:buBlip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because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 an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underlying </a:t>
            </a:r>
            <a:r>
              <a:rPr lang="en-US" sz="28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resting tremor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associated with rigidity.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32856"/>
            <a:ext cx="208823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39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</TotalTime>
  <Words>877</Words>
  <Application>Microsoft Office PowerPoint</Application>
  <PresentationFormat>On-screen Show (4:3)</PresentationFormat>
  <Paragraphs>118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Spasticity and Increased Muscle Tone </vt:lpstr>
      <vt:lpstr>OBJECTIVES</vt:lpstr>
      <vt:lpstr>MUSCLE TONE </vt:lpstr>
      <vt:lpstr>Types of Hypertonia</vt:lpstr>
      <vt:lpstr>Spasticity: As described by Lance (1980): “it is a motor disorder, characterised by increase in tonic stretch reflexes (muscle tone) with exaggerated tendon jerks, resulting from hyper-excitability of the dynamic stretch reflex as one component of the upper motor neurone (UMN) syndrome</vt:lpstr>
      <vt:lpstr>   Clinically it can be defined as increased resistance to passive stretch.  1-Spasticity is velocity dependent increased resistance to passive movement of the muscle due to abnormally high muscle tone (hypertonia) which varies with the speed of displacement of a joint.     - The faster you stretch the muscle the greater the resistance.  2- Spasticity is clearly neural in nature and is a associated with the – UMNC 3-Spasticity is usually uni-directional -Flexor spasticity in the upper limb &amp; extensor spasticity in the  lower limb.  -Involvement of the corticospinal tract is often associated with UMNL and spasticity. There are a number of clinical features that are associated with spasticity :-  -hyperreflexia -UMN lesions Spasticity is of Clasp Knife Type -Spasticity with the increased muscle tone together cause a  contraction and deformity of a limb.   </vt:lpstr>
      <vt:lpstr>Spasticity</vt:lpstr>
      <vt:lpstr>Rigidity</vt:lpstr>
      <vt:lpstr>Rigidity-2</vt:lpstr>
      <vt:lpstr>Other types of Rigidity</vt:lpstr>
      <vt:lpstr>PowerPoint Presentation</vt:lpstr>
      <vt:lpstr> Mechanism of spasticity in UMN lesions: In UMN syndrome the motor neurones are free from the descending inhibitory influence of the Higher Motor-Controlling centers ( medullary RF, red nucleus , basal ganglia)resulting in un antagonized excitatory input ( pontine RF, vestibulo-spinal) to gamma motor neurones causing hypertonia &amp;spasticity - This results in   ( 1) State of ongoing ( unremitting )contraction of muscles .( due to hyperactive gamma activity )  (2) decreased ability to control movement  (3) increased resistance felt on passive stretch.</vt:lpstr>
      <vt:lpstr>Causes of spasticity:- A-(UMNS) syndrome include : • (1) Cerebral palsy • (2) Stroke • (3) Spinal cord injury • (4) Multiple Sclerosis • (5) Acquired brain injury ( trauma , etc ) B-Parkinsonism C-Decerebrate &amp; decorticate rigidity</vt:lpstr>
      <vt:lpstr> (1) Cerebral palsy   Caused by brain damage due to  lack of oxygen, that cause damage to the motor control centers of the developing brain ,it  can occur during pregnancy , during childbirth  ( or after birth up to about age three by meningitis)</vt:lpstr>
      <vt:lpstr>(2) Multiple Sclerosis</vt:lpstr>
      <vt:lpstr>3- STROKE:-</vt:lpstr>
      <vt:lpstr>PowerPoint Presentation</vt:lpstr>
      <vt:lpstr>  Complete transection of spinal cord-1 </vt:lpstr>
      <vt:lpstr> Complete transection of spinal cord-2 </vt:lpstr>
      <vt:lpstr>Complete transection of spinal cord-3</vt:lpstr>
      <vt:lpstr>B/ Stage of return of reflex activity</vt:lpstr>
      <vt:lpstr>PowerPoint Presentation</vt:lpstr>
      <vt:lpstr>PowerPoint Presentation</vt:lpstr>
      <vt:lpstr>C/ Stage of  extensor paraplegia </vt:lpstr>
      <vt:lpstr>Hemisection of the Spinal Cord ( Brown-Sequard syndrome)</vt:lpstr>
      <vt:lpstr>Hemisection of the Spinal Cord ( Brown-Sequard syndrome)</vt:lpstr>
      <vt:lpstr> 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Spasticity and Increased Muscle Tone Dr,Faten zakareia Physiology Department , College of Medicine , King Saud University , Riyadh, KSU</dc:title>
  <dc:creator>faten</dc:creator>
  <cp:lastModifiedBy>Dr. Salah</cp:lastModifiedBy>
  <cp:revision>78</cp:revision>
  <dcterms:created xsi:type="dcterms:W3CDTF">2010-10-04T17:35:49Z</dcterms:created>
  <dcterms:modified xsi:type="dcterms:W3CDTF">2018-10-03T05:45:42Z</dcterms:modified>
</cp:coreProperties>
</file>