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43" r:id="rId1"/>
  </p:sldMasterIdLst>
  <p:notesMasterIdLst>
    <p:notesMasterId r:id="rId37"/>
  </p:notesMasterIdLst>
  <p:sldIdLst>
    <p:sldId id="295" r:id="rId2"/>
    <p:sldId id="256" r:id="rId3"/>
    <p:sldId id="314" r:id="rId4"/>
    <p:sldId id="325" r:id="rId5"/>
    <p:sldId id="315" r:id="rId6"/>
    <p:sldId id="317" r:id="rId7"/>
    <p:sldId id="316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6" r:id="rId16"/>
    <p:sldId id="262" r:id="rId17"/>
    <p:sldId id="263" r:id="rId18"/>
    <p:sldId id="264" r:id="rId19"/>
    <p:sldId id="265" r:id="rId20"/>
    <p:sldId id="266" r:id="rId21"/>
    <p:sldId id="271" r:id="rId22"/>
    <p:sldId id="308" r:id="rId23"/>
    <p:sldId id="272" r:id="rId24"/>
    <p:sldId id="275" r:id="rId25"/>
    <p:sldId id="276" r:id="rId26"/>
    <p:sldId id="277" r:id="rId27"/>
    <p:sldId id="278" r:id="rId28"/>
    <p:sldId id="279" r:id="rId29"/>
    <p:sldId id="310" r:id="rId30"/>
    <p:sldId id="280" r:id="rId31"/>
    <p:sldId id="281" r:id="rId32"/>
    <p:sldId id="312" r:id="rId33"/>
    <p:sldId id="311" r:id="rId34"/>
    <p:sldId id="287" r:id="rId35"/>
    <p:sldId id="327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0103"/>
    <a:srgbClr val="B51AFC"/>
    <a:srgbClr val="1E125E"/>
    <a:srgbClr val="3F3F3F"/>
    <a:srgbClr val="E3E3E3"/>
    <a:srgbClr val="DFDFDF"/>
    <a:srgbClr val="DDDDDD"/>
    <a:srgbClr val="4F1A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3" autoAdjust="0"/>
    <p:restoredTop sz="94660"/>
  </p:normalViewPr>
  <p:slideViewPr>
    <p:cSldViewPr>
      <p:cViewPr varScale="1">
        <p:scale>
          <a:sx n="69" d="100"/>
          <a:sy n="69" d="100"/>
        </p:scale>
        <p:origin x="-1440" y="-90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65EB921-D49B-4661-B228-7FCF5910F4E5}" type="datetimeFigureOut">
              <a:rPr lang="ar-SA" smtClean="0"/>
              <a:pPr/>
              <a:t>20/01/1440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9F84817-543A-4468-A9F9-272F011FEAC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207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30DB89-5DE6-49A3-9E59-A913B8458C2E}" type="slidenum">
              <a:rPr lang="ar-SA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363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5FFA-6689-428C-B24A-11C137A12503}" type="datetimeFigureOut">
              <a:rPr lang="en-US" smtClean="0"/>
              <a:pPr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0EDB-83BA-40D9-AE9C-1FED0CEA2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42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5FFA-6689-428C-B24A-11C137A12503}" type="datetimeFigureOut">
              <a:rPr lang="en-US" smtClean="0"/>
              <a:pPr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0EDB-83BA-40D9-AE9C-1FED0CEA2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62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5FFA-6689-428C-B24A-11C137A12503}" type="datetimeFigureOut">
              <a:rPr lang="en-US" smtClean="0"/>
              <a:pPr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0EDB-83BA-40D9-AE9C-1FED0CEA2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10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36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309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1AE05-BE82-4778-92A8-5C7801362B2A}" type="datetime1">
              <a:rPr lang="en-US"/>
              <a:pPr>
                <a:defRPr/>
              </a:pPr>
              <a:t>9/30/2018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027A2-B453-418F-B953-F510317ED75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30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5FFA-6689-428C-B24A-11C137A12503}" type="datetimeFigureOut">
              <a:rPr lang="en-US" smtClean="0"/>
              <a:pPr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0EDB-83BA-40D9-AE9C-1FED0CEA2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73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5FFA-6689-428C-B24A-11C137A12503}" type="datetimeFigureOut">
              <a:rPr lang="en-US" smtClean="0"/>
              <a:pPr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0EDB-83BA-40D9-AE9C-1FED0CEA2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81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5FFA-6689-428C-B24A-11C137A12503}" type="datetimeFigureOut">
              <a:rPr lang="en-US" smtClean="0"/>
              <a:pPr/>
              <a:t>9/30/2018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0EDB-83BA-40D9-AE9C-1FED0CEA2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33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5FFA-6689-428C-B24A-11C137A12503}" type="datetimeFigureOut">
              <a:rPr lang="en-US" smtClean="0"/>
              <a:pPr/>
              <a:t>9/30/2018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0EDB-83BA-40D9-AE9C-1FED0CEA2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358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5FFA-6689-428C-B24A-11C137A12503}" type="datetimeFigureOut">
              <a:rPr lang="en-US" smtClean="0"/>
              <a:pPr/>
              <a:t>9/30/2018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0EDB-83BA-40D9-AE9C-1FED0CEA2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98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5FFA-6689-428C-B24A-11C137A12503}" type="datetimeFigureOut">
              <a:rPr lang="en-US" smtClean="0"/>
              <a:pPr/>
              <a:t>9/30/2018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0EDB-83BA-40D9-AE9C-1FED0CEA2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59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5FFA-6689-428C-B24A-11C137A12503}" type="datetimeFigureOut">
              <a:rPr lang="en-US" smtClean="0"/>
              <a:pPr/>
              <a:t>9/30/2018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0EDB-83BA-40D9-AE9C-1FED0CEA2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70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5FFA-6689-428C-B24A-11C137A12503}" type="datetimeFigureOut">
              <a:rPr lang="en-US" smtClean="0"/>
              <a:pPr/>
              <a:t>9/30/2018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0EDB-83BA-40D9-AE9C-1FED0CEA2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57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D5FFA-6689-428C-B24A-11C137A12503}" type="datetimeFigureOut">
              <a:rPr lang="en-US" smtClean="0"/>
              <a:pPr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40EDB-83BA-40D9-AE9C-1FED0CEA26C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16" cstate="print">
            <a:lum bright="50000" contrast="-80000"/>
            <a:grayscl/>
          </a:blip>
          <a:srcRect t="36961"/>
          <a:stretch>
            <a:fillRect/>
          </a:stretch>
        </p:blipFill>
        <p:spPr bwMode="auto">
          <a:xfrm>
            <a:off x="990600" y="685800"/>
            <a:ext cx="7119938" cy="5505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3785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0.xml"/><Relationship Id="rId5" Type="http://schemas.openxmlformats.org/officeDocument/2006/relationships/slide" Target="slide26.xml"/><Relationship Id="rId4" Type="http://schemas.openxmlformats.org/officeDocument/2006/relationships/slide" Target="slide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buNone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FUNCTIONS OF CEREBRAL</a:t>
            </a:r>
            <a:b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HEMISPHERE</a:t>
            </a:r>
          </a:p>
          <a:p>
            <a:pPr algn="ctr">
              <a:buNone/>
            </a:pP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r>
              <a:rPr lang="en-US" sz="28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Dr. Salah Elmalik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929067"/>
            <a:ext cx="357190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PARIETO-OCCIPITOTEMPORAL</a:t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ASSOCIATION AREAS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Comic Sans MS" pitchFamily="66" charset="0"/>
              </a:rPr>
              <a:t>1. Analysis of the Spatial Coordinates of the Body.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b="1" dirty="0" smtClean="0">
                <a:latin typeface="Comic Sans MS" pitchFamily="66" charset="0"/>
              </a:rPr>
              <a:t>2. Language Comprehension.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b="1" dirty="0" smtClean="0">
                <a:latin typeface="Comic Sans MS" pitchFamily="66" charset="0"/>
              </a:rPr>
              <a:t>3. Initial Processing of Visual Language (Reading).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b="1" dirty="0" smtClean="0">
                <a:latin typeface="Comic Sans MS" pitchFamily="66" charset="0"/>
              </a:rPr>
              <a:t>4. Area for Naming Objects.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PARIETO-OCCIPITOTEMPORAL ASSOCIATION AREAS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5714077"/>
              </p:ext>
            </p:extLst>
          </p:nvPr>
        </p:nvGraphicFramePr>
        <p:xfrm>
          <a:off x="428596" y="1086970"/>
          <a:ext cx="8229600" cy="6319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467510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accent2"/>
                          </a:solidFill>
                          <a:latin typeface="Helvetica-Bold"/>
                        </a:rPr>
                        <a:t>AREA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accent2"/>
                          </a:solidFill>
                          <a:latin typeface="Helvetica-Bold"/>
                        </a:rPr>
                        <a:t>SITE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accent2"/>
                          </a:solidFill>
                          <a:latin typeface="Helvetica-Bold"/>
                        </a:rPr>
                        <a:t>FUNCTION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1389877">
                <a:tc>
                  <a:txBody>
                    <a:bodyPr/>
                    <a:lstStyle/>
                    <a:p>
                      <a:pPr algn="l"/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Analysis of the Spatial Coordinates of the Body.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beginning in the posterior parietal cortex and extending</a:t>
                      </a:r>
                    </a:p>
                    <a:p>
                      <a:pPr algn="l"/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into the superior occipital cortex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computes the coordinates of the visual , auditory, and body surroundings.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641349">
                <a:tc>
                  <a:txBody>
                    <a:bodyPr/>
                    <a:lstStyle/>
                    <a:p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Area for Language</a:t>
                      </a:r>
                    </a:p>
                    <a:p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Comprehension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Wernicke's area, lies behind the primary auditory cortex in the posterior part of the</a:t>
                      </a:r>
                    </a:p>
                    <a:p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superior gyrus of the temporal lobe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higher intellectual</a:t>
                      </a:r>
                    </a:p>
                    <a:p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function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332749">
                <a:tc>
                  <a:txBody>
                    <a:bodyPr/>
                    <a:lstStyle/>
                    <a:p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Area for Initial Processing of Visual Language (Reading).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angular gyrus area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make meaning out of the visually perceived words (lesion causes Dyslexia or Word Blindness)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9203">
                <a:tc>
                  <a:txBody>
                    <a:bodyPr/>
                    <a:lstStyle/>
                    <a:p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Area for Naming</a:t>
                      </a:r>
                    </a:p>
                    <a:p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Objects.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Lateral portion of anterior occipital lobe &amp; posterior temporal lobe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naming objects.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33480" y="1825625"/>
            <a:ext cx="727704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Prefrontal Association Area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en-US" dirty="0" smtClean="0">
                <a:latin typeface="Comic Sans MS" pitchFamily="66" charset="0"/>
              </a:rPr>
              <a:t>Is the anterior pole of frontal lobe.</a:t>
            </a:r>
          </a:p>
          <a:p>
            <a:pPr>
              <a:buClr>
                <a:srgbClr val="C00000"/>
              </a:buClr>
            </a:pPr>
            <a:r>
              <a:rPr lang="en-US" dirty="0" smtClean="0">
                <a:latin typeface="Comic Sans MS" pitchFamily="66" charset="0"/>
              </a:rPr>
              <a:t>It contributes in the following functions:</a:t>
            </a:r>
          </a:p>
          <a:p>
            <a:pPr marL="624078" indent="-514350">
              <a:buClr>
                <a:srgbClr val="950103"/>
              </a:buClr>
              <a:buAutoNum type="arabicPeriod"/>
            </a:pPr>
            <a:r>
              <a:rPr lang="en-US" dirty="0" smtClean="0">
                <a:latin typeface="Comic Sans MS" pitchFamily="66" charset="0"/>
              </a:rPr>
              <a:t>Planning of complex  pattern of movements.</a:t>
            </a:r>
          </a:p>
          <a:p>
            <a:pPr marL="624078" indent="-514350">
              <a:buClr>
                <a:srgbClr val="950103"/>
              </a:buClr>
              <a:buAutoNum type="arabicPeriod"/>
            </a:pPr>
            <a:r>
              <a:rPr lang="en-US" dirty="0" smtClean="0">
                <a:latin typeface="Comic Sans MS" pitchFamily="66" charset="0"/>
              </a:rPr>
              <a:t>Personality characteristics  and social relationship</a:t>
            </a:r>
          </a:p>
          <a:p>
            <a:pPr marL="624078" indent="-514350">
              <a:buClr>
                <a:srgbClr val="950103"/>
              </a:buClr>
              <a:buAutoNum type="arabicPeriod"/>
            </a:pPr>
            <a:r>
              <a:rPr lang="en-US" dirty="0" smtClean="0">
                <a:latin typeface="Comic Sans MS" pitchFamily="66" charset="0"/>
              </a:rPr>
              <a:t>Production of deep, more abstract and logically sequenced thoughts which enable attainment of goals</a:t>
            </a:r>
          </a:p>
          <a:p>
            <a:pPr marL="624078" indent="-514350">
              <a:buClr>
                <a:srgbClr val="950103"/>
              </a:buClr>
              <a:buAutoNum type="arabicPeriod"/>
            </a:pPr>
            <a:r>
              <a:rPr lang="en-US" dirty="0" smtClean="0">
                <a:latin typeface="Comic Sans MS" pitchFamily="66" charset="0"/>
              </a:rPr>
              <a:t>Working memory </a:t>
            </a:r>
            <a:r>
              <a:rPr lang="en-US" sz="1900" dirty="0" smtClean="0">
                <a:latin typeface="Comic Sans MS" pitchFamily="66" charset="0"/>
              </a:rPr>
              <a:t>(</a:t>
            </a:r>
            <a:r>
              <a:rPr lang="en-US" sz="2100" dirty="0" smtClean="0">
                <a:latin typeface="Comic Sans MS" pitchFamily="66" charset="0"/>
              </a:rPr>
              <a:t>ability to tie thoughts together in a logical sequence by comparing many bits of information with appropriate stored knowledge and be able to instantly recall this information for future planning)</a:t>
            </a:r>
          </a:p>
          <a:p>
            <a:pPr marL="624078" indent="-514350">
              <a:buNone/>
            </a:pPr>
            <a:r>
              <a:rPr lang="en-US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Lesions in this area lead to change in personality and behavior</a:t>
            </a:r>
          </a:p>
          <a:p>
            <a:pPr marL="624078" indent="-514350">
              <a:buAutoNum type="arabicPeriod"/>
            </a:pP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Limbic Association Area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</a:pPr>
            <a:r>
              <a:rPr lang="en-US" dirty="0" smtClean="0">
                <a:latin typeface="Comic Sans MS" pitchFamily="66" charset="0"/>
              </a:rPr>
              <a:t>Consists of  anterior and inner portion of temporal lobe.</a:t>
            </a:r>
          </a:p>
          <a:p>
            <a:pPr>
              <a:buClr>
                <a:srgbClr val="950103"/>
              </a:buClr>
            </a:pPr>
            <a:r>
              <a:rPr lang="en-US" dirty="0" smtClean="0">
                <a:latin typeface="Comic Sans MS" pitchFamily="66" charset="0"/>
              </a:rPr>
              <a:t>Is primarily concerned with emotion , behavior and motivational  drive for different tasks most importantly learning.</a:t>
            </a:r>
          </a:p>
          <a:p>
            <a:pPr>
              <a:buClr>
                <a:srgbClr val="950103"/>
              </a:buClr>
            </a:pPr>
            <a:r>
              <a:rPr lang="en-US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Lesion of this area may lead to decreased aggression , lack of emotion , hyper sexuality &amp; hyperphagia</a:t>
            </a:r>
            <a:endParaRPr lang="en-US" sz="2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16201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Area of Recognition of Faces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2019109"/>
          </a:xfrm>
        </p:spPr>
        <p:txBody>
          <a:bodyPr>
            <a:normAutofit/>
          </a:bodyPr>
          <a:lstStyle/>
          <a:p>
            <a:pPr>
              <a:buClr>
                <a:srgbClr val="950103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Comic Sans MS" pitchFamily="66" charset="0"/>
              </a:rPr>
              <a:t>Located on the underside of the brain on the medial occipital and temporal lobes</a:t>
            </a:r>
          </a:p>
          <a:p>
            <a:pPr>
              <a:buClr>
                <a:srgbClr val="950103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Comic Sans MS" pitchFamily="66" charset="0"/>
              </a:rPr>
              <a:t>The occipital portion is contiguous with visual cortex , while the temporal one is closely associated with limbic system</a:t>
            </a:r>
          </a:p>
          <a:p>
            <a:pPr>
              <a:buClr>
                <a:srgbClr val="950103"/>
              </a:buClr>
              <a:buFont typeface="Wingdings" panose="05000000000000000000" pitchFamily="2" charset="2"/>
              <a:buChar char="§"/>
            </a:pPr>
            <a:r>
              <a:rPr lang="en-US" sz="2000" i="1" dirty="0" smtClean="0">
                <a:solidFill>
                  <a:srgbClr val="FF0000"/>
                </a:solidFill>
                <a:latin typeface="Comic Sans MS" pitchFamily="66" charset="0"/>
              </a:rPr>
              <a:t>Inability to recognize faces is called prosopagnosia</a:t>
            </a:r>
          </a:p>
          <a:p>
            <a:pPr>
              <a:buClr>
                <a:srgbClr val="950103"/>
              </a:buClr>
              <a:buFont typeface="Wingdings" pitchFamily="2" charset="2"/>
              <a:buChar char="Ø"/>
            </a:pPr>
            <a:endParaRPr lang="en-US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500438"/>
            <a:ext cx="500066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685800"/>
          </a:xfrm>
          <a:solidFill>
            <a:schemeClr val="accent3">
              <a:lumMod val="20000"/>
              <a:lumOff val="80000"/>
            </a:scheme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Lobes of the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85800" y="1371600"/>
            <a:ext cx="2743200" cy="2895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600" dirty="0">
                <a:latin typeface="Comic Sans MS" panose="030F0702030302020204" pitchFamily="66" charset="0"/>
              </a:rPr>
              <a:t>Frontal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600" dirty="0">
                <a:latin typeface="Comic Sans MS" panose="030F0702030302020204" pitchFamily="66" charset="0"/>
              </a:rPr>
              <a:t>Parietal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600" dirty="0">
                <a:latin typeface="Comic Sans MS" panose="030F0702030302020204" pitchFamily="66" charset="0"/>
              </a:rPr>
              <a:t>Occipital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600" dirty="0">
                <a:latin typeface="Comic Sans MS" panose="030F0702030302020204" pitchFamily="66" charset="0"/>
              </a:rPr>
              <a:t>Temporal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066800"/>
            <a:ext cx="5257800" cy="4659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685800"/>
          </a:xfrm>
          <a:solidFill>
            <a:schemeClr val="accent3">
              <a:lumMod val="20000"/>
              <a:lumOff val="80000"/>
            </a:scheme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Lobes of the Brain - Frontal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28600" y="1295400"/>
            <a:ext cx="8610600" cy="141922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>
              <a:buClr>
                <a:srgbClr val="950103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Comic Sans MS" pitchFamily="66" charset="0"/>
              </a:rPr>
              <a:t>The Frontal Lobe of the brain is located deep to the Frontal Bone of the </a:t>
            </a:r>
            <a:r>
              <a:rPr lang="en-US" sz="2800" dirty="0" smtClean="0">
                <a:latin typeface="Comic Sans MS" pitchFamily="66" charset="0"/>
              </a:rPr>
              <a:t>skull</a:t>
            </a:r>
          </a:p>
          <a:p>
            <a:pPr>
              <a:buClr>
                <a:srgbClr val="950103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Comic Sans MS" pitchFamily="66" charset="0"/>
              </a:rPr>
              <a:t>It plays an integral role in the following functions:</a:t>
            </a:r>
          </a:p>
          <a:p>
            <a:endParaRPr lang="en-US" sz="2800" dirty="0">
              <a:latin typeface="Comic Sans MS" pitchFamily="66" charset="0"/>
            </a:endParaRPr>
          </a:p>
        </p:txBody>
      </p:sp>
      <p:sp>
        <p:nvSpPr>
          <p:cNvPr id="13319" name="Freeform 7"/>
          <p:cNvSpPr>
            <a:spLocks/>
          </p:cNvSpPr>
          <p:nvPr/>
        </p:nvSpPr>
        <p:spPr bwMode="auto">
          <a:xfrm>
            <a:off x="8478838" y="3619500"/>
            <a:ext cx="325437" cy="1166813"/>
          </a:xfrm>
          <a:custGeom>
            <a:avLst/>
            <a:gdLst/>
            <a:ahLst/>
            <a:cxnLst>
              <a:cxn ang="0">
                <a:pos x="202" y="0"/>
              </a:cxn>
              <a:cxn ang="0">
                <a:pos x="196" y="19"/>
              </a:cxn>
              <a:cxn ang="0">
                <a:pos x="177" y="32"/>
              </a:cxn>
              <a:cxn ang="0">
                <a:pos x="139" y="126"/>
              </a:cxn>
              <a:cxn ang="0">
                <a:pos x="177" y="215"/>
              </a:cxn>
              <a:cxn ang="0">
                <a:pos x="190" y="234"/>
              </a:cxn>
              <a:cxn ang="0">
                <a:pos x="190" y="328"/>
              </a:cxn>
              <a:cxn ang="0">
                <a:pos x="152" y="385"/>
              </a:cxn>
              <a:cxn ang="0">
                <a:pos x="83" y="504"/>
              </a:cxn>
              <a:cxn ang="0">
                <a:pos x="51" y="586"/>
              </a:cxn>
              <a:cxn ang="0">
                <a:pos x="20" y="693"/>
              </a:cxn>
              <a:cxn ang="0">
                <a:pos x="13" y="712"/>
              </a:cxn>
              <a:cxn ang="0">
                <a:pos x="7" y="731"/>
              </a:cxn>
              <a:cxn ang="0">
                <a:pos x="45" y="725"/>
              </a:cxn>
            </a:cxnLst>
            <a:rect l="0" t="0" r="r" b="b"/>
            <a:pathLst>
              <a:path w="205" h="735">
                <a:moveTo>
                  <a:pt x="202" y="0"/>
                </a:moveTo>
                <a:cubicBezTo>
                  <a:pt x="200" y="6"/>
                  <a:pt x="200" y="13"/>
                  <a:pt x="196" y="19"/>
                </a:cubicBezTo>
                <a:cubicBezTo>
                  <a:pt x="191" y="25"/>
                  <a:pt x="180" y="25"/>
                  <a:pt x="177" y="32"/>
                </a:cubicBezTo>
                <a:cubicBezTo>
                  <a:pt x="158" y="61"/>
                  <a:pt x="160" y="96"/>
                  <a:pt x="139" y="126"/>
                </a:cubicBezTo>
                <a:cubicBezTo>
                  <a:pt x="149" y="163"/>
                  <a:pt x="154" y="180"/>
                  <a:pt x="177" y="215"/>
                </a:cubicBezTo>
                <a:cubicBezTo>
                  <a:pt x="181" y="221"/>
                  <a:pt x="190" y="234"/>
                  <a:pt x="190" y="234"/>
                </a:cubicBezTo>
                <a:cubicBezTo>
                  <a:pt x="201" y="269"/>
                  <a:pt x="205" y="271"/>
                  <a:pt x="190" y="328"/>
                </a:cubicBezTo>
                <a:cubicBezTo>
                  <a:pt x="185" y="344"/>
                  <a:pt x="161" y="367"/>
                  <a:pt x="152" y="385"/>
                </a:cubicBezTo>
                <a:cubicBezTo>
                  <a:pt x="131" y="424"/>
                  <a:pt x="107" y="467"/>
                  <a:pt x="83" y="504"/>
                </a:cubicBezTo>
                <a:cubicBezTo>
                  <a:pt x="74" y="536"/>
                  <a:pt x="66" y="555"/>
                  <a:pt x="51" y="586"/>
                </a:cubicBezTo>
                <a:cubicBezTo>
                  <a:pt x="35" y="617"/>
                  <a:pt x="31" y="659"/>
                  <a:pt x="20" y="693"/>
                </a:cubicBezTo>
                <a:cubicBezTo>
                  <a:pt x="17" y="699"/>
                  <a:pt x="15" y="705"/>
                  <a:pt x="13" y="712"/>
                </a:cubicBezTo>
                <a:cubicBezTo>
                  <a:pt x="11" y="718"/>
                  <a:pt x="0" y="728"/>
                  <a:pt x="7" y="731"/>
                </a:cubicBezTo>
                <a:cubicBezTo>
                  <a:pt x="18" y="735"/>
                  <a:pt x="45" y="725"/>
                  <a:pt x="45" y="72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2" cstate="print"/>
          <a:srcRect r="44313" b="30000"/>
          <a:stretch>
            <a:fillRect/>
          </a:stretch>
        </p:blipFill>
        <p:spPr bwMode="auto">
          <a:xfrm>
            <a:off x="5257800" y="3200400"/>
            <a:ext cx="3589338" cy="3370263"/>
          </a:xfrm>
          <a:prstGeom prst="rect">
            <a:avLst/>
          </a:prstGeom>
          <a:noFill/>
        </p:spPr>
      </p:pic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609600" y="3214687"/>
            <a:ext cx="38195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/>
            <a:endParaRPr lang="en-US" dirty="0" smtClean="0">
              <a:latin typeface="Comic Sans MS" pitchFamily="66" charset="0"/>
            </a:endParaRPr>
          </a:p>
          <a:p>
            <a:pPr lvl="1"/>
            <a:r>
              <a:rPr lang="en-US" dirty="0" smtClean="0">
                <a:latin typeface="Comic Sans MS" pitchFamily="66" charset="0"/>
              </a:rPr>
              <a:t> -Memory Formation</a:t>
            </a:r>
          </a:p>
          <a:p>
            <a:pPr lvl="1"/>
            <a:endParaRPr lang="en-US" dirty="0">
              <a:latin typeface="Comic Sans MS" pitchFamily="66" charset="0"/>
            </a:endParaRP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609600" y="4000504"/>
            <a:ext cx="3200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>
              <a:buFontTx/>
              <a:buChar char="-"/>
            </a:pPr>
            <a:r>
              <a:rPr lang="en-US" dirty="0" smtClean="0">
                <a:latin typeface="Comic Sans MS" pitchFamily="66" charset="0"/>
              </a:rPr>
              <a:t>Emotions</a:t>
            </a:r>
          </a:p>
          <a:p>
            <a:pPr lvl="1">
              <a:buFontTx/>
              <a:buChar char="-"/>
            </a:pPr>
            <a:r>
              <a:rPr lang="en-US" altLang="en-US" dirty="0" smtClean="0">
                <a:latin typeface="Comic Sans MS" pitchFamily="66" charset="0"/>
              </a:rPr>
              <a:t>Decision Making   -Reasoning</a:t>
            </a:r>
          </a:p>
          <a:p>
            <a:pPr lvl="1">
              <a:buFontTx/>
              <a:buChar char="-"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609600" y="5214950"/>
            <a:ext cx="289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/>
            <a:r>
              <a:rPr lang="en-US" dirty="0"/>
              <a:t>-  </a:t>
            </a:r>
            <a:r>
              <a:rPr lang="en-US" dirty="0">
                <a:latin typeface="Comic Sans MS" pitchFamily="66" charset="0"/>
              </a:rPr>
              <a:t>Personalit</a:t>
            </a:r>
            <a:r>
              <a:rPr lang="en-US" dirty="0"/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Frontal Lobe - Cortical Regions</a:t>
            </a:r>
            <a:endParaRPr lang="en-U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57200" y="3429000"/>
            <a:ext cx="8305800" cy="4286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2400" b="1" dirty="0">
                <a:solidFill>
                  <a:srgbClr val="C00000"/>
                </a:solidFill>
                <a:latin typeface="Comic Sans MS" pitchFamily="66" charset="0"/>
              </a:rPr>
              <a:t>Orbitofrontal Cortex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>
                <a:latin typeface="Comic Sans MS" pitchFamily="66" charset="0"/>
              </a:rPr>
              <a:t>– Site of Frontal Lobotomies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4648200" y="4419600"/>
            <a:ext cx="3810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endParaRPr lang="en-US" sz="1600" dirty="0">
              <a:latin typeface="Verdana" pitchFamily="34" charset="0"/>
            </a:endParaRP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457200" y="838200"/>
            <a:ext cx="83820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b="1" dirty="0"/>
              <a:t> 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Primary Motor Cortex (Precentral Gyrus</a:t>
            </a:r>
            <a:r>
              <a:rPr lang="en-US" b="1" dirty="0">
                <a:latin typeface="Comic Sans MS" pitchFamily="66" charset="0"/>
              </a:rPr>
              <a:t>)</a:t>
            </a:r>
            <a:r>
              <a:rPr lang="en-US" dirty="0">
                <a:latin typeface="Comic Sans MS" pitchFamily="66" charset="0"/>
              </a:rPr>
              <a:t> – Cortical site involved with controlling movements of the body.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457200" y="1752600"/>
            <a:ext cx="8458200" cy="63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b="1" dirty="0"/>
              <a:t> </a:t>
            </a:r>
            <a:r>
              <a:rPr lang="en-US" sz="2200" b="1" dirty="0">
                <a:solidFill>
                  <a:srgbClr val="C00000"/>
                </a:solidFill>
                <a:latin typeface="Comic Sans MS" pitchFamily="66" charset="0"/>
              </a:rPr>
              <a:t>Broca’s Area</a:t>
            </a:r>
            <a:r>
              <a:rPr lang="en-US" sz="22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200" dirty="0" smtClean="0">
                <a:latin typeface="Comic Sans MS" pitchFamily="66" charset="0"/>
              </a:rPr>
              <a:t>–plan of motor pattern for expressing of individual words. </a:t>
            </a:r>
            <a:r>
              <a:rPr lang="en-US" sz="2200" dirty="0">
                <a:latin typeface="Comic Sans MS" pitchFamily="66" charset="0"/>
              </a:rPr>
              <a:t>Located on </a:t>
            </a:r>
            <a:r>
              <a:rPr lang="en-US" sz="2200" b="1" i="1" u="sng" dirty="0">
                <a:latin typeface="Comic Sans MS" pitchFamily="66" charset="0"/>
              </a:rPr>
              <a:t>Left</a:t>
            </a:r>
            <a:r>
              <a:rPr lang="en-US" sz="2200" dirty="0">
                <a:latin typeface="Comic Sans MS" pitchFamily="66" charset="0"/>
              </a:rPr>
              <a:t> Frontal Lobe</a:t>
            </a:r>
            <a:r>
              <a:rPr lang="en-US" sz="2000" dirty="0"/>
              <a:t>.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0" y="2514600"/>
            <a:ext cx="8534400" cy="857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200" b="1" dirty="0"/>
              <a:t> 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</a:rPr>
              <a:t>Broca’s Aphasia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</a:rPr>
              <a:t>– Results in the ability to comprehend speech, but the decreased motor ability (or inability) to speak and form words</a:t>
            </a:r>
            <a:r>
              <a:rPr lang="en-US" sz="2000" dirty="0"/>
              <a:t>.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457200" y="5943600"/>
            <a:ext cx="8458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/>
              <a:t> </a:t>
            </a:r>
            <a:r>
              <a:rPr lang="en-US" sz="2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Olfactory Bulb</a:t>
            </a:r>
            <a:r>
              <a:rPr lang="en-US" sz="22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2200" dirty="0">
                <a:latin typeface="Comic Sans MS" pitchFamily="66" charset="0"/>
              </a:rPr>
              <a:t>- Cranial Nerve I, Responsible for sensation of Smell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685800" y="4000504"/>
            <a:ext cx="3657600" cy="193899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/>
            <a:r>
              <a:rPr lang="en-US" sz="2000" b="1" dirty="0"/>
              <a:t>* </a:t>
            </a:r>
            <a:r>
              <a:rPr lang="en-US" sz="2000" b="1" u="sng" dirty="0">
                <a:latin typeface="Comic Sans MS" pitchFamily="66" charset="0"/>
              </a:rPr>
              <a:t>Desired Effects:</a:t>
            </a:r>
            <a:r>
              <a:rPr lang="en-US" sz="2000" dirty="0">
                <a:latin typeface="Comic Sans MS" pitchFamily="66" charset="0"/>
              </a:rPr>
              <a:t>	</a:t>
            </a:r>
            <a:endParaRPr lang="en-US" sz="2000" u="sng" dirty="0">
              <a:latin typeface="Comic Sans MS" pitchFamily="66" charset="0"/>
            </a:endParaRPr>
          </a:p>
          <a:p>
            <a:pPr lvl="2"/>
            <a:r>
              <a:rPr lang="en-US" sz="2000" dirty="0">
                <a:latin typeface="Comic Sans MS" pitchFamily="66" charset="0"/>
              </a:rPr>
              <a:t>- Diminished Rage</a:t>
            </a:r>
          </a:p>
          <a:p>
            <a:pPr lvl="2"/>
            <a:r>
              <a:rPr lang="en-US" sz="2000" dirty="0">
                <a:latin typeface="Comic Sans MS" pitchFamily="66" charset="0"/>
              </a:rPr>
              <a:t>- Decreased Aggression</a:t>
            </a:r>
          </a:p>
          <a:p>
            <a:pPr lvl="2"/>
            <a:r>
              <a:rPr lang="en-US" sz="2000" dirty="0">
                <a:latin typeface="Comic Sans MS" pitchFamily="66" charset="0"/>
              </a:rPr>
              <a:t>- Poor Emotional Responses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4343400" y="4000504"/>
            <a:ext cx="4343400" cy="192882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>
                <a:latin typeface="Comic Sans MS" pitchFamily="66" charset="0"/>
              </a:rPr>
              <a:t>*  </a:t>
            </a:r>
            <a:r>
              <a:rPr lang="en-US" sz="2000" b="1" u="sng" dirty="0">
                <a:latin typeface="Comic Sans MS" pitchFamily="66" charset="0"/>
              </a:rPr>
              <a:t>Possible Side Effects:</a:t>
            </a:r>
            <a:endParaRPr lang="en-US" sz="2000" b="1" dirty="0">
              <a:latin typeface="Comic Sans MS" pitchFamily="66" charset="0"/>
            </a:endParaRPr>
          </a:p>
          <a:p>
            <a:r>
              <a:rPr lang="en-US" sz="2000" dirty="0">
                <a:latin typeface="Comic Sans MS" pitchFamily="66" charset="0"/>
              </a:rPr>
              <a:t>- Epilepsy</a:t>
            </a:r>
          </a:p>
          <a:p>
            <a:r>
              <a:rPr lang="en-US" sz="2000" dirty="0">
                <a:latin typeface="Comic Sans MS" pitchFamily="66" charset="0"/>
              </a:rPr>
              <a:t>- Poor Emotional Responses</a:t>
            </a:r>
          </a:p>
          <a:p>
            <a:r>
              <a:rPr lang="en-US" sz="2000" dirty="0">
                <a:latin typeface="Comic Sans MS" pitchFamily="66" charset="0"/>
              </a:rPr>
              <a:t>- Perseveration (Uncontrolled, repetitive actions, gestures, or words)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14349" grpId="0"/>
      <p:bldP spid="14350" grpId="0"/>
      <p:bldP spid="14351" grpId="0"/>
      <p:bldP spid="14353" grpId="0"/>
      <p:bldP spid="14354" grpId="0" animBg="1"/>
      <p:bldP spid="1435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r="44313" b="30000"/>
          <a:stretch>
            <a:fillRect/>
          </a:stretch>
        </p:blipFill>
        <p:spPr bwMode="auto">
          <a:xfrm>
            <a:off x="1143000" y="228600"/>
            <a:ext cx="7119938" cy="6415088"/>
          </a:xfrm>
          <a:prstGeom prst="rect">
            <a:avLst/>
          </a:prstGeom>
          <a:noFill/>
        </p:spPr>
      </p:pic>
      <p:sp>
        <p:nvSpPr>
          <p:cNvPr id="15364" name="Freeform 4"/>
          <p:cNvSpPr>
            <a:spLocks/>
          </p:cNvSpPr>
          <p:nvPr/>
        </p:nvSpPr>
        <p:spPr bwMode="auto">
          <a:xfrm>
            <a:off x="5538788" y="1116013"/>
            <a:ext cx="2387600" cy="3673475"/>
          </a:xfrm>
          <a:custGeom>
            <a:avLst/>
            <a:gdLst/>
            <a:ahLst/>
            <a:cxnLst>
              <a:cxn ang="0">
                <a:pos x="843" y="107"/>
              </a:cxn>
              <a:cxn ang="0">
                <a:pos x="820" y="147"/>
              </a:cxn>
              <a:cxn ang="0">
                <a:pos x="702" y="217"/>
              </a:cxn>
              <a:cxn ang="0">
                <a:pos x="668" y="266"/>
              </a:cxn>
              <a:cxn ang="0">
                <a:pos x="596" y="322"/>
              </a:cxn>
              <a:cxn ang="0">
                <a:pos x="567" y="401"/>
              </a:cxn>
              <a:cxn ang="0">
                <a:pos x="531" y="445"/>
              </a:cxn>
              <a:cxn ang="0">
                <a:pos x="402" y="503"/>
              </a:cxn>
              <a:cxn ang="0">
                <a:pos x="360" y="547"/>
              </a:cxn>
              <a:cxn ang="0">
                <a:pos x="348" y="562"/>
              </a:cxn>
              <a:cxn ang="0">
                <a:pos x="348" y="571"/>
              </a:cxn>
              <a:cxn ang="0">
                <a:pos x="347" y="605"/>
              </a:cxn>
              <a:cxn ang="0">
                <a:pos x="335" y="698"/>
              </a:cxn>
              <a:cxn ang="0">
                <a:pos x="288" y="815"/>
              </a:cxn>
              <a:cxn ang="0">
                <a:pos x="285" y="838"/>
              </a:cxn>
              <a:cxn ang="0">
                <a:pos x="248" y="944"/>
              </a:cxn>
              <a:cxn ang="0">
                <a:pos x="260" y="1036"/>
              </a:cxn>
              <a:cxn ang="0">
                <a:pos x="278" y="1070"/>
              </a:cxn>
              <a:cxn ang="0">
                <a:pos x="275" y="1103"/>
              </a:cxn>
              <a:cxn ang="0">
                <a:pos x="202" y="1181"/>
              </a:cxn>
              <a:cxn ang="0">
                <a:pos x="152" y="1225"/>
              </a:cxn>
              <a:cxn ang="0">
                <a:pos x="104" y="1282"/>
              </a:cxn>
              <a:cxn ang="0">
                <a:pos x="83" y="1351"/>
              </a:cxn>
              <a:cxn ang="0">
                <a:pos x="30" y="1447"/>
              </a:cxn>
              <a:cxn ang="0">
                <a:pos x="36" y="1693"/>
              </a:cxn>
              <a:cxn ang="0">
                <a:pos x="135" y="1925"/>
              </a:cxn>
              <a:cxn ang="0">
                <a:pos x="201" y="2189"/>
              </a:cxn>
              <a:cxn ang="0">
                <a:pos x="344" y="2314"/>
              </a:cxn>
              <a:cxn ang="0">
                <a:pos x="683" y="2185"/>
              </a:cxn>
              <a:cxn ang="0">
                <a:pos x="710" y="2032"/>
              </a:cxn>
              <a:cxn ang="0">
                <a:pos x="626" y="1831"/>
              </a:cxn>
              <a:cxn ang="0">
                <a:pos x="552" y="1717"/>
              </a:cxn>
              <a:cxn ang="0">
                <a:pos x="624" y="1460"/>
              </a:cxn>
              <a:cxn ang="0">
                <a:pos x="663" y="1337"/>
              </a:cxn>
              <a:cxn ang="0">
                <a:pos x="757" y="1200"/>
              </a:cxn>
              <a:cxn ang="0">
                <a:pos x="788" y="1137"/>
              </a:cxn>
              <a:cxn ang="0">
                <a:pos x="894" y="914"/>
              </a:cxn>
              <a:cxn ang="0">
                <a:pos x="963" y="781"/>
              </a:cxn>
              <a:cxn ang="0">
                <a:pos x="1110" y="708"/>
              </a:cxn>
              <a:cxn ang="0">
                <a:pos x="1229" y="703"/>
              </a:cxn>
              <a:cxn ang="0">
                <a:pos x="1266" y="679"/>
              </a:cxn>
              <a:cxn ang="0">
                <a:pos x="1379" y="601"/>
              </a:cxn>
              <a:cxn ang="0">
                <a:pos x="1470" y="520"/>
              </a:cxn>
              <a:cxn ang="0">
                <a:pos x="1491" y="466"/>
              </a:cxn>
              <a:cxn ang="0">
                <a:pos x="1382" y="343"/>
              </a:cxn>
              <a:cxn ang="0">
                <a:pos x="1290" y="281"/>
              </a:cxn>
              <a:cxn ang="0">
                <a:pos x="1301" y="227"/>
              </a:cxn>
              <a:cxn ang="0">
                <a:pos x="1380" y="147"/>
              </a:cxn>
              <a:cxn ang="0">
                <a:pos x="1404" y="88"/>
              </a:cxn>
              <a:cxn ang="0">
                <a:pos x="1407" y="4"/>
              </a:cxn>
              <a:cxn ang="0">
                <a:pos x="1286" y="8"/>
              </a:cxn>
              <a:cxn ang="0">
                <a:pos x="1128" y="35"/>
              </a:cxn>
              <a:cxn ang="0">
                <a:pos x="896" y="61"/>
              </a:cxn>
            </a:cxnLst>
            <a:rect l="0" t="0" r="r" b="b"/>
            <a:pathLst>
              <a:path w="1504" h="2314">
                <a:moveTo>
                  <a:pt x="869" y="79"/>
                </a:moveTo>
                <a:cubicBezTo>
                  <a:pt x="852" y="90"/>
                  <a:pt x="860" y="83"/>
                  <a:pt x="843" y="107"/>
                </a:cubicBezTo>
                <a:cubicBezTo>
                  <a:pt x="837" y="116"/>
                  <a:pt x="843" y="123"/>
                  <a:pt x="839" y="130"/>
                </a:cubicBezTo>
                <a:cubicBezTo>
                  <a:pt x="835" y="137"/>
                  <a:pt x="829" y="143"/>
                  <a:pt x="820" y="147"/>
                </a:cubicBezTo>
                <a:cubicBezTo>
                  <a:pt x="813" y="155"/>
                  <a:pt x="803" y="142"/>
                  <a:pt x="783" y="154"/>
                </a:cubicBezTo>
                <a:cubicBezTo>
                  <a:pt x="763" y="166"/>
                  <a:pt x="719" y="203"/>
                  <a:pt x="702" y="217"/>
                </a:cubicBezTo>
                <a:cubicBezTo>
                  <a:pt x="699" y="223"/>
                  <a:pt x="687" y="236"/>
                  <a:pt x="683" y="241"/>
                </a:cubicBezTo>
                <a:cubicBezTo>
                  <a:pt x="672" y="251"/>
                  <a:pt x="668" y="266"/>
                  <a:pt x="668" y="266"/>
                </a:cubicBezTo>
                <a:cubicBezTo>
                  <a:pt x="659" y="275"/>
                  <a:pt x="653" y="279"/>
                  <a:pt x="641" y="289"/>
                </a:cubicBezTo>
                <a:cubicBezTo>
                  <a:pt x="629" y="298"/>
                  <a:pt x="606" y="309"/>
                  <a:pt x="596" y="322"/>
                </a:cubicBezTo>
                <a:cubicBezTo>
                  <a:pt x="575" y="386"/>
                  <a:pt x="611" y="297"/>
                  <a:pt x="581" y="367"/>
                </a:cubicBezTo>
                <a:cubicBezTo>
                  <a:pt x="572" y="385"/>
                  <a:pt x="585" y="385"/>
                  <a:pt x="567" y="401"/>
                </a:cubicBezTo>
                <a:cubicBezTo>
                  <a:pt x="569" y="413"/>
                  <a:pt x="569" y="411"/>
                  <a:pt x="563" y="418"/>
                </a:cubicBezTo>
                <a:cubicBezTo>
                  <a:pt x="557" y="425"/>
                  <a:pt x="546" y="437"/>
                  <a:pt x="531" y="445"/>
                </a:cubicBezTo>
                <a:cubicBezTo>
                  <a:pt x="516" y="453"/>
                  <a:pt x="493" y="459"/>
                  <a:pt x="471" y="469"/>
                </a:cubicBezTo>
                <a:cubicBezTo>
                  <a:pt x="435" y="481"/>
                  <a:pt x="437" y="491"/>
                  <a:pt x="402" y="503"/>
                </a:cubicBezTo>
                <a:cubicBezTo>
                  <a:pt x="386" y="525"/>
                  <a:pt x="390" y="517"/>
                  <a:pt x="368" y="533"/>
                </a:cubicBezTo>
                <a:cubicBezTo>
                  <a:pt x="356" y="541"/>
                  <a:pt x="362" y="544"/>
                  <a:pt x="360" y="547"/>
                </a:cubicBezTo>
                <a:cubicBezTo>
                  <a:pt x="358" y="550"/>
                  <a:pt x="358" y="548"/>
                  <a:pt x="356" y="551"/>
                </a:cubicBezTo>
                <a:cubicBezTo>
                  <a:pt x="351" y="554"/>
                  <a:pt x="349" y="559"/>
                  <a:pt x="348" y="562"/>
                </a:cubicBezTo>
                <a:cubicBezTo>
                  <a:pt x="347" y="565"/>
                  <a:pt x="353" y="568"/>
                  <a:pt x="353" y="569"/>
                </a:cubicBezTo>
                <a:cubicBezTo>
                  <a:pt x="351" y="570"/>
                  <a:pt x="349" y="569"/>
                  <a:pt x="348" y="571"/>
                </a:cubicBezTo>
                <a:cubicBezTo>
                  <a:pt x="347" y="573"/>
                  <a:pt x="348" y="578"/>
                  <a:pt x="348" y="584"/>
                </a:cubicBezTo>
                <a:cubicBezTo>
                  <a:pt x="345" y="590"/>
                  <a:pt x="351" y="599"/>
                  <a:pt x="347" y="605"/>
                </a:cubicBezTo>
                <a:cubicBezTo>
                  <a:pt x="342" y="610"/>
                  <a:pt x="341" y="621"/>
                  <a:pt x="338" y="628"/>
                </a:cubicBezTo>
                <a:cubicBezTo>
                  <a:pt x="326" y="646"/>
                  <a:pt x="343" y="675"/>
                  <a:pt x="335" y="698"/>
                </a:cubicBezTo>
                <a:cubicBezTo>
                  <a:pt x="338" y="726"/>
                  <a:pt x="304" y="770"/>
                  <a:pt x="296" y="790"/>
                </a:cubicBezTo>
                <a:cubicBezTo>
                  <a:pt x="288" y="810"/>
                  <a:pt x="289" y="808"/>
                  <a:pt x="288" y="815"/>
                </a:cubicBezTo>
                <a:cubicBezTo>
                  <a:pt x="287" y="822"/>
                  <a:pt x="288" y="828"/>
                  <a:pt x="288" y="832"/>
                </a:cubicBezTo>
                <a:cubicBezTo>
                  <a:pt x="288" y="836"/>
                  <a:pt x="287" y="833"/>
                  <a:pt x="285" y="838"/>
                </a:cubicBezTo>
                <a:cubicBezTo>
                  <a:pt x="283" y="843"/>
                  <a:pt x="284" y="845"/>
                  <a:pt x="278" y="863"/>
                </a:cubicBezTo>
                <a:cubicBezTo>
                  <a:pt x="272" y="881"/>
                  <a:pt x="252" y="917"/>
                  <a:pt x="248" y="944"/>
                </a:cubicBezTo>
                <a:cubicBezTo>
                  <a:pt x="252" y="969"/>
                  <a:pt x="244" y="999"/>
                  <a:pt x="253" y="1023"/>
                </a:cubicBezTo>
                <a:cubicBezTo>
                  <a:pt x="255" y="1030"/>
                  <a:pt x="255" y="1029"/>
                  <a:pt x="260" y="1036"/>
                </a:cubicBezTo>
                <a:cubicBezTo>
                  <a:pt x="264" y="1039"/>
                  <a:pt x="257" y="1037"/>
                  <a:pt x="260" y="1043"/>
                </a:cubicBezTo>
                <a:cubicBezTo>
                  <a:pt x="263" y="1049"/>
                  <a:pt x="275" y="1063"/>
                  <a:pt x="278" y="1070"/>
                </a:cubicBezTo>
                <a:cubicBezTo>
                  <a:pt x="283" y="1079"/>
                  <a:pt x="276" y="1079"/>
                  <a:pt x="276" y="1084"/>
                </a:cubicBezTo>
                <a:cubicBezTo>
                  <a:pt x="276" y="1089"/>
                  <a:pt x="278" y="1095"/>
                  <a:pt x="275" y="1103"/>
                </a:cubicBezTo>
                <a:cubicBezTo>
                  <a:pt x="264" y="1113"/>
                  <a:pt x="259" y="1130"/>
                  <a:pt x="259" y="1130"/>
                </a:cubicBezTo>
                <a:cubicBezTo>
                  <a:pt x="237" y="1164"/>
                  <a:pt x="252" y="1145"/>
                  <a:pt x="202" y="1181"/>
                </a:cubicBezTo>
                <a:cubicBezTo>
                  <a:pt x="189" y="1189"/>
                  <a:pt x="165" y="1206"/>
                  <a:pt x="165" y="1206"/>
                </a:cubicBezTo>
                <a:cubicBezTo>
                  <a:pt x="160" y="1212"/>
                  <a:pt x="157" y="1220"/>
                  <a:pt x="152" y="1225"/>
                </a:cubicBezTo>
                <a:cubicBezTo>
                  <a:pt x="144" y="1230"/>
                  <a:pt x="133" y="1230"/>
                  <a:pt x="127" y="1237"/>
                </a:cubicBezTo>
                <a:cubicBezTo>
                  <a:pt x="118" y="1246"/>
                  <a:pt x="112" y="1266"/>
                  <a:pt x="104" y="1282"/>
                </a:cubicBezTo>
                <a:cubicBezTo>
                  <a:pt x="98" y="1297"/>
                  <a:pt x="96" y="1317"/>
                  <a:pt x="93" y="1328"/>
                </a:cubicBezTo>
                <a:cubicBezTo>
                  <a:pt x="95" y="1334"/>
                  <a:pt x="85" y="1344"/>
                  <a:pt x="83" y="1351"/>
                </a:cubicBezTo>
                <a:cubicBezTo>
                  <a:pt x="80" y="1358"/>
                  <a:pt x="59" y="1393"/>
                  <a:pt x="51" y="1399"/>
                </a:cubicBezTo>
                <a:cubicBezTo>
                  <a:pt x="39" y="1429"/>
                  <a:pt x="56" y="1430"/>
                  <a:pt x="30" y="1447"/>
                </a:cubicBezTo>
                <a:cubicBezTo>
                  <a:pt x="23" y="1475"/>
                  <a:pt x="8" y="1501"/>
                  <a:pt x="0" y="1529"/>
                </a:cubicBezTo>
                <a:cubicBezTo>
                  <a:pt x="6" y="1623"/>
                  <a:pt x="3" y="1622"/>
                  <a:pt x="36" y="1693"/>
                </a:cubicBezTo>
                <a:cubicBezTo>
                  <a:pt x="86" y="1733"/>
                  <a:pt x="56" y="1737"/>
                  <a:pt x="92" y="1760"/>
                </a:cubicBezTo>
                <a:cubicBezTo>
                  <a:pt x="110" y="1818"/>
                  <a:pt x="123" y="1865"/>
                  <a:pt x="135" y="1925"/>
                </a:cubicBezTo>
                <a:cubicBezTo>
                  <a:pt x="137" y="1954"/>
                  <a:pt x="135" y="1973"/>
                  <a:pt x="140" y="2003"/>
                </a:cubicBezTo>
                <a:cubicBezTo>
                  <a:pt x="148" y="2063"/>
                  <a:pt x="180" y="2130"/>
                  <a:pt x="201" y="2189"/>
                </a:cubicBezTo>
                <a:cubicBezTo>
                  <a:pt x="208" y="2209"/>
                  <a:pt x="214" y="2219"/>
                  <a:pt x="236" y="2234"/>
                </a:cubicBezTo>
                <a:cubicBezTo>
                  <a:pt x="263" y="2252"/>
                  <a:pt x="312" y="2302"/>
                  <a:pt x="344" y="2314"/>
                </a:cubicBezTo>
                <a:cubicBezTo>
                  <a:pt x="466" y="2304"/>
                  <a:pt x="524" y="2286"/>
                  <a:pt x="637" y="2233"/>
                </a:cubicBezTo>
                <a:cubicBezTo>
                  <a:pt x="645" y="2207"/>
                  <a:pt x="672" y="2207"/>
                  <a:pt x="683" y="2185"/>
                </a:cubicBezTo>
                <a:cubicBezTo>
                  <a:pt x="692" y="2128"/>
                  <a:pt x="676" y="2079"/>
                  <a:pt x="705" y="2038"/>
                </a:cubicBezTo>
                <a:cubicBezTo>
                  <a:pt x="711" y="2012"/>
                  <a:pt x="712" y="2059"/>
                  <a:pt x="710" y="2032"/>
                </a:cubicBezTo>
                <a:cubicBezTo>
                  <a:pt x="708" y="2005"/>
                  <a:pt x="706" y="1909"/>
                  <a:pt x="692" y="1876"/>
                </a:cubicBezTo>
                <a:cubicBezTo>
                  <a:pt x="672" y="1852"/>
                  <a:pt x="654" y="1839"/>
                  <a:pt x="626" y="1831"/>
                </a:cubicBezTo>
                <a:cubicBezTo>
                  <a:pt x="617" y="1818"/>
                  <a:pt x="597" y="1805"/>
                  <a:pt x="590" y="1793"/>
                </a:cubicBezTo>
                <a:cubicBezTo>
                  <a:pt x="577" y="1772"/>
                  <a:pt x="562" y="1739"/>
                  <a:pt x="552" y="1717"/>
                </a:cubicBezTo>
                <a:cubicBezTo>
                  <a:pt x="541" y="1660"/>
                  <a:pt x="536" y="1591"/>
                  <a:pt x="569" y="1543"/>
                </a:cubicBezTo>
                <a:cubicBezTo>
                  <a:pt x="579" y="1500"/>
                  <a:pt x="612" y="1484"/>
                  <a:pt x="624" y="1460"/>
                </a:cubicBezTo>
                <a:cubicBezTo>
                  <a:pt x="635" y="1436"/>
                  <a:pt x="630" y="1417"/>
                  <a:pt x="636" y="1397"/>
                </a:cubicBezTo>
                <a:cubicBezTo>
                  <a:pt x="643" y="1376"/>
                  <a:pt x="663" y="1337"/>
                  <a:pt x="663" y="1337"/>
                </a:cubicBezTo>
                <a:cubicBezTo>
                  <a:pt x="673" y="1305"/>
                  <a:pt x="683" y="1285"/>
                  <a:pt x="702" y="1258"/>
                </a:cubicBezTo>
                <a:cubicBezTo>
                  <a:pt x="712" y="1226"/>
                  <a:pt x="723" y="1210"/>
                  <a:pt x="757" y="1200"/>
                </a:cubicBezTo>
                <a:lnTo>
                  <a:pt x="788" y="1137"/>
                </a:lnTo>
                <a:cubicBezTo>
                  <a:pt x="788" y="1137"/>
                  <a:pt x="788" y="1137"/>
                  <a:pt x="788" y="1137"/>
                </a:cubicBezTo>
                <a:cubicBezTo>
                  <a:pt x="801" y="1100"/>
                  <a:pt x="818" y="1048"/>
                  <a:pt x="858" y="1036"/>
                </a:cubicBezTo>
                <a:cubicBezTo>
                  <a:pt x="877" y="1000"/>
                  <a:pt x="881" y="950"/>
                  <a:pt x="894" y="914"/>
                </a:cubicBezTo>
                <a:cubicBezTo>
                  <a:pt x="907" y="878"/>
                  <a:pt x="927" y="844"/>
                  <a:pt x="939" y="822"/>
                </a:cubicBezTo>
                <a:cubicBezTo>
                  <a:pt x="943" y="805"/>
                  <a:pt x="949" y="792"/>
                  <a:pt x="963" y="781"/>
                </a:cubicBezTo>
                <a:cubicBezTo>
                  <a:pt x="973" y="772"/>
                  <a:pt x="990" y="759"/>
                  <a:pt x="990" y="759"/>
                </a:cubicBezTo>
                <a:cubicBezTo>
                  <a:pt x="1029" y="732"/>
                  <a:pt x="1064" y="722"/>
                  <a:pt x="1110" y="708"/>
                </a:cubicBezTo>
                <a:cubicBezTo>
                  <a:pt x="1135" y="697"/>
                  <a:pt x="1105" y="715"/>
                  <a:pt x="1142" y="706"/>
                </a:cubicBezTo>
                <a:cubicBezTo>
                  <a:pt x="1162" y="705"/>
                  <a:pt x="1212" y="707"/>
                  <a:pt x="1229" y="703"/>
                </a:cubicBezTo>
                <a:cubicBezTo>
                  <a:pt x="1246" y="699"/>
                  <a:pt x="1239" y="687"/>
                  <a:pt x="1245" y="683"/>
                </a:cubicBezTo>
                <a:cubicBezTo>
                  <a:pt x="1251" y="679"/>
                  <a:pt x="1252" y="684"/>
                  <a:pt x="1266" y="679"/>
                </a:cubicBezTo>
                <a:cubicBezTo>
                  <a:pt x="1280" y="674"/>
                  <a:pt x="1311" y="664"/>
                  <a:pt x="1330" y="651"/>
                </a:cubicBezTo>
                <a:cubicBezTo>
                  <a:pt x="1350" y="640"/>
                  <a:pt x="1366" y="610"/>
                  <a:pt x="1379" y="601"/>
                </a:cubicBezTo>
                <a:cubicBezTo>
                  <a:pt x="1391" y="589"/>
                  <a:pt x="1389" y="594"/>
                  <a:pt x="1404" y="580"/>
                </a:cubicBezTo>
                <a:cubicBezTo>
                  <a:pt x="1421" y="552"/>
                  <a:pt x="1449" y="546"/>
                  <a:pt x="1470" y="520"/>
                </a:cubicBezTo>
                <a:cubicBezTo>
                  <a:pt x="1483" y="508"/>
                  <a:pt x="1499" y="519"/>
                  <a:pt x="1500" y="512"/>
                </a:cubicBezTo>
                <a:cubicBezTo>
                  <a:pt x="1504" y="503"/>
                  <a:pt x="1497" y="484"/>
                  <a:pt x="1491" y="466"/>
                </a:cubicBezTo>
                <a:cubicBezTo>
                  <a:pt x="1486" y="449"/>
                  <a:pt x="1482" y="423"/>
                  <a:pt x="1463" y="406"/>
                </a:cubicBezTo>
                <a:cubicBezTo>
                  <a:pt x="1445" y="385"/>
                  <a:pt x="1406" y="359"/>
                  <a:pt x="1382" y="343"/>
                </a:cubicBezTo>
                <a:cubicBezTo>
                  <a:pt x="1360" y="328"/>
                  <a:pt x="1341" y="323"/>
                  <a:pt x="1320" y="310"/>
                </a:cubicBezTo>
                <a:cubicBezTo>
                  <a:pt x="1307" y="300"/>
                  <a:pt x="1287" y="300"/>
                  <a:pt x="1290" y="281"/>
                </a:cubicBezTo>
                <a:cubicBezTo>
                  <a:pt x="1285" y="271"/>
                  <a:pt x="1287" y="257"/>
                  <a:pt x="1289" y="248"/>
                </a:cubicBezTo>
                <a:cubicBezTo>
                  <a:pt x="1291" y="239"/>
                  <a:pt x="1293" y="235"/>
                  <a:pt x="1301" y="227"/>
                </a:cubicBezTo>
                <a:cubicBezTo>
                  <a:pt x="1309" y="219"/>
                  <a:pt x="1323" y="211"/>
                  <a:pt x="1336" y="198"/>
                </a:cubicBezTo>
                <a:cubicBezTo>
                  <a:pt x="1359" y="182"/>
                  <a:pt x="1367" y="180"/>
                  <a:pt x="1380" y="147"/>
                </a:cubicBezTo>
                <a:cubicBezTo>
                  <a:pt x="1384" y="134"/>
                  <a:pt x="1383" y="119"/>
                  <a:pt x="1393" y="110"/>
                </a:cubicBezTo>
                <a:cubicBezTo>
                  <a:pt x="1397" y="105"/>
                  <a:pt x="1397" y="90"/>
                  <a:pt x="1404" y="88"/>
                </a:cubicBezTo>
                <a:cubicBezTo>
                  <a:pt x="1413" y="58"/>
                  <a:pt x="1445" y="56"/>
                  <a:pt x="1451" y="25"/>
                </a:cubicBezTo>
                <a:cubicBezTo>
                  <a:pt x="1451" y="9"/>
                  <a:pt x="1428" y="9"/>
                  <a:pt x="1407" y="4"/>
                </a:cubicBezTo>
                <a:cubicBezTo>
                  <a:pt x="1387" y="0"/>
                  <a:pt x="1352" y="1"/>
                  <a:pt x="1332" y="2"/>
                </a:cubicBezTo>
                <a:cubicBezTo>
                  <a:pt x="1311" y="2"/>
                  <a:pt x="1308" y="4"/>
                  <a:pt x="1286" y="8"/>
                </a:cubicBezTo>
                <a:cubicBezTo>
                  <a:pt x="1264" y="12"/>
                  <a:pt x="1225" y="25"/>
                  <a:pt x="1199" y="29"/>
                </a:cubicBezTo>
                <a:cubicBezTo>
                  <a:pt x="1173" y="33"/>
                  <a:pt x="1168" y="33"/>
                  <a:pt x="1128" y="35"/>
                </a:cubicBezTo>
                <a:cubicBezTo>
                  <a:pt x="1088" y="37"/>
                  <a:pt x="995" y="40"/>
                  <a:pt x="956" y="44"/>
                </a:cubicBezTo>
                <a:cubicBezTo>
                  <a:pt x="917" y="48"/>
                  <a:pt x="910" y="55"/>
                  <a:pt x="896" y="61"/>
                </a:cubicBezTo>
                <a:cubicBezTo>
                  <a:pt x="885" y="68"/>
                  <a:pt x="823" y="110"/>
                  <a:pt x="869" y="79"/>
                </a:cubicBezTo>
                <a:close/>
              </a:path>
            </a:pathLst>
          </a:custGeom>
          <a:solidFill>
            <a:srgbClr val="050772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65" name="Freeform 5"/>
          <p:cNvSpPr>
            <a:spLocks/>
          </p:cNvSpPr>
          <p:nvPr/>
        </p:nvSpPr>
        <p:spPr bwMode="auto">
          <a:xfrm>
            <a:off x="4511675" y="3810000"/>
            <a:ext cx="1635125" cy="1579563"/>
          </a:xfrm>
          <a:custGeom>
            <a:avLst/>
            <a:gdLst/>
            <a:ahLst/>
            <a:cxnLst>
              <a:cxn ang="0">
                <a:pos x="899" y="549"/>
              </a:cxn>
              <a:cxn ang="0">
                <a:pos x="884" y="537"/>
              </a:cxn>
              <a:cxn ang="0">
                <a:pos x="848" y="498"/>
              </a:cxn>
              <a:cxn ang="0">
                <a:pos x="814" y="410"/>
              </a:cxn>
              <a:cxn ang="0">
                <a:pos x="803" y="365"/>
              </a:cxn>
              <a:cxn ang="0">
                <a:pos x="785" y="281"/>
              </a:cxn>
              <a:cxn ang="0">
                <a:pos x="781" y="246"/>
              </a:cxn>
              <a:cxn ang="0">
                <a:pos x="745" y="83"/>
              </a:cxn>
              <a:cxn ang="0">
                <a:pos x="688" y="6"/>
              </a:cxn>
              <a:cxn ang="0">
                <a:pos x="641" y="0"/>
              </a:cxn>
              <a:cxn ang="0">
                <a:pos x="307" y="94"/>
              </a:cxn>
              <a:cxn ang="0">
                <a:pos x="188" y="132"/>
              </a:cxn>
              <a:cxn ang="0">
                <a:pos x="93" y="176"/>
              </a:cxn>
              <a:cxn ang="0">
                <a:pos x="11" y="346"/>
              </a:cxn>
              <a:cxn ang="0">
                <a:pos x="55" y="539"/>
              </a:cxn>
              <a:cxn ang="0">
                <a:pos x="65" y="585"/>
              </a:cxn>
              <a:cxn ang="0">
                <a:pos x="61" y="578"/>
              </a:cxn>
              <a:cxn ang="0">
                <a:pos x="65" y="587"/>
              </a:cxn>
              <a:cxn ang="0">
                <a:pos x="68" y="591"/>
              </a:cxn>
              <a:cxn ang="0">
                <a:pos x="67" y="590"/>
              </a:cxn>
              <a:cxn ang="0">
                <a:pos x="65" y="587"/>
              </a:cxn>
              <a:cxn ang="0">
                <a:pos x="68" y="596"/>
              </a:cxn>
              <a:cxn ang="0">
                <a:pos x="76" y="609"/>
              </a:cxn>
              <a:cxn ang="0">
                <a:pos x="80" y="615"/>
              </a:cxn>
              <a:cxn ang="0">
                <a:pos x="100" y="641"/>
              </a:cxn>
              <a:cxn ang="0">
                <a:pos x="116" y="660"/>
              </a:cxn>
              <a:cxn ang="0">
                <a:pos x="125" y="675"/>
              </a:cxn>
              <a:cxn ang="0">
                <a:pos x="140" y="701"/>
              </a:cxn>
              <a:cxn ang="0">
                <a:pos x="220" y="768"/>
              </a:cxn>
              <a:cxn ang="0">
                <a:pos x="314" y="900"/>
              </a:cxn>
              <a:cxn ang="0">
                <a:pos x="465" y="995"/>
              </a:cxn>
              <a:cxn ang="0">
                <a:pos x="473" y="978"/>
              </a:cxn>
              <a:cxn ang="0">
                <a:pos x="490" y="963"/>
              </a:cxn>
              <a:cxn ang="0">
                <a:pos x="509" y="948"/>
              </a:cxn>
              <a:cxn ang="0">
                <a:pos x="535" y="906"/>
              </a:cxn>
              <a:cxn ang="0">
                <a:pos x="566" y="875"/>
              </a:cxn>
              <a:cxn ang="0">
                <a:pos x="584" y="857"/>
              </a:cxn>
              <a:cxn ang="0">
                <a:pos x="644" y="776"/>
              </a:cxn>
              <a:cxn ang="0">
                <a:pos x="680" y="746"/>
              </a:cxn>
              <a:cxn ang="0">
                <a:pos x="767" y="718"/>
              </a:cxn>
              <a:cxn ang="0">
                <a:pos x="803" y="696"/>
              </a:cxn>
              <a:cxn ang="0">
                <a:pos x="829" y="689"/>
              </a:cxn>
              <a:cxn ang="0">
                <a:pos x="1000" y="624"/>
              </a:cxn>
              <a:cxn ang="0">
                <a:pos x="1000" y="621"/>
              </a:cxn>
              <a:cxn ang="0">
                <a:pos x="962" y="605"/>
              </a:cxn>
              <a:cxn ang="0">
                <a:pos x="899" y="549"/>
              </a:cxn>
            </a:cxnLst>
            <a:rect l="0" t="0" r="r" b="b"/>
            <a:pathLst>
              <a:path w="1030" h="995">
                <a:moveTo>
                  <a:pt x="899" y="549"/>
                </a:moveTo>
                <a:cubicBezTo>
                  <a:pt x="887" y="538"/>
                  <a:pt x="892" y="545"/>
                  <a:pt x="884" y="537"/>
                </a:cubicBezTo>
                <a:cubicBezTo>
                  <a:pt x="876" y="529"/>
                  <a:pt x="860" y="519"/>
                  <a:pt x="848" y="498"/>
                </a:cubicBezTo>
                <a:cubicBezTo>
                  <a:pt x="840" y="461"/>
                  <a:pt x="830" y="443"/>
                  <a:pt x="814" y="410"/>
                </a:cubicBezTo>
                <a:cubicBezTo>
                  <a:pt x="807" y="396"/>
                  <a:pt x="803" y="365"/>
                  <a:pt x="803" y="365"/>
                </a:cubicBezTo>
                <a:cubicBezTo>
                  <a:pt x="799" y="343"/>
                  <a:pt x="788" y="301"/>
                  <a:pt x="785" y="281"/>
                </a:cubicBezTo>
                <a:cubicBezTo>
                  <a:pt x="781" y="261"/>
                  <a:pt x="788" y="279"/>
                  <a:pt x="781" y="246"/>
                </a:cubicBezTo>
                <a:cubicBezTo>
                  <a:pt x="775" y="205"/>
                  <a:pt x="761" y="126"/>
                  <a:pt x="745" y="83"/>
                </a:cubicBezTo>
                <a:cubicBezTo>
                  <a:pt x="739" y="68"/>
                  <a:pt x="697" y="8"/>
                  <a:pt x="688" y="6"/>
                </a:cubicBezTo>
                <a:cubicBezTo>
                  <a:pt x="675" y="2"/>
                  <a:pt x="641" y="0"/>
                  <a:pt x="641" y="0"/>
                </a:cubicBezTo>
                <a:cubicBezTo>
                  <a:pt x="518" y="11"/>
                  <a:pt x="425" y="80"/>
                  <a:pt x="307" y="94"/>
                </a:cubicBezTo>
                <a:cubicBezTo>
                  <a:pt x="264" y="103"/>
                  <a:pt x="227" y="113"/>
                  <a:pt x="188" y="132"/>
                </a:cubicBezTo>
                <a:cubicBezTo>
                  <a:pt x="155" y="147"/>
                  <a:pt x="127" y="165"/>
                  <a:pt x="93" y="176"/>
                </a:cubicBezTo>
                <a:cubicBezTo>
                  <a:pt x="34" y="216"/>
                  <a:pt x="25" y="281"/>
                  <a:pt x="11" y="346"/>
                </a:cubicBezTo>
                <a:cubicBezTo>
                  <a:pt x="0" y="413"/>
                  <a:pt x="48" y="500"/>
                  <a:pt x="55" y="539"/>
                </a:cubicBezTo>
                <a:cubicBezTo>
                  <a:pt x="64" y="579"/>
                  <a:pt x="64" y="579"/>
                  <a:pt x="65" y="585"/>
                </a:cubicBezTo>
                <a:cubicBezTo>
                  <a:pt x="66" y="591"/>
                  <a:pt x="61" y="578"/>
                  <a:pt x="61" y="578"/>
                </a:cubicBezTo>
                <a:cubicBezTo>
                  <a:pt x="61" y="578"/>
                  <a:pt x="64" y="585"/>
                  <a:pt x="65" y="587"/>
                </a:cubicBezTo>
                <a:cubicBezTo>
                  <a:pt x="66" y="589"/>
                  <a:pt x="68" y="591"/>
                  <a:pt x="68" y="591"/>
                </a:cubicBezTo>
                <a:cubicBezTo>
                  <a:pt x="68" y="591"/>
                  <a:pt x="67" y="591"/>
                  <a:pt x="67" y="590"/>
                </a:cubicBezTo>
                <a:cubicBezTo>
                  <a:pt x="67" y="589"/>
                  <a:pt x="65" y="586"/>
                  <a:pt x="65" y="587"/>
                </a:cubicBezTo>
                <a:cubicBezTo>
                  <a:pt x="65" y="587"/>
                  <a:pt x="66" y="593"/>
                  <a:pt x="68" y="596"/>
                </a:cubicBezTo>
                <a:cubicBezTo>
                  <a:pt x="70" y="599"/>
                  <a:pt x="74" y="606"/>
                  <a:pt x="76" y="609"/>
                </a:cubicBezTo>
                <a:cubicBezTo>
                  <a:pt x="78" y="612"/>
                  <a:pt x="76" y="610"/>
                  <a:pt x="80" y="615"/>
                </a:cubicBezTo>
                <a:cubicBezTo>
                  <a:pt x="82" y="619"/>
                  <a:pt x="93" y="635"/>
                  <a:pt x="100" y="641"/>
                </a:cubicBezTo>
                <a:cubicBezTo>
                  <a:pt x="106" y="648"/>
                  <a:pt x="112" y="654"/>
                  <a:pt x="116" y="660"/>
                </a:cubicBezTo>
                <a:cubicBezTo>
                  <a:pt x="119" y="667"/>
                  <a:pt x="121" y="668"/>
                  <a:pt x="125" y="675"/>
                </a:cubicBezTo>
                <a:cubicBezTo>
                  <a:pt x="129" y="682"/>
                  <a:pt x="124" y="686"/>
                  <a:pt x="140" y="701"/>
                </a:cubicBezTo>
                <a:cubicBezTo>
                  <a:pt x="163" y="737"/>
                  <a:pt x="184" y="750"/>
                  <a:pt x="220" y="768"/>
                </a:cubicBezTo>
                <a:cubicBezTo>
                  <a:pt x="253" y="816"/>
                  <a:pt x="262" y="867"/>
                  <a:pt x="314" y="900"/>
                </a:cubicBezTo>
                <a:cubicBezTo>
                  <a:pt x="343" y="947"/>
                  <a:pt x="412" y="978"/>
                  <a:pt x="465" y="995"/>
                </a:cubicBezTo>
                <a:cubicBezTo>
                  <a:pt x="471" y="990"/>
                  <a:pt x="468" y="984"/>
                  <a:pt x="473" y="978"/>
                </a:cubicBezTo>
                <a:cubicBezTo>
                  <a:pt x="477" y="972"/>
                  <a:pt x="485" y="967"/>
                  <a:pt x="490" y="963"/>
                </a:cubicBezTo>
                <a:cubicBezTo>
                  <a:pt x="496" y="956"/>
                  <a:pt x="501" y="952"/>
                  <a:pt x="509" y="948"/>
                </a:cubicBezTo>
                <a:cubicBezTo>
                  <a:pt x="522" y="940"/>
                  <a:pt x="535" y="906"/>
                  <a:pt x="535" y="906"/>
                </a:cubicBezTo>
                <a:cubicBezTo>
                  <a:pt x="539" y="899"/>
                  <a:pt x="560" y="880"/>
                  <a:pt x="566" y="875"/>
                </a:cubicBezTo>
                <a:cubicBezTo>
                  <a:pt x="571" y="869"/>
                  <a:pt x="579" y="863"/>
                  <a:pt x="584" y="857"/>
                </a:cubicBezTo>
                <a:cubicBezTo>
                  <a:pt x="602" y="832"/>
                  <a:pt x="616" y="793"/>
                  <a:pt x="644" y="776"/>
                </a:cubicBezTo>
                <a:cubicBezTo>
                  <a:pt x="656" y="767"/>
                  <a:pt x="680" y="746"/>
                  <a:pt x="680" y="746"/>
                </a:cubicBezTo>
                <a:cubicBezTo>
                  <a:pt x="700" y="716"/>
                  <a:pt x="733" y="730"/>
                  <a:pt x="767" y="718"/>
                </a:cubicBezTo>
                <a:cubicBezTo>
                  <a:pt x="787" y="711"/>
                  <a:pt x="794" y="699"/>
                  <a:pt x="803" y="696"/>
                </a:cubicBezTo>
                <a:cubicBezTo>
                  <a:pt x="813" y="691"/>
                  <a:pt x="796" y="701"/>
                  <a:pt x="829" y="689"/>
                </a:cubicBezTo>
                <a:cubicBezTo>
                  <a:pt x="849" y="659"/>
                  <a:pt x="968" y="635"/>
                  <a:pt x="1000" y="624"/>
                </a:cubicBezTo>
                <a:cubicBezTo>
                  <a:pt x="1030" y="612"/>
                  <a:pt x="1006" y="624"/>
                  <a:pt x="1000" y="621"/>
                </a:cubicBezTo>
                <a:cubicBezTo>
                  <a:pt x="994" y="618"/>
                  <a:pt x="979" y="617"/>
                  <a:pt x="962" y="605"/>
                </a:cubicBezTo>
                <a:cubicBezTo>
                  <a:pt x="945" y="593"/>
                  <a:pt x="911" y="560"/>
                  <a:pt x="899" y="549"/>
                </a:cubicBezTo>
                <a:close/>
              </a:path>
            </a:pathLst>
          </a:custGeom>
          <a:solidFill>
            <a:srgbClr val="86A3FD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67" name="Freeform 7"/>
          <p:cNvSpPr>
            <a:spLocks/>
          </p:cNvSpPr>
          <p:nvPr/>
        </p:nvSpPr>
        <p:spPr bwMode="auto">
          <a:xfrm>
            <a:off x="2343150" y="5719763"/>
            <a:ext cx="2560638" cy="803275"/>
          </a:xfrm>
          <a:custGeom>
            <a:avLst/>
            <a:gdLst/>
            <a:ahLst/>
            <a:cxnLst>
              <a:cxn ang="0">
                <a:pos x="11" y="70"/>
              </a:cxn>
              <a:cxn ang="0">
                <a:pos x="99" y="70"/>
              </a:cxn>
              <a:cxn ang="0">
                <a:pos x="168" y="57"/>
              </a:cxn>
              <a:cxn ang="0">
                <a:pos x="252" y="57"/>
              </a:cxn>
              <a:cxn ang="0">
                <a:pos x="422" y="69"/>
              </a:cxn>
              <a:cxn ang="0">
                <a:pos x="485" y="93"/>
              </a:cxn>
              <a:cxn ang="0">
                <a:pos x="486" y="98"/>
              </a:cxn>
              <a:cxn ang="0">
                <a:pos x="626" y="159"/>
              </a:cxn>
              <a:cxn ang="0">
                <a:pos x="687" y="192"/>
              </a:cxn>
              <a:cxn ang="0">
                <a:pos x="824" y="212"/>
              </a:cxn>
              <a:cxn ang="0">
                <a:pos x="875" y="219"/>
              </a:cxn>
              <a:cxn ang="0">
                <a:pos x="974" y="227"/>
              </a:cxn>
              <a:cxn ang="0">
                <a:pos x="1151" y="208"/>
              </a:cxn>
              <a:cxn ang="0">
                <a:pos x="1206" y="158"/>
              </a:cxn>
              <a:cxn ang="0">
                <a:pos x="1230" y="128"/>
              </a:cxn>
              <a:cxn ang="0">
                <a:pos x="1239" y="114"/>
              </a:cxn>
              <a:cxn ang="0">
                <a:pos x="1244" y="86"/>
              </a:cxn>
              <a:cxn ang="0">
                <a:pos x="1263" y="54"/>
              </a:cxn>
              <a:cxn ang="0">
                <a:pos x="1310" y="32"/>
              </a:cxn>
              <a:cxn ang="0">
                <a:pos x="1365" y="12"/>
              </a:cxn>
              <a:cxn ang="0">
                <a:pos x="1523" y="0"/>
              </a:cxn>
              <a:cxn ang="0">
                <a:pos x="1601" y="8"/>
              </a:cxn>
              <a:cxn ang="0">
                <a:pos x="1580" y="41"/>
              </a:cxn>
              <a:cxn ang="0">
                <a:pos x="1553" y="83"/>
              </a:cxn>
              <a:cxn ang="0">
                <a:pos x="1512" y="134"/>
              </a:cxn>
              <a:cxn ang="0">
                <a:pos x="1475" y="195"/>
              </a:cxn>
              <a:cxn ang="0">
                <a:pos x="1458" y="225"/>
              </a:cxn>
              <a:cxn ang="0">
                <a:pos x="1442" y="264"/>
              </a:cxn>
              <a:cxn ang="0">
                <a:pos x="1422" y="315"/>
              </a:cxn>
              <a:cxn ang="0">
                <a:pos x="1415" y="359"/>
              </a:cxn>
              <a:cxn ang="0">
                <a:pos x="1400" y="447"/>
              </a:cxn>
              <a:cxn ang="0">
                <a:pos x="1391" y="456"/>
              </a:cxn>
              <a:cxn ang="0">
                <a:pos x="1361" y="453"/>
              </a:cxn>
              <a:cxn ang="0">
                <a:pos x="1326" y="446"/>
              </a:cxn>
              <a:cxn ang="0">
                <a:pos x="1263" y="447"/>
              </a:cxn>
              <a:cxn ang="0">
                <a:pos x="1154" y="476"/>
              </a:cxn>
              <a:cxn ang="0">
                <a:pos x="1050" y="498"/>
              </a:cxn>
              <a:cxn ang="0">
                <a:pos x="954" y="500"/>
              </a:cxn>
              <a:cxn ang="0">
                <a:pos x="869" y="497"/>
              </a:cxn>
              <a:cxn ang="0">
                <a:pos x="831" y="491"/>
              </a:cxn>
              <a:cxn ang="0">
                <a:pos x="527" y="408"/>
              </a:cxn>
              <a:cxn ang="0">
                <a:pos x="464" y="383"/>
              </a:cxn>
              <a:cxn ang="0">
                <a:pos x="345" y="372"/>
              </a:cxn>
              <a:cxn ang="0">
                <a:pos x="250" y="347"/>
              </a:cxn>
              <a:cxn ang="0">
                <a:pos x="225" y="334"/>
              </a:cxn>
              <a:cxn ang="0">
                <a:pos x="195" y="320"/>
              </a:cxn>
              <a:cxn ang="0">
                <a:pos x="183" y="309"/>
              </a:cxn>
              <a:cxn ang="0">
                <a:pos x="150" y="288"/>
              </a:cxn>
              <a:cxn ang="0">
                <a:pos x="132" y="270"/>
              </a:cxn>
              <a:cxn ang="0">
                <a:pos x="114" y="251"/>
              </a:cxn>
              <a:cxn ang="0">
                <a:pos x="110" y="243"/>
              </a:cxn>
              <a:cxn ang="0">
                <a:pos x="99" y="225"/>
              </a:cxn>
              <a:cxn ang="0">
                <a:pos x="66" y="192"/>
              </a:cxn>
              <a:cxn ang="0">
                <a:pos x="54" y="162"/>
              </a:cxn>
              <a:cxn ang="0">
                <a:pos x="44" y="156"/>
              </a:cxn>
              <a:cxn ang="0">
                <a:pos x="30" y="133"/>
              </a:cxn>
              <a:cxn ang="0">
                <a:pos x="11" y="70"/>
              </a:cxn>
            </a:cxnLst>
            <a:rect l="0" t="0" r="r" b="b"/>
            <a:pathLst>
              <a:path w="1613" h="506">
                <a:moveTo>
                  <a:pt x="11" y="70"/>
                </a:moveTo>
                <a:cubicBezTo>
                  <a:pt x="49" y="82"/>
                  <a:pt x="31" y="79"/>
                  <a:pt x="99" y="70"/>
                </a:cubicBezTo>
                <a:cubicBezTo>
                  <a:pt x="122" y="66"/>
                  <a:pt x="168" y="57"/>
                  <a:pt x="168" y="57"/>
                </a:cubicBezTo>
                <a:cubicBezTo>
                  <a:pt x="193" y="52"/>
                  <a:pt x="202" y="52"/>
                  <a:pt x="252" y="57"/>
                </a:cubicBezTo>
                <a:cubicBezTo>
                  <a:pt x="294" y="59"/>
                  <a:pt x="383" y="63"/>
                  <a:pt x="422" y="69"/>
                </a:cubicBezTo>
                <a:cubicBezTo>
                  <a:pt x="461" y="75"/>
                  <a:pt x="474" y="88"/>
                  <a:pt x="485" y="93"/>
                </a:cubicBezTo>
                <a:cubicBezTo>
                  <a:pt x="495" y="97"/>
                  <a:pt x="463" y="87"/>
                  <a:pt x="486" y="98"/>
                </a:cubicBezTo>
                <a:cubicBezTo>
                  <a:pt x="509" y="109"/>
                  <a:pt x="592" y="143"/>
                  <a:pt x="626" y="159"/>
                </a:cubicBezTo>
                <a:cubicBezTo>
                  <a:pt x="644" y="171"/>
                  <a:pt x="665" y="186"/>
                  <a:pt x="687" y="192"/>
                </a:cubicBezTo>
                <a:cubicBezTo>
                  <a:pt x="720" y="199"/>
                  <a:pt x="794" y="209"/>
                  <a:pt x="824" y="212"/>
                </a:cubicBezTo>
                <a:cubicBezTo>
                  <a:pt x="855" y="217"/>
                  <a:pt x="850" y="217"/>
                  <a:pt x="875" y="219"/>
                </a:cubicBezTo>
                <a:cubicBezTo>
                  <a:pt x="910" y="226"/>
                  <a:pt x="974" y="227"/>
                  <a:pt x="974" y="227"/>
                </a:cubicBezTo>
                <a:cubicBezTo>
                  <a:pt x="989" y="226"/>
                  <a:pt x="1110" y="249"/>
                  <a:pt x="1151" y="208"/>
                </a:cubicBezTo>
                <a:cubicBezTo>
                  <a:pt x="1166" y="192"/>
                  <a:pt x="1189" y="172"/>
                  <a:pt x="1206" y="158"/>
                </a:cubicBezTo>
                <a:cubicBezTo>
                  <a:pt x="1217" y="147"/>
                  <a:pt x="1217" y="136"/>
                  <a:pt x="1230" y="128"/>
                </a:cubicBezTo>
                <a:cubicBezTo>
                  <a:pt x="1236" y="123"/>
                  <a:pt x="1239" y="114"/>
                  <a:pt x="1239" y="114"/>
                </a:cubicBezTo>
                <a:cubicBezTo>
                  <a:pt x="1242" y="107"/>
                  <a:pt x="1240" y="93"/>
                  <a:pt x="1244" y="86"/>
                </a:cubicBezTo>
                <a:cubicBezTo>
                  <a:pt x="1248" y="76"/>
                  <a:pt x="1252" y="63"/>
                  <a:pt x="1263" y="54"/>
                </a:cubicBezTo>
                <a:cubicBezTo>
                  <a:pt x="1276" y="43"/>
                  <a:pt x="1293" y="37"/>
                  <a:pt x="1310" y="32"/>
                </a:cubicBezTo>
                <a:cubicBezTo>
                  <a:pt x="1329" y="25"/>
                  <a:pt x="1346" y="17"/>
                  <a:pt x="1365" y="12"/>
                </a:cubicBezTo>
                <a:cubicBezTo>
                  <a:pt x="1404" y="0"/>
                  <a:pt x="1489" y="4"/>
                  <a:pt x="1523" y="0"/>
                </a:cubicBezTo>
                <a:cubicBezTo>
                  <a:pt x="1546" y="2"/>
                  <a:pt x="1579" y="0"/>
                  <a:pt x="1601" y="8"/>
                </a:cubicBezTo>
                <a:cubicBezTo>
                  <a:pt x="1613" y="14"/>
                  <a:pt x="1588" y="29"/>
                  <a:pt x="1580" y="41"/>
                </a:cubicBezTo>
                <a:cubicBezTo>
                  <a:pt x="1572" y="53"/>
                  <a:pt x="1564" y="67"/>
                  <a:pt x="1553" y="83"/>
                </a:cubicBezTo>
                <a:cubicBezTo>
                  <a:pt x="1530" y="108"/>
                  <a:pt x="1530" y="115"/>
                  <a:pt x="1512" y="134"/>
                </a:cubicBezTo>
                <a:cubicBezTo>
                  <a:pt x="1501" y="153"/>
                  <a:pt x="1482" y="179"/>
                  <a:pt x="1475" y="195"/>
                </a:cubicBezTo>
                <a:cubicBezTo>
                  <a:pt x="1466" y="210"/>
                  <a:pt x="1463" y="214"/>
                  <a:pt x="1458" y="225"/>
                </a:cubicBezTo>
                <a:cubicBezTo>
                  <a:pt x="1449" y="237"/>
                  <a:pt x="1442" y="264"/>
                  <a:pt x="1442" y="264"/>
                </a:cubicBezTo>
                <a:cubicBezTo>
                  <a:pt x="1437" y="279"/>
                  <a:pt x="1426" y="299"/>
                  <a:pt x="1422" y="315"/>
                </a:cubicBezTo>
                <a:cubicBezTo>
                  <a:pt x="1418" y="331"/>
                  <a:pt x="1419" y="337"/>
                  <a:pt x="1415" y="359"/>
                </a:cubicBezTo>
                <a:cubicBezTo>
                  <a:pt x="1406" y="389"/>
                  <a:pt x="1404" y="431"/>
                  <a:pt x="1400" y="447"/>
                </a:cubicBezTo>
                <a:cubicBezTo>
                  <a:pt x="1396" y="463"/>
                  <a:pt x="1397" y="455"/>
                  <a:pt x="1391" y="456"/>
                </a:cubicBezTo>
                <a:cubicBezTo>
                  <a:pt x="1381" y="472"/>
                  <a:pt x="1372" y="455"/>
                  <a:pt x="1361" y="453"/>
                </a:cubicBezTo>
                <a:cubicBezTo>
                  <a:pt x="1350" y="451"/>
                  <a:pt x="1342" y="447"/>
                  <a:pt x="1326" y="446"/>
                </a:cubicBezTo>
                <a:cubicBezTo>
                  <a:pt x="1310" y="445"/>
                  <a:pt x="1292" y="442"/>
                  <a:pt x="1263" y="447"/>
                </a:cubicBezTo>
                <a:cubicBezTo>
                  <a:pt x="1234" y="452"/>
                  <a:pt x="1189" y="468"/>
                  <a:pt x="1154" y="476"/>
                </a:cubicBezTo>
                <a:cubicBezTo>
                  <a:pt x="1119" y="488"/>
                  <a:pt x="1085" y="486"/>
                  <a:pt x="1050" y="498"/>
                </a:cubicBezTo>
                <a:cubicBezTo>
                  <a:pt x="1016" y="504"/>
                  <a:pt x="984" y="500"/>
                  <a:pt x="954" y="500"/>
                </a:cubicBezTo>
                <a:cubicBezTo>
                  <a:pt x="924" y="500"/>
                  <a:pt x="889" y="498"/>
                  <a:pt x="869" y="497"/>
                </a:cubicBezTo>
                <a:cubicBezTo>
                  <a:pt x="849" y="496"/>
                  <a:pt x="888" y="506"/>
                  <a:pt x="831" y="491"/>
                </a:cubicBezTo>
                <a:cubicBezTo>
                  <a:pt x="726" y="466"/>
                  <a:pt x="633" y="420"/>
                  <a:pt x="527" y="408"/>
                </a:cubicBezTo>
                <a:cubicBezTo>
                  <a:pt x="464" y="393"/>
                  <a:pt x="494" y="389"/>
                  <a:pt x="464" y="383"/>
                </a:cubicBezTo>
                <a:cubicBezTo>
                  <a:pt x="434" y="377"/>
                  <a:pt x="381" y="378"/>
                  <a:pt x="345" y="372"/>
                </a:cubicBezTo>
                <a:cubicBezTo>
                  <a:pt x="333" y="369"/>
                  <a:pt x="267" y="355"/>
                  <a:pt x="250" y="347"/>
                </a:cubicBezTo>
                <a:cubicBezTo>
                  <a:pt x="241" y="342"/>
                  <a:pt x="233" y="337"/>
                  <a:pt x="225" y="334"/>
                </a:cubicBezTo>
                <a:cubicBezTo>
                  <a:pt x="212" y="329"/>
                  <a:pt x="195" y="320"/>
                  <a:pt x="195" y="320"/>
                </a:cubicBezTo>
                <a:cubicBezTo>
                  <a:pt x="188" y="316"/>
                  <a:pt x="190" y="314"/>
                  <a:pt x="183" y="309"/>
                </a:cubicBezTo>
                <a:cubicBezTo>
                  <a:pt x="176" y="304"/>
                  <a:pt x="158" y="294"/>
                  <a:pt x="150" y="288"/>
                </a:cubicBezTo>
                <a:cubicBezTo>
                  <a:pt x="146" y="281"/>
                  <a:pt x="137" y="275"/>
                  <a:pt x="132" y="270"/>
                </a:cubicBezTo>
                <a:cubicBezTo>
                  <a:pt x="126" y="264"/>
                  <a:pt x="118" y="256"/>
                  <a:pt x="114" y="251"/>
                </a:cubicBezTo>
                <a:cubicBezTo>
                  <a:pt x="109" y="245"/>
                  <a:pt x="114" y="248"/>
                  <a:pt x="110" y="243"/>
                </a:cubicBezTo>
                <a:cubicBezTo>
                  <a:pt x="108" y="239"/>
                  <a:pt x="106" y="233"/>
                  <a:pt x="99" y="225"/>
                </a:cubicBezTo>
                <a:cubicBezTo>
                  <a:pt x="92" y="217"/>
                  <a:pt x="74" y="203"/>
                  <a:pt x="66" y="192"/>
                </a:cubicBezTo>
                <a:cubicBezTo>
                  <a:pt x="58" y="182"/>
                  <a:pt x="58" y="168"/>
                  <a:pt x="54" y="162"/>
                </a:cubicBezTo>
                <a:cubicBezTo>
                  <a:pt x="50" y="156"/>
                  <a:pt x="48" y="161"/>
                  <a:pt x="44" y="156"/>
                </a:cubicBezTo>
                <a:cubicBezTo>
                  <a:pt x="40" y="151"/>
                  <a:pt x="36" y="147"/>
                  <a:pt x="30" y="133"/>
                </a:cubicBezTo>
                <a:cubicBezTo>
                  <a:pt x="14" y="109"/>
                  <a:pt x="0" y="98"/>
                  <a:pt x="11" y="70"/>
                </a:cubicBezTo>
                <a:close/>
              </a:path>
            </a:pathLst>
          </a:custGeom>
          <a:solidFill>
            <a:srgbClr val="1112FB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52400" y="2209800"/>
            <a:ext cx="2590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7034F"/>
                </a:solidFill>
              </a:rPr>
              <a:t>Primary Motor Cortex/ Precentral Gyrus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152400" y="34290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6A3FD"/>
                </a:solidFill>
              </a:rPr>
              <a:t>Broca’s </a:t>
            </a:r>
            <a:r>
              <a:rPr lang="en-US" b="1" dirty="0">
                <a:solidFill>
                  <a:srgbClr val="587FFC"/>
                </a:solidFill>
              </a:rPr>
              <a:t>Area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152400" y="4191000"/>
            <a:ext cx="2057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2B1ACA"/>
                </a:solidFill>
              </a:rPr>
              <a:t>Orbitofrontal Cortex</a:t>
            </a:r>
          </a:p>
        </p:txBody>
      </p:sp>
      <p:sp>
        <p:nvSpPr>
          <p:cNvPr id="15371" name="Freeform 11"/>
          <p:cNvSpPr>
            <a:spLocks/>
          </p:cNvSpPr>
          <p:nvPr/>
        </p:nvSpPr>
        <p:spPr bwMode="auto">
          <a:xfrm>
            <a:off x="2955925" y="6318250"/>
            <a:ext cx="828675" cy="265113"/>
          </a:xfrm>
          <a:custGeom>
            <a:avLst/>
            <a:gdLst/>
            <a:ahLst/>
            <a:cxnLst>
              <a:cxn ang="0">
                <a:pos x="22" y="14"/>
              </a:cxn>
              <a:cxn ang="0">
                <a:pos x="20" y="102"/>
              </a:cxn>
              <a:cxn ang="0">
                <a:pos x="140" y="152"/>
              </a:cxn>
              <a:cxn ang="0">
                <a:pos x="282" y="164"/>
              </a:cxn>
              <a:cxn ang="0">
                <a:pos x="352" y="160"/>
              </a:cxn>
              <a:cxn ang="0">
                <a:pos x="490" y="140"/>
              </a:cxn>
              <a:cxn ang="0">
                <a:pos x="518" y="126"/>
              </a:cxn>
              <a:cxn ang="0">
                <a:pos x="466" y="116"/>
              </a:cxn>
              <a:cxn ang="0">
                <a:pos x="430" y="110"/>
              </a:cxn>
              <a:cxn ang="0">
                <a:pos x="378" y="98"/>
              </a:cxn>
              <a:cxn ang="0">
                <a:pos x="120" y="26"/>
              </a:cxn>
              <a:cxn ang="0">
                <a:pos x="88" y="4"/>
              </a:cxn>
              <a:cxn ang="0">
                <a:pos x="48" y="4"/>
              </a:cxn>
              <a:cxn ang="0">
                <a:pos x="22" y="14"/>
              </a:cxn>
            </a:cxnLst>
            <a:rect l="0" t="0" r="r" b="b"/>
            <a:pathLst>
              <a:path w="522" h="167">
                <a:moveTo>
                  <a:pt x="22" y="14"/>
                </a:moveTo>
                <a:cubicBezTo>
                  <a:pt x="12" y="28"/>
                  <a:pt x="0" y="79"/>
                  <a:pt x="20" y="102"/>
                </a:cubicBezTo>
                <a:cubicBezTo>
                  <a:pt x="40" y="125"/>
                  <a:pt x="96" y="142"/>
                  <a:pt x="140" y="152"/>
                </a:cubicBezTo>
                <a:cubicBezTo>
                  <a:pt x="184" y="162"/>
                  <a:pt x="247" y="163"/>
                  <a:pt x="282" y="164"/>
                </a:cubicBezTo>
                <a:cubicBezTo>
                  <a:pt x="316" y="167"/>
                  <a:pt x="318" y="165"/>
                  <a:pt x="352" y="160"/>
                </a:cubicBezTo>
                <a:cubicBezTo>
                  <a:pt x="387" y="156"/>
                  <a:pt x="462" y="146"/>
                  <a:pt x="490" y="140"/>
                </a:cubicBezTo>
                <a:cubicBezTo>
                  <a:pt x="495" y="132"/>
                  <a:pt x="522" y="134"/>
                  <a:pt x="518" y="126"/>
                </a:cubicBezTo>
                <a:cubicBezTo>
                  <a:pt x="513" y="116"/>
                  <a:pt x="476" y="119"/>
                  <a:pt x="466" y="116"/>
                </a:cubicBezTo>
                <a:cubicBezTo>
                  <a:pt x="454" y="111"/>
                  <a:pt x="441" y="114"/>
                  <a:pt x="430" y="110"/>
                </a:cubicBezTo>
                <a:cubicBezTo>
                  <a:pt x="414" y="103"/>
                  <a:pt x="394" y="103"/>
                  <a:pt x="378" y="98"/>
                </a:cubicBezTo>
                <a:cubicBezTo>
                  <a:pt x="289" y="68"/>
                  <a:pt x="211" y="44"/>
                  <a:pt x="120" y="26"/>
                </a:cubicBezTo>
                <a:cubicBezTo>
                  <a:pt x="67" y="16"/>
                  <a:pt x="106" y="8"/>
                  <a:pt x="88" y="4"/>
                </a:cubicBezTo>
                <a:cubicBezTo>
                  <a:pt x="76" y="0"/>
                  <a:pt x="59" y="2"/>
                  <a:pt x="48" y="4"/>
                </a:cubicBezTo>
                <a:cubicBezTo>
                  <a:pt x="37" y="6"/>
                  <a:pt x="27" y="12"/>
                  <a:pt x="22" y="14"/>
                </a:cubicBezTo>
                <a:close/>
              </a:path>
            </a:pathLst>
          </a:custGeom>
          <a:solidFill>
            <a:srgbClr val="00D8B9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152400" y="52578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D8B9"/>
                </a:solidFill>
              </a:rPr>
              <a:t>Olfactory Bulb</a:t>
            </a:r>
            <a:endParaRPr lang="en-US" dirty="0">
              <a:solidFill>
                <a:srgbClr val="00D8B9"/>
              </a:solidFill>
            </a:endParaRPr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>
            <a:off x="2438400" y="2667000"/>
            <a:ext cx="3886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>
            <a:off x="2057400" y="3657600"/>
            <a:ext cx="31242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>
            <a:off x="1676400" y="4648200"/>
            <a:ext cx="19812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>
            <a:off x="1905000" y="5638800"/>
            <a:ext cx="12954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79" name="AutoShape 1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019800"/>
            <a:ext cx="685800" cy="609600"/>
          </a:xfrm>
          <a:prstGeom prst="actionButtonBlank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solidFill>
                  <a:srgbClr val="950103"/>
                </a:solidFill>
              </a:rPr>
              <a:t>Regions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5" grpId="0" animBg="1"/>
      <p:bldP spid="15367" grpId="0" animBg="1"/>
      <p:bldP spid="15368" grpId="0" autoUpdateAnimBg="0"/>
      <p:bldP spid="15369" grpId="0" autoUpdateAnimBg="0"/>
      <p:bldP spid="15370" grpId="0" autoUpdateAnimBg="0"/>
      <p:bldP spid="15371" grpId="0" animBg="1"/>
      <p:bldP spid="15372" grpId="0" autoUpdateAnimBg="0"/>
      <p:bldP spid="15375" grpId="0" animBg="1"/>
      <p:bldP spid="15376" grpId="0" animBg="1"/>
      <p:bldP spid="15377" grpId="0" animBg="1"/>
      <p:bldP spid="1537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 rot="-331078">
            <a:off x="914400" y="1981200"/>
            <a:ext cx="7366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b="1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ustralian Sunrise"/>
              </a:rPr>
              <a:t>The Cerebrum 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685800" y="4724400"/>
            <a:ext cx="7924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 dirty="0">
                <a:latin typeface="Batik Regular" pitchFamily="2" charset="0"/>
              </a:rPr>
              <a:t>Lobes, the Cerebral Cortex, and Cortical Regions of the Brain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7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48" y="357166"/>
            <a:ext cx="7772400" cy="609600"/>
          </a:xfrm>
          <a:solidFill>
            <a:schemeClr val="accent3">
              <a:lumMod val="20000"/>
              <a:lumOff val="80000"/>
            </a:scheme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Lobes of the Brain - Parietal Lobe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04800" y="1219200"/>
            <a:ext cx="8153400" cy="990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950103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Comic Sans MS" pitchFamily="66" charset="0"/>
              </a:rPr>
              <a:t>The Parietal Lobe of the brain is located deep to the Parietal Bone of the skull.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 l="35451" r="17017" b="48000"/>
          <a:stretch>
            <a:fillRect/>
          </a:stretch>
        </p:blipFill>
        <p:spPr bwMode="auto">
          <a:xfrm>
            <a:off x="5181600" y="3276600"/>
            <a:ext cx="3752850" cy="3354388"/>
          </a:xfrm>
          <a:prstGeom prst="rect">
            <a:avLst/>
          </a:prstGeom>
          <a:noFill/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04800" y="2438400"/>
            <a:ext cx="8534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  </a:t>
            </a:r>
            <a:r>
              <a:rPr lang="en-US" sz="2800" dirty="0">
                <a:latin typeface="Comic Sans MS" pitchFamily="66" charset="0"/>
              </a:rPr>
              <a:t>It plays a major role in the following functions/actions: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33400" y="3429000"/>
            <a:ext cx="510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latin typeface="Comic Sans MS" pitchFamily="66" charset="0"/>
              </a:rPr>
              <a:t>- </a:t>
            </a:r>
            <a:r>
              <a:rPr lang="en-US" sz="2000" dirty="0">
                <a:latin typeface="Comic Sans MS" pitchFamily="66" charset="0"/>
              </a:rPr>
              <a:t>Senses and integrates sensation(s)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33400" y="3886200"/>
            <a:ext cx="472440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000" dirty="0">
                <a:latin typeface="Verdana" pitchFamily="34" charset="0"/>
              </a:rPr>
              <a:t> </a:t>
            </a:r>
            <a:r>
              <a:rPr lang="en-US" sz="2000" dirty="0">
                <a:latin typeface="Comic Sans MS" pitchFamily="66" charset="0"/>
              </a:rPr>
              <a:t>Spatial awareness and perception</a:t>
            </a:r>
          </a:p>
          <a:p>
            <a:pPr lvl="1"/>
            <a:r>
              <a:rPr lang="en-US" sz="2000" dirty="0">
                <a:latin typeface="Comic Sans MS" pitchFamily="66" charset="0"/>
              </a:rPr>
              <a:t>(Proprioception - Awareness of body/ body parts in space and in relation to each other)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16389" grpId="0"/>
      <p:bldP spid="1639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6397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Parietal Lobe - Cortical Regions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81000" y="1447800"/>
            <a:ext cx="8458200" cy="1295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950103"/>
              </a:buClr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Primary Somatosensory Cortex (Postcentral Gyrus)</a:t>
            </a:r>
            <a:r>
              <a:rPr lang="en-US" sz="24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400" dirty="0">
                <a:latin typeface="Comic Sans MS" pitchFamily="66" charset="0"/>
              </a:rPr>
              <a:t>– Site involved with processing of tactile and proprioceptive information</a:t>
            </a:r>
            <a:r>
              <a:rPr lang="en-US" sz="2400" dirty="0">
                <a:latin typeface="Verdana" pitchFamily="34" charset="0"/>
              </a:rPr>
              <a:t>. </a:t>
            </a:r>
            <a:endParaRPr lang="en-US" dirty="0"/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381000" y="2895600"/>
            <a:ext cx="8153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rgbClr val="950103"/>
              </a:buClr>
              <a:buFont typeface="Wingdings" panose="05000000000000000000" pitchFamily="2" charset="2"/>
              <a:buChar char="§"/>
            </a:pPr>
            <a:r>
              <a:rPr lang="en-US" b="1" dirty="0">
                <a:latin typeface="Verdana" pitchFamily="34" charset="0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Comic Sans MS" pitchFamily="66" charset="0"/>
              </a:rPr>
              <a:t>Somatosensory Association Cortex - </a:t>
            </a:r>
            <a:r>
              <a:rPr lang="en-US" dirty="0">
                <a:latin typeface="Comic Sans MS" pitchFamily="66" charset="0"/>
              </a:rPr>
              <a:t>Assists with the integration and interpretation of sensations relative to body position and orientation in space. 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457200" y="4800600"/>
            <a:ext cx="8305800" cy="103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950103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latin typeface="Verdana" pitchFamily="34" charset="0"/>
              </a:rPr>
              <a:t>  </a:t>
            </a:r>
            <a:r>
              <a:rPr lang="en-US" b="1" dirty="0">
                <a:solidFill>
                  <a:srgbClr val="1E125E"/>
                </a:solidFill>
                <a:latin typeface="Comic Sans MS" pitchFamily="66" charset="0"/>
              </a:rPr>
              <a:t>Primary Gustatory Cortex</a:t>
            </a:r>
            <a:r>
              <a:rPr lang="en-US" dirty="0">
                <a:solidFill>
                  <a:srgbClr val="1E125E"/>
                </a:solidFill>
                <a:latin typeface="Comic Sans MS" pitchFamily="66" charset="0"/>
              </a:rPr>
              <a:t> – </a:t>
            </a:r>
            <a:r>
              <a:rPr lang="en-US" dirty="0">
                <a:latin typeface="Comic Sans MS" pitchFamily="66" charset="0"/>
              </a:rPr>
              <a:t>Primary site involved with the interpretation of the sensation of Taste.</a:t>
            </a:r>
            <a:r>
              <a:rPr lang="en-US" sz="2000" dirty="0">
                <a:latin typeface="Comic Sans MS" pitchFamily="66" charset="0"/>
              </a:rPr>
              <a:t>	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  <p:bldP spid="21519" grpId="0" autoUpdateAnimBg="0"/>
      <p:bldP spid="2152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0"/>
            <a:ext cx="8305800" cy="727075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Parietal Lobe 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14313" y="928688"/>
            <a:ext cx="8501062" cy="56435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950103"/>
              </a:buClr>
              <a:buFont typeface="Wingdings" pitchFamily="2" charset="2"/>
              <a:buChar char="q"/>
            </a:pPr>
            <a:endParaRPr lang="en-US" sz="2400" b="1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Clr>
                <a:srgbClr val="950103"/>
              </a:buClr>
              <a:buFont typeface="Wingdings" pitchFamily="2" charset="2"/>
              <a:buChar char="q"/>
            </a:pPr>
            <a:r>
              <a:rPr lang="en-US" sz="2400" b="1" dirty="0" smtClean="0">
                <a:latin typeface="Comic Sans MS" pitchFamily="66" charset="0"/>
              </a:rPr>
              <a:t>Parietal lobe is essential for our feeling of touch, warmth/heat , cold, pain , body position and appreciation of shapes of palpated objects .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2400" b="1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Clr>
                <a:srgbClr val="950103"/>
              </a:buClr>
              <a:buFont typeface="Wingdings" pitchFamily="2" charset="2"/>
              <a:buChar char="q"/>
            </a:pPr>
            <a:r>
              <a:rPr lang="en-US" sz="2400" b="1" i="1" dirty="0" smtClean="0">
                <a:solidFill>
                  <a:srgbClr val="FF0000"/>
                </a:solidFill>
                <a:latin typeface="Comic Sans MS" pitchFamily="66" charset="0"/>
              </a:rPr>
              <a:t>When damaged , the person loses the ability to recognize shapes of complex objects by palpation (palpation = examination of objects by touch ) </a:t>
            </a:r>
          </a:p>
          <a:p>
            <a:pPr eaLnBrk="1" hangingPunct="1">
              <a:lnSpc>
                <a:spcPct val="80000"/>
              </a:lnSpc>
              <a:buClr>
                <a:srgbClr val="950103"/>
              </a:buClr>
              <a:buFont typeface="Wingdings" pitchFamily="2" charset="2"/>
              <a:buChar char="q"/>
            </a:pPr>
            <a:r>
              <a:rPr lang="en-US" sz="2400" b="1" i="1" dirty="0" smtClean="0">
                <a:solidFill>
                  <a:srgbClr val="FF0000"/>
                </a:solidFill>
                <a:latin typeface="Comic Sans MS" pitchFamily="66" charset="0"/>
              </a:rPr>
              <a:t>&amp; also develops Sensory Inattention on opposite </a:t>
            </a:r>
            <a:r>
              <a:rPr lang="en-US" sz="2400" b="1" i="1" dirty="0" smtClean="0">
                <a:solidFill>
                  <a:srgbClr val="FF0000"/>
                </a:solidFill>
                <a:latin typeface="Comic Sans MS" pitchFamily="66" charset="0"/>
              </a:rPr>
              <a:t>side</a:t>
            </a:r>
          </a:p>
          <a:p>
            <a:pPr marL="0" indent="0">
              <a:lnSpc>
                <a:spcPct val="80000"/>
              </a:lnSpc>
              <a:buClr>
                <a:srgbClr val="950103"/>
              </a:buClr>
              <a:buNone/>
            </a:pPr>
            <a:r>
              <a:rPr lang="en-US" sz="2400" b="1" i="1" dirty="0" smtClean="0">
                <a:solidFill>
                  <a:srgbClr val="FF0000"/>
                </a:solidFill>
                <a:latin typeface="Comic Sans MS" pitchFamily="66" charset="0"/>
              </a:rPr>
              <a:t>(</a:t>
            </a:r>
            <a:r>
              <a:rPr lang="en-US" sz="1800" b="1" i="1" dirty="0" smtClean="0">
                <a:solidFill>
                  <a:srgbClr val="002060"/>
                </a:solidFill>
                <a:latin typeface="Comic Sans MS" pitchFamily="66" charset="0"/>
              </a:rPr>
              <a:t>the </a:t>
            </a:r>
            <a:r>
              <a:rPr lang="en-US" sz="1800" b="1" i="1" dirty="0">
                <a:solidFill>
                  <a:srgbClr val="002060"/>
                </a:solidFill>
                <a:latin typeface="Comic Sans MS" pitchFamily="66" charset="0"/>
              </a:rPr>
              <a:t>inability to feel a tactile stimulus when a similar stimulus, presented simultaneously in a homologous area of the body, is </a:t>
            </a:r>
            <a:r>
              <a:rPr lang="en-US" sz="1800" b="1" i="1" dirty="0" smtClean="0">
                <a:solidFill>
                  <a:srgbClr val="002060"/>
                </a:solidFill>
                <a:latin typeface="Comic Sans MS" pitchFamily="66" charset="0"/>
              </a:rPr>
              <a:t>perceived</a:t>
            </a:r>
            <a:r>
              <a:rPr lang="en-US" sz="2400" b="1" i="1" dirty="0" smtClean="0">
                <a:solidFill>
                  <a:srgbClr val="FF0000"/>
                </a:solidFill>
                <a:latin typeface="Comic Sans MS" pitchFamily="66" charset="0"/>
              </a:rPr>
              <a:t>)</a:t>
            </a:r>
            <a:endParaRPr lang="en-US" sz="2400" i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en-US" sz="2000" b="1" dirty="0" smtClean="0">
              <a:latin typeface="Comic Sans MS" pitchFamily="66" charset="0"/>
            </a:endParaRPr>
          </a:p>
        </p:txBody>
      </p:sp>
      <p:sp>
        <p:nvSpPr>
          <p:cNvPr id="4915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E29F5-7618-40C9-BE3F-4C38482892BA}" type="slidenum">
              <a:rPr lang="ar-SA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 l="26588" r="16248" b="46666"/>
          <a:stretch>
            <a:fillRect/>
          </a:stretch>
        </p:blipFill>
        <p:spPr bwMode="auto">
          <a:xfrm>
            <a:off x="2590800" y="1143000"/>
            <a:ext cx="6248400" cy="4498975"/>
          </a:xfrm>
          <a:prstGeom prst="rect">
            <a:avLst/>
          </a:prstGeom>
          <a:noFill/>
        </p:spPr>
      </p:pic>
      <p:sp>
        <p:nvSpPr>
          <p:cNvPr id="22536" name="Freeform 8"/>
          <p:cNvSpPr>
            <a:spLocks/>
          </p:cNvSpPr>
          <p:nvPr/>
        </p:nvSpPr>
        <p:spPr bwMode="auto">
          <a:xfrm>
            <a:off x="4175125" y="1962150"/>
            <a:ext cx="1947863" cy="3282950"/>
          </a:xfrm>
          <a:custGeom>
            <a:avLst/>
            <a:gdLst/>
            <a:ahLst/>
            <a:cxnLst>
              <a:cxn ang="0">
                <a:pos x="762" y="36"/>
              </a:cxn>
              <a:cxn ang="0">
                <a:pos x="722" y="128"/>
              </a:cxn>
              <a:cxn ang="0">
                <a:pos x="661" y="185"/>
              </a:cxn>
              <a:cxn ang="0">
                <a:pos x="685" y="294"/>
              </a:cxn>
              <a:cxn ang="0">
                <a:pos x="730" y="321"/>
              </a:cxn>
              <a:cxn ang="0">
                <a:pos x="775" y="356"/>
              </a:cxn>
              <a:cxn ang="0">
                <a:pos x="801" y="482"/>
              </a:cxn>
              <a:cxn ang="0">
                <a:pos x="717" y="539"/>
              </a:cxn>
              <a:cxn ang="0">
                <a:pos x="657" y="603"/>
              </a:cxn>
              <a:cxn ang="0">
                <a:pos x="550" y="636"/>
              </a:cxn>
              <a:cxn ang="0">
                <a:pos x="384" y="701"/>
              </a:cxn>
              <a:cxn ang="0">
                <a:pos x="333" y="770"/>
              </a:cxn>
              <a:cxn ang="0">
                <a:pos x="273" y="926"/>
              </a:cxn>
              <a:cxn ang="0">
                <a:pos x="210" y="1032"/>
              </a:cxn>
              <a:cxn ang="0">
                <a:pos x="154" y="1108"/>
              </a:cxn>
              <a:cxn ang="0">
                <a:pos x="110" y="1204"/>
              </a:cxn>
              <a:cxn ang="0">
                <a:pos x="54" y="1368"/>
              </a:cxn>
              <a:cxn ang="0">
                <a:pos x="19" y="1404"/>
              </a:cxn>
              <a:cxn ang="0">
                <a:pos x="3" y="1493"/>
              </a:cxn>
              <a:cxn ang="0">
                <a:pos x="10" y="1589"/>
              </a:cxn>
              <a:cxn ang="0">
                <a:pos x="58" y="1668"/>
              </a:cxn>
              <a:cxn ang="0">
                <a:pos x="136" y="1758"/>
              </a:cxn>
              <a:cxn ang="0">
                <a:pos x="135" y="1946"/>
              </a:cxn>
              <a:cxn ang="0">
                <a:pos x="94" y="2028"/>
              </a:cxn>
              <a:cxn ang="0">
                <a:pos x="98" y="2064"/>
              </a:cxn>
              <a:cxn ang="0">
                <a:pos x="130" y="2054"/>
              </a:cxn>
              <a:cxn ang="0">
                <a:pos x="286" y="2004"/>
              </a:cxn>
              <a:cxn ang="0">
                <a:pos x="420" y="1976"/>
              </a:cxn>
              <a:cxn ang="0">
                <a:pos x="574" y="1895"/>
              </a:cxn>
              <a:cxn ang="0">
                <a:pos x="558" y="1716"/>
              </a:cxn>
              <a:cxn ang="0">
                <a:pos x="499" y="1424"/>
              </a:cxn>
              <a:cxn ang="0">
                <a:pos x="457" y="1289"/>
              </a:cxn>
              <a:cxn ang="0">
                <a:pos x="519" y="1148"/>
              </a:cxn>
              <a:cxn ang="0">
                <a:pos x="544" y="1110"/>
              </a:cxn>
              <a:cxn ang="0">
                <a:pos x="582" y="1041"/>
              </a:cxn>
              <a:cxn ang="0">
                <a:pos x="615" y="1004"/>
              </a:cxn>
              <a:cxn ang="0">
                <a:pos x="663" y="957"/>
              </a:cxn>
              <a:cxn ang="0">
                <a:pos x="703" y="914"/>
              </a:cxn>
              <a:cxn ang="0">
                <a:pos x="818" y="844"/>
              </a:cxn>
              <a:cxn ang="0">
                <a:pos x="922" y="798"/>
              </a:cxn>
              <a:cxn ang="0">
                <a:pos x="1009" y="776"/>
              </a:cxn>
              <a:cxn ang="0">
                <a:pos x="1057" y="743"/>
              </a:cxn>
              <a:cxn ang="0">
                <a:pos x="1066" y="724"/>
              </a:cxn>
              <a:cxn ang="0">
                <a:pos x="1099" y="629"/>
              </a:cxn>
              <a:cxn ang="0">
                <a:pos x="1198" y="552"/>
              </a:cxn>
              <a:cxn ang="0">
                <a:pos x="1219" y="518"/>
              </a:cxn>
              <a:cxn ang="0">
                <a:pos x="1218" y="459"/>
              </a:cxn>
              <a:cxn ang="0">
                <a:pos x="1132" y="341"/>
              </a:cxn>
              <a:cxn ang="0">
                <a:pos x="1020" y="278"/>
              </a:cxn>
              <a:cxn ang="0">
                <a:pos x="1022" y="236"/>
              </a:cxn>
              <a:cxn ang="0">
                <a:pos x="1020" y="224"/>
              </a:cxn>
              <a:cxn ang="0">
                <a:pos x="1018" y="160"/>
              </a:cxn>
              <a:cxn ang="0">
                <a:pos x="1044" y="98"/>
              </a:cxn>
              <a:cxn ang="0">
                <a:pos x="1060" y="38"/>
              </a:cxn>
              <a:cxn ang="0">
                <a:pos x="855" y="21"/>
              </a:cxn>
              <a:cxn ang="0">
                <a:pos x="782" y="12"/>
              </a:cxn>
            </a:cxnLst>
            <a:rect l="0" t="0" r="r" b="b"/>
            <a:pathLst>
              <a:path w="1227" h="2068">
                <a:moveTo>
                  <a:pt x="787" y="15"/>
                </a:moveTo>
                <a:cubicBezTo>
                  <a:pt x="745" y="32"/>
                  <a:pt x="776" y="27"/>
                  <a:pt x="762" y="36"/>
                </a:cubicBezTo>
                <a:cubicBezTo>
                  <a:pt x="747" y="80"/>
                  <a:pt x="772" y="15"/>
                  <a:pt x="746" y="56"/>
                </a:cubicBezTo>
                <a:cubicBezTo>
                  <a:pt x="733" y="77"/>
                  <a:pt x="736" y="108"/>
                  <a:pt x="722" y="128"/>
                </a:cubicBezTo>
                <a:cubicBezTo>
                  <a:pt x="693" y="171"/>
                  <a:pt x="738" y="106"/>
                  <a:pt x="702" y="152"/>
                </a:cubicBezTo>
                <a:cubicBezTo>
                  <a:pt x="677" y="184"/>
                  <a:pt x="684" y="170"/>
                  <a:pt x="661" y="185"/>
                </a:cubicBezTo>
                <a:cubicBezTo>
                  <a:pt x="642" y="215"/>
                  <a:pt x="627" y="230"/>
                  <a:pt x="642" y="270"/>
                </a:cubicBezTo>
                <a:cubicBezTo>
                  <a:pt x="647" y="282"/>
                  <a:pt x="674" y="287"/>
                  <a:pt x="685" y="294"/>
                </a:cubicBezTo>
                <a:cubicBezTo>
                  <a:pt x="686" y="298"/>
                  <a:pt x="709" y="310"/>
                  <a:pt x="712" y="312"/>
                </a:cubicBezTo>
                <a:cubicBezTo>
                  <a:pt x="719" y="317"/>
                  <a:pt x="722" y="318"/>
                  <a:pt x="730" y="321"/>
                </a:cubicBezTo>
                <a:cubicBezTo>
                  <a:pt x="734" y="322"/>
                  <a:pt x="741" y="333"/>
                  <a:pt x="745" y="335"/>
                </a:cubicBezTo>
                <a:cubicBezTo>
                  <a:pt x="773" y="353"/>
                  <a:pt x="754" y="349"/>
                  <a:pt x="775" y="356"/>
                </a:cubicBezTo>
                <a:cubicBezTo>
                  <a:pt x="784" y="369"/>
                  <a:pt x="787" y="362"/>
                  <a:pt x="796" y="375"/>
                </a:cubicBezTo>
                <a:cubicBezTo>
                  <a:pt x="802" y="423"/>
                  <a:pt x="825" y="419"/>
                  <a:pt x="801" y="482"/>
                </a:cubicBezTo>
                <a:cubicBezTo>
                  <a:pt x="799" y="495"/>
                  <a:pt x="786" y="493"/>
                  <a:pt x="774" y="497"/>
                </a:cubicBezTo>
                <a:cubicBezTo>
                  <a:pt x="753" y="504"/>
                  <a:pt x="737" y="532"/>
                  <a:pt x="717" y="539"/>
                </a:cubicBezTo>
                <a:cubicBezTo>
                  <a:pt x="705" y="557"/>
                  <a:pt x="688" y="577"/>
                  <a:pt x="675" y="593"/>
                </a:cubicBezTo>
                <a:cubicBezTo>
                  <a:pt x="672" y="597"/>
                  <a:pt x="661" y="600"/>
                  <a:pt x="657" y="603"/>
                </a:cubicBezTo>
                <a:cubicBezTo>
                  <a:pt x="645" y="611"/>
                  <a:pt x="626" y="616"/>
                  <a:pt x="613" y="620"/>
                </a:cubicBezTo>
                <a:cubicBezTo>
                  <a:pt x="588" y="628"/>
                  <a:pt x="574" y="625"/>
                  <a:pt x="550" y="636"/>
                </a:cubicBezTo>
                <a:cubicBezTo>
                  <a:pt x="527" y="643"/>
                  <a:pt x="502" y="649"/>
                  <a:pt x="472" y="656"/>
                </a:cubicBezTo>
                <a:cubicBezTo>
                  <a:pt x="444" y="667"/>
                  <a:pt x="404" y="689"/>
                  <a:pt x="384" y="701"/>
                </a:cubicBezTo>
                <a:cubicBezTo>
                  <a:pt x="365" y="716"/>
                  <a:pt x="360" y="718"/>
                  <a:pt x="351" y="729"/>
                </a:cubicBezTo>
                <a:cubicBezTo>
                  <a:pt x="342" y="740"/>
                  <a:pt x="339" y="757"/>
                  <a:pt x="333" y="770"/>
                </a:cubicBezTo>
                <a:cubicBezTo>
                  <a:pt x="316" y="776"/>
                  <a:pt x="331" y="799"/>
                  <a:pt x="315" y="809"/>
                </a:cubicBezTo>
                <a:cubicBezTo>
                  <a:pt x="297" y="863"/>
                  <a:pt x="291" y="872"/>
                  <a:pt x="273" y="926"/>
                </a:cubicBezTo>
                <a:cubicBezTo>
                  <a:pt x="262" y="956"/>
                  <a:pt x="248" y="969"/>
                  <a:pt x="237" y="987"/>
                </a:cubicBezTo>
                <a:cubicBezTo>
                  <a:pt x="226" y="1005"/>
                  <a:pt x="218" y="1019"/>
                  <a:pt x="210" y="1032"/>
                </a:cubicBezTo>
                <a:cubicBezTo>
                  <a:pt x="205" y="1048"/>
                  <a:pt x="200" y="1055"/>
                  <a:pt x="186" y="1064"/>
                </a:cubicBezTo>
                <a:cubicBezTo>
                  <a:pt x="179" y="1084"/>
                  <a:pt x="171" y="1097"/>
                  <a:pt x="154" y="1108"/>
                </a:cubicBezTo>
                <a:cubicBezTo>
                  <a:pt x="146" y="1132"/>
                  <a:pt x="136" y="1147"/>
                  <a:pt x="122" y="1168"/>
                </a:cubicBezTo>
                <a:cubicBezTo>
                  <a:pt x="115" y="1179"/>
                  <a:pt x="114" y="1192"/>
                  <a:pt x="110" y="1204"/>
                </a:cubicBezTo>
                <a:cubicBezTo>
                  <a:pt x="99" y="1237"/>
                  <a:pt x="89" y="1271"/>
                  <a:pt x="78" y="1304"/>
                </a:cubicBezTo>
                <a:cubicBezTo>
                  <a:pt x="71" y="1326"/>
                  <a:pt x="65" y="1348"/>
                  <a:pt x="54" y="1368"/>
                </a:cubicBezTo>
                <a:cubicBezTo>
                  <a:pt x="49" y="1376"/>
                  <a:pt x="38" y="1381"/>
                  <a:pt x="33" y="1389"/>
                </a:cubicBezTo>
                <a:cubicBezTo>
                  <a:pt x="30" y="1393"/>
                  <a:pt x="19" y="1404"/>
                  <a:pt x="19" y="1404"/>
                </a:cubicBezTo>
                <a:cubicBezTo>
                  <a:pt x="16" y="1414"/>
                  <a:pt x="9" y="1437"/>
                  <a:pt x="6" y="1452"/>
                </a:cubicBezTo>
                <a:cubicBezTo>
                  <a:pt x="3" y="1467"/>
                  <a:pt x="4" y="1476"/>
                  <a:pt x="3" y="1493"/>
                </a:cubicBezTo>
                <a:cubicBezTo>
                  <a:pt x="4" y="1510"/>
                  <a:pt x="0" y="1540"/>
                  <a:pt x="3" y="1556"/>
                </a:cubicBezTo>
                <a:cubicBezTo>
                  <a:pt x="4" y="1572"/>
                  <a:pt x="7" y="1578"/>
                  <a:pt x="10" y="1589"/>
                </a:cubicBezTo>
                <a:cubicBezTo>
                  <a:pt x="11" y="1598"/>
                  <a:pt x="21" y="1614"/>
                  <a:pt x="24" y="1623"/>
                </a:cubicBezTo>
                <a:cubicBezTo>
                  <a:pt x="30" y="1640"/>
                  <a:pt x="45" y="1655"/>
                  <a:pt x="58" y="1668"/>
                </a:cubicBezTo>
                <a:cubicBezTo>
                  <a:pt x="76" y="1686"/>
                  <a:pt x="94" y="1711"/>
                  <a:pt x="117" y="1719"/>
                </a:cubicBezTo>
                <a:cubicBezTo>
                  <a:pt x="131" y="1734"/>
                  <a:pt x="133" y="1725"/>
                  <a:pt x="136" y="1758"/>
                </a:cubicBezTo>
                <a:cubicBezTo>
                  <a:pt x="139" y="1791"/>
                  <a:pt x="134" y="1885"/>
                  <a:pt x="134" y="1916"/>
                </a:cubicBezTo>
                <a:cubicBezTo>
                  <a:pt x="133" y="1947"/>
                  <a:pt x="140" y="1935"/>
                  <a:pt x="135" y="1946"/>
                </a:cubicBezTo>
                <a:cubicBezTo>
                  <a:pt x="131" y="1957"/>
                  <a:pt x="119" y="1966"/>
                  <a:pt x="112" y="1980"/>
                </a:cubicBezTo>
                <a:cubicBezTo>
                  <a:pt x="109" y="1996"/>
                  <a:pt x="98" y="2012"/>
                  <a:pt x="94" y="2028"/>
                </a:cubicBezTo>
                <a:cubicBezTo>
                  <a:pt x="91" y="2041"/>
                  <a:pt x="92" y="2052"/>
                  <a:pt x="93" y="2058"/>
                </a:cubicBezTo>
                <a:cubicBezTo>
                  <a:pt x="94" y="2064"/>
                  <a:pt x="96" y="2064"/>
                  <a:pt x="98" y="2064"/>
                </a:cubicBezTo>
                <a:cubicBezTo>
                  <a:pt x="100" y="2068"/>
                  <a:pt x="103" y="2065"/>
                  <a:pt x="106" y="2061"/>
                </a:cubicBezTo>
                <a:cubicBezTo>
                  <a:pt x="113" y="2053"/>
                  <a:pt x="121" y="2060"/>
                  <a:pt x="130" y="2054"/>
                </a:cubicBezTo>
                <a:cubicBezTo>
                  <a:pt x="151" y="2041"/>
                  <a:pt x="195" y="2017"/>
                  <a:pt x="210" y="2016"/>
                </a:cubicBezTo>
                <a:cubicBezTo>
                  <a:pt x="235" y="2012"/>
                  <a:pt x="261" y="2010"/>
                  <a:pt x="286" y="2004"/>
                </a:cubicBezTo>
                <a:cubicBezTo>
                  <a:pt x="301" y="1994"/>
                  <a:pt x="320" y="1997"/>
                  <a:pt x="336" y="1989"/>
                </a:cubicBezTo>
                <a:cubicBezTo>
                  <a:pt x="360" y="1977"/>
                  <a:pt x="394" y="1979"/>
                  <a:pt x="420" y="1976"/>
                </a:cubicBezTo>
                <a:cubicBezTo>
                  <a:pt x="451" y="1966"/>
                  <a:pt x="482" y="1946"/>
                  <a:pt x="514" y="1944"/>
                </a:cubicBezTo>
                <a:cubicBezTo>
                  <a:pt x="538" y="1936"/>
                  <a:pt x="566" y="1918"/>
                  <a:pt x="574" y="1895"/>
                </a:cubicBezTo>
                <a:cubicBezTo>
                  <a:pt x="577" y="1871"/>
                  <a:pt x="595" y="1847"/>
                  <a:pt x="588" y="1823"/>
                </a:cubicBezTo>
                <a:cubicBezTo>
                  <a:pt x="587" y="1807"/>
                  <a:pt x="573" y="1743"/>
                  <a:pt x="558" y="1716"/>
                </a:cubicBezTo>
                <a:cubicBezTo>
                  <a:pt x="546" y="1695"/>
                  <a:pt x="554" y="1675"/>
                  <a:pt x="546" y="1652"/>
                </a:cubicBezTo>
                <a:cubicBezTo>
                  <a:pt x="546" y="1638"/>
                  <a:pt x="557" y="1463"/>
                  <a:pt x="499" y="1424"/>
                </a:cubicBezTo>
                <a:cubicBezTo>
                  <a:pt x="494" y="1409"/>
                  <a:pt x="485" y="1363"/>
                  <a:pt x="469" y="1353"/>
                </a:cubicBezTo>
                <a:cubicBezTo>
                  <a:pt x="463" y="1336"/>
                  <a:pt x="472" y="1299"/>
                  <a:pt x="457" y="1289"/>
                </a:cubicBezTo>
                <a:cubicBezTo>
                  <a:pt x="451" y="1256"/>
                  <a:pt x="500" y="1181"/>
                  <a:pt x="510" y="1158"/>
                </a:cubicBezTo>
                <a:cubicBezTo>
                  <a:pt x="520" y="1135"/>
                  <a:pt x="515" y="1152"/>
                  <a:pt x="519" y="1148"/>
                </a:cubicBezTo>
                <a:cubicBezTo>
                  <a:pt x="523" y="1144"/>
                  <a:pt x="528" y="1139"/>
                  <a:pt x="532" y="1133"/>
                </a:cubicBezTo>
                <a:cubicBezTo>
                  <a:pt x="536" y="1127"/>
                  <a:pt x="538" y="1118"/>
                  <a:pt x="544" y="1110"/>
                </a:cubicBezTo>
                <a:cubicBezTo>
                  <a:pt x="549" y="1101"/>
                  <a:pt x="562" y="1094"/>
                  <a:pt x="568" y="1083"/>
                </a:cubicBezTo>
                <a:cubicBezTo>
                  <a:pt x="574" y="1072"/>
                  <a:pt x="575" y="1053"/>
                  <a:pt x="582" y="1041"/>
                </a:cubicBezTo>
                <a:cubicBezTo>
                  <a:pt x="587" y="1033"/>
                  <a:pt x="602" y="1016"/>
                  <a:pt x="610" y="1011"/>
                </a:cubicBezTo>
                <a:cubicBezTo>
                  <a:pt x="614" y="1008"/>
                  <a:pt x="615" y="1004"/>
                  <a:pt x="615" y="1004"/>
                </a:cubicBezTo>
                <a:cubicBezTo>
                  <a:pt x="614" y="998"/>
                  <a:pt x="636" y="991"/>
                  <a:pt x="640" y="984"/>
                </a:cubicBezTo>
                <a:cubicBezTo>
                  <a:pt x="648" y="976"/>
                  <a:pt x="657" y="966"/>
                  <a:pt x="663" y="957"/>
                </a:cubicBezTo>
                <a:cubicBezTo>
                  <a:pt x="674" y="946"/>
                  <a:pt x="678" y="932"/>
                  <a:pt x="678" y="932"/>
                </a:cubicBezTo>
                <a:cubicBezTo>
                  <a:pt x="683" y="925"/>
                  <a:pt x="692" y="921"/>
                  <a:pt x="703" y="914"/>
                </a:cubicBezTo>
                <a:cubicBezTo>
                  <a:pt x="714" y="907"/>
                  <a:pt x="727" y="900"/>
                  <a:pt x="746" y="888"/>
                </a:cubicBezTo>
                <a:cubicBezTo>
                  <a:pt x="771" y="874"/>
                  <a:pt x="791" y="853"/>
                  <a:pt x="818" y="844"/>
                </a:cubicBezTo>
                <a:cubicBezTo>
                  <a:pt x="833" y="822"/>
                  <a:pt x="875" y="820"/>
                  <a:pt x="898" y="807"/>
                </a:cubicBezTo>
                <a:cubicBezTo>
                  <a:pt x="906" y="802"/>
                  <a:pt x="922" y="798"/>
                  <a:pt x="922" y="798"/>
                </a:cubicBezTo>
                <a:cubicBezTo>
                  <a:pt x="925" y="794"/>
                  <a:pt x="965" y="786"/>
                  <a:pt x="969" y="783"/>
                </a:cubicBezTo>
                <a:cubicBezTo>
                  <a:pt x="976" y="779"/>
                  <a:pt x="1009" y="776"/>
                  <a:pt x="1009" y="776"/>
                </a:cubicBezTo>
                <a:cubicBezTo>
                  <a:pt x="1019" y="772"/>
                  <a:pt x="1033" y="770"/>
                  <a:pt x="1041" y="765"/>
                </a:cubicBezTo>
                <a:cubicBezTo>
                  <a:pt x="1049" y="760"/>
                  <a:pt x="1052" y="749"/>
                  <a:pt x="1057" y="743"/>
                </a:cubicBezTo>
                <a:cubicBezTo>
                  <a:pt x="1062" y="737"/>
                  <a:pt x="1071" y="731"/>
                  <a:pt x="1072" y="728"/>
                </a:cubicBezTo>
                <a:cubicBezTo>
                  <a:pt x="1076" y="727"/>
                  <a:pt x="1064" y="727"/>
                  <a:pt x="1066" y="724"/>
                </a:cubicBezTo>
                <a:cubicBezTo>
                  <a:pt x="1071" y="717"/>
                  <a:pt x="1074" y="700"/>
                  <a:pt x="1074" y="700"/>
                </a:cubicBezTo>
                <a:cubicBezTo>
                  <a:pt x="1077" y="684"/>
                  <a:pt x="1092" y="647"/>
                  <a:pt x="1099" y="629"/>
                </a:cubicBezTo>
                <a:cubicBezTo>
                  <a:pt x="1108" y="612"/>
                  <a:pt x="1113" y="612"/>
                  <a:pt x="1129" y="599"/>
                </a:cubicBezTo>
                <a:cubicBezTo>
                  <a:pt x="1144" y="586"/>
                  <a:pt x="1188" y="561"/>
                  <a:pt x="1198" y="552"/>
                </a:cubicBezTo>
                <a:cubicBezTo>
                  <a:pt x="1211" y="543"/>
                  <a:pt x="1204" y="551"/>
                  <a:pt x="1207" y="545"/>
                </a:cubicBezTo>
                <a:cubicBezTo>
                  <a:pt x="1209" y="539"/>
                  <a:pt x="1218" y="526"/>
                  <a:pt x="1219" y="518"/>
                </a:cubicBezTo>
                <a:cubicBezTo>
                  <a:pt x="1220" y="510"/>
                  <a:pt x="1216" y="508"/>
                  <a:pt x="1216" y="498"/>
                </a:cubicBezTo>
                <a:cubicBezTo>
                  <a:pt x="1216" y="488"/>
                  <a:pt x="1227" y="480"/>
                  <a:pt x="1218" y="459"/>
                </a:cubicBezTo>
                <a:cubicBezTo>
                  <a:pt x="1214" y="416"/>
                  <a:pt x="1198" y="396"/>
                  <a:pt x="1162" y="372"/>
                </a:cubicBezTo>
                <a:cubicBezTo>
                  <a:pt x="1158" y="360"/>
                  <a:pt x="1142" y="349"/>
                  <a:pt x="1132" y="341"/>
                </a:cubicBezTo>
                <a:cubicBezTo>
                  <a:pt x="1125" y="335"/>
                  <a:pt x="1105" y="321"/>
                  <a:pt x="1105" y="321"/>
                </a:cubicBezTo>
                <a:cubicBezTo>
                  <a:pt x="1082" y="287"/>
                  <a:pt x="1055" y="290"/>
                  <a:pt x="1020" y="278"/>
                </a:cubicBezTo>
                <a:cubicBezTo>
                  <a:pt x="1008" y="274"/>
                  <a:pt x="1030" y="256"/>
                  <a:pt x="1018" y="252"/>
                </a:cubicBezTo>
                <a:cubicBezTo>
                  <a:pt x="1011" y="251"/>
                  <a:pt x="1022" y="239"/>
                  <a:pt x="1022" y="236"/>
                </a:cubicBezTo>
                <a:cubicBezTo>
                  <a:pt x="1022" y="233"/>
                  <a:pt x="1018" y="234"/>
                  <a:pt x="1018" y="232"/>
                </a:cubicBezTo>
                <a:cubicBezTo>
                  <a:pt x="1007" y="216"/>
                  <a:pt x="1036" y="235"/>
                  <a:pt x="1020" y="224"/>
                </a:cubicBezTo>
                <a:cubicBezTo>
                  <a:pt x="1014" y="207"/>
                  <a:pt x="1016" y="196"/>
                  <a:pt x="1006" y="182"/>
                </a:cubicBezTo>
                <a:cubicBezTo>
                  <a:pt x="1018" y="168"/>
                  <a:pt x="1013" y="169"/>
                  <a:pt x="1018" y="160"/>
                </a:cubicBezTo>
                <a:cubicBezTo>
                  <a:pt x="1023" y="151"/>
                  <a:pt x="1030" y="136"/>
                  <a:pt x="1034" y="126"/>
                </a:cubicBezTo>
                <a:cubicBezTo>
                  <a:pt x="1038" y="113"/>
                  <a:pt x="1044" y="98"/>
                  <a:pt x="1044" y="98"/>
                </a:cubicBezTo>
                <a:cubicBezTo>
                  <a:pt x="1067" y="99"/>
                  <a:pt x="1047" y="78"/>
                  <a:pt x="1050" y="68"/>
                </a:cubicBezTo>
                <a:cubicBezTo>
                  <a:pt x="1053" y="58"/>
                  <a:pt x="1081" y="47"/>
                  <a:pt x="1060" y="38"/>
                </a:cubicBezTo>
                <a:cubicBezTo>
                  <a:pt x="1053" y="33"/>
                  <a:pt x="933" y="15"/>
                  <a:pt x="925" y="12"/>
                </a:cubicBezTo>
                <a:cubicBezTo>
                  <a:pt x="921" y="11"/>
                  <a:pt x="855" y="21"/>
                  <a:pt x="855" y="21"/>
                </a:cubicBezTo>
                <a:cubicBezTo>
                  <a:pt x="815" y="22"/>
                  <a:pt x="834" y="0"/>
                  <a:pt x="794" y="4"/>
                </a:cubicBezTo>
                <a:cubicBezTo>
                  <a:pt x="789" y="4"/>
                  <a:pt x="787" y="12"/>
                  <a:pt x="782" y="12"/>
                </a:cubicBezTo>
                <a:cubicBezTo>
                  <a:pt x="778" y="12"/>
                  <a:pt x="739" y="18"/>
                  <a:pt x="787" y="15"/>
                </a:cubicBezTo>
                <a:close/>
              </a:path>
            </a:pathLst>
          </a:custGeom>
          <a:solidFill>
            <a:srgbClr val="003600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2538" name="Freeform 10"/>
          <p:cNvSpPr>
            <a:spLocks/>
          </p:cNvSpPr>
          <p:nvPr/>
        </p:nvSpPr>
        <p:spPr bwMode="auto">
          <a:xfrm>
            <a:off x="4791075" y="4313238"/>
            <a:ext cx="865188" cy="782637"/>
          </a:xfrm>
          <a:custGeom>
            <a:avLst/>
            <a:gdLst/>
            <a:ahLst/>
            <a:cxnLst>
              <a:cxn ang="0">
                <a:pos x="494" y="367"/>
              </a:cxn>
              <a:cxn ang="0">
                <a:pos x="441" y="159"/>
              </a:cxn>
              <a:cxn ang="0">
                <a:pos x="419" y="118"/>
              </a:cxn>
              <a:cxn ang="0">
                <a:pos x="345" y="37"/>
              </a:cxn>
              <a:cxn ang="0">
                <a:pos x="345" y="31"/>
              </a:cxn>
              <a:cxn ang="0">
                <a:pos x="330" y="13"/>
              </a:cxn>
              <a:cxn ang="0">
                <a:pos x="309" y="6"/>
              </a:cxn>
              <a:cxn ang="0">
                <a:pos x="270" y="1"/>
              </a:cxn>
              <a:cxn ang="0">
                <a:pos x="125" y="21"/>
              </a:cxn>
              <a:cxn ang="0">
                <a:pos x="48" y="43"/>
              </a:cxn>
              <a:cxn ang="0">
                <a:pos x="24" y="282"/>
              </a:cxn>
              <a:cxn ang="0">
                <a:pos x="27" y="394"/>
              </a:cxn>
              <a:cxn ang="0">
                <a:pos x="60" y="463"/>
              </a:cxn>
              <a:cxn ang="0">
                <a:pos x="69" y="478"/>
              </a:cxn>
              <a:cxn ang="0">
                <a:pos x="164" y="444"/>
              </a:cxn>
              <a:cxn ang="0">
                <a:pos x="191" y="426"/>
              </a:cxn>
              <a:cxn ang="0">
                <a:pos x="242" y="412"/>
              </a:cxn>
              <a:cxn ang="0">
                <a:pos x="503" y="399"/>
              </a:cxn>
              <a:cxn ang="0">
                <a:pos x="494" y="367"/>
              </a:cxn>
            </a:cxnLst>
            <a:rect l="0" t="0" r="r" b="b"/>
            <a:pathLst>
              <a:path w="545" h="493">
                <a:moveTo>
                  <a:pt x="494" y="367"/>
                </a:moveTo>
                <a:cubicBezTo>
                  <a:pt x="492" y="313"/>
                  <a:pt x="503" y="200"/>
                  <a:pt x="441" y="159"/>
                </a:cubicBezTo>
                <a:cubicBezTo>
                  <a:pt x="428" y="118"/>
                  <a:pt x="435" y="138"/>
                  <a:pt x="419" y="118"/>
                </a:cubicBezTo>
                <a:cubicBezTo>
                  <a:pt x="403" y="98"/>
                  <a:pt x="357" y="51"/>
                  <a:pt x="345" y="37"/>
                </a:cubicBezTo>
                <a:cubicBezTo>
                  <a:pt x="332" y="23"/>
                  <a:pt x="348" y="35"/>
                  <a:pt x="345" y="31"/>
                </a:cubicBezTo>
                <a:cubicBezTo>
                  <a:pt x="342" y="27"/>
                  <a:pt x="336" y="17"/>
                  <a:pt x="330" y="13"/>
                </a:cubicBezTo>
                <a:cubicBezTo>
                  <a:pt x="323" y="8"/>
                  <a:pt x="316" y="10"/>
                  <a:pt x="309" y="6"/>
                </a:cubicBezTo>
                <a:cubicBezTo>
                  <a:pt x="298" y="0"/>
                  <a:pt x="270" y="1"/>
                  <a:pt x="270" y="1"/>
                </a:cubicBezTo>
                <a:cubicBezTo>
                  <a:pt x="220" y="3"/>
                  <a:pt x="175" y="16"/>
                  <a:pt x="125" y="21"/>
                </a:cubicBezTo>
                <a:cubicBezTo>
                  <a:pt x="104" y="23"/>
                  <a:pt x="70" y="36"/>
                  <a:pt x="48" y="43"/>
                </a:cubicBezTo>
                <a:cubicBezTo>
                  <a:pt x="0" y="114"/>
                  <a:pt x="72" y="210"/>
                  <a:pt x="24" y="282"/>
                </a:cubicBezTo>
                <a:cubicBezTo>
                  <a:pt x="17" y="346"/>
                  <a:pt x="21" y="364"/>
                  <a:pt x="27" y="394"/>
                </a:cubicBezTo>
                <a:cubicBezTo>
                  <a:pt x="33" y="424"/>
                  <a:pt x="53" y="449"/>
                  <a:pt x="60" y="463"/>
                </a:cubicBezTo>
                <a:cubicBezTo>
                  <a:pt x="69" y="493"/>
                  <a:pt x="51" y="480"/>
                  <a:pt x="69" y="478"/>
                </a:cubicBezTo>
                <a:cubicBezTo>
                  <a:pt x="86" y="475"/>
                  <a:pt x="144" y="453"/>
                  <a:pt x="164" y="444"/>
                </a:cubicBezTo>
                <a:cubicBezTo>
                  <a:pt x="189" y="441"/>
                  <a:pt x="178" y="431"/>
                  <a:pt x="191" y="426"/>
                </a:cubicBezTo>
                <a:cubicBezTo>
                  <a:pt x="204" y="421"/>
                  <a:pt x="190" y="416"/>
                  <a:pt x="242" y="412"/>
                </a:cubicBezTo>
                <a:cubicBezTo>
                  <a:pt x="293" y="404"/>
                  <a:pt x="461" y="407"/>
                  <a:pt x="503" y="399"/>
                </a:cubicBezTo>
                <a:cubicBezTo>
                  <a:pt x="545" y="391"/>
                  <a:pt x="498" y="372"/>
                  <a:pt x="494" y="367"/>
                </a:cubicBezTo>
                <a:close/>
              </a:path>
            </a:pathLst>
          </a:custGeom>
          <a:solidFill>
            <a:srgbClr val="00FF00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228600" y="990600"/>
            <a:ext cx="2590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3600"/>
                </a:solidFill>
              </a:rPr>
              <a:t>Primary Somatosensory Cortex/ Postcentral Gyrus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152400" y="4114800"/>
            <a:ext cx="2667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CC00"/>
                </a:solidFill>
              </a:rPr>
              <a:t>Primary Gustatory Cortex</a:t>
            </a:r>
          </a:p>
        </p:txBody>
      </p:sp>
      <p:sp>
        <p:nvSpPr>
          <p:cNvPr id="22541" name="Freeform 13"/>
          <p:cNvSpPr>
            <a:spLocks/>
          </p:cNvSpPr>
          <p:nvPr/>
        </p:nvSpPr>
        <p:spPr bwMode="auto">
          <a:xfrm>
            <a:off x="5699125" y="2025650"/>
            <a:ext cx="2190750" cy="1266825"/>
          </a:xfrm>
          <a:custGeom>
            <a:avLst/>
            <a:gdLst/>
            <a:ahLst/>
            <a:cxnLst>
              <a:cxn ang="0">
                <a:pos x="0" y="750"/>
              </a:cxn>
              <a:cxn ang="0">
                <a:pos x="188" y="774"/>
              </a:cxn>
              <a:cxn ang="0">
                <a:pos x="252" y="756"/>
              </a:cxn>
              <a:cxn ang="0">
                <a:pos x="370" y="722"/>
              </a:cxn>
              <a:cxn ang="0">
                <a:pos x="620" y="712"/>
              </a:cxn>
              <a:cxn ang="0">
                <a:pos x="716" y="718"/>
              </a:cxn>
              <a:cxn ang="0">
                <a:pos x="810" y="756"/>
              </a:cxn>
              <a:cxn ang="0">
                <a:pos x="882" y="792"/>
              </a:cxn>
              <a:cxn ang="0">
                <a:pos x="1004" y="724"/>
              </a:cxn>
              <a:cxn ang="0">
                <a:pos x="1086" y="716"/>
              </a:cxn>
              <a:cxn ang="0">
                <a:pos x="1120" y="674"/>
              </a:cxn>
              <a:cxn ang="0">
                <a:pos x="1200" y="626"/>
              </a:cxn>
              <a:cxn ang="0">
                <a:pos x="1306" y="592"/>
              </a:cxn>
              <a:cxn ang="0">
                <a:pos x="1354" y="571"/>
              </a:cxn>
              <a:cxn ang="0">
                <a:pos x="1378" y="523"/>
              </a:cxn>
              <a:cxn ang="0">
                <a:pos x="1342" y="464"/>
              </a:cxn>
              <a:cxn ang="0">
                <a:pos x="1324" y="452"/>
              </a:cxn>
              <a:cxn ang="0">
                <a:pos x="1218" y="410"/>
              </a:cxn>
              <a:cxn ang="0">
                <a:pos x="1174" y="386"/>
              </a:cxn>
              <a:cxn ang="0">
                <a:pos x="1054" y="350"/>
              </a:cxn>
              <a:cxn ang="0">
                <a:pos x="967" y="308"/>
              </a:cxn>
              <a:cxn ang="0">
                <a:pos x="928" y="284"/>
              </a:cxn>
              <a:cxn ang="0">
                <a:pos x="898" y="272"/>
              </a:cxn>
              <a:cxn ang="0">
                <a:pos x="781" y="230"/>
              </a:cxn>
              <a:cxn ang="0">
                <a:pos x="706" y="239"/>
              </a:cxn>
              <a:cxn ang="0">
                <a:pos x="622" y="154"/>
              </a:cxn>
              <a:cxn ang="0">
                <a:pos x="564" y="125"/>
              </a:cxn>
              <a:cxn ang="0">
                <a:pos x="490" y="104"/>
              </a:cxn>
              <a:cxn ang="0">
                <a:pos x="261" y="44"/>
              </a:cxn>
              <a:cxn ang="0">
                <a:pos x="162" y="19"/>
              </a:cxn>
              <a:cxn ang="0">
                <a:pos x="102" y="0"/>
              </a:cxn>
              <a:cxn ang="0">
                <a:pos x="86" y="64"/>
              </a:cxn>
              <a:cxn ang="0">
                <a:pos x="58" y="130"/>
              </a:cxn>
              <a:cxn ang="0">
                <a:pos x="58" y="180"/>
              </a:cxn>
              <a:cxn ang="0">
                <a:pos x="62" y="192"/>
              </a:cxn>
              <a:cxn ang="0">
                <a:pos x="56" y="214"/>
              </a:cxn>
              <a:cxn ang="0">
                <a:pos x="60" y="232"/>
              </a:cxn>
              <a:cxn ang="0">
                <a:pos x="117" y="254"/>
              </a:cxn>
              <a:cxn ang="0">
                <a:pos x="153" y="284"/>
              </a:cxn>
              <a:cxn ang="0">
                <a:pos x="193" y="313"/>
              </a:cxn>
              <a:cxn ang="0">
                <a:pos x="210" y="332"/>
              </a:cxn>
              <a:cxn ang="0">
                <a:pos x="214" y="337"/>
              </a:cxn>
              <a:cxn ang="0">
                <a:pos x="225" y="344"/>
              </a:cxn>
              <a:cxn ang="0">
                <a:pos x="256" y="392"/>
              </a:cxn>
              <a:cxn ang="0">
                <a:pos x="261" y="461"/>
              </a:cxn>
              <a:cxn ang="0">
                <a:pos x="232" y="517"/>
              </a:cxn>
              <a:cxn ang="0">
                <a:pos x="168" y="563"/>
              </a:cxn>
              <a:cxn ang="0">
                <a:pos x="147" y="581"/>
              </a:cxn>
              <a:cxn ang="0">
                <a:pos x="135" y="602"/>
              </a:cxn>
              <a:cxn ang="0">
                <a:pos x="124" y="637"/>
              </a:cxn>
              <a:cxn ang="0">
                <a:pos x="109" y="677"/>
              </a:cxn>
              <a:cxn ang="0">
                <a:pos x="108" y="689"/>
              </a:cxn>
              <a:cxn ang="0">
                <a:pos x="98" y="704"/>
              </a:cxn>
              <a:cxn ang="0">
                <a:pos x="92" y="716"/>
              </a:cxn>
              <a:cxn ang="0">
                <a:pos x="0" y="750"/>
              </a:cxn>
            </a:cxnLst>
            <a:rect l="0" t="0" r="r" b="b"/>
            <a:pathLst>
              <a:path w="1380" h="798">
                <a:moveTo>
                  <a:pt x="0" y="750"/>
                </a:moveTo>
                <a:cubicBezTo>
                  <a:pt x="49" y="746"/>
                  <a:pt x="152" y="798"/>
                  <a:pt x="188" y="774"/>
                </a:cubicBezTo>
                <a:cubicBezTo>
                  <a:pt x="212" y="760"/>
                  <a:pt x="222" y="765"/>
                  <a:pt x="252" y="756"/>
                </a:cubicBezTo>
                <a:cubicBezTo>
                  <a:pt x="282" y="747"/>
                  <a:pt x="309" y="729"/>
                  <a:pt x="370" y="722"/>
                </a:cubicBezTo>
                <a:cubicBezTo>
                  <a:pt x="441" y="707"/>
                  <a:pt x="514" y="712"/>
                  <a:pt x="620" y="712"/>
                </a:cubicBezTo>
                <a:cubicBezTo>
                  <a:pt x="678" y="711"/>
                  <a:pt x="684" y="711"/>
                  <a:pt x="716" y="718"/>
                </a:cubicBezTo>
                <a:cubicBezTo>
                  <a:pt x="748" y="725"/>
                  <a:pt x="782" y="744"/>
                  <a:pt x="810" y="756"/>
                </a:cubicBezTo>
                <a:cubicBezTo>
                  <a:pt x="838" y="768"/>
                  <a:pt x="850" y="797"/>
                  <a:pt x="882" y="792"/>
                </a:cubicBezTo>
                <a:cubicBezTo>
                  <a:pt x="914" y="787"/>
                  <a:pt x="970" y="737"/>
                  <a:pt x="1004" y="724"/>
                </a:cubicBezTo>
                <a:cubicBezTo>
                  <a:pt x="1084" y="724"/>
                  <a:pt x="1067" y="724"/>
                  <a:pt x="1086" y="716"/>
                </a:cubicBezTo>
                <a:cubicBezTo>
                  <a:pt x="1105" y="708"/>
                  <a:pt x="1101" y="689"/>
                  <a:pt x="1120" y="674"/>
                </a:cubicBezTo>
                <a:cubicBezTo>
                  <a:pt x="1139" y="659"/>
                  <a:pt x="1169" y="640"/>
                  <a:pt x="1200" y="626"/>
                </a:cubicBezTo>
                <a:cubicBezTo>
                  <a:pt x="1231" y="612"/>
                  <a:pt x="1280" y="601"/>
                  <a:pt x="1306" y="592"/>
                </a:cubicBezTo>
                <a:cubicBezTo>
                  <a:pt x="1353" y="581"/>
                  <a:pt x="1342" y="582"/>
                  <a:pt x="1354" y="571"/>
                </a:cubicBezTo>
                <a:cubicBezTo>
                  <a:pt x="1366" y="560"/>
                  <a:pt x="1380" y="541"/>
                  <a:pt x="1378" y="523"/>
                </a:cubicBezTo>
                <a:cubicBezTo>
                  <a:pt x="1376" y="505"/>
                  <a:pt x="1351" y="476"/>
                  <a:pt x="1342" y="464"/>
                </a:cubicBezTo>
                <a:cubicBezTo>
                  <a:pt x="1340" y="457"/>
                  <a:pt x="1330" y="457"/>
                  <a:pt x="1324" y="452"/>
                </a:cubicBezTo>
                <a:cubicBezTo>
                  <a:pt x="1295" y="428"/>
                  <a:pt x="1254" y="419"/>
                  <a:pt x="1218" y="410"/>
                </a:cubicBezTo>
                <a:cubicBezTo>
                  <a:pt x="1189" y="391"/>
                  <a:pt x="1217" y="400"/>
                  <a:pt x="1174" y="386"/>
                </a:cubicBezTo>
                <a:cubicBezTo>
                  <a:pt x="1142" y="375"/>
                  <a:pt x="1081" y="363"/>
                  <a:pt x="1054" y="350"/>
                </a:cubicBezTo>
                <a:cubicBezTo>
                  <a:pt x="1031" y="338"/>
                  <a:pt x="993" y="317"/>
                  <a:pt x="967" y="308"/>
                </a:cubicBezTo>
                <a:cubicBezTo>
                  <a:pt x="939" y="299"/>
                  <a:pt x="956" y="293"/>
                  <a:pt x="928" y="284"/>
                </a:cubicBezTo>
                <a:cubicBezTo>
                  <a:pt x="916" y="280"/>
                  <a:pt x="898" y="272"/>
                  <a:pt x="898" y="272"/>
                </a:cubicBezTo>
                <a:cubicBezTo>
                  <a:pt x="876" y="240"/>
                  <a:pt x="812" y="247"/>
                  <a:pt x="781" y="230"/>
                </a:cubicBezTo>
                <a:cubicBezTo>
                  <a:pt x="768" y="223"/>
                  <a:pt x="720" y="244"/>
                  <a:pt x="706" y="239"/>
                </a:cubicBezTo>
                <a:cubicBezTo>
                  <a:pt x="662" y="224"/>
                  <a:pt x="666" y="167"/>
                  <a:pt x="622" y="154"/>
                </a:cubicBezTo>
                <a:cubicBezTo>
                  <a:pt x="598" y="136"/>
                  <a:pt x="586" y="133"/>
                  <a:pt x="564" y="125"/>
                </a:cubicBezTo>
                <a:cubicBezTo>
                  <a:pt x="542" y="117"/>
                  <a:pt x="540" y="117"/>
                  <a:pt x="490" y="104"/>
                </a:cubicBezTo>
                <a:cubicBezTo>
                  <a:pt x="417" y="80"/>
                  <a:pt x="336" y="63"/>
                  <a:pt x="261" y="44"/>
                </a:cubicBezTo>
                <a:cubicBezTo>
                  <a:pt x="229" y="36"/>
                  <a:pt x="193" y="29"/>
                  <a:pt x="162" y="19"/>
                </a:cubicBezTo>
                <a:cubicBezTo>
                  <a:pt x="120" y="14"/>
                  <a:pt x="131" y="4"/>
                  <a:pt x="102" y="0"/>
                </a:cubicBezTo>
                <a:cubicBezTo>
                  <a:pt x="90" y="7"/>
                  <a:pt x="93" y="42"/>
                  <a:pt x="86" y="64"/>
                </a:cubicBezTo>
                <a:cubicBezTo>
                  <a:pt x="79" y="86"/>
                  <a:pt x="63" y="111"/>
                  <a:pt x="58" y="130"/>
                </a:cubicBezTo>
                <a:cubicBezTo>
                  <a:pt x="31" y="143"/>
                  <a:pt x="51" y="151"/>
                  <a:pt x="58" y="180"/>
                </a:cubicBezTo>
                <a:cubicBezTo>
                  <a:pt x="56" y="199"/>
                  <a:pt x="77" y="195"/>
                  <a:pt x="62" y="192"/>
                </a:cubicBezTo>
                <a:cubicBezTo>
                  <a:pt x="62" y="198"/>
                  <a:pt x="56" y="207"/>
                  <a:pt x="56" y="214"/>
                </a:cubicBezTo>
                <a:cubicBezTo>
                  <a:pt x="56" y="221"/>
                  <a:pt x="50" y="225"/>
                  <a:pt x="60" y="232"/>
                </a:cubicBezTo>
                <a:cubicBezTo>
                  <a:pt x="84" y="249"/>
                  <a:pt x="102" y="245"/>
                  <a:pt x="117" y="254"/>
                </a:cubicBezTo>
                <a:cubicBezTo>
                  <a:pt x="132" y="263"/>
                  <a:pt x="140" y="274"/>
                  <a:pt x="153" y="284"/>
                </a:cubicBezTo>
                <a:cubicBezTo>
                  <a:pt x="165" y="291"/>
                  <a:pt x="193" y="313"/>
                  <a:pt x="193" y="313"/>
                </a:cubicBezTo>
                <a:cubicBezTo>
                  <a:pt x="195" y="319"/>
                  <a:pt x="207" y="326"/>
                  <a:pt x="210" y="332"/>
                </a:cubicBezTo>
                <a:cubicBezTo>
                  <a:pt x="213" y="338"/>
                  <a:pt x="212" y="330"/>
                  <a:pt x="214" y="337"/>
                </a:cubicBezTo>
                <a:cubicBezTo>
                  <a:pt x="220" y="352"/>
                  <a:pt x="216" y="330"/>
                  <a:pt x="225" y="344"/>
                </a:cubicBezTo>
                <a:cubicBezTo>
                  <a:pt x="242" y="369"/>
                  <a:pt x="240" y="368"/>
                  <a:pt x="256" y="392"/>
                </a:cubicBezTo>
                <a:cubicBezTo>
                  <a:pt x="262" y="411"/>
                  <a:pt x="262" y="437"/>
                  <a:pt x="261" y="461"/>
                </a:cubicBezTo>
                <a:cubicBezTo>
                  <a:pt x="257" y="482"/>
                  <a:pt x="248" y="500"/>
                  <a:pt x="232" y="517"/>
                </a:cubicBezTo>
                <a:cubicBezTo>
                  <a:pt x="216" y="535"/>
                  <a:pt x="186" y="547"/>
                  <a:pt x="168" y="563"/>
                </a:cubicBezTo>
                <a:cubicBezTo>
                  <a:pt x="154" y="574"/>
                  <a:pt x="152" y="575"/>
                  <a:pt x="147" y="581"/>
                </a:cubicBezTo>
                <a:cubicBezTo>
                  <a:pt x="142" y="587"/>
                  <a:pt x="139" y="593"/>
                  <a:pt x="135" y="602"/>
                </a:cubicBezTo>
                <a:cubicBezTo>
                  <a:pt x="129" y="606"/>
                  <a:pt x="124" y="637"/>
                  <a:pt x="124" y="637"/>
                </a:cubicBezTo>
                <a:cubicBezTo>
                  <a:pt x="123" y="649"/>
                  <a:pt x="110" y="669"/>
                  <a:pt x="109" y="677"/>
                </a:cubicBezTo>
                <a:cubicBezTo>
                  <a:pt x="106" y="686"/>
                  <a:pt x="110" y="685"/>
                  <a:pt x="108" y="689"/>
                </a:cubicBezTo>
                <a:cubicBezTo>
                  <a:pt x="107" y="694"/>
                  <a:pt x="101" y="700"/>
                  <a:pt x="98" y="704"/>
                </a:cubicBezTo>
                <a:cubicBezTo>
                  <a:pt x="95" y="708"/>
                  <a:pt x="108" y="708"/>
                  <a:pt x="92" y="716"/>
                </a:cubicBezTo>
                <a:cubicBezTo>
                  <a:pt x="76" y="724"/>
                  <a:pt x="19" y="743"/>
                  <a:pt x="0" y="750"/>
                </a:cubicBezTo>
                <a:close/>
              </a:path>
            </a:pathLst>
          </a:custGeom>
          <a:solidFill>
            <a:srgbClr val="3FBF7F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152400" y="2819400"/>
            <a:ext cx="297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35A36C"/>
                </a:solidFill>
              </a:rPr>
              <a:t>Somatosensory Association Cortex</a:t>
            </a:r>
          </a:p>
        </p:txBody>
      </p:sp>
      <p:sp>
        <p:nvSpPr>
          <p:cNvPr id="22543" name="AutoShap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019800"/>
            <a:ext cx="685800" cy="609600"/>
          </a:xfrm>
          <a:prstGeom prst="actionButtonBlank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solidFill>
                  <a:srgbClr val="950103"/>
                </a:solidFill>
              </a:rPr>
              <a:t>Regions</a:t>
            </a:r>
            <a:endParaRPr lang="en-US" dirty="0"/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>
            <a:off x="2057400" y="1828800"/>
            <a:ext cx="36576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545" name="Freeform 17"/>
          <p:cNvSpPr>
            <a:spLocks/>
          </p:cNvSpPr>
          <p:nvPr/>
        </p:nvSpPr>
        <p:spPr bwMode="auto">
          <a:xfrm>
            <a:off x="2362200" y="2794000"/>
            <a:ext cx="4457700" cy="406400"/>
          </a:xfrm>
          <a:custGeom>
            <a:avLst/>
            <a:gdLst/>
            <a:ahLst/>
            <a:cxnLst>
              <a:cxn ang="0">
                <a:pos x="0" y="256"/>
              </a:cxn>
              <a:cxn ang="0">
                <a:pos x="2808" y="0"/>
              </a:cxn>
            </a:cxnLst>
            <a:rect l="0" t="0" r="r" b="b"/>
            <a:pathLst>
              <a:path w="2808" h="256">
                <a:moveTo>
                  <a:pt x="0" y="256"/>
                </a:moveTo>
                <a:lnTo>
                  <a:pt x="2808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>
            <a:off x="1981200" y="4343400"/>
            <a:ext cx="3124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1595392" presetClass="entr" presetSubtype="8242952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1595392" presetClass="entr" presetSubtype="8242956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1595392" presetClass="entr" presetSubtype="8242948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 animBg="1"/>
      <p:bldP spid="22538" grpId="0" animBg="1"/>
      <p:bldP spid="22539" grpId="0" autoUpdateAnimBg="0"/>
      <p:bldP spid="22540" grpId="0" autoUpdateAnimBg="0"/>
      <p:bldP spid="22541" grpId="0" animBg="1"/>
      <p:bldP spid="22542" grpId="0" autoUpdateAnimBg="0"/>
      <p:bldP spid="22544" grpId="0" animBg="1"/>
      <p:bldP spid="22545" grpId="0" animBg="1"/>
      <p:bldP spid="2254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715963"/>
          </a:xfrm>
          <a:solidFill>
            <a:schemeClr val="accent3">
              <a:lumMod val="20000"/>
              <a:lumOff val="80000"/>
            </a:scheme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Lobes of the Brain – Occipital Lobe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81000" y="1600200"/>
            <a:ext cx="4333876" cy="1524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buClr>
                <a:srgbClr val="950103"/>
              </a:buClr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Comic Sans MS" pitchFamily="66" charset="0"/>
              </a:rPr>
              <a:t>The Occipital Lobe of the Brain is located deep to the Occipital Bone of the Skull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28676" name="Picture 4" descr="1-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57752" y="1643051"/>
            <a:ext cx="4314796" cy="4009762"/>
          </a:xfrm>
          <a:noFill/>
          <a:ln>
            <a:miter lim="800000"/>
            <a:headEnd/>
            <a:tailEnd/>
          </a:ln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381000" y="3581400"/>
            <a:ext cx="44767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rgbClr val="950103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  </a:t>
            </a:r>
            <a:r>
              <a:rPr lang="en-US" dirty="0">
                <a:latin typeface="Comic Sans MS" pitchFamily="66" charset="0"/>
              </a:rPr>
              <a:t>Its primary function is the processing</a:t>
            </a:r>
            <a:r>
              <a:rPr lang="en-US" dirty="0" smtClean="0">
                <a:latin typeface="Comic Sans MS" pitchFamily="66" charset="0"/>
              </a:rPr>
              <a:t>, integration</a:t>
            </a:r>
            <a:r>
              <a:rPr lang="en-US" dirty="0">
                <a:latin typeface="Comic Sans MS" pitchFamily="66" charset="0"/>
              </a:rPr>
              <a:t>, </a:t>
            </a:r>
            <a:r>
              <a:rPr lang="en-US" dirty="0" smtClean="0">
                <a:latin typeface="Comic Sans MS" pitchFamily="66" charset="0"/>
              </a:rPr>
              <a:t>interpretation</a:t>
            </a:r>
            <a:r>
              <a:rPr lang="en-US" dirty="0">
                <a:latin typeface="Comic Sans MS" pitchFamily="66" charset="0"/>
              </a:rPr>
              <a:t>, etc. of </a:t>
            </a:r>
            <a:r>
              <a:rPr lang="en-US" dirty="0">
                <a:solidFill>
                  <a:srgbClr val="1E12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VISION</a:t>
            </a:r>
            <a:r>
              <a:rPr lang="en-US" dirty="0">
                <a:latin typeface="Comic Sans MS" pitchFamily="66" charset="0"/>
              </a:rPr>
              <a:t> and visual stimuli.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2867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solidFill>
            <a:schemeClr val="accent3">
              <a:lumMod val="20000"/>
              <a:lumOff val="80000"/>
            </a:scheme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Occipital Lobe – Cortical Regions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132474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950103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Primary Visual Cortex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– This is the primary area of the brain responsible for </a:t>
            </a:r>
            <a:r>
              <a:rPr lang="en-US" dirty="0" smtClean="0">
                <a:latin typeface="Comic Sans MS" pitchFamily="66" charset="0"/>
              </a:rPr>
              <a:t>detection of visual </a:t>
            </a:r>
            <a:r>
              <a:rPr lang="en-US" dirty="0" err="1" smtClean="0">
                <a:latin typeface="Comic Sans MS" pitchFamily="66" charset="0"/>
              </a:rPr>
              <a:t>stimulie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79512" y="2780928"/>
            <a:ext cx="8305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rgbClr val="950103"/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00B050"/>
                </a:solidFill>
                <a:latin typeface="Comic Sans MS" pitchFamily="66" charset="0"/>
              </a:rPr>
              <a:t>Visual </a:t>
            </a:r>
            <a:r>
              <a:rPr lang="en-US" b="1" dirty="0">
                <a:solidFill>
                  <a:srgbClr val="00B050"/>
                </a:solidFill>
                <a:latin typeface="Comic Sans MS" pitchFamily="66" charset="0"/>
              </a:rPr>
              <a:t>Association Area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– Interprets information acquired through the primary visual cortex.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  <p:bldP spid="30724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1-8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76756" y="457200"/>
            <a:ext cx="6190488" cy="5486400"/>
          </a:xfrm>
          <a:noFill/>
          <a:ln>
            <a:miter lim="800000"/>
            <a:headEnd/>
            <a:tailEnd/>
          </a:ln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304800" y="1219200"/>
            <a:ext cx="2286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640000"/>
                </a:solidFill>
              </a:rPr>
              <a:t>Primary Visual Cortex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304800" y="2667000"/>
            <a:ext cx="2438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40000"/>
                </a:solidFill>
              </a:rPr>
              <a:t>Visual Association Area</a:t>
            </a:r>
          </a:p>
        </p:txBody>
      </p:sp>
      <p:sp>
        <p:nvSpPr>
          <p:cNvPr id="31752" name="Freeform 8"/>
          <p:cNvSpPr>
            <a:spLocks/>
          </p:cNvSpPr>
          <p:nvPr/>
        </p:nvSpPr>
        <p:spPr bwMode="auto">
          <a:xfrm>
            <a:off x="6915150" y="2763838"/>
            <a:ext cx="754063" cy="184785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2" y="89"/>
              </a:cxn>
              <a:cxn ang="0">
                <a:pos x="17" y="110"/>
              </a:cxn>
              <a:cxn ang="0">
                <a:pos x="36" y="167"/>
              </a:cxn>
              <a:cxn ang="0">
                <a:pos x="69" y="218"/>
              </a:cxn>
              <a:cxn ang="0">
                <a:pos x="77" y="248"/>
              </a:cxn>
              <a:cxn ang="0">
                <a:pos x="75" y="265"/>
              </a:cxn>
              <a:cxn ang="0">
                <a:pos x="72" y="280"/>
              </a:cxn>
              <a:cxn ang="0">
                <a:pos x="60" y="320"/>
              </a:cxn>
              <a:cxn ang="0">
                <a:pos x="69" y="395"/>
              </a:cxn>
              <a:cxn ang="0">
                <a:pos x="33" y="496"/>
              </a:cxn>
              <a:cxn ang="0">
                <a:pos x="29" y="598"/>
              </a:cxn>
              <a:cxn ang="0">
                <a:pos x="83" y="848"/>
              </a:cxn>
              <a:cxn ang="0">
                <a:pos x="104" y="884"/>
              </a:cxn>
              <a:cxn ang="0">
                <a:pos x="126" y="911"/>
              </a:cxn>
              <a:cxn ang="0">
                <a:pos x="144" y="929"/>
              </a:cxn>
              <a:cxn ang="0">
                <a:pos x="180" y="953"/>
              </a:cxn>
              <a:cxn ang="0">
                <a:pos x="204" y="1025"/>
              </a:cxn>
              <a:cxn ang="0">
                <a:pos x="221" y="1060"/>
              </a:cxn>
              <a:cxn ang="0">
                <a:pos x="239" y="1115"/>
              </a:cxn>
              <a:cxn ang="0">
                <a:pos x="239" y="1156"/>
              </a:cxn>
              <a:cxn ang="0">
                <a:pos x="258" y="1163"/>
              </a:cxn>
              <a:cxn ang="0">
                <a:pos x="275" y="1156"/>
              </a:cxn>
              <a:cxn ang="0">
                <a:pos x="287" y="1151"/>
              </a:cxn>
              <a:cxn ang="0">
                <a:pos x="320" y="1133"/>
              </a:cxn>
              <a:cxn ang="0">
                <a:pos x="369" y="1058"/>
              </a:cxn>
              <a:cxn ang="0">
                <a:pos x="395" y="976"/>
              </a:cxn>
              <a:cxn ang="0">
                <a:pos x="408" y="914"/>
              </a:cxn>
              <a:cxn ang="0">
                <a:pos x="411" y="877"/>
              </a:cxn>
              <a:cxn ang="0">
                <a:pos x="438" y="857"/>
              </a:cxn>
              <a:cxn ang="0">
                <a:pos x="470" y="814"/>
              </a:cxn>
              <a:cxn ang="0">
                <a:pos x="473" y="766"/>
              </a:cxn>
              <a:cxn ang="0">
                <a:pos x="455" y="712"/>
              </a:cxn>
              <a:cxn ang="0">
                <a:pos x="429" y="676"/>
              </a:cxn>
              <a:cxn ang="0">
                <a:pos x="398" y="605"/>
              </a:cxn>
              <a:cxn ang="0">
                <a:pos x="329" y="532"/>
              </a:cxn>
              <a:cxn ang="0">
                <a:pos x="275" y="500"/>
              </a:cxn>
              <a:cxn ang="0">
                <a:pos x="278" y="484"/>
              </a:cxn>
              <a:cxn ang="0">
                <a:pos x="317" y="434"/>
              </a:cxn>
              <a:cxn ang="0">
                <a:pos x="332" y="379"/>
              </a:cxn>
              <a:cxn ang="0">
                <a:pos x="332" y="320"/>
              </a:cxn>
              <a:cxn ang="0">
                <a:pos x="318" y="278"/>
              </a:cxn>
              <a:cxn ang="0">
                <a:pos x="312" y="248"/>
              </a:cxn>
              <a:cxn ang="0">
                <a:pos x="279" y="190"/>
              </a:cxn>
              <a:cxn ang="0">
                <a:pos x="222" y="118"/>
              </a:cxn>
              <a:cxn ang="0">
                <a:pos x="194" y="88"/>
              </a:cxn>
              <a:cxn ang="0">
                <a:pos x="165" y="67"/>
              </a:cxn>
              <a:cxn ang="0">
                <a:pos x="120" y="43"/>
              </a:cxn>
              <a:cxn ang="0">
                <a:pos x="44" y="7"/>
              </a:cxn>
              <a:cxn ang="0">
                <a:pos x="0" y="2"/>
              </a:cxn>
            </a:cxnLst>
            <a:rect l="0" t="0" r="r" b="b"/>
            <a:pathLst>
              <a:path w="475" h="1164">
                <a:moveTo>
                  <a:pt x="0" y="2"/>
                </a:moveTo>
                <a:cubicBezTo>
                  <a:pt x="2" y="30"/>
                  <a:pt x="5" y="62"/>
                  <a:pt x="12" y="89"/>
                </a:cubicBezTo>
                <a:cubicBezTo>
                  <a:pt x="14" y="96"/>
                  <a:pt x="15" y="103"/>
                  <a:pt x="17" y="110"/>
                </a:cubicBezTo>
                <a:cubicBezTo>
                  <a:pt x="23" y="131"/>
                  <a:pt x="31" y="145"/>
                  <a:pt x="36" y="167"/>
                </a:cubicBezTo>
                <a:cubicBezTo>
                  <a:pt x="43" y="185"/>
                  <a:pt x="62" y="203"/>
                  <a:pt x="69" y="218"/>
                </a:cubicBezTo>
                <a:cubicBezTo>
                  <a:pt x="76" y="231"/>
                  <a:pt x="76" y="240"/>
                  <a:pt x="77" y="248"/>
                </a:cubicBezTo>
                <a:cubicBezTo>
                  <a:pt x="81" y="256"/>
                  <a:pt x="76" y="260"/>
                  <a:pt x="75" y="265"/>
                </a:cubicBezTo>
                <a:cubicBezTo>
                  <a:pt x="74" y="270"/>
                  <a:pt x="74" y="271"/>
                  <a:pt x="72" y="280"/>
                </a:cubicBezTo>
                <a:cubicBezTo>
                  <a:pt x="70" y="289"/>
                  <a:pt x="60" y="301"/>
                  <a:pt x="60" y="320"/>
                </a:cubicBezTo>
                <a:cubicBezTo>
                  <a:pt x="60" y="339"/>
                  <a:pt x="74" y="366"/>
                  <a:pt x="69" y="395"/>
                </a:cubicBezTo>
                <a:cubicBezTo>
                  <a:pt x="64" y="424"/>
                  <a:pt x="40" y="462"/>
                  <a:pt x="33" y="496"/>
                </a:cubicBezTo>
                <a:cubicBezTo>
                  <a:pt x="26" y="530"/>
                  <a:pt x="21" y="539"/>
                  <a:pt x="29" y="598"/>
                </a:cubicBezTo>
                <a:cubicBezTo>
                  <a:pt x="35" y="725"/>
                  <a:pt x="19" y="752"/>
                  <a:pt x="83" y="848"/>
                </a:cubicBezTo>
                <a:cubicBezTo>
                  <a:pt x="96" y="897"/>
                  <a:pt x="97" y="873"/>
                  <a:pt x="104" y="884"/>
                </a:cubicBezTo>
                <a:cubicBezTo>
                  <a:pt x="111" y="895"/>
                  <a:pt x="119" y="903"/>
                  <a:pt x="126" y="911"/>
                </a:cubicBezTo>
                <a:cubicBezTo>
                  <a:pt x="132" y="917"/>
                  <a:pt x="137" y="924"/>
                  <a:pt x="144" y="929"/>
                </a:cubicBezTo>
                <a:cubicBezTo>
                  <a:pt x="155" y="938"/>
                  <a:pt x="180" y="953"/>
                  <a:pt x="180" y="953"/>
                </a:cubicBezTo>
                <a:cubicBezTo>
                  <a:pt x="198" y="979"/>
                  <a:pt x="196" y="993"/>
                  <a:pt x="204" y="1025"/>
                </a:cubicBezTo>
                <a:cubicBezTo>
                  <a:pt x="207" y="1037"/>
                  <a:pt x="221" y="1060"/>
                  <a:pt x="221" y="1060"/>
                </a:cubicBezTo>
                <a:cubicBezTo>
                  <a:pt x="225" y="1075"/>
                  <a:pt x="236" y="1099"/>
                  <a:pt x="239" y="1115"/>
                </a:cubicBezTo>
                <a:cubicBezTo>
                  <a:pt x="242" y="1131"/>
                  <a:pt x="236" y="1148"/>
                  <a:pt x="239" y="1156"/>
                </a:cubicBezTo>
                <a:cubicBezTo>
                  <a:pt x="242" y="1164"/>
                  <a:pt x="252" y="1163"/>
                  <a:pt x="258" y="1163"/>
                </a:cubicBezTo>
                <a:cubicBezTo>
                  <a:pt x="270" y="1161"/>
                  <a:pt x="265" y="1163"/>
                  <a:pt x="275" y="1156"/>
                </a:cubicBezTo>
                <a:cubicBezTo>
                  <a:pt x="280" y="1152"/>
                  <a:pt x="280" y="1155"/>
                  <a:pt x="287" y="1151"/>
                </a:cubicBezTo>
                <a:cubicBezTo>
                  <a:pt x="294" y="1147"/>
                  <a:pt x="306" y="1149"/>
                  <a:pt x="320" y="1133"/>
                </a:cubicBezTo>
                <a:cubicBezTo>
                  <a:pt x="328" y="1113"/>
                  <a:pt x="356" y="1084"/>
                  <a:pt x="369" y="1058"/>
                </a:cubicBezTo>
                <a:cubicBezTo>
                  <a:pt x="382" y="1032"/>
                  <a:pt x="389" y="1000"/>
                  <a:pt x="395" y="976"/>
                </a:cubicBezTo>
                <a:cubicBezTo>
                  <a:pt x="401" y="957"/>
                  <a:pt x="399" y="932"/>
                  <a:pt x="408" y="914"/>
                </a:cubicBezTo>
                <a:cubicBezTo>
                  <a:pt x="416" y="898"/>
                  <a:pt x="406" y="886"/>
                  <a:pt x="411" y="877"/>
                </a:cubicBezTo>
                <a:cubicBezTo>
                  <a:pt x="416" y="868"/>
                  <a:pt x="428" y="867"/>
                  <a:pt x="438" y="857"/>
                </a:cubicBezTo>
                <a:cubicBezTo>
                  <a:pt x="445" y="842"/>
                  <a:pt x="468" y="828"/>
                  <a:pt x="470" y="814"/>
                </a:cubicBezTo>
                <a:cubicBezTo>
                  <a:pt x="472" y="799"/>
                  <a:pt x="475" y="783"/>
                  <a:pt x="473" y="766"/>
                </a:cubicBezTo>
                <a:cubicBezTo>
                  <a:pt x="471" y="749"/>
                  <a:pt x="462" y="727"/>
                  <a:pt x="455" y="712"/>
                </a:cubicBezTo>
                <a:cubicBezTo>
                  <a:pt x="448" y="697"/>
                  <a:pt x="438" y="694"/>
                  <a:pt x="429" y="676"/>
                </a:cubicBezTo>
                <a:cubicBezTo>
                  <a:pt x="419" y="643"/>
                  <a:pt x="415" y="629"/>
                  <a:pt x="398" y="605"/>
                </a:cubicBezTo>
                <a:cubicBezTo>
                  <a:pt x="381" y="581"/>
                  <a:pt x="349" y="549"/>
                  <a:pt x="329" y="532"/>
                </a:cubicBezTo>
                <a:cubicBezTo>
                  <a:pt x="306" y="503"/>
                  <a:pt x="284" y="508"/>
                  <a:pt x="275" y="500"/>
                </a:cubicBezTo>
                <a:cubicBezTo>
                  <a:pt x="266" y="492"/>
                  <a:pt x="271" y="495"/>
                  <a:pt x="278" y="484"/>
                </a:cubicBezTo>
                <a:cubicBezTo>
                  <a:pt x="276" y="465"/>
                  <a:pt x="308" y="451"/>
                  <a:pt x="317" y="434"/>
                </a:cubicBezTo>
                <a:cubicBezTo>
                  <a:pt x="326" y="417"/>
                  <a:pt x="330" y="398"/>
                  <a:pt x="332" y="379"/>
                </a:cubicBezTo>
                <a:cubicBezTo>
                  <a:pt x="333" y="366"/>
                  <a:pt x="332" y="320"/>
                  <a:pt x="332" y="320"/>
                </a:cubicBezTo>
                <a:cubicBezTo>
                  <a:pt x="331" y="316"/>
                  <a:pt x="323" y="286"/>
                  <a:pt x="318" y="278"/>
                </a:cubicBezTo>
                <a:cubicBezTo>
                  <a:pt x="313" y="271"/>
                  <a:pt x="317" y="255"/>
                  <a:pt x="312" y="248"/>
                </a:cubicBezTo>
                <a:cubicBezTo>
                  <a:pt x="293" y="224"/>
                  <a:pt x="303" y="206"/>
                  <a:pt x="279" y="190"/>
                </a:cubicBezTo>
                <a:cubicBezTo>
                  <a:pt x="264" y="168"/>
                  <a:pt x="244" y="133"/>
                  <a:pt x="222" y="118"/>
                </a:cubicBezTo>
                <a:cubicBezTo>
                  <a:pt x="200" y="85"/>
                  <a:pt x="224" y="113"/>
                  <a:pt x="194" y="88"/>
                </a:cubicBezTo>
                <a:cubicBezTo>
                  <a:pt x="187" y="83"/>
                  <a:pt x="170" y="74"/>
                  <a:pt x="165" y="67"/>
                </a:cubicBezTo>
                <a:cubicBezTo>
                  <a:pt x="160" y="61"/>
                  <a:pt x="125" y="48"/>
                  <a:pt x="120" y="43"/>
                </a:cubicBezTo>
                <a:cubicBezTo>
                  <a:pt x="100" y="32"/>
                  <a:pt x="64" y="14"/>
                  <a:pt x="44" y="7"/>
                </a:cubicBezTo>
                <a:cubicBezTo>
                  <a:pt x="24" y="0"/>
                  <a:pt x="9" y="3"/>
                  <a:pt x="0" y="2"/>
                </a:cubicBezTo>
                <a:close/>
              </a:path>
            </a:pathLst>
          </a:custGeom>
          <a:solidFill>
            <a:srgbClr val="640000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3" name="Freeform 9"/>
          <p:cNvSpPr>
            <a:spLocks/>
          </p:cNvSpPr>
          <p:nvPr/>
        </p:nvSpPr>
        <p:spPr bwMode="auto">
          <a:xfrm>
            <a:off x="6303963" y="2371725"/>
            <a:ext cx="1001712" cy="2452688"/>
          </a:xfrm>
          <a:custGeom>
            <a:avLst/>
            <a:gdLst/>
            <a:ahLst/>
            <a:cxnLst>
              <a:cxn ang="0">
                <a:pos x="145" y="0"/>
              </a:cxn>
              <a:cxn ang="0">
                <a:pos x="129" y="170"/>
              </a:cxn>
              <a:cxn ang="0">
                <a:pos x="127" y="204"/>
              </a:cxn>
              <a:cxn ang="0">
                <a:pos x="115" y="284"/>
              </a:cxn>
              <a:cxn ang="0">
                <a:pos x="141" y="486"/>
              </a:cxn>
              <a:cxn ang="0">
                <a:pos x="102" y="629"/>
              </a:cxn>
              <a:cxn ang="0">
                <a:pos x="94" y="648"/>
              </a:cxn>
              <a:cxn ang="0">
                <a:pos x="85" y="660"/>
              </a:cxn>
              <a:cxn ang="0">
                <a:pos x="73" y="678"/>
              </a:cxn>
              <a:cxn ang="0">
                <a:pos x="60" y="698"/>
              </a:cxn>
              <a:cxn ang="0">
                <a:pos x="36" y="768"/>
              </a:cxn>
              <a:cxn ang="0">
                <a:pos x="16" y="887"/>
              </a:cxn>
              <a:cxn ang="0">
                <a:pos x="24" y="947"/>
              </a:cxn>
              <a:cxn ang="0">
                <a:pos x="15" y="983"/>
              </a:cxn>
              <a:cxn ang="0">
                <a:pos x="4" y="1008"/>
              </a:cxn>
              <a:cxn ang="0">
                <a:pos x="39" y="1044"/>
              </a:cxn>
              <a:cxn ang="0">
                <a:pos x="78" y="1146"/>
              </a:cxn>
              <a:cxn ang="0">
                <a:pos x="91" y="1278"/>
              </a:cxn>
              <a:cxn ang="0">
                <a:pos x="115" y="1314"/>
              </a:cxn>
              <a:cxn ang="0">
                <a:pos x="121" y="1332"/>
              </a:cxn>
              <a:cxn ang="0">
                <a:pos x="157" y="1356"/>
              </a:cxn>
              <a:cxn ang="0">
                <a:pos x="199" y="1404"/>
              </a:cxn>
              <a:cxn ang="0">
                <a:pos x="211" y="1422"/>
              </a:cxn>
              <a:cxn ang="0">
                <a:pos x="247" y="1446"/>
              </a:cxn>
              <a:cxn ang="0">
                <a:pos x="289" y="1506"/>
              </a:cxn>
              <a:cxn ang="0">
                <a:pos x="321" y="1541"/>
              </a:cxn>
              <a:cxn ang="0">
                <a:pos x="444" y="1533"/>
              </a:cxn>
              <a:cxn ang="0">
                <a:pos x="517" y="1506"/>
              </a:cxn>
              <a:cxn ang="0">
                <a:pos x="535" y="1500"/>
              </a:cxn>
              <a:cxn ang="0">
                <a:pos x="547" y="1482"/>
              </a:cxn>
              <a:cxn ang="0">
                <a:pos x="567" y="1476"/>
              </a:cxn>
              <a:cxn ang="0">
                <a:pos x="592" y="1463"/>
              </a:cxn>
              <a:cxn ang="0">
                <a:pos x="615" y="1442"/>
              </a:cxn>
              <a:cxn ang="0">
                <a:pos x="625" y="1392"/>
              </a:cxn>
              <a:cxn ang="0">
                <a:pos x="619" y="1337"/>
              </a:cxn>
              <a:cxn ang="0">
                <a:pos x="600" y="1307"/>
              </a:cxn>
              <a:cxn ang="0">
                <a:pos x="558" y="1199"/>
              </a:cxn>
              <a:cxn ang="0">
                <a:pos x="531" y="1181"/>
              </a:cxn>
              <a:cxn ang="0">
                <a:pos x="508" y="1158"/>
              </a:cxn>
              <a:cxn ang="0">
                <a:pos x="480" y="1131"/>
              </a:cxn>
              <a:cxn ang="0">
                <a:pos x="472" y="1110"/>
              </a:cxn>
              <a:cxn ang="0">
                <a:pos x="433" y="1037"/>
              </a:cxn>
              <a:cxn ang="0">
                <a:pos x="417" y="987"/>
              </a:cxn>
              <a:cxn ang="0">
                <a:pos x="411" y="863"/>
              </a:cxn>
              <a:cxn ang="0">
                <a:pos x="409" y="780"/>
              </a:cxn>
              <a:cxn ang="0">
                <a:pos x="423" y="729"/>
              </a:cxn>
              <a:cxn ang="0">
                <a:pos x="450" y="660"/>
              </a:cxn>
              <a:cxn ang="0">
                <a:pos x="451" y="620"/>
              </a:cxn>
              <a:cxn ang="0">
                <a:pos x="444" y="578"/>
              </a:cxn>
              <a:cxn ang="0">
                <a:pos x="454" y="525"/>
              </a:cxn>
              <a:cxn ang="0">
                <a:pos x="463" y="506"/>
              </a:cxn>
              <a:cxn ang="0">
                <a:pos x="456" y="485"/>
              </a:cxn>
              <a:cxn ang="0">
                <a:pos x="450" y="464"/>
              </a:cxn>
              <a:cxn ang="0">
                <a:pos x="421" y="417"/>
              </a:cxn>
              <a:cxn ang="0">
                <a:pos x="397" y="336"/>
              </a:cxn>
              <a:cxn ang="0">
                <a:pos x="385" y="296"/>
              </a:cxn>
              <a:cxn ang="0">
                <a:pos x="360" y="170"/>
              </a:cxn>
              <a:cxn ang="0">
                <a:pos x="309" y="119"/>
              </a:cxn>
              <a:cxn ang="0">
                <a:pos x="231" y="63"/>
              </a:cxn>
              <a:cxn ang="0">
                <a:pos x="145" y="0"/>
              </a:cxn>
            </a:cxnLst>
            <a:rect l="0" t="0" r="r" b="b"/>
            <a:pathLst>
              <a:path w="631" h="1545">
                <a:moveTo>
                  <a:pt x="145" y="0"/>
                </a:moveTo>
                <a:cubicBezTo>
                  <a:pt x="130" y="18"/>
                  <a:pt x="130" y="138"/>
                  <a:pt x="129" y="170"/>
                </a:cubicBezTo>
                <a:cubicBezTo>
                  <a:pt x="126" y="204"/>
                  <a:pt x="129" y="185"/>
                  <a:pt x="127" y="204"/>
                </a:cubicBezTo>
                <a:cubicBezTo>
                  <a:pt x="127" y="221"/>
                  <a:pt x="118" y="212"/>
                  <a:pt x="115" y="284"/>
                </a:cubicBezTo>
                <a:cubicBezTo>
                  <a:pt x="117" y="331"/>
                  <a:pt x="143" y="429"/>
                  <a:pt x="141" y="486"/>
                </a:cubicBezTo>
                <a:cubicBezTo>
                  <a:pt x="139" y="543"/>
                  <a:pt x="110" y="602"/>
                  <a:pt x="102" y="629"/>
                </a:cubicBezTo>
                <a:cubicBezTo>
                  <a:pt x="96" y="657"/>
                  <a:pt x="97" y="643"/>
                  <a:pt x="94" y="648"/>
                </a:cubicBezTo>
                <a:cubicBezTo>
                  <a:pt x="91" y="653"/>
                  <a:pt x="88" y="655"/>
                  <a:pt x="85" y="660"/>
                </a:cubicBezTo>
                <a:cubicBezTo>
                  <a:pt x="79" y="665"/>
                  <a:pt x="78" y="673"/>
                  <a:pt x="73" y="678"/>
                </a:cubicBezTo>
                <a:cubicBezTo>
                  <a:pt x="68" y="683"/>
                  <a:pt x="66" y="694"/>
                  <a:pt x="60" y="698"/>
                </a:cubicBezTo>
                <a:cubicBezTo>
                  <a:pt x="51" y="724"/>
                  <a:pt x="45" y="742"/>
                  <a:pt x="36" y="768"/>
                </a:cubicBezTo>
                <a:cubicBezTo>
                  <a:pt x="30" y="802"/>
                  <a:pt x="18" y="857"/>
                  <a:pt x="16" y="887"/>
                </a:cubicBezTo>
                <a:cubicBezTo>
                  <a:pt x="14" y="917"/>
                  <a:pt x="24" y="931"/>
                  <a:pt x="24" y="947"/>
                </a:cubicBezTo>
                <a:cubicBezTo>
                  <a:pt x="24" y="963"/>
                  <a:pt x="18" y="973"/>
                  <a:pt x="15" y="983"/>
                </a:cubicBezTo>
                <a:cubicBezTo>
                  <a:pt x="12" y="993"/>
                  <a:pt x="0" y="998"/>
                  <a:pt x="4" y="1008"/>
                </a:cubicBezTo>
                <a:cubicBezTo>
                  <a:pt x="8" y="1018"/>
                  <a:pt x="27" y="1021"/>
                  <a:pt x="39" y="1044"/>
                </a:cubicBezTo>
                <a:cubicBezTo>
                  <a:pt x="51" y="1067"/>
                  <a:pt x="69" y="1107"/>
                  <a:pt x="78" y="1146"/>
                </a:cubicBezTo>
                <a:cubicBezTo>
                  <a:pt x="81" y="1183"/>
                  <a:pt x="47" y="1263"/>
                  <a:pt x="91" y="1278"/>
                </a:cubicBezTo>
                <a:cubicBezTo>
                  <a:pt x="105" y="1321"/>
                  <a:pt x="85" y="1269"/>
                  <a:pt x="115" y="1314"/>
                </a:cubicBezTo>
                <a:cubicBezTo>
                  <a:pt x="119" y="1319"/>
                  <a:pt x="117" y="1328"/>
                  <a:pt x="121" y="1332"/>
                </a:cubicBezTo>
                <a:cubicBezTo>
                  <a:pt x="131" y="1342"/>
                  <a:pt x="157" y="1356"/>
                  <a:pt x="157" y="1356"/>
                </a:cubicBezTo>
                <a:cubicBezTo>
                  <a:pt x="185" y="1398"/>
                  <a:pt x="169" y="1384"/>
                  <a:pt x="199" y="1404"/>
                </a:cubicBezTo>
                <a:cubicBezTo>
                  <a:pt x="203" y="1410"/>
                  <a:pt x="206" y="1417"/>
                  <a:pt x="211" y="1422"/>
                </a:cubicBezTo>
                <a:cubicBezTo>
                  <a:pt x="222" y="1431"/>
                  <a:pt x="247" y="1446"/>
                  <a:pt x="247" y="1446"/>
                </a:cubicBezTo>
                <a:cubicBezTo>
                  <a:pt x="264" y="1472"/>
                  <a:pt x="258" y="1496"/>
                  <a:pt x="289" y="1506"/>
                </a:cubicBezTo>
                <a:cubicBezTo>
                  <a:pt x="302" y="1524"/>
                  <a:pt x="295" y="1536"/>
                  <a:pt x="321" y="1541"/>
                </a:cubicBezTo>
                <a:cubicBezTo>
                  <a:pt x="347" y="1545"/>
                  <a:pt x="411" y="1539"/>
                  <a:pt x="444" y="1533"/>
                </a:cubicBezTo>
                <a:cubicBezTo>
                  <a:pt x="470" y="1524"/>
                  <a:pt x="491" y="1515"/>
                  <a:pt x="517" y="1506"/>
                </a:cubicBezTo>
                <a:cubicBezTo>
                  <a:pt x="523" y="1504"/>
                  <a:pt x="535" y="1500"/>
                  <a:pt x="535" y="1500"/>
                </a:cubicBezTo>
                <a:cubicBezTo>
                  <a:pt x="539" y="1494"/>
                  <a:pt x="542" y="1487"/>
                  <a:pt x="547" y="1482"/>
                </a:cubicBezTo>
                <a:cubicBezTo>
                  <a:pt x="552" y="1477"/>
                  <a:pt x="562" y="1482"/>
                  <a:pt x="567" y="1476"/>
                </a:cubicBezTo>
                <a:cubicBezTo>
                  <a:pt x="590" y="1447"/>
                  <a:pt x="553" y="1476"/>
                  <a:pt x="592" y="1463"/>
                </a:cubicBezTo>
                <a:cubicBezTo>
                  <a:pt x="598" y="1456"/>
                  <a:pt x="610" y="1454"/>
                  <a:pt x="615" y="1442"/>
                </a:cubicBezTo>
                <a:cubicBezTo>
                  <a:pt x="620" y="1430"/>
                  <a:pt x="624" y="1409"/>
                  <a:pt x="625" y="1392"/>
                </a:cubicBezTo>
                <a:cubicBezTo>
                  <a:pt x="631" y="1373"/>
                  <a:pt x="623" y="1351"/>
                  <a:pt x="619" y="1337"/>
                </a:cubicBezTo>
                <a:cubicBezTo>
                  <a:pt x="615" y="1323"/>
                  <a:pt x="610" y="1330"/>
                  <a:pt x="600" y="1307"/>
                </a:cubicBezTo>
                <a:cubicBezTo>
                  <a:pt x="586" y="1264"/>
                  <a:pt x="597" y="1225"/>
                  <a:pt x="558" y="1199"/>
                </a:cubicBezTo>
                <a:cubicBezTo>
                  <a:pt x="554" y="1193"/>
                  <a:pt x="536" y="1186"/>
                  <a:pt x="531" y="1181"/>
                </a:cubicBezTo>
                <a:cubicBezTo>
                  <a:pt x="526" y="1176"/>
                  <a:pt x="513" y="1164"/>
                  <a:pt x="508" y="1158"/>
                </a:cubicBezTo>
                <a:cubicBezTo>
                  <a:pt x="475" y="1117"/>
                  <a:pt x="532" y="1165"/>
                  <a:pt x="480" y="1131"/>
                </a:cubicBezTo>
                <a:cubicBezTo>
                  <a:pt x="482" y="1123"/>
                  <a:pt x="480" y="1126"/>
                  <a:pt x="472" y="1110"/>
                </a:cubicBezTo>
                <a:cubicBezTo>
                  <a:pt x="464" y="1094"/>
                  <a:pt x="442" y="1057"/>
                  <a:pt x="433" y="1037"/>
                </a:cubicBezTo>
                <a:cubicBezTo>
                  <a:pt x="425" y="1013"/>
                  <a:pt x="421" y="1016"/>
                  <a:pt x="417" y="987"/>
                </a:cubicBezTo>
                <a:cubicBezTo>
                  <a:pt x="413" y="958"/>
                  <a:pt x="412" y="897"/>
                  <a:pt x="411" y="863"/>
                </a:cubicBezTo>
                <a:cubicBezTo>
                  <a:pt x="410" y="829"/>
                  <a:pt x="407" y="802"/>
                  <a:pt x="409" y="780"/>
                </a:cubicBezTo>
                <a:cubicBezTo>
                  <a:pt x="411" y="758"/>
                  <a:pt x="416" y="749"/>
                  <a:pt x="423" y="729"/>
                </a:cubicBezTo>
                <a:cubicBezTo>
                  <a:pt x="430" y="709"/>
                  <a:pt x="445" y="678"/>
                  <a:pt x="450" y="660"/>
                </a:cubicBezTo>
                <a:cubicBezTo>
                  <a:pt x="455" y="642"/>
                  <a:pt x="452" y="634"/>
                  <a:pt x="451" y="620"/>
                </a:cubicBezTo>
                <a:cubicBezTo>
                  <a:pt x="450" y="606"/>
                  <a:pt x="444" y="594"/>
                  <a:pt x="444" y="578"/>
                </a:cubicBezTo>
                <a:cubicBezTo>
                  <a:pt x="444" y="555"/>
                  <a:pt x="452" y="540"/>
                  <a:pt x="454" y="525"/>
                </a:cubicBezTo>
                <a:cubicBezTo>
                  <a:pt x="457" y="513"/>
                  <a:pt x="463" y="513"/>
                  <a:pt x="463" y="506"/>
                </a:cubicBezTo>
                <a:cubicBezTo>
                  <a:pt x="463" y="499"/>
                  <a:pt x="458" y="492"/>
                  <a:pt x="456" y="485"/>
                </a:cubicBezTo>
                <a:cubicBezTo>
                  <a:pt x="454" y="478"/>
                  <a:pt x="456" y="475"/>
                  <a:pt x="450" y="464"/>
                </a:cubicBezTo>
                <a:cubicBezTo>
                  <a:pt x="444" y="453"/>
                  <a:pt x="430" y="438"/>
                  <a:pt x="421" y="417"/>
                </a:cubicBezTo>
                <a:cubicBezTo>
                  <a:pt x="412" y="396"/>
                  <a:pt x="403" y="356"/>
                  <a:pt x="397" y="336"/>
                </a:cubicBezTo>
                <a:cubicBezTo>
                  <a:pt x="395" y="322"/>
                  <a:pt x="385" y="296"/>
                  <a:pt x="385" y="296"/>
                </a:cubicBezTo>
                <a:cubicBezTo>
                  <a:pt x="380" y="245"/>
                  <a:pt x="404" y="200"/>
                  <a:pt x="360" y="170"/>
                </a:cubicBezTo>
                <a:cubicBezTo>
                  <a:pt x="346" y="149"/>
                  <a:pt x="330" y="133"/>
                  <a:pt x="309" y="119"/>
                </a:cubicBezTo>
                <a:cubicBezTo>
                  <a:pt x="294" y="97"/>
                  <a:pt x="253" y="78"/>
                  <a:pt x="231" y="63"/>
                </a:cubicBezTo>
                <a:cubicBezTo>
                  <a:pt x="212" y="35"/>
                  <a:pt x="168" y="23"/>
                  <a:pt x="145" y="0"/>
                </a:cubicBezTo>
                <a:close/>
              </a:path>
            </a:pathLst>
          </a:custGeom>
          <a:solidFill>
            <a:srgbClr val="F40000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>
            <a:off x="2438400" y="1676400"/>
            <a:ext cx="480060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1905000" y="3429000"/>
            <a:ext cx="4800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utoUpdateAnimBg="0"/>
      <p:bldP spid="31751" grpId="0" autoUpdateAnimBg="0"/>
      <p:bldP spid="31752" grpId="0" animBg="1"/>
      <p:bldP spid="31753" grpId="0" animBg="1"/>
      <p:bldP spid="31755" grpId="0" animBg="1"/>
      <p:bldP spid="3175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46"/>
          </a:xfrm>
          <a:solidFill>
            <a:schemeClr val="accent3">
              <a:lumMod val="20000"/>
              <a:lumOff val="80000"/>
            </a:scheme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Lobes of the Brain – Temporal Lobe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295400"/>
            <a:ext cx="84582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buClr>
                <a:srgbClr val="950103"/>
              </a:buClr>
              <a:buFont typeface="Wingdings" panose="05000000000000000000" pitchFamily="2" charset="2"/>
              <a:buChar char="§"/>
            </a:pPr>
            <a:r>
              <a:rPr lang="en-US" sz="3000" dirty="0">
                <a:latin typeface="Comic Sans MS" pitchFamily="66" charset="0"/>
              </a:rPr>
              <a:t>The Temporal Lobes are located on the sides of the brain, deep to the Temporal Bones of the skull.</a:t>
            </a:r>
          </a:p>
        </p:txBody>
      </p:sp>
      <p:pic>
        <p:nvPicPr>
          <p:cNvPr id="33797" name="Picture 5" descr="1-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8200" y="2073551"/>
            <a:ext cx="4038600" cy="3579261"/>
          </a:xfrm>
          <a:noFill/>
          <a:ln>
            <a:miter lim="800000"/>
            <a:headEnd/>
            <a:tailEnd/>
          </a:ln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04800" y="2590800"/>
            <a:ext cx="449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Clr>
                <a:srgbClr val="950103"/>
              </a:buCl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>
                <a:latin typeface="Comic Sans MS" pitchFamily="66" charset="0"/>
              </a:rPr>
              <a:t>They play an integral role in the following functions: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381000" y="3657600"/>
            <a:ext cx="259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buFontTx/>
              <a:buChar char="-"/>
            </a:pPr>
            <a:r>
              <a:rPr lang="en-US" dirty="0"/>
              <a:t> </a:t>
            </a:r>
            <a:r>
              <a:rPr lang="en-US" dirty="0">
                <a:latin typeface="Comic Sans MS" pitchFamily="66" charset="0"/>
              </a:rPr>
              <a:t>Hearing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214282" y="4267200"/>
            <a:ext cx="466251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>
              <a:buFontTx/>
              <a:buChar char="-"/>
            </a:pPr>
            <a:r>
              <a:rPr lang="en-US" dirty="0" smtClean="0">
                <a:latin typeface="Comic Sans MS" pitchFamily="66" charset="0"/>
              </a:rPr>
              <a:t>Organization/Comprehension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of language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381000" y="5181600"/>
            <a:ext cx="454819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>
              <a:buFontTx/>
              <a:buChar char="-"/>
            </a:pPr>
            <a:r>
              <a:rPr lang="en-US" sz="2800" dirty="0">
                <a:latin typeface="Comic Sans MS" pitchFamily="66" charset="0"/>
              </a:rPr>
              <a:t> Information Retrieval  </a:t>
            </a:r>
            <a:r>
              <a:rPr lang="en-US" sz="1800" dirty="0">
                <a:latin typeface="Comic Sans MS" pitchFamily="66" charset="0"/>
              </a:rPr>
              <a:t>(Memory and Memory Formation)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  <p:bldP spid="33796" grpId="0" autoUpdateAnimBg="0"/>
      <p:bldP spid="33799" grpId="0" autoUpdateAnimBg="0"/>
      <p:bldP spid="33800" grpId="0" autoUpdateAnimBg="0"/>
      <p:bldP spid="33801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solidFill>
            <a:schemeClr val="accent3">
              <a:lumMod val="20000"/>
              <a:lumOff val="80000"/>
            </a:scheme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Temporal Lobe – Cortical Regions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14282" y="1295400"/>
            <a:ext cx="8472518" cy="609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>
              <a:buClr>
                <a:srgbClr val="950103"/>
              </a:buClr>
              <a:buFont typeface="Wingdings" panose="05000000000000000000" pitchFamily="2" charset="2"/>
              <a:buChar char="§"/>
            </a:pPr>
            <a:r>
              <a:rPr lang="en-US" sz="33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Primary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Auditory Cortex</a:t>
            </a: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800" dirty="0">
                <a:latin typeface="Comic Sans MS" pitchFamily="66" charset="0"/>
              </a:rPr>
              <a:t>–  Responsible for hearing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04800" y="2209800"/>
            <a:ext cx="8001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Clr>
                <a:srgbClr val="950103"/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B51A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Primary </a:t>
            </a:r>
            <a:r>
              <a:rPr lang="en-US" b="1" dirty="0">
                <a:solidFill>
                  <a:srgbClr val="B51A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Olfactory Cortex</a:t>
            </a:r>
            <a:r>
              <a:rPr lang="en-US" dirty="0">
                <a:solidFill>
                  <a:srgbClr val="B51A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– </a:t>
            </a:r>
            <a:r>
              <a:rPr lang="en-US" dirty="0">
                <a:latin typeface="Comic Sans MS" pitchFamily="66" charset="0"/>
              </a:rPr>
              <a:t>Interprets the sense of smell  once it reaches the cortex via the olfactory bulbs. (Not visible on the superficial cortex)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304800" y="3962400"/>
            <a:ext cx="81534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C00000"/>
              </a:buClr>
              <a:buSzPct val="100000"/>
              <a:buFontTx/>
              <a:buChar char="•"/>
            </a:pP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Wernicke’s Area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– Language comprehension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>
              <a:buClr>
                <a:srgbClr val="C00000"/>
              </a:buClr>
              <a:buSzPct val="100000"/>
              <a:buFontTx/>
              <a:buChar char="•"/>
            </a:pP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</a:rPr>
              <a:t>Located on the </a:t>
            </a:r>
            <a:r>
              <a:rPr lang="en-US" sz="20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Left</a:t>
            </a:r>
            <a:r>
              <a:rPr lang="en-US" sz="2000" dirty="0">
                <a:latin typeface="Comic Sans MS" pitchFamily="66" charset="0"/>
              </a:rPr>
              <a:t> Temporal </a:t>
            </a:r>
            <a:r>
              <a:rPr lang="en-US" sz="2000" dirty="0" smtClean="0">
                <a:latin typeface="Comic Sans MS" pitchFamily="66" charset="0"/>
              </a:rPr>
              <a:t>Lobe (dominant hemisphere).</a:t>
            </a:r>
          </a:p>
          <a:p>
            <a:pPr>
              <a:buClr>
                <a:srgbClr val="C00000"/>
              </a:buClr>
              <a:buSzPct val="100000"/>
              <a:buFontTx/>
              <a:buChar char="•"/>
            </a:pPr>
            <a:r>
              <a:rPr lang="en-US" sz="2000" dirty="0" smtClean="0">
                <a:latin typeface="Comic Sans MS" pitchFamily="66" charset="0"/>
              </a:rPr>
              <a:t>Understand auditory and visual  information and send them to </a:t>
            </a:r>
            <a:r>
              <a:rPr lang="en-US" sz="2000" dirty="0" err="1" smtClean="0">
                <a:latin typeface="Comic Sans MS" pitchFamily="66" charset="0"/>
              </a:rPr>
              <a:t>Brocas</a:t>
            </a:r>
            <a:r>
              <a:rPr lang="en-US" sz="2000" dirty="0" smtClean="0">
                <a:latin typeface="Comic Sans MS" pitchFamily="66" charset="0"/>
              </a:rPr>
              <a:t> area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304800" y="4953000"/>
            <a:ext cx="858768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700" b="1" dirty="0"/>
              <a:t>	</a:t>
            </a:r>
            <a:endParaRPr lang="en-US" sz="20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  <p:bldP spid="35844" grpId="0" autoUpdateAnimBg="0"/>
      <p:bldP spid="35845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Temporal Lobe </a:t>
            </a:r>
          </a:p>
        </p:txBody>
      </p:sp>
      <p:sp>
        <p:nvSpPr>
          <p:cNvPr id="17411" name="Content Placeholder 6"/>
          <p:cNvSpPr>
            <a:spLocks noGrp="1"/>
          </p:cNvSpPr>
          <p:nvPr>
            <p:ph idx="1"/>
          </p:nvPr>
        </p:nvSpPr>
        <p:spPr>
          <a:xfrm>
            <a:off x="214313" y="1571625"/>
            <a:ext cx="8229600" cy="24003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Clr>
                <a:srgbClr val="950103"/>
              </a:buClr>
              <a:buFont typeface="Wingdings" pitchFamily="2" charset="2"/>
              <a:buChar char="q"/>
            </a:pPr>
            <a:endParaRPr lang="en-US" sz="3000" dirty="0" smtClean="0">
              <a:latin typeface="Comic Sans MS" pitchFamily="66" charset="0"/>
            </a:endParaRPr>
          </a:p>
          <a:p>
            <a:pPr>
              <a:lnSpc>
                <a:spcPct val="80000"/>
              </a:lnSpc>
              <a:buClr>
                <a:srgbClr val="950103"/>
              </a:buClr>
              <a:buFont typeface="Wingdings" pitchFamily="2" charset="2"/>
              <a:buChar char="q"/>
            </a:pPr>
            <a:r>
              <a:rPr lang="en-US" sz="3000" dirty="0" smtClean="0">
                <a:latin typeface="Comic Sans MS" pitchFamily="66" charset="0"/>
              </a:rPr>
              <a:t>Lesion </a:t>
            </a:r>
            <a:r>
              <a:rPr lang="en-US" sz="3000" dirty="0" smtClean="0"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3000" dirty="0" smtClean="0">
                <a:latin typeface="Comic Sans MS" pitchFamily="66" charset="0"/>
              </a:rPr>
              <a:t> may lead to</a:t>
            </a:r>
            <a:r>
              <a:rPr lang="en-US" sz="2800" dirty="0" smtClean="0">
                <a:latin typeface="Comic Sans MS" pitchFamily="66" charset="0"/>
              </a:rPr>
              <a:t>:</a:t>
            </a:r>
            <a:r>
              <a:rPr lang="en-US" sz="3600" b="1" dirty="0" smtClean="0"/>
              <a:t> </a:t>
            </a:r>
          </a:p>
          <a:p>
            <a:pPr>
              <a:lnSpc>
                <a:spcPct val="80000"/>
              </a:lnSpc>
              <a:buClr>
                <a:srgbClr val="950103"/>
              </a:buClr>
              <a:buFont typeface="Wingdings" pitchFamily="2" charset="2"/>
              <a:buChar char="ü"/>
            </a:pPr>
            <a:r>
              <a:rPr lang="en-US" sz="3600" b="1" dirty="0" smtClean="0"/>
              <a:t>- 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Wernicke’s Aphasia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– Language comprehension is inhibited.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The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individuals </a:t>
            </a: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have difficulty understanding written and spoken language</a:t>
            </a:r>
            <a:endParaRPr lang="en-US" sz="2800" i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buClr>
                <a:srgbClr val="950103"/>
              </a:buClr>
              <a:buFont typeface="Wingdings" pitchFamily="2" charset="2"/>
              <a:buChar char="ü"/>
            </a:pPr>
            <a:r>
              <a:rPr lang="en-US" sz="2800" dirty="0" smtClean="0">
                <a:latin typeface="Comic Sans MS" pitchFamily="66" charset="0"/>
              </a:rPr>
              <a:t>  Memory impairment </a:t>
            </a:r>
          </a:p>
          <a:p>
            <a:pPr>
              <a:lnSpc>
                <a:spcPct val="80000"/>
              </a:lnSpc>
              <a:buClr>
                <a:srgbClr val="950103"/>
              </a:buClr>
              <a:buFont typeface="Wingdings" pitchFamily="2" charset="2"/>
              <a:buChar char="ü"/>
            </a:pPr>
            <a:r>
              <a:rPr lang="en-US" sz="2800" dirty="0" smtClean="0">
                <a:latin typeface="Comic Sans MS" pitchFamily="66" charset="0"/>
              </a:rPr>
              <a:t> &amp; can be associated with temporal lobe epilepsy 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AA087C4-172F-4AE2-8E92-60B8261E7F83}" type="slidenum">
              <a:rPr lang="ar-SA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4765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r>
              <a:rPr lang="en-US" dirty="0" smtClean="0">
                <a:latin typeface="Comic Sans MS" pitchFamily="66" charset="0"/>
              </a:rPr>
              <a:t>The cerebrum is the largest part of the brain with two hemisphere, linked by commissural fibres of corpus callosum.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q"/>
            </a:pPr>
            <a:r>
              <a:rPr lang="en-US" dirty="0" smtClean="0">
                <a:latin typeface="Comic Sans MS" pitchFamily="66" charset="0"/>
              </a:rPr>
              <a:t> Each cerebral hemisphere contains externally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highly convoluted cortex of grey matter and internal mass of white matter or medulla.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q"/>
            </a:pPr>
            <a:r>
              <a:rPr lang="en-US" dirty="0" smtClean="0">
                <a:latin typeface="Comic Sans MS" pitchFamily="66" charset="0"/>
              </a:rPr>
              <a:t> The cerebral hemispheres contains motor and sensory areas and the limbic system.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q"/>
            </a:pP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1-8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76756" y="457200"/>
            <a:ext cx="6190488" cy="5486400"/>
          </a:xfrm>
          <a:noFill/>
          <a:ln>
            <a:miter lim="800000"/>
            <a:headEnd/>
            <a:tailEnd/>
          </a:ln>
        </p:spPr>
      </p:pic>
      <p:sp>
        <p:nvSpPr>
          <p:cNvPr id="36870" name="Freeform 6"/>
          <p:cNvSpPr>
            <a:spLocks/>
          </p:cNvSpPr>
          <p:nvPr/>
        </p:nvSpPr>
        <p:spPr bwMode="auto">
          <a:xfrm>
            <a:off x="5273675" y="1600200"/>
            <a:ext cx="935038" cy="479425"/>
          </a:xfrm>
          <a:custGeom>
            <a:avLst/>
            <a:gdLst/>
            <a:ahLst/>
            <a:cxnLst>
              <a:cxn ang="0">
                <a:pos x="2" y="150"/>
              </a:cxn>
              <a:cxn ang="0">
                <a:pos x="74" y="276"/>
              </a:cxn>
              <a:cxn ang="0">
                <a:pos x="194" y="300"/>
              </a:cxn>
              <a:cxn ang="0">
                <a:pos x="506" y="294"/>
              </a:cxn>
              <a:cxn ang="0">
                <a:pos x="533" y="272"/>
              </a:cxn>
              <a:cxn ang="0">
                <a:pos x="547" y="246"/>
              </a:cxn>
              <a:cxn ang="0">
                <a:pos x="581" y="153"/>
              </a:cxn>
              <a:cxn ang="0">
                <a:pos x="580" y="8"/>
              </a:cxn>
              <a:cxn ang="0">
                <a:pos x="542" y="18"/>
              </a:cxn>
              <a:cxn ang="0">
                <a:pos x="506" y="6"/>
              </a:cxn>
              <a:cxn ang="0">
                <a:pos x="386" y="9"/>
              </a:cxn>
              <a:cxn ang="0">
                <a:pos x="304" y="20"/>
              </a:cxn>
              <a:cxn ang="0">
                <a:pos x="263" y="11"/>
              </a:cxn>
              <a:cxn ang="0">
                <a:pos x="199" y="81"/>
              </a:cxn>
              <a:cxn ang="0">
                <a:pos x="110" y="108"/>
              </a:cxn>
              <a:cxn ang="0">
                <a:pos x="74" y="114"/>
              </a:cxn>
              <a:cxn ang="0">
                <a:pos x="67" y="120"/>
              </a:cxn>
              <a:cxn ang="0">
                <a:pos x="46" y="122"/>
              </a:cxn>
              <a:cxn ang="0">
                <a:pos x="20" y="132"/>
              </a:cxn>
              <a:cxn ang="0">
                <a:pos x="2" y="150"/>
              </a:cxn>
            </a:cxnLst>
            <a:rect l="0" t="0" r="r" b="b"/>
            <a:pathLst>
              <a:path w="589" h="302">
                <a:moveTo>
                  <a:pt x="2" y="150"/>
                </a:moveTo>
                <a:cubicBezTo>
                  <a:pt x="16" y="193"/>
                  <a:pt x="33" y="249"/>
                  <a:pt x="74" y="276"/>
                </a:cubicBezTo>
                <a:cubicBezTo>
                  <a:pt x="105" y="297"/>
                  <a:pt x="157" y="288"/>
                  <a:pt x="194" y="300"/>
                </a:cubicBezTo>
                <a:cubicBezTo>
                  <a:pt x="298" y="298"/>
                  <a:pt x="402" y="302"/>
                  <a:pt x="506" y="294"/>
                </a:cubicBezTo>
                <a:cubicBezTo>
                  <a:pt x="513" y="293"/>
                  <a:pt x="532" y="277"/>
                  <a:pt x="533" y="272"/>
                </a:cubicBezTo>
                <a:cubicBezTo>
                  <a:pt x="537" y="263"/>
                  <a:pt x="539" y="266"/>
                  <a:pt x="547" y="246"/>
                </a:cubicBezTo>
                <a:cubicBezTo>
                  <a:pt x="555" y="226"/>
                  <a:pt x="576" y="193"/>
                  <a:pt x="581" y="153"/>
                </a:cubicBezTo>
                <a:cubicBezTo>
                  <a:pt x="579" y="115"/>
                  <a:pt x="589" y="45"/>
                  <a:pt x="580" y="8"/>
                </a:cubicBezTo>
                <a:cubicBezTo>
                  <a:pt x="578" y="0"/>
                  <a:pt x="550" y="20"/>
                  <a:pt x="542" y="18"/>
                </a:cubicBezTo>
                <a:cubicBezTo>
                  <a:pt x="530" y="14"/>
                  <a:pt x="506" y="6"/>
                  <a:pt x="506" y="6"/>
                </a:cubicBezTo>
                <a:cubicBezTo>
                  <a:pt x="480" y="5"/>
                  <a:pt x="420" y="7"/>
                  <a:pt x="386" y="9"/>
                </a:cubicBezTo>
                <a:cubicBezTo>
                  <a:pt x="352" y="11"/>
                  <a:pt x="324" y="20"/>
                  <a:pt x="304" y="20"/>
                </a:cubicBezTo>
                <a:cubicBezTo>
                  <a:pt x="284" y="20"/>
                  <a:pt x="280" y="1"/>
                  <a:pt x="263" y="11"/>
                </a:cubicBezTo>
                <a:cubicBezTo>
                  <a:pt x="246" y="21"/>
                  <a:pt x="225" y="65"/>
                  <a:pt x="199" y="81"/>
                </a:cubicBezTo>
                <a:cubicBezTo>
                  <a:pt x="165" y="82"/>
                  <a:pt x="144" y="104"/>
                  <a:pt x="110" y="108"/>
                </a:cubicBezTo>
                <a:cubicBezTo>
                  <a:pt x="97" y="110"/>
                  <a:pt x="74" y="114"/>
                  <a:pt x="74" y="114"/>
                </a:cubicBezTo>
                <a:cubicBezTo>
                  <a:pt x="67" y="116"/>
                  <a:pt x="72" y="119"/>
                  <a:pt x="67" y="120"/>
                </a:cubicBezTo>
                <a:cubicBezTo>
                  <a:pt x="62" y="121"/>
                  <a:pt x="54" y="120"/>
                  <a:pt x="46" y="122"/>
                </a:cubicBezTo>
                <a:cubicBezTo>
                  <a:pt x="42" y="134"/>
                  <a:pt x="31" y="125"/>
                  <a:pt x="20" y="132"/>
                </a:cubicBezTo>
                <a:cubicBezTo>
                  <a:pt x="0" y="145"/>
                  <a:pt x="2" y="137"/>
                  <a:pt x="2" y="150"/>
                </a:cubicBezTo>
                <a:close/>
              </a:path>
            </a:pathLst>
          </a:custGeom>
          <a:solidFill>
            <a:srgbClr val="FCDE00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1" name="Freeform 7"/>
          <p:cNvSpPr>
            <a:spLocks/>
          </p:cNvSpPr>
          <p:nvPr/>
        </p:nvSpPr>
        <p:spPr bwMode="auto">
          <a:xfrm>
            <a:off x="5111750" y="1593850"/>
            <a:ext cx="1917700" cy="801688"/>
          </a:xfrm>
          <a:custGeom>
            <a:avLst/>
            <a:gdLst/>
            <a:ahLst/>
            <a:cxnLst>
              <a:cxn ang="0">
                <a:pos x="49" y="267"/>
              </a:cxn>
              <a:cxn ang="0">
                <a:pos x="73" y="333"/>
              </a:cxn>
              <a:cxn ang="0">
                <a:pos x="83" y="363"/>
              </a:cxn>
              <a:cxn ang="0">
                <a:pos x="94" y="379"/>
              </a:cxn>
              <a:cxn ang="0">
                <a:pos x="106" y="397"/>
              </a:cxn>
              <a:cxn ang="0">
                <a:pos x="122" y="414"/>
              </a:cxn>
              <a:cxn ang="0">
                <a:pos x="152" y="456"/>
              </a:cxn>
              <a:cxn ang="0">
                <a:pos x="158" y="480"/>
              </a:cxn>
              <a:cxn ang="0">
                <a:pos x="202" y="475"/>
              </a:cxn>
              <a:cxn ang="0">
                <a:pos x="350" y="445"/>
              </a:cxn>
              <a:cxn ang="0">
                <a:pos x="472" y="472"/>
              </a:cxn>
              <a:cxn ang="0">
                <a:pos x="560" y="445"/>
              </a:cxn>
              <a:cxn ang="0">
                <a:pos x="644" y="447"/>
              </a:cxn>
              <a:cxn ang="0">
                <a:pos x="757" y="477"/>
              </a:cxn>
              <a:cxn ang="0">
                <a:pos x="820" y="495"/>
              </a:cxn>
              <a:cxn ang="0">
                <a:pos x="893" y="501"/>
              </a:cxn>
              <a:cxn ang="0">
                <a:pos x="977" y="478"/>
              </a:cxn>
              <a:cxn ang="0">
                <a:pos x="1034" y="412"/>
              </a:cxn>
              <a:cxn ang="0">
                <a:pos x="1076" y="352"/>
              </a:cxn>
              <a:cxn ang="0">
                <a:pos x="1126" y="282"/>
              </a:cxn>
              <a:cxn ang="0">
                <a:pos x="1153" y="228"/>
              </a:cxn>
              <a:cxn ang="0">
                <a:pos x="1162" y="195"/>
              </a:cxn>
              <a:cxn ang="0">
                <a:pos x="1187" y="120"/>
              </a:cxn>
              <a:cxn ang="0">
                <a:pos x="1180" y="67"/>
              </a:cxn>
              <a:cxn ang="0">
                <a:pos x="1148" y="57"/>
              </a:cxn>
              <a:cxn ang="0">
                <a:pos x="1066" y="10"/>
              </a:cxn>
              <a:cxn ang="0">
                <a:pos x="983" y="13"/>
              </a:cxn>
              <a:cxn ang="0">
                <a:pos x="845" y="10"/>
              </a:cxn>
              <a:cxn ang="0">
                <a:pos x="746" y="10"/>
              </a:cxn>
              <a:cxn ang="0">
                <a:pos x="689" y="6"/>
              </a:cxn>
              <a:cxn ang="0">
                <a:pos x="686" y="46"/>
              </a:cxn>
              <a:cxn ang="0">
                <a:pos x="686" y="91"/>
              </a:cxn>
              <a:cxn ang="0">
                <a:pos x="682" y="181"/>
              </a:cxn>
              <a:cxn ang="0">
                <a:pos x="664" y="223"/>
              </a:cxn>
              <a:cxn ang="0">
                <a:pos x="641" y="267"/>
              </a:cxn>
              <a:cxn ang="0">
                <a:pos x="611" y="300"/>
              </a:cxn>
              <a:cxn ang="0">
                <a:pos x="575" y="298"/>
              </a:cxn>
              <a:cxn ang="0">
                <a:pos x="314" y="304"/>
              </a:cxn>
              <a:cxn ang="0">
                <a:pos x="230" y="295"/>
              </a:cxn>
              <a:cxn ang="0">
                <a:pos x="178" y="282"/>
              </a:cxn>
              <a:cxn ang="0">
                <a:pos x="145" y="247"/>
              </a:cxn>
              <a:cxn ang="0">
                <a:pos x="137" y="229"/>
              </a:cxn>
              <a:cxn ang="0">
                <a:pos x="107" y="177"/>
              </a:cxn>
              <a:cxn ang="0">
                <a:pos x="107" y="168"/>
              </a:cxn>
              <a:cxn ang="0">
                <a:pos x="88" y="144"/>
              </a:cxn>
              <a:cxn ang="0">
                <a:pos x="4" y="184"/>
              </a:cxn>
              <a:cxn ang="0">
                <a:pos x="23" y="217"/>
              </a:cxn>
              <a:cxn ang="0">
                <a:pos x="49" y="267"/>
              </a:cxn>
            </a:cxnLst>
            <a:rect l="0" t="0" r="r" b="b"/>
            <a:pathLst>
              <a:path w="1208" h="505">
                <a:moveTo>
                  <a:pt x="49" y="267"/>
                </a:moveTo>
                <a:cubicBezTo>
                  <a:pt x="71" y="333"/>
                  <a:pt x="42" y="263"/>
                  <a:pt x="73" y="333"/>
                </a:cubicBezTo>
                <a:cubicBezTo>
                  <a:pt x="78" y="349"/>
                  <a:pt x="80" y="355"/>
                  <a:pt x="83" y="363"/>
                </a:cubicBezTo>
                <a:cubicBezTo>
                  <a:pt x="86" y="371"/>
                  <a:pt x="90" y="373"/>
                  <a:pt x="94" y="379"/>
                </a:cubicBezTo>
                <a:cubicBezTo>
                  <a:pt x="97" y="385"/>
                  <a:pt x="101" y="391"/>
                  <a:pt x="106" y="397"/>
                </a:cubicBezTo>
                <a:cubicBezTo>
                  <a:pt x="111" y="403"/>
                  <a:pt x="114" y="404"/>
                  <a:pt x="122" y="414"/>
                </a:cubicBezTo>
                <a:cubicBezTo>
                  <a:pt x="159" y="439"/>
                  <a:pt x="113" y="437"/>
                  <a:pt x="152" y="456"/>
                </a:cubicBezTo>
                <a:cubicBezTo>
                  <a:pt x="160" y="464"/>
                  <a:pt x="150" y="477"/>
                  <a:pt x="158" y="480"/>
                </a:cubicBezTo>
                <a:cubicBezTo>
                  <a:pt x="166" y="483"/>
                  <a:pt x="170" y="481"/>
                  <a:pt x="202" y="475"/>
                </a:cubicBezTo>
                <a:cubicBezTo>
                  <a:pt x="234" y="476"/>
                  <a:pt x="305" y="446"/>
                  <a:pt x="350" y="445"/>
                </a:cubicBezTo>
                <a:cubicBezTo>
                  <a:pt x="395" y="444"/>
                  <a:pt x="437" y="472"/>
                  <a:pt x="472" y="472"/>
                </a:cubicBezTo>
                <a:cubicBezTo>
                  <a:pt x="531" y="473"/>
                  <a:pt x="512" y="447"/>
                  <a:pt x="560" y="445"/>
                </a:cubicBezTo>
                <a:cubicBezTo>
                  <a:pt x="589" y="441"/>
                  <a:pt x="611" y="442"/>
                  <a:pt x="644" y="447"/>
                </a:cubicBezTo>
                <a:cubicBezTo>
                  <a:pt x="677" y="452"/>
                  <a:pt x="728" y="469"/>
                  <a:pt x="757" y="477"/>
                </a:cubicBezTo>
                <a:cubicBezTo>
                  <a:pt x="776" y="478"/>
                  <a:pt x="820" y="495"/>
                  <a:pt x="820" y="495"/>
                </a:cubicBezTo>
                <a:cubicBezTo>
                  <a:pt x="841" y="496"/>
                  <a:pt x="867" y="505"/>
                  <a:pt x="893" y="501"/>
                </a:cubicBezTo>
                <a:cubicBezTo>
                  <a:pt x="919" y="498"/>
                  <a:pt x="954" y="493"/>
                  <a:pt x="977" y="478"/>
                </a:cubicBezTo>
                <a:cubicBezTo>
                  <a:pt x="986" y="477"/>
                  <a:pt x="1018" y="422"/>
                  <a:pt x="1034" y="412"/>
                </a:cubicBezTo>
                <a:cubicBezTo>
                  <a:pt x="1046" y="391"/>
                  <a:pt x="1064" y="378"/>
                  <a:pt x="1076" y="352"/>
                </a:cubicBezTo>
                <a:cubicBezTo>
                  <a:pt x="1091" y="330"/>
                  <a:pt x="1113" y="303"/>
                  <a:pt x="1126" y="282"/>
                </a:cubicBezTo>
                <a:cubicBezTo>
                  <a:pt x="1136" y="260"/>
                  <a:pt x="1149" y="239"/>
                  <a:pt x="1153" y="228"/>
                </a:cubicBezTo>
                <a:cubicBezTo>
                  <a:pt x="1159" y="214"/>
                  <a:pt x="1156" y="213"/>
                  <a:pt x="1162" y="195"/>
                </a:cubicBezTo>
                <a:cubicBezTo>
                  <a:pt x="1179" y="170"/>
                  <a:pt x="1171" y="144"/>
                  <a:pt x="1187" y="120"/>
                </a:cubicBezTo>
                <a:cubicBezTo>
                  <a:pt x="1176" y="76"/>
                  <a:pt x="1208" y="95"/>
                  <a:pt x="1180" y="67"/>
                </a:cubicBezTo>
                <a:cubicBezTo>
                  <a:pt x="1170" y="53"/>
                  <a:pt x="1167" y="66"/>
                  <a:pt x="1148" y="57"/>
                </a:cubicBezTo>
                <a:cubicBezTo>
                  <a:pt x="1129" y="48"/>
                  <a:pt x="1094" y="17"/>
                  <a:pt x="1066" y="10"/>
                </a:cubicBezTo>
                <a:cubicBezTo>
                  <a:pt x="1038" y="3"/>
                  <a:pt x="1020" y="13"/>
                  <a:pt x="983" y="13"/>
                </a:cubicBezTo>
                <a:cubicBezTo>
                  <a:pt x="946" y="13"/>
                  <a:pt x="884" y="10"/>
                  <a:pt x="845" y="10"/>
                </a:cubicBezTo>
                <a:cubicBezTo>
                  <a:pt x="819" y="1"/>
                  <a:pt x="772" y="19"/>
                  <a:pt x="746" y="10"/>
                </a:cubicBezTo>
                <a:cubicBezTo>
                  <a:pt x="720" y="8"/>
                  <a:pt x="699" y="0"/>
                  <a:pt x="689" y="6"/>
                </a:cubicBezTo>
                <a:cubicBezTo>
                  <a:pt x="679" y="12"/>
                  <a:pt x="686" y="32"/>
                  <a:pt x="686" y="46"/>
                </a:cubicBezTo>
                <a:cubicBezTo>
                  <a:pt x="688" y="60"/>
                  <a:pt x="686" y="61"/>
                  <a:pt x="686" y="91"/>
                </a:cubicBezTo>
                <a:cubicBezTo>
                  <a:pt x="685" y="113"/>
                  <a:pt x="686" y="159"/>
                  <a:pt x="682" y="181"/>
                </a:cubicBezTo>
                <a:cubicBezTo>
                  <a:pt x="678" y="203"/>
                  <a:pt x="671" y="209"/>
                  <a:pt x="664" y="223"/>
                </a:cubicBezTo>
                <a:cubicBezTo>
                  <a:pt x="661" y="243"/>
                  <a:pt x="641" y="267"/>
                  <a:pt x="641" y="267"/>
                </a:cubicBezTo>
                <a:cubicBezTo>
                  <a:pt x="632" y="277"/>
                  <a:pt x="620" y="297"/>
                  <a:pt x="611" y="300"/>
                </a:cubicBezTo>
                <a:cubicBezTo>
                  <a:pt x="600" y="305"/>
                  <a:pt x="624" y="297"/>
                  <a:pt x="575" y="298"/>
                </a:cubicBezTo>
                <a:cubicBezTo>
                  <a:pt x="526" y="298"/>
                  <a:pt x="371" y="304"/>
                  <a:pt x="314" y="304"/>
                </a:cubicBezTo>
                <a:cubicBezTo>
                  <a:pt x="257" y="304"/>
                  <a:pt x="253" y="299"/>
                  <a:pt x="230" y="295"/>
                </a:cubicBezTo>
                <a:cubicBezTo>
                  <a:pt x="207" y="291"/>
                  <a:pt x="192" y="290"/>
                  <a:pt x="178" y="282"/>
                </a:cubicBezTo>
                <a:cubicBezTo>
                  <a:pt x="164" y="274"/>
                  <a:pt x="152" y="256"/>
                  <a:pt x="145" y="247"/>
                </a:cubicBezTo>
                <a:cubicBezTo>
                  <a:pt x="138" y="238"/>
                  <a:pt x="143" y="241"/>
                  <a:pt x="137" y="229"/>
                </a:cubicBezTo>
                <a:cubicBezTo>
                  <a:pt x="117" y="216"/>
                  <a:pt x="127" y="190"/>
                  <a:pt x="107" y="177"/>
                </a:cubicBezTo>
                <a:cubicBezTo>
                  <a:pt x="102" y="167"/>
                  <a:pt x="110" y="173"/>
                  <a:pt x="107" y="168"/>
                </a:cubicBezTo>
                <a:cubicBezTo>
                  <a:pt x="104" y="163"/>
                  <a:pt x="105" y="141"/>
                  <a:pt x="88" y="144"/>
                </a:cubicBezTo>
                <a:cubicBezTo>
                  <a:pt x="71" y="147"/>
                  <a:pt x="15" y="172"/>
                  <a:pt x="4" y="184"/>
                </a:cubicBezTo>
                <a:cubicBezTo>
                  <a:pt x="0" y="190"/>
                  <a:pt x="14" y="211"/>
                  <a:pt x="23" y="217"/>
                </a:cubicBezTo>
                <a:cubicBezTo>
                  <a:pt x="7" y="229"/>
                  <a:pt x="49" y="241"/>
                  <a:pt x="49" y="267"/>
                </a:cubicBezTo>
                <a:close/>
              </a:path>
            </a:pathLst>
          </a:custGeom>
          <a:solidFill>
            <a:srgbClr val="DC5900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304800" y="990600"/>
            <a:ext cx="2362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D8BE00"/>
                </a:solidFill>
              </a:rPr>
              <a:t>Primary Auditory </a:t>
            </a:r>
            <a:r>
              <a:rPr lang="en-US" b="1">
                <a:solidFill>
                  <a:srgbClr val="FCDE00"/>
                </a:solidFill>
              </a:rPr>
              <a:t>Cortex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304800" y="25146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DC5900"/>
                </a:solidFill>
              </a:rPr>
              <a:t>Wernike’s Area</a:t>
            </a:r>
          </a:p>
        </p:txBody>
      </p:sp>
      <p:sp>
        <p:nvSpPr>
          <p:cNvPr id="36876" name="Freeform 12"/>
          <p:cNvSpPr>
            <a:spLocks/>
          </p:cNvSpPr>
          <p:nvPr/>
        </p:nvSpPr>
        <p:spPr bwMode="auto">
          <a:xfrm>
            <a:off x="4711700" y="1881188"/>
            <a:ext cx="646113" cy="954087"/>
          </a:xfrm>
          <a:custGeom>
            <a:avLst/>
            <a:gdLst/>
            <a:ahLst/>
            <a:cxnLst>
              <a:cxn ang="0">
                <a:pos x="13" y="102"/>
              </a:cxn>
              <a:cxn ang="0">
                <a:pos x="8" y="216"/>
              </a:cxn>
              <a:cxn ang="0">
                <a:pos x="4" y="233"/>
              </a:cxn>
              <a:cxn ang="0">
                <a:pos x="10" y="302"/>
              </a:cxn>
              <a:cxn ang="0">
                <a:pos x="13" y="326"/>
              </a:cxn>
              <a:cxn ang="0">
                <a:pos x="35" y="386"/>
              </a:cxn>
              <a:cxn ang="0">
                <a:pos x="35" y="405"/>
              </a:cxn>
              <a:cxn ang="0">
                <a:pos x="34" y="447"/>
              </a:cxn>
              <a:cxn ang="0">
                <a:pos x="41" y="467"/>
              </a:cxn>
              <a:cxn ang="0">
                <a:pos x="49" y="513"/>
              </a:cxn>
              <a:cxn ang="0">
                <a:pos x="56" y="525"/>
              </a:cxn>
              <a:cxn ang="0">
                <a:pos x="61" y="540"/>
              </a:cxn>
              <a:cxn ang="0">
                <a:pos x="73" y="584"/>
              </a:cxn>
              <a:cxn ang="0">
                <a:pos x="103" y="590"/>
              </a:cxn>
              <a:cxn ang="0">
                <a:pos x="145" y="563"/>
              </a:cxn>
              <a:cxn ang="0">
                <a:pos x="163" y="554"/>
              </a:cxn>
              <a:cxn ang="0">
                <a:pos x="184" y="548"/>
              </a:cxn>
              <a:cxn ang="0">
                <a:pos x="199" y="542"/>
              </a:cxn>
              <a:cxn ang="0">
                <a:pos x="239" y="537"/>
              </a:cxn>
              <a:cxn ang="0">
                <a:pos x="248" y="530"/>
              </a:cxn>
              <a:cxn ang="0">
                <a:pos x="251" y="525"/>
              </a:cxn>
              <a:cxn ang="0">
                <a:pos x="260" y="518"/>
              </a:cxn>
              <a:cxn ang="0">
                <a:pos x="268" y="498"/>
              </a:cxn>
              <a:cxn ang="0">
                <a:pos x="278" y="464"/>
              </a:cxn>
              <a:cxn ang="0">
                <a:pos x="277" y="402"/>
              </a:cxn>
              <a:cxn ang="0">
                <a:pos x="278" y="392"/>
              </a:cxn>
              <a:cxn ang="0">
                <a:pos x="310" y="347"/>
              </a:cxn>
              <a:cxn ang="0">
                <a:pos x="364" y="329"/>
              </a:cxn>
              <a:cxn ang="0">
                <a:pos x="391" y="314"/>
              </a:cxn>
              <a:cxn ang="0">
                <a:pos x="403" y="305"/>
              </a:cxn>
              <a:cxn ang="0">
                <a:pos x="391" y="264"/>
              </a:cxn>
              <a:cxn ang="0">
                <a:pos x="379" y="239"/>
              </a:cxn>
              <a:cxn ang="0">
                <a:pos x="346" y="203"/>
              </a:cxn>
              <a:cxn ang="0">
                <a:pos x="328" y="173"/>
              </a:cxn>
              <a:cxn ang="0">
                <a:pos x="326" y="155"/>
              </a:cxn>
              <a:cxn ang="0">
                <a:pos x="317" y="140"/>
              </a:cxn>
              <a:cxn ang="0">
                <a:pos x="307" y="119"/>
              </a:cxn>
              <a:cxn ang="0">
                <a:pos x="304" y="92"/>
              </a:cxn>
              <a:cxn ang="0">
                <a:pos x="293" y="71"/>
              </a:cxn>
              <a:cxn ang="0">
                <a:pos x="272" y="47"/>
              </a:cxn>
              <a:cxn ang="0">
                <a:pos x="268" y="33"/>
              </a:cxn>
              <a:cxn ang="0">
                <a:pos x="250" y="0"/>
              </a:cxn>
              <a:cxn ang="0">
                <a:pos x="224" y="14"/>
              </a:cxn>
              <a:cxn ang="0">
                <a:pos x="224" y="14"/>
              </a:cxn>
              <a:cxn ang="0">
                <a:pos x="205" y="17"/>
              </a:cxn>
              <a:cxn ang="0">
                <a:pos x="173" y="29"/>
              </a:cxn>
              <a:cxn ang="0">
                <a:pos x="137" y="57"/>
              </a:cxn>
              <a:cxn ang="0">
                <a:pos x="92" y="81"/>
              </a:cxn>
              <a:cxn ang="0">
                <a:pos x="56" y="87"/>
              </a:cxn>
              <a:cxn ang="0">
                <a:pos x="46" y="92"/>
              </a:cxn>
              <a:cxn ang="0">
                <a:pos x="8" y="90"/>
              </a:cxn>
              <a:cxn ang="0">
                <a:pos x="13" y="90"/>
              </a:cxn>
              <a:cxn ang="0">
                <a:pos x="13" y="102"/>
              </a:cxn>
            </a:cxnLst>
            <a:rect l="0" t="0" r="r" b="b"/>
            <a:pathLst>
              <a:path w="407" h="601">
                <a:moveTo>
                  <a:pt x="13" y="102"/>
                </a:moveTo>
                <a:cubicBezTo>
                  <a:pt x="10" y="137"/>
                  <a:pt x="21" y="189"/>
                  <a:pt x="8" y="216"/>
                </a:cubicBezTo>
                <a:cubicBezTo>
                  <a:pt x="7" y="222"/>
                  <a:pt x="5" y="227"/>
                  <a:pt x="4" y="233"/>
                </a:cubicBezTo>
                <a:cubicBezTo>
                  <a:pt x="2" y="247"/>
                  <a:pt x="9" y="287"/>
                  <a:pt x="10" y="302"/>
                </a:cubicBezTo>
                <a:cubicBezTo>
                  <a:pt x="11" y="317"/>
                  <a:pt x="9" y="312"/>
                  <a:pt x="13" y="326"/>
                </a:cubicBezTo>
                <a:cubicBezTo>
                  <a:pt x="14" y="340"/>
                  <a:pt x="33" y="373"/>
                  <a:pt x="35" y="386"/>
                </a:cubicBezTo>
                <a:cubicBezTo>
                  <a:pt x="39" y="399"/>
                  <a:pt x="35" y="395"/>
                  <a:pt x="35" y="405"/>
                </a:cubicBezTo>
                <a:cubicBezTo>
                  <a:pt x="38" y="421"/>
                  <a:pt x="27" y="433"/>
                  <a:pt x="34" y="447"/>
                </a:cubicBezTo>
                <a:cubicBezTo>
                  <a:pt x="35" y="454"/>
                  <a:pt x="37" y="461"/>
                  <a:pt x="41" y="467"/>
                </a:cubicBezTo>
                <a:cubicBezTo>
                  <a:pt x="44" y="482"/>
                  <a:pt x="42" y="499"/>
                  <a:pt x="49" y="513"/>
                </a:cubicBezTo>
                <a:cubicBezTo>
                  <a:pt x="50" y="519"/>
                  <a:pt x="51" y="521"/>
                  <a:pt x="56" y="525"/>
                </a:cubicBezTo>
                <a:cubicBezTo>
                  <a:pt x="58" y="530"/>
                  <a:pt x="59" y="535"/>
                  <a:pt x="61" y="540"/>
                </a:cubicBezTo>
                <a:cubicBezTo>
                  <a:pt x="62" y="547"/>
                  <a:pt x="68" y="579"/>
                  <a:pt x="73" y="584"/>
                </a:cubicBezTo>
                <a:cubicBezTo>
                  <a:pt x="80" y="592"/>
                  <a:pt x="91" y="593"/>
                  <a:pt x="103" y="590"/>
                </a:cubicBezTo>
                <a:cubicBezTo>
                  <a:pt x="125" y="601"/>
                  <a:pt x="130" y="573"/>
                  <a:pt x="145" y="563"/>
                </a:cubicBezTo>
                <a:cubicBezTo>
                  <a:pt x="151" y="559"/>
                  <a:pt x="156" y="555"/>
                  <a:pt x="163" y="554"/>
                </a:cubicBezTo>
                <a:cubicBezTo>
                  <a:pt x="169" y="551"/>
                  <a:pt x="177" y="549"/>
                  <a:pt x="184" y="548"/>
                </a:cubicBezTo>
                <a:cubicBezTo>
                  <a:pt x="189" y="544"/>
                  <a:pt x="193" y="543"/>
                  <a:pt x="199" y="542"/>
                </a:cubicBezTo>
                <a:cubicBezTo>
                  <a:pt x="211" y="536"/>
                  <a:pt x="226" y="538"/>
                  <a:pt x="239" y="537"/>
                </a:cubicBezTo>
                <a:cubicBezTo>
                  <a:pt x="242" y="535"/>
                  <a:pt x="246" y="533"/>
                  <a:pt x="248" y="530"/>
                </a:cubicBezTo>
                <a:cubicBezTo>
                  <a:pt x="249" y="528"/>
                  <a:pt x="250" y="526"/>
                  <a:pt x="251" y="525"/>
                </a:cubicBezTo>
                <a:cubicBezTo>
                  <a:pt x="254" y="522"/>
                  <a:pt x="260" y="518"/>
                  <a:pt x="260" y="518"/>
                </a:cubicBezTo>
                <a:cubicBezTo>
                  <a:pt x="264" y="511"/>
                  <a:pt x="266" y="505"/>
                  <a:pt x="268" y="498"/>
                </a:cubicBezTo>
                <a:cubicBezTo>
                  <a:pt x="270" y="489"/>
                  <a:pt x="278" y="480"/>
                  <a:pt x="278" y="464"/>
                </a:cubicBezTo>
                <a:cubicBezTo>
                  <a:pt x="280" y="448"/>
                  <a:pt x="277" y="414"/>
                  <a:pt x="277" y="402"/>
                </a:cubicBezTo>
                <a:cubicBezTo>
                  <a:pt x="265" y="404"/>
                  <a:pt x="274" y="397"/>
                  <a:pt x="278" y="392"/>
                </a:cubicBezTo>
                <a:cubicBezTo>
                  <a:pt x="281" y="378"/>
                  <a:pt x="296" y="349"/>
                  <a:pt x="310" y="347"/>
                </a:cubicBezTo>
                <a:cubicBezTo>
                  <a:pt x="330" y="332"/>
                  <a:pt x="337" y="330"/>
                  <a:pt x="364" y="329"/>
                </a:cubicBezTo>
                <a:cubicBezTo>
                  <a:pt x="372" y="323"/>
                  <a:pt x="381" y="316"/>
                  <a:pt x="391" y="314"/>
                </a:cubicBezTo>
                <a:cubicBezTo>
                  <a:pt x="396" y="311"/>
                  <a:pt x="400" y="310"/>
                  <a:pt x="403" y="305"/>
                </a:cubicBezTo>
                <a:cubicBezTo>
                  <a:pt x="407" y="287"/>
                  <a:pt x="406" y="276"/>
                  <a:pt x="391" y="264"/>
                </a:cubicBezTo>
                <a:cubicBezTo>
                  <a:pt x="386" y="254"/>
                  <a:pt x="389" y="245"/>
                  <a:pt x="379" y="239"/>
                </a:cubicBezTo>
                <a:cubicBezTo>
                  <a:pt x="372" y="228"/>
                  <a:pt x="356" y="211"/>
                  <a:pt x="346" y="203"/>
                </a:cubicBezTo>
                <a:cubicBezTo>
                  <a:pt x="339" y="192"/>
                  <a:pt x="335" y="184"/>
                  <a:pt x="328" y="173"/>
                </a:cubicBezTo>
                <a:cubicBezTo>
                  <a:pt x="324" y="168"/>
                  <a:pt x="326" y="155"/>
                  <a:pt x="326" y="155"/>
                </a:cubicBezTo>
                <a:cubicBezTo>
                  <a:pt x="325" y="149"/>
                  <a:pt x="320" y="146"/>
                  <a:pt x="317" y="140"/>
                </a:cubicBezTo>
                <a:cubicBezTo>
                  <a:pt x="315" y="129"/>
                  <a:pt x="312" y="129"/>
                  <a:pt x="307" y="119"/>
                </a:cubicBezTo>
                <a:cubicBezTo>
                  <a:pt x="306" y="112"/>
                  <a:pt x="310" y="96"/>
                  <a:pt x="304" y="92"/>
                </a:cubicBezTo>
                <a:cubicBezTo>
                  <a:pt x="301" y="88"/>
                  <a:pt x="296" y="75"/>
                  <a:pt x="293" y="71"/>
                </a:cubicBezTo>
                <a:cubicBezTo>
                  <a:pt x="288" y="63"/>
                  <a:pt x="276" y="53"/>
                  <a:pt x="272" y="47"/>
                </a:cubicBezTo>
                <a:cubicBezTo>
                  <a:pt x="268" y="41"/>
                  <a:pt x="272" y="41"/>
                  <a:pt x="268" y="33"/>
                </a:cubicBezTo>
                <a:cubicBezTo>
                  <a:pt x="266" y="24"/>
                  <a:pt x="259" y="2"/>
                  <a:pt x="250" y="0"/>
                </a:cubicBezTo>
                <a:cubicBezTo>
                  <a:pt x="241" y="1"/>
                  <a:pt x="232" y="12"/>
                  <a:pt x="224" y="14"/>
                </a:cubicBezTo>
                <a:cubicBezTo>
                  <a:pt x="218" y="17"/>
                  <a:pt x="227" y="14"/>
                  <a:pt x="224" y="14"/>
                </a:cubicBezTo>
                <a:cubicBezTo>
                  <a:pt x="221" y="14"/>
                  <a:pt x="213" y="15"/>
                  <a:pt x="205" y="17"/>
                </a:cubicBezTo>
                <a:cubicBezTo>
                  <a:pt x="194" y="20"/>
                  <a:pt x="185" y="28"/>
                  <a:pt x="173" y="29"/>
                </a:cubicBezTo>
                <a:cubicBezTo>
                  <a:pt x="162" y="35"/>
                  <a:pt x="149" y="55"/>
                  <a:pt x="137" y="57"/>
                </a:cubicBezTo>
                <a:cubicBezTo>
                  <a:pt x="126" y="63"/>
                  <a:pt x="105" y="79"/>
                  <a:pt x="92" y="81"/>
                </a:cubicBezTo>
                <a:cubicBezTo>
                  <a:pt x="81" y="85"/>
                  <a:pt x="64" y="85"/>
                  <a:pt x="56" y="87"/>
                </a:cubicBezTo>
                <a:cubicBezTo>
                  <a:pt x="48" y="89"/>
                  <a:pt x="54" y="91"/>
                  <a:pt x="46" y="92"/>
                </a:cubicBezTo>
                <a:cubicBezTo>
                  <a:pt x="38" y="93"/>
                  <a:pt x="13" y="90"/>
                  <a:pt x="8" y="90"/>
                </a:cubicBezTo>
                <a:cubicBezTo>
                  <a:pt x="0" y="93"/>
                  <a:pt x="18" y="83"/>
                  <a:pt x="13" y="90"/>
                </a:cubicBezTo>
                <a:cubicBezTo>
                  <a:pt x="19" y="93"/>
                  <a:pt x="8" y="97"/>
                  <a:pt x="13" y="102"/>
                </a:cubicBezTo>
                <a:close/>
              </a:path>
            </a:pathLst>
          </a:custGeom>
          <a:solidFill>
            <a:srgbClr val="958701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304800" y="3581400"/>
            <a:ext cx="2667000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958701"/>
                </a:solidFill>
              </a:rPr>
              <a:t>Primary Olfactory Cortex (Deep)</a:t>
            </a:r>
          </a:p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19B1A4"/>
                </a:solidFill>
              </a:rPr>
              <a:t>Conducted from Olfactory Bulb</a:t>
            </a:r>
            <a:endParaRPr lang="en-US" b="1">
              <a:solidFill>
                <a:srgbClr val="958701"/>
              </a:solidFill>
            </a:endParaRPr>
          </a:p>
        </p:txBody>
      </p:sp>
      <p:sp>
        <p:nvSpPr>
          <p:cNvPr id="36878" name="Freeform 14"/>
          <p:cNvSpPr>
            <a:spLocks/>
          </p:cNvSpPr>
          <p:nvPr/>
        </p:nvSpPr>
        <p:spPr bwMode="auto">
          <a:xfrm>
            <a:off x="2433638" y="3470275"/>
            <a:ext cx="633412" cy="247650"/>
          </a:xfrm>
          <a:custGeom>
            <a:avLst/>
            <a:gdLst/>
            <a:ahLst/>
            <a:cxnLst>
              <a:cxn ang="0">
                <a:pos x="49" y="0"/>
              </a:cxn>
              <a:cxn ang="0">
                <a:pos x="219" y="56"/>
              </a:cxn>
              <a:cxn ang="0">
                <a:pos x="331" y="102"/>
              </a:cxn>
              <a:cxn ang="0">
                <a:pos x="399" y="120"/>
              </a:cxn>
              <a:cxn ang="0">
                <a:pos x="279" y="150"/>
              </a:cxn>
              <a:cxn ang="0">
                <a:pos x="197" y="154"/>
              </a:cxn>
              <a:cxn ang="0">
                <a:pos x="135" y="150"/>
              </a:cxn>
              <a:cxn ang="0">
                <a:pos x="103" y="142"/>
              </a:cxn>
              <a:cxn ang="0">
                <a:pos x="55" y="116"/>
              </a:cxn>
              <a:cxn ang="0">
                <a:pos x="23" y="30"/>
              </a:cxn>
              <a:cxn ang="0">
                <a:pos x="49" y="0"/>
              </a:cxn>
            </a:cxnLst>
            <a:rect l="0" t="0" r="r" b="b"/>
            <a:pathLst>
              <a:path w="399" h="156">
                <a:moveTo>
                  <a:pt x="49" y="0"/>
                </a:moveTo>
                <a:cubicBezTo>
                  <a:pt x="116" y="22"/>
                  <a:pt x="151" y="36"/>
                  <a:pt x="219" y="56"/>
                </a:cubicBezTo>
                <a:cubicBezTo>
                  <a:pt x="237" y="61"/>
                  <a:pt x="312" y="96"/>
                  <a:pt x="331" y="102"/>
                </a:cubicBezTo>
                <a:cubicBezTo>
                  <a:pt x="347" y="106"/>
                  <a:pt x="399" y="120"/>
                  <a:pt x="399" y="120"/>
                </a:cubicBezTo>
                <a:cubicBezTo>
                  <a:pt x="364" y="143"/>
                  <a:pt x="319" y="138"/>
                  <a:pt x="279" y="150"/>
                </a:cubicBezTo>
                <a:cubicBezTo>
                  <a:pt x="248" y="156"/>
                  <a:pt x="221" y="154"/>
                  <a:pt x="197" y="154"/>
                </a:cubicBezTo>
                <a:cubicBezTo>
                  <a:pt x="173" y="154"/>
                  <a:pt x="151" y="152"/>
                  <a:pt x="135" y="150"/>
                </a:cubicBezTo>
                <a:cubicBezTo>
                  <a:pt x="125" y="143"/>
                  <a:pt x="112" y="147"/>
                  <a:pt x="103" y="142"/>
                </a:cubicBezTo>
                <a:cubicBezTo>
                  <a:pt x="88" y="133"/>
                  <a:pt x="55" y="116"/>
                  <a:pt x="55" y="116"/>
                </a:cubicBezTo>
                <a:cubicBezTo>
                  <a:pt x="43" y="98"/>
                  <a:pt x="0" y="52"/>
                  <a:pt x="23" y="30"/>
                </a:cubicBezTo>
                <a:cubicBezTo>
                  <a:pt x="53" y="2"/>
                  <a:pt x="49" y="22"/>
                  <a:pt x="49" y="0"/>
                </a:cubicBezTo>
                <a:close/>
              </a:path>
            </a:pathLst>
          </a:custGeom>
          <a:solidFill>
            <a:srgbClr val="33CCCC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79" name="AutoShap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019800"/>
            <a:ext cx="685800" cy="609600"/>
          </a:xfrm>
          <a:prstGeom prst="actionButtonBlank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950103"/>
                </a:solidFill>
              </a:rPr>
              <a:t>Regions</a:t>
            </a:r>
            <a:endParaRPr lang="en-US"/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>
            <a:off x="2057400" y="1295400"/>
            <a:ext cx="3733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 flipV="1">
            <a:off x="2514600" y="2057400"/>
            <a:ext cx="4114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 flipV="1">
            <a:off x="2362200" y="2514600"/>
            <a:ext cx="259080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animBg="1"/>
      <p:bldP spid="36871" grpId="0" animBg="1"/>
      <p:bldP spid="36872" grpId="0" autoUpdateAnimBg="0"/>
      <p:bldP spid="36873" grpId="0" autoUpdateAnimBg="0"/>
      <p:bldP spid="36876" grpId="0" animBg="1"/>
      <p:bldP spid="36877" grpId="0" autoUpdateAnimBg="0"/>
      <p:bldP spid="36880" grpId="0" animBg="1"/>
      <p:bldP spid="36881" grpId="0" animBg="1"/>
      <p:bldP spid="3688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1-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800"/>
            <a:ext cx="7391400" cy="6078538"/>
          </a:xfrm>
          <a:prstGeom prst="rect">
            <a:avLst/>
          </a:prstGeom>
          <a:noFill/>
        </p:spPr>
      </p:pic>
      <p:sp>
        <p:nvSpPr>
          <p:cNvPr id="38918" name="Freeform 6">
            <a:hlinkClick r:id="rId3" action="ppaction://hlinksldjump"/>
          </p:cNvPr>
          <p:cNvSpPr>
            <a:spLocks/>
          </p:cNvSpPr>
          <p:nvPr/>
        </p:nvSpPr>
        <p:spPr bwMode="auto">
          <a:xfrm>
            <a:off x="3559175" y="873125"/>
            <a:ext cx="1268413" cy="2463800"/>
          </a:xfrm>
          <a:custGeom>
            <a:avLst/>
            <a:gdLst/>
            <a:ahLst/>
            <a:cxnLst>
              <a:cxn ang="0">
                <a:pos x="776" y="14"/>
              </a:cxn>
              <a:cxn ang="0">
                <a:pos x="737" y="5"/>
              </a:cxn>
              <a:cxn ang="0">
                <a:pos x="635" y="29"/>
              </a:cxn>
              <a:cxn ang="0">
                <a:pos x="515" y="43"/>
              </a:cxn>
              <a:cxn ang="0">
                <a:pos x="424" y="79"/>
              </a:cxn>
              <a:cxn ang="0">
                <a:pos x="344" y="302"/>
              </a:cxn>
              <a:cxn ang="0">
                <a:pos x="284" y="362"/>
              </a:cxn>
              <a:cxn ang="0">
                <a:pos x="272" y="380"/>
              </a:cxn>
              <a:cxn ang="0">
                <a:pos x="254" y="392"/>
              </a:cxn>
              <a:cxn ang="0">
                <a:pos x="200" y="494"/>
              </a:cxn>
              <a:cxn ang="0">
                <a:pos x="140" y="554"/>
              </a:cxn>
              <a:cxn ang="0">
                <a:pos x="116" y="608"/>
              </a:cxn>
              <a:cxn ang="0">
                <a:pos x="95" y="812"/>
              </a:cxn>
              <a:cxn ang="0">
                <a:pos x="62" y="902"/>
              </a:cxn>
              <a:cxn ang="0">
                <a:pos x="37" y="941"/>
              </a:cxn>
              <a:cxn ang="0">
                <a:pos x="25" y="965"/>
              </a:cxn>
              <a:cxn ang="0">
                <a:pos x="11" y="1040"/>
              </a:cxn>
              <a:cxn ang="0">
                <a:pos x="2" y="1256"/>
              </a:cxn>
              <a:cxn ang="0">
                <a:pos x="20" y="1360"/>
              </a:cxn>
              <a:cxn ang="0">
                <a:pos x="32" y="1436"/>
              </a:cxn>
              <a:cxn ang="0">
                <a:pos x="83" y="1517"/>
              </a:cxn>
              <a:cxn ang="0">
                <a:pos x="133" y="1552"/>
              </a:cxn>
              <a:cxn ang="0">
                <a:pos x="266" y="1514"/>
              </a:cxn>
              <a:cxn ang="0">
                <a:pos x="292" y="1507"/>
              </a:cxn>
              <a:cxn ang="0">
                <a:pos x="334" y="1456"/>
              </a:cxn>
              <a:cxn ang="0">
                <a:pos x="338" y="1394"/>
              </a:cxn>
              <a:cxn ang="0">
                <a:pos x="344" y="1376"/>
              </a:cxn>
              <a:cxn ang="0">
                <a:pos x="331" y="1280"/>
              </a:cxn>
              <a:cxn ang="0">
                <a:pos x="311" y="1258"/>
              </a:cxn>
              <a:cxn ang="0">
                <a:pos x="283" y="1216"/>
              </a:cxn>
              <a:cxn ang="0">
                <a:pos x="257" y="1172"/>
              </a:cxn>
              <a:cxn ang="0">
                <a:pos x="251" y="1081"/>
              </a:cxn>
              <a:cxn ang="0">
                <a:pos x="305" y="956"/>
              </a:cxn>
              <a:cxn ang="0">
                <a:pos x="320" y="872"/>
              </a:cxn>
              <a:cxn ang="0">
                <a:pos x="335" y="841"/>
              </a:cxn>
              <a:cxn ang="0">
                <a:pos x="340" y="836"/>
              </a:cxn>
              <a:cxn ang="0">
                <a:pos x="367" y="802"/>
              </a:cxn>
              <a:cxn ang="0">
                <a:pos x="382" y="776"/>
              </a:cxn>
              <a:cxn ang="0">
                <a:pos x="418" y="713"/>
              </a:cxn>
              <a:cxn ang="0">
                <a:pos x="472" y="563"/>
              </a:cxn>
              <a:cxn ang="0">
                <a:pos x="479" y="548"/>
              </a:cxn>
              <a:cxn ang="0">
                <a:pos x="491" y="529"/>
              </a:cxn>
              <a:cxn ang="0">
                <a:pos x="572" y="485"/>
              </a:cxn>
              <a:cxn ang="0">
                <a:pos x="640" y="478"/>
              </a:cxn>
              <a:cxn ang="0">
                <a:pos x="686" y="451"/>
              </a:cxn>
              <a:cxn ang="0">
                <a:pos x="728" y="422"/>
              </a:cxn>
              <a:cxn ang="0">
                <a:pos x="752" y="397"/>
              </a:cxn>
              <a:cxn ang="0">
                <a:pos x="799" y="331"/>
              </a:cxn>
              <a:cxn ang="0">
                <a:pos x="749" y="257"/>
              </a:cxn>
              <a:cxn ang="0">
                <a:pos x="737" y="238"/>
              </a:cxn>
              <a:cxn ang="0">
                <a:pos x="712" y="214"/>
              </a:cxn>
              <a:cxn ang="0">
                <a:pos x="686" y="194"/>
              </a:cxn>
              <a:cxn ang="0">
                <a:pos x="686" y="164"/>
              </a:cxn>
              <a:cxn ang="0">
                <a:pos x="721" y="136"/>
              </a:cxn>
              <a:cxn ang="0">
                <a:pos x="740" y="77"/>
              </a:cxn>
              <a:cxn ang="0">
                <a:pos x="776" y="14"/>
              </a:cxn>
            </a:cxnLst>
            <a:rect l="0" t="0" r="r" b="b"/>
            <a:pathLst>
              <a:path w="799" h="1552">
                <a:moveTo>
                  <a:pt x="776" y="14"/>
                </a:moveTo>
                <a:cubicBezTo>
                  <a:pt x="776" y="7"/>
                  <a:pt x="794" y="0"/>
                  <a:pt x="737" y="5"/>
                </a:cubicBezTo>
                <a:cubicBezTo>
                  <a:pt x="714" y="8"/>
                  <a:pt x="672" y="23"/>
                  <a:pt x="635" y="29"/>
                </a:cubicBezTo>
                <a:cubicBezTo>
                  <a:pt x="598" y="35"/>
                  <a:pt x="550" y="35"/>
                  <a:pt x="515" y="43"/>
                </a:cubicBezTo>
                <a:cubicBezTo>
                  <a:pt x="480" y="51"/>
                  <a:pt x="453" y="36"/>
                  <a:pt x="424" y="79"/>
                </a:cubicBezTo>
                <a:cubicBezTo>
                  <a:pt x="396" y="163"/>
                  <a:pt x="451" y="266"/>
                  <a:pt x="344" y="302"/>
                </a:cubicBezTo>
                <a:cubicBezTo>
                  <a:pt x="329" y="324"/>
                  <a:pt x="306" y="347"/>
                  <a:pt x="284" y="362"/>
                </a:cubicBezTo>
                <a:cubicBezTo>
                  <a:pt x="280" y="368"/>
                  <a:pt x="277" y="375"/>
                  <a:pt x="272" y="380"/>
                </a:cubicBezTo>
                <a:cubicBezTo>
                  <a:pt x="267" y="385"/>
                  <a:pt x="258" y="386"/>
                  <a:pt x="254" y="392"/>
                </a:cubicBezTo>
                <a:cubicBezTo>
                  <a:pt x="229" y="432"/>
                  <a:pt x="242" y="466"/>
                  <a:pt x="200" y="494"/>
                </a:cubicBezTo>
                <a:cubicBezTo>
                  <a:pt x="185" y="516"/>
                  <a:pt x="162" y="539"/>
                  <a:pt x="140" y="554"/>
                </a:cubicBezTo>
                <a:cubicBezTo>
                  <a:pt x="129" y="570"/>
                  <a:pt x="116" y="608"/>
                  <a:pt x="116" y="608"/>
                </a:cubicBezTo>
                <a:cubicBezTo>
                  <a:pt x="112" y="654"/>
                  <a:pt x="104" y="763"/>
                  <a:pt x="95" y="812"/>
                </a:cubicBezTo>
                <a:cubicBezTo>
                  <a:pt x="86" y="861"/>
                  <a:pt x="72" y="880"/>
                  <a:pt x="62" y="902"/>
                </a:cubicBezTo>
                <a:cubicBezTo>
                  <a:pt x="56" y="920"/>
                  <a:pt x="43" y="923"/>
                  <a:pt x="37" y="941"/>
                </a:cubicBezTo>
                <a:cubicBezTo>
                  <a:pt x="35" y="947"/>
                  <a:pt x="25" y="965"/>
                  <a:pt x="25" y="965"/>
                </a:cubicBezTo>
                <a:cubicBezTo>
                  <a:pt x="23" y="980"/>
                  <a:pt x="15" y="992"/>
                  <a:pt x="11" y="1040"/>
                </a:cubicBezTo>
                <a:cubicBezTo>
                  <a:pt x="7" y="1088"/>
                  <a:pt x="0" y="1203"/>
                  <a:pt x="2" y="1256"/>
                </a:cubicBezTo>
                <a:cubicBezTo>
                  <a:pt x="4" y="1309"/>
                  <a:pt x="15" y="1330"/>
                  <a:pt x="20" y="1360"/>
                </a:cubicBezTo>
                <a:cubicBezTo>
                  <a:pt x="25" y="1390"/>
                  <a:pt x="22" y="1410"/>
                  <a:pt x="32" y="1436"/>
                </a:cubicBezTo>
                <a:cubicBezTo>
                  <a:pt x="42" y="1462"/>
                  <a:pt x="66" y="1498"/>
                  <a:pt x="83" y="1517"/>
                </a:cubicBezTo>
                <a:cubicBezTo>
                  <a:pt x="100" y="1536"/>
                  <a:pt x="103" y="1552"/>
                  <a:pt x="133" y="1552"/>
                </a:cubicBezTo>
                <a:cubicBezTo>
                  <a:pt x="193" y="1542"/>
                  <a:pt x="205" y="1547"/>
                  <a:pt x="266" y="1514"/>
                </a:cubicBezTo>
                <a:cubicBezTo>
                  <a:pt x="272" y="1513"/>
                  <a:pt x="290" y="1513"/>
                  <a:pt x="292" y="1507"/>
                </a:cubicBezTo>
                <a:cubicBezTo>
                  <a:pt x="300" y="1479"/>
                  <a:pt x="326" y="1489"/>
                  <a:pt x="334" y="1456"/>
                </a:cubicBezTo>
                <a:cubicBezTo>
                  <a:pt x="343" y="1420"/>
                  <a:pt x="323" y="1438"/>
                  <a:pt x="338" y="1394"/>
                </a:cubicBezTo>
                <a:cubicBezTo>
                  <a:pt x="340" y="1388"/>
                  <a:pt x="344" y="1376"/>
                  <a:pt x="344" y="1376"/>
                </a:cubicBezTo>
                <a:cubicBezTo>
                  <a:pt x="342" y="1338"/>
                  <a:pt x="338" y="1317"/>
                  <a:pt x="331" y="1280"/>
                </a:cubicBezTo>
                <a:cubicBezTo>
                  <a:pt x="329" y="1272"/>
                  <a:pt x="316" y="1265"/>
                  <a:pt x="311" y="1258"/>
                </a:cubicBezTo>
                <a:cubicBezTo>
                  <a:pt x="302" y="1247"/>
                  <a:pt x="291" y="1228"/>
                  <a:pt x="283" y="1216"/>
                </a:cubicBezTo>
                <a:cubicBezTo>
                  <a:pt x="275" y="1204"/>
                  <a:pt x="257" y="1172"/>
                  <a:pt x="257" y="1172"/>
                </a:cubicBezTo>
                <a:cubicBezTo>
                  <a:pt x="254" y="1151"/>
                  <a:pt x="243" y="1117"/>
                  <a:pt x="251" y="1081"/>
                </a:cubicBezTo>
                <a:cubicBezTo>
                  <a:pt x="259" y="1045"/>
                  <a:pt x="294" y="991"/>
                  <a:pt x="305" y="956"/>
                </a:cubicBezTo>
                <a:cubicBezTo>
                  <a:pt x="312" y="924"/>
                  <a:pt x="307" y="900"/>
                  <a:pt x="320" y="872"/>
                </a:cubicBezTo>
                <a:cubicBezTo>
                  <a:pt x="325" y="860"/>
                  <a:pt x="335" y="841"/>
                  <a:pt x="335" y="841"/>
                </a:cubicBezTo>
                <a:cubicBezTo>
                  <a:pt x="338" y="831"/>
                  <a:pt x="335" y="842"/>
                  <a:pt x="340" y="836"/>
                </a:cubicBezTo>
                <a:cubicBezTo>
                  <a:pt x="345" y="830"/>
                  <a:pt x="360" y="812"/>
                  <a:pt x="367" y="802"/>
                </a:cubicBezTo>
                <a:cubicBezTo>
                  <a:pt x="369" y="796"/>
                  <a:pt x="377" y="780"/>
                  <a:pt x="382" y="776"/>
                </a:cubicBezTo>
                <a:cubicBezTo>
                  <a:pt x="394" y="768"/>
                  <a:pt x="418" y="713"/>
                  <a:pt x="418" y="713"/>
                </a:cubicBezTo>
                <a:cubicBezTo>
                  <a:pt x="441" y="679"/>
                  <a:pt x="462" y="603"/>
                  <a:pt x="472" y="563"/>
                </a:cubicBezTo>
                <a:cubicBezTo>
                  <a:pt x="485" y="535"/>
                  <a:pt x="476" y="554"/>
                  <a:pt x="479" y="548"/>
                </a:cubicBezTo>
                <a:cubicBezTo>
                  <a:pt x="482" y="542"/>
                  <a:pt x="476" y="539"/>
                  <a:pt x="491" y="529"/>
                </a:cubicBezTo>
                <a:cubicBezTo>
                  <a:pt x="509" y="521"/>
                  <a:pt x="546" y="491"/>
                  <a:pt x="572" y="485"/>
                </a:cubicBezTo>
                <a:cubicBezTo>
                  <a:pt x="597" y="477"/>
                  <a:pt x="621" y="484"/>
                  <a:pt x="640" y="478"/>
                </a:cubicBezTo>
                <a:cubicBezTo>
                  <a:pt x="663" y="470"/>
                  <a:pt x="666" y="464"/>
                  <a:pt x="686" y="451"/>
                </a:cubicBezTo>
                <a:cubicBezTo>
                  <a:pt x="695" y="438"/>
                  <a:pt x="720" y="436"/>
                  <a:pt x="728" y="422"/>
                </a:cubicBezTo>
                <a:cubicBezTo>
                  <a:pt x="734" y="411"/>
                  <a:pt x="745" y="408"/>
                  <a:pt x="752" y="397"/>
                </a:cubicBezTo>
                <a:cubicBezTo>
                  <a:pt x="780" y="356"/>
                  <a:pt x="788" y="363"/>
                  <a:pt x="799" y="331"/>
                </a:cubicBezTo>
                <a:cubicBezTo>
                  <a:pt x="794" y="294"/>
                  <a:pt x="778" y="277"/>
                  <a:pt x="749" y="257"/>
                </a:cubicBezTo>
                <a:cubicBezTo>
                  <a:pt x="745" y="251"/>
                  <a:pt x="742" y="243"/>
                  <a:pt x="737" y="238"/>
                </a:cubicBezTo>
                <a:cubicBezTo>
                  <a:pt x="732" y="233"/>
                  <a:pt x="717" y="219"/>
                  <a:pt x="712" y="214"/>
                </a:cubicBezTo>
                <a:cubicBezTo>
                  <a:pt x="703" y="203"/>
                  <a:pt x="686" y="194"/>
                  <a:pt x="686" y="194"/>
                </a:cubicBezTo>
                <a:cubicBezTo>
                  <a:pt x="684" y="184"/>
                  <a:pt x="680" y="174"/>
                  <a:pt x="686" y="164"/>
                </a:cubicBezTo>
                <a:cubicBezTo>
                  <a:pt x="692" y="154"/>
                  <a:pt x="712" y="150"/>
                  <a:pt x="721" y="136"/>
                </a:cubicBezTo>
                <a:cubicBezTo>
                  <a:pt x="730" y="122"/>
                  <a:pt x="731" y="97"/>
                  <a:pt x="740" y="77"/>
                </a:cubicBezTo>
                <a:cubicBezTo>
                  <a:pt x="749" y="64"/>
                  <a:pt x="765" y="25"/>
                  <a:pt x="776" y="14"/>
                </a:cubicBezTo>
                <a:close/>
              </a:path>
            </a:pathLst>
          </a:custGeom>
          <a:solidFill>
            <a:srgbClr val="07034F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0" name="Freeform 8">
            <a:hlinkClick r:id="rId3" action="ppaction://hlinksldjump"/>
          </p:cNvPr>
          <p:cNvSpPr>
            <a:spLocks/>
          </p:cNvSpPr>
          <p:nvPr/>
        </p:nvSpPr>
        <p:spPr bwMode="auto">
          <a:xfrm>
            <a:off x="1638300" y="3962400"/>
            <a:ext cx="1512888" cy="533400"/>
          </a:xfrm>
          <a:custGeom>
            <a:avLst/>
            <a:gdLst/>
            <a:ahLst/>
            <a:cxnLst>
              <a:cxn ang="0">
                <a:pos x="0" y="66"/>
              </a:cxn>
              <a:cxn ang="0">
                <a:pos x="65" y="107"/>
              </a:cxn>
              <a:cxn ang="0">
                <a:pos x="105" y="108"/>
              </a:cxn>
              <a:cxn ang="0">
                <a:pos x="164" y="104"/>
              </a:cxn>
              <a:cxn ang="0">
                <a:pos x="252" y="122"/>
              </a:cxn>
              <a:cxn ang="0">
                <a:pos x="333" y="144"/>
              </a:cxn>
              <a:cxn ang="0">
                <a:pos x="477" y="131"/>
              </a:cxn>
              <a:cxn ang="0">
                <a:pos x="533" y="144"/>
              </a:cxn>
              <a:cxn ang="0">
                <a:pos x="618" y="140"/>
              </a:cxn>
              <a:cxn ang="0">
                <a:pos x="636" y="138"/>
              </a:cxn>
              <a:cxn ang="0">
                <a:pos x="678" y="99"/>
              </a:cxn>
              <a:cxn ang="0">
                <a:pos x="708" y="51"/>
              </a:cxn>
              <a:cxn ang="0">
                <a:pos x="720" y="12"/>
              </a:cxn>
              <a:cxn ang="0">
                <a:pos x="867" y="57"/>
              </a:cxn>
              <a:cxn ang="0">
                <a:pos x="866" y="60"/>
              </a:cxn>
              <a:cxn ang="0">
                <a:pos x="866" y="59"/>
              </a:cxn>
              <a:cxn ang="0">
                <a:pos x="869" y="57"/>
              </a:cxn>
              <a:cxn ang="0">
                <a:pos x="870" y="62"/>
              </a:cxn>
              <a:cxn ang="0">
                <a:pos x="866" y="66"/>
              </a:cxn>
              <a:cxn ang="0">
                <a:pos x="858" y="77"/>
              </a:cxn>
              <a:cxn ang="0">
                <a:pos x="824" y="141"/>
              </a:cxn>
              <a:cxn ang="0">
                <a:pos x="803" y="233"/>
              </a:cxn>
              <a:cxn ang="0">
                <a:pos x="788" y="291"/>
              </a:cxn>
              <a:cxn ang="0">
                <a:pos x="711" y="287"/>
              </a:cxn>
              <a:cxn ang="0">
                <a:pos x="546" y="320"/>
              </a:cxn>
              <a:cxn ang="0">
                <a:pos x="420" y="300"/>
              </a:cxn>
              <a:cxn ang="0">
                <a:pos x="272" y="264"/>
              </a:cxn>
              <a:cxn ang="0">
                <a:pos x="210" y="242"/>
              </a:cxn>
              <a:cxn ang="0">
                <a:pos x="174" y="239"/>
              </a:cxn>
              <a:cxn ang="0">
                <a:pos x="77" y="189"/>
              </a:cxn>
              <a:cxn ang="0">
                <a:pos x="66" y="177"/>
              </a:cxn>
              <a:cxn ang="0">
                <a:pos x="56" y="165"/>
              </a:cxn>
              <a:cxn ang="0">
                <a:pos x="30" y="138"/>
              </a:cxn>
              <a:cxn ang="0">
                <a:pos x="0" y="66"/>
              </a:cxn>
            </a:cxnLst>
            <a:rect l="0" t="0" r="r" b="b"/>
            <a:pathLst>
              <a:path w="953" h="336">
                <a:moveTo>
                  <a:pt x="0" y="66"/>
                </a:moveTo>
                <a:cubicBezTo>
                  <a:pt x="8" y="58"/>
                  <a:pt x="38" y="99"/>
                  <a:pt x="65" y="107"/>
                </a:cubicBezTo>
                <a:cubicBezTo>
                  <a:pt x="83" y="114"/>
                  <a:pt x="89" y="108"/>
                  <a:pt x="105" y="108"/>
                </a:cubicBezTo>
                <a:cubicBezTo>
                  <a:pt x="121" y="108"/>
                  <a:pt x="140" y="102"/>
                  <a:pt x="164" y="104"/>
                </a:cubicBezTo>
                <a:cubicBezTo>
                  <a:pt x="188" y="106"/>
                  <a:pt x="224" y="115"/>
                  <a:pt x="252" y="122"/>
                </a:cubicBezTo>
                <a:cubicBezTo>
                  <a:pt x="280" y="129"/>
                  <a:pt x="296" y="143"/>
                  <a:pt x="333" y="144"/>
                </a:cubicBezTo>
                <a:cubicBezTo>
                  <a:pt x="370" y="145"/>
                  <a:pt x="444" y="131"/>
                  <a:pt x="477" y="131"/>
                </a:cubicBezTo>
                <a:cubicBezTo>
                  <a:pt x="510" y="129"/>
                  <a:pt x="510" y="144"/>
                  <a:pt x="533" y="144"/>
                </a:cubicBezTo>
                <a:cubicBezTo>
                  <a:pt x="556" y="145"/>
                  <a:pt x="601" y="141"/>
                  <a:pt x="618" y="140"/>
                </a:cubicBezTo>
                <a:cubicBezTo>
                  <a:pt x="633" y="138"/>
                  <a:pt x="627" y="153"/>
                  <a:pt x="636" y="138"/>
                </a:cubicBezTo>
                <a:cubicBezTo>
                  <a:pt x="646" y="131"/>
                  <a:pt x="666" y="113"/>
                  <a:pt x="678" y="99"/>
                </a:cubicBezTo>
                <a:cubicBezTo>
                  <a:pt x="690" y="85"/>
                  <a:pt x="701" y="65"/>
                  <a:pt x="708" y="51"/>
                </a:cubicBezTo>
                <a:cubicBezTo>
                  <a:pt x="715" y="29"/>
                  <a:pt x="701" y="18"/>
                  <a:pt x="720" y="12"/>
                </a:cubicBezTo>
                <a:cubicBezTo>
                  <a:pt x="772" y="29"/>
                  <a:pt x="953" y="0"/>
                  <a:pt x="867" y="57"/>
                </a:cubicBezTo>
                <a:cubicBezTo>
                  <a:pt x="893" y="65"/>
                  <a:pt x="866" y="60"/>
                  <a:pt x="866" y="60"/>
                </a:cubicBezTo>
                <a:cubicBezTo>
                  <a:pt x="866" y="60"/>
                  <a:pt x="866" y="59"/>
                  <a:pt x="866" y="59"/>
                </a:cubicBezTo>
                <a:cubicBezTo>
                  <a:pt x="866" y="59"/>
                  <a:pt x="868" y="57"/>
                  <a:pt x="869" y="57"/>
                </a:cubicBezTo>
                <a:cubicBezTo>
                  <a:pt x="870" y="57"/>
                  <a:pt x="870" y="61"/>
                  <a:pt x="870" y="62"/>
                </a:cubicBezTo>
                <a:cubicBezTo>
                  <a:pt x="870" y="63"/>
                  <a:pt x="868" y="63"/>
                  <a:pt x="866" y="66"/>
                </a:cubicBezTo>
                <a:cubicBezTo>
                  <a:pt x="864" y="69"/>
                  <a:pt x="865" y="65"/>
                  <a:pt x="858" y="77"/>
                </a:cubicBezTo>
                <a:cubicBezTo>
                  <a:pt x="851" y="89"/>
                  <a:pt x="833" y="115"/>
                  <a:pt x="824" y="141"/>
                </a:cubicBezTo>
                <a:cubicBezTo>
                  <a:pt x="815" y="167"/>
                  <a:pt x="809" y="208"/>
                  <a:pt x="803" y="233"/>
                </a:cubicBezTo>
                <a:cubicBezTo>
                  <a:pt x="797" y="250"/>
                  <a:pt x="806" y="288"/>
                  <a:pt x="788" y="291"/>
                </a:cubicBezTo>
                <a:cubicBezTo>
                  <a:pt x="775" y="302"/>
                  <a:pt x="751" y="282"/>
                  <a:pt x="711" y="287"/>
                </a:cubicBezTo>
                <a:cubicBezTo>
                  <a:pt x="671" y="292"/>
                  <a:pt x="594" y="318"/>
                  <a:pt x="546" y="320"/>
                </a:cubicBezTo>
                <a:cubicBezTo>
                  <a:pt x="499" y="336"/>
                  <a:pt x="479" y="305"/>
                  <a:pt x="420" y="300"/>
                </a:cubicBezTo>
                <a:cubicBezTo>
                  <a:pt x="371" y="284"/>
                  <a:pt x="324" y="277"/>
                  <a:pt x="272" y="264"/>
                </a:cubicBezTo>
                <a:cubicBezTo>
                  <a:pt x="236" y="255"/>
                  <a:pt x="226" y="246"/>
                  <a:pt x="210" y="242"/>
                </a:cubicBezTo>
                <a:cubicBezTo>
                  <a:pt x="194" y="238"/>
                  <a:pt x="196" y="248"/>
                  <a:pt x="174" y="239"/>
                </a:cubicBezTo>
                <a:cubicBezTo>
                  <a:pt x="152" y="230"/>
                  <a:pt x="95" y="199"/>
                  <a:pt x="77" y="189"/>
                </a:cubicBezTo>
                <a:cubicBezTo>
                  <a:pt x="73" y="183"/>
                  <a:pt x="71" y="182"/>
                  <a:pt x="66" y="177"/>
                </a:cubicBezTo>
                <a:cubicBezTo>
                  <a:pt x="63" y="173"/>
                  <a:pt x="62" y="172"/>
                  <a:pt x="56" y="165"/>
                </a:cubicBezTo>
                <a:cubicBezTo>
                  <a:pt x="50" y="158"/>
                  <a:pt x="39" y="155"/>
                  <a:pt x="30" y="138"/>
                </a:cubicBezTo>
                <a:cubicBezTo>
                  <a:pt x="10" y="108"/>
                  <a:pt x="0" y="100"/>
                  <a:pt x="0" y="66"/>
                </a:cubicBezTo>
                <a:close/>
              </a:path>
            </a:pathLst>
          </a:custGeom>
          <a:solidFill>
            <a:srgbClr val="2D2CA6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1" name="Freeform 9">
            <a:hlinkClick r:id="rId3" action="ppaction://hlinksldjump"/>
          </p:cNvPr>
          <p:cNvSpPr>
            <a:spLocks/>
          </p:cNvSpPr>
          <p:nvPr/>
        </p:nvSpPr>
        <p:spPr bwMode="auto">
          <a:xfrm>
            <a:off x="2887663" y="2693988"/>
            <a:ext cx="844550" cy="977900"/>
          </a:xfrm>
          <a:custGeom>
            <a:avLst/>
            <a:gdLst/>
            <a:ahLst/>
            <a:cxnLst>
              <a:cxn ang="0">
                <a:pos x="424" y="10"/>
              </a:cxn>
              <a:cxn ang="0">
                <a:pos x="101" y="55"/>
              </a:cxn>
              <a:cxn ang="0">
                <a:pos x="17" y="115"/>
              </a:cxn>
              <a:cxn ang="0">
                <a:pos x="17" y="241"/>
              </a:cxn>
              <a:cxn ang="0">
                <a:pos x="65" y="427"/>
              </a:cxn>
              <a:cxn ang="0">
                <a:pos x="89" y="505"/>
              </a:cxn>
              <a:cxn ang="0">
                <a:pos x="113" y="532"/>
              </a:cxn>
              <a:cxn ang="0">
                <a:pos x="124" y="543"/>
              </a:cxn>
              <a:cxn ang="0">
                <a:pos x="131" y="550"/>
              </a:cxn>
              <a:cxn ang="0">
                <a:pos x="173" y="576"/>
              </a:cxn>
              <a:cxn ang="0">
                <a:pos x="221" y="595"/>
              </a:cxn>
              <a:cxn ang="0">
                <a:pos x="268" y="616"/>
              </a:cxn>
              <a:cxn ang="0">
                <a:pos x="323" y="547"/>
              </a:cxn>
              <a:cxn ang="0">
                <a:pos x="370" y="486"/>
              </a:cxn>
              <a:cxn ang="0">
                <a:pos x="383" y="477"/>
              </a:cxn>
              <a:cxn ang="0">
                <a:pos x="472" y="436"/>
              </a:cxn>
              <a:cxn ang="0">
                <a:pos x="529" y="408"/>
              </a:cxn>
              <a:cxn ang="0">
                <a:pos x="499" y="363"/>
              </a:cxn>
              <a:cxn ang="0">
                <a:pos x="479" y="336"/>
              </a:cxn>
              <a:cxn ang="0">
                <a:pos x="452" y="289"/>
              </a:cxn>
              <a:cxn ang="0">
                <a:pos x="437" y="202"/>
              </a:cxn>
              <a:cxn ang="0">
                <a:pos x="427" y="159"/>
              </a:cxn>
              <a:cxn ang="0">
                <a:pos x="424" y="10"/>
              </a:cxn>
            </a:cxnLst>
            <a:rect l="0" t="0" r="r" b="b"/>
            <a:pathLst>
              <a:path w="532" h="616">
                <a:moveTo>
                  <a:pt x="424" y="10"/>
                </a:moveTo>
                <a:cubicBezTo>
                  <a:pt x="333" y="14"/>
                  <a:pt x="184" y="0"/>
                  <a:pt x="101" y="55"/>
                </a:cubicBezTo>
                <a:cubicBezTo>
                  <a:pt x="79" y="88"/>
                  <a:pt x="48" y="95"/>
                  <a:pt x="17" y="115"/>
                </a:cubicBezTo>
                <a:cubicBezTo>
                  <a:pt x="0" y="166"/>
                  <a:pt x="8" y="134"/>
                  <a:pt x="17" y="241"/>
                </a:cubicBezTo>
                <a:cubicBezTo>
                  <a:pt x="22" y="303"/>
                  <a:pt x="29" y="374"/>
                  <a:pt x="65" y="427"/>
                </a:cubicBezTo>
                <a:cubicBezTo>
                  <a:pt x="72" y="454"/>
                  <a:pt x="80" y="479"/>
                  <a:pt x="89" y="505"/>
                </a:cubicBezTo>
                <a:cubicBezTo>
                  <a:pt x="101" y="522"/>
                  <a:pt x="104" y="528"/>
                  <a:pt x="113" y="532"/>
                </a:cubicBezTo>
                <a:cubicBezTo>
                  <a:pt x="119" y="538"/>
                  <a:pt x="121" y="540"/>
                  <a:pt x="124" y="543"/>
                </a:cubicBezTo>
                <a:cubicBezTo>
                  <a:pt x="130" y="549"/>
                  <a:pt x="124" y="546"/>
                  <a:pt x="131" y="550"/>
                </a:cubicBezTo>
                <a:cubicBezTo>
                  <a:pt x="142" y="556"/>
                  <a:pt x="173" y="576"/>
                  <a:pt x="173" y="576"/>
                </a:cubicBezTo>
                <a:cubicBezTo>
                  <a:pt x="181" y="588"/>
                  <a:pt x="207" y="590"/>
                  <a:pt x="221" y="595"/>
                </a:cubicBezTo>
                <a:cubicBezTo>
                  <a:pt x="233" y="599"/>
                  <a:pt x="268" y="616"/>
                  <a:pt x="268" y="616"/>
                </a:cubicBezTo>
                <a:cubicBezTo>
                  <a:pt x="305" y="604"/>
                  <a:pt x="300" y="576"/>
                  <a:pt x="323" y="547"/>
                </a:cubicBezTo>
                <a:cubicBezTo>
                  <a:pt x="340" y="525"/>
                  <a:pt x="349" y="489"/>
                  <a:pt x="370" y="486"/>
                </a:cubicBezTo>
                <a:cubicBezTo>
                  <a:pt x="384" y="482"/>
                  <a:pt x="366" y="485"/>
                  <a:pt x="383" y="477"/>
                </a:cubicBezTo>
                <a:cubicBezTo>
                  <a:pt x="400" y="469"/>
                  <a:pt x="448" y="447"/>
                  <a:pt x="472" y="436"/>
                </a:cubicBezTo>
                <a:cubicBezTo>
                  <a:pt x="485" y="416"/>
                  <a:pt x="521" y="431"/>
                  <a:pt x="529" y="408"/>
                </a:cubicBezTo>
                <a:cubicBezTo>
                  <a:pt x="532" y="393"/>
                  <a:pt x="507" y="375"/>
                  <a:pt x="499" y="363"/>
                </a:cubicBezTo>
                <a:cubicBezTo>
                  <a:pt x="491" y="351"/>
                  <a:pt x="487" y="348"/>
                  <a:pt x="479" y="336"/>
                </a:cubicBezTo>
                <a:cubicBezTo>
                  <a:pt x="466" y="316"/>
                  <a:pt x="460" y="312"/>
                  <a:pt x="452" y="289"/>
                </a:cubicBezTo>
                <a:cubicBezTo>
                  <a:pt x="451" y="267"/>
                  <a:pt x="441" y="224"/>
                  <a:pt x="437" y="202"/>
                </a:cubicBezTo>
                <a:cubicBezTo>
                  <a:pt x="433" y="180"/>
                  <a:pt x="429" y="191"/>
                  <a:pt x="427" y="159"/>
                </a:cubicBezTo>
                <a:cubicBezTo>
                  <a:pt x="425" y="127"/>
                  <a:pt x="425" y="41"/>
                  <a:pt x="424" y="10"/>
                </a:cubicBezTo>
                <a:close/>
              </a:path>
            </a:pathLst>
          </a:custGeom>
          <a:solidFill>
            <a:srgbClr val="86A3FD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2" name="Freeform 10">
            <a:hlinkClick r:id="rId4" action="ppaction://hlinksldjump"/>
          </p:cNvPr>
          <p:cNvSpPr>
            <a:spLocks/>
          </p:cNvSpPr>
          <p:nvPr/>
        </p:nvSpPr>
        <p:spPr bwMode="auto">
          <a:xfrm>
            <a:off x="3949700" y="885825"/>
            <a:ext cx="1311275" cy="2365375"/>
          </a:xfrm>
          <a:custGeom>
            <a:avLst/>
            <a:gdLst/>
            <a:ahLst/>
            <a:cxnLst>
              <a:cxn ang="0">
                <a:pos x="526" y="12"/>
              </a:cxn>
              <a:cxn ang="0">
                <a:pos x="494" y="92"/>
              </a:cxn>
              <a:cxn ang="0">
                <a:pos x="457" y="143"/>
              </a:cxn>
              <a:cxn ang="0">
                <a:pos x="446" y="186"/>
              </a:cxn>
              <a:cxn ang="0">
                <a:pos x="478" y="215"/>
              </a:cxn>
              <a:cxn ang="0">
                <a:pos x="505" y="246"/>
              </a:cxn>
              <a:cxn ang="0">
                <a:pos x="550" y="338"/>
              </a:cxn>
              <a:cxn ang="0">
                <a:pos x="493" y="404"/>
              </a:cxn>
              <a:cxn ang="0">
                <a:pos x="442" y="444"/>
              </a:cxn>
              <a:cxn ang="0">
                <a:pos x="398" y="471"/>
              </a:cxn>
              <a:cxn ang="0">
                <a:pos x="310" y="480"/>
              </a:cxn>
              <a:cxn ang="0">
                <a:pos x="284" y="492"/>
              </a:cxn>
              <a:cxn ang="0">
                <a:pos x="247" y="515"/>
              </a:cxn>
              <a:cxn ang="0">
                <a:pos x="212" y="606"/>
              </a:cxn>
              <a:cxn ang="0">
                <a:pos x="172" y="708"/>
              </a:cxn>
              <a:cxn ang="0">
                <a:pos x="140" y="756"/>
              </a:cxn>
              <a:cxn ang="0">
                <a:pos x="82" y="843"/>
              </a:cxn>
              <a:cxn ang="0">
                <a:pos x="47" y="972"/>
              </a:cxn>
              <a:cxn ang="0">
                <a:pos x="4" y="1079"/>
              </a:cxn>
              <a:cxn ang="0">
                <a:pos x="10" y="1154"/>
              </a:cxn>
              <a:cxn ang="0">
                <a:pos x="82" y="1272"/>
              </a:cxn>
              <a:cxn ang="0">
                <a:pos x="97" y="1362"/>
              </a:cxn>
              <a:cxn ang="0">
                <a:pos x="89" y="1410"/>
              </a:cxn>
              <a:cxn ang="0">
                <a:pos x="65" y="1487"/>
              </a:cxn>
              <a:cxn ang="0">
                <a:pos x="257" y="1427"/>
              </a:cxn>
              <a:cxn ang="0">
                <a:pos x="388" y="1256"/>
              </a:cxn>
              <a:cxn ang="0">
                <a:pos x="322" y="1010"/>
              </a:cxn>
              <a:cxn ang="0">
                <a:pos x="316" y="860"/>
              </a:cxn>
              <a:cxn ang="0">
                <a:pos x="398" y="756"/>
              </a:cxn>
              <a:cxn ang="0">
                <a:pos x="464" y="684"/>
              </a:cxn>
              <a:cxn ang="0">
                <a:pos x="512" y="648"/>
              </a:cxn>
              <a:cxn ang="0">
                <a:pos x="626" y="588"/>
              </a:cxn>
              <a:cxn ang="0">
                <a:pos x="710" y="554"/>
              </a:cxn>
              <a:cxn ang="0">
                <a:pos x="737" y="480"/>
              </a:cxn>
              <a:cxn ang="0">
                <a:pos x="802" y="405"/>
              </a:cxn>
              <a:cxn ang="0">
                <a:pos x="797" y="281"/>
              </a:cxn>
              <a:cxn ang="0">
                <a:pos x="778" y="244"/>
              </a:cxn>
              <a:cxn ang="0">
                <a:pos x="792" y="120"/>
              </a:cxn>
              <a:cxn ang="0">
                <a:pos x="704" y="32"/>
              </a:cxn>
              <a:cxn ang="0">
                <a:pos x="596" y="17"/>
              </a:cxn>
              <a:cxn ang="0">
                <a:pos x="530" y="6"/>
              </a:cxn>
            </a:cxnLst>
            <a:rect l="0" t="0" r="r" b="b"/>
            <a:pathLst>
              <a:path w="826" h="1490">
                <a:moveTo>
                  <a:pt x="542" y="6"/>
                </a:moveTo>
                <a:cubicBezTo>
                  <a:pt x="542" y="8"/>
                  <a:pt x="531" y="8"/>
                  <a:pt x="526" y="12"/>
                </a:cubicBezTo>
                <a:cubicBezTo>
                  <a:pt x="521" y="16"/>
                  <a:pt x="516" y="19"/>
                  <a:pt x="511" y="32"/>
                </a:cubicBezTo>
                <a:cubicBezTo>
                  <a:pt x="499" y="36"/>
                  <a:pt x="494" y="92"/>
                  <a:pt x="494" y="92"/>
                </a:cubicBezTo>
                <a:cubicBezTo>
                  <a:pt x="492" y="98"/>
                  <a:pt x="480" y="115"/>
                  <a:pt x="476" y="120"/>
                </a:cubicBezTo>
                <a:cubicBezTo>
                  <a:pt x="471" y="126"/>
                  <a:pt x="458" y="136"/>
                  <a:pt x="457" y="143"/>
                </a:cubicBezTo>
                <a:cubicBezTo>
                  <a:pt x="453" y="150"/>
                  <a:pt x="437" y="154"/>
                  <a:pt x="437" y="167"/>
                </a:cubicBezTo>
                <a:cubicBezTo>
                  <a:pt x="435" y="174"/>
                  <a:pt x="441" y="180"/>
                  <a:pt x="446" y="186"/>
                </a:cubicBezTo>
                <a:cubicBezTo>
                  <a:pt x="451" y="192"/>
                  <a:pt x="461" y="199"/>
                  <a:pt x="466" y="204"/>
                </a:cubicBezTo>
                <a:cubicBezTo>
                  <a:pt x="471" y="209"/>
                  <a:pt x="474" y="212"/>
                  <a:pt x="478" y="215"/>
                </a:cubicBezTo>
                <a:cubicBezTo>
                  <a:pt x="482" y="225"/>
                  <a:pt x="486" y="220"/>
                  <a:pt x="490" y="225"/>
                </a:cubicBezTo>
                <a:cubicBezTo>
                  <a:pt x="494" y="230"/>
                  <a:pt x="497" y="235"/>
                  <a:pt x="505" y="246"/>
                </a:cubicBezTo>
                <a:cubicBezTo>
                  <a:pt x="513" y="257"/>
                  <a:pt x="534" y="276"/>
                  <a:pt x="541" y="291"/>
                </a:cubicBezTo>
                <a:cubicBezTo>
                  <a:pt x="545" y="303"/>
                  <a:pt x="550" y="338"/>
                  <a:pt x="550" y="338"/>
                </a:cubicBezTo>
                <a:cubicBezTo>
                  <a:pt x="550" y="350"/>
                  <a:pt x="536" y="354"/>
                  <a:pt x="529" y="365"/>
                </a:cubicBezTo>
                <a:cubicBezTo>
                  <a:pt x="520" y="376"/>
                  <a:pt x="503" y="394"/>
                  <a:pt x="493" y="404"/>
                </a:cubicBezTo>
                <a:cubicBezTo>
                  <a:pt x="487" y="415"/>
                  <a:pt x="482" y="422"/>
                  <a:pt x="470" y="426"/>
                </a:cubicBezTo>
                <a:cubicBezTo>
                  <a:pt x="463" y="433"/>
                  <a:pt x="448" y="440"/>
                  <a:pt x="442" y="444"/>
                </a:cubicBezTo>
                <a:cubicBezTo>
                  <a:pt x="436" y="448"/>
                  <a:pt x="440" y="446"/>
                  <a:pt x="433" y="450"/>
                </a:cubicBezTo>
                <a:cubicBezTo>
                  <a:pt x="403" y="456"/>
                  <a:pt x="425" y="457"/>
                  <a:pt x="398" y="471"/>
                </a:cubicBezTo>
                <a:cubicBezTo>
                  <a:pt x="388" y="476"/>
                  <a:pt x="386" y="472"/>
                  <a:pt x="371" y="474"/>
                </a:cubicBezTo>
                <a:cubicBezTo>
                  <a:pt x="356" y="476"/>
                  <a:pt x="321" y="478"/>
                  <a:pt x="310" y="480"/>
                </a:cubicBezTo>
                <a:cubicBezTo>
                  <a:pt x="299" y="483"/>
                  <a:pt x="309" y="484"/>
                  <a:pt x="305" y="486"/>
                </a:cubicBezTo>
                <a:cubicBezTo>
                  <a:pt x="301" y="488"/>
                  <a:pt x="289" y="488"/>
                  <a:pt x="284" y="492"/>
                </a:cubicBezTo>
                <a:cubicBezTo>
                  <a:pt x="278" y="497"/>
                  <a:pt x="277" y="505"/>
                  <a:pt x="272" y="510"/>
                </a:cubicBezTo>
                <a:cubicBezTo>
                  <a:pt x="267" y="515"/>
                  <a:pt x="253" y="511"/>
                  <a:pt x="247" y="515"/>
                </a:cubicBezTo>
                <a:cubicBezTo>
                  <a:pt x="240" y="526"/>
                  <a:pt x="224" y="561"/>
                  <a:pt x="218" y="576"/>
                </a:cubicBezTo>
                <a:cubicBezTo>
                  <a:pt x="212" y="591"/>
                  <a:pt x="215" y="594"/>
                  <a:pt x="212" y="606"/>
                </a:cubicBezTo>
                <a:cubicBezTo>
                  <a:pt x="200" y="623"/>
                  <a:pt x="207" y="633"/>
                  <a:pt x="199" y="648"/>
                </a:cubicBezTo>
                <a:cubicBezTo>
                  <a:pt x="192" y="665"/>
                  <a:pt x="179" y="694"/>
                  <a:pt x="172" y="708"/>
                </a:cubicBezTo>
                <a:cubicBezTo>
                  <a:pt x="171" y="715"/>
                  <a:pt x="161" y="727"/>
                  <a:pt x="158" y="734"/>
                </a:cubicBezTo>
                <a:cubicBezTo>
                  <a:pt x="153" y="746"/>
                  <a:pt x="140" y="756"/>
                  <a:pt x="140" y="756"/>
                </a:cubicBezTo>
                <a:cubicBezTo>
                  <a:pt x="135" y="770"/>
                  <a:pt x="118" y="796"/>
                  <a:pt x="110" y="812"/>
                </a:cubicBezTo>
                <a:cubicBezTo>
                  <a:pt x="100" y="826"/>
                  <a:pt x="91" y="822"/>
                  <a:pt x="82" y="843"/>
                </a:cubicBezTo>
                <a:cubicBezTo>
                  <a:pt x="70" y="860"/>
                  <a:pt x="63" y="923"/>
                  <a:pt x="56" y="935"/>
                </a:cubicBezTo>
                <a:cubicBezTo>
                  <a:pt x="50" y="956"/>
                  <a:pt x="52" y="960"/>
                  <a:pt x="47" y="972"/>
                </a:cubicBezTo>
                <a:cubicBezTo>
                  <a:pt x="43" y="984"/>
                  <a:pt x="28" y="1005"/>
                  <a:pt x="28" y="1005"/>
                </a:cubicBezTo>
                <a:cubicBezTo>
                  <a:pt x="26" y="1047"/>
                  <a:pt x="7" y="1037"/>
                  <a:pt x="4" y="1079"/>
                </a:cubicBezTo>
                <a:cubicBezTo>
                  <a:pt x="3" y="1091"/>
                  <a:pt x="4" y="1134"/>
                  <a:pt x="2" y="1140"/>
                </a:cubicBezTo>
                <a:cubicBezTo>
                  <a:pt x="0" y="1146"/>
                  <a:pt x="10" y="1154"/>
                  <a:pt x="10" y="1154"/>
                </a:cubicBezTo>
                <a:cubicBezTo>
                  <a:pt x="20" y="1170"/>
                  <a:pt x="41" y="1209"/>
                  <a:pt x="56" y="1235"/>
                </a:cubicBezTo>
                <a:cubicBezTo>
                  <a:pt x="68" y="1255"/>
                  <a:pt x="76" y="1260"/>
                  <a:pt x="82" y="1272"/>
                </a:cubicBezTo>
                <a:cubicBezTo>
                  <a:pt x="88" y="1284"/>
                  <a:pt x="89" y="1293"/>
                  <a:pt x="91" y="1308"/>
                </a:cubicBezTo>
                <a:cubicBezTo>
                  <a:pt x="92" y="1323"/>
                  <a:pt x="97" y="1349"/>
                  <a:pt x="97" y="1362"/>
                </a:cubicBezTo>
                <a:cubicBezTo>
                  <a:pt x="97" y="1375"/>
                  <a:pt x="95" y="1377"/>
                  <a:pt x="94" y="1385"/>
                </a:cubicBezTo>
                <a:cubicBezTo>
                  <a:pt x="96" y="1402"/>
                  <a:pt x="91" y="1397"/>
                  <a:pt x="89" y="1410"/>
                </a:cubicBezTo>
                <a:cubicBezTo>
                  <a:pt x="89" y="1421"/>
                  <a:pt x="96" y="1438"/>
                  <a:pt x="92" y="1451"/>
                </a:cubicBezTo>
                <a:cubicBezTo>
                  <a:pt x="88" y="1464"/>
                  <a:pt x="45" y="1490"/>
                  <a:pt x="65" y="1487"/>
                </a:cubicBezTo>
                <a:cubicBezTo>
                  <a:pt x="111" y="1483"/>
                  <a:pt x="168" y="1445"/>
                  <a:pt x="211" y="1434"/>
                </a:cubicBezTo>
                <a:cubicBezTo>
                  <a:pt x="242" y="1424"/>
                  <a:pt x="229" y="1435"/>
                  <a:pt x="257" y="1427"/>
                </a:cubicBezTo>
                <a:cubicBezTo>
                  <a:pt x="285" y="1419"/>
                  <a:pt x="358" y="1414"/>
                  <a:pt x="380" y="1386"/>
                </a:cubicBezTo>
                <a:cubicBezTo>
                  <a:pt x="404" y="1357"/>
                  <a:pt x="387" y="1289"/>
                  <a:pt x="388" y="1256"/>
                </a:cubicBezTo>
                <a:cubicBezTo>
                  <a:pt x="385" y="1223"/>
                  <a:pt x="375" y="1226"/>
                  <a:pt x="364" y="1185"/>
                </a:cubicBezTo>
                <a:cubicBezTo>
                  <a:pt x="360" y="1122"/>
                  <a:pt x="358" y="1064"/>
                  <a:pt x="322" y="1010"/>
                </a:cubicBezTo>
                <a:cubicBezTo>
                  <a:pt x="315" y="966"/>
                  <a:pt x="289" y="962"/>
                  <a:pt x="302" y="920"/>
                </a:cubicBezTo>
                <a:cubicBezTo>
                  <a:pt x="301" y="895"/>
                  <a:pt x="305" y="877"/>
                  <a:pt x="316" y="860"/>
                </a:cubicBezTo>
                <a:cubicBezTo>
                  <a:pt x="327" y="843"/>
                  <a:pt x="353" y="832"/>
                  <a:pt x="367" y="815"/>
                </a:cubicBezTo>
                <a:cubicBezTo>
                  <a:pt x="381" y="798"/>
                  <a:pt x="387" y="774"/>
                  <a:pt x="398" y="756"/>
                </a:cubicBezTo>
                <a:cubicBezTo>
                  <a:pt x="406" y="732"/>
                  <a:pt x="413" y="722"/>
                  <a:pt x="434" y="708"/>
                </a:cubicBezTo>
                <a:cubicBezTo>
                  <a:pt x="468" y="656"/>
                  <a:pt x="423" y="717"/>
                  <a:pt x="464" y="684"/>
                </a:cubicBezTo>
                <a:cubicBezTo>
                  <a:pt x="470" y="679"/>
                  <a:pt x="470" y="671"/>
                  <a:pt x="476" y="666"/>
                </a:cubicBezTo>
                <a:cubicBezTo>
                  <a:pt x="486" y="658"/>
                  <a:pt x="501" y="655"/>
                  <a:pt x="512" y="648"/>
                </a:cubicBezTo>
                <a:cubicBezTo>
                  <a:pt x="536" y="612"/>
                  <a:pt x="559" y="615"/>
                  <a:pt x="592" y="597"/>
                </a:cubicBezTo>
                <a:cubicBezTo>
                  <a:pt x="605" y="590"/>
                  <a:pt x="614" y="596"/>
                  <a:pt x="626" y="588"/>
                </a:cubicBezTo>
                <a:cubicBezTo>
                  <a:pt x="632" y="584"/>
                  <a:pt x="644" y="576"/>
                  <a:pt x="644" y="576"/>
                </a:cubicBezTo>
                <a:cubicBezTo>
                  <a:pt x="652" y="568"/>
                  <a:pt x="700" y="564"/>
                  <a:pt x="710" y="554"/>
                </a:cubicBezTo>
                <a:cubicBezTo>
                  <a:pt x="723" y="544"/>
                  <a:pt x="721" y="527"/>
                  <a:pt x="725" y="515"/>
                </a:cubicBezTo>
                <a:cubicBezTo>
                  <a:pt x="729" y="502"/>
                  <a:pt x="733" y="493"/>
                  <a:pt x="737" y="480"/>
                </a:cubicBezTo>
                <a:cubicBezTo>
                  <a:pt x="741" y="464"/>
                  <a:pt x="770" y="444"/>
                  <a:pt x="776" y="429"/>
                </a:cubicBezTo>
                <a:cubicBezTo>
                  <a:pt x="808" y="407"/>
                  <a:pt x="802" y="405"/>
                  <a:pt x="802" y="405"/>
                </a:cubicBezTo>
                <a:cubicBezTo>
                  <a:pt x="806" y="399"/>
                  <a:pt x="824" y="391"/>
                  <a:pt x="824" y="384"/>
                </a:cubicBezTo>
                <a:cubicBezTo>
                  <a:pt x="826" y="350"/>
                  <a:pt x="808" y="313"/>
                  <a:pt x="797" y="281"/>
                </a:cubicBezTo>
                <a:cubicBezTo>
                  <a:pt x="792" y="267"/>
                  <a:pt x="788" y="268"/>
                  <a:pt x="778" y="258"/>
                </a:cubicBezTo>
                <a:cubicBezTo>
                  <a:pt x="774" y="252"/>
                  <a:pt x="778" y="250"/>
                  <a:pt x="778" y="244"/>
                </a:cubicBezTo>
                <a:cubicBezTo>
                  <a:pt x="778" y="238"/>
                  <a:pt x="776" y="245"/>
                  <a:pt x="778" y="224"/>
                </a:cubicBezTo>
                <a:cubicBezTo>
                  <a:pt x="782" y="174"/>
                  <a:pt x="781" y="163"/>
                  <a:pt x="792" y="120"/>
                </a:cubicBezTo>
                <a:cubicBezTo>
                  <a:pt x="790" y="100"/>
                  <a:pt x="820" y="79"/>
                  <a:pt x="814" y="60"/>
                </a:cubicBezTo>
                <a:cubicBezTo>
                  <a:pt x="809" y="48"/>
                  <a:pt x="734" y="40"/>
                  <a:pt x="704" y="32"/>
                </a:cubicBezTo>
                <a:cubicBezTo>
                  <a:pt x="674" y="24"/>
                  <a:pt x="650" y="14"/>
                  <a:pt x="632" y="12"/>
                </a:cubicBezTo>
                <a:cubicBezTo>
                  <a:pt x="612" y="5"/>
                  <a:pt x="596" y="17"/>
                  <a:pt x="596" y="17"/>
                </a:cubicBezTo>
                <a:cubicBezTo>
                  <a:pt x="582" y="19"/>
                  <a:pt x="579" y="12"/>
                  <a:pt x="566" y="18"/>
                </a:cubicBezTo>
                <a:cubicBezTo>
                  <a:pt x="560" y="21"/>
                  <a:pt x="528" y="0"/>
                  <a:pt x="530" y="6"/>
                </a:cubicBezTo>
                <a:cubicBezTo>
                  <a:pt x="531" y="10"/>
                  <a:pt x="538" y="6"/>
                  <a:pt x="542" y="6"/>
                </a:cubicBezTo>
                <a:close/>
              </a:path>
            </a:pathLst>
          </a:custGeom>
          <a:solidFill>
            <a:srgbClr val="024005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3" name="Freeform 11">
            <a:hlinkClick r:id="rId5" action="ppaction://hlinksldjump"/>
          </p:cNvPr>
          <p:cNvSpPr>
            <a:spLocks/>
          </p:cNvSpPr>
          <p:nvPr/>
        </p:nvSpPr>
        <p:spPr bwMode="auto">
          <a:xfrm>
            <a:off x="7334250" y="2554288"/>
            <a:ext cx="419100" cy="1306512"/>
          </a:xfrm>
          <a:custGeom>
            <a:avLst/>
            <a:gdLst/>
            <a:ahLst/>
            <a:cxnLst>
              <a:cxn ang="0">
                <a:pos x="30" y="11"/>
              </a:cxn>
              <a:cxn ang="0">
                <a:pos x="26" y="79"/>
              </a:cxn>
              <a:cxn ang="0">
                <a:pos x="42" y="133"/>
              </a:cxn>
              <a:cxn ang="0">
                <a:pos x="68" y="181"/>
              </a:cxn>
              <a:cxn ang="0">
                <a:pos x="56" y="239"/>
              </a:cxn>
              <a:cxn ang="0">
                <a:pos x="60" y="302"/>
              </a:cxn>
              <a:cxn ang="0">
                <a:pos x="12" y="353"/>
              </a:cxn>
              <a:cxn ang="0">
                <a:pos x="0" y="371"/>
              </a:cxn>
              <a:cxn ang="0">
                <a:pos x="50" y="539"/>
              </a:cxn>
              <a:cxn ang="0">
                <a:pos x="48" y="593"/>
              </a:cxn>
              <a:cxn ang="0">
                <a:pos x="54" y="611"/>
              </a:cxn>
              <a:cxn ang="0">
                <a:pos x="60" y="713"/>
              </a:cxn>
              <a:cxn ang="0">
                <a:pos x="66" y="740"/>
              </a:cxn>
              <a:cxn ang="0">
                <a:pos x="96" y="748"/>
              </a:cxn>
              <a:cxn ang="0">
                <a:pos x="114" y="761"/>
              </a:cxn>
              <a:cxn ang="0">
                <a:pos x="126" y="776"/>
              </a:cxn>
              <a:cxn ang="0">
                <a:pos x="161" y="823"/>
              </a:cxn>
              <a:cxn ang="0">
                <a:pos x="198" y="791"/>
              </a:cxn>
              <a:cxn ang="0">
                <a:pos x="210" y="755"/>
              </a:cxn>
              <a:cxn ang="0">
                <a:pos x="225" y="679"/>
              </a:cxn>
              <a:cxn ang="0">
                <a:pos x="224" y="625"/>
              </a:cxn>
              <a:cxn ang="0">
                <a:pos x="254" y="596"/>
              </a:cxn>
              <a:cxn ang="0">
                <a:pos x="261" y="542"/>
              </a:cxn>
              <a:cxn ang="0">
                <a:pos x="233" y="466"/>
              </a:cxn>
              <a:cxn ang="0">
                <a:pos x="228" y="437"/>
              </a:cxn>
              <a:cxn ang="0">
                <a:pos x="198" y="383"/>
              </a:cxn>
              <a:cxn ang="0">
                <a:pos x="186" y="365"/>
              </a:cxn>
              <a:cxn ang="0">
                <a:pos x="168" y="355"/>
              </a:cxn>
              <a:cxn ang="0">
                <a:pos x="170" y="338"/>
              </a:cxn>
              <a:cxn ang="0">
                <a:pos x="191" y="265"/>
              </a:cxn>
              <a:cxn ang="0">
                <a:pos x="182" y="197"/>
              </a:cxn>
              <a:cxn ang="0">
                <a:pos x="155" y="128"/>
              </a:cxn>
              <a:cxn ang="0">
                <a:pos x="129" y="86"/>
              </a:cxn>
              <a:cxn ang="0">
                <a:pos x="78" y="34"/>
              </a:cxn>
              <a:cxn ang="0">
                <a:pos x="42" y="13"/>
              </a:cxn>
              <a:cxn ang="0">
                <a:pos x="30" y="11"/>
              </a:cxn>
            </a:cxnLst>
            <a:rect l="0" t="0" r="r" b="b"/>
            <a:pathLst>
              <a:path w="264" h="823">
                <a:moveTo>
                  <a:pt x="30" y="11"/>
                </a:moveTo>
                <a:cubicBezTo>
                  <a:pt x="29" y="22"/>
                  <a:pt x="24" y="31"/>
                  <a:pt x="26" y="79"/>
                </a:cubicBezTo>
                <a:cubicBezTo>
                  <a:pt x="28" y="99"/>
                  <a:pt x="35" y="116"/>
                  <a:pt x="42" y="133"/>
                </a:cubicBezTo>
                <a:cubicBezTo>
                  <a:pt x="49" y="150"/>
                  <a:pt x="66" y="163"/>
                  <a:pt x="68" y="181"/>
                </a:cubicBezTo>
                <a:cubicBezTo>
                  <a:pt x="70" y="199"/>
                  <a:pt x="57" y="219"/>
                  <a:pt x="56" y="239"/>
                </a:cubicBezTo>
                <a:cubicBezTo>
                  <a:pt x="55" y="259"/>
                  <a:pt x="67" y="283"/>
                  <a:pt x="60" y="302"/>
                </a:cubicBezTo>
                <a:cubicBezTo>
                  <a:pt x="59" y="319"/>
                  <a:pt x="18" y="344"/>
                  <a:pt x="12" y="353"/>
                </a:cubicBezTo>
                <a:cubicBezTo>
                  <a:pt x="8" y="359"/>
                  <a:pt x="0" y="371"/>
                  <a:pt x="0" y="371"/>
                </a:cubicBezTo>
                <a:cubicBezTo>
                  <a:pt x="5" y="435"/>
                  <a:pt x="6" y="481"/>
                  <a:pt x="50" y="539"/>
                </a:cubicBezTo>
                <a:cubicBezTo>
                  <a:pt x="56" y="557"/>
                  <a:pt x="42" y="575"/>
                  <a:pt x="48" y="593"/>
                </a:cubicBezTo>
                <a:cubicBezTo>
                  <a:pt x="50" y="599"/>
                  <a:pt x="54" y="611"/>
                  <a:pt x="54" y="611"/>
                </a:cubicBezTo>
                <a:cubicBezTo>
                  <a:pt x="56" y="645"/>
                  <a:pt x="57" y="679"/>
                  <a:pt x="60" y="713"/>
                </a:cubicBezTo>
                <a:cubicBezTo>
                  <a:pt x="61" y="719"/>
                  <a:pt x="61" y="736"/>
                  <a:pt x="66" y="740"/>
                </a:cubicBezTo>
                <a:cubicBezTo>
                  <a:pt x="76" y="747"/>
                  <a:pt x="96" y="748"/>
                  <a:pt x="96" y="748"/>
                </a:cubicBezTo>
                <a:cubicBezTo>
                  <a:pt x="100" y="754"/>
                  <a:pt x="109" y="756"/>
                  <a:pt x="114" y="761"/>
                </a:cubicBezTo>
                <a:cubicBezTo>
                  <a:pt x="119" y="766"/>
                  <a:pt x="122" y="770"/>
                  <a:pt x="126" y="776"/>
                </a:cubicBezTo>
                <a:cubicBezTo>
                  <a:pt x="155" y="823"/>
                  <a:pt x="123" y="810"/>
                  <a:pt x="161" y="823"/>
                </a:cubicBezTo>
                <a:cubicBezTo>
                  <a:pt x="178" y="817"/>
                  <a:pt x="188" y="809"/>
                  <a:pt x="198" y="791"/>
                </a:cubicBezTo>
                <a:cubicBezTo>
                  <a:pt x="204" y="780"/>
                  <a:pt x="210" y="755"/>
                  <a:pt x="210" y="755"/>
                </a:cubicBezTo>
                <a:cubicBezTo>
                  <a:pt x="212" y="736"/>
                  <a:pt x="218" y="705"/>
                  <a:pt x="225" y="679"/>
                </a:cubicBezTo>
                <a:cubicBezTo>
                  <a:pt x="227" y="657"/>
                  <a:pt x="219" y="639"/>
                  <a:pt x="224" y="625"/>
                </a:cubicBezTo>
                <a:cubicBezTo>
                  <a:pt x="229" y="611"/>
                  <a:pt x="248" y="610"/>
                  <a:pt x="254" y="596"/>
                </a:cubicBezTo>
                <a:cubicBezTo>
                  <a:pt x="261" y="561"/>
                  <a:pt x="264" y="564"/>
                  <a:pt x="261" y="542"/>
                </a:cubicBezTo>
                <a:cubicBezTo>
                  <a:pt x="258" y="520"/>
                  <a:pt x="238" y="483"/>
                  <a:pt x="233" y="466"/>
                </a:cubicBezTo>
                <a:cubicBezTo>
                  <a:pt x="228" y="449"/>
                  <a:pt x="234" y="451"/>
                  <a:pt x="228" y="437"/>
                </a:cubicBezTo>
                <a:cubicBezTo>
                  <a:pt x="217" y="405"/>
                  <a:pt x="226" y="424"/>
                  <a:pt x="198" y="383"/>
                </a:cubicBezTo>
                <a:cubicBezTo>
                  <a:pt x="194" y="377"/>
                  <a:pt x="186" y="365"/>
                  <a:pt x="186" y="365"/>
                </a:cubicBezTo>
                <a:cubicBezTo>
                  <a:pt x="182" y="360"/>
                  <a:pt x="171" y="359"/>
                  <a:pt x="168" y="355"/>
                </a:cubicBezTo>
                <a:cubicBezTo>
                  <a:pt x="165" y="351"/>
                  <a:pt x="166" y="353"/>
                  <a:pt x="170" y="338"/>
                </a:cubicBezTo>
                <a:cubicBezTo>
                  <a:pt x="174" y="323"/>
                  <a:pt x="189" y="288"/>
                  <a:pt x="191" y="265"/>
                </a:cubicBezTo>
                <a:cubicBezTo>
                  <a:pt x="193" y="242"/>
                  <a:pt x="188" y="220"/>
                  <a:pt x="182" y="197"/>
                </a:cubicBezTo>
                <a:cubicBezTo>
                  <a:pt x="176" y="174"/>
                  <a:pt x="164" y="146"/>
                  <a:pt x="155" y="128"/>
                </a:cubicBezTo>
                <a:cubicBezTo>
                  <a:pt x="146" y="84"/>
                  <a:pt x="142" y="102"/>
                  <a:pt x="129" y="86"/>
                </a:cubicBezTo>
                <a:cubicBezTo>
                  <a:pt x="116" y="70"/>
                  <a:pt x="92" y="46"/>
                  <a:pt x="78" y="34"/>
                </a:cubicBezTo>
                <a:cubicBezTo>
                  <a:pt x="59" y="16"/>
                  <a:pt x="50" y="17"/>
                  <a:pt x="42" y="13"/>
                </a:cubicBezTo>
                <a:cubicBezTo>
                  <a:pt x="34" y="9"/>
                  <a:pt x="31" y="0"/>
                  <a:pt x="30" y="11"/>
                </a:cubicBezTo>
                <a:close/>
              </a:path>
            </a:pathLst>
          </a:custGeom>
          <a:solidFill>
            <a:srgbClr val="600000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4" name="Freeform 12">
            <a:hlinkClick r:id="rId5" action="ppaction://hlinksldjump"/>
          </p:cNvPr>
          <p:cNvSpPr>
            <a:spLocks/>
          </p:cNvSpPr>
          <p:nvPr/>
        </p:nvSpPr>
        <p:spPr bwMode="auto">
          <a:xfrm>
            <a:off x="6934200" y="2119313"/>
            <a:ext cx="638175" cy="1874837"/>
          </a:xfrm>
          <a:custGeom>
            <a:avLst/>
            <a:gdLst/>
            <a:ahLst/>
            <a:cxnLst>
              <a:cxn ang="0">
                <a:pos x="71" y="0"/>
              </a:cxn>
              <a:cxn ang="0">
                <a:pos x="42" y="39"/>
              </a:cxn>
              <a:cxn ang="0">
                <a:pos x="35" y="344"/>
              </a:cxn>
              <a:cxn ang="0">
                <a:pos x="32" y="384"/>
              </a:cxn>
              <a:cxn ang="0">
                <a:pos x="6" y="431"/>
              </a:cxn>
              <a:cxn ang="0">
                <a:pos x="2" y="470"/>
              </a:cxn>
              <a:cxn ang="0">
                <a:pos x="20" y="534"/>
              </a:cxn>
              <a:cxn ang="0">
                <a:pos x="32" y="578"/>
              </a:cxn>
              <a:cxn ang="0">
                <a:pos x="30" y="615"/>
              </a:cxn>
              <a:cxn ang="0">
                <a:pos x="47" y="699"/>
              </a:cxn>
              <a:cxn ang="0">
                <a:pos x="83" y="750"/>
              </a:cxn>
              <a:cxn ang="0">
                <a:pos x="78" y="824"/>
              </a:cxn>
              <a:cxn ang="0">
                <a:pos x="119" y="899"/>
              </a:cxn>
              <a:cxn ang="0">
                <a:pos x="95" y="1001"/>
              </a:cxn>
              <a:cxn ang="0">
                <a:pos x="96" y="1119"/>
              </a:cxn>
              <a:cxn ang="0">
                <a:pos x="122" y="1163"/>
              </a:cxn>
              <a:cxn ang="0">
                <a:pos x="180" y="1179"/>
              </a:cxn>
              <a:cxn ang="0">
                <a:pos x="338" y="1166"/>
              </a:cxn>
              <a:cxn ang="0">
                <a:pos x="402" y="1100"/>
              </a:cxn>
              <a:cxn ang="0">
                <a:pos x="354" y="1031"/>
              </a:cxn>
              <a:cxn ang="0">
                <a:pos x="320" y="1014"/>
              </a:cxn>
              <a:cxn ang="0">
                <a:pos x="311" y="993"/>
              </a:cxn>
              <a:cxn ang="0">
                <a:pos x="305" y="894"/>
              </a:cxn>
              <a:cxn ang="0">
                <a:pos x="296" y="863"/>
              </a:cxn>
              <a:cxn ang="0">
                <a:pos x="300" y="824"/>
              </a:cxn>
              <a:cxn ang="0">
                <a:pos x="275" y="777"/>
              </a:cxn>
              <a:cxn ang="0">
                <a:pos x="261" y="743"/>
              </a:cxn>
              <a:cxn ang="0">
                <a:pos x="251" y="650"/>
              </a:cxn>
              <a:cxn ang="0">
                <a:pos x="309" y="575"/>
              </a:cxn>
              <a:cxn ang="0">
                <a:pos x="306" y="506"/>
              </a:cxn>
              <a:cxn ang="0">
                <a:pos x="318" y="459"/>
              </a:cxn>
              <a:cxn ang="0">
                <a:pos x="287" y="398"/>
              </a:cxn>
              <a:cxn ang="0">
                <a:pos x="275" y="333"/>
              </a:cxn>
              <a:cxn ang="0">
                <a:pos x="276" y="270"/>
              </a:cxn>
              <a:cxn ang="0">
                <a:pos x="263" y="231"/>
              </a:cxn>
              <a:cxn ang="0">
                <a:pos x="246" y="204"/>
              </a:cxn>
              <a:cxn ang="0">
                <a:pos x="221" y="177"/>
              </a:cxn>
              <a:cxn ang="0">
                <a:pos x="191" y="149"/>
              </a:cxn>
              <a:cxn ang="0">
                <a:pos x="135" y="92"/>
              </a:cxn>
              <a:cxn ang="0">
                <a:pos x="111" y="35"/>
              </a:cxn>
              <a:cxn ang="0">
                <a:pos x="71" y="0"/>
              </a:cxn>
            </a:cxnLst>
            <a:rect l="0" t="0" r="r" b="b"/>
            <a:pathLst>
              <a:path w="402" h="1181">
                <a:moveTo>
                  <a:pt x="71" y="0"/>
                </a:moveTo>
                <a:cubicBezTo>
                  <a:pt x="63" y="12"/>
                  <a:pt x="43" y="25"/>
                  <a:pt x="42" y="39"/>
                </a:cubicBezTo>
                <a:cubicBezTo>
                  <a:pt x="23" y="253"/>
                  <a:pt x="59" y="225"/>
                  <a:pt x="35" y="344"/>
                </a:cubicBezTo>
                <a:cubicBezTo>
                  <a:pt x="31" y="399"/>
                  <a:pt x="35" y="345"/>
                  <a:pt x="32" y="384"/>
                </a:cubicBezTo>
                <a:cubicBezTo>
                  <a:pt x="27" y="398"/>
                  <a:pt x="11" y="417"/>
                  <a:pt x="6" y="431"/>
                </a:cubicBezTo>
                <a:cubicBezTo>
                  <a:pt x="1" y="445"/>
                  <a:pt x="0" y="453"/>
                  <a:pt x="2" y="470"/>
                </a:cubicBezTo>
                <a:cubicBezTo>
                  <a:pt x="4" y="487"/>
                  <a:pt x="15" y="516"/>
                  <a:pt x="20" y="534"/>
                </a:cubicBezTo>
                <a:cubicBezTo>
                  <a:pt x="25" y="552"/>
                  <a:pt x="30" y="565"/>
                  <a:pt x="32" y="578"/>
                </a:cubicBezTo>
                <a:cubicBezTo>
                  <a:pt x="33" y="591"/>
                  <a:pt x="30" y="615"/>
                  <a:pt x="30" y="615"/>
                </a:cubicBezTo>
                <a:cubicBezTo>
                  <a:pt x="32" y="643"/>
                  <a:pt x="44" y="671"/>
                  <a:pt x="47" y="699"/>
                </a:cubicBezTo>
                <a:cubicBezTo>
                  <a:pt x="83" y="728"/>
                  <a:pt x="72" y="717"/>
                  <a:pt x="83" y="750"/>
                </a:cubicBezTo>
                <a:cubicBezTo>
                  <a:pt x="99" y="798"/>
                  <a:pt x="70" y="776"/>
                  <a:pt x="78" y="824"/>
                </a:cubicBezTo>
                <a:cubicBezTo>
                  <a:pt x="78" y="849"/>
                  <a:pt x="116" y="850"/>
                  <a:pt x="119" y="899"/>
                </a:cubicBezTo>
                <a:cubicBezTo>
                  <a:pt x="122" y="929"/>
                  <a:pt x="99" y="964"/>
                  <a:pt x="95" y="1001"/>
                </a:cubicBezTo>
                <a:cubicBezTo>
                  <a:pt x="91" y="1038"/>
                  <a:pt x="92" y="1092"/>
                  <a:pt x="96" y="1119"/>
                </a:cubicBezTo>
                <a:cubicBezTo>
                  <a:pt x="99" y="1143"/>
                  <a:pt x="106" y="1154"/>
                  <a:pt x="122" y="1163"/>
                </a:cubicBezTo>
                <a:cubicBezTo>
                  <a:pt x="135" y="1170"/>
                  <a:pt x="180" y="1179"/>
                  <a:pt x="180" y="1179"/>
                </a:cubicBezTo>
                <a:cubicBezTo>
                  <a:pt x="217" y="1180"/>
                  <a:pt x="303" y="1181"/>
                  <a:pt x="338" y="1166"/>
                </a:cubicBezTo>
                <a:cubicBezTo>
                  <a:pt x="375" y="1153"/>
                  <a:pt x="390" y="1118"/>
                  <a:pt x="402" y="1100"/>
                </a:cubicBezTo>
                <a:cubicBezTo>
                  <a:pt x="392" y="1069"/>
                  <a:pt x="379" y="1048"/>
                  <a:pt x="354" y="1031"/>
                </a:cubicBezTo>
                <a:cubicBezTo>
                  <a:pt x="343" y="1017"/>
                  <a:pt x="327" y="1020"/>
                  <a:pt x="320" y="1014"/>
                </a:cubicBezTo>
                <a:cubicBezTo>
                  <a:pt x="313" y="1008"/>
                  <a:pt x="313" y="1013"/>
                  <a:pt x="311" y="993"/>
                </a:cubicBezTo>
                <a:cubicBezTo>
                  <a:pt x="306" y="968"/>
                  <a:pt x="308" y="916"/>
                  <a:pt x="305" y="894"/>
                </a:cubicBezTo>
                <a:cubicBezTo>
                  <a:pt x="302" y="872"/>
                  <a:pt x="297" y="875"/>
                  <a:pt x="296" y="863"/>
                </a:cubicBezTo>
                <a:cubicBezTo>
                  <a:pt x="295" y="851"/>
                  <a:pt x="304" y="838"/>
                  <a:pt x="300" y="824"/>
                </a:cubicBezTo>
                <a:cubicBezTo>
                  <a:pt x="296" y="810"/>
                  <a:pt x="281" y="790"/>
                  <a:pt x="275" y="777"/>
                </a:cubicBezTo>
                <a:cubicBezTo>
                  <a:pt x="269" y="764"/>
                  <a:pt x="265" y="764"/>
                  <a:pt x="261" y="743"/>
                </a:cubicBezTo>
                <a:cubicBezTo>
                  <a:pt x="258" y="686"/>
                  <a:pt x="243" y="678"/>
                  <a:pt x="251" y="650"/>
                </a:cubicBezTo>
                <a:cubicBezTo>
                  <a:pt x="259" y="622"/>
                  <a:pt x="300" y="599"/>
                  <a:pt x="309" y="575"/>
                </a:cubicBezTo>
                <a:cubicBezTo>
                  <a:pt x="311" y="556"/>
                  <a:pt x="300" y="524"/>
                  <a:pt x="306" y="506"/>
                </a:cubicBezTo>
                <a:cubicBezTo>
                  <a:pt x="308" y="500"/>
                  <a:pt x="318" y="459"/>
                  <a:pt x="318" y="459"/>
                </a:cubicBezTo>
                <a:cubicBezTo>
                  <a:pt x="319" y="446"/>
                  <a:pt x="294" y="419"/>
                  <a:pt x="287" y="398"/>
                </a:cubicBezTo>
                <a:cubicBezTo>
                  <a:pt x="280" y="377"/>
                  <a:pt x="277" y="354"/>
                  <a:pt x="275" y="333"/>
                </a:cubicBezTo>
                <a:cubicBezTo>
                  <a:pt x="273" y="312"/>
                  <a:pt x="278" y="287"/>
                  <a:pt x="276" y="270"/>
                </a:cubicBezTo>
                <a:cubicBezTo>
                  <a:pt x="274" y="253"/>
                  <a:pt x="268" y="242"/>
                  <a:pt x="263" y="231"/>
                </a:cubicBezTo>
                <a:cubicBezTo>
                  <a:pt x="259" y="219"/>
                  <a:pt x="253" y="213"/>
                  <a:pt x="246" y="204"/>
                </a:cubicBezTo>
                <a:cubicBezTo>
                  <a:pt x="239" y="195"/>
                  <a:pt x="230" y="186"/>
                  <a:pt x="221" y="177"/>
                </a:cubicBezTo>
                <a:cubicBezTo>
                  <a:pt x="212" y="168"/>
                  <a:pt x="205" y="163"/>
                  <a:pt x="191" y="149"/>
                </a:cubicBezTo>
                <a:cubicBezTo>
                  <a:pt x="175" y="124"/>
                  <a:pt x="148" y="111"/>
                  <a:pt x="135" y="92"/>
                </a:cubicBezTo>
                <a:cubicBezTo>
                  <a:pt x="122" y="73"/>
                  <a:pt x="122" y="50"/>
                  <a:pt x="111" y="35"/>
                </a:cubicBezTo>
                <a:cubicBezTo>
                  <a:pt x="100" y="20"/>
                  <a:pt x="79" y="7"/>
                  <a:pt x="71" y="0"/>
                </a:cubicBezTo>
                <a:close/>
              </a:path>
            </a:pathLst>
          </a:custGeom>
          <a:solidFill>
            <a:srgbClr val="FF0000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5" name="Freeform 13">
            <a:hlinkClick r:id="rId6" action="ppaction://hlinksldjump"/>
          </p:cNvPr>
          <p:cNvSpPr>
            <a:spLocks/>
          </p:cNvSpPr>
          <p:nvPr/>
        </p:nvSpPr>
        <p:spPr bwMode="auto">
          <a:xfrm>
            <a:off x="4337050" y="3016250"/>
            <a:ext cx="644525" cy="346075"/>
          </a:xfrm>
          <a:custGeom>
            <a:avLst/>
            <a:gdLst/>
            <a:ahLst/>
            <a:cxnLst>
              <a:cxn ang="0">
                <a:pos x="10" y="104"/>
              </a:cxn>
              <a:cxn ang="0">
                <a:pos x="58" y="188"/>
              </a:cxn>
              <a:cxn ang="0">
                <a:pos x="94" y="200"/>
              </a:cxn>
              <a:cxn ang="0">
                <a:pos x="112" y="206"/>
              </a:cxn>
              <a:cxn ang="0">
                <a:pos x="210" y="217"/>
              </a:cxn>
              <a:cxn ang="0">
                <a:pos x="346" y="200"/>
              </a:cxn>
              <a:cxn ang="0">
                <a:pos x="366" y="190"/>
              </a:cxn>
              <a:cxn ang="0">
                <a:pos x="390" y="103"/>
              </a:cxn>
              <a:cxn ang="0">
                <a:pos x="399" y="16"/>
              </a:cxn>
              <a:cxn ang="0">
                <a:pos x="345" y="7"/>
              </a:cxn>
              <a:cxn ang="0">
                <a:pos x="253" y="16"/>
              </a:cxn>
              <a:cxn ang="0">
                <a:pos x="159" y="8"/>
              </a:cxn>
              <a:cxn ang="0">
                <a:pos x="142" y="38"/>
              </a:cxn>
              <a:cxn ang="0">
                <a:pos x="105" y="64"/>
              </a:cxn>
              <a:cxn ang="0">
                <a:pos x="64" y="74"/>
              </a:cxn>
              <a:cxn ang="0">
                <a:pos x="39" y="79"/>
              </a:cxn>
              <a:cxn ang="0">
                <a:pos x="27" y="82"/>
              </a:cxn>
              <a:cxn ang="0">
                <a:pos x="0" y="86"/>
              </a:cxn>
              <a:cxn ang="0">
                <a:pos x="10" y="104"/>
              </a:cxn>
            </a:cxnLst>
            <a:rect l="0" t="0" r="r" b="b"/>
            <a:pathLst>
              <a:path w="406" h="218">
                <a:moveTo>
                  <a:pt x="10" y="104"/>
                </a:moveTo>
                <a:cubicBezTo>
                  <a:pt x="20" y="134"/>
                  <a:pt x="25" y="173"/>
                  <a:pt x="58" y="188"/>
                </a:cubicBezTo>
                <a:cubicBezTo>
                  <a:pt x="70" y="193"/>
                  <a:pt x="82" y="196"/>
                  <a:pt x="94" y="200"/>
                </a:cubicBezTo>
                <a:cubicBezTo>
                  <a:pt x="100" y="202"/>
                  <a:pt x="112" y="206"/>
                  <a:pt x="112" y="206"/>
                </a:cubicBezTo>
                <a:cubicBezTo>
                  <a:pt x="131" y="207"/>
                  <a:pt x="171" y="218"/>
                  <a:pt x="210" y="217"/>
                </a:cubicBezTo>
                <a:cubicBezTo>
                  <a:pt x="249" y="216"/>
                  <a:pt x="320" y="204"/>
                  <a:pt x="346" y="200"/>
                </a:cubicBezTo>
                <a:cubicBezTo>
                  <a:pt x="352" y="199"/>
                  <a:pt x="363" y="196"/>
                  <a:pt x="366" y="190"/>
                </a:cubicBezTo>
                <a:cubicBezTo>
                  <a:pt x="372" y="170"/>
                  <a:pt x="385" y="132"/>
                  <a:pt x="390" y="103"/>
                </a:cubicBezTo>
                <a:cubicBezTo>
                  <a:pt x="395" y="74"/>
                  <a:pt x="406" y="32"/>
                  <a:pt x="399" y="16"/>
                </a:cubicBezTo>
                <a:cubicBezTo>
                  <a:pt x="392" y="0"/>
                  <a:pt x="369" y="7"/>
                  <a:pt x="345" y="7"/>
                </a:cubicBezTo>
                <a:cubicBezTo>
                  <a:pt x="321" y="7"/>
                  <a:pt x="284" y="16"/>
                  <a:pt x="253" y="16"/>
                </a:cubicBezTo>
                <a:cubicBezTo>
                  <a:pt x="222" y="16"/>
                  <a:pt x="177" y="4"/>
                  <a:pt x="159" y="8"/>
                </a:cubicBezTo>
                <a:cubicBezTo>
                  <a:pt x="141" y="12"/>
                  <a:pt x="151" y="29"/>
                  <a:pt x="142" y="38"/>
                </a:cubicBezTo>
                <a:cubicBezTo>
                  <a:pt x="133" y="47"/>
                  <a:pt x="118" y="58"/>
                  <a:pt x="105" y="64"/>
                </a:cubicBezTo>
                <a:cubicBezTo>
                  <a:pt x="91" y="67"/>
                  <a:pt x="74" y="77"/>
                  <a:pt x="64" y="74"/>
                </a:cubicBezTo>
                <a:cubicBezTo>
                  <a:pt x="53" y="76"/>
                  <a:pt x="45" y="78"/>
                  <a:pt x="39" y="79"/>
                </a:cubicBezTo>
                <a:cubicBezTo>
                  <a:pt x="34" y="81"/>
                  <a:pt x="34" y="82"/>
                  <a:pt x="27" y="82"/>
                </a:cubicBezTo>
                <a:cubicBezTo>
                  <a:pt x="21" y="83"/>
                  <a:pt x="3" y="82"/>
                  <a:pt x="0" y="86"/>
                </a:cubicBezTo>
                <a:cubicBezTo>
                  <a:pt x="7" y="107"/>
                  <a:pt x="0" y="94"/>
                  <a:pt x="10" y="104"/>
                </a:cubicBezTo>
                <a:close/>
              </a:path>
            </a:pathLst>
          </a:custGeom>
          <a:solidFill>
            <a:srgbClr val="FCDE00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6" name="Freeform 14">
            <a:hlinkClick r:id="rId6" action="ppaction://hlinksldjump"/>
          </p:cNvPr>
          <p:cNvSpPr>
            <a:spLocks/>
          </p:cNvSpPr>
          <p:nvPr/>
        </p:nvSpPr>
        <p:spPr bwMode="auto">
          <a:xfrm>
            <a:off x="4194175" y="3022600"/>
            <a:ext cx="1435100" cy="554038"/>
          </a:xfrm>
          <a:custGeom>
            <a:avLst/>
            <a:gdLst/>
            <a:ahLst/>
            <a:cxnLst>
              <a:cxn ang="0">
                <a:pos x="0" y="109"/>
              </a:cxn>
              <a:cxn ang="0">
                <a:pos x="58" y="238"/>
              </a:cxn>
              <a:cxn ang="0">
                <a:pos x="145" y="298"/>
              </a:cxn>
              <a:cxn ang="0">
                <a:pos x="319" y="328"/>
              </a:cxn>
              <a:cxn ang="0">
                <a:pos x="430" y="316"/>
              </a:cxn>
              <a:cxn ang="0">
                <a:pos x="678" y="348"/>
              </a:cxn>
              <a:cxn ang="0">
                <a:pos x="754" y="322"/>
              </a:cxn>
              <a:cxn ang="0">
                <a:pos x="811" y="274"/>
              </a:cxn>
              <a:cxn ang="0">
                <a:pos x="843" y="232"/>
              </a:cxn>
              <a:cxn ang="0">
                <a:pos x="873" y="195"/>
              </a:cxn>
              <a:cxn ang="0">
                <a:pos x="904" y="100"/>
              </a:cxn>
              <a:cxn ang="0">
                <a:pos x="841" y="22"/>
              </a:cxn>
              <a:cxn ang="0">
                <a:pos x="786" y="10"/>
              </a:cxn>
              <a:cxn ang="0">
                <a:pos x="678" y="12"/>
              </a:cxn>
              <a:cxn ang="0">
                <a:pos x="537" y="0"/>
              </a:cxn>
              <a:cxn ang="0">
                <a:pos x="495" y="9"/>
              </a:cxn>
              <a:cxn ang="0">
                <a:pos x="496" y="28"/>
              </a:cxn>
              <a:cxn ang="0">
                <a:pos x="487" y="82"/>
              </a:cxn>
              <a:cxn ang="0">
                <a:pos x="475" y="120"/>
              </a:cxn>
              <a:cxn ang="0">
                <a:pos x="460" y="184"/>
              </a:cxn>
              <a:cxn ang="0">
                <a:pos x="420" y="196"/>
              </a:cxn>
              <a:cxn ang="0">
                <a:pos x="399" y="204"/>
              </a:cxn>
              <a:cxn ang="0">
                <a:pos x="288" y="213"/>
              </a:cxn>
              <a:cxn ang="0">
                <a:pos x="198" y="201"/>
              </a:cxn>
              <a:cxn ang="0">
                <a:pos x="180" y="198"/>
              </a:cxn>
              <a:cxn ang="0">
                <a:pos x="148" y="180"/>
              </a:cxn>
              <a:cxn ang="0">
                <a:pos x="135" y="169"/>
              </a:cxn>
              <a:cxn ang="0">
                <a:pos x="118" y="154"/>
              </a:cxn>
              <a:cxn ang="0">
                <a:pos x="90" y="81"/>
              </a:cxn>
              <a:cxn ang="0">
                <a:pos x="45" y="94"/>
              </a:cxn>
              <a:cxn ang="0">
                <a:pos x="0" y="109"/>
              </a:cxn>
            </a:cxnLst>
            <a:rect l="0" t="0" r="r" b="b"/>
            <a:pathLst>
              <a:path w="904" h="349">
                <a:moveTo>
                  <a:pt x="0" y="109"/>
                </a:moveTo>
                <a:cubicBezTo>
                  <a:pt x="3" y="148"/>
                  <a:pt x="31" y="204"/>
                  <a:pt x="58" y="238"/>
                </a:cubicBezTo>
                <a:cubicBezTo>
                  <a:pt x="74" y="258"/>
                  <a:pt x="124" y="291"/>
                  <a:pt x="145" y="298"/>
                </a:cubicBezTo>
                <a:cubicBezTo>
                  <a:pt x="191" y="311"/>
                  <a:pt x="272" y="325"/>
                  <a:pt x="319" y="328"/>
                </a:cubicBezTo>
                <a:cubicBezTo>
                  <a:pt x="366" y="331"/>
                  <a:pt x="370" y="313"/>
                  <a:pt x="430" y="316"/>
                </a:cubicBezTo>
                <a:cubicBezTo>
                  <a:pt x="489" y="316"/>
                  <a:pt x="624" y="347"/>
                  <a:pt x="678" y="348"/>
                </a:cubicBezTo>
                <a:cubicBezTo>
                  <a:pt x="732" y="349"/>
                  <a:pt x="732" y="334"/>
                  <a:pt x="754" y="322"/>
                </a:cubicBezTo>
                <a:cubicBezTo>
                  <a:pt x="755" y="307"/>
                  <a:pt x="796" y="296"/>
                  <a:pt x="811" y="274"/>
                </a:cubicBezTo>
                <a:cubicBezTo>
                  <a:pt x="819" y="262"/>
                  <a:pt x="836" y="234"/>
                  <a:pt x="843" y="232"/>
                </a:cubicBezTo>
                <a:cubicBezTo>
                  <a:pt x="849" y="230"/>
                  <a:pt x="873" y="195"/>
                  <a:pt x="873" y="195"/>
                </a:cubicBezTo>
                <a:cubicBezTo>
                  <a:pt x="893" y="165"/>
                  <a:pt x="892" y="136"/>
                  <a:pt x="904" y="100"/>
                </a:cubicBezTo>
                <a:cubicBezTo>
                  <a:pt x="897" y="40"/>
                  <a:pt x="899" y="41"/>
                  <a:pt x="841" y="22"/>
                </a:cubicBezTo>
                <a:cubicBezTo>
                  <a:pt x="824" y="5"/>
                  <a:pt x="813" y="12"/>
                  <a:pt x="786" y="10"/>
                </a:cubicBezTo>
                <a:cubicBezTo>
                  <a:pt x="759" y="8"/>
                  <a:pt x="719" y="14"/>
                  <a:pt x="678" y="12"/>
                </a:cubicBezTo>
                <a:cubicBezTo>
                  <a:pt x="637" y="10"/>
                  <a:pt x="567" y="0"/>
                  <a:pt x="537" y="0"/>
                </a:cubicBezTo>
                <a:cubicBezTo>
                  <a:pt x="507" y="0"/>
                  <a:pt x="502" y="4"/>
                  <a:pt x="495" y="9"/>
                </a:cubicBezTo>
                <a:cubicBezTo>
                  <a:pt x="489" y="9"/>
                  <a:pt x="497" y="22"/>
                  <a:pt x="496" y="28"/>
                </a:cubicBezTo>
                <a:cubicBezTo>
                  <a:pt x="493" y="46"/>
                  <a:pt x="490" y="64"/>
                  <a:pt x="487" y="82"/>
                </a:cubicBezTo>
                <a:cubicBezTo>
                  <a:pt x="483" y="105"/>
                  <a:pt x="485" y="99"/>
                  <a:pt x="475" y="120"/>
                </a:cubicBezTo>
                <a:cubicBezTo>
                  <a:pt x="468" y="136"/>
                  <a:pt x="469" y="171"/>
                  <a:pt x="460" y="184"/>
                </a:cubicBezTo>
                <a:cubicBezTo>
                  <a:pt x="451" y="197"/>
                  <a:pt x="430" y="193"/>
                  <a:pt x="420" y="196"/>
                </a:cubicBezTo>
                <a:cubicBezTo>
                  <a:pt x="408" y="211"/>
                  <a:pt x="421" y="201"/>
                  <a:pt x="399" y="204"/>
                </a:cubicBezTo>
                <a:cubicBezTo>
                  <a:pt x="377" y="207"/>
                  <a:pt x="321" y="213"/>
                  <a:pt x="288" y="213"/>
                </a:cubicBezTo>
                <a:cubicBezTo>
                  <a:pt x="255" y="213"/>
                  <a:pt x="216" y="203"/>
                  <a:pt x="198" y="201"/>
                </a:cubicBezTo>
                <a:cubicBezTo>
                  <a:pt x="180" y="199"/>
                  <a:pt x="188" y="202"/>
                  <a:pt x="180" y="198"/>
                </a:cubicBezTo>
                <a:cubicBezTo>
                  <a:pt x="172" y="194"/>
                  <a:pt x="156" y="185"/>
                  <a:pt x="148" y="180"/>
                </a:cubicBezTo>
                <a:cubicBezTo>
                  <a:pt x="138" y="174"/>
                  <a:pt x="140" y="173"/>
                  <a:pt x="135" y="169"/>
                </a:cubicBezTo>
                <a:cubicBezTo>
                  <a:pt x="130" y="165"/>
                  <a:pt x="125" y="169"/>
                  <a:pt x="118" y="154"/>
                </a:cubicBezTo>
                <a:cubicBezTo>
                  <a:pt x="105" y="134"/>
                  <a:pt x="90" y="81"/>
                  <a:pt x="90" y="81"/>
                </a:cubicBezTo>
                <a:cubicBezTo>
                  <a:pt x="78" y="72"/>
                  <a:pt x="60" y="89"/>
                  <a:pt x="45" y="94"/>
                </a:cubicBezTo>
                <a:cubicBezTo>
                  <a:pt x="30" y="99"/>
                  <a:pt x="9" y="106"/>
                  <a:pt x="0" y="109"/>
                </a:cubicBezTo>
                <a:close/>
              </a:path>
            </a:pathLst>
          </a:custGeom>
          <a:solidFill>
            <a:srgbClr val="FF6600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7" name="Freeform 15">
            <a:hlinkClick r:id="rId4" action="ppaction://hlinksldjump"/>
          </p:cNvPr>
          <p:cNvSpPr>
            <a:spLocks/>
          </p:cNvSpPr>
          <p:nvPr/>
        </p:nvSpPr>
        <p:spPr bwMode="auto">
          <a:xfrm>
            <a:off x="4337050" y="2566988"/>
            <a:ext cx="558800" cy="571500"/>
          </a:xfrm>
          <a:custGeom>
            <a:avLst/>
            <a:gdLst/>
            <a:ahLst/>
            <a:cxnLst>
              <a:cxn ang="0">
                <a:pos x="19" y="360"/>
              </a:cxn>
              <a:cxn ang="0">
                <a:pos x="82" y="15"/>
              </a:cxn>
              <a:cxn ang="0">
                <a:pos x="172" y="3"/>
              </a:cxn>
              <a:cxn ang="0">
                <a:pos x="244" y="27"/>
              </a:cxn>
              <a:cxn ang="0">
                <a:pos x="262" y="53"/>
              </a:cxn>
              <a:cxn ang="0">
                <a:pos x="286" y="75"/>
              </a:cxn>
              <a:cxn ang="0">
                <a:pos x="327" y="149"/>
              </a:cxn>
              <a:cxn ang="0">
                <a:pos x="352" y="269"/>
              </a:cxn>
              <a:cxn ang="0">
                <a:pos x="309" y="291"/>
              </a:cxn>
              <a:cxn ang="0">
                <a:pos x="256" y="299"/>
              </a:cxn>
              <a:cxn ang="0">
                <a:pos x="148" y="294"/>
              </a:cxn>
              <a:cxn ang="0">
                <a:pos x="135" y="324"/>
              </a:cxn>
              <a:cxn ang="0">
                <a:pos x="120" y="338"/>
              </a:cxn>
              <a:cxn ang="0">
                <a:pos x="79" y="354"/>
              </a:cxn>
              <a:cxn ang="0">
                <a:pos x="19" y="360"/>
              </a:cxn>
            </a:cxnLst>
            <a:rect l="0" t="0" r="r" b="b"/>
            <a:pathLst>
              <a:path w="352" h="360">
                <a:moveTo>
                  <a:pt x="19" y="360"/>
                </a:moveTo>
                <a:cubicBezTo>
                  <a:pt x="20" y="328"/>
                  <a:pt x="0" y="69"/>
                  <a:pt x="82" y="15"/>
                </a:cubicBezTo>
                <a:cubicBezTo>
                  <a:pt x="128" y="17"/>
                  <a:pt x="126" y="0"/>
                  <a:pt x="172" y="3"/>
                </a:cubicBezTo>
                <a:cubicBezTo>
                  <a:pt x="180" y="4"/>
                  <a:pt x="239" y="20"/>
                  <a:pt x="244" y="27"/>
                </a:cubicBezTo>
                <a:cubicBezTo>
                  <a:pt x="251" y="37"/>
                  <a:pt x="254" y="44"/>
                  <a:pt x="262" y="53"/>
                </a:cubicBezTo>
                <a:cubicBezTo>
                  <a:pt x="270" y="63"/>
                  <a:pt x="286" y="75"/>
                  <a:pt x="286" y="75"/>
                </a:cubicBezTo>
                <a:cubicBezTo>
                  <a:pt x="294" y="99"/>
                  <a:pt x="319" y="125"/>
                  <a:pt x="327" y="149"/>
                </a:cubicBezTo>
                <a:cubicBezTo>
                  <a:pt x="331" y="161"/>
                  <a:pt x="352" y="269"/>
                  <a:pt x="352" y="269"/>
                </a:cubicBezTo>
                <a:cubicBezTo>
                  <a:pt x="352" y="295"/>
                  <a:pt x="325" y="286"/>
                  <a:pt x="309" y="291"/>
                </a:cubicBezTo>
                <a:cubicBezTo>
                  <a:pt x="293" y="296"/>
                  <a:pt x="283" y="299"/>
                  <a:pt x="256" y="299"/>
                </a:cubicBezTo>
                <a:cubicBezTo>
                  <a:pt x="229" y="299"/>
                  <a:pt x="168" y="290"/>
                  <a:pt x="148" y="294"/>
                </a:cubicBezTo>
                <a:cubicBezTo>
                  <a:pt x="141" y="295"/>
                  <a:pt x="141" y="320"/>
                  <a:pt x="135" y="324"/>
                </a:cubicBezTo>
                <a:cubicBezTo>
                  <a:pt x="130" y="331"/>
                  <a:pt x="129" y="333"/>
                  <a:pt x="120" y="338"/>
                </a:cubicBezTo>
                <a:cubicBezTo>
                  <a:pt x="111" y="343"/>
                  <a:pt x="96" y="350"/>
                  <a:pt x="79" y="354"/>
                </a:cubicBezTo>
                <a:cubicBezTo>
                  <a:pt x="62" y="358"/>
                  <a:pt x="26" y="360"/>
                  <a:pt x="19" y="360"/>
                </a:cubicBezTo>
                <a:close/>
              </a:path>
            </a:pathLst>
          </a:custGeom>
          <a:solidFill>
            <a:srgbClr val="00FF00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8" name="Freeform 16">
            <a:hlinkClick r:id="rId6" action="ppaction://hlinksldjump"/>
          </p:cNvPr>
          <p:cNvSpPr>
            <a:spLocks/>
          </p:cNvSpPr>
          <p:nvPr/>
        </p:nvSpPr>
        <p:spPr bwMode="auto">
          <a:xfrm>
            <a:off x="3792538" y="3205163"/>
            <a:ext cx="620712" cy="669925"/>
          </a:xfrm>
          <a:custGeom>
            <a:avLst/>
            <a:gdLst/>
            <a:ahLst/>
            <a:cxnLst>
              <a:cxn ang="0">
                <a:pos x="251" y="0"/>
              </a:cxn>
              <a:cxn ang="0">
                <a:pos x="257" y="21"/>
              </a:cxn>
              <a:cxn ang="0">
                <a:pos x="281" y="83"/>
              </a:cxn>
              <a:cxn ang="0">
                <a:pos x="335" y="147"/>
              </a:cxn>
              <a:cxn ang="0">
                <a:pos x="371" y="173"/>
              </a:cxn>
              <a:cxn ang="0">
                <a:pos x="271" y="242"/>
              </a:cxn>
              <a:cxn ang="0">
                <a:pos x="251" y="255"/>
              </a:cxn>
              <a:cxn ang="0">
                <a:pos x="226" y="291"/>
              </a:cxn>
              <a:cxn ang="0">
                <a:pos x="217" y="356"/>
              </a:cxn>
              <a:cxn ang="0">
                <a:pos x="209" y="363"/>
              </a:cxn>
              <a:cxn ang="0">
                <a:pos x="115" y="405"/>
              </a:cxn>
              <a:cxn ang="0">
                <a:pos x="62" y="414"/>
              </a:cxn>
              <a:cxn ang="0">
                <a:pos x="44" y="368"/>
              </a:cxn>
              <a:cxn ang="0">
                <a:pos x="23" y="317"/>
              </a:cxn>
              <a:cxn ang="0">
                <a:pos x="22" y="261"/>
              </a:cxn>
              <a:cxn ang="0">
                <a:pos x="1" y="201"/>
              </a:cxn>
              <a:cxn ang="0">
                <a:pos x="5" y="165"/>
              </a:cxn>
              <a:cxn ang="0">
                <a:pos x="23" y="86"/>
              </a:cxn>
              <a:cxn ang="0">
                <a:pos x="134" y="42"/>
              </a:cxn>
              <a:cxn ang="0">
                <a:pos x="155" y="27"/>
              </a:cxn>
              <a:cxn ang="0">
                <a:pos x="167" y="26"/>
              </a:cxn>
              <a:cxn ang="0">
                <a:pos x="184" y="23"/>
              </a:cxn>
              <a:cxn ang="0">
                <a:pos x="203" y="15"/>
              </a:cxn>
              <a:cxn ang="0">
                <a:pos x="239" y="3"/>
              </a:cxn>
              <a:cxn ang="0">
                <a:pos x="251" y="0"/>
              </a:cxn>
            </a:cxnLst>
            <a:rect l="0" t="0" r="r" b="b"/>
            <a:pathLst>
              <a:path w="391" h="422">
                <a:moveTo>
                  <a:pt x="251" y="0"/>
                </a:moveTo>
                <a:cubicBezTo>
                  <a:pt x="257" y="4"/>
                  <a:pt x="252" y="7"/>
                  <a:pt x="257" y="21"/>
                </a:cubicBezTo>
                <a:cubicBezTo>
                  <a:pt x="262" y="35"/>
                  <a:pt x="268" y="62"/>
                  <a:pt x="281" y="83"/>
                </a:cubicBezTo>
                <a:cubicBezTo>
                  <a:pt x="281" y="85"/>
                  <a:pt x="330" y="142"/>
                  <a:pt x="335" y="147"/>
                </a:cubicBezTo>
                <a:cubicBezTo>
                  <a:pt x="344" y="156"/>
                  <a:pt x="360" y="166"/>
                  <a:pt x="371" y="173"/>
                </a:cubicBezTo>
                <a:cubicBezTo>
                  <a:pt x="391" y="233"/>
                  <a:pt x="313" y="231"/>
                  <a:pt x="271" y="242"/>
                </a:cubicBezTo>
                <a:cubicBezTo>
                  <a:pt x="267" y="248"/>
                  <a:pt x="252" y="248"/>
                  <a:pt x="251" y="255"/>
                </a:cubicBezTo>
                <a:cubicBezTo>
                  <a:pt x="246" y="262"/>
                  <a:pt x="232" y="274"/>
                  <a:pt x="226" y="291"/>
                </a:cubicBezTo>
                <a:cubicBezTo>
                  <a:pt x="220" y="308"/>
                  <a:pt x="220" y="344"/>
                  <a:pt x="217" y="356"/>
                </a:cubicBezTo>
                <a:cubicBezTo>
                  <a:pt x="212" y="368"/>
                  <a:pt x="220" y="356"/>
                  <a:pt x="209" y="363"/>
                </a:cubicBezTo>
                <a:cubicBezTo>
                  <a:pt x="177" y="384"/>
                  <a:pt x="157" y="400"/>
                  <a:pt x="115" y="405"/>
                </a:cubicBezTo>
                <a:cubicBezTo>
                  <a:pt x="66" y="421"/>
                  <a:pt x="117" y="422"/>
                  <a:pt x="62" y="414"/>
                </a:cubicBezTo>
                <a:cubicBezTo>
                  <a:pt x="48" y="408"/>
                  <a:pt x="50" y="403"/>
                  <a:pt x="44" y="368"/>
                </a:cubicBezTo>
                <a:cubicBezTo>
                  <a:pt x="37" y="352"/>
                  <a:pt x="27" y="335"/>
                  <a:pt x="23" y="317"/>
                </a:cubicBezTo>
                <a:cubicBezTo>
                  <a:pt x="19" y="299"/>
                  <a:pt x="26" y="280"/>
                  <a:pt x="22" y="261"/>
                </a:cubicBezTo>
                <a:cubicBezTo>
                  <a:pt x="18" y="242"/>
                  <a:pt x="4" y="217"/>
                  <a:pt x="1" y="201"/>
                </a:cubicBezTo>
                <a:cubicBezTo>
                  <a:pt x="0" y="188"/>
                  <a:pt x="5" y="165"/>
                  <a:pt x="5" y="165"/>
                </a:cubicBezTo>
                <a:cubicBezTo>
                  <a:pt x="13" y="148"/>
                  <a:pt x="1" y="105"/>
                  <a:pt x="23" y="86"/>
                </a:cubicBezTo>
                <a:cubicBezTo>
                  <a:pt x="44" y="66"/>
                  <a:pt x="112" y="52"/>
                  <a:pt x="134" y="42"/>
                </a:cubicBezTo>
                <a:cubicBezTo>
                  <a:pt x="168" y="40"/>
                  <a:pt x="122" y="34"/>
                  <a:pt x="155" y="27"/>
                </a:cubicBezTo>
                <a:cubicBezTo>
                  <a:pt x="166" y="23"/>
                  <a:pt x="161" y="31"/>
                  <a:pt x="167" y="26"/>
                </a:cubicBezTo>
                <a:cubicBezTo>
                  <a:pt x="172" y="22"/>
                  <a:pt x="178" y="25"/>
                  <a:pt x="184" y="23"/>
                </a:cubicBezTo>
                <a:cubicBezTo>
                  <a:pt x="190" y="17"/>
                  <a:pt x="196" y="19"/>
                  <a:pt x="203" y="15"/>
                </a:cubicBezTo>
                <a:cubicBezTo>
                  <a:pt x="214" y="9"/>
                  <a:pt x="239" y="3"/>
                  <a:pt x="239" y="3"/>
                </a:cubicBezTo>
                <a:cubicBezTo>
                  <a:pt x="259" y="10"/>
                  <a:pt x="263" y="0"/>
                  <a:pt x="251" y="0"/>
                </a:cubicBezTo>
                <a:close/>
              </a:path>
            </a:pathLst>
          </a:custGeom>
          <a:solidFill>
            <a:srgbClr val="958701">
              <a:alpha val="19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9" name="Freeform 17">
            <a:hlinkClick r:id="rId4" action="ppaction://hlinksldjump"/>
          </p:cNvPr>
          <p:cNvSpPr>
            <a:spLocks/>
          </p:cNvSpPr>
          <p:nvPr/>
        </p:nvSpPr>
        <p:spPr bwMode="auto">
          <a:xfrm>
            <a:off x="4959350" y="979488"/>
            <a:ext cx="1508125" cy="869950"/>
          </a:xfrm>
          <a:custGeom>
            <a:avLst/>
            <a:gdLst/>
            <a:ahLst/>
            <a:cxnLst>
              <a:cxn ang="0">
                <a:pos x="0" y="521"/>
              </a:cxn>
              <a:cxn ang="0">
                <a:pos x="188" y="529"/>
              </a:cxn>
              <a:cxn ang="0">
                <a:pos x="292" y="509"/>
              </a:cxn>
              <a:cxn ang="0">
                <a:pos x="424" y="485"/>
              </a:cxn>
              <a:cxn ang="0">
                <a:pos x="710" y="523"/>
              </a:cxn>
              <a:cxn ang="0">
                <a:pos x="810" y="421"/>
              </a:cxn>
              <a:cxn ang="0">
                <a:pos x="925" y="390"/>
              </a:cxn>
              <a:cxn ang="0">
                <a:pos x="931" y="385"/>
              </a:cxn>
              <a:cxn ang="0">
                <a:pos x="943" y="369"/>
              </a:cxn>
              <a:cxn ang="0">
                <a:pos x="943" y="361"/>
              </a:cxn>
              <a:cxn ang="0">
                <a:pos x="944" y="348"/>
              </a:cxn>
              <a:cxn ang="0">
                <a:pos x="905" y="306"/>
              </a:cxn>
              <a:cxn ang="0">
                <a:pos x="757" y="243"/>
              </a:cxn>
              <a:cxn ang="0">
                <a:pos x="644" y="187"/>
              </a:cxn>
              <a:cxn ang="0">
                <a:pos x="613" y="169"/>
              </a:cxn>
              <a:cxn ang="0">
                <a:pos x="596" y="159"/>
              </a:cxn>
              <a:cxn ang="0">
                <a:pos x="533" y="142"/>
              </a:cxn>
              <a:cxn ang="0">
                <a:pos x="488" y="147"/>
              </a:cxn>
              <a:cxn ang="0">
                <a:pos x="446" y="91"/>
              </a:cxn>
              <a:cxn ang="0">
                <a:pos x="326" y="43"/>
              </a:cxn>
              <a:cxn ang="0">
                <a:pos x="188" y="4"/>
              </a:cxn>
              <a:cxn ang="0">
                <a:pos x="180" y="5"/>
              </a:cxn>
              <a:cxn ang="0">
                <a:pos x="182" y="7"/>
              </a:cxn>
              <a:cxn ang="0">
                <a:pos x="154" y="69"/>
              </a:cxn>
              <a:cxn ang="0">
                <a:pos x="144" y="191"/>
              </a:cxn>
              <a:cxn ang="0">
                <a:pos x="146" y="205"/>
              </a:cxn>
              <a:cxn ang="0">
                <a:pos x="154" y="216"/>
              </a:cxn>
              <a:cxn ang="0">
                <a:pos x="190" y="319"/>
              </a:cxn>
              <a:cxn ang="0">
                <a:pos x="158" y="357"/>
              </a:cxn>
              <a:cxn ang="0">
                <a:pos x="140" y="375"/>
              </a:cxn>
              <a:cxn ang="0">
                <a:pos x="106" y="408"/>
              </a:cxn>
              <a:cxn ang="0">
                <a:pos x="95" y="442"/>
              </a:cxn>
              <a:cxn ang="0">
                <a:pos x="89" y="463"/>
              </a:cxn>
              <a:cxn ang="0">
                <a:pos x="86" y="481"/>
              </a:cxn>
              <a:cxn ang="0">
                <a:pos x="84" y="493"/>
              </a:cxn>
              <a:cxn ang="0">
                <a:pos x="0" y="521"/>
              </a:cxn>
            </a:cxnLst>
            <a:rect l="0" t="0" r="r" b="b"/>
            <a:pathLst>
              <a:path w="950" h="548">
                <a:moveTo>
                  <a:pt x="0" y="521"/>
                </a:moveTo>
                <a:cubicBezTo>
                  <a:pt x="34" y="514"/>
                  <a:pt x="159" y="548"/>
                  <a:pt x="188" y="529"/>
                </a:cubicBezTo>
                <a:cubicBezTo>
                  <a:pt x="213" y="512"/>
                  <a:pt x="266" y="522"/>
                  <a:pt x="292" y="509"/>
                </a:cubicBezTo>
                <a:cubicBezTo>
                  <a:pt x="341" y="485"/>
                  <a:pt x="370" y="496"/>
                  <a:pt x="424" y="485"/>
                </a:cubicBezTo>
                <a:cubicBezTo>
                  <a:pt x="496" y="479"/>
                  <a:pt x="646" y="534"/>
                  <a:pt x="710" y="523"/>
                </a:cubicBezTo>
                <a:cubicBezTo>
                  <a:pt x="774" y="512"/>
                  <a:pt x="774" y="443"/>
                  <a:pt x="810" y="421"/>
                </a:cubicBezTo>
                <a:cubicBezTo>
                  <a:pt x="846" y="399"/>
                  <a:pt x="905" y="396"/>
                  <a:pt x="925" y="390"/>
                </a:cubicBezTo>
                <a:cubicBezTo>
                  <a:pt x="941" y="386"/>
                  <a:pt x="928" y="389"/>
                  <a:pt x="931" y="385"/>
                </a:cubicBezTo>
                <a:cubicBezTo>
                  <a:pt x="934" y="381"/>
                  <a:pt x="941" y="373"/>
                  <a:pt x="943" y="369"/>
                </a:cubicBezTo>
                <a:cubicBezTo>
                  <a:pt x="937" y="363"/>
                  <a:pt x="950" y="371"/>
                  <a:pt x="943" y="361"/>
                </a:cubicBezTo>
                <a:cubicBezTo>
                  <a:pt x="943" y="358"/>
                  <a:pt x="950" y="357"/>
                  <a:pt x="944" y="348"/>
                </a:cubicBezTo>
                <a:cubicBezTo>
                  <a:pt x="938" y="339"/>
                  <a:pt x="936" y="323"/>
                  <a:pt x="905" y="306"/>
                </a:cubicBezTo>
                <a:cubicBezTo>
                  <a:pt x="878" y="283"/>
                  <a:pt x="800" y="263"/>
                  <a:pt x="757" y="243"/>
                </a:cubicBezTo>
                <a:cubicBezTo>
                  <a:pt x="714" y="223"/>
                  <a:pt x="668" y="199"/>
                  <a:pt x="644" y="187"/>
                </a:cubicBezTo>
                <a:cubicBezTo>
                  <a:pt x="599" y="172"/>
                  <a:pt x="652" y="200"/>
                  <a:pt x="613" y="169"/>
                </a:cubicBezTo>
                <a:cubicBezTo>
                  <a:pt x="608" y="165"/>
                  <a:pt x="602" y="162"/>
                  <a:pt x="596" y="159"/>
                </a:cubicBezTo>
                <a:cubicBezTo>
                  <a:pt x="577" y="148"/>
                  <a:pt x="551" y="154"/>
                  <a:pt x="533" y="142"/>
                </a:cubicBezTo>
                <a:cubicBezTo>
                  <a:pt x="517" y="139"/>
                  <a:pt x="502" y="155"/>
                  <a:pt x="488" y="147"/>
                </a:cubicBezTo>
                <a:cubicBezTo>
                  <a:pt x="474" y="139"/>
                  <a:pt x="473" y="108"/>
                  <a:pt x="446" y="91"/>
                </a:cubicBezTo>
                <a:cubicBezTo>
                  <a:pt x="397" y="75"/>
                  <a:pt x="375" y="59"/>
                  <a:pt x="326" y="43"/>
                </a:cubicBezTo>
                <a:cubicBezTo>
                  <a:pt x="280" y="28"/>
                  <a:pt x="234" y="19"/>
                  <a:pt x="188" y="4"/>
                </a:cubicBezTo>
                <a:cubicBezTo>
                  <a:pt x="176" y="0"/>
                  <a:pt x="192" y="9"/>
                  <a:pt x="180" y="5"/>
                </a:cubicBezTo>
                <a:cubicBezTo>
                  <a:pt x="174" y="3"/>
                  <a:pt x="182" y="7"/>
                  <a:pt x="182" y="7"/>
                </a:cubicBezTo>
                <a:cubicBezTo>
                  <a:pt x="168" y="7"/>
                  <a:pt x="170" y="48"/>
                  <a:pt x="154" y="69"/>
                </a:cubicBezTo>
                <a:cubicBezTo>
                  <a:pt x="148" y="100"/>
                  <a:pt x="145" y="168"/>
                  <a:pt x="144" y="191"/>
                </a:cubicBezTo>
                <a:cubicBezTo>
                  <a:pt x="146" y="214"/>
                  <a:pt x="144" y="201"/>
                  <a:pt x="146" y="205"/>
                </a:cubicBezTo>
                <a:cubicBezTo>
                  <a:pt x="148" y="209"/>
                  <a:pt x="147" y="197"/>
                  <a:pt x="154" y="216"/>
                </a:cubicBezTo>
                <a:cubicBezTo>
                  <a:pt x="166" y="241"/>
                  <a:pt x="190" y="295"/>
                  <a:pt x="190" y="319"/>
                </a:cubicBezTo>
                <a:cubicBezTo>
                  <a:pt x="191" y="342"/>
                  <a:pt x="166" y="348"/>
                  <a:pt x="158" y="357"/>
                </a:cubicBezTo>
                <a:cubicBezTo>
                  <a:pt x="150" y="367"/>
                  <a:pt x="149" y="367"/>
                  <a:pt x="140" y="375"/>
                </a:cubicBezTo>
                <a:cubicBezTo>
                  <a:pt x="131" y="383"/>
                  <a:pt x="113" y="397"/>
                  <a:pt x="106" y="408"/>
                </a:cubicBezTo>
                <a:cubicBezTo>
                  <a:pt x="99" y="422"/>
                  <a:pt x="98" y="434"/>
                  <a:pt x="95" y="442"/>
                </a:cubicBezTo>
                <a:cubicBezTo>
                  <a:pt x="92" y="451"/>
                  <a:pt x="90" y="457"/>
                  <a:pt x="89" y="463"/>
                </a:cubicBezTo>
                <a:cubicBezTo>
                  <a:pt x="88" y="470"/>
                  <a:pt x="87" y="476"/>
                  <a:pt x="86" y="481"/>
                </a:cubicBezTo>
                <a:cubicBezTo>
                  <a:pt x="85" y="486"/>
                  <a:pt x="98" y="486"/>
                  <a:pt x="84" y="493"/>
                </a:cubicBezTo>
                <a:cubicBezTo>
                  <a:pt x="70" y="500"/>
                  <a:pt x="17" y="515"/>
                  <a:pt x="0" y="521"/>
                </a:cubicBezTo>
                <a:close/>
              </a:path>
            </a:pathLst>
          </a:custGeom>
          <a:solidFill>
            <a:srgbClr val="3FBF7F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31" name="Freeform 19">
            <a:hlinkClick r:id="rId3" action="ppaction://hlinksldjump"/>
          </p:cNvPr>
          <p:cNvSpPr>
            <a:spLocks/>
          </p:cNvSpPr>
          <p:nvPr/>
        </p:nvSpPr>
        <p:spPr bwMode="auto">
          <a:xfrm>
            <a:off x="1946275" y="4352925"/>
            <a:ext cx="536575" cy="163513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6" y="34"/>
              </a:cxn>
              <a:cxn ang="0">
                <a:pos x="20" y="64"/>
              </a:cxn>
              <a:cxn ang="0">
                <a:pos x="66" y="86"/>
              </a:cxn>
              <a:cxn ang="0">
                <a:pos x="128" y="98"/>
              </a:cxn>
              <a:cxn ang="0">
                <a:pos x="200" y="102"/>
              </a:cxn>
              <a:cxn ang="0">
                <a:pos x="278" y="94"/>
              </a:cxn>
              <a:cxn ang="0">
                <a:pos x="320" y="82"/>
              </a:cxn>
              <a:cxn ang="0">
                <a:pos x="308" y="74"/>
              </a:cxn>
              <a:cxn ang="0">
                <a:pos x="248" y="58"/>
              </a:cxn>
              <a:cxn ang="0">
                <a:pos x="134" y="30"/>
              </a:cxn>
              <a:cxn ang="0">
                <a:pos x="20" y="0"/>
              </a:cxn>
            </a:cxnLst>
            <a:rect l="0" t="0" r="r" b="b"/>
            <a:pathLst>
              <a:path w="338" h="103">
                <a:moveTo>
                  <a:pt x="20" y="0"/>
                </a:moveTo>
                <a:cubicBezTo>
                  <a:pt x="0" y="0"/>
                  <a:pt x="6" y="23"/>
                  <a:pt x="6" y="34"/>
                </a:cubicBezTo>
                <a:cubicBezTo>
                  <a:pt x="6" y="45"/>
                  <a:pt x="10" y="55"/>
                  <a:pt x="20" y="64"/>
                </a:cubicBezTo>
                <a:cubicBezTo>
                  <a:pt x="23" y="73"/>
                  <a:pt x="57" y="82"/>
                  <a:pt x="66" y="86"/>
                </a:cubicBezTo>
                <a:cubicBezTo>
                  <a:pt x="83" y="91"/>
                  <a:pt x="106" y="95"/>
                  <a:pt x="128" y="98"/>
                </a:cubicBezTo>
                <a:cubicBezTo>
                  <a:pt x="150" y="101"/>
                  <a:pt x="175" y="103"/>
                  <a:pt x="200" y="102"/>
                </a:cubicBezTo>
                <a:cubicBezTo>
                  <a:pt x="225" y="102"/>
                  <a:pt x="258" y="97"/>
                  <a:pt x="278" y="94"/>
                </a:cubicBezTo>
                <a:cubicBezTo>
                  <a:pt x="298" y="91"/>
                  <a:pt x="315" y="85"/>
                  <a:pt x="320" y="82"/>
                </a:cubicBezTo>
                <a:cubicBezTo>
                  <a:pt x="338" y="75"/>
                  <a:pt x="319" y="79"/>
                  <a:pt x="308" y="74"/>
                </a:cubicBezTo>
                <a:cubicBezTo>
                  <a:pt x="296" y="70"/>
                  <a:pt x="277" y="65"/>
                  <a:pt x="248" y="58"/>
                </a:cubicBezTo>
                <a:cubicBezTo>
                  <a:pt x="221" y="47"/>
                  <a:pt x="172" y="39"/>
                  <a:pt x="134" y="30"/>
                </a:cubicBezTo>
                <a:cubicBezTo>
                  <a:pt x="96" y="20"/>
                  <a:pt x="40" y="0"/>
                  <a:pt x="20" y="0"/>
                </a:cubicBezTo>
                <a:close/>
              </a:path>
            </a:pathLst>
          </a:custGeom>
          <a:solidFill>
            <a:srgbClr val="33CCCC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37" name="Text Box 25"/>
          <p:cNvSpPr txBox="1">
            <a:spLocks noChangeArrowheads="1"/>
          </p:cNvSpPr>
          <p:nvPr/>
        </p:nvSpPr>
        <p:spPr bwMode="auto">
          <a:xfrm>
            <a:off x="152400" y="152400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484848"/>
                </a:solidFill>
              </a:rPr>
              <a:t>Click the Region to see its Name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Functional Principles </a:t>
            </a:r>
            <a:b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the Cerebral hemispheres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609600" indent="-609600">
              <a:lnSpc>
                <a:spcPct val="90000"/>
              </a:lnSpc>
              <a:buClr>
                <a:srgbClr val="950103"/>
              </a:buClr>
              <a:buFont typeface="Times" charset="0"/>
              <a:buAutoNum type="arabicPeriod"/>
            </a:pPr>
            <a:r>
              <a:rPr lang="en-US" sz="2800" dirty="0">
                <a:latin typeface="Comic Sans MS" pitchFamily="66" charset="0"/>
              </a:rPr>
              <a:t>Each cerebral hemisphere receives sensory information from, and sends motor commands to, the </a:t>
            </a:r>
            <a:r>
              <a:rPr lang="en-US" sz="2800" u="sng" dirty="0">
                <a:latin typeface="Comic Sans MS" pitchFamily="66" charset="0"/>
              </a:rPr>
              <a:t>opposite side of body</a:t>
            </a:r>
          </a:p>
          <a:p>
            <a:pPr marL="609600" indent="-609600">
              <a:lnSpc>
                <a:spcPct val="90000"/>
              </a:lnSpc>
              <a:buClr>
                <a:srgbClr val="950103"/>
              </a:buClr>
              <a:buFont typeface="Times" charset="0"/>
              <a:buAutoNum type="arabicPeriod"/>
            </a:pPr>
            <a:r>
              <a:rPr lang="en-US" sz="2800" dirty="0">
                <a:latin typeface="Comic Sans MS" pitchFamily="66" charset="0"/>
              </a:rPr>
              <a:t>The 2 hemispheres have somewhat different functions although their structures are alike</a:t>
            </a:r>
          </a:p>
          <a:p>
            <a:pPr marL="609600" indent="-609600">
              <a:lnSpc>
                <a:spcPct val="90000"/>
              </a:lnSpc>
              <a:buClr>
                <a:srgbClr val="950103"/>
              </a:buClr>
              <a:buFont typeface="Times" charset="0"/>
              <a:buAutoNum type="arabicPeriod"/>
            </a:pPr>
            <a:r>
              <a:rPr lang="en-US" sz="2800" dirty="0">
                <a:latin typeface="Comic Sans MS" pitchFamily="66" charset="0"/>
              </a:rPr>
              <a:t>Correspondence between a specific function and a specific region of cerebral cortex is not precise</a:t>
            </a:r>
          </a:p>
          <a:p>
            <a:pPr marL="609600" indent="-609600">
              <a:lnSpc>
                <a:spcPct val="90000"/>
              </a:lnSpc>
              <a:buClr>
                <a:srgbClr val="950103"/>
              </a:buClr>
              <a:buFont typeface="Times" charset="0"/>
              <a:buAutoNum type="arabicPeriod"/>
            </a:pPr>
            <a:r>
              <a:rPr lang="en-US" sz="2800" dirty="0">
                <a:latin typeface="Comic Sans MS" pitchFamily="66" charset="0"/>
              </a:rPr>
              <a:t>No functional area acts alone; conscious behavior involves the entire cortex</a:t>
            </a:r>
          </a:p>
          <a:p>
            <a:pPr marL="609600" indent="-609600">
              <a:lnSpc>
                <a:spcPct val="90000"/>
              </a:lnSpc>
              <a:buFont typeface="Times" charset="0"/>
              <a:buAutoNum type="arabicPeriod"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0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0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0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Dominant &amp;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Nondominant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Hemisphere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9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rgbClr val="950103"/>
              </a:buClr>
              <a:buFont typeface="Wingdings" pitchFamily="2" charset="2"/>
              <a:buChar char="v"/>
            </a:pPr>
            <a:r>
              <a:rPr lang="en-US" dirty="0">
                <a:latin typeface="Comic Sans MS" pitchFamily="66" charset="0"/>
              </a:rPr>
              <a:t>Functional differences between left and right hemispheres</a:t>
            </a:r>
          </a:p>
          <a:p>
            <a:pPr>
              <a:lnSpc>
                <a:spcPct val="90000"/>
              </a:lnSpc>
              <a:buClr>
                <a:srgbClr val="950103"/>
              </a:buClr>
              <a:buFont typeface="Wingdings" pitchFamily="2" charset="2"/>
              <a:buChar char="Ø"/>
            </a:pPr>
            <a:r>
              <a:rPr lang="en-US" dirty="0">
                <a:latin typeface="Comic Sans MS" pitchFamily="66" charset="0"/>
              </a:rPr>
              <a:t>In most people, left hemisphere (</a:t>
            </a:r>
            <a:r>
              <a:rPr lang="en-US" dirty="0">
                <a:solidFill>
                  <a:schemeClr val="accent2"/>
                </a:solidFill>
                <a:latin typeface="Comic Sans MS" pitchFamily="66" charset="0"/>
              </a:rPr>
              <a:t>dominant hemisphere</a:t>
            </a:r>
            <a:r>
              <a:rPr lang="en-US" dirty="0">
                <a:latin typeface="Comic Sans MS" pitchFamily="66" charset="0"/>
              </a:rPr>
              <a:t>) controls: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omic Sans MS" pitchFamily="66" charset="0"/>
              </a:rPr>
              <a:t>reading, writing, and math, decision-making, logic, speech and language (usually)</a:t>
            </a:r>
          </a:p>
          <a:p>
            <a:pPr>
              <a:lnSpc>
                <a:spcPct val="90000"/>
              </a:lnSpc>
              <a:buClr>
                <a:srgbClr val="950103"/>
              </a:buClr>
              <a:buFont typeface="Wingdings" pitchFamily="2" charset="2"/>
              <a:buChar char="Ø"/>
            </a:pPr>
            <a:r>
              <a:rPr lang="en-US" dirty="0">
                <a:latin typeface="Comic Sans MS" pitchFamily="66" charset="0"/>
              </a:rPr>
              <a:t>Right cerebral hemisphere relates to:</a:t>
            </a:r>
          </a:p>
          <a:p>
            <a:pPr lvl="1">
              <a:lnSpc>
                <a:spcPct val="90000"/>
              </a:lnSpc>
              <a:buClr>
                <a:srgbClr val="950103"/>
              </a:buClr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understanding &amp; interpreting music,</a:t>
            </a:r>
          </a:p>
          <a:p>
            <a:pPr lvl="1">
              <a:lnSpc>
                <a:spcPct val="90000"/>
              </a:lnSpc>
              <a:buClr>
                <a:srgbClr val="950103"/>
              </a:buClr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Non verbal visual Experience </a:t>
            </a:r>
          </a:p>
          <a:p>
            <a:pPr lvl="1">
              <a:lnSpc>
                <a:spcPct val="90000"/>
              </a:lnSpc>
              <a:buClr>
                <a:srgbClr val="950103"/>
              </a:buClr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Spatial relation between the person &amp; their surroundings</a:t>
            </a:r>
          </a:p>
          <a:p>
            <a:pPr lvl="1">
              <a:lnSpc>
                <a:spcPct val="90000"/>
              </a:lnSpc>
              <a:buClr>
                <a:srgbClr val="950103"/>
              </a:buClr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Body language and intonation of peoples voices </a:t>
            </a:r>
            <a:endParaRPr lang="en-US" dirty="0">
              <a:latin typeface="Comic Sans MS" pitchFamily="66" charset="0"/>
            </a:endParaRPr>
          </a:p>
          <a:p>
            <a:pPr lvl="1">
              <a:lnSpc>
                <a:spcPct val="90000"/>
              </a:lnSpc>
              <a:buClr>
                <a:srgbClr val="950103"/>
              </a:buClr>
            </a:pPr>
            <a:endParaRPr lang="en-US" dirty="0"/>
          </a:p>
          <a:p>
            <a:pPr lvl="1">
              <a:lnSpc>
                <a:spcPct val="90000"/>
              </a:lnSpc>
              <a:buClr>
                <a:srgbClr val="950103"/>
              </a:buClr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9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9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9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9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9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9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9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9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9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609600" y="3810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626262"/>
                </a:solidFill>
              </a:rPr>
              <a:t>A: Primary Motor Cortex</a:t>
            </a:r>
            <a:endParaRPr lang="en-US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 l="25000" t="8257"/>
          <a:stretch>
            <a:fillRect/>
          </a:stretch>
        </p:blipFill>
        <p:spPr bwMode="auto">
          <a:xfrm>
            <a:off x="2057400" y="838200"/>
            <a:ext cx="5257800" cy="4868863"/>
          </a:xfrm>
          <a:prstGeom prst="rect">
            <a:avLst/>
          </a:prstGeom>
          <a:noFill/>
        </p:spPr>
      </p:pic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533400" y="5791200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* This graphic representation of the regions of the Primary Motor Cortex and Primary Sensory Cortex is one example of a HOMUNCULUS:</a:t>
            </a:r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 flipH="1">
            <a:off x="6172200" y="990600"/>
            <a:ext cx="1752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848600" y="6248400"/>
            <a:ext cx="1066800" cy="457200"/>
          </a:xfrm>
          <a:prstGeom prst="actionButtonBlank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950103"/>
                </a:solidFill>
              </a:rPr>
              <a:t>Homunculus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 smtClean="0">
              <a:solidFill>
                <a:prstClr val="black"/>
              </a:solidFill>
            </a:endParaRP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pPr lvl="0"/>
            <a:endParaRPr lang="en-US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en-US" sz="5400" b="1" dirty="0" smtClean="0">
                <a:solidFill>
                  <a:srgbClr val="9501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</a:t>
            </a:r>
            <a:r>
              <a:rPr lang="en-US" sz="5400" b="1" dirty="0">
                <a:solidFill>
                  <a:srgbClr val="9501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714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438400"/>
            <a:ext cx="6934200" cy="3744913"/>
          </a:xfrm>
          <a:prstGeom prst="rect">
            <a:avLst/>
          </a:prstGeom>
          <a:noFill/>
        </p:spPr>
      </p:pic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2590800" y="3733800"/>
            <a:ext cx="6553200" cy="1235075"/>
            <a:chOff x="1632" y="2352"/>
            <a:chExt cx="4128" cy="778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1632" y="2880"/>
              <a:ext cx="1248" cy="250"/>
              <a:chOff x="1632" y="2880"/>
              <a:chExt cx="1248" cy="250"/>
            </a:xfrm>
          </p:grpSpPr>
          <p:sp>
            <p:nvSpPr>
              <p:cNvPr id="7174" name="Line 6"/>
              <p:cNvSpPr>
                <a:spLocks noChangeShapeType="1"/>
              </p:cNvSpPr>
              <p:nvPr/>
            </p:nvSpPr>
            <p:spPr bwMode="auto">
              <a:xfrm>
                <a:off x="1680" y="3072"/>
                <a:ext cx="1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183" name="Rectangle 15"/>
              <p:cNvSpPr>
                <a:spLocks noChangeArrowheads="1"/>
              </p:cNvSpPr>
              <p:nvPr/>
            </p:nvSpPr>
            <p:spPr bwMode="auto">
              <a:xfrm>
                <a:off x="1632" y="2880"/>
                <a:ext cx="106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 dirty="0"/>
                  <a:t>Cerebral</a:t>
                </a:r>
                <a:r>
                  <a:rPr lang="en-US" sz="2000" dirty="0"/>
                  <a:t> </a:t>
                </a:r>
                <a:r>
                  <a:rPr lang="en-US" sz="2000" b="1" dirty="0"/>
                  <a:t>Cortex</a:t>
                </a:r>
                <a:endParaRPr lang="en-US" sz="1600" dirty="0"/>
              </a:p>
            </p:txBody>
          </p:sp>
        </p:grpSp>
        <p:grpSp>
          <p:nvGrpSpPr>
            <p:cNvPr id="4" name="Group 27"/>
            <p:cNvGrpSpPr>
              <a:grpSpLocks/>
            </p:cNvGrpSpPr>
            <p:nvPr/>
          </p:nvGrpSpPr>
          <p:grpSpPr bwMode="auto">
            <a:xfrm>
              <a:off x="4787" y="2352"/>
              <a:ext cx="973" cy="212"/>
              <a:chOff x="4787" y="2352"/>
              <a:chExt cx="973" cy="212"/>
            </a:xfrm>
          </p:grpSpPr>
          <p:sp>
            <p:nvSpPr>
              <p:cNvPr id="7172" name="Line 4"/>
              <p:cNvSpPr>
                <a:spLocks noChangeShapeType="1"/>
              </p:cNvSpPr>
              <p:nvPr/>
            </p:nvSpPr>
            <p:spPr bwMode="auto">
              <a:xfrm flipH="1">
                <a:off x="4800" y="2544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184" name="Rectangle 16"/>
              <p:cNvSpPr>
                <a:spLocks noChangeArrowheads="1"/>
              </p:cNvSpPr>
              <p:nvPr/>
            </p:nvSpPr>
            <p:spPr bwMode="auto">
              <a:xfrm>
                <a:off x="4787" y="2352"/>
                <a:ext cx="97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400" dirty="0"/>
                  <a:t>Cerebral </a:t>
                </a:r>
                <a:r>
                  <a:rPr lang="en-US" sz="1600" b="1" dirty="0"/>
                  <a:t>Cortex</a:t>
                </a:r>
              </a:p>
            </p:txBody>
          </p:sp>
        </p:grpSp>
      </p:grp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6934200" y="223837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600" dirty="0"/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609600" y="609600"/>
            <a:ext cx="8077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Cerebral Cortex </a:t>
            </a:r>
            <a:r>
              <a:rPr lang="en-US" sz="3200" dirty="0">
                <a:latin typeface="Comic Sans MS" panose="030F0702030302020204" pitchFamily="66" charset="0"/>
              </a:rPr>
              <a:t>- The outermost layer of gray matter making up the superficial aspect of the cerebrum.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5642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Cerebral Cortex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686304" cy="4525963"/>
          </a:xfrm>
          <a:ln w="28575"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25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Comic Sans MS" pitchFamily="66" charset="0"/>
              </a:rPr>
              <a:t>Microscopically the cortex consists of six layers or  laminae lying parallel to the surface</a:t>
            </a:r>
          </a:p>
          <a:p>
            <a:pPr marL="0" indent="0">
              <a:buClr>
                <a:srgbClr val="FF0000"/>
              </a:buClr>
              <a:buNone/>
            </a:pPr>
            <a:endParaRPr lang="en-US" dirty="0" smtClean="0"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From outside to inside the layers are</a:t>
            </a:r>
            <a:r>
              <a:rPr lang="en-US" b="1" dirty="0" smtClean="0">
                <a:latin typeface="Comic Sans MS" pitchFamily="66" charset="0"/>
              </a:rPr>
              <a:t>:</a:t>
            </a:r>
          </a:p>
          <a:p>
            <a:pPr>
              <a:buClr>
                <a:srgbClr val="C00000"/>
              </a:buClr>
              <a:buNone/>
            </a:pPr>
            <a:endParaRPr lang="en-US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b="1" dirty="0" smtClean="0">
                <a:latin typeface="Comic Sans MS" pitchFamily="66" charset="0"/>
              </a:rPr>
              <a:t>   I. Molecular layer</a:t>
            </a:r>
          </a:p>
          <a:p>
            <a:pPr>
              <a:buNone/>
            </a:pPr>
            <a:r>
              <a:rPr lang="en-US" b="1" dirty="0" smtClean="0">
                <a:latin typeface="Comic Sans MS" pitchFamily="66" charset="0"/>
              </a:rPr>
              <a:t>   II. The external granular layer</a:t>
            </a:r>
          </a:p>
          <a:p>
            <a:pPr>
              <a:buNone/>
            </a:pPr>
            <a:r>
              <a:rPr lang="en-US" b="1" dirty="0" smtClean="0">
                <a:latin typeface="Comic Sans MS" pitchFamily="66" charset="0"/>
              </a:rPr>
              <a:t>   III. Layer of pyramidal cell</a:t>
            </a:r>
          </a:p>
          <a:p>
            <a:pPr>
              <a:buNone/>
            </a:pPr>
            <a:r>
              <a:rPr lang="en-US" b="1" dirty="0" smtClean="0">
                <a:latin typeface="Comic Sans MS" pitchFamily="66" charset="0"/>
              </a:rPr>
              <a:t>   IV. Internal granular layer</a:t>
            </a:r>
          </a:p>
          <a:p>
            <a:pPr>
              <a:buNone/>
            </a:pPr>
            <a:r>
              <a:rPr lang="en-US" b="1" dirty="0" smtClean="0">
                <a:latin typeface="Comic Sans MS" pitchFamily="66" charset="0"/>
              </a:rPr>
              <a:t>   V.  large pyramidal cell layer</a:t>
            </a:r>
          </a:p>
          <a:p>
            <a:pPr>
              <a:buNone/>
            </a:pPr>
            <a:r>
              <a:rPr lang="en-US" b="1" dirty="0" smtClean="0">
                <a:latin typeface="Comic Sans MS" pitchFamily="66" charset="0"/>
              </a:rPr>
              <a:t>   VI. Layer of fusiform or polymorphic cells.</a:t>
            </a:r>
            <a:endParaRPr lang="en-US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428736"/>
            <a:ext cx="364330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961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CEREBRAL CORTEX LAYERS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Comic Sans MS" pitchFamily="66" charset="0"/>
              </a:rPr>
              <a:t>The incoming sensory signal excites neuronal layer IV first; then the signal spreads toward the surface of the cortex and also toward deeper layers.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b="1" dirty="0" smtClean="0"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Comic Sans MS" pitchFamily="66" charset="0"/>
              </a:rPr>
              <a:t>2.Layers I and II &amp; III perform most of intracortical association function.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Comic Sans MS" pitchFamily="66" charset="0"/>
              </a:rPr>
              <a:t>3.The neurons in layers II and III making short horizontal connections with adjacent cortical areas.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Comic Sans MS" pitchFamily="66" charset="0"/>
              </a:rPr>
              <a:t>4.The neurons in layers V and VI send output signals to brain stem ,spinal cord (V) &amp; thalamus (VI)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There are three main types of functional areas in the cerebral cortex:</a:t>
            </a:r>
            <a:endParaRPr lang="en-US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Primary Areas: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The primary motor areas have direct connections with specific muscles</a:t>
            </a:r>
            <a:r>
              <a:rPr lang="en-US" dirty="0" smtClean="0">
                <a:latin typeface="Comic Sans MS" pitchFamily="66" charset="0"/>
              </a:rPr>
              <a:t> for causing discrete muscle movements.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latin typeface="Comic Sans MS" pitchFamily="66" charset="0"/>
              </a:rPr>
              <a:t>The primary sensory areas detect specific sensations—visual, auditory, or somatic—transmitted directly to the brain from peripheral sensory organs.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Association Areas they receive and analyze signals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dirty="0" smtClean="0">
                <a:latin typeface="Comic Sans MS" pitchFamily="66" charset="0"/>
              </a:rPr>
              <a:t>simultaneously from multiple regions of both the motor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dirty="0" smtClean="0">
                <a:latin typeface="Comic Sans MS" pitchFamily="66" charset="0"/>
              </a:rPr>
              <a:t>and sensory cortices as well as from subcortical structures. 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1626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Association Areas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24954" y="1841762"/>
            <a:ext cx="5894092" cy="43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4765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ASSOCIATION AREAS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B51AFC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These areas receive and analyze signals simultaneously from multiple regions of both the motor and sensory cortices as well as from subcortical structures.</a:t>
            </a:r>
            <a:r>
              <a:rPr lang="en-US" b="1" dirty="0" smtClean="0"/>
              <a:t> </a:t>
            </a:r>
          </a:p>
          <a:p>
            <a:pPr>
              <a:buNone/>
            </a:pPr>
            <a:r>
              <a:rPr lang="en-US" b="1" dirty="0" smtClean="0">
                <a:latin typeface="Comic Sans MS" pitchFamily="66" charset="0"/>
              </a:rPr>
              <a:t>The most important association areas are</a:t>
            </a:r>
          </a:p>
          <a:p>
            <a:r>
              <a:rPr lang="en-US" b="1" dirty="0" smtClean="0">
                <a:latin typeface="Comic Sans MS" pitchFamily="66" charset="0"/>
              </a:rPr>
              <a:t>(1) Parieto-occipitotemporal association area</a:t>
            </a:r>
          </a:p>
          <a:p>
            <a:r>
              <a:rPr lang="en-US" b="1" dirty="0" smtClean="0">
                <a:latin typeface="Comic Sans MS" pitchFamily="66" charset="0"/>
              </a:rPr>
              <a:t>(2) prefrontal association area</a:t>
            </a:r>
          </a:p>
          <a:p>
            <a:r>
              <a:rPr lang="en-US" b="1" dirty="0" smtClean="0">
                <a:latin typeface="Comic Sans MS" pitchFamily="66" charset="0"/>
              </a:rPr>
              <a:t>(3) limbic association area.</a:t>
            </a:r>
            <a:endParaRPr lang="en-US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</a:pPr>
            <a:endParaRPr lang="en-US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4070</TotalTime>
  <Words>1552</Words>
  <Application>Microsoft Office PowerPoint</Application>
  <PresentationFormat>On-screen Show (4:3)</PresentationFormat>
  <Paragraphs>202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INTRODUCTION</vt:lpstr>
      <vt:lpstr>PowerPoint Presentation</vt:lpstr>
      <vt:lpstr>Cerebral Cortex</vt:lpstr>
      <vt:lpstr>CEREBRAL CORTEX LAYERS</vt:lpstr>
      <vt:lpstr>There are three main types of functional areas in the cerebral cortex:</vt:lpstr>
      <vt:lpstr>Association Areas</vt:lpstr>
      <vt:lpstr>ASSOCIATION AREAS</vt:lpstr>
      <vt:lpstr>PARIETO-OCCIPITOTEMPORAL ASSOCIATION AREAS</vt:lpstr>
      <vt:lpstr>PARIETO-OCCIPITOTEMPORAL ASSOCIATION AREAS</vt:lpstr>
      <vt:lpstr>PowerPoint Presentation</vt:lpstr>
      <vt:lpstr>Prefrontal Association Area</vt:lpstr>
      <vt:lpstr>Limbic Association Area </vt:lpstr>
      <vt:lpstr>Area of Recognition of Faces</vt:lpstr>
      <vt:lpstr>Lobes of the Brain</vt:lpstr>
      <vt:lpstr>Lobes of the Brain - Frontal</vt:lpstr>
      <vt:lpstr>Frontal Lobe - Cortical Regions</vt:lpstr>
      <vt:lpstr>PowerPoint Presentation</vt:lpstr>
      <vt:lpstr>Lobes of the Brain - Parietal Lobe</vt:lpstr>
      <vt:lpstr>Parietal Lobe - Cortical Regions</vt:lpstr>
      <vt:lpstr>Parietal Lobe  </vt:lpstr>
      <vt:lpstr>PowerPoint Presentation</vt:lpstr>
      <vt:lpstr>Lobes of the Brain – Occipital Lobe</vt:lpstr>
      <vt:lpstr>Occipital Lobe – Cortical Regions</vt:lpstr>
      <vt:lpstr>PowerPoint Presentation</vt:lpstr>
      <vt:lpstr>Lobes of the Brain – Temporal Lobe</vt:lpstr>
      <vt:lpstr>Temporal Lobe – Cortical Regions</vt:lpstr>
      <vt:lpstr>Temporal Lobe </vt:lpstr>
      <vt:lpstr>PowerPoint Presentation</vt:lpstr>
      <vt:lpstr>PowerPoint Presentation</vt:lpstr>
      <vt:lpstr>Functional Principles  of the Cerebral hemispheres</vt:lpstr>
      <vt:lpstr>Dominant &amp; Nondominant Hemisphere</vt:lpstr>
      <vt:lpstr>PowerPoint Presentation</vt:lpstr>
      <vt:lpstr>PowerPoint Presentation</vt:lpstr>
    </vt:vector>
  </TitlesOfParts>
  <Company>Harvard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Biological Sciences</dc:creator>
  <cp:lastModifiedBy>Dr. Salah</cp:lastModifiedBy>
  <cp:revision>191</cp:revision>
  <dcterms:created xsi:type="dcterms:W3CDTF">2005-07-12T13:09:28Z</dcterms:created>
  <dcterms:modified xsi:type="dcterms:W3CDTF">2018-09-30T09:36:24Z</dcterms:modified>
</cp:coreProperties>
</file>