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72" r:id="rId4"/>
    <p:sldMasterId id="2147483678" r:id="rId5"/>
    <p:sldMasterId id="2147483684" r:id="rId6"/>
    <p:sldMasterId id="2147483690" r:id="rId7"/>
    <p:sldMasterId id="2147483696" r:id="rId8"/>
  </p:sldMasterIdLst>
  <p:sldIdLst>
    <p:sldId id="256" r:id="rId9"/>
    <p:sldId id="299" r:id="rId10"/>
    <p:sldId id="257" r:id="rId11"/>
    <p:sldId id="260" r:id="rId12"/>
    <p:sldId id="261" r:id="rId13"/>
    <p:sldId id="258" r:id="rId14"/>
    <p:sldId id="262" r:id="rId15"/>
    <p:sldId id="263" r:id="rId16"/>
    <p:sldId id="264" r:id="rId17"/>
    <p:sldId id="283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3" r:id="rId26"/>
    <p:sldId id="276" r:id="rId27"/>
    <p:sldId id="272" r:id="rId28"/>
    <p:sldId id="275" r:id="rId29"/>
    <p:sldId id="277" r:id="rId30"/>
    <p:sldId id="278" r:id="rId31"/>
    <p:sldId id="279" r:id="rId32"/>
    <p:sldId id="280" r:id="rId33"/>
    <p:sldId id="281" r:id="rId34"/>
    <p:sldId id="282" r:id="rId35"/>
    <p:sldId id="289" r:id="rId36"/>
    <p:sldId id="290" r:id="rId37"/>
    <p:sldId id="291" r:id="rId38"/>
    <p:sldId id="292" r:id="rId39"/>
    <p:sldId id="293" r:id="rId40"/>
    <p:sldId id="284" r:id="rId41"/>
    <p:sldId id="285" r:id="rId42"/>
    <p:sldId id="286" r:id="rId43"/>
    <p:sldId id="287" r:id="rId44"/>
    <p:sldId id="295" r:id="rId45"/>
    <p:sldId id="297" r:id="rId46"/>
    <p:sldId id="29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848-58BB-4C73-BC1D-4D223F57A0F2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9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848-58BB-4C73-BC1D-4D223F57A0F2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848-58BB-4C73-BC1D-4D223F57A0F2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9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97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42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36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35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39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03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5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5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848-58BB-4C73-BC1D-4D223F57A0F2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83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46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0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2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2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94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1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05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90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81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4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848-58BB-4C73-BC1D-4D223F57A0F2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928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35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20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77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41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40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20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1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50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442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6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848-58BB-4C73-BC1D-4D223F57A0F2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842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980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075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793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583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381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366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6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848-58BB-4C73-BC1D-4D223F57A0F2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7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848-58BB-4C73-BC1D-4D223F57A0F2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4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848-58BB-4C73-BC1D-4D223F57A0F2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2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848-58BB-4C73-BC1D-4D223F57A0F2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9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848-58BB-4C73-BC1D-4D223F57A0F2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9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5B848-58BB-4C73-BC1D-4D223F57A0F2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700"/>
            <a:ext cx="10972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1179" y="1432687"/>
            <a:ext cx="11089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3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700"/>
            <a:ext cx="10972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1179" y="1432687"/>
            <a:ext cx="11089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4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700"/>
            <a:ext cx="10972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1179" y="1432687"/>
            <a:ext cx="11089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700"/>
            <a:ext cx="10972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1179" y="1432687"/>
            <a:ext cx="11089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9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700"/>
            <a:ext cx="10972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1179" y="1432687"/>
            <a:ext cx="11089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1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700"/>
            <a:ext cx="10972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1179" y="1432687"/>
            <a:ext cx="11089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5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700"/>
            <a:ext cx="10972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1179" y="1432687"/>
            <a:ext cx="11089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6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Brain Neurotransmitters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Dr. Salah Elmalik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81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463352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en-US" sz="32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Muscarinic</a:t>
            </a:r>
            <a:r>
              <a:rPr kumimoji="0" lang="en-US" sz="3200" b="1" i="0" u="none" strike="noStrike" kern="0" cap="none" spc="-4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Receptors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63352" cy="4351338"/>
          </a:xfrm>
        </p:spPr>
        <p:txBody>
          <a:bodyPr/>
          <a:lstStyle/>
          <a:p>
            <a:pPr marL="355600" marR="13335" lvl="0" indent="-342900">
              <a:lnSpc>
                <a:spcPct val="104700"/>
              </a:lnSpc>
              <a:spcBef>
                <a:spcPts val="325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  <a:tabLst>
                <a:tab pos="447040" algn="l"/>
                <a:tab pos="447675" algn="l"/>
              </a:tabLst>
            </a:pP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M1 receptors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most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involved in  cognitive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functioning</a:t>
            </a:r>
            <a:r>
              <a:rPr lang="en-GB" sz="2000" spc="-9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(evidence  from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Knockout mice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and  pharmacologic human</a:t>
            </a:r>
            <a:r>
              <a:rPr lang="en-GB" sz="2000" spc="-4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studies </a:t>
            </a:r>
            <a:r>
              <a:rPr lang="en-GB" sz="20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with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M1blocking</a:t>
            </a:r>
            <a:r>
              <a:rPr lang="en-GB" sz="2000" spc="-5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drugs)</a:t>
            </a: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49530" lvl="0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M2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blocking agents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may 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facilitate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cognition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in animals  (but these drugs are not being  used in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humans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at this</a:t>
            </a:r>
            <a:r>
              <a:rPr lang="en-GB" sz="2000" spc="-5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point).</a:t>
            </a:r>
          </a:p>
          <a:p>
            <a:pPr marL="355600" marR="5080" lvl="0" indent="-342900">
              <a:lnSpc>
                <a:spcPct val="100000"/>
              </a:lnSpc>
              <a:spcBef>
                <a:spcPts val="484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M3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receptors do not seem to  play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much of a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role in</a:t>
            </a:r>
            <a:r>
              <a:rPr lang="en-GB" sz="2000" spc="-6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cognition 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(animal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 studies).</a:t>
            </a:r>
          </a:p>
          <a:p>
            <a:pPr marL="355600" marR="315595" lvl="0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  <a:tab pos="3012440" algn="l"/>
              </a:tabLst>
            </a:pP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M4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and</a:t>
            </a:r>
            <a:r>
              <a:rPr lang="en-GB" sz="2000" spc="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M5</a:t>
            </a:r>
            <a:r>
              <a:rPr lang="en-GB" sz="2000" spc="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functions	in</a:t>
            </a:r>
            <a:r>
              <a:rPr lang="en-GB" sz="2000" spc="-8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the  brain are</a:t>
            </a:r>
            <a:r>
              <a:rPr lang="en-GB" sz="20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unknown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object 8"/>
          <p:cNvSpPr/>
          <p:nvPr/>
        </p:nvSpPr>
        <p:spPr>
          <a:xfrm>
            <a:off x="7429501" y="191124"/>
            <a:ext cx="3924299" cy="6857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27261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Ach Functions &amp; Disorders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69900" lvl="0" indent="-4572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700" b="1" spc="-5" dirty="0" err="1" smtClean="0">
                <a:solidFill>
                  <a:prstClr val="black"/>
                </a:solidFill>
                <a:latin typeface="Comic Sans MS"/>
                <a:cs typeface="Comic Sans MS"/>
              </a:rPr>
              <a:t>ACh</a:t>
            </a:r>
            <a:r>
              <a:rPr lang="en-GB" sz="2700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influences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mental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processes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such</a:t>
            </a:r>
            <a:r>
              <a:rPr lang="en-GB" sz="2700" b="1" spc="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as</a:t>
            </a:r>
            <a:endParaRPr lang="en-GB" sz="27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812800" lvl="1" indent="-342900">
              <a:lnSpc>
                <a:spcPct val="100000"/>
              </a:lnSpc>
              <a:spcBef>
                <a:spcPts val="1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756920" algn="l"/>
              </a:tabLst>
            </a:pPr>
            <a:r>
              <a:rPr lang="en-GB" b="1" dirty="0">
                <a:solidFill>
                  <a:prstClr val="black"/>
                </a:solidFill>
                <a:latin typeface="Comic Sans MS"/>
                <a:cs typeface="Comic Sans MS"/>
              </a:rPr>
              <a:t>Learning</a:t>
            </a:r>
            <a:endParaRPr lang="en-GB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812800" lvl="1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756920" algn="l"/>
              </a:tabLst>
            </a:pPr>
            <a:r>
              <a:rPr lang="en-GB" b="1" dirty="0">
                <a:solidFill>
                  <a:prstClr val="black"/>
                </a:solidFill>
                <a:latin typeface="Comic Sans MS"/>
                <a:cs typeface="Comic Sans MS"/>
              </a:rPr>
              <a:t>Memory</a:t>
            </a:r>
            <a:endParaRPr lang="en-GB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812800" lvl="1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756920" algn="l"/>
              </a:tabLst>
            </a:pPr>
            <a:r>
              <a:rPr lang="en-GB" b="1" spc="-5" dirty="0">
                <a:solidFill>
                  <a:prstClr val="black"/>
                </a:solidFill>
                <a:latin typeface="Comic Sans MS"/>
                <a:cs typeface="Comic Sans MS"/>
              </a:rPr>
              <a:t>Sleeping</a:t>
            </a:r>
            <a:endParaRPr lang="en-GB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812800" lvl="1" indent="-342900">
              <a:lnSpc>
                <a:spcPts val="2875"/>
              </a:lnSpc>
              <a:spcBef>
                <a:spcPts val="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756920" algn="l"/>
              </a:tabLst>
            </a:pPr>
            <a:r>
              <a:rPr lang="en-GB" b="1" spc="-5" dirty="0">
                <a:solidFill>
                  <a:prstClr val="black"/>
                </a:solidFill>
                <a:latin typeface="Comic Sans MS"/>
                <a:cs typeface="Comic Sans MS"/>
              </a:rPr>
              <a:t>Dreaming.</a:t>
            </a:r>
            <a:endParaRPr lang="en-GB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5080" lvl="0" indent="-457200">
              <a:lnSpc>
                <a:spcPct val="80000"/>
              </a:lnSpc>
              <a:spcBef>
                <a:spcPts val="64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  <a:tab pos="4700905" algn="l"/>
              </a:tabLst>
            </a:pP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Alzheimer’s</a:t>
            </a:r>
            <a:r>
              <a:rPr lang="en-GB" sz="2700" b="1" spc="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Disease-</a:t>
            </a:r>
            <a:r>
              <a:rPr lang="en-GB" sz="2700" b="1" spc="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the	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most common 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form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dementia that is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associated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with  </a:t>
            </a:r>
            <a:r>
              <a:rPr lang="en-GB" sz="27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acetylcholine loss</a:t>
            </a:r>
            <a:endParaRPr lang="en-GB" sz="27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685165" lvl="0" indent="-457200">
              <a:lnSpc>
                <a:spcPct val="80000"/>
              </a:lnSpc>
              <a:spcBef>
                <a:spcPts val="65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Damage to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Ach producing cells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in the  basal</a:t>
            </a:r>
            <a:r>
              <a:rPr lang="en-GB" sz="2700" b="1" spc="-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forebrain</a:t>
            </a:r>
            <a:endParaRPr lang="en-GB" sz="27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812800" lvl="1" indent="-342900">
              <a:lnSpc>
                <a:spcPct val="100000"/>
              </a:lnSpc>
              <a:spcBef>
                <a:spcPts val="1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756920" algn="l"/>
              </a:tabLst>
            </a:pPr>
            <a:r>
              <a:rPr lang="en-GB" b="1" spc="-5" dirty="0">
                <a:solidFill>
                  <a:prstClr val="black"/>
                </a:solidFill>
                <a:latin typeface="Comic Sans MS"/>
                <a:cs typeface="Comic Sans MS"/>
              </a:rPr>
              <a:t>Bipolar</a:t>
            </a:r>
            <a:r>
              <a:rPr lang="en-GB" b="1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b="1" spc="-5" dirty="0">
                <a:solidFill>
                  <a:prstClr val="black"/>
                </a:solidFill>
                <a:latin typeface="Comic Sans MS"/>
                <a:cs typeface="Comic Sans MS"/>
              </a:rPr>
              <a:t>disorder</a:t>
            </a:r>
            <a:endParaRPr lang="en-GB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812800" lvl="1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756920" algn="l"/>
              </a:tabLst>
            </a:pPr>
            <a:r>
              <a:rPr lang="en-GB" b="1" dirty="0">
                <a:solidFill>
                  <a:prstClr val="black"/>
                </a:solidFill>
                <a:latin typeface="Comic Sans MS"/>
                <a:cs typeface="Comic Sans MS"/>
              </a:rPr>
              <a:t>Mood swings</a:t>
            </a:r>
            <a:endParaRPr lang="en-GB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812800" lvl="1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756920" algn="l"/>
              </a:tabLst>
            </a:pPr>
            <a:r>
              <a:rPr lang="en-GB" b="1" spc="-5" dirty="0">
                <a:solidFill>
                  <a:prstClr val="black"/>
                </a:solidFill>
                <a:latin typeface="Comic Sans MS"/>
                <a:cs typeface="Comic Sans MS"/>
              </a:rPr>
              <a:t>Depression</a:t>
            </a:r>
            <a:endParaRPr lang="en-GB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812800" lvl="1" indent="-342900">
              <a:lnSpc>
                <a:spcPts val="2160"/>
              </a:lnSpc>
              <a:spcBef>
                <a:spcPts val="2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756920" algn="l"/>
              </a:tabLst>
            </a:pPr>
            <a:r>
              <a:rPr lang="en-GB" sz="20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Inhibitors </a:t>
            </a:r>
            <a:r>
              <a:rPr lang="en-GB" sz="2000" b="1" i="1" dirty="0">
                <a:solidFill>
                  <a:srgbClr val="FF0000"/>
                </a:solidFill>
                <a:latin typeface="Comic Sans MS"/>
                <a:cs typeface="Comic Sans MS"/>
              </a:rPr>
              <a:t>of </a:t>
            </a:r>
            <a:r>
              <a:rPr lang="en-GB" sz="2000" b="1" i="1" spc="-5" dirty="0" err="1">
                <a:solidFill>
                  <a:srgbClr val="FF0000"/>
                </a:solidFill>
                <a:latin typeface="Comic Sans MS"/>
                <a:cs typeface="Comic Sans MS"/>
              </a:rPr>
              <a:t>acetylcholinesterase</a:t>
            </a:r>
            <a:r>
              <a:rPr lang="en-GB" sz="20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sz="2000" b="1" i="1" dirty="0">
                <a:solidFill>
                  <a:srgbClr val="FF0000"/>
                </a:solidFill>
                <a:latin typeface="Comic Sans MS"/>
                <a:cs typeface="Comic Sans MS"/>
              </a:rPr>
              <a:t>in the </a:t>
            </a:r>
            <a:r>
              <a:rPr lang="en-GB" sz="20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brain</a:t>
            </a:r>
            <a:r>
              <a:rPr lang="en-GB" sz="2000" b="1" i="1" spc="-1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sz="20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are </a:t>
            </a:r>
            <a:r>
              <a:rPr lang="en-GB" sz="2000" b="1" i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the </a:t>
            </a:r>
            <a:r>
              <a:rPr lang="en-GB" sz="2000" b="1" i="1" dirty="0">
                <a:solidFill>
                  <a:srgbClr val="FF0000"/>
                </a:solidFill>
                <a:latin typeface="Comic Sans MS"/>
                <a:cs typeface="Comic Sans MS"/>
              </a:rPr>
              <a:t>main </a:t>
            </a:r>
            <a:r>
              <a:rPr lang="en-GB" sz="20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drugs used to treat Alzheimer’s</a:t>
            </a:r>
            <a:r>
              <a:rPr lang="en-GB" sz="2000" b="1" i="1" spc="-14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sz="20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disease.</a:t>
            </a: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97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Glutaminergic</a:t>
            </a:r>
            <a:r>
              <a:rPr lang="en-US" b="1" kern="0" spc="-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lvl="0" indent="-342900">
              <a:lnSpc>
                <a:spcPct val="100000"/>
              </a:lnSpc>
              <a:spcBef>
                <a:spcPts val="340"/>
              </a:spcBef>
              <a:buClr>
                <a:srgbClr val="FF0000"/>
              </a:buClr>
              <a:buSzPct val="133333"/>
              <a:buFont typeface="Wingdings" panose="05000000000000000000" pitchFamily="2" charset="2"/>
              <a:buChar char="§"/>
              <a:tabLst>
                <a:tab pos="447040" algn="l"/>
                <a:tab pos="447675" algn="l"/>
              </a:tabLst>
            </a:pP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Glutamate is the most commonly found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NT </a:t>
            </a: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in</a:t>
            </a:r>
            <a:r>
              <a:rPr lang="en-GB" sz="2400" spc="-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4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the brain </a:t>
            </a: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(king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of NTs, ~50%</a:t>
            </a:r>
            <a:r>
              <a:rPr lang="en-GB" sz="2400" spc="-3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neurons</a:t>
            </a:r>
            <a:r>
              <a:rPr lang="en-GB" sz="2400" dirty="0" smtClean="0">
                <a:solidFill>
                  <a:prstClr val="black"/>
                </a:solidFill>
                <a:latin typeface="Comic Sans MS"/>
                <a:cs typeface="Comic Sans MS"/>
              </a:rPr>
              <a:t>).</a:t>
            </a:r>
          </a:p>
          <a:p>
            <a:pPr marL="355600" lvl="0" indent="-342900">
              <a:lnSpc>
                <a:spcPct val="100000"/>
              </a:lnSpc>
              <a:spcBef>
                <a:spcPts val="340"/>
              </a:spcBef>
              <a:buClr>
                <a:srgbClr val="FF0000"/>
              </a:buClr>
              <a:buSzPct val="133333"/>
              <a:buFont typeface="Wingdings" panose="05000000000000000000" pitchFamily="2" charset="2"/>
              <a:buChar char="§"/>
              <a:tabLst>
                <a:tab pos="447040" algn="l"/>
                <a:tab pos="447675" algn="l"/>
              </a:tabLst>
            </a:pPr>
            <a:r>
              <a:rPr lang="en-GB" sz="2400" dirty="0" smtClean="0">
                <a:solidFill>
                  <a:prstClr val="black"/>
                </a:solidFill>
                <a:latin typeface="Comic Sans MS"/>
                <a:cs typeface="Comic Sans MS"/>
              </a:rPr>
              <a:t>Glutamate is the major excitatory neurotransmitter of the brain and spinal cord, responsible for 75% of the excitatory transmission in the brain </a:t>
            </a:r>
            <a:endParaRPr lang="en-GB"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lvl="0" indent="-342900" algn="just">
              <a:lnSpc>
                <a:spcPct val="100000"/>
              </a:lnSpc>
              <a:spcBef>
                <a:spcPts val="57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46405" algn="l"/>
              </a:tabLst>
            </a:pP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Glutamate (can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cause </a:t>
            </a: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excitotoxicity) is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converted </a:t>
            </a: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in  astrocytes into glutamine (not toxic)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and </a:t>
            </a: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passed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onto  </a:t>
            </a: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glutaminergic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 neurons</a:t>
            </a:r>
          </a:p>
          <a:p>
            <a:pPr marL="355600" marR="379730" lvl="0" indent="-342900">
              <a:lnSpc>
                <a:spcPct val="100000"/>
              </a:lnSpc>
              <a:spcBef>
                <a:spcPts val="58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45134" algn="l"/>
                <a:tab pos="446405" algn="l"/>
              </a:tabLst>
            </a:pP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Wide spread, </a:t>
            </a: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but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high </a:t>
            </a: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levels in hippocampus;  </a:t>
            </a:r>
            <a:r>
              <a:rPr lang="en-GB" sz="2400" dirty="0" smtClean="0">
                <a:solidFill>
                  <a:prstClr val="black"/>
                </a:solidFill>
                <a:latin typeface="Comic Sans MS"/>
                <a:cs typeface="Comic Sans MS"/>
              </a:rPr>
              <a:t>hypo function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NMDA receptors in this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area and  </a:t>
            </a: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prefrontal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cortex </a:t>
            </a: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is associated with</a:t>
            </a:r>
            <a:r>
              <a:rPr lang="en-GB" sz="2400" spc="-8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schizophrenia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14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Glutamate</a:t>
            </a:r>
            <a:r>
              <a:rPr lang="en-US" b="1" kern="0" spc="-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Receptors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09431" cy="4351338"/>
          </a:xfrm>
        </p:spPr>
        <p:txBody>
          <a:bodyPr>
            <a:normAutofit fontScale="92500" lnSpcReduction="20000"/>
          </a:bodyPr>
          <a:lstStyle/>
          <a:p>
            <a:pPr marL="355600" marR="145415" lvl="0" indent="-342900">
              <a:lnSpc>
                <a:spcPct val="100600"/>
              </a:lnSpc>
              <a:spcBef>
                <a:spcPts val="8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07034" algn="l"/>
                <a:tab pos="407670" algn="l"/>
              </a:tabLst>
            </a:pP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Are widely distributed in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brain; 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they are of two</a:t>
            </a:r>
            <a:r>
              <a:rPr lang="en-GB" sz="1800" spc="-3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types:</a:t>
            </a:r>
            <a:endParaRPr lang="en-GB" sz="18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167640" lvl="0" indent="-342900">
              <a:lnSpc>
                <a:spcPct val="100000"/>
              </a:lnSpc>
              <a:spcBef>
                <a:spcPts val="434"/>
              </a:spcBef>
              <a:buFontTx/>
              <a:buAutoNum type="arabicPeriod"/>
              <a:tabLst>
                <a:tab pos="354965" algn="l"/>
                <a:tab pos="355600" algn="l"/>
              </a:tabLst>
            </a:pPr>
            <a:r>
              <a:rPr lang="en-GB" sz="1800" spc="-5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Metabotropic receptors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 (G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protein- 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coupled receptors):</a:t>
            </a:r>
            <a:r>
              <a:rPr lang="en-GB" sz="18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dirty="0" err="1">
                <a:solidFill>
                  <a:prstClr val="black"/>
                </a:solidFill>
                <a:latin typeface="Comic Sans MS"/>
                <a:cs typeface="Comic Sans MS"/>
              </a:rPr>
              <a:t>mGluR</a:t>
            </a:r>
            <a:endParaRPr lang="en-GB" sz="18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183515" lvl="0" indent="-342900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23545" algn="l"/>
                <a:tab pos="424180" algn="l"/>
                <a:tab pos="3434715" algn="l"/>
              </a:tabLst>
            </a:pPr>
            <a:r>
              <a:rPr lang="en-GB" sz="1800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Found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in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hippocampus,</a:t>
            </a:r>
            <a:r>
              <a:rPr lang="en-GB" sz="1800" spc="-10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cerebellum 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and the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cerebral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cortex • act 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through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second</a:t>
            </a:r>
            <a:r>
              <a:rPr lang="en-GB" sz="1800" spc="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messengers	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which 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activate biochemical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cascades,  leading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to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modification of other  proteins such as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ion</a:t>
            </a:r>
            <a:r>
              <a:rPr lang="en-GB" sz="1800" spc="-5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channels.</a:t>
            </a:r>
          </a:p>
          <a:p>
            <a:pPr marL="12700" lvl="0" indent="0">
              <a:lnSpc>
                <a:spcPct val="100000"/>
              </a:lnSpc>
              <a:spcBef>
                <a:spcPts val="420"/>
              </a:spcBef>
              <a:buNone/>
            </a:pPr>
            <a:r>
              <a:rPr lang="en-GB" sz="1800" spc="-7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2</a:t>
            </a:r>
            <a:r>
              <a:rPr lang="en-GB" sz="1800" spc="-7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 </a:t>
            </a:r>
            <a:r>
              <a:rPr lang="en-GB" sz="1800" spc="-5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Ionotropic receptors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(ligand-gated</a:t>
            </a:r>
            <a:r>
              <a:rPr lang="en-GB" sz="1800" spc="-10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ion</a:t>
            </a:r>
            <a:endParaRPr lang="en-GB" sz="18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 lvl="0" indent="0">
              <a:lnSpc>
                <a:spcPct val="100000"/>
              </a:lnSpc>
              <a:spcBef>
                <a:spcPts val="15"/>
              </a:spcBef>
              <a:buNone/>
            </a:pP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channels).</a:t>
            </a:r>
          </a:p>
          <a:p>
            <a:pPr marL="355600" marR="140335" lvl="0" indent="-34290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Three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types: </a:t>
            </a:r>
            <a:r>
              <a:rPr lang="en-GB" sz="1800" dirty="0" smtClean="0">
                <a:solidFill>
                  <a:prstClr val="black"/>
                </a:solidFill>
                <a:latin typeface="Comic Sans MS"/>
                <a:cs typeface="Comic Sans MS"/>
              </a:rPr>
              <a:t>•</a:t>
            </a:r>
          </a:p>
          <a:p>
            <a:pPr marL="355600" marR="140335" lvl="0" indent="-34290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1800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AMPA receptors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(</a:t>
            </a:r>
            <a:r>
              <a:rPr lang="en-GB" sz="1800" dirty="0" smtClean="0">
                <a:solidFill>
                  <a:prstClr val="black"/>
                </a:solidFill>
                <a:latin typeface="Comic Sans MS"/>
                <a:cs typeface="Comic Sans MS"/>
              </a:rPr>
              <a:t>α-</a:t>
            </a:r>
            <a:r>
              <a:rPr lang="en-GB" sz="18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amino-3-hydroxy-5-methylisoxazole- </a:t>
            </a:r>
            <a:r>
              <a:rPr lang="en-GB" sz="1800" dirty="0" smtClean="0">
                <a:solidFill>
                  <a:prstClr val="black"/>
                </a:solidFill>
                <a:latin typeface="Comic Sans MS"/>
                <a:cs typeface="Comic Sans MS"/>
              </a:rPr>
              <a:t>4-propionate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) </a:t>
            </a:r>
            <a:endParaRPr lang="en-GB" sz="1800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140335" lvl="0" indent="-34290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1800" dirty="0" err="1" smtClean="0">
                <a:solidFill>
                  <a:prstClr val="black"/>
                </a:solidFill>
                <a:latin typeface="Comic Sans MS"/>
                <a:cs typeface="Comic Sans MS"/>
              </a:rPr>
              <a:t>Kainate</a:t>
            </a:r>
            <a:r>
              <a:rPr lang="en-GB" sz="1800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receptors  (kainite is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an acid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isolated</a:t>
            </a:r>
            <a:r>
              <a:rPr lang="en-GB" sz="1800" spc="-4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from </a:t>
            </a:r>
            <a:r>
              <a:rPr lang="en-GB" sz="1800" dirty="0" smtClean="0">
                <a:solidFill>
                  <a:prstClr val="black"/>
                </a:solidFill>
                <a:latin typeface="Comic Sans MS"/>
                <a:cs typeface="Comic Sans MS"/>
              </a:rPr>
              <a:t>seaweed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), </a:t>
            </a:r>
            <a:endParaRPr lang="en-GB" sz="1800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140335" lvl="0" indent="-34290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1800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NMDA receptors (for </a:t>
            </a:r>
            <a:r>
              <a:rPr lang="en-GB" sz="1800" spc="10" dirty="0" smtClean="0">
                <a:solidFill>
                  <a:prstClr val="black"/>
                </a:solidFill>
                <a:latin typeface="Comic Sans MS"/>
                <a:cs typeface="Comic Sans MS"/>
              </a:rPr>
              <a:t>N-</a:t>
            </a:r>
            <a:r>
              <a:rPr lang="en-GB" sz="1800" dirty="0" smtClean="0">
                <a:solidFill>
                  <a:prstClr val="black"/>
                </a:solidFill>
                <a:latin typeface="Comic Sans MS"/>
                <a:cs typeface="Comic Sans MS"/>
              </a:rPr>
              <a:t>methyl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D-aspartate);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play a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role in 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long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term potentiation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so they are 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involved in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learning and</a:t>
            </a:r>
            <a:r>
              <a:rPr lang="en-GB" sz="1800" spc="-8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memory</a:t>
            </a:r>
          </a:p>
          <a:p>
            <a:endParaRPr lang="en-US" dirty="0"/>
          </a:p>
        </p:txBody>
      </p:sp>
      <p:sp>
        <p:nvSpPr>
          <p:cNvPr id="4" name="object 7"/>
          <p:cNvSpPr/>
          <p:nvPr/>
        </p:nvSpPr>
        <p:spPr>
          <a:xfrm>
            <a:off x="7247631" y="2104369"/>
            <a:ext cx="4264183" cy="3263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49189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kern="0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NMDA</a:t>
            </a:r>
            <a:r>
              <a:rPr lang="en-US" b="1" kern="0" spc="-9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Receptors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72284" cy="4351338"/>
          </a:xfrm>
        </p:spPr>
        <p:txBody>
          <a:bodyPr/>
          <a:lstStyle/>
          <a:p>
            <a:pPr marL="355600" marR="402590" lvl="0" indent="-342900" algn="just">
              <a:lnSpc>
                <a:spcPct val="107100"/>
              </a:lnSpc>
              <a:spcBef>
                <a:spcPts val="265"/>
              </a:spcBef>
              <a:buSzPct val="160000"/>
              <a:buFont typeface="Arial"/>
              <a:buChar char="•"/>
              <a:tabLst>
                <a:tab pos="447040" algn="l"/>
              </a:tabLst>
            </a:pP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Permits passage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Na+ and 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large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amounts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of Ca2+.</a:t>
            </a:r>
            <a:r>
              <a:rPr lang="en-GB" sz="2000" spc="-7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They  are unique:</a:t>
            </a: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193675" lvl="0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Wingdings"/>
              <a:buChar char=""/>
              <a:tabLst>
                <a:tab pos="355600" algn="l"/>
              </a:tabLst>
            </a:pP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Glycine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is essential for their  normal response to</a:t>
            </a:r>
            <a:r>
              <a:rPr lang="en-GB" sz="2000" spc="-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glutamate.</a:t>
            </a:r>
          </a:p>
          <a:p>
            <a:pPr marL="355600" marR="201295" lvl="0" indent="-342900" algn="just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Wingdings"/>
              <a:buChar char=""/>
              <a:tabLst>
                <a:tab pos="431800" algn="l"/>
              </a:tabLst>
            </a:pP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channel is blocked by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Mg2+ 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ion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at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normal membrane  </a:t>
            </a:r>
            <a:r>
              <a:rPr lang="en-GB" sz="20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potentials</a:t>
            </a:r>
          </a:p>
          <a:p>
            <a:pPr marL="355600" marR="201295" lvl="0" indent="-342900" algn="just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Wingdings"/>
              <a:buChar char=""/>
              <a:tabLst>
                <a:tab pos="431800" algn="l"/>
              </a:tabLst>
            </a:pPr>
            <a:r>
              <a:rPr lang="en-GB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This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blockade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is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removed by  depolarization (caused by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e.g. 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AMPA)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NMDA</a:t>
            </a:r>
            <a:r>
              <a:rPr lang="en-GB" sz="2000" spc="-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Receptors</a:t>
            </a: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lvl="0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Wingdings"/>
              <a:buChar char=""/>
              <a:tabLst>
                <a:tab pos="431165" algn="l"/>
                <a:tab pos="431800" algn="l"/>
              </a:tabLst>
            </a:pPr>
            <a:r>
              <a:rPr lang="en-GB" sz="20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Excitatory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post synaptic  potential induced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by activation  of NMDA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receptor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is slower 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than that elicited by activation 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AMP and </a:t>
            </a:r>
            <a:r>
              <a:rPr lang="en-GB" sz="2000" spc="-5" dirty="0" err="1">
                <a:solidFill>
                  <a:prstClr val="black"/>
                </a:solidFill>
                <a:latin typeface="Comic Sans MS"/>
                <a:cs typeface="Comic Sans MS"/>
              </a:rPr>
              <a:t>kainate</a:t>
            </a:r>
            <a:r>
              <a:rPr lang="en-GB" sz="2000" spc="-4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receptors</a:t>
            </a: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lvl="0" indent="-342900">
              <a:lnSpc>
                <a:spcPct val="100000"/>
              </a:lnSpc>
              <a:spcBef>
                <a:spcPts val="484"/>
              </a:spcBef>
              <a:buClr>
                <a:srgbClr val="FF0000"/>
              </a:buClr>
              <a:buFont typeface="Wingdings"/>
              <a:buChar char=""/>
              <a:tabLst>
                <a:tab pos="355600" algn="l"/>
              </a:tabLst>
            </a:pPr>
            <a:endParaRPr lang="en-GB" sz="2000" spc="-5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lvl="0" indent="-342900">
              <a:lnSpc>
                <a:spcPct val="100000"/>
              </a:lnSpc>
              <a:spcBef>
                <a:spcPts val="484"/>
              </a:spcBef>
              <a:buClr>
                <a:srgbClr val="FF0000"/>
              </a:buClr>
              <a:buFont typeface="Wingdings"/>
              <a:buChar char=""/>
              <a:tabLst>
                <a:tab pos="355600" algn="l"/>
              </a:tabLst>
            </a:pP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endParaRPr lang="en-US" dirty="0"/>
          </a:p>
        </p:txBody>
      </p:sp>
      <p:sp>
        <p:nvSpPr>
          <p:cNvPr id="4" name="object 9"/>
          <p:cNvSpPr/>
          <p:nvPr/>
        </p:nvSpPr>
        <p:spPr>
          <a:xfrm>
            <a:off x="7555749" y="1690688"/>
            <a:ext cx="4193836" cy="4103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69721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Functions &amp; Disorders </a:t>
            </a:r>
            <a:r>
              <a:rPr kumimoji="0" lang="en-US" sz="36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en-US" sz="3600" b="1" i="0" u="none" strike="noStrike" kern="0" cap="none" spc="-12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Glutamate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lvl="0" indent="-342900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tabLst>
                <a:tab pos="354965" algn="l"/>
                <a:tab pos="355600" algn="l"/>
              </a:tabLst>
            </a:pP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Glutamic acid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(and aspartic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acid) :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are major excitatory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NTs</a:t>
            </a:r>
            <a:r>
              <a:rPr lang="en-GB" sz="2000" spc="-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in </a:t>
            </a:r>
            <a:r>
              <a:rPr lang="en-GB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CNS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.</a:t>
            </a:r>
          </a:p>
          <a:p>
            <a:pPr marL="355600" marR="205104" lvl="0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tabLst>
                <a:tab pos="354965" algn="l"/>
                <a:tab pos="355600" algn="l"/>
                <a:tab pos="1717675" algn="l"/>
              </a:tabLst>
            </a:pP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Glutamate	NMDA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receptor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involved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in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Long-Term Potentiation  &amp; memory</a:t>
            </a:r>
            <a:r>
              <a:rPr lang="en-GB" sz="2000" spc="-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storage.</a:t>
            </a:r>
          </a:p>
          <a:p>
            <a:pPr marL="12700" lvl="0" indent="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None/>
              <a:tabLst>
                <a:tab pos="354965" algn="l"/>
                <a:tab pos="355600" algn="l"/>
              </a:tabLst>
            </a:pPr>
            <a:r>
              <a:rPr lang="en-GB" sz="20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Disorders:</a:t>
            </a: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144145" lvl="0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</a:pP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-Excess Glutamate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activity is implicated in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some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types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epileptic  seizures</a:t>
            </a: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lvl="0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tabLst>
                <a:tab pos="6092190" algn="l"/>
              </a:tabLst>
            </a:pP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-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Under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some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pathological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conditions ,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such Stroke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,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ALS  (Amyotrophic Lateral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Sclerosis) ,</a:t>
            </a:r>
            <a:r>
              <a:rPr lang="en-GB" sz="2000" spc="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and</a:t>
            </a:r>
            <a:r>
              <a:rPr lang="en-GB" sz="2000" spc="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Alzheimer's diseases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, it acts  as an excitotoxin ,producing excessive influx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of calcium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into the  neurons and causing neuronal death</a:t>
            </a:r>
            <a:r>
              <a:rPr lang="en-GB" sz="2000" spc="3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14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kern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GABAergic</a:t>
            </a:r>
            <a:r>
              <a:rPr lang="en-US" b="1" kern="0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2459014" y="1825625"/>
            <a:ext cx="6048375" cy="5010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52786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kern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GABAergic</a:t>
            </a:r>
            <a:r>
              <a:rPr lang="en-US" b="1" kern="0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marR="5080" lvl="0" indent="-457200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285115" algn="l"/>
                <a:tab pos="285750" algn="l"/>
              </a:tabLst>
            </a:pP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GABA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is the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main inhibitory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neurotransmitter  in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central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nervous system</a:t>
            </a:r>
            <a:r>
              <a:rPr lang="en-US" b="1" spc="4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(CNS).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351790" lvl="0" indent="-457200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285115" algn="l"/>
                <a:tab pos="285750" algn="l"/>
              </a:tabLst>
            </a:pP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GABAergic inhibition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is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seen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at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all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levels of  the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 CNC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24130" lvl="0" indent="-457200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285115" algn="l"/>
                <a:tab pos="285750" algn="l"/>
                <a:tab pos="5450205" algn="l"/>
              </a:tabLst>
            </a:pP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(Hypothalamus,</a:t>
            </a:r>
            <a:r>
              <a:rPr lang="en-US" b="1" spc="8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hippocampus,	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cerebral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cortex  and cerebellar</a:t>
            </a:r>
            <a:r>
              <a:rPr lang="en-US" b="1" spc="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cortex.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12065" lvl="0" indent="-457200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285115" algn="l"/>
                <a:tab pos="285750" algn="l"/>
                <a:tab pos="3729354" algn="l"/>
              </a:tabLst>
            </a:pP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GABA interneurons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are abundant in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the  brain, with</a:t>
            </a:r>
            <a:r>
              <a:rPr lang="en-US" b="1" spc="6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50%</a:t>
            </a:r>
            <a:r>
              <a:rPr lang="en-US" b="1" spc="3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lang="en-US" b="1" spc="-10" dirty="0" smtClean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inhibitory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synapses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in 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brain being GABA</a:t>
            </a:r>
            <a:r>
              <a:rPr lang="en-US" b="1" spc="3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mediated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33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Gamma </a:t>
            </a:r>
            <a:r>
              <a:rPr kumimoji="0" lang="en-US" sz="36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Aminobutyric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kumimoji="0" lang="en-US" sz="3600" b="1" i="0" u="none" strike="noStrike" kern="0" cap="none" spc="-12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(GABA)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50457" cy="4351338"/>
          </a:xfrm>
        </p:spPr>
        <p:txBody>
          <a:bodyPr>
            <a:normAutofit lnSpcReduction="10000"/>
          </a:bodyPr>
          <a:lstStyle/>
          <a:p>
            <a:pPr marL="355600" marR="448945" lvl="0" indent="-342900">
              <a:lnSpc>
                <a:spcPts val="2590"/>
              </a:lnSpc>
              <a:spcBef>
                <a:spcPts val="42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Formed by decarboxylation </a:t>
            </a: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of  </a:t>
            </a: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glutamate.</a:t>
            </a:r>
            <a:endParaRPr lang="en-US"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lvl="0" indent="-342900">
              <a:lnSpc>
                <a:spcPts val="2735"/>
              </a:lnSpc>
              <a:spcBef>
                <a:spcPts val="254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86409" algn="l"/>
                <a:tab pos="487045" algn="l"/>
              </a:tabLst>
            </a:pP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Three </a:t>
            </a: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types </a:t>
            </a: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of GABA</a:t>
            </a:r>
            <a:r>
              <a:rPr lang="en-US" sz="2400" b="1" spc="-114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receptors</a:t>
            </a:r>
            <a:endParaRPr lang="en-US"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698500" lvl="0" indent="-342900">
              <a:lnSpc>
                <a:spcPts val="2735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e.g. GABA</a:t>
            </a:r>
            <a:r>
              <a:rPr lang="en-US" sz="2400" b="1" spc="-7" baseline="-20833" dirty="0">
                <a:solidFill>
                  <a:prstClr val="black"/>
                </a:solidFill>
                <a:latin typeface="Comic Sans MS"/>
                <a:cs typeface="Comic Sans MS"/>
              </a:rPr>
              <a:t>A B &amp;</a:t>
            </a:r>
            <a:r>
              <a:rPr lang="en-US" sz="2400" b="1" spc="15" baseline="-20833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b="1" spc="-7" baseline="-20833" dirty="0">
                <a:solidFill>
                  <a:prstClr val="black"/>
                </a:solidFill>
                <a:latin typeface="Comic Sans MS"/>
                <a:cs typeface="Comic Sans MS"/>
              </a:rPr>
              <a:t>C.</a:t>
            </a:r>
            <a:endParaRPr lang="en-US" sz="2400" baseline="-20833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194310" lvl="0" indent="-342900">
              <a:lnSpc>
                <a:spcPts val="2590"/>
              </a:lnSpc>
              <a:spcBef>
                <a:spcPts val="61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  <a:tab pos="2105660" algn="l"/>
              </a:tabLst>
            </a:pP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GABA </a:t>
            </a:r>
            <a:r>
              <a:rPr lang="en-US" sz="2400" b="1" spc="-7" baseline="-20833" dirty="0">
                <a:solidFill>
                  <a:prstClr val="black"/>
                </a:solidFill>
                <a:latin typeface="Comic Sans MS"/>
                <a:cs typeface="Comic Sans MS"/>
              </a:rPr>
              <a:t>A &amp; B </a:t>
            </a: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receptors </a:t>
            </a: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are </a:t>
            </a: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widely  </a:t>
            </a:r>
            <a:r>
              <a:rPr lang="en-US" sz="2400" b="1" spc="-10" dirty="0" smtClean="0">
                <a:solidFill>
                  <a:prstClr val="black"/>
                </a:solidFill>
                <a:latin typeface="Comic Sans MS"/>
                <a:cs typeface="Comic Sans MS"/>
              </a:rPr>
              <a:t>distributed </a:t>
            </a:r>
            <a:r>
              <a:rPr lang="en-US" sz="2400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in</a:t>
            </a:r>
            <a:r>
              <a:rPr lang="en-US" sz="2400" b="1" spc="-10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CNS</a:t>
            </a:r>
            <a:r>
              <a:rPr lang="en-US" sz="24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.</a:t>
            </a:r>
          </a:p>
          <a:p>
            <a:pPr marL="355600" lvl="0" indent="-342900">
              <a:lnSpc>
                <a:spcPct val="100000"/>
              </a:lnSpc>
              <a:spcBef>
                <a:spcPts val="254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619125" algn="l"/>
                <a:tab pos="619760" algn="l"/>
              </a:tabLst>
            </a:pPr>
            <a:r>
              <a:rPr lang="en-US" sz="2400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GABA</a:t>
            </a:r>
            <a:r>
              <a:rPr lang="en-US" sz="2400" b="1" spc="-7" baseline="-20833" dirty="0" smtClean="0">
                <a:solidFill>
                  <a:prstClr val="black"/>
                </a:solidFill>
                <a:latin typeface="Comic Sans MS"/>
                <a:cs typeface="Comic Sans MS"/>
              </a:rPr>
              <a:t>C </a:t>
            </a: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are </a:t>
            </a: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found in retina</a:t>
            </a:r>
            <a:r>
              <a:rPr lang="en-US" sz="2400" b="1" spc="-4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only</a:t>
            </a:r>
            <a:endParaRPr lang="en-US"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33400" lvl="0" indent="-342900">
              <a:lnSpc>
                <a:spcPts val="2590"/>
              </a:lnSpc>
              <a:spcBef>
                <a:spcPts val="61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GABA </a:t>
            </a:r>
            <a:r>
              <a:rPr lang="en-US" sz="2400" b="1" spc="-7" baseline="-20833" dirty="0">
                <a:solidFill>
                  <a:prstClr val="black"/>
                </a:solidFill>
                <a:latin typeface="Comic Sans MS"/>
                <a:cs typeface="Comic Sans MS"/>
              </a:rPr>
              <a:t>B </a:t>
            </a: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are </a:t>
            </a: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metabotropic</a:t>
            </a:r>
            <a:r>
              <a:rPr lang="en-US" sz="2400" b="1" spc="-5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b="1" spc="-10" dirty="0">
                <a:solidFill>
                  <a:prstClr val="black"/>
                </a:solidFill>
                <a:latin typeface="Comic Sans MS"/>
                <a:cs typeface="Comic Sans MS"/>
              </a:rPr>
              <a:t>(</a:t>
            </a:r>
            <a:r>
              <a:rPr lang="en-US" sz="2400" b="1" spc="-10" dirty="0" smtClean="0">
                <a:solidFill>
                  <a:prstClr val="black"/>
                </a:solidFill>
                <a:latin typeface="Comic Sans MS"/>
                <a:cs typeface="Comic Sans MS"/>
              </a:rPr>
              <a:t>G-</a:t>
            </a:r>
            <a:r>
              <a:rPr lang="en-US" sz="2400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protein</a:t>
            </a: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) in</a:t>
            </a:r>
            <a:r>
              <a:rPr lang="en-US" sz="2400" b="1" spc="-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function</a:t>
            </a:r>
            <a:r>
              <a:rPr lang="en-US" sz="2400" b="1" dirty="0">
                <a:solidFill>
                  <a:srgbClr val="C0504D"/>
                </a:solidFill>
                <a:latin typeface="Comic Sans MS"/>
                <a:cs typeface="Comic Sans MS"/>
              </a:rPr>
              <a:t>.</a:t>
            </a:r>
            <a:endParaRPr lang="en-US"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4610" lvl="0" indent="-342900">
              <a:spcBef>
                <a:spcPts val="54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  <a:tab pos="2861310" algn="l"/>
              </a:tabLst>
            </a:pPr>
            <a:r>
              <a:rPr lang="en-US" sz="2400" b="1" dirty="0">
                <a:solidFill>
                  <a:srgbClr val="C0504D"/>
                </a:solidFill>
                <a:latin typeface="Comic Sans MS"/>
                <a:cs typeface="Comic Sans MS"/>
              </a:rPr>
              <a:t>GABA A and C </a:t>
            </a:r>
            <a:r>
              <a:rPr lang="en-US" sz="2400" b="1" spc="-5" dirty="0">
                <a:solidFill>
                  <a:srgbClr val="C0504D"/>
                </a:solidFill>
                <a:latin typeface="Comic Sans MS"/>
                <a:cs typeface="Comic Sans MS"/>
              </a:rPr>
              <a:t>receptors  (</a:t>
            </a:r>
            <a:r>
              <a:rPr lang="en-US" sz="2400" b="1" spc="-5" dirty="0" err="1">
                <a:solidFill>
                  <a:srgbClr val="C0504D"/>
                </a:solidFill>
                <a:latin typeface="Comic Sans MS"/>
                <a:cs typeface="Comic Sans MS"/>
              </a:rPr>
              <a:t>ionotropic</a:t>
            </a:r>
            <a:r>
              <a:rPr lang="en-US" sz="2400" b="1" spc="-5" dirty="0">
                <a:solidFill>
                  <a:srgbClr val="C0504D"/>
                </a:solidFill>
                <a:latin typeface="Comic Sans MS"/>
                <a:cs typeface="Comic Sans MS"/>
              </a:rPr>
              <a:t>) </a:t>
            </a:r>
            <a:r>
              <a:rPr lang="en-US" sz="2400" b="1" dirty="0">
                <a:solidFill>
                  <a:srgbClr val="C0504D"/>
                </a:solidFill>
                <a:latin typeface="Comic Sans MS"/>
                <a:cs typeface="Comic Sans MS"/>
              </a:rPr>
              <a:t>have multiple </a:t>
            </a:r>
            <a:r>
              <a:rPr lang="en-US" sz="2400" b="1" spc="-5" dirty="0">
                <a:solidFill>
                  <a:srgbClr val="C0504D"/>
                </a:solidFill>
                <a:latin typeface="Comic Sans MS"/>
                <a:cs typeface="Comic Sans MS"/>
              </a:rPr>
              <a:t>binding  sides (for benzodiazepine </a:t>
            </a:r>
            <a:r>
              <a:rPr lang="en-US" sz="2400" b="1" dirty="0">
                <a:solidFill>
                  <a:srgbClr val="C0504D"/>
                </a:solidFill>
                <a:latin typeface="Comic Sans MS"/>
                <a:cs typeface="Comic Sans MS"/>
              </a:rPr>
              <a:t>and  </a:t>
            </a:r>
            <a:r>
              <a:rPr lang="en-US" sz="2400" b="1" spc="-5" dirty="0">
                <a:solidFill>
                  <a:srgbClr val="C0504D"/>
                </a:solidFill>
                <a:latin typeface="Comic Sans MS"/>
                <a:cs typeface="Comic Sans MS"/>
              </a:rPr>
              <a:t>barbiturates). </a:t>
            </a:r>
            <a:endParaRPr lang="en-US" sz="2400" b="1" spc="-5" dirty="0" smtClean="0">
              <a:solidFill>
                <a:srgbClr val="C0504D"/>
              </a:solidFill>
              <a:latin typeface="Comic Sans MS"/>
              <a:cs typeface="Comic Sans MS"/>
            </a:endParaRPr>
          </a:p>
          <a:p>
            <a:pPr marL="355600" marR="54610" lvl="0" indent="-342900">
              <a:spcBef>
                <a:spcPts val="54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  <a:tab pos="2861310" algn="l"/>
              </a:tabLst>
            </a:pPr>
            <a:r>
              <a:rPr lang="en-US" sz="2400" b="1" dirty="0" smtClean="0">
                <a:solidFill>
                  <a:srgbClr val="C0504D"/>
                </a:solidFill>
                <a:latin typeface="Comic Sans MS"/>
                <a:cs typeface="Comic Sans MS"/>
              </a:rPr>
              <a:t>The </a:t>
            </a:r>
            <a:r>
              <a:rPr lang="en-US" sz="2400" b="1" dirty="0">
                <a:solidFill>
                  <a:srgbClr val="C0504D"/>
                </a:solidFill>
                <a:latin typeface="Comic Sans MS"/>
                <a:cs typeface="Comic Sans MS"/>
              </a:rPr>
              <a:t>channel </a:t>
            </a:r>
            <a:r>
              <a:rPr lang="en-US" sz="2400" b="1" spc="-5" dirty="0">
                <a:solidFill>
                  <a:srgbClr val="C0504D"/>
                </a:solidFill>
                <a:latin typeface="Comic Sans MS"/>
                <a:cs typeface="Comic Sans MS"/>
              </a:rPr>
              <a:t>is </a:t>
            </a:r>
            <a:r>
              <a:rPr lang="en-US" sz="2400" b="1" dirty="0">
                <a:solidFill>
                  <a:srgbClr val="C0504D"/>
                </a:solidFill>
                <a:latin typeface="Comic Sans MS"/>
                <a:cs typeface="Comic Sans MS"/>
              </a:rPr>
              <a:t>a </a:t>
            </a:r>
            <a:r>
              <a:rPr lang="en-US" sz="2400" b="1" dirty="0" smtClean="0">
                <a:solidFill>
                  <a:srgbClr val="C0504D"/>
                </a:solidFill>
                <a:latin typeface="Comic Sans MS"/>
                <a:cs typeface="Comic Sans MS"/>
              </a:rPr>
              <a:t>Cl-channel</a:t>
            </a:r>
            <a:r>
              <a:rPr lang="en-US" sz="2400" b="1" spc="10" dirty="0" smtClean="0">
                <a:solidFill>
                  <a:srgbClr val="C0504D"/>
                </a:solidFill>
                <a:latin typeface="Comic Sans MS"/>
                <a:cs typeface="Comic Sans MS"/>
              </a:rPr>
              <a:t> </a:t>
            </a:r>
            <a:r>
              <a:rPr lang="en-US" sz="2400" b="1" spc="-5" dirty="0">
                <a:solidFill>
                  <a:srgbClr val="C0504D"/>
                </a:solidFill>
                <a:latin typeface="Comic Sans MS"/>
                <a:cs typeface="Comic Sans MS"/>
              </a:rPr>
              <a:t>(</a:t>
            </a:r>
            <a:r>
              <a:rPr lang="en-US" sz="2400" b="1" spc="-5" dirty="0" smtClean="0">
                <a:solidFill>
                  <a:srgbClr val="C0504D"/>
                </a:solidFill>
                <a:latin typeface="Comic Sans MS"/>
                <a:cs typeface="Comic Sans MS"/>
              </a:rPr>
              <a:t>not </a:t>
            </a:r>
            <a:r>
              <a:rPr lang="en-US" sz="2400" b="1" dirty="0" smtClean="0">
                <a:solidFill>
                  <a:srgbClr val="C0504D"/>
                </a:solidFill>
                <a:latin typeface="Comic Sans MS"/>
                <a:cs typeface="Comic Sans MS"/>
              </a:rPr>
              <a:t>Na)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648" y="1690688"/>
            <a:ext cx="3420152" cy="53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35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kern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GABAergic</a:t>
            </a:r>
            <a:r>
              <a:rPr lang="en-US" b="1" kern="0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2459014" y="1825625"/>
            <a:ext cx="6048375" cy="5010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99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 the end of this lecture you are expected to</a:t>
            </a:r>
            <a:r>
              <a:rPr lang="en-US" dirty="0">
                <a:latin typeface="Comic Sans MS" panose="030F0702030302020204" pitchFamily="66" charset="0"/>
              </a:rPr>
              <a:t>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Comic Sans MS" panose="030F0702030302020204" pitchFamily="66" charset="0"/>
              </a:rPr>
              <a:t>Describe </a:t>
            </a:r>
            <a:r>
              <a:rPr lang="en-US" dirty="0">
                <a:latin typeface="Comic Sans MS" panose="030F0702030302020204" pitchFamily="66" charset="0"/>
              </a:rPr>
              <a:t>the functions of </a:t>
            </a:r>
            <a:r>
              <a:rPr lang="en-US" dirty="0" err="1" smtClean="0">
                <a:latin typeface="Comic Sans MS" panose="030F0702030302020204" pitchFamily="66" charset="0"/>
              </a:rPr>
              <a:t>glutamergic</a:t>
            </a:r>
            <a:r>
              <a:rPr lang="en-US" dirty="0" smtClean="0">
                <a:latin typeface="Comic Sans MS" panose="030F0702030302020204" pitchFamily="66" charset="0"/>
              </a:rPr>
              <a:t> system</a:t>
            </a:r>
            <a:endParaRPr lang="en-US" dirty="0">
              <a:latin typeface="Comic Sans MS" panose="030F0702030302020204" pitchFamily="66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Comic Sans MS" panose="030F0702030302020204" pitchFamily="66" charset="0"/>
              </a:rPr>
              <a:t>Describe </a:t>
            </a:r>
            <a:r>
              <a:rPr lang="en-US" dirty="0">
                <a:latin typeface="Comic Sans MS" panose="030F0702030302020204" pitchFamily="66" charset="0"/>
              </a:rPr>
              <a:t>the functions of </a:t>
            </a:r>
            <a:r>
              <a:rPr lang="en-US" dirty="0" smtClean="0">
                <a:latin typeface="Comic Sans MS" panose="030F0702030302020204" pitchFamily="66" charset="0"/>
              </a:rPr>
              <a:t>NTs of </a:t>
            </a:r>
            <a:r>
              <a:rPr lang="en-US" dirty="0">
                <a:latin typeface="Comic Sans MS" panose="030F0702030302020204" pitchFamily="66" charset="0"/>
              </a:rPr>
              <a:t>the brain </a:t>
            </a:r>
            <a:r>
              <a:rPr lang="en-US" dirty="0" smtClean="0">
                <a:latin typeface="Comic Sans MS" panose="030F0702030302020204" pitchFamily="66" charset="0"/>
              </a:rPr>
              <a:t>(</a:t>
            </a:r>
            <a:r>
              <a:rPr lang="en-US" dirty="0">
                <a:latin typeface="Comic Sans MS" panose="030F0702030302020204" pitchFamily="66" charset="0"/>
              </a:rPr>
              <a:t>the noradrenergic &amp; serotonergic </a:t>
            </a: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cholinergic, dopaminergic, GABAergic systems</a:t>
            </a:r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)</a:t>
            </a:r>
            <a:endParaRPr lang="en-US" dirty="0">
              <a:latin typeface="Comic Sans MS" panose="030F0702030302020204" pitchFamily="66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Comic Sans MS" panose="030F0702030302020204" pitchFamily="66" charset="0"/>
              </a:rPr>
              <a:t>Appreciate </a:t>
            </a:r>
            <a:r>
              <a:rPr lang="en-US" dirty="0">
                <a:latin typeface="Comic Sans MS" panose="030F0702030302020204" pitchFamily="66" charset="0"/>
              </a:rPr>
              <a:t>that many drugs and CNS disorders affect function of brain neurotransmitters</a:t>
            </a:r>
          </a:p>
        </p:txBody>
      </p:sp>
    </p:spTree>
    <p:extLst>
      <p:ext uri="{BB962C8B-B14F-4D97-AF65-F5344CB8AC3E}">
        <p14:creationId xmlns:p14="http://schemas.microsoft.com/office/powerpoint/2010/main" val="3326038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Functions &amp; </a:t>
            </a:r>
            <a:r>
              <a:rPr kumimoji="0" lang="en-GB" sz="32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Disorders of 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GABAergic  </a:t>
            </a:r>
            <a:r>
              <a:rPr kumimoji="0" lang="en-GB" sz="32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lvl="0" indent="0">
              <a:lnSpc>
                <a:spcPct val="100000"/>
              </a:lnSpc>
              <a:spcBef>
                <a:spcPts val="775"/>
              </a:spcBef>
              <a:buNone/>
            </a:pPr>
            <a:r>
              <a:rPr lang="en-US" b="1" spc="-10" dirty="0">
                <a:solidFill>
                  <a:srgbClr val="FF0000"/>
                </a:solidFill>
                <a:latin typeface="Comic Sans MS"/>
                <a:cs typeface="Comic Sans MS"/>
              </a:rPr>
              <a:t>Functions: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lvl="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Presynaptic</a:t>
            </a:r>
            <a:r>
              <a:rPr lang="en-US" b="1" spc="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inhibition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lvl="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GABAA receptors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in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CNS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are chronically  stimulated to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regulate neuronal</a:t>
            </a:r>
            <a:r>
              <a:rPr lang="en-US" b="1" spc="7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excitability.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 lvl="0" indent="0">
              <a:lnSpc>
                <a:spcPct val="100000"/>
              </a:lnSpc>
              <a:spcBef>
                <a:spcPts val="670"/>
              </a:spcBef>
              <a:buNone/>
            </a:pPr>
            <a:r>
              <a:rPr lang="en-US" b="1" spc="-5" dirty="0">
                <a:solidFill>
                  <a:srgbClr val="FF0000"/>
                </a:solidFill>
                <a:latin typeface="Comic Sans MS"/>
                <a:cs typeface="Comic Sans MS"/>
              </a:rPr>
              <a:t>Disorders: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 lvl="0" indent="0">
              <a:lnSpc>
                <a:spcPct val="100000"/>
              </a:lnSpc>
              <a:spcBef>
                <a:spcPts val="675"/>
              </a:spcBef>
              <a:buNone/>
            </a:pP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-under activity of GABA leads to</a:t>
            </a:r>
            <a:r>
              <a:rPr lang="en-US" b="1" spc="3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seizures.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0" lvl="0" indent="0">
              <a:lnSpc>
                <a:spcPct val="100000"/>
              </a:lnSpc>
              <a:spcBef>
                <a:spcPts val="15"/>
              </a:spcBef>
              <a:buNone/>
            </a:pPr>
            <a:endParaRPr lang="en-US" sz="39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i="1" dirty="0">
                <a:solidFill>
                  <a:srgbClr val="FF0000"/>
                </a:solidFill>
                <a:latin typeface="Comic Sans MS"/>
                <a:cs typeface="Comic Sans MS"/>
              </a:rPr>
              <a:t>Depressant </a:t>
            </a:r>
            <a:r>
              <a:rPr lang="en-US" sz="20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drugs (alcohol, barbiturates) work by</a:t>
            </a:r>
            <a:r>
              <a:rPr lang="en-US" sz="2000" b="1" i="1" spc="-1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b="1" i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increasing </a:t>
            </a:r>
            <a:r>
              <a:rPr lang="en-US" sz="20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GABA</a:t>
            </a:r>
            <a:r>
              <a:rPr lang="en-US" sz="2000" b="1" i="1" spc="-25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Comic Sans MS"/>
                <a:cs typeface="Comic Sans MS"/>
              </a:rPr>
              <a:t>activity</a:t>
            </a:r>
            <a:endParaRPr lang="en-US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9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en-US" sz="40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Norepinephrine</a:t>
            </a:r>
            <a:r>
              <a:rPr kumimoji="0" lang="en-US" sz="4000" b="1" i="0" u="none" strike="noStrike" kern="0" cap="none" spc="-2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-1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object 5"/>
          <p:cNvSpPr/>
          <p:nvPr/>
        </p:nvSpPr>
        <p:spPr>
          <a:xfrm>
            <a:off x="1343457" y="1825625"/>
            <a:ext cx="8393437" cy="4539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48850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en-US" sz="40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Noradrenergic</a:t>
            </a:r>
            <a:r>
              <a:rPr kumimoji="0" lang="en-US" sz="4000" b="1" i="0" u="none" strike="noStrike" kern="0" cap="none" spc="2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-1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48200" cy="4351338"/>
          </a:xfrm>
        </p:spPr>
        <p:txBody>
          <a:bodyPr/>
          <a:lstStyle/>
          <a:p>
            <a:pPr marL="355600" marR="249554" lvl="0" indent="-342900">
              <a:lnSpc>
                <a:spcPts val="2160"/>
              </a:lnSpc>
              <a:spcBef>
                <a:spcPts val="37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Norepinephrine(NE): is </a:t>
            </a: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a  </a:t>
            </a: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catecholamine that is  synthesized from</a:t>
            </a:r>
            <a:r>
              <a:rPr lang="en-GB" sz="2000" b="1" spc="-1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Dopamine</a:t>
            </a: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442595" lvl="0" indent="-342900">
              <a:lnSpc>
                <a:spcPts val="2160"/>
              </a:lnSpc>
              <a:spcBef>
                <a:spcPts val="48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It is </a:t>
            </a: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released from  </a:t>
            </a: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sympathetic </a:t>
            </a: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nerves, the  </a:t>
            </a: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adrenal medulla and</a:t>
            </a:r>
            <a:r>
              <a:rPr lang="en-GB" sz="2000" b="1" spc="-1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brain  </a:t>
            </a: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stem</a:t>
            </a:r>
            <a:r>
              <a:rPr lang="en-GB" sz="2000" b="1" spc="-3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neurons</a:t>
            </a: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332740" lvl="0" indent="-342900">
              <a:lnSpc>
                <a:spcPct val="90100"/>
              </a:lnSpc>
              <a:spcBef>
                <a:spcPts val="44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It </a:t>
            </a: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acts on </a:t>
            </a: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both </a:t>
            </a: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α-and β-  </a:t>
            </a: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adrenergic receptors </a:t>
            </a: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(G-  protein-coupled</a:t>
            </a:r>
            <a:r>
              <a:rPr lang="en-GB" sz="2000" b="1" spc="-1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receptors)</a:t>
            </a: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lvl="0" indent="-342900">
              <a:lnSpc>
                <a:spcPts val="2160"/>
              </a:lnSpc>
              <a:spcBef>
                <a:spcPts val="51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NE </a:t>
            </a: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is believed to </a:t>
            </a: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play a </a:t>
            </a: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role  in both </a:t>
            </a: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learning and</a:t>
            </a:r>
            <a:r>
              <a:rPr lang="en-GB" sz="2000" b="1" spc="-8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memory</a:t>
            </a:r>
            <a:endParaRPr lang="en-US" dirty="0"/>
          </a:p>
        </p:txBody>
      </p:sp>
      <p:sp>
        <p:nvSpPr>
          <p:cNvPr id="4" name="object 8"/>
          <p:cNvSpPr/>
          <p:nvPr/>
        </p:nvSpPr>
        <p:spPr>
          <a:xfrm>
            <a:off x="6390944" y="1690688"/>
            <a:ext cx="3529040" cy="5052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059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0" lang="en-US" sz="40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Noradrenergic</a:t>
            </a:r>
            <a:r>
              <a:rPr kumimoji="0" lang="en-US" sz="4000" b="1" i="0" u="none" strike="noStrike" kern="0" cap="none" spc="2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-1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marR="337185" lvl="0" indent="-457200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US" spc="-5" dirty="0">
                <a:solidFill>
                  <a:prstClr val="black"/>
                </a:solidFill>
                <a:latin typeface="Comic Sans MS"/>
                <a:cs typeface="Comic Sans MS"/>
              </a:rPr>
              <a:t>The Noradrenergic </a:t>
            </a:r>
            <a:r>
              <a:rPr lang="en-US" spc="-10" dirty="0">
                <a:solidFill>
                  <a:prstClr val="black"/>
                </a:solidFill>
                <a:latin typeface="Comic Sans MS"/>
                <a:cs typeface="Comic Sans MS"/>
              </a:rPr>
              <a:t>System </a:t>
            </a:r>
            <a:r>
              <a:rPr lang="en-US" spc="-5" dirty="0">
                <a:solidFill>
                  <a:prstClr val="black"/>
                </a:solidFill>
                <a:latin typeface="Comic Sans MS"/>
                <a:cs typeface="Comic Sans MS"/>
              </a:rPr>
              <a:t>has </a:t>
            </a:r>
            <a:r>
              <a:rPr lang="en-US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a very </a:t>
            </a:r>
            <a:r>
              <a:rPr lang="en-US" spc="-5" dirty="0">
                <a:solidFill>
                  <a:prstClr val="black"/>
                </a:solidFill>
                <a:latin typeface="Comic Sans MS"/>
                <a:cs typeface="Comic Sans MS"/>
              </a:rPr>
              <a:t>wide-  spread projection</a:t>
            </a:r>
            <a:r>
              <a:rPr lang="en-US" spc="3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Comic Sans MS"/>
                <a:cs typeface="Comic Sans MS"/>
              </a:rPr>
              <a:t>system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5080" lvl="0" indent="-457200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  <a:tab pos="2979420" algn="l"/>
              </a:tabLst>
            </a:pPr>
            <a:r>
              <a:rPr lang="en-US" spc="-5" dirty="0">
                <a:solidFill>
                  <a:prstClr val="black"/>
                </a:solidFill>
                <a:latin typeface="Comic Sans MS"/>
                <a:cs typeface="Comic Sans MS"/>
              </a:rPr>
              <a:t>Locus</a:t>
            </a:r>
            <a:r>
              <a:rPr lang="en-US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pc="-5" dirty="0" err="1">
                <a:solidFill>
                  <a:prstClr val="black"/>
                </a:solidFill>
                <a:latin typeface="Comic Sans MS"/>
                <a:cs typeface="Comic Sans MS"/>
              </a:rPr>
              <a:t>ceruleus</a:t>
            </a:r>
            <a:r>
              <a:rPr lang="en-US" spc="-5" dirty="0">
                <a:solidFill>
                  <a:prstClr val="black"/>
                </a:solidFill>
                <a:latin typeface="Comic Sans MS"/>
                <a:cs typeface="Comic Sans MS"/>
              </a:rPr>
              <a:t>	is activated by stress and </a:t>
            </a:r>
            <a:r>
              <a:rPr lang="en-US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co-ordinates </a:t>
            </a:r>
            <a:r>
              <a:rPr lang="en-US" spc="-10" dirty="0">
                <a:solidFill>
                  <a:prstClr val="black"/>
                </a:solidFill>
                <a:latin typeface="Comic Sans MS"/>
                <a:cs typeface="Comic Sans MS"/>
              </a:rPr>
              <a:t>responses </a:t>
            </a:r>
            <a:r>
              <a:rPr lang="en-US" spc="-5" dirty="0">
                <a:solidFill>
                  <a:prstClr val="black"/>
                </a:solidFill>
                <a:latin typeface="Comic Sans MS"/>
                <a:cs typeface="Comic Sans MS"/>
              </a:rPr>
              <a:t>via projections </a:t>
            </a:r>
            <a:r>
              <a:rPr lang="en-US" spc="-10" dirty="0">
                <a:solidFill>
                  <a:prstClr val="black"/>
                </a:solidFill>
                <a:latin typeface="Comic Sans MS"/>
                <a:cs typeface="Comic Sans MS"/>
              </a:rPr>
              <a:t>to  thalamus, </a:t>
            </a:r>
            <a:r>
              <a:rPr lang="en-US" spc="-5" dirty="0">
                <a:solidFill>
                  <a:prstClr val="black"/>
                </a:solidFill>
                <a:latin typeface="Comic Sans MS"/>
                <a:cs typeface="Comic Sans MS"/>
              </a:rPr>
              <a:t>cortex, hippocampus, amygdala,  hypothalamus, autonomic </a:t>
            </a:r>
            <a:r>
              <a:rPr lang="en-US" spc="-10" dirty="0">
                <a:solidFill>
                  <a:prstClr val="black"/>
                </a:solidFill>
                <a:latin typeface="Comic Sans MS"/>
                <a:cs typeface="Comic Sans MS"/>
              </a:rPr>
              <a:t>brainstem </a:t>
            </a:r>
            <a:r>
              <a:rPr lang="en-US" spc="-5" dirty="0">
                <a:solidFill>
                  <a:prstClr val="black"/>
                </a:solidFill>
                <a:latin typeface="Comic Sans MS"/>
                <a:cs typeface="Comic Sans MS"/>
              </a:rPr>
              <a:t>centers,  and the spinal</a:t>
            </a:r>
            <a:r>
              <a:rPr lang="en-US" spc="3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Comic Sans MS"/>
                <a:cs typeface="Comic Sans MS"/>
              </a:rPr>
              <a:t>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02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8285" y="6414922"/>
            <a:ext cx="2235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23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47851" y="4451348"/>
            <a:ext cx="7681849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5000" y="876300"/>
            <a:ext cx="8368030" cy="3416300"/>
          </a:xfrm>
          <a:custGeom>
            <a:avLst/>
            <a:gdLst/>
            <a:ahLst/>
            <a:cxnLst/>
            <a:rect l="l" t="t" r="r" b="b"/>
            <a:pathLst>
              <a:path w="8368030" h="3416300">
                <a:moveTo>
                  <a:pt x="0" y="3416300"/>
                </a:moveTo>
                <a:lnTo>
                  <a:pt x="8367776" y="3416300"/>
                </a:lnTo>
                <a:lnTo>
                  <a:pt x="8367776" y="0"/>
                </a:lnTo>
                <a:lnTo>
                  <a:pt x="0" y="0"/>
                </a:lnTo>
                <a:lnTo>
                  <a:pt x="0" y="3416300"/>
                </a:lnTo>
                <a:close/>
              </a:path>
            </a:pathLst>
          </a:custGeom>
          <a:ln w="9525">
            <a:noFill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" y="894334"/>
            <a:ext cx="9912350" cy="756920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sz="2400" b="1" i="0" dirty="0">
                <a:solidFill>
                  <a:srgbClr val="000000"/>
                </a:solidFill>
              </a:rPr>
              <a:t>Locus ceruleus </a:t>
            </a:r>
            <a:r>
              <a:rPr sz="2400" b="1" i="0" spc="-5" dirty="0">
                <a:solidFill>
                  <a:srgbClr val="000000"/>
                </a:solidFill>
              </a:rPr>
              <a:t>neurons fire </a:t>
            </a:r>
            <a:r>
              <a:rPr sz="2400" b="1" i="0" dirty="0">
                <a:solidFill>
                  <a:srgbClr val="000000"/>
                </a:solidFill>
              </a:rPr>
              <a:t>as a </a:t>
            </a:r>
            <a:r>
              <a:rPr sz="2400" b="1" i="0" spc="-5" dirty="0">
                <a:solidFill>
                  <a:srgbClr val="000000"/>
                </a:solidFill>
              </a:rPr>
              <a:t>function </a:t>
            </a:r>
            <a:r>
              <a:rPr sz="2400" b="1" i="0" dirty="0">
                <a:solidFill>
                  <a:srgbClr val="000000"/>
                </a:solidFill>
              </a:rPr>
              <a:t>of </a:t>
            </a:r>
            <a:r>
              <a:rPr sz="2400" b="1" i="0" spc="-5" dirty="0">
                <a:solidFill>
                  <a:srgbClr val="000000"/>
                </a:solidFill>
              </a:rPr>
              <a:t>vigilance  </a:t>
            </a:r>
            <a:r>
              <a:rPr sz="2400" b="1" i="0" dirty="0">
                <a:solidFill>
                  <a:srgbClr val="000000"/>
                </a:solidFill>
              </a:rPr>
              <a:t>and</a:t>
            </a:r>
            <a:r>
              <a:rPr sz="2400" b="1" i="0" spc="5" dirty="0">
                <a:solidFill>
                  <a:srgbClr val="000000"/>
                </a:solidFill>
              </a:rPr>
              <a:t> </a:t>
            </a:r>
            <a:r>
              <a:rPr sz="2400" b="1" i="0" spc="-5" dirty="0">
                <a:solidFill>
                  <a:srgbClr val="000000"/>
                </a:solidFill>
              </a:rPr>
              <a:t>arousal</a:t>
            </a:r>
            <a:endParaRPr sz="2400" dirty="0"/>
          </a:p>
        </p:txBody>
      </p:sp>
      <p:sp>
        <p:nvSpPr>
          <p:cNvPr id="6" name="object 6"/>
          <p:cNvSpPr txBox="1"/>
          <p:nvPr/>
        </p:nvSpPr>
        <p:spPr>
          <a:xfrm>
            <a:off x="0" y="1991996"/>
            <a:ext cx="12192000" cy="1862048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355600" marR="1388110" indent="-342900">
              <a:spcBef>
                <a:spcPts val="1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Irregular firing during </a:t>
            </a:r>
            <a:r>
              <a:rPr sz="2400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quiet</a:t>
            </a:r>
            <a:r>
              <a:rPr lang="en-US" sz="2400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400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wakefulness </a:t>
            </a:r>
            <a:endParaRPr lang="en-US" sz="2400" b="1" spc="-5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1388110" indent="-342900">
              <a:spcBef>
                <a:spcPts val="1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sz="2400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Sustained activation during</a:t>
            </a:r>
            <a:r>
              <a:rPr sz="2400" b="1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stress</a:t>
            </a:r>
            <a:endParaRPr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indent="-342900">
              <a:spcBef>
                <a:spcPts val="288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sz="2400" b="1" dirty="0">
                <a:solidFill>
                  <a:prstClr val="black"/>
                </a:solidFill>
                <a:latin typeface="Comic Sans MS"/>
                <a:cs typeface="Comic Sans MS"/>
              </a:rPr>
              <a:t>Their </a:t>
            </a:r>
            <a:r>
              <a:rPr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firing decreases markedly during </a:t>
            </a:r>
            <a:r>
              <a:rPr sz="2400" b="1" dirty="0">
                <a:solidFill>
                  <a:prstClr val="black"/>
                </a:solidFill>
                <a:latin typeface="Comic Sans MS"/>
                <a:cs typeface="Comic Sans MS"/>
              </a:rPr>
              <a:t>slow-wave  sleep</a:t>
            </a:r>
            <a:endParaRPr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>
              <a:buClr>
                <a:srgbClr val="FF0000"/>
              </a:buClr>
            </a:pPr>
            <a:r>
              <a:rPr sz="2400" b="1" dirty="0">
                <a:solidFill>
                  <a:prstClr val="black"/>
                </a:solidFill>
                <a:latin typeface="Comic Sans MS"/>
                <a:cs typeface="Comic Sans MS"/>
              </a:rPr>
              <a:t>and </a:t>
            </a:r>
            <a:r>
              <a:rPr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virtually disappears during REM</a:t>
            </a:r>
            <a:r>
              <a:rPr sz="2400" b="1" spc="5" dirty="0">
                <a:solidFill>
                  <a:prstClr val="black"/>
                </a:solidFill>
                <a:latin typeface="Comic Sans MS"/>
                <a:cs typeface="Comic Sans MS"/>
              </a:rPr>
              <a:t> sleep</a:t>
            </a:r>
            <a:r>
              <a:rPr sz="2000" b="1" spc="5" dirty="0">
                <a:solidFill>
                  <a:prstClr val="black"/>
                </a:solidFill>
                <a:latin typeface="Comic Sans MS"/>
                <a:cs typeface="Comic Sans MS"/>
              </a:rPr>
              <a:t>.</a:t>
            </a:r>
            <a:endParaRPr sz="20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25695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Functions of</a:t>
            </a:r>
            <a:r>
              <a:rPr lang="en-US" b="1" kern="0" spc="-9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marR="5080" lvl="0" indent="-457200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GB" sz="3200" dirty="0">
                <a:solidFill>
                  <a:prstClr val="black"/>
                </a:solidFill>
                <a:latin typeface="Comic Sans MS"/>
                <a:cs typeface="Comic Sans MS"/>
              </a:rPr>
              <a:t>It constitutes part </a:t>
            </a:r>
            <a:r>
              <a:rPr lang="en-GB" sz="3200" spc="-10" dirty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lang="en-GB" sz="3200" dirty="0">
                <a:solidFill>
                  <a:prstClr val="black"/>
                </a:solidFill>
                <a:latin typeface="Comic Sans MS"/>
                <a:cs typeface="Comic Sans MS"/>
              </a:rPr>
              <a:t>the RAS (  </a:t>
            </a:r>
            <a:r>
              <a:rPr lang="en-GB" sz="3200" spc="-5" dirty="0">
                <a:solidFill>
                  <a:prstClr val="black"/>
                </a:solidFill>
                <a:latin typeface="Comic Sans MS"/>
                <a:cs typeface="Comic Sans MS"/>
              </a:rPr>
              <a:t>Reticular Activating System  </a:t>
            </a:r>
            <a:r>
              <a:rPr lang="en-GB" sz="3200" dirty="0">
                <a:solidFill>
                  <a:prstClr val="black"/>
                </a:solidFill>
                <a:latin typeface="Comic Sans MS"/>
                <a:cs typeface="Comic Sans MS"/>
              </a:rPr>
              <a:t>Attention/Vigilance</a:t>
            </a:r>
          </a:p>
          <a:p>
            <a:pPr marL="469900" lvl="0" indent="-457200">
              <a:lnSpc>
                <a:spcPct val="100000"/>
              </a:lnSpc>
              <a:spcBef>
                <a:spcPts val="77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GB" sz="3200" dirty="0">
                <a:solidFill>
                  <a:prstClr val="black"/>
                </a:solidFill>
                <a:latin typeface="Comic Sans MS"/>
                <a:cs typeface="Comic Sans MS"/>
              </a:rPr>
              <a:t>Fight or </a:t>
            </a:r>
            <a:r>
              <a:rPr lang="en-GB" sz="3200" spc="-5" dirty="0">
                <a:solidFill>
                  <a:prstClr val="black"/>
                </a:solidFill>
                <a:latin typeface="Comic Sans MS"/>
                <a:cs typeface="Comic Sans MS"/>
              </a:rPr>
              <a:t>flight</a:t>
            </a:r>
            <a:r>
              <a:rPr lang="en-GB" sz="3200" spc="-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3200" spc="-5" dirty="0">
                <a:solidFill>
                  <a:prstClr val="black"/>
                </a:solidFill>
                <a:latin typeface="Comic Sans MS"/>
                <a:cs typeface="Comic Sans MS"/>
              </a:rPr>
              <a:t>response,</a:t>
            </a:r>
            <a:endParaRPr lang="en-GB" sz="3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77520" lvl="0" indent="-464820">
              <a:lnSpc>
                <a:spcPct val="100000"/>
              </a:lnSpc>
              <a:spcBef>
                <a:spcPts val="77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77520" algn="l"/>
                <a:tab pos="478155" algn="l"/>
              </a:tabLst>
            </a:pPr>
            <a:r>
              <a:rPr lang="en-GB" sz="3200" dirty="0">
                <a:solidFill>
                  <a:prstClr val="black"/>
                </a:solidFill>
                <a:latin typeface="Comic Sans MS"/>
                <a:cs typeface="Comic Sans MS"/>
              </a:rPr>
              <a:t>learning</a:t>
            </a:r>
          </a:p>
          <a:p>
            <a:pPr marL="477520" lvl="0" indent="-464820">
              <a:lnSpc>
                <a:spcPct val="100000"/>
              </a:lnSpc>
              <a:spcBef>
                <a:spcPts val="77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77520" algn="l"/>
                <a:tab pos="478155" algn="l"/>
              </a:tabLst>
            </a:pPr>
            <a:r>
              <a:rPr lang="en-GB" sz="3200" dirty="0">
                <a:solidFill>
                  <a:prstClr val="black"/>
                </a:solidFill>
                <a:latin typeface="Comic Sans MS"/>
                <a:cs typeface="Comic Sans MS"/>
              </a:rPr>
              <a:t>aggressive </a:t>
            </a:r>
            <a:r>
              <a:rPr lang="en-GB" sz="3200" dirty="0" smtClean="0">
                <a:solidFill>
                  <a:prstClr val="black"/>
                </a:solidFill>
                <a:latin typeface="Comic Sans MS"/>
                <a:cs typeface="Comic Sans MS"/>
              </a:rPr>
              <a:t>behaviour </a:t>
            </a:r>
            <a:r>
              <a:rPr lang="en-GB" sz="3200" dirty="0">
                <a:solidFill>
                  <a:prstClr val="black"/>
                </a:solidFill>
                <a:latin typeface="Comic Sans MS"/>
                <a:cs typeface="Comic Sans M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30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Disorders of NE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70430" marR="5080" lvl="0" indent="-2158365">
              <a:lnSpc>
                <a:spcPct val="100000"/>
              </a:lnSpc>
              <a:spcBef>
                <a:spcPts val="95"/>
              </a:spcBef>
              <a:buNone/>
            </a:pPr>
            <a:r>
              <a:rPr lang="en-US"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Norepinephrine </a:t>
            </a:r>
            <a:r>
              <a:rPr lang="en-US" sz="2400" b="1" spc="-10" dirty="0">
                <a:solidFill>
                  <a:srgbClr val="FF0000"/>
                </a:solidFill>
                <a:latin typeface="Comic Sans MS"/>
                <a:cs typeface="Comic Sans MS"/>
              </a:rPr>
              <a:t>(NE) Implicated </a:t>
            </a:r>
            <a:r>
              <a:rPr lang="en-US"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in </a:t>
            </a: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Stress-</a:t>
            </a:r>
            <a:r>
              <a:rPr lang="en-US" sz="2400" b="1" spc="-10" dirty="0" smtClean="0">
                <a:solidFill>
                  <a:srgbClr val="FF0000"/>
                </a:solidFill>
                <a:latin typeface="Comic Sans MS"/>
                <a:cs typeface="Comic Sans MS"/>
              </a:rPr>
              <a:t>Related</a:t>
            </a:r>
            <a:r>
              <a:rPr lang="en-US" sz="2400" b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 Disorders:</a:t>
            </a:r>
          </a:p>
          <a:p>
            <a:pPr marL="2170430" marR="5080" lvl="0" indent="-2158365">
              <a:lnSpc>
                <a:spcPct val="100000"/>
              </a:lnSpc>
              <a:spcBef>
                <a:spcPts val="95"/>
              </a:spcBef>
              <a:buNone/>
            </a:pPr>
            <a:endParaRPr lang="en-US"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548640" lvl="0" indent="-457200">
              <a:lnSpc>
                <a:spcPct val="100000"/>
              </a:lnSpc>
              <a:spcBef>
                <a:spcPts val="21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34340" algn="l"/>
                <a:tab pos="434975" algn="l"/>
              </a:tabLst>
            </a:pPr>
            <a:r>
              <a:rPr lang="en-GB" b="1" spc="-10" dirty="0">
                <a:solidFill>
                  <a:prstClr val="black"/>
                </a:solidFill>
                <a:latin typeface="Comic Sans MS"/>
                <a:cs typeface="Comic Sans MS"/>
              </a:rPr>
              <a:t>Depression</a:t>
            </a:r>
            <a:endParaRPr lang="en-GB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548640" lvl="0" indent="-457200">
              <a:lnSpc>
                <a:spcPct val="100000"/>
              </a:lnSpc>
              <a:spcBef>
                <a:spcPts val="67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34340" algn="l"/>
                <a:tab pos="434975" algn="l"/>
              </a:tabLst>
            </a:pPr>
            <a:r>
              <a:rPr lang="en-GB" b="1" spc="-5" dirty="0">
                <a:solidFill>
                  <a:prstClr val="black"/>
                </a:solidFill>
                <a:latin typeface="Comic Sans MS"/>
                <a:cs typeface="Comic Sans MS"/>
              </a:rPr>
              <a:t>Withdrawal </a:t>
            </a:r>
            <a:r>
              <a:rPr lang="en-GB" b="1" spc="-10" dirty="0">
                <a:solidFill>
                  <a:prstClr val="black"/>
                </a:solidFill>
                <a:latin typeface="Comic Sans MS"/>
                <a:cs typeface="Comic Sans MS"/>
              </a:rPr>
              <a:t>from </a:t>
            </a:r>
            <a:r>
              <a:rPr lang="en-GB" b="1" spc="-5" dirty="0">
                <a:solidFill>
                  <a:prstClr val="black"/>
                </a:solidFill>
                <a:latin typeface="Comic Sans MS"/>
                <a:cs typeface="Comic Sans MS"/>
              </a:rPr>
              <a:t>some </a:t>
            </a:r>
            <a:r>
              <a:rPr lang="en-GB" b="1" spc="-10" dirty="0">
                <a:solidFill>
                  <a:prstClr val="black"/>
                </a:solidFill>
                <a:latin typeface="Comic Sans MS"/>
                <a:cs typeface="Comic Sans MS"/>
              </a:rPr>
              <a:t>drugs </a:t>
            </a:r>
            <a:r>
              <a:rPr lang="en-GB" b="1" spc="-5" dirty="0">
                <a:solidFill>
                  <a:prstClr val="black"/>
                </a:solidFill>
                <a:latin typeface="Comic Sans MS"/>
                <a:cs typeface="Comic Sans MS"/>
              </a:rPr>
              <a:t>of</a:t>
            </a:r>
            <a:r>
              <a:rPr lang="en-GB" b="1" spc="7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b="1" spc="-10" dirty="0">
                <a:solidFill>
                  <a:prstClr val="black"/>
                </a:solidFill>
                <a:latin typeface="Comic Sans MS"/>
                <a:cs typeface="Comic Sans MS"/>
              </a:rPr>
              <a:t>abuse</a:t>
            </a:r>
            <a:endParaRPr lang="en-GB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548640" marR="462915" lvl="0" indent="-457200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34340" algn="l"/>
                <a:tab pos="434975" algn="l"/>
              </a:tabLst>
            </a:pPr>
            <a:r>
              <a:rPr lang="en-GB" b="1" spc="-5" dirty="0">
                <a:solidFill>
                  <a:prstClr val="black"/>
                </a:solidFill>
                <a:latin typeface="Comic Sans MS"/>
                <a:cs typeface="Comic Sans MS"/>
              </a:rPr>
              <a:t>Other </a:t>
            </a:r>
            <a:r>
              <a:rPr lang="en-GB" b="1" spc="-10" dirty="0">
                <a:solidFill>
                  <a:prstClr val="black"/>
                </a:solidFill>
                <a:latin typeface="Comic Sans MS"/>
                <a:cs typeface="Comic Sans MS"/>
              </a:rPr>
              <a:t>stress-related </a:t>
            </a:r>
            <a:r>
              <a:rPr lang="en-GB" b="1" spc="-5" dirty="0">
                <a:solidFill>
                  <a:prstClr val="black"/>
                </a:solidFill>
                <a:latin typeface="Comic Sans MS"/>
                <a:cs typeface="Comic Sans MS"/>
              </a:rPr>
              <a:t>disorders such as  panic </a:t>
            </a:r>
            <a:r>
              <a:rPr lang="en-GB" b="1" spc="-10" dirty="0">
                <a:solidFill>
                  <a:prstClr val="black"/>
                </a:solidFill>
                <a:latin typeface="Comic Sans MS"/>
                <a:cs typeface="Comic Sans MS"/>
              </a:rPr>
              <a:t>disorder.</a:t>
            </a:r>
            <a:endParaRPr lang="en-GB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34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7926" y="1019175"/>
            <a:ext cx="6943725" cy="4786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99783" y="6124448"/>
            <a:ext cx="29622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PGi: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Nucleus</a:t>
            </a:r>
            <a:r>
              <a:rPr sz="14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paragigantocellularis  PrH: Perirhinal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Cortex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7045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716" y="274700"/>
            <a:ext cx="1079538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7616" y="332231"/>
            <a:ext cx="3131820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50965" y="332231"/>
            <a:ext cx="854963" cy="1231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82135" y="461594"/>
            <a:ext cx="24288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b="1" i="0" spc="-195" dirty="0">
                <a:latin typeface="Trebuchet MS"/>
                <a:cs typeface="Trebuchet MS"/>
              </a:rPr>
              <a:t>Dopamine</a:t>
            </a:r>
            <a:endParaRPr sz="44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81200" y="1600136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026"/>
                </a:moveTo>
                <a:lnTo>
                  <a:pt x="8229600" y="4526026"/>
                </a:lnTo>
                <a:lnTo>
                  <a:pt x="8229600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noFill/>
          <a:ln w="9524">
            <a:noFill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7545" y="1607643"/>
            <a:ext cx="11864455" cy="319645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469900" marR="528320" indent="-457200">
              <a:lnSpc>
                <a:spcPct val="100899"/>
              </a:lnSpc>
              <a:spcBef>
                <a:spcPts val="7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47040" algn="l"/>
                <a:tab pos="447675" algn="l"/>
              </a:tabLst>
            </a:pPr>
            <a:endParaRPr lang="en-US" sz="3200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528320" indent="-457200">
              <a:lnSpc>
                <a:spcPct val="100899"/>
              </a:lnSpc>
              <a:spcBef>
                <a:spcPts val="7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47040" algn="l"/>
                <a:tab pos="447675" algn="l"/>
              </a:tabLst>
            </a:pPr>
            <a:r>
              <a:rPr sz="3200" dirty="0" smtClean="0">
                <a:solidFill>
                  <a:prstClr val="black"/>
                </a:solidFill>
                <a:latin typeface="Comic Sans MS"/>
                <a:cs typeface="Comic Sans MS"/>
              </a:rPr>
              <a:t>Dopamine </a:t>
            </a:r>
            <a:r>
              <a:rPr sz="3200" dirty="0">
                <a:solidFill>
                  <a:prstClr val="black"/>
                </a:solidFill>
                <a:latin typeface="Comic Sans MS"/>
                <a:cs typeface="Comic Sans MS"/>
              </a:rPr>
              <a:t>is a catecholamine </a:t>
            </a: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that is  </a:t>
            </a:r>
            <a:r>
              <a:rPr sz="3200" dirty="0">
                <a:solidFill>
                  <a:prstClr val="black"/>
                </a:solidFill>
                <a:latin typeface="Comic Sans MS"/>
                <a:cs typeface="Comic Sans MS"/>
              </a:rPr>
              <a:t>synthesized </a:t>
            </a: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from</a:t>
            </a:r>
            <a:r>
              <a:rPr sz="3200" spc="-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tyrosine</a:t>
            </a:r>
            <a:endParaRPr sz="3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indent="-457200">
              <a:spcBef>
                <a:spcPts val="77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prstClr val="black"/>
                </a:solidFill>
                <a:latin typeface="Comic Sans MS"/>
                <a:cs typeface="Comic Sans MS"/>
              </a:rPr>
              <a:t>Five </a:t>
            </a: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dopaminergic receptors </a:t>
            </a:r>
            <a:r>
              <a:rPr sz="3200" dirty="0">
                <a:solidFill>
                  <a:prstClr val="black"/>
                </a:solidFill>
                <a:latin typeface="Comic Sans MS"/>
                <a:cs typeface="Comic Sans MS"/>
              </a:rPr>
              <a:t>(D1-D5)</a:t>
            </a:r>
            <a:r>
              <a:rPr sz="3200" spc="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prstClr val="black"/>
                </a:solidFill>
                <a:latin typeface="Comic Sans MS"/>
                <a:cs typeface="Comic Sans MS"/>
              </a:rPr>
              <a:t>.</a:t>
            </a:r>
          </a:p>
          <a:p>
            <a:pPr marL="469900" marR="5080" indent="-457200">
              <a:spcBef>
                <a:spcPts val="77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Overstimulation </a:t>
            </a:r>
            <a:r>
              <a:rPr sz="3200" dirty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sz="3200" spc="20" dirty="0">
                <a:solidFill>
                  <a:prstClr val="black"/>
                </a:solidFill>
                <a:latin typeface="Comic Sans MS"/>
                <a:cs typeface="Comic Sans MS"/>
              </a:rPr>
              <a:t>D2 </a:t>
            </a: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receptors is  thought to be related to</a:t>
            </a:r>
            <a:r>
              <a:rPr sz="3200" spc="4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schizophrenia</a:t>
            </a:r>
            <a:endParaRPr sz="32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80767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715" y="274700"/>
            <a:ext cx="10945505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65120" y="332231"/>
            <a:ext cx="6499859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36508" y="332231"/>
            <a:ext cx="896111" cy="1231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97732" y="469214"/>
            <a:ext cx="57988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i="0" dirty="0"/>
              <a:t>Dopaminergic</a:t>
            </a:r>
            <a:r>
              <a:rPr sz="4400" i="0" spc="-95" dirty="0"/>
              <a:t> </a:t>
            </a:r>
            <a:r>
              <a:rPr sz="4400" i="0" dirty="0"/>
              <a:t>Pathway</a:t>
            </a:r>
            <a:endParaRPr sz="4400" dirty="0"/>
          </a:p>
        </p:txBody>
      </p:sp>
      <p:sp>
        <p:nvSpPr>
          <p:cNvPr id="6" name="object 6"/>
          <p:cNvSpPr/>
          <p:nvPr/>
        </p:nvSpPr>
        <p:spPr>
          <a:xfrm>
            <a:off x="1981201" y="1600136"/>
            <a:ext cx="4043679" cy="4526280"/>
          </a:xfrm>
          <a:custGeom>
            <a:avLst/>
            <a:gdLst/>
            <a:ahLst/>
            <a:cxnLst/>
            <a:rect l="l" t="t" r="r" b="b"/>
            <a:pathLst>
              <a:path w="4043679" h="4526280">
                <a:moveTo>
                  <a:pt x="0" y="4526026"/>
                </a:moveTo>
                <a:lnTo>
                  <a:pt x="4043426" y="4526026"/>
                </a:lnTo>
                <a:lnTo>
                  <a:pt x="4043426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ln w="9525">
            <a:noFill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535" y="1618310"/>
            <a:ext cx="5830922" cy="3136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3020" indent="-342900">
              <a:spcBef>
                <a:spcPts val="1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Dopamine is </a:t>
            </a:r>
            <a:r>
              <a:rPr sz="2400" spc="-10" dirty="0">
                <a:solidFill>
                  <a:prstClr val="black"/>
                </a:solidFill>
                <a:latin typeface="Comic Sans MS"/>
                <a:cs typeface="Comic Sans MS"/>
              </a:rPr>
              <a:t>transmitted  </a:t>
            </a: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via three major  pathways:</a:t>
            </a:r>
            <a:endParaRPr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57200" indent="-457200">
              <a:spcBef>
                <a:spcPts val="1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sz="3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45134" algn="l"/>
                <a:tab pos="446405" algn="l"/>
              </a:tabLst>
            </a:pP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1- </a:t>
            </a:r>
            <a:r>
              <a:rPr sz="2400" dirty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first(nigro  striatal system)</a:t>
            </a:r>
            <a:r>
              <a:rPr sz="2400" spc="-7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extends  from the substantia  nigra to the caudate  nucleus-putamen  (neostriatum) </a:t>
            </a:r>
            <a:r>
              <a:rPr sz="2400" dirty="0">
                <a:solidFill>
                  <a:prstClr val="black"/>
                </a:solidFill>
                <a:latin typeface="Comic Sans MS"/>
                <a:cs typeface="Comic Sans MS"/>
              </a:rPr>
              <a:t>and </a:t>
            </a: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is  involved in motor  </a:t>
            </a:r>
            <a:r>
              <a:rPr sz="2400" dirty="0">
                <a:solidFill>
                  <a:prstClr val="black"/>
                </a:solidFill>
                <a:latin typeface="Comic Sans MS"/>
                <a:cs typeface="Comic Sans MS"/>
              </a:rPr>
              <a:t>control.</a:t>
            </a:r>
          </a:p>
        </p:txBody>
      </p:sp>
      <p:sp>
        <p:nvSpPr>
          <p:cNvPr id="8" name="object 8"/>
          <p:cNvSpPr/>
          <p:nvPr/>
        </p:nvSpPr>
        <p:spPr>
          <a:xfrm>
            <a:off x="6383402" y="1341438"/>
            <a:ext cx="4105275" cy="5516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4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Brain Neurotransmitters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13478" cy="4351338"/>
          </a:xfrm>
        </p:spPr>
        <p:txBody>
          <a:bodyPr>
            <a:normAutofit lnSpcReduction="10000"/>
          </a:bodyPr>
          <a:lstStyle/>
          <a:p>
            <a:pPr marL="469900" marR="5080" lvl="0" indent="-457200">
              <a:spcBef>
                <a:spcPts val="42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Chemical substances 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released by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electrical 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impulses into the synaptic  cleft from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synaptic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vesicles 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of presynaptic</a:t>
            </a:r>
            <a:r>
              <a:rPr lang="en-GB" sz="2700" b="1" spc="-3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membrane</a:t>
            </a:r>
            <a:endParaRPr lang="en-GB" sz="27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791845" lvl="0" indent="-457200">
              <a:lnSpc>
                <a:spcPts val="2920"/>
              </a:lnSpc>
              <a:spcBef>
                <a:spcPts val="68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Diffuses to the  postsynaptic</a:t>
            </a:r>
            <a:r>
              <a:rPr lang="en-GB" sz="2700" b="1" spc="-5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membrane</a:t>
            </a:r>
            <a:endParaRPr lang="en-GB" sz="27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207010" lvl="0" indent="-457200">
              <a:lnSpc>
                <a:spcPts val="2920"/>
              </a:lnSpc>
              <a:spcBef>
                <a:spcPts val="64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Binds to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and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activates the  receptors</a:t>
            </a:r>
            <a:endParaRPr lang="en-GB" sz="27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59690" lvl="0" indent="-45720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Leading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to initiation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new 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electrical signals or 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inhibition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lang="en-GB" sz="27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post-synaptic</a:t>
            </a:r>
            <a:r>
              <a:rPr lang="en-GB" sz="2700" b="1" spc="-10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neuron</a:t>
            </a:r>
            <a:endParaRPr lang="en-GB" sz="27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endParaRPr lang="en-US" dirty="0"/>
          </a:p>
        </p:txBody>
      </p:sp>
      <p:sp>
        <p:nvSpPr>
          <p:cNvPr id="4" name="object 8"/>
          <p:cNvSpPr/>
          <p:nvPr/>
        </p:nvSpPr>
        <p:spPr>
          <a:xfrm>
            <a:off x="8067675" y="1690688"/>
            <a:ext cx="3286125" cy="48495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73207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1" y="836675"/>
            <a:ext cx="4250055" cy="5977255"/>
          </a:xfrm>
          <a:custGeom>
            <a:avLst/>
            <a:gdLst/>
            <a:ahLst/>
            <a:cxnLst/>
            <a:rect l="l" t="t" r="r" b="b"/>
            <a:pathLst>
              <a:path w="4250055" h="5977255">
                <a:moveTo>
                  <a:pt x="0" y="5976874"/>
                </a:moveTo>
                <a:lnTo>
                  <a:pt x="4249801" y="5976874"/>
                </a:lnTo>
                <a:lnTo>
                  <a:pt x="4249801" y="0"/>
                </a:lnTo>
                <a:lnTo>
                  <a:pt x="0" y="0"/>
                </a:lnTo>
                <a:lnTo>
                  <a:pt x="0" y="5976874"/>
                </a:lnTo>
                <a:close/>
              </a:path>
            </a:pathLst>
          </a:custGeom>
          <a:ln w="12700">
            <a:noFill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9558" y="799845"/>
            <a:ext cx="5214498" cy="444185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469900" marR="5080" indent="-457200">
              <a:lnSpc>
                <a:spcPct val="90000"/>
              </a:lnSpc>
              <a:spcBef>
                <a:spcPts val="484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prstClr val="black"/>
                </a:solidFill>
                <a:latin typeface="Comic Sans MS"/>
                <a:cs typeface="Comic Sans MS"/>
              </a:rPr>
              <a:t>2- </a:t>
            </a: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The second  </a:t>
            </a:r>
            <a:r>
              <a:rPr sz="3200" dirty="0">
                <a:solidFill>
                  <a:prstClr val="black"/>
                </a:solidFill>
                <a:latin typeface="Comic Sans MS"/>
                <a:cs typeface="Comic Sans MS"/>
              </a:rPr>
              <a:t>pathway project</a:t>
            </a:r>
            <a:r>
              <a:rPr sz="3200" spc="-8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to  </a:t>
            </a:r>
            <a:r>
              <a:rPr sz="3200" dirty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mesolimbic  forebrain</a:t>
            </a:r>
            <a:endParaRPr sz="3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66040" indent="-457200">
              <a:lnSpc>
                <a:spcPct val="90000"/>
              </a:lnSpc>
              <a:spcBef>
                <a:spcPts val="77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It involved in  reward </a:t>
            </a:r>
            <a:r>
              <a:rPr sz="3200" dirty="0">
                <a:solidFill>
                  <a:prstClr val="black"/>
                </a:solidFill>
                <a:latin typeface="Comic Sans MS"/>
                <a:cs typeface="Comic Sans MS"/>
              </a:rPr>
              <a:t>and  </a:t>
            </a: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emotional behavior  </a:t>
            </a:r>
            <a:r>
              <a:rPr sz="3200" dirty="0">
                <a:solidFill>
                  <a:prstClr val="black"/>
                </a:solidFill>
                <a:latin typeface="Comic Sans MS"/>
                <a:cs typeface="Comic Sans MS"/>
              </a:rPr>
              <a:t>and</a:t>
            </a:r>
            <a:r>
              <a:rPr sz="3200" spc="-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addiction</a:t>
            </a:r>
            <a:endParaRPr sz="3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915669" indent="-457200">
              <a:lnSpc>
                <a:spcPct val="90000"/>
              </a:lnSpc>
              <a:spcBef>
                <a:spcPts val="66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2400" i="1" dirty="0">
                <a:solidFill>
                  <a:srgbClr val="FF0000"/>
                </a:solidFill>
                <a:latin typeface="Comic Sans MS"/>
                <a:cs typeface="Comic Sans MS"/>
              </a:rPr>
              <a:t>Dysfunction </a:t>
            </a:r>
            <a:r>
              <a:rPr sz="2400" i="1" spc="-5" dirty="0">
                <a:solidFill>
                  <a:srgbClr val="FF0000"/>
                </a:solidFill>
                <a:latin typeface="Comic Sans MS"/>
                <a:cs typeface="Comic Sans MS"/>
              </a:rPr>
              <a:t>is  </a:t>
            </a:r>
            <a:r>
              <a:rPr sz="2400" i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connected </a:t>
            </a:r>
            <a:r>
              <a:rPr sz="2400" i="1" spc="-5" dirty="0">
                <a:solidFill>
                  <a:srgbClr val="FF0000"/>
                </a:solidFill>
                <a:latin typeface="Comic Sans MS"/>
                <a:cs typeface="Comic Sans MS"/>
              </a:rPr>
              <a:t>to  hallucinations</a:t>
            </a:r>
            <a:r>
              <a:rPr sz="2400" i="1" spc="-7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omic Sans MS"/>
                <a:cs typeface="Comic Sans MS"/>
              </a:rPr>
              <a:t>and  </a:t>
            </a:r>
            <a:r>
              <a:rPr sz="2400" i="1" spc="-5" dirty="0">
                <a:solidFill>
                  <a:srgbClr val="FF0000"/>
                </a:solidFill>
                <a:latin typeface="Comic Sans MS"/>
                <a:cs typeface="Comic Sans MS"/>
              </a:rPr>
              <a:t>schizophrenia</a:t>
            </a:r>
            <a:endParaRPr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>
              <a:spcBef>
                <a:spcPts val="315"/>
              </a:spcBef>
              <a:buClr>
                <a:srgbClr val="FF0000"/>
              </a:buClr>
            </a:pP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9801" y="765238"/>
            <a:ext cx="4648199" cy="6092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96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578" y="274701"/>
            <a:ext cx="1062568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274320" rIns="0" bIns="0" rtlCol="0">
            <a:spAutoFit/>
          </a:bodyPr>
          <a:lstStyle/>
          <a:p>
            <a:pPr marL="584200" algn="ctr">
              <a:spcBef>
                <a:spcPts val="2160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 Dopaminergic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" name="object 3"/>
          <p:cNvSpPr/>
          <p:nvPr/>
        </p:nvSpPr>
        <p:spPr>
          <a:xfrm>
            <a:off x="395786" y="2274951"/>
            <a:ext cx="5700532" cy="2985770"/>
          </a:xfrm>
          <a:custGeom>
            <a:avLst/>
            <a:gdLst/>
            <a:ahLst/>
            <a:cxnLst/>
            <a:rect l="l" t="t" r="r" b="b"/>
            <a:pathLst>
              <a:path w="4177029" h="2985770">
                <a:moveTo>
                  <a:pt x="0" y="2985389"/>
                </a:moveTo>
                <a:lnTo>
                  <a:pt x="4176649" y="2985389"/>
                </a:lnTo>
                <a:lnTo>
                  <a:pt x="4176649" y="0"/>
                </a:lnTo>
                <a:lnTo>
                  <a:pt x="0" y="0"/>
                </a:lnTo>
                <a:lnTo>
                  <a:pt x="0" y="2985389"/>
                </a:lnTo>
                <a:close/>
              </a:path>
            </a:pathLst>
          </a:custGeom>
          <a:ln w="9525">
            <a:noFill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0136" y="4797552"/>
            <a:ext cx="417576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578" y="2294586"/>
            <a:ext cx="5988948" cy="2968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03885">
              <a:lnSpc>
                <a:spcPct val="99900"/>
              </a:lnSpc>
              <a:spcBef>
                <a:spcPts val="105"/>
              </a:spcBef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3- </a:t>
            </a:r>
            <a:r>
              <a:rPr sz="2400" dirty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third</a:t>
            </a:r>
            <a:r>
              <a:rPr sz="2400" spc="-7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pathway,  known </a:t>
            </a:r>
            <a:r>
              <a:rPr sz="2400" dirty="0">
                <a:solidFill>
                  <a:prstClr val="black"/>
                </a:solidFill>
                <a:latin typeface="Comic Sans MS"/>
                <a:cs typeface="Comic Sans MS"/>
              </a:rPr>
              <a:t>as </a:t>
            </a: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the tubero-  infundibular system  It is </a:t>
            </a:r>
            <a:r>
              <a:rPr sz="2400" dirty="0">
                <a:solidFill>
                  <a:prstClr val="black"/>
                </a:solidFill>
                <a:latin typeface="Comic Sans MS"/>
                <a:cs typeface="Comic Sans MS"/>
              </a:rPr>
              <a:t>concerned</a:t>
            </a:r>
            <a:r>
              <a:rPr sz="2400" spc="-6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with:</a:t>
            </a:r>
            <a:endParaRPr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00" lvl="2" indent="-342900"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Regulation </a:t>
            </a:r>
            <a:r>
              <a:rPr sz="2400" dirty="0">
                <a:solidFill>
                  <a:prstClr val="black"/>
                </a:solidFill>
                <a:latin typeface="Comic Sans MS"/>
                <a:cs typeface="Comic Sans MS"/>
              </a:rPr>
              <a:t>of</a:t>
            </a:r>
            <a:r>
              <a:rPr sz="2400" spc="-6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mic Sans MS"/>
                <a:cs typeface="Comic Sans MS"/>
              </a:rPr>
              <a:t>secretion of prolactin from the anterior pituitary gland</a:t>
            </a:r>
            <a:endParaRPr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00" marR="731520" lvl="2" indent="-342900"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Comic Sans MS"/>
                <a:cs typeface="Comic Sans MS"/>
              </a:rPr>
              <a:t>Maternal</a:t>
            </a:r>
            <a:r>
              <a:rPr sz="2400" spc="-1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prstClr val="black"/>
                </a:solidFill>
                <a:latin typeface="Comic Sans MS"/>
                <a:cs typeface="Comic Sans MS"/>
              </a:rPr>
              <a:t>behavior  </a:t>
            </a: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(nurturing)</a:t>
            </a:r>
            <a:endParaRPr sz="24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40526" y="1557400"/>
            <a:ext cx="3887724" cy="4319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8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8285" y="6414922"/>
            <a:ext cx="2235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31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01004" y="1371663"/>
            <a:ext cx="8388350" cy="5096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66060" y="533400"/>
            <a:ext cx="6187440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84107" y="533400"/>
            <a:ext cx="623316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01003" y="616711"/>
            <a:ext cx="8930802" cy="452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i="0" spc="-5" dirty="0"/>
              <a:t>Dopaminergic</a:t>
            </a:r>
            <a:r>
              <a:rPr sz="2800" b="1" i="0" spc="45" dirty="0"/>
              <a:t> </a:t>
            </a:r>
            <a:r>
              <a:rPr sz="2800" b="1" i="0" spc="-10" dirty="0"/>
              <a:t>Pathways/Functions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066121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Dopaminergic</a:t>
            </a:r>
            <a:r>
              <a:rPr kumimoji="0" lang="en-US" sz="3600" b="1" i="0" u="none" strike="noStrike" kern="0" cap="none" spc="2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Neurons</a:t>
            </a:r>
            <a:r>
              <a:rPr lang="en-US" sz="3600" b="1" kern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Disorders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object 6"/>
          <p:cNvSpPr txBox="1"/>
          <p:nvPr/>
        </p:nvSpPr>
        <p:spPr>
          <a:xfrm>
            <a:off x="1222043" y="2298319"/>
            <a:ext cx="5294580" cy="34143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spcBef>
                <a:spcPts val="105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sz="3200" b="1" spc="-5" dirty="0">
                <a:solidFill>
                  <a:prstClr val="black"/>
                </a:solidFill>
                <a:latin typeface="Comic Sans MS"/>
                <a:cs typeface="Comic Sans MS"/>
              </a:rPr>
              <a:t>Schezophrenia.</a:t>
            </a:r>
            <a:endParaRPr sz="3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indent="-457200">
              <a:spcBef>
                <a:spcPts val="384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sz="3200" b="1" spc="-5" dirty="0">
                <a:solidFill>
                  <a:prstClr val="black"/>
                </a:solidFill>
                <a:latin typeface="Comic Sans MS"/>
                <a:cs typeface="Comic Sans MS"/>
              </a:rPr>
              <a:t>Parkinson’s</a:t>
            </a:r>
            <a:r>
              <a:rPr sz="3200" b="1" spc="-5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prstClr val="black"/>
                </a:solidFill>
                <a:latin typeface="Comic Sans MS"/>
                <a:cs typeface="Comic Sans MS"/>
              </a:rPr>
              <a:t>Disease</a:t>
            </a:r>
            <a:r>
              <a:rPr sz="32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.</a:t>
            </a:r>
            <a:endParaRPr lang="en-US" sz="3200" b="1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 lvl="0" algn="ctr">
              <a:spcBef>
                <a:spcPts val="105"/>
              </a:spcBef>
            </a:pPr>
            <a:endParaRPr lang="en-GB" sz="2000" i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12700" lvl="0">
              <a:spcBef>
                <a:spcPts val="105"/>
              </a:spcBef>
            </a:pPr>
            <a:r>
              <a:rPr lang="en-GB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Cocaine </a:t>
            </a:r>
            <a:r>
              <a:rPr lang="en-GB" sz="2000" i="1" spc="-5" dirty="0">
                <a:solidFill>
                  <a:srgbClr val="FF0000"/>
                </a:solidFill>
                <a:latin typeface="Comic Sans MS"/>
                <a:cs typeface="Comic Sans MS"/>
              </a:rPr>
              <a:t>elevate </a:t>
            </a:r>
            <a:r>
              <a:rPr lang="en-GB" sz="2000" i="1" dirty="0">
                <a:solidFill>
                  <a:srgbClr val="FF0000"/>
                </a:solidFill>
                <a:latin typeface="Comic Sans MS"/>
                <a:cs typeface="Comic Sans MS"/>
              </a:rPr>
              <a:t>activity</a:t>
            </a:r>
            <a:r>
              <a:rPr lang="en-GB" sz="2000" i="1" spc="-6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sz="2000" i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at dopaminergic </a:t>
            </a:r>
            <a:r>
              <a:rPr lang="en-GB" sz="2000" i="1" spc="-5" dirty="0">
                <a:solidFill>
                  <a:srgbClr val="FF0000"/>
                </a:solidFill>
                <a:latin typeface="Comic Sans MS"/>
                <a:cs typeface="Comic Sans MS"/>
              </a:rPr>
              <a:t>synapses</a:t>
            </a: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>
              <a:spcBef>
                <a:spcPts val="3840"/>
              </a:spcBef>
            </a:pPr>
            <a:endParaRPr sz="32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5" name="object 11"/>
          <p:cNvSpPr/>
          <p:nvPr/>
        </p:nvSpPr>
        <p:spPr>
          <a:xfrm>
            <a:off x="7039738" y="3610231"/>
            <a:ext cx="1895473" cy="1323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99038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kern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Serotonin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8155" marR="5080" lvl="0" indent="-342900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77520" algn="l"/>
                <a:tab pos="478155" algn="l"/>
              </a:tabLst>
            </a:pP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Serotonin is synthesized from the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amino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acid tryptophan, which is  abundant in</a:t>
            </a:r>
            <a:r>
              <a:rPr lang="en-GB" sz="2000" kern="0" spc="5" dirty="0">
                <a:solidFill>
                  <a:prstClr val="black"/>
                </a:solidFill>
                <a:latin typeface="Comic Sans MS"/>
              </a:rPr>
              <a:t>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meat</a:t>
            </a:r>
          </a:p>
          <a:p>
            <a:pPr marL="554355" lvl="0" indent="-419100">
              <a:lnSpc>
                <a:spcPct val="100000"/>
              </a:lnSpc>
              <a:spcBef>
                <a:spcPts val="47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554355" algn="l"/>
                <a:tab pos="554990" algn="l"/>
              </a:tabLst>
            </a:pP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Our bodies cannot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make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tryptophan (must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get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from</a:t>
            </a:r>
            <a:r>
              <a:rPr lang="en-GB" sz="2000" kern="0" spc="-55" dirty="0">
                <a:solidFill>
                  <a:prstClr val="black"/>
                </a:solidFill>
                <a:latin typeface="Comic Sans MS"/>
              </a:rPr>
              <a:t>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diet)</a:t>
            </a:r>
          </a:p>
          <a:p>
            <a:pPr marL="478155" lvl="0" indent="-342900">
              <a:lnSpc>
                <a:spcPct val="100000"/>
              </a:lnSpc>
              <a:spcBef>
                <a:spcPts val="484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77520" algn="l"/>
                <a:tab pos="478155" algn="l"/>
              </a:tabLst>
            </a:pP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Tryptophan deprivation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alters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brain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chemistry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and</a:t>
            </a:r>
            <a:r>
              <a:rPr lang="en-GB" sz="2000" kern="0" spc="-10" dirty="0">
                <a:solidFill>
                  <a:prstClr val="black"/>
                </a:solidFill>
                <a:latin typeface="Comic Sans MS"/>
              </a:rPr>
              <a:t>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mood</a:t>
            </a:r>
          </a:p>
          <a:p>
            <a:pPr marL="478155" lvl="0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77520" algn="l"/>
                <a:tab pos="478155" algn="l"/>
              </a:tabLst>
            </a:pP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There is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only a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few 100,000`s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of 5-HT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neurons in human</a:t>
            </a:r>
            <a:r>
              <a:rPr lang="en-GB" sz="2000" kern="0" spc="70" dirty="0">
                <a:solidFill>
                  <a:prstClr val="black"/>
                </a:solidFill>
                <a:latin typeface="Comic Sans MS"/>
              </a:rPr>
              <a:t> </a:t>
            </a:r>
            <a:r>
              <a:rPr lang="en-GB" sz="2000" kern="0" spc="-10" dirty="0">
                <a:solidFill>
                  <a:prstClr val="black"/>
                </a:solidFill>
                <a:latin typeface="Comic Sans MS"/>
              </a:rPr>
              <a:t>brain</a:t>
            </a:r>
          </a:p>
          <a:p>
            <a:pPr marL="478155" marR="118110" lvl="0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77520" algn="l"/>
                <a:tab pos="478155" algn="l"/>
              </a:tabLst>
            </a:pP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There is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7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classes serotonin receptors in different parts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of CNS 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(most are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metabotropic,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except</a:t>
            </a:r>
            <a:r>
              <a:rPr lang="en-GB" sz="2000" kern="0" spc="-35" dirty="0">
                <a:solidFill>
                  <a:prstClr val="black"/>
                </a:solidFill>
                <a:latin typeface="Comic Sans MS"/>
              </a:rPr>
              <a:t>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5-HT3)</a:t>
            </a:r>
          </a:p>
          <a:p>
            <a:pPr marL="478155" marR="190500" lvl="0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77520" algn="l"/>
                <a:tab pos="478155" algn="l"/>
              </a:tabLst>
            </a:pP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Mice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in which the gene for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5-HT2 C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receptors has been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knocked  out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are</a:t>
            </a:r>
            <a:r>
              <a:rPr lang="en-GB" sz="2000" kern="0" spc="-25" dirty="0">
                <a:solidFill>
                  <a:prstClr val="black"/>
                </a:solidFill>
                <a:latin typeface="Comic Sans MS"/>
              </a:rPr>
              <a:t>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obese</a:t>
            </a:r>
          </a:p>
          <a:p>
            <a:endParaRPr lang="en-US" dirty="0"/>
          </a:p>
        </p:txBody>
      </p:sp>
      <p:sp>
        <p:nvSpPr>
          <p:cNvPr id="4" name="object 49"/>
          <p:cNvSpPr/>
          <p:nvPr/>
        </p:nvSpPr>
        <p:spPr>
          <a:xfrm>
            <a:off x="468311" y="4797438"/>
            <a:ext cx="10327067" cy="2060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39310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kern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Serotonin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94863" cy="4351338"/>
          </a:xfrm>
        </p:spPr>
        <p:txBody>
          <a:bodyPr/>
          <a:lstStyle/>
          <a:p>
            <a:pPr marL="355600" marR="427990" lvl="0" indent="-3429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The serotonin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pathways</a:t>
            </a:r>
            <a:r>
              <a:rPr lang="en-US" sz="2400" spc="-1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in  the</a:t>
            </a:r>
            <a:r>
              <a:rPr lang="en-US" sz="2400" spc="-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brain</a:t>
            </a: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:</a:t>
            </a:r>
            <a:endParaRPr lang="en-US"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lvl="0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principal centers for  </a:t>
            </a: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serotonergic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neurons </a:t>
            </a: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are</a:t>
            </a:r>
            <a:r>
              <a:rPr lang="en-US" sz="2400" spc="-114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the  </a:t>
            </a:r>
            <a:r>
              <a:rPr lang="en-US" sz="2400" spc="-10" dirty="0">
                <a:solidFill>
                  <a:prstClr val="black"/>
                </a:solidFill>
                <a:latin typeface="Comic Sans MS"/>
                <a:cs typeface="Comic Sans MS"/>
              </a:rPr>
              <a:t>rostral and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caudal raphe  nuclei</a:t>
            </a:r>
            <a:endParaRPr lang="en-US"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427990" lvl="0" indent="-342900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&gt;&gt;&gt;&gt;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axons </a:t>
            </a: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ascend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to</a:t>
            </a:r>
            <a:r>
              <a:rPr lang="en-US" sz="2400" spc="-1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the  cerebral </a:t>
            </a: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cortex, limbic &amp; 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basal ganglia </a:t>
            </a:r>
            <a:endParaRPr lang="en-US" sz="2400" spc="-5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427990" lvl="0" indent="-342900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Serotonergic nuclei in</a:t>
            </a:r>
            <a:r>
              <a:rPr lang="en-US" sz="2400" spc="-6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the Brain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stem </a:t>
            </a: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&gt;&gt;&gt;&gt;</a:t>
            </a:r>
            <a:r>
              <a:rPr lang="en-US" sz="2400" b="1" spc="-4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descending  axons (terminate in the  </a:t>
            </a: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medulla&amp;	spinal</a:t>
            </a:r>
            <a:r>
              <a:rPr lang="en-US" sz="2400" spc="-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cord</a:t>
            </a:r>
          </a:p>
          <a:p>
            <a:endParaRPr lang="en-US" dirty="0"/>
          </a:p>
        </p:txBody>
      </p:sp>
      <p:sp>
        <p:nvSpPr>
          <p:cNvPr id="4" name="object 9"/>
          <p:cNvSpPr/>
          <p:nvPr/>
        </p:nvSpPr>
        <p:spPr>
          <a:xfrm>
            <a:off x="7074658" y="1673225"/>
            <a:ext cx="4457699" cy="5184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5368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en-US" sz="36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Serotonin (5-HT) Functions &amp;</a:t>
            </a:r>
            <a:r>
              <a:rPr kumimoji="0" lang="en-US" sz="3600" b="1" i="0" u="none" strike="noStrike" kern="0" cap="none" spc="2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Disorders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lvl="0" indent="0">
              <a:lnSpc>
                <a:spcPct val="100000"/>
              </a:lnSpc>
              <a:spcBef>
                <a:spcPts val="770"/>
              </a:spcBef>
              <a:buNone/>
            </a:pPr>
            <a:r>
              <a:rPr lang="en-US" b="1" spc="-5" dirty="0">
                <a:solidFill>
                  <a:srgbClr val="FF0000"/>
                </a:solidFill>
                <a:latin typeface="Comic Sans MS"/>
                <a:cs typeface="Comic Sans MS"/>
              </a:rPr>
              <a:t>Functions: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lvl="1" indent="0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I</a:t>
            </a:r>
            <a:r>
              <a:rPr lang="en-US" b="1" spc="-10" dirty="0" smtClean="0">
                <a:solidFill>
                  <a:prstClr val="black"/>
                </a:solidFill>
                <a:latin typeface="Comic Sans MS"/>
                <a:cs typeface="Comic Sans MS"/>
              </a:rPr>
              <a:t>mproved</a:t>
            </a:r>
            <a:r>
              <a:rPr lang="en-US" b="1" spc="20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mood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lvl="1" indent="0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lang="en-US" b="1" spc="-10" dirty="0" smtClean="0">
                <a:solidFill>
                  <a:prstClr val="black"/>
                </a:solidFill>
                <a:latin typeface="Comic Sans MS"/>
                <a:cs typeface="Comic Sans MS"/>
              </a:rPr>
              <a:t>Decrease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appetite</a:t>
            </a:r>
            <a:r>
              <a:rPr lang="en-US" b="1" spc="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b="1" spc="-5" dirty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5734050" lvl="1" indent="0">
              <a:lnSpc>
                <a:spcPts val="4040"/>
              </a:lnSpc>
              <a:spcBef>
                <a:spcPts val="240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lang="en-US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Sleep </a:t>
            </a:r>
            <a:r>
              <a:rPr lang="en-US" b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  <a:p>
            <a:pPr marL="12700" marR="5734050" lvl="0" indent="0">
              <a:lnSpc>
                <a:spcPts val="4040"/>
              </a:lnSpc>
              <a:spcBef>
                <a:spcPts val="240"/>
              </a:spcBef>
              <a:buNone/>
              <a:tabLst>
                <a:tab pos="469900" algn="l"/>
                <a:tab pos="470534" algn="l"/>
              </a:tabLst>
            </a:pPr>
            <a:r>
              <a:rPr lang="en-US" b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Di</a:t>
            </a:r>
            <a:r>
              <a:rPr lang="en-US" b="1" spc="-20" dirty="0" smtClean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lang="en-US" b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orders</a:t>
            </a:r>
            <a:r>
              <a:rPr lang="en-US" b="1" spc="-5" dirty="0">
                <a:solidFill>
                  <a:srgbClr val="FF0000"/>
                </a:solidFill>
                <a:latin typeface="Comic Sans MS"/>
                <a:cs typeface="Comic Sans MS"/>
              </a:rPr>
              <a:t>: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927100" lvl="1" indent="-457200">
              <a:lnSpc>
                <a:spcPct val="100000"/>
              </a:lnSpc>
              <a:spcBef>
                <a:spcPts val="420"/>
              </a:spcBef>
              <a:buFont typeface="Wingdings" panose="05000000000000000000" pitchFamily="2" charset="2"/>
              <a:buChar char="§"/>
              <a:tabLst>
                <a:tab pos="355600" algn="l"/>
                <a:tab pos="356235" algn="l"/>
              </a:tabLst>
            </a:pP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Depression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927100" lvl="1" indent="-457200">
              <a:lnSpc>
                <a:spcPct val="100000"/>
              </a:lnSpc>
              <a:spcBef>
                <a:spcPts val="675"/>
              </a:spcBef>
              <a:buFont typeface="Wingdings" panose="05000000000000000000" pitchFamily="2" charset="2"/>
              <a:buChar char="§"/>
              <a:tabLst>
                <a:tab pos="355600" algn="l"/>
                <a:tab pos="356235" algn="l"/>
              </a:tabLst>
            </a:pP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Anxiety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lvl="0" indent="-342900">
              <a:lnSpc>
                <a:spcPct val="100000"/>
              </a:lnSpc>
              <a:spcBef>
                <a:spcPts val="525"/>
              </a:spcBef>
              <a:buFont typeface="Comic Sans MS"/>
              <a:buChar char="•"/>
              <a:tabLst>
                <a:tab pos="355600" algn="l"/>
                <a:tab pos="356235" algn="l"/>
              </a:tabLst>
            </a:pPr>
            <a:r>
              <a:rPr lang="en-US" sz="2000" b="1" i="1" dirty="0">
                <a:solidFill>
                  <a:srgbClr val="FF0000"/>
                </a:solidFill>
                <a:latin typeface="Comic Sans MS"/>
                <a:cs typeface="Comic Sans MS"/>
              </a:rPr>
              <a:t>Drugs (</a:t>
            </a:r>
            <a:r>
              <a:rPr lang="en-US" sz="2000" b="1" i="1" dirty="0" err="1">
                <a:solidFill>
                  <a:srgbClr val="FF0000"/>
                </a:solidFill>
                <a:latin typeface="Comic Sans MS"/>
                <a:cs typeface="Comic Sans MS"/>
              </a:rPr>
              <a:t>e.g.Prozac</a:t>
            </a:r>
            <a:r>
              <a:rPr lang="en-US" sz="2000" b="1" i="1" dirty="0">
                <a:solidFill>
                  <a:srgbClr val="FF0000"/>
                </a:solidFill>
                <a:latin typeface="Comic Sans MS"/>
                <a:cs typeface="Comic Sans MS"/>
              </a:rPr>
              <a:t>) </a:t>
            </a:r>
            <a:r>
              <a:rPr lang="en-US" sz="20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that prolong serotonin’s </a:t>
            </a:r>
            <a:r>
              <a:rPr lang="en-US" sz="2000" b="1" i="1" dirty="0">
                <a:solidFill>
                  <a:srgbClr val="FF0000"/>
                </a:solidFill>
                <a:latin typeface="Comic Sans MS"/>
                <a:cs typeface="Comic Sans MS"/>
              </a:rPr>
              <a:t>actions</a:t>
            </a:r>
            <a:r>
              <a:rPr lang="en-US" sz="2000" b="1" i="1" spc="-13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relieve  </a:t>
            </a:r>
            <a:r>
              <a:rPr lang="en-US" sz="2000" b="1" i="1" dirty="0">
                <a:solidFill>
                  <a:srgbClr val="FF0000"/>
                </a:solidFill>
                <a:latin typeface="Comic Sans MS"/>
                <a:cs typeface="Comic Sans MS"/>
              </a:rPr>
              <a:t>symptoms of </a:t>
            </a:r>
            <a:r>
              <a:rPr lang="en-US" sz="20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depression </a:t>
            </a:r>
            <a:r>
              <a:rPr lang="en-US" sz="2000" b="1" i="1" dirty="0">
                <a:solidFill>
                  <a:srgbClr val="FF0000"/>
                </a:solidFill>
                <a:latin typeface="Comic Sans MS"/>
                <a:cs typeface="Comic Sans MS"/>
              </a:rPr>
              <a:t>&amp; </a:t>
            </a:r>
            <a:r>
              <a:rPr lang="en-US" sz="20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obsessive</a:t>
            </a:r>
            <a:r>
              <a:rPr lang="en-US" sz="2000" b="1" i="1" spc="-7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disorders</a:t>
            </a:r>
            <a:endParaRPr lang="en-US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95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609329" y="-68638"/>
          <a:ext cx="8943971" cy="6925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1460"/>
                <a:gridCol w="1008379"/>
                <a:gridCol w="1080769"/>
                <a:gridCol w="1311275"/>
                <a:gridCol w="1097279"/>
                <a:gridCol w="1397000"/>
                <a:gridCol w="1527809"/>
              </a:tblGrid>
              <a:tr h="6858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127635">
                        <a:lnSpc>
                          <a:spcPts val="1019"/>
                        </a:lnSpc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Neurotransmitter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sz="1200" b="1" spc="-2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effect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607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fr</a:t>
                      </a:r>
                      <a:r>
                        <a:rPr sz="1200" b="1" spc="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m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synthesis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receptor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019"/>
                        </a:lnSpc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Fate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705">
                        <a:lnSpc>
                          <a:spcPts val="1019"/>
                        </a:lnSpc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Functions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1.Acetyl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 choline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(Ach)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Excitatory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Acetyl</a:t>
                      </a:r>
                      <a:r>
                        <a:rPr sz="1200" b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co-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+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Choline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 marR="2032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Cholinergic  nerve</a:t>
                      </a:r>
                      <a:r>
                        <a:rPr sz="1200" b="1" spc="-7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endings  Cholinergic  pathways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of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brainstem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 marR="1371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1.Nicotinic  2</a:t>
                      </a:r>
                      <a:r>
                        <a:rPr sz="1200" b="1" spc="5" dirty="0">
                          <a:latin typeface="Comic Sans MS"/>
                          <a:cs typeface="Comic Sans MS"/>
                        </a:rPr>
                        <a:t>.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u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scari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i  c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marR="2451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Broken by  acetyl  c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h</a:t>
                      </a:r>
                      <a:r>
                        <a:rPr sz="1200" b="1" spc="5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line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s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ter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ase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marR="1790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Cognitive  functions e.g.  memory  Peripheral</a:t>
                      </a:r>
                      <a:r>
                        <a:rPr sz="1200" b="1" spc="-5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action  e.g.  cardiovascular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system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331470" indent="-227329">
                        <a:lnSpc>
                          <a:spcPct val="100000"/>
                        </a:lnSpc>
                        <a:spcBef>
                          <a:spcPts val="300"/>
                        </a:spcBef>
                        <a:buAutoNum type="arabicPeriod" startAt="2"/>
                        <a:tabLst>
                          <a:tab pos="332105" algn="l"/>
                        </a:tabLst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Catecholamines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4139" marR="334010" lvl="1">
                        <a:lnSpc>
                          <a:spcPct val="100000"/>
                        </a:lnSpc>
                        <a:buAutoNum type="romanLcPeriod"/>
                        <a:tabLst>
                          <a:tab pos="346075" algn="l"/>
                          <a:tab pos="346710" algn="l"/>
                        </a:tabLst>
                      </a:pP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Ep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inep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hrine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(adrenaline)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 marR="1250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x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it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ry  in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some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but  inhibitory  in</a:t>
                      </a:r>
                      <a:r>
                        <a:rPr sz="1200" b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other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 marR="965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Tyrosine  produced in  liver from  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hen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yl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l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nin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 marR="3397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Adrenal  medulla</a:t>
                      </a:r>
                      <a:r>
                        <a:rPr sz="1200" b="1" spc="-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and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some CNS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cells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 marR="212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Excites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both</a:t>
                      </a:r>
                      <a:r>
                        <a:rPr sz="1200" b="1" spc="-9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alpha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α</a:t>
                      </a:r>
                      <a:r>
                        <a:rPr sz="1200" b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&amp;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2235" marR="28511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beta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β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recept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9060" marR="1117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1.Catabolized  to inactive  product</a:t>
                      </a:r>
                      <a:r>
                        <a:rPr sz="1200" b="1" spc="-9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through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COMT &amp;</a:t>
                      </a:r>
                      <a:r>
                        <a:rPr sz="1200" b="1" spc="-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MAO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99060" marR="742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 liver  2.Reuptake into  adrenergic  nerve endings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3.Diffusion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away from  nerve endings</a:t>
                      </a:r>
                      <a:r>
                        <a:rPr sz="1200" b="1" spc="-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to  body</a:t>
                      </a:r>
                      <a:r>
                        <a:rPr sz="1200" b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fluid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00965" marR="158115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1120775" algn="l"/>
                        </a:tabLst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For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details</a:t>
                      </a:r>
                      <a:r>
                        <a:rPr sz="1200" b="1" spc="-1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refer  ANS. e.g. fight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or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 flight,	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on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heart, BP,  gastrointestinal  activity</a:t>
                      </a:r>
                      <a:r>
                        <a:rPr sz="1200" b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etc.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0965" marR="1085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Norepinehrine  controls</a:t>
                      </a:r>
                      <a:r>
                        <a:rPr sz="1200" b="1" spc="-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attention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&amp;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arousal,  sleep/wake</a:t>
                      </a:r>
                      <a:r>
                        <a:rPr sz="1200" b="1" spc="-5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cycle.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37360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ii.Norepinephrine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Excitatory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 marR="2768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Ty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os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ine,  found in  pons.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4139" marR="19304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Reticular  f</a:t>
                      </a:r>
                      <a:r>
                        <a:rPr sz="1200" b="1" spc="5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ma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ti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,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locus  coerules,  thalamus,  mid-brain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 marR="939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Begins inside  axoplasm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of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adrenergic  nerve ending</a:t>
                      </a:r>
                      <a:r>
                        <a:rPr sz="1200" b="1" spc="-7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is  completed  inside the  secretary  vesicles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 marR="6159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α</a:t>
                      </a:r>
                      <a:r>
                        <a:rPr sz="1200" b="1" baseline="-24305" dirty="0">
                          <a:latin typeface="Comic Sans MS"/>
                          <a:cs typeface="Comic Sans MS"/>
                        </a:rPr>
                        <a:t>1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α</a:t>
                      </a:r>
                      <a:r>
                        <a:rPr sz="1200" b="1" baseline="-24305" dirty="0">
                          <a:latin typeface="Comic Sans MS"/>
                          <a:cs typeface="Comic Sans MS"/>
                        </a:rPr>
                        <a:t>2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β</a:t>
                      </a:r>
                      <a:r>
                        <a:rPr sz="1200" b="1" baseline="-24305" dirty="0">
                          <a:latin typeface="Comic Sans MS"/>
                          <a:cs typeface="Comic Sans MS"/>
                        </a:rPr>
                        <a:t>1</a:t>
                      </a:r>
                      <a:r>
                        <a:rPr sz="1200" b="1" spc="120" baseline="-243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β</a:t>
                      </a:r>
                      <a:r>
                        <a:rPr sz="1200" b="1" baseline="-24305" dirty="0">
                          <a:latin typeface="Comic Sans MS"/>
                          <a:cs typeface="Comic Sans MS"/>
                        </a:rPr>
                        <a:t>2</a:t>
                      </a:r>
                      <a:endParaRPr sz="1200" baseline="-24305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67610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iii.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Dopamine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Excitatory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4290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Ty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os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CNS,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3505" marR="749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concentrated  in basal</a:t>
                      </a:r>
                      <a:r>
                        <a:rPr sz="1200" b="1" spc="-7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ganglia  and dopamine  pathways e.g.  nigrostriatal,  mesocorticolim  bic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and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3505" marR="32639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tubero-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hy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hyseal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pathway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D</a:t>
                      </a:r>
                      <a:r>
                        <a:rPr sz="1200" b="1" spc="-7" baseline="-24305" dirty="0">
                          <a:latin typeface="Comic Sans MS"/>
                          <a:cs typeface="Comic Sans MS"/>
                        </a:rPr>
                        <a:t>1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200" b="1" spc="-254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D</a:t>
                      </a:r>
                      <a:r>
                        <a:rPr sz="1200" b="1" spc="-7" baseline="-24305" dirty="0">
                          <a:latin typeface="Comic Sans MS"/>
                          <a:cs typeface="Comic Sans MS"/>
                        </a:rPr>
                        <a:t>5</a:t>
                      </a:r>
                      <a:endParaRPr sz="1200" baseline="-24305">
                        <a:latin typeface="Comic Sans MS"/>
                        <a:cs typeface="Comic Sans MS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receptor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Same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as</a:t>
                      </a:r>
                      <a:r>
                        <a:rPr sz="1200" b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above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0965" marR="863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Sensory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motor  Cog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netiv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/em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tion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al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behavior  Endocrine  Hypothalamic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00965" marR="56959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Decreased  dopamine</a:t>
                      </a:r>
                      <a:r>
                        <a:rPr sz="1200" b="1" spc="-8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  parkinson’s  disease.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0965" marR="426084">
                        <a:lnSpc>
                          <a:spcPct val="92300"/>
                        </a:lnSpc>
                        <a:spcBef>
                          <a:spcPts val="114"/>
                        </a:spcBef>
                        <a:tabLst>
                          <a:tab pos="895350" algn="l"/>
                        </a:tabLst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Increased  </a:t>
                      </a:r>
                      <a:r>
                        <a:rPr sz="1800" b="1" spc="-7" baseline="4629" dirty="0">
                          <a:latin typeface="Comic Sans MS"/>
                          <a:cs typeface="Comic Sans MS"/>
                        </a:rPr>
                        <a:t>d</a:t>
                      </a:r>
                      <a:r>
                        <a:rPr sz="1800" b="1" spc="7" baseline="4629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800" b="1" spc="-15" baseline="4629" dirty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sz="1800" b="1" baseline="4629" dirty="0">
                          <a:latin typeface="Comic Sans MS"/>
                          <a:cs typeface="Comic Sans MS"/>
                        </a:rPr>
                        <a:t>amine	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36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ncentr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ti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on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066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595437" y="-12700"/>
          <a:ext cx="8920474" cy="6741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205"/>
                <a:gridCol w="1029334"/>
                <a:gridCol w="1256664"/>
                <a:gridCol w="1145539"/>
                <a:gridCol w="1256664"/>
                <a:gridCol w="1486534"/>
                <a:gridCol w="1486534"/>
              </a:tblGrid>
              <a:tr h="432434">
                <a:tc>
                  <a:txBody>
                    <a:bodyPr/>
                    <a:lstStyle/>
                    <a:p>
                      <a:pPr marL="24130" algn="ctr">
                        <a:lnSpc>
                          <a:spcPts val="1190"/>
                        </a:lnSpc>
                      </a:pPr>
                      <a:r>
                        <a:rPr sz="1100" b="1" spc="-1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er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ts val="1190"/>
                        </a:lnSpc>
                      </a:pPr>
                      <a:r>
                        <a:rPr sz="1100" b="1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effect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ts val="1310"/>
                        </a:lnSpc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synthesis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215">
                        <a:lnSpc>
                          <a:spcPts val="1310"/>
                        </a:lnSpc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receptor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37360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3.</a:t>
                      </a:r>
                      <a:r>
                        <a:rPr sz="1200" b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serotonin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(5HT)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Excitatory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Tryptophan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CNS,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Gut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2235" marR="17653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(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hromaf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fin  cells)  Platelets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&amp;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retina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5-HT</a:t>
                      </a:r>
                      <a:r>
                        <a:rPr sz="1200" b="1" spc="-7" baseline="-24305" dirty="0">
                          <a:latin typeface="Comic Sans MS"/>
                          <a:cs typeface="Comic Sans MS"/>
                        </a:rPr>
                        <a:t>1</a:t>
                      </a:r>
                      <a:r>
                        <a:rPr sz="1200" b="1" spc="254" baseline="-243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to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5-HT</a:t>
                      </a:r>
                      <a:r>
                        <a:rPr sz="1200" b="1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baseline="-24305" dirty="0">
                          <a:latin typeface="Comic Sans MS"/>
                          <a:cs typeface="Comic Sans MS"/>
                        </a:rPr>
                        <a:t>7</a:t>
                      </a:r>
                      <a:endParaRPr sz="1200" baseline="-24305">
                        <a:latin typeface="Comic Sans MS"/>
                        <a:cs typeface="Comic Sans MS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5-HT </a:t>
                      </a:r>
                      <a:r>
                        <a:rPr sz="1200" b="1" baseline="-24305" dirty="0">
                          <a:latin typeface="Comic Sans MS"/>
                          <a:cs typeface="Comic Sans MS"/>
                        </a:rPr>
                        <a:t>2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1600" marR="9271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receptor  mediate  platelet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aggregation &amp;  smooth</a:t>
                      </a:r>
                      <a:r>
                        <a:rPr sz="1200" b="1" spc="-1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muscle  contraction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marR="1003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Inactivated by  MAO to form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5-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hydroxyindoleace  tic acid(5-HIAA)  in pineal body it  is converted to  melatonin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933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Mood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control,  sleep, pain  feeling,  temperature,</a:t>
                      </a:r>
                      <a:r>
                        <a:rPr sz="1200" b="1" spc="-7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BP,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&amp;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hormonal  activity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37360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4.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Glutamate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 marR="1003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Excitatory  75%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of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excitatory  tr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smi</a:t>
                      </a:r>
                      <a:r>
                        <a:rPr sz="1200" b="1" spc="5" dirty="0">
                          <a:latin typeface="Comic Sans MS"/>
                          <a:cs typeface="Comic Sans MS"/>
                        </a:rPr>
                        <a:t>s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s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io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n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 the  brain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 marR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By reductive  amination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of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Kreb’s cycle  intermediate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α –  ke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og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l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utarat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 marR="1454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Brain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&amp;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spinal cord  e.g.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hi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ampus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 marR="800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Ionotropic</a:t>
                      </a:r>
                      <a:r>
                        <a:rPr sz="1200" b="1" spc="-1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and  metabotropic  receptors.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1600" marR="8064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Three 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types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of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ionotropic  receptors</a:t>
                      </a:r>
                      <a:r>
                        <a:rPr sz="1200" b="1" spc="-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e.g.  NMDA,</a:t>
                      </a:r>
                      <a:r>
                        <a:rPr sz="1200" b="1" spc="-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AMPA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1600" marR="29654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00" b="1" spc="-8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kainate  receptors.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marR="806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It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is cleared  from the brain  ECF by Na </a:t>
                      </a:r>
                      <a:r>
                        <a:rPr sz="1200" b="1" baseline="24305" dirty="0">
                          <a:latin typeface="Comic Sans MS"/>
                          <a:cs typeface="Comic Sans MS"/>
                        </a:rPr>
                        <a:t>+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dependent</a:t>
                      </a:r>
                      <a:r>
                        <a:rPr sz="1200" b="1" spc="-9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uptake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system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  neurons and  neuroglia.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4876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Long term  potentiation  involved in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memory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and  learning by  causing</a:t>
                      </a:r>
                      <a:r>
                        <a:rPr sz="1200" b="1" spc="-8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Ca</a:t>
                      </a:r>
                      <a:r>
                        <a:rPr sz="1200" b="1" baseline="24305" dirty="0">
                          <a:latin typeface="Comic Sans MS"/>
                          <a:cs typeface="Comic Sans MS"/>
                        </a:rPr>
                        <a:t>++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influx.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34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03505" marR="15748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5.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Gama  amino</a:t>
                      </a:r>
                      <a:r>
                        <a:rPr sz="1200" b="1" spc="-1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butyric  acid(GABA)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03505" marR="22161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Major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hibitory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mediator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03505" marR="10350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Decarboxylati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on of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glutamate by  glutamate  d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rboxy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l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ase  (GAD)</a:t>
                      </a:r>
                      <a:r>
                        <a:rPr sz="1200" b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by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GABAergic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neuron.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CNS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GABA –</a:t>
                      </a:r>
                      <a:r>
                        <a:rPr sz="1200" b="1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1600" marR="15748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increases</a:t>
                      </a:r>
                      <a:r>
                        <a:rPr sz="1200" b="1" spc="-7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the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Cl </a:t>
                      </a:r>
                      <a:r>
                        <a:rPr sz="1200" b="1" baseline="24305" dirty="0">
                          <a:latin typeface="Comic Sans MS"/>
                          <a:cs typeface="Comic Sans MS"/>
                        </a:rPr>
                        <a:t>-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conductance,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GABA – B</a:t>
                      </a:r>
                      <a:r>
                        <a:rPr sz="1200" b="1" spc="-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1600" marR="1879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me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tr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ic  works with</a:t>
                      </a:r>
                      <a:r>
                        <a:rPr sz="1200" b="1" spc="-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G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1600" marR="50038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–</a:t>
                      </a:r>
                      <a:r>
                        <a:rPr sz="1200" b="1" spc="-1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protein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GABA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1600" marR="19177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tr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saminase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catalyzes.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GABA –</a:t>
                      </a:r>
                      <a:r>
                        <a:rPr sz="1200" b="1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C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1600" marR="18034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found  exclusively</a:t>
                      </a:r>
                      <a:r>
                        <a:rPr sz="1200" b="1" spc="-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  the</a:t>
                      </a:r>
                      <a:r>
                        <a:rPr sz="1200" b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retina.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100965" marR="9398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Metabolized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by  transamination</a:t>
                      </a:r>
                      <a:r>
                        <a:rPr sz="1200" b="1" spc="-8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to  succinate in the  citric acid</a:t>
                      </a:r>
                      <a:r>
                        <a:rPr sz="1200" b="1" spc="-7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cycle.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10096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GABA – A</a:t>
                      </a:r>
                      <a:r>
                        <a:rPr sz="1200" b="1" spc="-9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causes  hyperpolarization  (inhibition)  Anxiolytic drugs  like  benzodiazepine  cause increase in  Cl</a:t>
                      </a:r>
                      <a:r>
                        <a:rPr sz="1200" b="1" spc="-7" baseline="24305" dirty="0">
                          <a:latin typeface="Comic Sans MS"/>
                          <a:cs typeface="Comic Sans MS"/>
                        </a:rPr>
                        <a:t>-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entry into  the cell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&amp;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cause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soothing</a:t>
                      </a:r>
                      <a:r>
                        <a:rPr sz="1200" b="1" spc="-1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effects.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GABA – B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cause  increase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0330" marR="193675">
                        <a:lnSpc>
                          <a:spcPts val="1440"/>
                        </a:lnSpc>
                        <a:spcBef>
                          <a:spcPts val="5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conductance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of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K</a:t>
                      </a:r>
                      <a:r>
                        <a:rPr sz="1200" b="1" spc="-7" baseline="24305" dirty="0">
                          <a:latin typeface="Comic Sans MS"/>
                          <a:cs typeface="Comic Sans MS"/>
                        </a:rPr>
                        <a:t>+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into</a:t>
                      </a:r>
                      <a:r>
                        <a:rPr sz="1200" b="1" spc="-2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11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2100" spc="-165" baseline="-11904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b="1" spc="-110" dirty="0"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sz="2100" spc="-165" baseline="-11904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200" b="1" spc="-110" dirty="0">
                          <a:latin typeface="Comic Sans MS"/>
                          <a:cs typeface="Comic Sans MS"/>
                        </a:rPr>
                        <a:t>ell.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6331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        </a:t>
            </a:r>
          </a:p>
          <a:p>
            <a:pPr marL="0" indent="0" algn="ctr">
              <a:buNone/>
            </a:pPr>
            <a:endParaRPr lang="en-US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Thank You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5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1950" y="476250"/>
            <a:ext cx="8712200" cy="60294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450215" lvl="0" algn="ctr">
              <a:lnSpc>
                <a:spcPct val="100000"/>
              </a:lnSpc>
              <a:spcBef>
                <a:spcPts val="105"/>
              </a:spcBef>
            </a:pPr>
            <a:r>
              <a:rPr lang="en-GB" sz="32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3200" b="1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2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en-GB" sz="3200" b="1" spc="-2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Neurotransmitters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lvl="0" indent="0">
              <a:lnSpc>
                <a:spcPct val="100000"/>
              </a:lnSpc>
              <a:spcBef>
                <a:spcPts val="5"/>
              </a:spcBef>
              <a:buSzPct val="96875"/>
              <a:buNone/>
              <a:tabLst>
                <a:tab pos="589280" algn="l"/>
              </a:tabLst>
            </a:pPr>
            <a:endParaRPr lang="en-US" sz="3200" b="1" spc="-10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91440" lvl="0" indent="0">
              <a:lnSpc>
                <a:spcPct val="100000"/>
              </a:lnSpc>
              <a:spcBef>
                <a:spcPts val="5"/>
              </a:spcBef>
              <a:buSzPct val="96875"/>
              <a:buNone/>
              <a:tabLst>
                <a:tab pos="589280" algn="l"/>
              </a:tabLst>
            </a:pPr>
            <a:r>
              <a:rPr lang="en-US" sz="3200" b="1" spc="-10" dirty="0" smtClean="0">
                <a:solidFill>
                  <a:prstClr val="black"/>
                </a:solidFill>
                <a:latin typeface="Comic Sans MS"/>
                <a:cs typeface="Comic Sans MS"/>
              </a:rPr>
              <a:t>1. Ach</a:t>
            </a:r>
            <a:endParaRPr lang="en-US" sz="3200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91440" lvl="0" indent="0">
              <a:lnSpc>
                <a:spcPct val="100000"/>
              </a:lnSpc>
              <a:spcBef>
                <a:spcPts val="0"/>
              </a:spcBef>
              <a:buSzPct val="96875"/>
              <a:buNone/>
              <a:tabLst>
                <a:tab pos="763905" algn="l"/>
              </a:tabLst>
            </a:pPr>
            <a:r>
              <a:rPr lang="en-US" sz="32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2</a:t>
            </a:r>
            <a:r>
              <a:rPr lang="en-US" sz="3200" b="1" dirty="0">
                <a:solidFill>
                  <a:prstClr val="black"/>
                </a:solidFill>
                <a:latin typeface="Comic Sans MS"/>
                <a:cs typeface="Comic Sans MS"/>
              </a:rPr>
              <a:t>. Glutamate</a:t>
            </a:r>
            <a:endParaRPr lang="en-US" sz="3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91440" lvl="0" indent="0">
              <a:lnSpc>
                <a:spcPct val="100000"/>
              </a:lnSpc>
              <a:spcBef>
                <a:spcPts val="0"/>
              </a:spcBef>
              <a:buSzPct val="96875"/>
              <a:buNone/>
              <a:tabLst>
                <a:tab pos="763905" algn="l"/>
              </a:tabLst>
            </a:pPr>
            <a:r>
              <a:rPr lang="en-US" sz="3200" b="1" spc="-5" dirty="0">
                <a:solidFill>
                  <a:prstClr val="black"/>
                </a:solidFill>
                <a:latin typeface="Comic Sans MS"/>
                <a:cs typeface="Comic Sans MS"/>
              </a:rPr>
              <a:t>3. GABA</a:t>
            </a:r>
            <a:endParaRPr lang="en-US" sz="3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91440" marR="1192530" lvl="0" indent="0">
              <a:lnSpc>
                <a:spcPct val="100000"/>
              </a:lnSpc>
              <a:spcBef>
                <a:spcPts val="0"/>
              </a:spcBef>
              <a:buSzPct val="96875"/>
              <a:buNone/>
              <a:tabLst>
                <a:tab pos="589280" algn="l"/>
              </a:tabLst>
            </a:pPr>
            <a:r>
              <a:rPr lang="en-US" sz="3200" b="1" dirty="0">
                <a:solidFill>
                  <a:prstClr val="black"/>
                </a:solidFill>
                <a:latin typeface="Comic Sans MS"/>
                <a:cs typeface="Comic Sans MS"/>
              </a:rPr>
              <a:t>4. Norepinephrine </a:t>
            </a:r>
            <a:r>
              <a:rPr lang="en-US" sz="3200" b="1" spc="-5" dirty="0">
                <a:solidFill>
                  <a:prstClr val="black"/>
                </a:solidFill>
                <a:latin typeface="Comic Sans MS"/>
                <a:cs typeface="Comic Sans MS"/>
              </a:rPr>
              <a:t>(NE)/Epinephrine </a:t>
            </a:r>
          </a:p>
          <a:p>
            <a:pPr marL="91440" marR="1192530" lvl="0" indent="0">
              <a:lnSpc>
                <a:spcPct val="100000"/>
              </a:lnSpc>
              <a:spcBef>
                <a:spcPts val="0"/>
              </a:spcBef>
              <a:buSzPct val="96875"/>
              <a:buNone/>
              <a:tabLst>
                <a:tab pos="589280" algn="l"/>
              </a:tabLst>
            </a:pPr>
            <a:r>
              <a:rPr lang="en-US" sz="3200" b="1" spc="-5" dirty="0">
                <a:solidFill>
                  <a:prstClr val="black"/>
                </a:solidFill>
                <a:latin typeface="Comic Sans MS"/>
                <a:cs typeface="Comic Sans MS"/>
              </a:rPr>
              <a:t>5. Serotonin</a:t>
            </a:r>
            <a:endParaRPr lang="en-US" sz="3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91440" lvl="0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/>
                <a:cs typeface="Comic Sans MS"/>
              </a:rPr>
              <a:t>6. Dopamine</a:t>
            </a:r>
            <a:endParaRPr lang="en-US" sz="3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92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0" lang="en-US" sz="40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Classes of</a:t>
            </a:r>
            <a:r>
              <a:rPr kumimoji="0" lang="en-US" sz="4000" b="1" i="0" u="none" strike="noStrike" kern="0" cap="none" spc="-1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-1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Receptors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5080" lvl="0" indent="-342900">
              <a:lnSpc>
                <a:spcPts val="292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700" b="1" spc="-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Metabotropic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=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trans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membrane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receptor 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acts </a:t>
            </a:r>
            <a:r>
              <a:rPr lang="en-GB" sz="2700" b="1" spc="-10" dirty="0">
                <a:solidFill>
                  <a:prstClr val="black"/>
                </a:solidFill>
                <a:latin typeface="Comic Sans MS"/>
                <a:cs typeface="Comic Sans MS"/>
              </a:rPr>
              <a:t>through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a secondary</a:t>
            </a:r>
            <a:r>
              <a:rPr lang="en-GB" sz="2700" b="1" spc="4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messenger</a:t>
            </a:r>
            <a:endParaRPr lang="en-GB" sz="27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0" lvl="0" indent="0"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lang="en-GB" sz="33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lvl="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700" b="1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Ionotropic</a:t>
            </a:r>
            <a:r>
              <a:rPr lang="en-GB" sz="2700" b="1" spc="-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= Ligand gated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ion</a:t>
            </a:r>
            <a:r>
              <a:rPr lang="en-GB" sz="2700" b="1" spc="7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channel</a:t>
            </a:r>
            <a:endParaRPr lang="en-GB" sz="27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endParaRPr lang="en-US" dirty="0"/>
          </a:p>
        </p:txBody>
      </p:sp>
      <p:sp>
        <p:nvSpPr>
          <p:cNvPr id="4" name="object 9"/>
          <p:cNvSpPr/>
          <p:nvPr/>
        </p:nvSpPr>
        <p:spPr>
          <a:xfrm>
            <a:off x="1629263" y="4001294"/>
            <a:ext cx="9248003" cy="2592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1516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2313" y="991187"/>
            <a:ext cx="7463397" cy="446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06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en-US" sz="40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Cholinergic</a:t>
            </a:r>
            <a:r>
              <a:rPr kumimoji="0" lang="en-US" sz="4000" b="1" i="0" u="none" strike="noStrike" kern="0" cap="none" spc="-4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17442" cy="4351338"/>
          </a:xfrm>
        </p:spPr>
        <p:txBody>
          <a:bodyPr/>
          <a:lstStyle/>
          <a:p>
            <a:pPr marL="355600" marR="215265" lvl="0" indent="-342900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1761489" algn="l"/>
              </a:tabLst>
            </a:pPr>
            <a:r>
              <a:rPr lang="en-US" sz="20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Acetylcholine is 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the</a:t>
            </a:r>
            <a:r>
              <a:rPr lang="en-US" sz="2000" spc="-7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major  </a:t>
            </a:r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n</a:t>
            </a:r>
            <a:r>
              <a:rPr lang="en-US" sz="20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eurotransmitter 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in 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the  peripheral nervous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system</a:t>
            </a:r>
            <a:endParaRPr lang="en-US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lvl="0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69265" algn="l"/>
                <a:tab pos="4699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In the brain 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, 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cholinergic  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( </a:t>
            </a:r>
            <a:r>
              <a:rPr lang="en-US" sz="2000" spc="-5" dirty="0" err="1">
                <a:solidFill>
                  <a:prstClr val="black"/>
                </a:solidFill>
                <a:latin typeface="Comic Sans MS"/>
                <a:cs typeface="Comic Sans MS"/>
              </a:rPr>
              <a:t>ACh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producing )  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neurons are present  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mainly 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in 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2 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areas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 :</a:t>
            </a:r>
          </a:p>
          <a:p>
            <a:pPr lvl="0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163830" lvl="0" indent="-342900" algn="just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1) Basal Forebrain 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( 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namely  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Nucleus </a:t>
            </a:r>
            <a:r>
              <a:rPr lang="en-US" sz="2000" spc="-5" dirty="0" err="1">
                <a:solidFill>
                  <a:prstClr val="black"/>
                </a:solidFill>
                <a:latin typeface="Comic Sans MS"/>
                <a:cs typeface="Comic Sans MS"/>
              </a:rPr>
              <a:t>Basalis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lang="en-US" sz="2000" spc="-5" dirty="0" err="1">
                <a:solidFill>
                  <a:prstClr val="black"/>
                </a:solidFill>
                <a:latin typeface="Comic Sans MS"/>
                <a:cs typeface="Comic Sans MS"/>
              </a:rPr>
              <a:t>Myenert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  and septal</a:t>
            </a:r>
            <a:r>
              <a:rPr lang="en-US" sz="2000" spc="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nuclei)</a:t>
            </a:r>
            <a:endParaRPr lang="en-US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lvl="0" indent="-342900">
              <a:lnSpc>
                <a:spcPct val="100000"/>
              </a:lnSpc>
              <a:spcBef>
                <a:spcPts val="24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(2)</a:t>
            </a:r>
            <a:r>
              <a:rPr lang="en-US" sz="20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0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Ponto-</a:t>
            </a:r>
            <a:r>
              <a:rPr lang="en-US" sz="2000" spc="-5" dirty="0" err="1" smtClean="0">
                <a:solidFill>
                  <a:prstClr val="black"/>
                </a:solidFill>
                <a:latin typeface="Comic Sans MS"/>
                <a:cs typeface="Comic Sans MS"/>
              </a:rPr>
              <a:t>Mesencephalic</a:t>
            </a:r>
            <a:r>
              <a:rPr lang="en-US" sz="20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Cholinergic</a:t>
            </a:r>
            <a:r>
              <a:rPr lang="en-US" sz="2000" spc="-35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Complex</a:t>
            </a:r>
          </a:p>
          <a:p>
            <a:endParaRPr lang="en-US" dirty="0"/>
          </a:p>
        </p:txBody>
      </p:sp>
      <p:sp>
        <p:nvSpPr>
          <p:cNvPr id="4" name="object 10"/>
          <p:cNvSpPr/>
          <p:nvPr/>
        </p:nvSpPr>
        <p:spPr>
          <a:xfrm>
            <a:off x="6905768" y="1690688"/>
            <a:ext cx="4547255" cy="4152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3832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26624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Acetylcholine Receptors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9879" y="3555196"/>
            <a:ext cx="4176122" cy="3103133"/>
          </a:xfrm>
          <a:prstGeom prst="rect">
            <a:avLst/>
          </a:prstGeom>
        </p:spPr>
      </p:pic>
      <p:sp>
        <p:nvSpPr>
          <p:cNvPr id="4" name="object 44"/>
          <p:cNvSpPr/>
          <p:nvPr/>
        </p:nvSpPr>
        <p:spPr>
          <a:xfrm>
            <a:off x="7300564" y="0"/>
            <a:ext cx="4175131" cy="34162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8824" y="1731620"/>
            <a:ext cx="6096000" cy="41062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lvl="0" indent="-342900">
              <a:spcBef>
                <a:spcPts val="1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Acts </a:t>
            </a: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on 2</a:t>
            </a:r>
            <a:r>
              <a:rPr lang="en-US" sz="2400" spc="-4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cholinergic receptors:</a:t>
            </a:r>
          </a:p>
          <a:p>
            <a:pPr marL="12700" lvl="0">
              <a:spcBef>
                <a:spcPts val="100"/>
              </a:spcBef>
              <a:buClr>
                <a:srgbClr val="FF0000"/>
              </a:buClr>
              <a:tabLst>
                <a:tab pos="354965" algn="l"/>
                <a:tab pos="355600" algn="l"/>
              </a:tabLst>
            </a:pPr>
            <a:endParaRPr lang="en-US"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457200" lvl="0" indent="-342900">
              <a:lnSpc>
                <a:spcPct val="99800"/>
              </a:lnSpc>
              <a:spcBef>
                <a:spcPts val="595"/>
              </a:spcBef>
              <a:buClr>
                <a:srgbClr val="000000"/>
              </a:buClr>
              <a:buFont typeface="Arial"/>
              <a:buChar char="•"/>
              <a:tabLst>
                <a:tab pos="445134" algn="l"/>
                <a:tab pos="445770" algn="l"/>
              </a:tabLst>
            </a:pPr>
            <a:r>
              <a:rPr lang="en-US" sz="2400" spc="65" dirty="0">
                <a:solidFill>
                  <a:srgbClr val="FF0000"/>
                </a:solidFill>
                <a:latin typeface="DejaVu Sans"/>
                <a:cs typeface="DejaVu Sans"/>
              </a:rPr>
              <a:t>❶</a:t>
            </a:r>
            <a:r>
              <a:rPr lang="en-US" sz="2400" spc="65" dirty="0">
                <a:solidFill>
                  <a:prstClr val="black"/>
                </a:solidFill>
                <a:latin typeface="Comic Sans MS"/>
                <a:cs typeface="Comic Sans MS"/>
              </a:rPr>
              <a:t>Nicotinic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(</a:t>
            </a:r>
            <a:r>
              <a:rPr lang="en-US" sz="2400" spc="-5" dirty="0" err="1">
                <a:solidFill>
                  <a:prstClr val="black"/>
                </a:solidFill>
                <a:latin typeface="Comic Sans MS"/>
                <a:cs typeface="Comic Sans MS"/>
              </a:rPr>
              <a:t>ionotropic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)  (antagonist-Curare):  </a:t>
            </a:r>
            <a:r>
              <a:rPr lang="en-US" sz="24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excitatory</a:t>
            </a:r>
          </a:p>
          <a:p>
            <a:pPr marL="12700" marR="457200" lvl="0">
              <a:lnSpc>
                <a:spcPct val="99800"/>
              </a:lnSpc>
              <a:spcBef>
                <a:spcPts val="595"/>
              </a:spcBef>
              <a:buClr>
                <a:srgbClr val="000000"/>
              </a:buClr>
              <a:tabLst>
                <a:tab pos="445134" algn="l"/>
                <a:tab pos="445770" algn="l"/>
              </a:tabLst>
            </a:pPr>
            <a:endParaRPr lang="en-US"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lvl="0" indent="-342900">
              <a:lnSpc>
                <a:spcPct val="99900"/>
              </a:lnSpc>
              <a:spcBef>
                <a:spcPts val="590"/>
              </a:spcBef>
              <a:buClr>
                <a:srgbClr val="000000"/>
              </a:buClr>
              <a:buFont typeface="Arial"/>
              <a:buChar char="•"/>
              <a:tabLst>
                <a:tab pos="445134" algn="l"/>
                <a:tab pos="445770" algn="l"/>
              </a:tabLst>
            </a:pPr>
            <a:r>
              <a:rPr lang="en-US" sz="2400" spc="65" dirty="0">
                <a:solidFill>
                  <a:srgbClr val="FF0000"/>
                </a:solidFill>
                <a:latin typeface="DejaVu Sans"/>
                <a:cs typeface="DejaVu Sans"/>
              </a:rPr>
              <a:t>❷</a:t>
            </a:r>
            <a:r>
              <a:rPr lang="en-US" sz="2400" spc="65" dirty="0">
                <a:solidFill>
                  <a:prstClr val="black"/>
                </a:solidFill>
                <a:latin typeface="Comic Sans MS"/>
                <a:cs typeface="Comic Sans MS"/>
              </a:rPr>
              <a:t>Muscarinic 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(metabotropic) (antagonist-  Atropine): ●Excitatory </a:t>
            </a: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or 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inhibitory</a:t>
            </a:r>
            <a:r>
              <a:rPr lang="en-US" sz="24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●</a:t>
            </a:r>
          </a:p>
          <a:p>
            <a:pPr marL="355600" marR="86360" lvl="0" indent="-342900">
              <a:spcBef>
                <a:spcPts val="57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45134" algn="l"/>
                <a:tab pos="445770" algn="l"/>
              </a:tabLst>
            </a:pP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Five subtypes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(M1-M5):</a:t>
            </a:r>
            <a:r>
              <a:rPr lang="en-US" sz="2400" spc="-1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spc="-110" dirty="0" smtClean="0">
                <a:solidFill>
                  <a:prstClr val="black"/>
                </a:solidFill>
                <a:latin typeface="Comic Sans MS"/>
                <a:cs typeface="Comic Sans MS"/>
              </a:rPr>
              <a:t>all are found in the brain but </a:t>
            </a:r>
            <a:r>
              <a:rPr lang="en-US" sz="2400" dirty="0" smtClean="0">
                <a:solidFill>
                  <a:prstClr val="black"/>
                </a:solidFill>
                <a:latin typeface="Comic Sans MS"/>
                <a:cs typeface="Comic Sans MS"/>
              </a:rPr>
              <a:t>M1 is abundant.</a:t>
            </a:r>
            <a:endParaRPr lang="en-US" sz="24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21086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1618</Words>
  <Application>Microsoft Office PowerPoint</Application>
  <PresentationFormat>Custom</PresentationFormat>
  <Paragraphs>290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Brain Neurotransmitters</vt:lpstr>
      <vt:lpstr>objectives</vt:lpstr>
      <vt:lpstr>Brain Neurotransmitters</vt:lpstr>
      <vt:lpstr>PowerPoint Presentation</vt:lpstr>
      <vt:lpstr> Some of the Brain Neurotransmitters </vt:lpstr>
      <vt:lpstr>Classes of Receptors</vt:lpstr>
      <vt:lpstr>PowerPoint Presentation</vt:lpstr>
      <vt:lpstr>Cholinergic System</vt:lpstr>
      <vt:lpstr>Acetylcholine Receptors</vt:lpstr>
      <vt:lpstr>Muscarinic Receptors</vt:lpstr>
      <vt:lpstr>Ach Functions &amp; Disorders</vt:lpstr>
      <vt:lpstr>Glutaminergic System</vt:lpstr>
      <vt:lpstr>Glutamate Receptors</vt:lpstr>
      <vt:lpstr>NMDA Receptors</vt:lpstr>
      <vt:lpstr>Functions &amp; Disorders Of Glutamate</vt:lpstr>
      <vt:lpstr>GABAergic System</vt:lpstr>
      <vt:lpstr>GABAergic System</vt:lpstr>
      <vt:lpstr>Gamma Aminobutyric acid (GABA)</vt:lpstr>
      <vt:lpstr>GABAergic System</vt:lpstr>
      <vt:lpstr>Functions &amp; Disorders of GABAergic  System</vt:lpstr>
      <vt:lpstr>Norepinephrine System</vt:lpstr>
      <vt:lpstr>Noradrenergic System</vt:lpstr>
      <vt:lpstr>Noradrenergic System</vt:lpstr>
      <vt:lpstr>Locus ceruleus neurons fire as a function of vigilance  and arousal</vt:lpstr>
      <vt:lpstr>Functions of NE</vt:lpstr>
      <vt:lpstr>Disorders of NE</vt:lpstr>
      <vt:lpstr>PowerPoint Presentation</vt:lpstr>
      <vt:lpstr>Dopamine</vt:lpstr>
      <vt:lpstr>Dopaminergic Pathway</vt:lpstr>
      <vt:lpstr>PowerPoint Presentation</vt:lpstr>
      <vt:lpstr>The Dopaminergic System cont …</vt:lpstr>
      <vt:lpstr>Dopaminergic Pathways/Functions</vt:lpstr>
      <vt:lpstr>Dopaminergic Neurons Disorders</vt:lpstr>
      <vt:lpstr>Serotonin</vt:lpstr>
      <vt:lpstr>Serotonin</vt:lpstr>
      <vt:lpstr>Serotonin (5-HT) Functions &amp; Disorders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Neurotransmitters</dc:title>
  <dc:creator>Windows User</dc:creator>
  <cp:lastModifiedBy>Dr. Salah</cp:lastModifiedBy>
  <cp:revision>22</cp:revision>
  <dcterms:created xsi:type="dcterms:W3CDTF">2018-10-06T08:51:31Z</dcterms:created>
  <dcterms:modified xsi:type="dcterms:W3CDTF">2018-10-07T06:57:02Z</dcterms:modified>
</cp:coreProperties>
</file>