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3840" y="2029967"/>
            <a:ext cx="1648968" cy="737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8411" y="856488"/>
            <a:ext cx="1638300" cy="2007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8576" y="2029967"/>
            <a:ext cx="8159496" cy="737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04672" y="1075944"/>
            <a:ext cx="8148828" cy="1670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5527" y="2944367"/>
            <a:ext cx="3924300" cy="737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01623" y="1990344"/>
            <a:ext cx="3913632" cy="1670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24655" y="2944367"/>
            <a:ext cx="1325879" cy="737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30752" y="1990344"/>
            <a:ext cx="1315212" cy="1670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95527" y="3858767"/>
            <a:ext cx="1325880" cy="737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01623" y="2904744"/>
            <a:ext cx="1315212" cy="1670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84503" y="4488179"/>
            <a:ext cx="4882896" cy="4434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87552" y="3910584"/>
            <a:ext cx="4878324" cy="1011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262371" y="4488179"/>
            <a:ext cx="803148" cy="4434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265420" y="3910584"/>
            <a:ext cx="798576" cy="1011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420" y="1050798"/>
            <a:ext cx="7541158" cy="206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8600" y="1770888"/>
            <a:ext cx="676656" cy="824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57200" y="1863851"/>
            <a:ext cx="517245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224271" y="1863851"/>
            <a:ext cx="49682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40080" y="2286000"/>
            <a:ext cx="4806696" cy="65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054" y="1906651"/>
            <a:ext cx="8258809" cy="917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D0D0D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804" y="1751787"/>
            <a:ext cx="8162391" cy="1588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4.png"/><Relationship Id="rId21" Type="http://schemas.openxmlformats.org/officeDocument/2006/relationships/image" Target="../media/image70.png"/><Relationship Id="rId7" Type="http://schemas.openxmlformats.org/officeDocument/2006/relationships/image" Target="../media/image57.png"/><Relationship Id="rId12" Type="http://schemas.openxmlformats.org/officeDocument/2006/relationships/image" Target="../media/image18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53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3.png"/><Relationship Id="rId5" Type="http://schemas.openxmlformats.org/officeDocument/2006/relationships/image" Target="../media/image27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2.png"/><Relationship Id="rId7" Type="http://schemas.openxmlformats.org/officeDocument/2006/relationships/image" Target="../media/image2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53.png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265" marR="5080" indent="-457200">
              <a:lnSpc>
                <a:spcPct val="95600"/>
              </a:lnSpc>
              <a:spcBef>
                <a:spcPts val="530"/>
              </a:spcBef>
            </a:pPr>
            <a:r>
              <a:rPr sz="7650" b="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5" dirty="0"/>
              <a:t>Pathophysiology </a:t>
            </a:r>
            <a:r>
              <a:rPr dirty="0"/>
              <a:t>of  </a:t>
            </a:r>
            <a:r>
              <a:rPr spc="-5" dirty="0"/>
              <a:t>Epilepsy</a:t>
            </a:r>
            <a:endParaRPr sz="765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8569" y="4023105"/>
            <a:ext cx="3903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F04123"/>
                </a:solidFill>
                <a:latin typeface="Comic Sans MS"/>
                <a:cs typeface="Comic Sans MS"/>
              </a:rPr>
              <a:t>Dr. </a:t>
            </a:r>
            <a:r>
              <a:rPr sz="3600" b="1" i="1" spc="-5" dirty="0">
                <a:solidFill>
                  <a:srgbClr val="F04123"/>
                </a:solidFill>
                <a:latin typeface="Comic Sans MS"/>
                <a:cs typeface="Comic Sans MS"/>
              </a:rPr>
              <a:t>Salah</a:t>
            </a:r>
            <a:r>
              <a:rPr sz="3600" b="1" i="1" spc="-75" dirty="0">
                <a:solidFill>
                  <a:srgbClr val="F04123"/>
                </a:solidFill>
                <a:latin typeface="Comic Sans MS"/>
                <a:cs typeface="Comic Sans MS"/>
              </a:rPr>
              <a:t> </a:t>
            </a:r>
            <a:r>
              <a:rPr sz="3600" b="1" i="1" spc="-5" dirty="0">
                <a:solidFill>
                  <a:srgbClr val="F04123"/>
                </a:solidFill>
                <a:latin typeface="Comic Sans MS"/>
                <a:cs typeface="Comic Sans MS"/>
              </a:rPr>
              <a:t>Elmalik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415" y="1386839"/>
            <a:ext cx="734568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827" y="1490472"/>
            <a:ext cx="4090416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0332" y="1490472"/>
            <a:ext cx="537972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090" y="1469847"/>
            <a:ext cx="5196840" cy="14407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135"/>
              </a:spcBef>
            </a:pPr>
            <a:r>
              <a:rPr sz="33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u="heavy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c. </a:t>
            </a:r>
            <a:r>
              <a:rPr u="heavy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Generalized</a:t>
            </a:r>
            <a:r>
              <a:rPr u="heavy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seizures</a:t>
            </a:r>
            <a:r>
              <a:rPr lang="en-US" u="heav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/>
            </a:r>
            <a:br>
              <a:rPr lang="en-US" u="heavy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</a:br>
            <a:endParaRPr sz="3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  <a:p>
            <a:pPr marL="12700">
              <a:lnSpc>
                <a:spcPts val="3720"/>
              </a:lnSpc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dirty="0"/>
              <a:t>manifest a loss of</a:t>
            </a:r>
            <a:r>
              <a:rPr spc="-105" dirty="0"/>
              <a:t> </a:t>
            </a:r>
            <a:r>
              <a:rPr dirty="0"/>
              <a:t>consciousness</a:t>
            </a:r>
            <a:endParaRPr sz="335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6948" y="1947672"/>
            <a:ext cx="3599688" cy="71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370" y="2872486"/>
            <a:ext cx="6775450" cy="334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95"/>
              </a:lnSpc>
              <a:spcBef>
                <a:spcPts val="105"/>
              </a:spcBef>
            </a:pP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convulsive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or</a:t>
            </a:r>
            <a:r>
              <a:rPr sz="2600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non-convulsive</a:t>
            </a:r>
            <a:endParaRPr sz="2600" dirty="0">
              <a:latin typeface="Comic Sans MS"/>
              <a:cs typeface="Comic Sans MS"/>
            </a:endParaRPr>
          </a:p>
          <a:p>
            <a:pPr marL="58419">
              <a:lnSpc>
                <a:spcPts val="3495"/>
              </a:lnSpc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Generalized seizures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include</a:t>
            </a:r>
            <a:r>
              <a:rPr sz="2600" spc="-114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endParaRPr sz="2600" dirty="0">
              <a:latin typeface="Wingdings"/>
              <a:cs typeface="Wingdings"/>
            </a:endParaRPr>
          </a:p>
          <a:p>
            <a:pPr marL="58419">
              <a:lnSpc>
                <a:spcPts val="3420"/>
              </a:lnSpc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(1) generalized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tonic- clonic</a:t>
            </a:r>
            <a:r>
              <a:rPr sz="2600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seizures(GTC)</a:t>
            </a:r>
            <a:endParaRPr sz="2600" dirty="0">
              <a:latin typeface="Comic Sans MS"/>
              <a:cs typeface="Comic Sans MS"/>
            </a:endParaRPr>
          </a:p>
          <a:p>
            <a:pPr marL="58419">
              <a:lnSpc>
                <a:spcPts val="3420"/>
              </a:lnSpc>
            </a:pPr>
            <a:r>
              <a:rPr sz="33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(Grand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Mal epileptic seizure</a:t>
            </a:r>
            <a:r>
              <a:rPr sz="2600" spc="-10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)</a:t>
            </a:r>
            <a:endParaRPr sz="2600" dirty="0">
              <a:latin typeface="Comic Sans MS"/>
              <a:cs typeface="Comic Sans MS"/>
            </a:endParaRPr>
          </a:p>
          <a:p>
            <a:pPr marL="12700" marR="2344420" indent="45720">
              <a:lnSpc>
                <a:spcPts val="3420"/>
              </a:lnSpc>
              <a:spcBef>
                <a:spcPts val="315"/>
              </a:spcBef>
            </a:pPr>
            <a:r>
              <a:rPr sz="33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(2)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Absence seizures 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(Petit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mal epileptic</a:t>
            </a:r>
            <a:r>
              <a:rPr sz="2600" spc="-8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seizures)</a:t>
            </a:r>
            <a:endParaRPr sz="2600" dirty="0">
              <a:latin typeface="Comic Sans MS"/>
              <a:cs typeface="Comic Sans MS"/>
            </a:endParaRPr>
          </a:p>
          <a:p>
            <a:pPr marL="355600" marR="129539" indent="-342900">
              <a:lnSpc>
                <a:spcPct val="8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i="1" spc="-5" dirty="0">
                <a:solidFill>
                  <a:srgbClr val="0D0D0D"/>
                </a:solidFill>
                <a:latin typeface="Comic Sans MS"/>
                <a:cs typeface="Comic Sans MS"/>
              </a:rPr>
              <a:t>GTC </a:t>
            </a:r>
            <a:r>
              <a:rPr sz="2600" i="1" dirty="0">
                <a:solidFill>
                  <a:srgbClr val="0D0D0D"/>
                </a:solidFill>
                <a:latin typeface="Comic Sans MS"/>
                <a:cs typeface="Comic Sans MS"/>
              </a:rPr>
              <a:t>are </a:t>
            </a:r>
            <a:r>
              <a:rPr sz="2600" i="1" spc="-5" dirty="0">
                <a:solidFill>
                  <a:srgbClr val="0D0D0D"/>
                </a:solidFill>
                <a:latin typeface="Comic Sans MS"/>
                <a:cs typeface="Comic Sans MS"/>
              </a:rPr>
              <a:t>convulsive </a:t>
            </a:r>
            <a:r>
              <a:rPr sz="2600" i="1" dirty="0">
                <a:solidFill>
                  <a:srgbClr val="0D0D0D"/>
                </a:solidFill>
                <a:latin typeface="Comic Sans MS"/>
                <a:cs typeface="Comic Sans MS"/>
              </a:rPr>
              <a:t>and Absence are</a:t>
            </a:r>
            <a:r>
              <a:rPr sz="2600" i="1" spc="-1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i="1" dirty="0">
                <a:solidFill>
                  <a:srgbClr val="0D0D0D"/>
                </a:solidFill>
                <a:latin typeface="Comic Sans MS"/>
                <a:cs typeface="Comic Sans MS"/>
              </a:rPr>
              <a:t>non-  </a:t>
            </a:r>
            <a:r>
              <a:rPr sz="2600" i="1" spc="-5" dirty="0">
                <a:solidFill>
                  <a:srgbClr val="0D0D0D"/>
                </a:solidFill>
                <a:latin typeface="Comic Sans MS"/>
                <a:cs typeface="Comic Sans MS"/>
              </a:rPr>
              <a:t>convulsive</a:t>
            </a:r>
            <a:r>
              <a:rPr sz="2600" i="1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200" i="1" spc="-5" dirty="0">
                <a:solidFill>
                  <a:srgbClr val="0D0D0D"/>
                </a:solidFill>
                <a:latin typeface="Comic Sans MS"/>
                <a:cs typeface="Comic Sans MS"/>
              </a:rPr>
              <a:t>.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1466469"/>
            <a:ext cx="7892415" cy="25133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4991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Simple partial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seizures can progress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complex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partial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seizures, and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complex partial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400" spc="-7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can  secondarily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become</a:t>
            </a:r>
            <a:r>
              <a:rPr sz="2400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generalized.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D0D0D"/>
              </a:buClr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affect all ages. Most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cases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of epilepsy are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identified in childhood,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and several seizure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types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are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particular to</a:t>
            </a:r>
            <a:r>
              <a:rPr sz="2400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children.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7428" y="483108"/>
            <a:ext cx="702564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19159" y="483108"/>
            <a:ext cx="624840" cy="45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446" y="159511"/>
            <a:ext cx="759142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32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25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Seizure </a:t>
            </a: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Classification &amp; Clinical</a:t>
            </a:r>
            <a:r>
              <a:rPr sz="2500" b="1" spc="-38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500" b="1" spc="-10" dirty="0">
                <a:solidFill>
                  <a:srgbClr val="C00000"/>
                </a:solidFill>
                <a:latin typeface="Comic Sans MS"/>
                <a:cs typeface="Comic Sans MS"/>
              </a:rPr>
              <a:t>Manifestations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935479"/>
            <a:ext cx="582168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9" y="2097023"/>
            <a:ext cx="3157728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644139"/>
            <a:ext cx="633984" cy="841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19" y="2805683"/>
            <a:ext cx="2810256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2154123"/>
            <a:ext cx="8915400" cy="134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ts val="2560"/>
              </a:lnSpc>
              <a:buClr>
                <a:srgbClr val="C3250C"/>
              </a:buClr>
              <a:buSzPct val="130000"/>
              <a:buAutoNum type="arabicPeriod"/>
              <a:tabLst>
                <a:tab pos="583565" algn="l"/>
                <a:tab pos="584200" algn="l"/>
              </a:tabLst>
            </a:pPr>
            <a:r>
              <a:rPr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Focal / </a:t>
            </a:r>
            <a:r>
              <a:rPr sz="2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Partial seizures</a:t>
            </a:r>
            <a:r>
              <a:rPr sz="2000" u="heavy" spc="-5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5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Wingdings"/>
                <a:cs typeface="Wingdings"/>
              </a:rPr>
              <a:t></a:t>
            </a:r>
            <a:r>
              <a:rPr sz="2000" spc="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their onset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(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start)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is limited to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part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000" spc="1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endParaRPr sz="2000">
              <a:latin typeface="Comic Sans MS"/>
              <a:cs typeface="Comic Sans MS"/>
            </a:endParaRPr>
          </a:p>
          <a:p>
            <a:pPr marL="584200">
              <a:lnSpc>
                <a:spcPts val="2335"/>
              </a:lnSpc>
            </a:pP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cerebral</a:t>
            </a:r>
            <a:r>
              <a:rPr sz="2000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hemisphere</a:t>
            </a:r>
            <a:endParaRPr sz="2000">
              <a:latin typeface="Comic Sans MS"/>
              <a:cs typeface="Comic Sans MS"/>
            </a:endParaRPr>
          </a:p>
          <a:p>
            <a:pPr marL="584200" marR="551815" indent="-571500">
              <a:lnSpc>
                <a:spcPct val="94800"/>
              </a:lnSpc>
              <a:spcBef>
                <a:spcPts val="355"/>
              </a:spcBef>
              <a:buClr>
                <a:srgbClr val="C3250C"/>
              </a:buClr>
              <a:buSzPct val="130000"/>
              <a:buAutoNum type="arabicPeriod" startAt="2"/>
              <a:tabLst>
                <a:tab pos="583565" algn="l"/>
                <a:tab pos="584200" algn="l"/>
              </a:tabLst>
            </a:pPr>
            <a:r>
              <a:rPr sz="2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Generalized seizures</a:t>
            </a:r>
            <a:r>
              <a:rPr sz="2000" u="heavy" spc="-5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solidFill>
                  <a:srgbClr val="0D0D0D"/>
                </a:solidFill>
                <a:uFill>
                  <a:solidFill>
                    <a:srgbClr val="FF0000"/>
                  </a:solidFill>
                </a:u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those that involve the cerebral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cortex 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diffusely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(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whole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it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)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from the beginning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sz="2000" i="1" dirty="0">
                <a:solidFill>
                  <a:srgbClr val="0D0D0D"/>
                </a:solidFill>
                <a:latin typeface="Comic Sans MS"/>
                <a:cs typeface="Comic Sans MS"/>
              </a:rPr>
              <a:t>generalized</a:t>
            </a:r>
            <a:r>
              <a:rPr sz="2000" i="1" spc="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000" spc="-5" dirty="0">
                <a:solidFill>
                  <a:srgbClr val="202745"/>
                </a:solidFill>
                <a:latin typeface="Comic Sans MS"/>
                <a:cs typeface="Comic Sans MS"/>
              </a:rPr>
              <a:t>)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0437"/>
            <a:ext cx="4138676" cy="306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5972" y="3403472"/>
            <a:ext cx="4104513" cy="3454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3739" y="0"/>
            <a:ext cx="4257674" cy="340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" y="1195577"/>
            <a:ext cx="3653790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</a:rPr>
              <a:t>The onset of a</a:t>
            </a:r>
            <a:r>
              <a:rPr sz="2400" spc="-110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seizures: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764029"/>
            <a:ext cx="8111490" cy="2554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34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Small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group of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abnormal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neurons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undergo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prolonged 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depolarizations</a:t>
            </a:r>
            <a:endParaRPr sz="2400">
              <a:latin typeface="Comic Sans MS"/>
              <a:cs typeface="Comic Sans MS"/>
            </a:endParaRPr>
          </a:p>
          <a:p>
            <a:pPr marL="58419">
              <a:lnSpc>
                <a:spcPct val="100000"/>
              </a:lnSpc>
              <a:spcBef>
                <a:spcPts val="175"/>
              </a:spcBef>
            </a:pPr>
            <a:r>
              <a:rPr sz="3100" spc="20" dirty="0">
                <a:solidFill>
                  <a:srgbClr val="C3250C"/>
                </a:solidFill>
                <a:latin typeface="Comic Sans MS"/>
                <a:cs typeface="Comic Sans MS"/>
              </a:rPr>
              <a:t>-</a:t>
            </a:r>
            <a:r>
              <a:rPr sz="2400" spc="20" dirty="0">
                <a:solidFill>
                  <a:srgbClr val="404040"/>
                </a:solidFill>
                <a:latin typeface="Comic Sans MS"/>
                <a:cs typeface="Comic Sans MS"/>
              </a:rPr>
              <a:t>Rapid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firing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repeated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action</a:t>
            </a:r>
            <a:r>
              <a:rPr sz="2400" spc="-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potentials</a:t>
            </a:r>
            <a:endParaRPr sz="2400">
              <a:latin typeface="Comic Sans MS"/>
              <a:cs typeface="Comic Sans MS"/>
            </a:endParaRPr>
          </a:p>
          <a:p>
            <a:pPr marL="58419">
              <a:lnSpc>
                <a:spcPts val="3650"/>
              </a:lnSpc>
              <a:spcBef>
                <a:spcPts val="3795"/>
              </a:spcBef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Spread to adjacent neurons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neurons with which</a:t>
            </a:r>
            <a:r>
              <a:rPr sz="2400" spc="-7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they</a:t>
            </a:r>
            <a:endParaRPr sz="2400">
              <a:latin typeface="Comic Sans MS"/>
              <a:cs typeface="Comic Sans MS"/>
            </a:endParaRPr>
          </a:p>
          <a:p>
            <a:pPr marL="241300">
              <a:lnSpc>
                <a:spcPts val="2810"/>
              </a:lnSpc>
            </a:pP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are connected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into the</a:t>
            </a:r>
            <a:r>
              <a:rPr sz="2400" spc="-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process.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630" y="43052"/>
            <a:ext cx="4333875" cy="461835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4945" marR="8255" indent="-182880">
              <a:lnSpc>
                <a:spcPct val="99200"/>
              </a:lnSpc>
              <a:spcBef>
                <a:spcPts val="15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clinical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seizure occurs 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when the electrical  discharges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a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large number 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cells become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abnormally  linked together, creating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 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storm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 electrical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activity  in the</a:t>
            </a:r>
            <a:r>
              <a:rPr sz="2400" spc="-2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brain.</a:t>
            </a:r>
            <a:endParaRPr sz="2400">
              <a:latin typeface="Comic Sans MS"/>
              <a:cs typeface="Comic Sans MS"/>
            </a:endParaRPr>
          </a:p>
          <a:p>
            <a:pPr marL="194945" marR="5080" indent="-182880">
              <a:lnSpc>
                <a:spcPct val="98800"/>
              </a:lnSpc>
              <a:spcBef>
                <a:spcPts val="220"/>
              </a:spcBef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Seizures may then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spread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to  involve adjacent areas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of</a:t>
            </a:r>
            <a:r>
              <a:rPr sz="2400" spc="-10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the  brain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404040"/>
                </a:solidFill>
                <a:latin typeface="Comic Sans MS"/>
                <a:cs typeface="Comic Sans MS"/>
              </a:rPr>
              <a:t>through established  anatomic pathways to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other  </a:t>
            </a:r>
            <a:r>
              <a:rPr sz="2400" spc="-10" dirty="0">
                <a:solidFill>
                  <a:srgbClr val="404040"/>
                </a:solidFill>
                <a:latin typeface="Comic Sans MS"/>
                <a:cs typeface="Comic Sans MS"/>
              </a:rPr>
              <a:t>distant </a:t>
            </a:r>
            <a:r>
              <a:rPr sz="2400" dirty="0">
                <a:solidFill>
                  <a:srgbClr val="404040"/>
                </a:solidFill>
                <a:latin typeface="Comic Sans MS"/>
                <a:cs typeface="Comic Sans MS"/>
              </a:rPr>
              <a:t>areas.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0898" y="1540636"/>
            <a:ext cx="2314575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646" y="144018"/>
            <a:ext cx="4229353" cy="2564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" y="944880"/>
            <a:ext cx="1214628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6572" y="944880"/>
            <a:ext cx="3989832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3171" y="944880"/>
            <a:ext cx="891539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1479" y="944880"/>
            <a:ext cx="888491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8748" y="189941"/>
            <a:ext cx="3655060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900" spc="-2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4600" b="1" spc="-20" dirty="0">
                <a:solidFill>
                  <a:srgbClr val="C00000"/>
                </a:solidFill>
                <a:latin typeface="Trebuchet MS"/>
                <a:cs typeface="Trebuchet MS"/>
              </a:rPr>
              <a:t>Generalized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205227"/>
            <a:ext cx="617220" cy="8244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" y="2298192"/>
            <a:ext cx="54254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324" y="2298192"/>
            <a:ext cx="53187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816" y="2298192"/>
            <a:ext cx="495300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731" y="2298192"/>
            <a:ext cx="2884932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2279" y="2298192"/>
            <a:ext cx="53187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8772" y="2298192"/>
            <a:ext cx="1208531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1920" y="2298192"/>
            <a:ext cx="498348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4884" y="2298192"/>
            <a:ext cx="3125723" cy="679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5223" y="2298192"/>
            <a:ext cx="496824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043" y="2720339"/>
            <a:ext cx="6615683" cy="655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638044"/>
            <a:ext cx="545592" cy="6934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071" y="2717292"/>
            <a:ext cx="862584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280" y="2717292"/>
            <a:ext cx="448056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960" y="2717292"/>
            <a:ext cx="493776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5360" y="2717292"/>
            <a:ext cx="879347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7760" y="2717292"/>
            <a:ext cx="836676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567684"/>
            <a:ext cx="545592" cy="693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071" y="3646932"/>
            <a:ext cx="1726691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0388" y="3646932"/>
            <a:ext cx="451104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472" y="3646932"/>
            <a:ext cx="1903476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4497323"/>
            <a:ext cx="545592" cy="6934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071" y="4576571"/>
            <a:ext cx="1011936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5632" y="4576571"/>
            <a:ext cx="448056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2311" y="4576571"/>
            <a:ext cx="1030224" cy="5699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7472" y="4576571"/>
            <a:ext cx="1808988" cy="569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5376671"/>
            <a:ext cx="548640" cy="6964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071" y="5455920"/>
            <a:ext cx="1498092" cy="5730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48739" y="5455920"/>
            <a:ext cx="992123" cy="5730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7472" y="5455920"/>
            <a:ext cx="2209800" cy="5730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0121" y="2277872"/>
            <a:ext cx="8096250" cy="3582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510"/>
              </a:lnSpc>
              <a:spcBef>
                <a:spcPts val="12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1- Generalized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tonic-clonic </a:t>
            </a:r>
            <a:r>
              <a:rPr sz="24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(grand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mal)</a:t>
            </a:r>
            <a:r>
              <a:rPr sz="24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seizure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2700"/>
              </a:lnSpc>
              <a:tabLst>
                <a:tab pos="975360" algn="l"/>
              </a:tabLst>
            </a:pPr>
            <a:r>
              <a:rPr sz="2600" spc="6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65" dirty="0">
                <a:solidFill>
                  <a:srgbClr val="FF0000"/>
                </a:solidFill>
                <a:latin typeface="Comic Sans MS"/>
                <a:cs typeface="Comic Sans MS"/>
              </a:rPr>
              <a:t>a.</a:t>
            </a:r>
            <a:r>
              <a:rPr sz="2000" spc="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+/-	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aura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2610"/>
              </a:lnSpc>
            </a:pPr>
            <a:r>
              <a:rPr sz="260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15" dirty="0">
                <a:solidFill>
                  <a:srgbClr val="0D0D0D"/>
                </a:solidFill>
                <a:latin typeface="Comic Sans MS"/>
                <a:cs typeface="Comic Sans MS"/>
              </a:rPr>
              <a:t>(peculiar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sensation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dizziness; then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sudden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onset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seizure</a:t>
            </a:r>
            <a:r>
              <a:rPr sz="2000" spc="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with</a:t>
            </a:r>
            <a:endParaRPr sz="2000">
              <a:latin typeface="Comic Sans MS"/>
              <a:cs typeface="Comic Sans MS"/>
            </a:endParaRPr>
          </a:p>
          <a:p>
            <a:pPr marL="194945">
              <a:lnSpc>
                <a:spcPts val="1950"/>
              </a:lnSpc>
            </a:pP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loss of</a:t>
            </a:r>
            <a:r>
              <a:rPr sz="2000" spc="-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consciousness)</a:t>
            </a:r>
            <a:endParaRPr sz="2000">
              <a:latin typeface="Comic Sans MS"/>
              <a:cs typeface="Comic Sans MS"/>
            </a:endParaRPr>
          </a:p>
          <a:p>
            <a:pPr marL="194945" marR="180975" indent="-182880">
              <a:lnSpc>
                <a:spcPct val="76200"/>
              </a:lnSpc>
              <a:spcBef>
                <a:spcPts val="590"/>
              </a:spcBef>
            </a:pPr>
            <a:r>
              <a:rPr sz="2600" spc="3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tonic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phase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 :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Rigid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muscle contraction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in which clenched jaw and  hands; eyes open with pupils dilated; lasts 30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60</a:t>
            </a:r>
            <a:r>
              <a:rPr sz="2000" spc="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seconds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ts val="2820"/>
              </a:lnSpc>
              <a:spcBef>
                <a:spcPts val="2405"/>
              </a:spcBef>
            </a:pPr>
            <a:r>
              <a:rPr sz="2600" spc="3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clonic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phase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Rhythmic,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jerky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contraction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and relaxation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000" spc="-10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all</a:t>
            </a:r>
            <a:endParaRPr sz="2000">
              <a:latin typeface="Comic Sans MS"/>
              <a:cs typeface="Comic Sans MS"/>
            </a:endParaRPr>
          </a:p>
          <a:p>
            <a:pPr marL="194945" marR="524510">
              <a:lnSpc>
                <a:spcPts val="1920"/>
              </a:lnSpc>
              <a:spcBef>
                <a:spcPts val="165"/>
              </a:spcBef>
            </a:pP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muscles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in with incontinence and frothing at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the lips; may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bite  tongue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cheek, lasts several</a:t>
            </a:r>
            <a:r>
              <a:rPr sz="2000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minutes.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postictal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state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Sleeping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dazed for up to several</a:t>
            </a:r>
            <a:r>
              <a:rPr sz="20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D0D0D"/>
                </a:solidFill>
                <a:latin typeface="Comic Sans MS"/>
                <a:cs typeface="Comic Sans MS"/>
              </a:rPr>
              <a:t>hours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395" y="1697735"/>
            <a:ext cx="512064" cy="62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80" y="1769364"/>
            <a:ext cx="357530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1769364"/>
            <a:ext cx="3506724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935" indent="-182880">
              <a:lnSpc>
                <a:spcPts val="2640"/>
              </a:lnSpc>
              <a:spcBef>
                <a:spcPts val="90"/>
              </a:spcBef>
              <a:buClr>
                <a:srgbClr val="C3250C"/>
              </a:buClr>
              <a:buSzPct val="130555"/>
              <a:buFont typeface="Georgia"/>
              <a:buChar char="*"/>
              <a:tabLst>
                <a:tab pos="368935" algn="l"/>
              </a:tabLst>
            </a:pPr>
            <a:r>
              <a:rPr spc="-5" dirty="0"/>
              <a:t>2. Absence </a:t>
            </a:r>
            <a:r>
              <a:rPr dirty="0"/>
              <a:t>( </a:t>
            </a:r>
            <a:r>
              <a:rPr spc="-5" dirty="0"/>
              <a:t>petit </a:t>
            </a:r>
            <a:r>
              <a:rPr dirty="0"/>
              <a:t>mal)</a:t>
            </a:r>
            <a:r>
              <a:rPr spc="-40" dirty="0"/>
              <a:t> </a:t>
            </a:r>
            <a:r>
              <a:rPr spc="-5" dirty="0"/>
              <a:t>seizure</a:t>
            </a:r>
          </a:p>
          <a:p>
            <a:pPr marL="368935" indent="-182880">
              <a:lnSpc>
                <a:spcPts val="2460"/>
              </a:lnSpc>
              <a:buClr>
                <a:srgbClr val="C3250C"/>
              </a:buClr>
              <a:buSzPct val="130555"/>
              <a:buFont typeface="Georgia"/>
              <a:buChar char="*"/>
              <a:tabLst>
                <a:tab pos="368935" algn="l"/>
              </a:tabLst>
            </a:pPr>
            <a:r>
              <a:rPr u="none" dirty="0">
                <a:solidFill>
                  <a:srgbClr val="0D0D0D"/>
                </a:solidFill>
              </a:rPr>
              <a:t>a. Loss of contact </a:t>
            </a:r>
            <a:r>
              <a:rPr u="none" spc="-5" dirty="0">
                <a:solidFill>
                  <a:srgbClr val="0D0D0D"/>
                </a:solidFill>
              </a:rPr>
              <a:t>with environment for </a:t>
            </a:r>
            <a:r>
              <a:rPr u="none" dirty="0">
                <a:solidFill>
                  <a:srgbClr val="0D0D0D"/>
                </a:solidFill>
              </a:rPr>
              <a:t>5 to 30</a:t>
            </a:r>
            <a:r>
              <a:rPr u="none" spc="-75" dirty="0">
                <a:solidFill>
                  <a:srgbClr val="0D0D0D"/>
                </a:solidFill>
              </a:rPr>
              <a:t> </a:t>
            </a:r>
            <a:r>
              <a:rPr u="none" dirty="0">
                <a:solidFill>
                  <a:srgbClr val="0D0D0D"/>
                </a:solidFill>
              </a:rPr>
              <a:t>seconds.</a:t>
            </a:r>
          </a:p>
          <a:p>
            <a:pPr marL="368935" marR="5080" indent="-182880">
              <a:lnSpc>
                <a:spcPct val="76100"/>
              </a:lnSpc>
              <a:spcBef>
                <a:spcPts val="495"/>
              </a:spcBef>
              <a:buClr>
                <a:srgbClr val="C3250C"/>
              </a:buClr>
              <a:buSzPct val="130555"/>
              <a:buFont typeface="Georgia"/>
              <a:buChar char="*"/>
              <a:tabLst>
                <a:tab pos="368935" algn="l"/>
              </a:tabLst>
            </a:pPr>
            <a:r>
              <a:rPr u="none" spc="-5" dirty="0">
                <a:solidFill>
                  <a:srgbClr val="0D0D0D"/>
                </a:solidFill>
              </a:rPr>
              <a:t>b. Appears </a:t>
            </a:r>
            <a:r>
              <a:rPr u="none" dirty="0">
                <a:solidFill>
                  <a:srgbClr val="0D0D0D"/>
                </a:solidFill>
              </a:rPr>
              <a:t>to </a:t>
            </a:r>
            <a:r>
              <a:rPr u="none" spc="-5" dirty="0">
                <a:solidFill>
                  <a:srgbClr val="0D0D0D"/>
                </a:solidFill>
              </a:rPr>
              <a:t>be day dreaming </a:t>
            </a:r>
            <a:r>
              <a:rPr u="none" dirty="0">
                <a:solidFill>
                  <a:srgbClr val="0D0D0D"/>
                </a:solidFill>
              </a:rPr>
              <a:t>or may </a:t>
            </a:r>
            <a:r>
              <a:rPr u="none" spc="-5" dirty="0">
                <a:solidFill>
                  <a:srgbClr val="0D0D0D"/>
                </a:solidFill>
              </a:rPr>
              <a:t>roll eyes, </a:t>
            </a:r>
            <a:r>
              <a:rPr u="none" dirty="0">
                <a:solidFill>
                  <a:srgbClr val="0D0D0D"/>
                </a:solidFill>
              </a:rPr>
              <a:t>nod head, move </a:t>
            </a:r>
            <a:r>
              <a:rPr u="none" spc="-5" dirty="0">
                <a:solidFill>
                  <a:srgbClr val="0D0D0D"/>
                </a:solidFill>
              </a:rPr>
              <a:t>hands, </a:t>
            </a:r>
            <a:r>
              <a:rPr u="none" dirty="0">
                <a:solidFill>
                  <a:srgbClr val="0D0D0D"/>
                </a:solidFill>
              </a:rPr>
              <a:t>or  smack</a:t>
            </a:r>
            <a:r>
              <a:rPr u="none" spc="-5" dirty="0">
                <a:solidFill>
                  <a:srgbClr val="0D0D0D"/>
                </a:solidFill>
              </a:rPr>
              <a:t> </a:t>
            </a:r>
            <a:r>
              <a:rPr u="none" dirty="0">
                <a:solidFill>
                  <a:srgbClr val="0D0D0D"/>
                </a:solidFill>
              </a:rPr>
              <a:t>lips.</a:t>
            </a:r>
          </a:p>
          <a:p>
            <a:pPr marL="368935" indent="-182880">
              <a:lnSpc>
                <a:spcPct val="100000"/>
              </a:lnSpc>
              <a:spcBef>
                <a:spcPts val="135"/>
              </a:spcBef>
              <a:buClr>
                <a:srgbClr val="C3250C"/>
              </a:buClr>
              <a:buSzPct val="130555"/>
              <a:buFont typeface="Georgia"/>
              <a:buChar char="*"/>
              <a:tabLst>
                <a:tab pos="368935" algn="l"/>
              </a:tabLst>
            </a:pPr>
            <a:r>
              <a:rPr u="none" dirty="0">
                <a:solidFill>
                  <a:srgbClr val="0D0D0D"/>
                </a:solidFill>
              </a:rPr>
              <a:t>c. </a:t>
            </a:r>
            <a:r>
              <a:rPr u="none" spc="-5" dirty="0">
                <a:solidFill>
                  <a:srgbClr val="0D0D0D"/>
                </a:solidFill>
              </a:rPr>
              <a:t>Resumes activity </a:t>
            </a:r>
            <a:r>
              <a:rPr u="none" dirty="0">
                <a:solidFill>
                  <a:srgbClr val="0D0D0D"/>
                </a:solidFill>
              </a:rPr>
              <a:t>and </a:t>
            </a:r>
            <a:r>
              <a:rPr u="none" spc="-5" dirty="0">
                <a:solidFill>
                  <a:srgbClr val="0D0D0D"/>
                </a:solidFill>
              </a:rPr>
              <a:t>is </a:t>
            </a:r>
            <a:r>
              <a:rPr u="none" dirty="0">
                <a:solidFill>
                  <a:srgbClr val="0D0D0D"/>
                </a:solidFill>
              </a:rPr>
              <a:t>not aware of</a:t>
            </a:r>
            <a:r>
              <a:rPr u="none" spc="-45" dirty="0">
                <a:solidFill>
                  <a:srgbClr val="0D0D0D"/>
                </a:solidFill>
              </a:rPr>
              <a:t> </a:t>
            </a:r>
            <a:r>
              <a:rPr u="none" dirty="0">
                <a:solidFill>
                  <a:srgbClr val="0D0D0D"/>
                </a:solidFill>
              </a:rPr>
              <a:t>seizure</a:t>
            </a:r>
            <a:r>
              <a:rPr sz="2200" u="none" dirty="0">
                <a:solidFill>
                  <a:srgbClr val="0D0D0D"/>
                </a:solidFill>
              </a:rPr>
              <a:t>.</a:t>
            </a:r>
            <a:endParaRPr sz="2200"/>
          </a:p>
        </p:txBody>
      </p:sp>
      <p:sp>
        <p:nvSpPr>
          <p:cNvPr id="6" name="object 6"/>
          <p:cNvSpPr/>
          <p:nvPr/>
        </p:nvSpPr>
        <p:spPr>
          <a:xfrm>
            <a:off x="1868423" y="944880"/>
            <a:ext cx="1214627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5144" y="944880"/>
            <a:ext cx="4168139" cy="579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0052" y="944880"/>
            <a:ext cx="888492" cy="579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7904" y="189992"/>
            <a:ext cx="3656329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2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4600" b="1" spc="-20" dirty="0">
                <a:solidFill>
                  <a:srgbClr val="C00000"/>
                </a:solidFill>
                <a:latin typeface="Trebuchet MS"/>
                <a:cs typeface="Trebuchet MS"/>
              </a:rPr>
              <a:t>Generalized</a:t>
            </a:r>
            <a:endParaRPr sz="4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3844" y="4035221"/>
            <a:ext cx="3419475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7869" y="4035285"/>
            <a:ext cx="3455924" cy="1798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157" y="1843481"/>
            <a:ext cx="7701280" cy="2058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Clinical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Manifestation of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Seizure:</a:t>
            </a:r>
            <a:endParaRPr sz="2400">
              <a:latin typeface="Georgia"/>
              <a:cs typeface="Georgia"/>
            </a:endParaRPr>
          </a:p>
          <a:p>
            <a:pPr marL="195580" marR="5080" indent="-182880">
              <a:lnSpc>
                <a:spcPct val="98400"/>
              </a:lnSpc>
              <a:spcBef>
                <a:spcPts val="95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</a:rPr>
              <a:t>The </a:t>
            </a:r>
            <a:r>
              <a:rPr sz="24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clinical manifestations </a:t>
            </a:r>
            <a:r>
              <a:rPr sz="2400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of a seizure</a:t>
            </a:r>
            <a:r>
              <a:rPr sz="2400" dirty="0">
                <a:solidFill>
                  <a:srgbClr val="404040"/>
                </a:solidFill>
              </a:rPr>
              <a:t> reflect </a:t>
            </a:r>
            <a:r>
              <a:rPr sz="2400" spc="-5" dirty="0">
                <a:solidFill>
                  <a:srgbClr val="404040"/>
                </a:solidFill>
              </a:rPr>
              <a:t>the  </a:t>
            </a:r>
            <a:r>
              <a:rPr sz="2400" dirty="0">
                <a:solidFill>
                  <a:srgbClr val="404040"/>
                </a:solidFill>
              </a:rPr>
              <a:t>area of </a:t>
            </a:r>
            <a:r>
              <a:rPr sz="2400" spc="-5" dirty="0">
                <a:solidFill>
                  <a:srgbClr val="404040"/>
                </a:solidFill>
              </a:rPr>
              <a:t>the brain from which the </a:t>
            </a:r>
            <a:r>
              <a:rPr sz="2400" dirty="0">
                <a:solidFill>
                  <a:srgbClr val="404040"/>
                </a:solidFill>
              </a:rPr>
              <a:t>seizure begins</a:t>
            </a:r>
            <a:r>
              <a:rPr sz="2400" spc="-145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(i.e.,  </a:t>
            </a:r>
            <a:r>
              <a:rPr sz="2400" dirty="0">
                <a:solidFill>
                  <a:srgbClr val="404040"/>
                </a:solidFill>
              </a:rPr>
              <a:t>seizure </a:t>
            </a:r>
            <a:r>
              <a:rPr sz="2400" spc="-5" dirty="0">
                <a:solidFill>
                  <a:srgbClr val="404040"/>
                </a:solidFill>
              </a:rPr>
              <a:t>focus) </a:t>
            </a:r>
            <a:r>
              <a:rPr sz="2400" dirty="0">
                <a:solidFill>
                  <a:srgbClr val="404040"/>
                </a:solidFill>
              </a:rPr>
              <a:t>and </a:t>
            </a:r>
            <a:r>
              <a:rPr sz="2400" spc="-5" dirty="0">
                <a:solidFill>
                  <a:srgbClr val="404040"/>
                </a:solidFill>
              </a:rPr>
              <a:t>the spread </a:t>
            </a:r>
            <a:r>
              <a:rPr sz="2400" dirty="0">
                <a:solidFill>
                  <a:srgbClr val="404040"/>
                </a:solidFill>
              </a:rPr>
              <a:t>of </a:t>
            </a:r>
            <a:r>
              <a:rPr sz="2400" spc="-5" dirty="0">
                <a:solidFill>
                  <a:srgbClr val="404040"/>
                </a:solidFill>
              </a:rPr>
              <a:t>the </a:t>
            </a:r>
            <a:r>
              <a:rPr sz="2400" dirty="0">
                <a:solidFill>
                  <a:srgbClr val="404040"/>
                </a:solidFill>
              </a:rPr>
              <a:t>electrical  </a:t>
            </a:r>
            <a:r>
              <a:rPr sz="2400" spc="-5" dirty="0">
                <a:solidFill>
                  <a:srgbClr val="404040"/>
                </a:solidFill>
              </a:rPr>
              <a:t>discharge.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193" y="1667382"/>
            <a:ext cx="7446645" cy="33997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4945" marR="5080" indent="-182880">
              <a:lnSpc>
                <a:spcPct val="76300"/>
              </a:lnSpc>
              <a:spcBef>
                <a:spcPts val="240"/>
              </a:spcBef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Clinical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manifestations accompanying a seizure are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numerous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and 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varied, including</a:t>
            </a:r>
            <a:r>
              <a:rPr sz="1900" spc="5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endParaRPr sz="1900">
              <a:latin typeface="Wingdings"/>
              <a:cs typeface="Wingdings"/>
            </a:endParaRPr>
          </a:p>
          <a:p>
            <a:pPr marL="12700">
              <a:lnSpc>
                <a:spcPts val="251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(1) indescribable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bodily</a:t>
            </a:r>
            <a:r>
              <a:rPr sz="1900" spc="-31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sensations,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(2) "pins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and needles"</a:t>
            </a:r>
            <a:r>
              <a:rPr sz="1900" spc="-30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sensations,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(3) smells or</a:t>
            </a:r>
            <a:r>
              <a:rPr sz="1900" spc="-31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sounds,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(4) fear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or</a:t>
            </a:r>
            <a:r>
              <a:rPr sz="1900" spc="-32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depression,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(5)</a:t>
            </a:r>
            <a:r>
              <a:rPr sz="1900" spc="-33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hallucinations,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(6)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momentary jerks or head</a:t>
            </a:r>
            <a:r>
              <a:rPr sz="1900" spc="-32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nods,</a:t>
            </a:r>
            <a:endParaRPr sz="1900">
              <a:latin typeface="Comic Sans MS"/>
              <a:cs typeface="Comic Sans MS"/>
            </a:endParaRPr>
          </a:p>
          <a:p>
            <a:pPr marL="12700">
              <a:lnSpc>
                <a:spcPts val="2580"/>
              </a:lnSpc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(7)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staring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with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loss of awareness,</a:t>
            </a:r>
            <a:r>
              <a:rPr sz="1900" spc="-2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and</a:t>
            </a:r>
            <a:endParaRPr sz="1900">
              <a:latin typeface="Comic Sans MS"/>
              <a:cs typeface="Comic Sans MS"/>
            </a:endParaRPr>
          </a:p>
          <a:p>
            <a:pPr marL="194945" marR="294640" indent="-182880">
              <a:lnSpc>
                <a:spcPct val="76300"/>
              </a:lnSpc>
              <a:spcBef>
                <a:spcPts val="520"/>
              </a:spcBef>
            </a:pPr>
            <a:r>
              <a:rPr sz="2450" spc="1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(8) </a:t>
            </a:r>
            <a:r>
              <a:rPr sz="1900" b="1" spc="-5" dirty="0">
                <a:solidFill>
                  <a:srgbClr val="404040"/>
                </a:solidFill>
                <a:latin typeface="Comic Sans MS"/>
                <a:cs typeface="Comic Sans MS"/>
              </a:rPr>
              <a:t>Convulsions </a:t>
            </a:r>
            <a:r>
              <a:rPr sz="1900" spc="-5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i.e.,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involuntary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muscle contractions)</a:t>
            </a:r>
            <a:r>
              <a:rPr sz="1900" spc="-25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lasting  </a:t>
            </a:r>
            <a:r>
              <a:rPr sz="1900" spc="-5" dirty="0">
                <a:solidFill>
                  <a:srgbClr val="404040"/>
                </a:solidFill>
                <a:latin typeface="Comic Sans MS"/>
                <a:cs typeface="Comic Sans MS"/>
              </a:rPr>
              <a:t>seconds to</a:t>
            </a:r>
            <a:r>
              <a:rPr sz="1900" spc="-10" dirty="0">
                <a:solidFill>
                  <a:srgbClr val="404040"/>
                </a:solidFill>
                <a:latin typeface="Comic Sans MS"/>
                <a:cs typeface="Comic Sans MS"/>
              </a:rPr>
              <a:t> minutes.</a:t>
            </a:r>
            <a:endParaRPr sz="19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6227" y="594359"/>
            <a:ext cx="1214627" cy="566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2948" y="594359"/>
            <a:ext cx="3717036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6752" y="594359"/>
            <a:ext cx="966216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5708" y="0"/>
            <a:ext cx="3382010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900" spc="-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4600" b="1" spc="-10" dirty="0">
                <a:solidFill>
                  <a:srgbClr val="F04123"/>
                </a:solidFill>
                <a:latin typeface="Comic Sans MS"/>
                <a:cs typeface="Comic Sans MS"/>
              </a:rPr>
              <a:t>Objectives</a:t>
            </a:r>
            <a:endParaRPr sz="4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680" y="1848053"/>
            <a:ext cx="6158230" cy="397801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20"/>
              </a:spcBef>
              <a:tabLst>
                <a:tab pos="2466975" algn="l"/>
                <a:tab pos="3444875" algn="l"/>
              </a:tabLst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At the end</a:t>
            </a:r>
            <a:r>
              <a:rPr sz="2400" spc="-2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of</a:t>
            </a:r>
            <a:r>
              <a:rPr sz="2400" spc="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this	lecture	the students should</a:t>
            </a:r>
            <a:r>
              <a:rPr sz="2400" spc="-114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be</a:t>
            </a:r>
            <a:r>
              <a:rPr lang="en-US" sz="240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able</a:t>
            </a:r>
            <a:r>
              <a:rPr sz="2400" spc="-30" dirty="0" smtClean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to:-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12700">
              <a:lnSpc>
                <a:spcPts val="2950"/>
              </a:lnSpc>
            </a:pPr>
            <a:endParaRPr sz="3100" dirty="0">
              <a:latin typeface="Comic Sans MS" panose="030F0702030302020204" pitchFamily="66" charset="0"/>
              <a:cs typeface="Georgia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Define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Etio-pathology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of</a:t>
            </a:r>
            <a:r>
              <a:rPr sz="2400" spc="-4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spc="-3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Types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of</a:t>
            </a:r>
            <a:r>
              <a:rPr sz="2400" spc="3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Role of Genetic in</a:t>
            </a:r>
            <a:r>
              <a:rPr sz="2400" spc="-55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2880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Clinical</a:t>
            </a:r>
            <a:r>
              <a:rPr sz="2400" spc="-5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Features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 indent="-342900">
              <a:lnSpc>
                <a:spcPts val="3229"/>
              </a:lnSpc>
              <a:buClr>
                <a:srgbClr val="C3250C"/>
              </a:buClr>
              <a:buSzPct val="129166"/>
              <a:buAutoNum type="arabicPeriod"/>
              <a:tabLst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Role of Electro Physiological tests in</a:t>
            </a:r>
            <a:r>
              <a:rPr sz="2400" spc="-14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the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  <a:p>
            <a:pPr marL="355600">
              <a:lnSpc>
                <a:spcPts val="2810"/>
              </a:lnSpc>
            </a:pP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diagnosis of</a:t>
            </a:r>
            <a:r>
              <a:rPr sz="2400" spc="-3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Comic Sans MS" panose="030F0702030302020204" pitchFamily="66" charset="0"/>
                <a:cs typeface="Times New Roman"/>
              </a:rPr>
              <a:t>Epilepsy</a:t>
            </a:r>
            <a:endParaRPr sz="2400" dirty="0">
              <a:latin typeface="Comic Sans MS" panose="030F0702030302020204" pitchFamily="66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4267" y="873252"/>
            <a:ext cx="664463" cy="30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5455" y="873252"/>
            <a:ext cx="4739640" cy="309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4952" y="873252"/>
            <a:ext cx="527303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0860" y="1254252"/>
            <a:ext cx="3465576" cy="30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6291" y="1254252"/>
            <a:ext cx="527304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3987" y="549402"/>
            <a:ext cx="8267065" cy="552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5814">
              <a:lnSpc>
                <a:spcPts val="3165"/>
              </a:lnSpc>
            </a:pPr>
            <a:r>
              <a:rPr sz="3200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Pathophysiology of</a:t>
            </a:r>
            <a:r>
              <a:rPr sz="2500" b="1" spc="27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Epilepsy</a:t>
            </a:r>
            <a:endParaRPr sz="2500">
              <a:latin typeface="Comic Sans MS"/>
              <a:cs typeface="Comic Sans MS"/>
            </a:endParaRPr>
          </a:p>
          <a:p>
            <a:pPr marL="2961640">
              <a:lnSpc>
                <a:spcPts val="2930"/>
              </a:lnSpc>
            </a:pP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( </a:t>
            </a:r>
            <a:r>
              <a:rPr sz="2500" b="1" dirty="0">
                <a:solidFill>
                  <a:srgbClr val="C00000"/>
                </a:solidFill>
                <a:latin typeface="Comic Sans MS"/>
                <a:cs typeface="Comic Sans MS"/>
              </a:rPr>
              <a:t>at </a:t>
            </a: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molecular</a:t>
            </a:r>
            <a:r>
              <a:rPr sz="2500" b="1" spc="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500" b="1" spc="-5" dirty="0">
                <a:solidFill>
                  <a:srgbClr val="C00000"/>
                </a:solidFill>
                <a:latin typeface="Comic Sans MS"/>
                <a:cs typeface="Comic Sans MS"/>
              </a:rPr>
              <a:t>level)</a:t>
            </a:r>
            <a:endParaRPr sz="2500">
              <a:latin typeface="Comic Sans MS"/>
              <a:cs typeface="Comic Sans MS"/>
            </a:endParaRPr>
          </a:p>
          <a:p>
            <a:pPr marL="195580" indent="-182880">
              <a:lnSpc>
                <a:spcPts val="3595"/>
              </a:lnSpc>
              <a:spcBef>
                <a:spcPts val="1655"/>
              </a:spcBef>
              <a:buClr>
                <a:srgbClr val="C3250C"/>
              </a:buClr>
              <a:buSzPct val="129166"/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Cortical cell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membrane</a:t>
            </a:r>
            <a:r>
              <a:rPr sz="2400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level</a:t>
            </a:r>
            <a:endParaRPr sz="2400">
              <a:latin typeface="Comic Sans MS"/>
              <a:cs typeface="Comic Sans MS"/>
            </a:endParaRPr>
          </a:p>
          <a:p>
            <a:pPr marL="195580" marR="551815" indent="-182880">
              <a:lnSpc>
                <a:spcPct val="86200"/>
              </a:lnSpc>
              <a:spcBef>
                <a:spcPts val="390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295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Hypersensitive neurons with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lowered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thresholds for  firing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firing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excessively ,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related to</a:t>
            </a:r>
            <a:r>
              <a:rPr sz="24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195580" marR="79375" indent="-182880">
              <a:lnSpc>
                <a:spcPct val="85900"/>
              </a:lnSpc>
              <a:spcBef>
                <a:spcPts val="400"/>
              </a:spcBef>
              <a:buClr>
                <a:srgbClr val="C3250C"/>
              </a:buClr>
              <a:buSzPct val="125000"/>
              <a:buFont typeface="Wingdings"/>
              <a:buChar char=""/>
              <a:tabLst>
                <a:tab pos="195580" algn="l"/>
                <a:tab pos="6106160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(1)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Excess of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Excitatory</a:t>
            </a:r>
            <a:r>
              <a:rPr sz="2400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(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acetylcholine-	or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Glutamate</a:t>
            </a:r>
            <a:r>
              <a:rPr sz="2400" spc="-8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–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related activity</a:t>
            </a:r>
            <a:r>
              <a:rPr sz="2400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)</a:t>
            </a:r>
            <a:endParaRPr sz="2400">
              <a:latin typeface="Comic Sans MS"/>
              <a:cs typeface="Comic Sans MS"/>
            </a:endParaRPr>
          </a:p>
          <a:p>
            <a:pPr marL="195580" indent="-182880">
              <a:lnSpc>
                <a:spcPts val="3490"/>
              </a:lnSpc>
              <a:buClr>
                <a:srgbClr val="C3250C"/>
              </a:buClr>
              <a:buSzPct val="125000"/>
              <a:buFont typeface="Wingdings"/>
              <a:buChar char=""/>
              <a:tabLst>
                <a:tab pos="195580" algn="l"/>
              </a:tabLst>
            </a:pP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(2) Decreased inhibitory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( GABA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–related</a:t>
            </a:r>
            <a:r>
              <a:rPr sz="2400" spc="-5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activity)</a:t>
            </a:r>
            <a:endParaRPr sz="2400">
              <a:latin typeface="Comic Sans MS"/>
              <a:cs typeface="Comic Sans MS"/>
            </a:endParaRPr>
          </a:p>
          <a:p>
            <a:pPr marL="195580" marR="5080" indent="-182880">
              <a:lnSpc>
                <a:spcPct val="89100"/>
              </a:lnSpc>
              <a:spcBef>
                <a:spcPts val="285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295" algn="l"/>
                <a:tab pos="5993765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Together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and/or (2)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above </a:t>
            </a:r>
            <a:r>
              <a:rPr sz="24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leading to instability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of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cell-membrane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&amp; lowered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threshold for excitation </a:t>
            </a:r>
            <a:r>
              <a:rPr sz="2400" dirty="0">
                <a:solidFill>
                  <a:srgbClr val="0D0D0D"/>
                </a:solidFill>
                <a:latin typeface="Wingdings"/>
                <a:cs typeface="Wingdings"/>
              </a:rPr>
              <a:t></a:t>
            </a: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excessive</a:t>
            </a:r>
            <a:r>
              <a:rPr sz="2400" spc="-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polarization,</a:t>
            </a:r>
            <a:r>
              <a:rPr sz="2400" spc="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hypopolarization	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allowing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the</a:t>
            </a:r>
            <a:r>
              <a:rPr sz="2400" spc="-9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cell 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to be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more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susceptible to activation spontaneously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by 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any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ionic imbalances in the immediate chemical 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environment of</a:t>
            </a:r>
            <a:r>
              <a:rPr sz="2400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neurons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9032" y="1274063"/>
            <a:ext cx="667512" cy="81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0032" y="1360932"/>
            <a:ext cx="478840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2911" y="1783079"/>
            <a:ext cx="4290060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8371" y="2385060"/>
            <a:ext cx="888491" cy="57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4677" y="1346657"/>
            <a:ext cx="4620260" cy="494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4965" algn="l"/>
              </a:tabLst>
            </a:pPr>
            <a:r>
              <a:rPr sz="3050" spc="10" dirty="0">
                <a:solidFill>
                  <a:srgbClr val="C3250C"/>
                </a:solidFill>
                <a:latin typeface="Georgia"/>
                <a:cs typeface="Georgia"/>
              </a:rPr>
              <a:t>*	</a:t>
            </a:r>
            <a:r>
              <a:rPr sz="2400" b="1" u="heavy" spc="-5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Electroencephalogram </a:t>
            </a:r>
            <a:r>
              <a:rPr sz="2400" b="1" u="heavy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(</a:t>
            </a:r>
            <a:r>
              <a:rPr sz="2400" b="1" u="heavy" spc="-40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F04123"/>
                </a:solidFill>
                <a:uFill>
                  <a:solidFill>
                    <a:srgbClr val="F04123"/>
                  </a:solidFill>
                </a:uFill>
                <a:latin typeface="Comic Sans MS"/>
                <a:cs typeface="Comic Sans MS"/>
              </a:rPr>
              <a:t>EEG)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406" y="1905965"/>
            <a:ext cx="7107555" cy="53636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EEG </a:t>
            </a:r>
            <a:r>
              <a:rPr sz="2000" dirty="0">
                <a:latin typeface="Comic Sans MS"/>
                <a:cs typeface="Comic Sans MS"/>
              </a:rPr>
              <a:t>is helpful </a:t>
            </a:r>
            <a:r>
              <a:rPr sz="2000" spc="-5" dirty="0">
                <a:latin typeface="Comic Sans MS"/>
                <a:cs typeface="Comic Sans MS"/>
              </a:rPr>
              <a:t>for establishing </a:t>
            </a:r>
            <a:r>
              <a:rPr sz="2000" dirty="0">
                <a:latin typeface="Comic Sans MS"/>
                <a:cs typeface="Comic Sans MS"/>
              </a:rPr>
              <a:t>the </a:t>
            </a:r>
            <a:r>
              <a:rPr sz="2000" spc="-5" dirty="0">
                <a:latin typeface="Comic Sans MS"/>
                <a:cs typeface="Comic Sans MS"/>
              </a:rPr>
              <a:t>diagnosis,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classifying</a:t>
            </a:r>
          </a:p>
          <a:p>
            <a:pPr marL="355600">
              <a:lnSpc>
                <a:spcPts val="2280"/>
              </a:lnSpc>
            </a:pPr>
            <a:r>
              <a:rPr sz="2000" spc="-5" dirty="0">
                <a:latin typeface="Comic Sans MS"/>
                <a:cs typeface="Comic Sans MS"/>
              </a:rPr>
              <a:t>seizures </a:t>
            </a:r>
            <a:r>
              <a:rPr sz="2000" dirty="0">
                <a:latin typeface="Comic Sans MS"/>
                <a:cs typeface="Comic Sans MS"/>
              </a:rPr>
              <a:t>correctly, </a:t>
            </a:r>
            <a:r>
              <a:rPr sz="2000" spc="-5" dirty="0">
                <a:latin typeface="Comic Sans MS"/>
                <a:cs typeface="Comic Sans MS"/>
              </a:rPr>
              <a:t>and making therapeutic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decisions</a:t>
            </a:r>
          </a:p>
          <a:p>
            <a:pPr marL="355600" marR="713105" indent="-342900">
              <a:lnSpc>
                <a:spcPts val="2160"/>
              </a:lnSpc>
              <a:spcBef>
                <a:spcPts val="509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In combination with appropriate clinical findings,  epileptiform EEG patterns termed </a:t>
            </a:r>
            <a:r>
              <a:rPr sz="2000" b="1" spc="-5" dirty="0">
                <a:latin typeface="Comic Sans MS"/>
                <a:cs typeface="Comic Sans MS"/>
              </a:rPr>
              <a:t>spikes </a:t>
            </a:r>
            <a:r>
              <a:rPr sz="2000" dirty="0">
                <a:latin typeface="Comic Sans MS"/>
                <a:cs typeface="Comic Sans MS"/>
              </a:rPr>
              <a:t>or </a:t>
            </a:r>
            <a:r>
              <a:rPr sz="2000" b="1" dirty="0">
                <a:latin typeface="Comic Sans MS"/>
                <a:cs typeface="Comic Sans MS"/>
              </a:rPr>
              <a:t>sharp  </a:t>
            </a:r>
            <a:r>
              <a:rPr sz="2000" b="1" spc="-5" dirty="0">
                <a:latin typeface="Comic Sans MS"/>
                <a:cs typeface="Comic Sans MS"/>
              </a:rPr>
              <a:t>waves </a:t>
            </a:r>
            <a:r>
              <a:rPr sz="2000" dirty="0">
                <a:latin typeface="Comic Sans MS"/>
                <a:cs typeface="Comic Sans MS"/>
              </a:rPr>
              <a:t>strongly support a </a:t>
            </a:r>
            <a:r>
              <a:rPr sz="2000" spc="-5" dirty="0">
                <a:latin typeface="Comic Sans MS"/>
                <a:cs typeface="Comic Sans MS"/>
              </a:rPr>
              <a:t>diagnosis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epilepsy</a:t>
            </a:r>
            <a:endParaRPr sz="20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EEG in patients with seizures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focal epileptiform discharges indicate focal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epilepsy</a:t>
            </a:r>
            <a:endParaRPr sz="2000" dirty="0">
              <a:latin typeface="Comic Sans MS"/>
              <a:cs typeface="Comic Sans MS"/>
            </a:endParaRPr>
          </a:p>
          <a:p>
            <a:pPr marL="355600" indent="-342900">
              <a:lnSpc>
                <a:spcPts val="2270"/>
              </a:lnSpc>
              <a:spcBef>
                <a:spcPts val="24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generalized epileptiform activity indicates 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generalized</a:t>
            </a:r>
            <a:endParaRPr sz="2000" dirty="0">
              <a:latin typeface="Comic Sans MS"/>
              <a:cs typeface="Comic Sans MS"/>
            </a:endParaRPr>
          </a:p>
          <a:p>
            <a:pPr marL="355600">
              <a:lnSpc>
                <a:spcPts val="2270"/>
              </a:lnSpc>
            </a:pPr>
            <a:r>
              <a:rPr sz="2000" spc="-5" dirty="0">
                <a:latin typeface="Comic Sans MS"/>
                <a:cs typeface="Comic Sans MS"/>
              </a:rPr>
              <a:t>form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epilepsy</a:t>
            </a:r>
            <a:r>
              <a:rPr sz="2000" spc="-10" dirty="0" smtClean="0">
                <a:latin typeface="Arial"/>
                <a:cs typeface="Arial"/>
              </a:rPr>
              <a:t>.</a:t>
            </a:r>
            <a:endParaRPr lang="en-US" sz="2000" spc="-1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100"/>
              </a:lnSpc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Most EEGs </a:t>
            </a:r>
            <a:r>
              <a:rPr sz="2000" dirty="0">
                <a:latin typeface="Comic Sans MS"/>
                <a:cs typeface="Comic Sans MS"/>
              </a:rPr>
              <a:t>are obtained </a:t>
            </a:r>
            <a:r>
              <a:rPr sz="2000" spc="-5" dirty="0">
                <a:latin typeface="Comic Sans MS"/>
                <a:cs typeface="Comic Sans MS"/>
              </a:rPr>
              <a:t>between seizures, and interictal  abnormalities </a:t>
            </a:r>
            <a:r>
              <a:rPr sz="2000" dirty="0">
                <a:latin typeface="Comic Sans MS"/>
                <a:cs typeface="Comic Sans MS"/>
              </a:rPr>
              <a:t>alone can </a:t>
            </a:r>
            <a:r>
              <a:rPr sz="2000" spc="-5" dirty="0">
                <a:latin typeface="Comic Sans MS"/>
                <a:cs typeface="Comic Sans MS"/>
              </a:rPr>
              <a:t>never </a:t>
            </a:r>
            <a:r>
              <a:rPr sz="2000" dirty="0">
                <a:latin typeface="Comic Sans MS"/>
                <a:cs typeface="Comic Sans MS"/>
              </a:rPr>
              <a:t>prove or </a:t>
            </a:r>
            <a:r>
              <a:rPr sz="2000" spc="-5" dirty="0">
                <a:latin typeface="Comic Sans MS"/>
                <a:cs typeface="Comic Sans MS"/>
              </a:rPr>
              <a:t>eliminate </a:t>
            </a:r>
            <a:r>
              <a:rPr sz="2000" dirty="0">
                <a:latin typeface="Comic Sans MS"/>
                <a:cs typeface="Comic Sans MS"/>
              </a:rPr>
              <a:t>a  </a:t>
            </a:r>
            <a:r>
              <a:rPr sz="2000" spc="-5" dirty="0">
                <a:latin typeface="Comic Sans MS"/>
                <a:cs typeface="Comic Sans MS"/>
              </a:rPr>
              <a:t>diagnosis </a:t>
            </a:r>
            <a:r>
              <a:rPr sz="2000" dirty="0">
                <a:latin typeface="Comic Sans MS"/>
                <a:cs typeface="Comic Sans MS"/>
              </a:rPr>
              <a:t>of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epilepsy</a:t>
            </a:r>
            <a:endParaRPr sz="2000" dirty="0">
              <a:latin typeface="Comic Sans MS"/>
              <a:cs typeface="Comic Sans MS"/>
            </a:endParaRPr>
          </a:p>
          <a:p>
            <a:pPr marL="355600" marR="151130" indent="-342900">
              <a:lnSpc>
                <a:spcPts val="2160"/>
              </a:lnSpc>
              <a:spcBef>
                <a:spcPts val="509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sz="2000" spc="-5" dirty="0">
                <a:latin typeface="Comic Sans MS"/>
                <a:cs typeface="Comic Sans MS"/>
              </a:rPr>
              <a:t>Epilepsy </a:t>
            </a:r>
            <a:r>
              <a:rPr sz="2000" dirty="0">
                <a:latin typeface="Comic Sans MS"/>
                <a:cs typeface="Comic Sans MS"/>
              </a:rPr>
              <a:t>can </a:t>
            </a:r>
            <a:r>
              <a:rPr sz="2000" spc="-5" dirty="0">
                <a:latin typeface="Comic Sans MS"/>
                <a:cs typeface="Comic Sans MS"/>
              </a:rPr>
              <a:t>be definitely established </a:t>
            </a:r>
            <a:r>
              <a:rPr sz="2000" dirty="0">
                <a:latin typeface="Comic Sans MS"/>
                <a:cs typeface="Comic Sans MS"/>
              </a:rPr>
              <a:t>only </a:t>
            </a:r>
            <a:r>
              <a:rPr sz="2000" spc="-5" dirty="0">
                <a:latin typeface="Comic Sans MS"/>
                <a:cs typeface="Comic Sans MS"/>
              </a:rPr>
              <a:t>by </a:t>
            </a:r>
            <a:r>
              <a:rPr sz="2000" dirty="0">
                <a:latin typeface="Comic Sans MS"/>
                <a:cs typeface="Comic Sans MS"/>
              </a:rPr>
              <a:t>recording  a </a:t>
            </a:r>
            <a:r>
              <a:rPr sz="2000" spc="-5" dirty="0">
                <a:latin typeface="Comic Sans MS"/>
                <a:cs typeface="Comic Sans MS"/>
              </a:rPr>
              <a:t>characteristic ictal discharge during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clinical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attack</a:t>
            </a:r>
            <a:r>
              <a:rPr sz="2000" spc="-5" dirty="0" smtClean="0">
                <a:latin typeface="Comic Sans MS"/>
                <a:cs typeface="Comic Sans MS"/>
              </a:rPr>
              <a:t>.</a:t>
            </a:r>
            <a:endParaRPr lang="en-US" sz="2000" spc="-5" dirty="0" smtClean="0">
              <a:latin typeface="Comic Sans MS"/>
              <a:cs typeface="Comic Sans MS"/>
            </a:endParaRPr>
          </a:p>
          <a:p>
            <a:pPr marL="355600" marR="151130" indent="-342900">
              <a:lnSpc>
                <a:spcPts val="2160"/>
              </a:lnSpc>
              <a:spcBef>
                <a:spcPts val="509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GB" sz="2000" dirty="0" smtClean="0">
                <a:latin typeface="Comic Sans MS"/>
                <a:cs typeface="Comic Sans MS"/>
              </a:rPr>
              <a:t>3Hz </a:t>
            </a:r>
            <a:r>
              <a:rPr lang="en-GB" sz="2000" dirty="0">
                <a:latin typeface="Comic Sans MS"/>
                <a:cs typeface="Comic Sans MS"/>
              </a:rPr>
              <a:t>spike-and-wave activity occurs specifically in </a:t>
            </a:r>
            <a:r>
              <a:rPr lang="en-GB" sz="2000" dirty="0" smtClean="0">
                <a:latin typeface="Comic Sans MS"/>
                <a:cs typeface="Comic Sans MS"/>
              </a:rPr>
              <a:t>petit</a:t>
            </a:r>
          </a:p>
          <a:p>
            <a:pPr marL="355600" marR="151130" indent="-342900">
              <a:lnSpc>
                <a:spcPts val="2160"/>
              </a:lnSpc>
              <a:spcBef>
                <a:spcPts val="509"/>
              </a:spcBef>
              <a:buClr>
                <a:srgbClr val="FF0000"/>
              </a:buClr>
              <a:buFont typeface="Wingdings"/>
              <a:buChar char=""/>
              <a:tabLst>
                <a:tab pos="355600" algn="l"/>
              </a:tabLst>
            </a:pPr>
            <a:r>
              <a:rPr lang="en-GB" sz="2000" dirty="0">
                <a:latin typeface="Comic Sans MS"/>
                <a:cs typeface="Comic Sans MS"/>
              </a:rPr>
              <a:t>mal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46" y="1124792"/>
            <a:ext cx="7704835" cy="561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1769364"/>
            <a:ext cx="568452" cy="69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852" y="1848611"/>
            <a:ext cx="156667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5147" y="1848611"/>
            <a:ext cx="1383792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251" y="1848611"/>
            <a:ext cx="2532888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987" y="1829765"/>
            <a:ext cx="24765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Genetic </a:t>
            </a:r>
            <a:r>
              <a:rPr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&amp;</a:t>
            </a:r>
            <a:r>
              <a:rPr sz="2000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0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Epilepsy: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282698"/>
            <a:ext cx="8546465" cy="266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2520"/>
              </a:lnSpc>
            </a:pPr>
            <a:r>
              <a:rPr sz="2600" spc="4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40" dirty="0">
                <a:solidFill>
                  <a:srgbClr val="404040"/>
                </a:solidFill>
                <a:latin typeface="Comic Sans MS"/>
                <a:cs typeface="Comic Sans MS"/>
              </a:rPr>
              <a:t>Some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types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linked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to genes (run in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families)</a:t>
            </a:r>
            <a:endParaRPr sz="2000">
              <a:latin typeface="Comic Sans MS"/>
              <a:cs typeface="Comic Sans MS"/>
            </a:endParaRPr>
          </a:p>
          <a:p>
            <a:pPr marL="241300" marR="701040" indent="-182880">
              <a:lnSpc>
                <a:spcPct val="85700"/>
              </a:lnSpc>
              <a:spcBef>
                <a:spcPts val="345"/>
              </a:spcBef>
            </a:pPr>
            <a:r>
              <a:rPr sz="2600" spc="2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25" dirty="0">
                <a:solidFill>
                  <a:srgbClr val="404040"/>
                </a:solidFill>
                <a:latin typeface="Comic Sans MS"/>
                <a:cs typeface="Comic Sans MS"/>
              </a:rPr>
              <a:t>Genetic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abnormalities ››››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increasing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person's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susceptibility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to  </a:t>
            </a:r>
            <a:r>
              <a:rPr sz="20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000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that are triggered by an environmental</a:t>
            </a:r>
            <a:r>
              <a:rPr sz="2000" spc="35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factor</a:t>
            </a:r>
            <a:endParaRPr sz="2000">
              <a:latin typeface="Comic Sans MS"/>
              <a:cs typeface="Comic Sans MS"/>
            </a:endParaRPr>
          </a:p>
          <a:p>
            <a:pPr marL="241300" marR="5080" indent="-182880">
              <a:lnSpc>
                <a:spcPct val="87800"/>
              </a:lnSpc>
              <a:spcBef>
                <a:spcPts val="320"/>
              </a:spcBef>
            </a:pPr>
            <a:r>
              <a:rPr sz="2600" spc="2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000" spc="20" dirty="0">
                <a:solidFill>
                  <a:srgbClr val="404040"/>
                </a:solidFill>
                <a:latin typeface="Comic Sans MS"/>
                <a:cs typeface="Comic Sans MS"/>
              </a:rPr>
              <a:t>Several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types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epilepsy have now been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linked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to defective genes for  </a:t>
            </a:r>
            <a:r>
              <a:rPr sz="2000" b="1" spc="-5" dirty="0">
                <a:solidFill>
                  <a:srgbClr val="404040"/>
                </a:solidFill>
                <a:latin typeface="Comic Sans MS"/>
                <a:cs typeface="Comic Sans MS"/>
              </a:rPr>
              <a:t>ion channels, the </a:t>
            </a:r>
            <a:r>
              <a:rPr sz="2000" b="1" dirty="0">
                <a:solidFill>
                  <a:srgbClr val="404040"/>
                </a:solidFill>
                <a:latin typeface="Comic Sans MS"/>
                <a:cs typeface="Comic Sans MS"/>
              </a:rPr>
              <a:t>"gates"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that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control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the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flow of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ions in to and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out  of cells </a:t>
            </a:r>
            <a:r>
              <a:rPr sz="2000" spc="-5" dirty="0">
                <a:solidFill>
                  <a:srgbClr val="404040"/>
                </a:solidFill>
                <a:latin typeface="Comic Sans MS"/>
                <a:cs typeface="Comic Sans MS"/>
              </a:rPr>
              <a:t>and that regulate neuron</a:t>
            </a:r>
            <a:r>
              <a:rPr sz="2000" spc="-10" dirty="0">
                <a:solidFill>
                  <a:srgbClr val="404040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404040"/>
                </a:solidFill>
                <a:latin typeface="Comic Sans MS"/>
                <a:cs typeface="Comic Sans MS"/>
              </a:rPr>
              <a:t>signaling.</a:t>
            </a:r>
            <a:endParaRPr sz="2000">
              <a:latin typeface="Comic Sans MS"/>
              <a:cs typeface="Comic Sans MS"/>
            </a:endParaRPr>
          </a:p>
          <a:p>
            <a:pPr marL="355600" marR="648970" indent="-342900">
              <a:lnSpc>
                <a:spcPts val="259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mic Sans MS"/>
                <a:cs typeface="Comic Sans MS"/>
              </a:rPr>
              <a:t>Example </a:t>
            </a:r>
            <a:r>
              <a:rPr sz="2400" dirty="0">
                <a:latin typeface="Comic Sans MS"/>
                <a:cs typeface="Comic Sans MS"/>
              </a:rPr>
              <a:t>: </a:t>
            </a:r>
            <a:r>
              <a:rPr sz="2400" spc="-5" dirty="0">
                <a:latin typeface="Comic Sans MS"/>
                <a:cs typeface="Comic Sans MS"/>
              </a:rPr>
              <a:t>Lafora's disease, </a:t>
            </a:r>
            <a:r>
              <a:rPr sz="2400" dirty="0">
                <a:latin typeface="Comic Sans MS"/>
                <a:cs typeface="Comic Sans MS"/>
              </a:rPr>
              <a:t>has been </a:t>
            </a:r>
            <a:r>
              <a:rPr sz="2400" spc="-5" dirty="0">
                <a:latin typeface="Comic Sans MS"/>
                <a:cs typeface="Comic Sans MS"/>
              </a:rPr>
              <a:t>linked to </a:t>
            </a:r>
            <a:r>
              <a:rPr sz="2400" dirty="0">
                <a:latin typeface="Comic Sans MS"/>
                <a:cs typeface="Comic Sans MS"/>
              </a:rPr>
              <a:t>a gene  </a:t>
            </a:r>
            <a:r>
              <a:rPr sz="2400" spc="-5" dirty="0">
                <a:latin typeface="Comic Sans MS"/>
                <a:cs typeface="Comic Sans MS"/>
              </a:rPr>
              <a:t>that </a:t>
            </a:r>
            <a:r>
              <a:rPr sz="2400" dirty="0">
                <a:latin typeface="Comic Sans MS"/>
                <a:cs typeface="Comic Sans MS"/>
              </a:rPr>
              <a:t>helps </a:t>
            </a:r>
            <a:r>
              <a:rPr sz="2400" spc="-5" dirty="0">
                <a:latin typeface="Comic Sans MS"/>
                <a:cs typeface="Comic Sans MS"/>
              </a:rPr>
              <a:t>to break down</a:t>
            </a:r>
            <a:r>
              <a:rPr sz="2400" spc="-5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carbohydrates.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8162391" cy="738664"/>
          </a:xfrm>
        </p:spPr>
        <p:txBody>
          <a:bodyPr/>
          <a:lstStyle/>
          <a:p>
            <a:pPr algn="ctr"/>
            <a:r>
              <a:rPr lang="en-US" sz="4800" u="none" dirty="0" smtClean="0">
                <a:latin typeface="Broadway" panose="04040905080B02020502" pitchFamily="82" charset="0"/>
              </a:rPr>
              <a:t>Thank you</a:t>
            </a:r>
            <a:endParaRPr lang="en-US" sz="4800" u="none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2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9867" y="57911"/>
            <a:ext cx="775716" cy="949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5627" y="161544"/>
            <a:ext cx="2808732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4967" y="161544"/>
            <a:ext cx="4110228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5804" y="161544"/>
            <a:ext cx="62331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84122" y="244602"/>
            <a:ext cx="616966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54"/>
              </a:lnSpc>
            </a:pPr>
            <a:r>
              <a:rPr sz="3550" spc="15" dirty="0">
                <a:solidFill>
                  <a:srgbClr val="C3250C"/>
                </a:solidFill>
                <a:latin typeface="Georgia"/>
                <a:cs typeface="Georgia"/>
              </a:rPr>
              <a:t>*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Definition </a:t>
            </a: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of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seizure </a:t>
            </a:r>
            <a:r>
              <a:rPr sz="2800" b="1" spc="-5" dirty="0">
                <a:solidFill>
                  <a:srgbClr val="C00000"/>
                </a:solidFill>
                <a:latin typeface="Comic Sans MS"/>
                <a:cs typeface="Comic Sans MS"/>
              </a:rPr>
              <a:t>and</a:t>
            </a:r>
            <a:r>
              <a:rPr sz="2800" b="1" spc="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omic Sans MS"/>
                <a:cs typeface="Comic Sans MS"/>
              </a:rPr>
              <a:t>Epilepsy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60" y="2266645"/>
            <a:ext cx="8858250" cy="22244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4945" marR="236854" indent="-182880">
              <a:lnSpc>
                <a:spcPct val="95400"/>
              </a:lnSpc>
              <a:spcBef>
                <a:spcPts val="320"/>
              </a:spcBef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Seizures are symptoms of a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disturbance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in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brain  function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,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which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can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be due </a:t>
            </a:r>
            <a:r>
              <a:rPr sz="2600" spc="-10" dirty="0">
                <a:solidFill>
                  <a:srgbClr val="0D0D0D"/>
                </a:solidFill>
                <a:latin typeface="Comic Sans MS"/>
                <a:cs typeface="Comic Sans MS"/>
              </a:rPr>
              <a:t>to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epilepsy or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other</a:t>
            </a:r>
            <a:r>
              <a:rPr sz="2600" spc="-9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causes</a:t>
            </a:r>
            <a:endParaRPr sz="2600">
              <a:latin typeface="Comic Sans MS"/>
              <a:cs typeface="Comic Sans MS"/>
            </a:endParaRPr>
          </a:p>
          <a:p>
            <a:pPr marL="194945" marR="5080" indent="-182880">
              <a:lnSpc>
                <a:spcPct val="97700"/>
              </a:lnSpc>
              <a:spcBef>
                <a:spcPts val="265"/>
              </a:spcBef>
            </a:pPr>
            <a:r>
              <a:rPr sz="33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5" dirty="0">
                <a:solidFill>
                  <a:srgbClr val="0D0D0D"/>
                </a:solidFill>
                <a:latin typeface="Comic Sans MS"/>
                <a:cs typeface="Comic Sans MS"/>
              </a:rPr>
              <a:t>A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seizure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is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 sudden surge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in electrical activity in the  brain that causes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an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alteration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in sensation,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behavior,</a:t>
            </a:r>
            <a:r>
              <a:rPr sz="2600" spc="-16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or  consciousness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94945" marR="5080" indent="-182880">
              <a:lnSpc>
                <a:spcPct val="95400"/>
              </a:lnSpc>
              <a:spcBef>
                <a:spcPts val="315"/>
              </a:spcBef>
            </a:pPr>
            <a:r>
              <a:rPr sz="33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pc="-5" dirty="0"/>
              <a:t>Abnormal </a:t>
            </a:r>
            <a:r>
              <a:rPr dirty="0"/>
              <a:t>, excessive </a:t>
            </a:r>
            <a:r>
              <a:rPr spc="-5" dirty="0"/>
              <a:t>electrical discharge </a:t>
            </a:r>
            <a:r>
              <a:rPr dirty="0"/>
              <a:t>of a group  of </a:t>
            </a:r>
            <a:r>
              <a:rPr spc="-5" dirty="0"/>
              <a:t>neurons within the</a:t>
            </a:r>
            <a:r>
              <a:rPr spc="-55" dirty="0"/>
              <a:t> </a:t>
            </a:r>
            <a:r>
              <a:rPr spc="-5" dirty="0"/>
              <a:t>brain.</a:t>
            </a:r>
            <a:endParaRPr sz="335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054" y="2740228"/>
            <a:ext cx="7317105" cy="136906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94945" marR="464184" indent="-182880">
              <a:lnSpc>
                <a:spcPct val="76300"/>
              </a:lnSpc>
              <a:spcBef>
                <a:spcPts val="1090"/>
              </a:spcBef>
              <a:tabLst>
                <a:tab pos="3934460" algn="l"/>
                <a:tab pos="5674360" algn="l"/>
              </a:tabLst>
            </a:pPr>
            <a:r>
              <a:rPr sz="33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spc="5" dirty="0">
                <a:solidFill>
                  <a:srgbClr val="0D0D0D"/>
                </a:solidFill>
                <a:latin typeface="Comic Sans MS"/>
                <a:cs typeface="Comic Sans MS"/>
              </a:rPr>
              <a:t>When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a person has </a:t>
            </a:r>
            <a:r>
              <a:rPr sz="2600" spc="-5" dirty="0">
                <a:solidFill>
                  <a:srgbClr val="0D0D0D"/>
                </a:solidFill>
                <a:latin typeface="Comic Sans MS"/>
                <a:cs typeface="Comic Sans MS"/>
              </a:rPr>
              <a:t>recurrent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( 2 or more)</a:t>
            </a:r>
            <a:r>
              <a:rPr sz="2600" spc="-17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,  unprovoked</a:t>
            </a:r>
            <a:r>
              <a:rPr sz="26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r>
              <a:rPr sz="2600" spc="-4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“</a:t>
            </a:r>
            <a:r>
              <a:rPr sz="2600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D0D0D"/>
                </a:solidFill>
                <a:latin typeface="Comic Sans MS"/>
                <a:cs typeface="Comic Sans MS"/>
              </a:rPr>
              <a:t>epileptic	“.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3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600" dirty="0">
                <a:latin typeface="Comic Sans MS"/>
                <a:cs typeface="Comic Sans MS"/>
              </a:rPr>
              <a:t>Hence seizures can </a:t>
            </a:r>
            <a:r>
              <a:rPr sz="2600" spc="-5" dirty="0">
                <a:latin typeface="Comic Sans MS"/>
                <a:cs typeface="Comic Sans MS"/>
              </a:rPr>
              <a:t>be </a:t>
            </a:r>
            <a:r>
              <a:rPr sz="2600" dirty="0">
                <a:latin typeface="Comic Sans MS"/>
                <a:cs typeface="Comic Sans MS"/>
              </a:rPr>
              <a:t>a symptom of epilepsy</a:t>
            </a:r>
            <a:r>
              <a:rPr sz="2600" spc="-190" dirty="0">
                <a:latin typeface="Comic Sans MS"/>
                <a:cs typeface="Comic Sans MS"/>
              </a:rPr>
              <a:t> </a:t>
            </a:r>
            <a:r>
              <a:rPr sz="2600" dirty="0">
                <a:latin typeface="Comic Sans MS"/>
                <a:cs typeface="Comic Sans MS"/>
              </a:rPr>
              <a:t>.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7743" y="4978908"/>
            <a:ext cx="888492" cy="57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620737"/>
            <a:ext cx="8568944" cy="525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054" y="1951100"/>
            <a:ext cx="1897380" cy="18230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595"/>
              </a:lnSpc>
              <a:spcBef>
                <a:spcPts val="120"/>
              </a:spcBef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Seizures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470"/>
              </a:lnSpc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Partial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470"/>
              </a:lnSpc>
            </a:pPr>
            <a:r>
              <a:rPr sz="310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3100" spc="-50" dirty="0">
                <a:solidFill>
                  <a:srgbClr val="C3250C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or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ts val="3595"/>
              </a:lnSpc>
            </a:pPr>
            <a:r>
              <a:rPr sz="310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spc="5" dirty="0">
                <a:solidFill>
                  <a:srgbClr val="0D0D0D"/>
                </a:solidFill>
                <a:latin typeface="Comic Sans MS"/>
                <a:cs typeface="Comic Sans MS"/>
              </a:rPr>
              <a:t>Gen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erali</a:t>
            </a:r>
            <a:r>
              <a:rPr sz="2400" spc="5" dirty="0">
                <a:solidFill>
                  <a:srgbClr val="0D0D0D"/>
                </a:solidFill>
                <a:latin typeface="Comic Sans MS"/>
                <a:cs typeface="Comic Sans MS"/>
              </a:rPr>
              <a:t>z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579462"/>
            <a:ext cx="5781675" cy="5225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71" y="1741932"/>
            <a:ext cx="676656" cy="824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572" y="1834895"/>
            <a:ext cx="406298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3171" y="1834895"/>
            <a:ext cx="496824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451" y="2257044"/>
            <a:ext cx="3610355" cy="65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971" y="3944111"/>
            <a:ext cx="676656" cy="824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572" y="4037076"/>
            <a:ext cx="586740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927" y="4037076"/>
            <a:ext cx="4134612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6155" y="4037076"/>
            <a:ext cx="496824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808" y="4459223"/>
            <a:ext cx="3680460" cy="65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5920" y="1741665"/>
            <a:ext cx="8768080" cy="1452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1750" rIns="0" bIns="0" rtlCol="0">
            <a:spAutoFit/>
          </a:bodyPr>
          <a:lstStyle/>
          <a:p>
            <a:pPr marL="56515" marR="3458210" indent="-44450">
              <a:lnSpc>
                <a:spcPct val="112100"/>
              </a:lnSpc>
              <a:spcBef>
                <a:spcPts val="25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a. </a:t>
            </a: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Simple partial seizures </a:t>
            </a:r>
            <a:r>
              <a:rPr sz="2400" spc="-5" dirty="0">
                <a:solidFill>
                  <a:srgbClr val="FF0000"/>
                </a:solidFill>
              </a:rPr>
              <a:t> </a:t>
            </a:r>
            <a:r>
              <a:rPr sz="2400" spc="-5" dirty="0"/>
              <a:t>manifest</a:t>
            </a:r>
            <a:endParaRPr sz="2400" dirty="0">
              <a:latin typeface="Georgia"/>
              <a:cs typeface="Georgia"/>
            </a:endParaRPr>
          </a:p>
          <a:p>
            <a:pPr marL="56515" marR="5080">
              <a:lnSpc>
                <a:spcPct val="120400"/>
              </a:lnSpc>
            </a:pPr>
            <a:r>
              <a:rPr sz="2400" spc="-5" dirty="0"/>
              <a:t>motor, somatosensory, </a:t>
            </a:r>
            <a:r>
              <a:rPr sz="2400" dirty="0"/>
              <a:t>and </a:t>
            </a:r>
            <a:r>
              <a:rPr sz="2400" spc="-5" dirty="0"/>
              <a:t>psychomotor symptoms  without </a:t>
            </a:r>
            <a:r>
              <a:rPr sz="2400" spc="-10" dirty="0"/>
              <a:t>impairment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dirty="0" smtClean="0"/>
              <a:t>consciousness</a:t>
            </a:r>
            <a:r>
              <a:rPr lang="en-US" sz="2400" dirty="0" smtClean="0"/>
              <a:t>(</a:t>
            </a:r>
            <a:r>
              <a:rPr lang="en-US" sz="2400" dirty="0" err="1" smtClean="0"/>
              <a:t>e.g</a:t>
            </a:r>
            <a:r>
              <a:rPr lang="en-US" sz="2400" dirty="0" smtClean="0"/>
              <a:t> </a:t>
            </a:r>
            <a:r>
              <a:rPr lang="en-US" sz="2400" dirty="0" err="1" smtClean="0"/>
              <a:t>Jaksonian</a:t>
            </a:r>
            <a:r>
              <a:rPr lang="en-US" sz="2400" dirty="0" smtClean="0"/>
              <a:t> seizures)</a:t>
            </a:r>
            <a:endParaRPr sz="2400" dirty="0"/>
          </a:p>
        </p:txBody>
      </p:sp>
      <p:sp>
        <p:nvSpPr>
          <p:cNvPr id="12" name="object 12"/>
          <p:cNvSpPr txBox="1"/>
          <p:nvPr/>
        </p:nvSpPr>
        <p:spPr>
          <a:xfrm>
            <a:off x="330200" y="3944975"/>
            <a:ext cx="8813800" cy="9800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1750" rIns="0" bIns="0" rtlCol="0">
            <a:spAutoFit/>
          </a:bodyPr>
          <a:lstStyle/>
          <a:p>
            <a:pPr marL="12700" marR="4244340" indent="45720">
              <a:lnSpc>
                <a:spcPct val="112000"/>
              </a:lnSpc>
              <a:spcBef>
                <a:spcPts val="250"/>
              </a:spcBef>
            </a:pPr>
            <a:r>
              <a:rPr sz="3100" dirty="0" smtClean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24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. </a:t>
            </a:r>
            <a:r>
              <a:rPr sz="2400" u="heavy" spc="-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Complex partial </a:t>
            </a:r>
            <a:r>
              <a:rPr sz="2400" u="heavy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seizures </a:t>
            </a:r>
            <a:r>
              <a:rPr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impairment </a:t>
            </a:r>
            <a:r>
              <a:rPr sz="2400" dirty="0" smtClean="0">
                <a:solidFill>
                  <a:srgbClr val="0D0D0D"/>
                </a:solidFill>
                <a:latin typeface="Comic Sans MS"/>
                <a:cs typeface="Comic Sans MS"/>
              </a:rPr>
              <a:t>of </a:t>
            </a:r>
            <a:r>
              <a:rPr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consciousness </a:t>
            </a:r>
            <a:endParaRPr sz="2400" dirty="0" smtClean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" y="1434083"/>
            <a:ext cx="6847332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5976" y="1434083"/>
            <a:ext cx="49682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908" y="1856232"/>
            <a:ext cx="6481571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437" y="1434845"/>
            <a:ext cx="6739890" cy="40455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Partial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psychomotor (temporal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lobe)</a:t>
            </a:r>
            <a:r>
              <a:rPr sz="24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seizure</a:t>
            </a:r>
            <a:endParaRPr sz="2400" dirty="0">
              <a:latin typeface="Comic Sans MS"/>
              <a:cs typeface="Comic Sans MS"/>
            </a:endParaRPr>
          </a:p>
          <a:p>
            <a:pPr marL="355600" marR="700405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Epileptic seizures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which originate in</a:t>
            </a:r>
            <a:r>
              <a:rPr sz="2400" spc="-1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the  temporal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lobe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of the</a:t>
            </a:r>
            <a:r>
              <a:rPr sz="2400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brain.</a:t>
            </a:r>
            <a:endParaRPr sz="24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The seizures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involve sensory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changes,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for 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example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smelling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unusual odour that is not  there,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and </a:t>
            </a:r>
            <a:r>
              <a:rPr sz="2400" spc="-10" dirty="0">
                <a:solidFill>
                  <a:srgbClr val="0D0D0D"/>
                </a:solidFill>
                <a:latin typeface="Comic Sans MS"/>
                <a:cs typeface="Comic Sans MS"/>
              </a:rPr>
              <a:t>disturbance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of</a:t>
            </a:r>
            <a:r>
              <a:rPr sz="2400" spc="-3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memory.</a:t>
            </a:r>
            <a:endParaRPr sz="2400" dirty="0">
              <a:latin typeface="Comic Sans MS"/>
              <a:cs typeface="Comic Sans MS"/>
            </a:endParaRPr>
          </a:p>
          <a:p>
            <a:pPr marL="355600" marR="19367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1957070" algn="l"/>
              </a:tabLst>
            </a:pPr>
            <a:r>
              <a:rPr lang="en-US"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Visual </a:t>
            </a:r>
            <a:r>
              <a:rPr lang="en-US" sz="2400" smtClean="0">
                <a:solidFill>
                  <a:srgbClr val="0D0D0D"/>
                </a:solidFill>
                <a:latin typeface="Comic Sans MS"/>
                <a:cs typeface="Comic Sans MS"/>
              </a:rPr>
              <a:t>, auditory </a:t>
            </a:r>
            <a:r>
              <a:rPr lang="en-US" sz="2400" dirty="0" smtClean="0">
                <a:solidFill>
                  <a:srgbClr val="0D0D0D"/>
                </a:solidFill>
                <a:latin typeface="Comic Sans MS"/>
                <a:cs typeface="Comic Sans MS"/>
              </a:rPr>
              <a:t>, olfactory or </a:t>
            </a:r>
            <a:r>
              <a:rPr sz="2400" spc="-5" dirty="0" smtClean="0">
                <a:solidFill>
                  <a:srgbClr val="0D0D0D"/>
                </a:solidFill>
                <a:latin typeface="Comic Sans MS"/>
                <a:cs typeface="Comic Sans MS"/>
              </a:rPr>
              <a:t>visceral </a:t>
            </a: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hallucinations,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déjà</a:t>
            </a:r>
            <a:r>
              <a:rPr sz="2400" spc="-114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vu  (over </a:t>
            </a:r>
            <a:r>
              <a:rPr sz="2400" spc="-10" dirty="0">
                <a:solidFill>
                  <a:srgbClr val="0D0D0D"/>
                </a:solidFill>
                <a:latin typeface="Comic Sans MS"/>
                <a:cs typeface="Comic Sans MS"/>
              </a:rPr>
              <a:t>familiatry)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most common cause is mesial</a:t>
            </a:r>
            <a:r>
              <a:rPr sz="2400" spc="-4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omic Sans MS"/>
                <a:cs typeface="Comic Sans MS"/>
              </a:rPr>
              <a:t>temporal</a:t>
            </a:r>
            <a:endParaRPr sz="24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solidFill>
                  <a:srgbClr val="0D0D0D"/>
                </a:solidFill>
                <a:latin typeface="Comic Sans MS"/>
                <a:cs typeface="Comic Sans MS"/>
              </a:rPr>
              <a:t>sclerosis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54" y="1906651"/>
            <a:ext cx="8258809" cy="646331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Jacksonian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epilepsy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54" y="3200400"/>
            <a:ext cx="8162391" cy="1269578"/>
          </a:xfrm>
        </p:spPr>
        <p:txBody>
          <a:bodyPr/>
          <a:lstStyle/>
          <a:p>
            <a:pPr algn="l"/>
            <a:endParaRPr lang="en-US" sz="1050" u="none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sz="240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Focal motor seizures begin in motor areas of cerebral cortex, usually begins with twitching of the thumb or finger , toe or the angle of the mouth</a:t>
            </a:r>
            <a:r>
              <a:rPr lang="en-GB" sz="2400" u="none" dirty="0">
                <a:latin typeface="Comic Sans MS" panose="030F0702030302020204" pitchFamily="66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622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885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Broadway</vt:lpstr>
      <vt:lpstr>Calibri</vt:lpstr>
      <vt:lpstr>Comic Sans MS</vt:lpstr>
      <vt:lpstr>Georgia</vt:lpstr>
      <vt:lpstr>Times New Roman</vt:lpstr>
      <vt:lpstr>Trebuchet MS</vt:lpstr>
      <vt:lpstr>Wingdings</vt:lpstr>
      <vt:lpstr>Office Theme</vt:lpstr>
      <vt:lpstr>*Pathophysiology of  Epilepsy</vt:lpstr>
      <vt:lpstr>*Objectives</vt:lpstr>
      <vt:lpstr>PowerPoint Presentation</vt:lpstr>
      <vt:lpstr>*Abnormal , excessive electrical discharge of a group  of neurons within the brain.</vt:lpstr>
      <vt:lpstr>PowerPoint Presentation</vt:lpstr>
      <vt:lpstr>PowerPoint Presentation</vt:lpstr>
      <vt:lpstr>*a. Simple partial seizures  manifest motor, somatosensory, and psychomotor symptoms  without impairment of consciousness(e.g Jaksonian seizures)</vt:lpstr>
      <vt:lpstr>PowerPoint Presentation</vt:lpstr>
      <vt:lpstr> Jacksonian epilepsy </vt:lpstr>
      <vt:lpstr>*c. Generalized seizures  *manifest a loss of consciousness</vt:lpstr>
      <vt:lpstr>PowerPoint Presentation</vt:lpstr>
      <vt:lpstr>PowerPoint Presentation</vt:lpstr>
      <vt:lpstr>PowerPoint Presentation</vt:lpstr>
      <vt:lpstr>*The onset of a seizures:</vt:lpstr>
      <vt:lpstr>PowerPoint Presentation</vt:lpstr>
      <vt:lpstr>*Generalized</vt:lpstr>
      <vt:lpstr>*Generalized</vt:lpstr>
      <vt:lpstr>*Clinical Manifestation of Seizure: *The clinical manifestations of a seizure reflect the  area of the brain from which the seizure begins (i.e.,  seizure focus) and the spread of the electrical  discharge.</vt:lpstr>
      <vt:lpstr>PowerPoint Presentation</vt:lpstr>
      <vt:lpstr>PowerPoint Presentation</vt:lpstr>
      <vt:lpstr>* Electroencephalogram ( EEG)</vt:lpstr>
      <vt:lpstr>PowerPoint Presentation</vt:lpstr>
      <vt:lpstr>*Genetic &amp; Epilepsy: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Windows User</cp:lastModifiedBy>
  <cp:revision>7</cp:revision>
  <dcterms:created xsi:type="dcterms:W3CDTF">2018-10-14T13:55:10Z</dcterms:created>
  <dcterms:modified xsi:type="dcterms:W3CDTF">2018-10-15T03:46:02Z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2018-10-14T00:00:00Z</vt:filetime>
  </property>
</Properties>
</file>