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8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9" r:id="rId25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243840" y="2029967"/>
            <a:ext cx="1648968" cy="73761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248411" y="856488"/>
            <a:ext cx="1638300" cy="200710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798576" y="2029967"/>
            <a:ext cx="8159496" cy="73761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k object 21"/>
          <p:cNvSpPr/>
          <p:nvPr/>
        </p:nvSpPr>
        <p:spPr>
          <a:xfrm>
            <a:off x="804672" y="1075944"/>
            <a:ext cx="8148828" cy="167030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k object 22"/>
          <p:cNvSpPr/>
          <p:nvPr/>
        </p:nvSpPr>
        <p:spPr>
          <a:xfrm>
            <a:off x="795527" y="2944367"/>
            <a:ext cx="3924300" cy="73761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k object 23"/>
          <p:cNvSpPr/>
          <p:nvPr/>
        </p:nvSpPr>
        <p:spPr>
          <a:xfrm>
            <a:off x="801623" y="1990344"/>
            <a:ext cx="3913632" cy="167030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k object 24"/>
          <p:cNvSpPr/>
          <p:nvPr/>
        </p:nvSpPr>
        <p:spPr>
          <a:xfrm>
            <a:off x="3724655" y="2944367"/>
            <a:ext cx="1325879" cy="73761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k object 25"/>
          <p:cNvSpPr/>
          <p:nvPr/>
        </p:nvSpPr>
        <p:spPr>
          <a:xfrm>
            <a:off x="3730752" y="1990344"/>
            <a:ext cx="1315212" cy="1670303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k object 26"/>
          <p:cNvSpPr/>
          <p:nvPr/>
        </p:nvSpPr>
        <p:spPr>
          <a:xfrm>
            <a:off x="795527" y="3858767"/>
            <a:ext cx="1325880" cy="73761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k object 27"/>
          <p:cNvSpPr/>
          <p:nvPr/>
        </p:nvSpPr>
        <p:spPr>
          <a:xfrm>
            <a:off x="801623" y="2904744"/>
            <a:ext cx="1315212" cy="1670303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k object 28"/>
          <p:cNvSpPr/>
          <p:nvPr/>
        </p:nvSpPr>
        <p:spPr>
          <a:xfrm>
            <a:off x="984503" y="4488179"/>
            <a:ext cx="4882896" cy="443484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k object 29"/>
          <p:cNvSpPr/>
          <p:nvPr/>
        </p:nvSpPr>
        <p:spPr>
          <a:xfrm>
            <a:off x="987552" y="3910584"/>
            <a:ext cx="4878324" cy="1011936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k object 30"/>
          <p:cNvSpPr/>
          <p:nvPr/>
        </p:nvSpPr>
        <p:spPr>
          <a:xfrm>
            <a:off x="5262371" y="4488179"/>
            <a:ext cx="803148" cy="443484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bk object 31"/>
          <p:cNvSpPr/>
          <p:nvPr/>
        </p:nvSpPr>
        <p:spPr>
          <a:xfrm>
            <a:off x="5265420" y="3910584"/>
            <a:ext cx="798576" cy="1011936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1420" y="1050798"/>
            <a:ext cx="7541158" cy="20681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000" b="1" i="0">
                <a:solidFill>
                  <a:srgbClr val="C0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10/15/2018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0" i="0">
                <a:solidFill>
                  <a:srgbClr val="0D0D0D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800" b="0" i="0" u="heavy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10/15/2018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0" i="0">
                <a:solidFill>
                  <a:srgbClr val="0D0D0D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10/15/2018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228600" y="1770888"/>
            <a:ext cx="676656" cy="8244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457200" y="1863851"/>
            <a:ext cx="5172456" cy="67970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5224271" y="1863851"/>
            <a:ext cx="496824" cy="67970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k object 21"/>
          <p:cNvSpPr/>
          <p:nvPr/>
        </p:nvSpPr>
        <p:spPr>
          <a:xfrm>
            <a:off x="640080" y="2286000"/>
            <a:ext cx="4806696" cy="6553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0" i="0">
                <a:solidFill>
                  <a:srgbClr val="0D0D0D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10/15/2018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10/15/2018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32054" y="1906651"/>
            <a:ext cx="8258809" cy="9175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0" i="0">
                <a:solidFill>
                  <a:srgbClr val="0D0D0D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90804" y="1751787"/>
            <a:ext cx="8162391" cy="15881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 u="heavy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10/15/2018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0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62.png"/><Relationship Id="rId18" Type="http://schemas.openxmlformats.org/officeDocument/2006/relationships/image" Target="../media/image67.png"/><Relationship Id="rId26" Type="http://schemas.openxmlformats.org/officeDocument/2006/relationships/image" Target="../media/image75.png"/><Relationship Id="rId3" Type="http://schemas.openxmlformats.org/officeDocument/2006/relationships/image" Target="../media/image54.png"/><Relationship Id="rId21" Type="http://schemas.openxmlformats.org/officeDocument/2006/relationships/image" Target="../media/image70.png"/><Relationship Id="rId7" Type="http://schemas.openxmlformats.org/officeDocument/2006/relationships/image" Target="../media/image57.png"/><Relationship Id="rId12" Type="http://schemas.openxmlformats.org/officeDocument/2006/relationships/image" Target="../media/image18.png"/><Relationship Id="rId17" Type="http://schemas.openxmlformats.org/officeDocument/2006/relationships/image" Target="../media/image66.png"/><Relationship Id="rId25" Type="http://schemas.openxmlformats.org/officeDocument/2006/relationships/image" Target="../media/image74.png"/><Relationship Id="rId2" Type="http://schemas.openxmlformats.org/officeDocument/2006/relationships/image" Target="../media/image53.png"/><Relationship Id="rId16" Type="http://schemas.openxmlformats.org/officeDocument/2006/relationships/image" Target="../media/image65.png"/><Relationship Id="rId20" Type="http://schemas.openxmlformats.org/officeDocument/2006/relationships/image" Target="../media/image69.png"/><Relationship Id="rId29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11" Type="http://schemas.openxmlformats.org/officeDocument/2006/relationships/image" Target="../media/image61.png"/><Relationship Id="rId24" Type="http://schemas.openxmlformats.org/officeDocument/2006/relationships/image" Target="../media/image73.png"/><Relationship Id="rId5" Type="http://schemas.openxmlformats.org/officeDocument/2006/relationships/image" Target="../media/image27.png"/><Relationship Id="rId15" Type="http://schemas.openxmlformats.org/officeDocument/2006/relationships/image" Target="../media/image64.png"/><Relationship Id="rId23" Type="http://schemas.openxmlformats.org/officeDocument/2006/relationships/image" Target="../media/image72.png"/><Relationship Id="rId28" Type="http://schemas.openxmlformats.org/officeDocument/2006/relationships/image" Target="../media/image77.png"/><Relationship Id="rId10" Type="http://schemas.openxmlformats.org/officeDocument/2006/relationships/image" Target="../media/image60.png"/><Relationship Id="rId19" Type="http://schemas.openxmlformats.org/officeDocument/2006/relationships/image" Target="../media/image68.png"/><Relationship Id="rId31" Type="http://schemas.openxmlformats.org/officeDocument/2006/relationships/image" Target="../media/image80.png"/><Relationship Id="rId4" Type="http://schemas.openxmlformats.org/officeDocument/2006/relationships/image" Target="../media/image55.png"/><Relationship Id="rId9" Type="http://schemas.openxmlformats.org/officeDocument/2006/relationships/image" Target="../media/image59.png"/><Relationship Id="rId14" Type="http://schemas.openxmlformats.org/officeDocument/2006/relationships/image" Target="../media/image63.png"/><Relationship Id="rId22" Type="http://schemas.openxmlformats.org/officeDocument/2006/relationships/image" Target="../media/image71.png"/><Relationship Id="rId27" Type="http://schemas.openxmlformats.org/officeDocument/2006/relationships/image" Target="../media/image76.png"/><Relationship Id="rId30" Type="http://schemas.openxmlformats.org/officeDocument/2006/relationships/image" Target="../media/image7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jpg"/><Relationship Id="rId3" Type="http://schemas.openxmlformats.org/officeDocument/2006/relationships/image" Target="../media/image82.png"/><Relationship Id="rId7" Type="http://schemas.openxmlformats.org/officeDocument/2006/relationships/image" Target="../media/image27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5" Type="http://schemas.openxmlformats.org/officeDocument/2006/relationships/image" Target="../media/image53.png"/><Relationship Id="rId4" Type="http://schemas.openxmlformats.org/officeDocument/2006/relationships/image" Target="../media/image83.png"/><Relationship Id="rId9" Type="http://schemas.openxmlformats.org/officeDocument/2006/relationships/image" Target="../media/image8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9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8.png"/><Relationship Id="rId4" Type="http://schemas.openxmlformats.org/officeDocument/2006/relationships/image" Target="../media/image9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1.png"/><Relationship Id="rId7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67310" rIns="0" bIns="0" rtlCol="0">
            <a:spAutoFit/>
          </a:bodyPr>
          <a:lstStyle/>
          <a:p>
            <a:pPr marL="469265" marR="5080" indent="-457200">
              <a:lnSpc>
                <a:spcPct val="95600"/>
              </a:lnSpc>
              <a:spcBef>
                <a:spcPts val="530"/>
              </a:spcBef>
            </a:pPr>
            <a:r>
              <a:rPr sz="7650" b="0" spc="-5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pc="-5" dirty="0"/>
              <a:t>Pathophysiology </a:t>
            </a:r>
            <a:r>
              <a:rPr dirty="0"/>
              <a:t>of  </a:t>
            </a:r>
            <a:r>
              <a:rPr spc="-5" dirty="0"/>
              <a:t>Epilepsy</a:t>
            </a:r>
            <a:endParaRPr sz="7650">
              <a:latin typeface="Georgia"/>
              <a:cs typeface="Georgi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258569" y="4023105"/>
            <a:ext cx="3903979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i="1" dirty="0">
                <a:solidFill>
                  <a:srgbClr val="F04123"/>
                </a:solidFill>
                <a:latin typeface="Comic Sans MS"/>
                <a:cs typeface="Comic Sans MS"/>
              </a:rPr>
              <a:t>Dr. </a:t>
            </a:r>
            <a:r>
              <a:rPr sz="3600" b="1" i="1" spc="-5" dirty="0">
                <a:solidFill>
                  <a:srgbClr val="F04123"/>
                </a:solidFill>
                <a:latin typeface="Comic Sans MS"/>
                <a:cs typeface="Comic Sans MS"/>
              </a:rPr>
              <a:t>Salah</a:t>
            </a:r>
            <a:r>
              <a:rPr sz="3600" b="1" i="1" spc="-75" dirty="0">
                <a:solidFill>
                  <a:srgbClr val="F04123"/>
                </a:solidFill>
                <a:latin typeface="Comic Sans MS"/>
                <a:cs typeface="Comic Sans MS"/>
              </a:rPr>
              <a:t> </a:t>
            </a:r>
            <a:r>
              <a:rPr sz="3600" b="1" i="1" spc="-5" dirty="0">
                <a:solidFill>
                  <a:srgbClr val="F04123"/>
                </a:solidFill>
                <a:latin typeface="Comic Sans MS"/>
                <a:cs typeface="Comic Sans MS"/>
              </a:rPr>
              <a:t>Elmalik</a:t>
            </a:r>
            <a:endParaRPr sz="3600">
              <a:latin typeface="Comic Sans MS"/>
              <a:cs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0415" y="1386839"/>
            <a:ext cx="734568" cy="8976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28827" y="1490472"/>
            <a:ext cx="4090416" cy="73609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180332" y="1490472"/>
            <a:ext cx="537972" cy="7360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520090" y="1469847"/>
            <a:ext cx="5196840" cy="1440779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ts val="3720"/>
              </a:lnSpc>
              <a:spcBef>
                <a:spcPts val="135"/>
              </a:spcBef>
            </a:pPr>
            <a:r>
              <a:rPr sz="3350" spc="5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u="heavy" spc="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0000"/>
                  </a:solidFill>
                </a:uFill>
              </a:rPr>
              <a:t>c. </a:t>
            </a:r>
            <a:r>
              <a:rPr u="heavy" spc="-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0000"/>
                  </a:solidFill>
                </a:uFill>
              </a:rPr>
              <a:t>Generalized</a:t>
            </a:r>
            <a:r>
              <a:rPr u="heavy" spc="-4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0000"/>
                  </a:solidFill>
                </a:uFill>
              </a:rPr>
              <a:t> </a:t>
            </a:r>
            <a:r>
              <a:rPr u="heavy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0000"/>
                  </a:solidFill>
                </a:uFill>
              </a:rPr>
              <a:t>seizures</a:t>
            </a:r>
            <a:r>
              <a:rPr lang="en-US" u="heavy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0000"/>
                  </a:solidFill>
                </a:uFill>
              </a:rPr>
              <a:t/>
            </a:r>
            <a:br>
              <a:rPr lang="en-US" u="heavy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0000"/>
                  </a:solidFill>
                </a:uFill>
              </a:rPr>
            </a:br>
            <a:endParaRPr sz="335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/>
              <a:cs typeface="Georgia"/>
            </a:endParaRPr>
          </a:p>
          <a:p>
            <a:pPr marL="12700">
              <a:lnSpc>
                <a:spcPts val="3720"/>
              </a:lnSpc>
            </a:pPr>
            <a:r>
              <a:rPr sz="3350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dirty="0"/>
              <a:t>manifest a loss of</a:t>
            </a:r>
            <a:r>
              <a:rPr spc="-105" dirty="0"/>
              <a:t> </a:t>
            </a:r>
            <a:r>
              <a:rPr dirty="0"/>
              <a:t>consciousness</a:t>
            </a:r>
            <a:endParaRPr sz="3350" dirty="0">
              <a:latin typeface="Georgia"/>
              <a:cs typeface="Georgia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726948" y="1947672"/>
            <a:ext cx="3599688" cy="7162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474370" y="2872486"/>
            <a:ext cx="6775450" cy="33464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2895"/>
              </a:lnSpc>
              <a:spcBef>
                <a:spcPts val="105"/>
              </a:spcBef>
            </a:pPr>
            <a:r>
              <a:rPr sz="2600" spc="-5" dirty="0">
                <a:solidFill>
                  <a:srgbClr val="0D0D0D"/>
                </a:solidFill>
                <a:latin typeface="Comic Sans MS"/>
                <a:cs typeface="Comic Sans MS"/>
              </a:rPr>
              <a:t>convulsive </a:t>
            </a:r>
            <a:r>
              <a:rPr sz="2600" dirty="0">
                <a:solidFill>
                  <a:srgbClr val="0D0D0D"/>
                </a:solidFill>
                <a:latin typeface="Comic Sans MS"/>
                <a:cs typeface="Comic Sans MS"/>
              </a:rPr>
              <a:t>or</a:t>
            </a:r>
            <a:r>
              <a:rPr sz="2600" spc="-50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600" spc="-5" dirty="0">
                <a:solidFill>
                  <a:srgbClr val="0D0D0D"/>
                </a:solidFill>
                <a:latin typeface="Comic Sans MS"/>
                <a:cs typeface="Comic Sans MS"/>
              </a:rPr>
              <a:t>non-convulsive</a:t>
            </a:r>
            <a:endParaRPr sz="2600" dirty="0">
              <a:latin typeface="Comic Sans MS"/>
              <a:cs typeface="Comic Sans MS"/>
            </a:endParaRPr>
          </a:p>
          <a:p>
            <a:pPr marL="58419">
              <a:lnSpc>
                <a:spcPts val="3495"/>
              </a:lnSpc>
            </a:pPr>
            <a:r>
              <a:rPr sz="3350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600" dirty="0">
                <a:solidFill>
                  <a:srgbClr val="0D0D0D"/>
                </a:solidFill>
                <a:latin typeface="Comic Sans MS"/>
                <a:cs typeface="Comic Sans MS"/>
              </a:rPr>
              <a:t>Generalized seizures </a:t>
            </a:r>
            <a:r>
              <a:rPr sz="2600" spc="-5" dirty="0">
                <a:solidFill>
                  <a:srgbClr val="0D0D0D"/>
                </a:solidFill>
                <a:latin typeface="Comic Sans MS"/>
                <a:cs typeface="Comic Sans MS"/>
              </a:rPr>
              <a:t>include</a:t>
            </a:r>
            <a:r>
              <a:rPr sz="2600" spc="-114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600" dirty="0">
                <a:solidFill>
                  <a:srgbClr val="0D0D0D"/>
                </a:solidFill>
                <a:latin typeface="Wingdings"/>
                <a:cs typeface="Wingdings"/>
              </a:rPr>
              <a:t></a:t>
            </a:r>
            <a:endParaRPr sz="2600" dirty="0">
              <a:latin typeface="Wingdings"/>
              <a:cs typeface="Wingdings"/>
            </a:endParaRPr>
          </a:p>
          <a:p>
            <a:pPr marL="58419">
              <a:lnSpc>
                <a:spcPts val="3420"/>
              </a:lnSpc>
            </a:pPr>
            <a:r>
              <a:rPr sz="3350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600" dirty="0">
                <a:solidFill>
                  <a:srgbClr val="0D0D0D"/>
                </a:solidFill>
                <a:latin typeface="Comic Sans MS"/>
                <a:cs typeface="Comic Sans MS"/>
              </a:rPr>
              <a:t>(1) generalized </a:t>
            </a:r>
            <a:r>
              <a:rPr sz="2600" spc="-5" dirty="0">
                <a:solidFill>
                  <a:srgbClr val="0D0D0D"/>
                </a:solidFill>
                <a:latin typeface="Comic Sans MS"/>
                <a:cs typeface="Comic Sans MS"/>
              </a:rPr>
              <a:t>tonic- clonic</a:t>
            </a:r>
            <a:r>
              <a:rPr sz="2600" spc="-55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600" spc="-5" dirty="0">
                <a:solidFill>
                  <a:srgbClr val="0D0D0D"/>
                </a:solidFill>
                <a:latin typeface="Comic Sans MS"/>
                <a:cs typeface="Comic Sans MS"/>
              </a:rPr>
              <a:t>seizures(GTC)</a:t>
            </a:r>
            <a:endParaRPr sz="2600" dirty="0">
              <a:latin typeface="Comic Sans MS"/>
              <a:cs typeface="Comic Sans MS"/>
            </a:endParaRPr>
          </a:p>
          <a:p>
            <a:pPr marL="58419">
              <a:lnSpc>
                <a:spcPts val="3420"/>
              </a:lnSpc>
            </a:pPr>
            <a:r>
              <a:rPr sz="3350" spc="-5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600" spc="-5" dirty="0">
                <a:solidFill>
                  <a:srgbClr val="0D0D0D"/>
                </a:solidFill>
                <a:latin typeface="Comic Sans MS"/>
                <a:cs typeface="Comic Sans MS"/>
              </a:rPr>
              <a:t>(Grand </a:t>
            </a:r>
            <a:r>
              <a:rPr sz="2600" dirty="0">
                <a:solidFill>
                  <a:srgbClr val="0D0D0D"/>
                </a:solidFill>
                <a:latin typeface="Comic Sans MS"/>
                <a:cs typeface="Comic Sans MS"/>
              </a:rPr>
              <a:t>Mal epileptic seizure</a:t>
            </a:r>
            <a:r>
              <a:rPr sz="2600" spc="-100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600" dirty="0">
                <a:solidFill>
                  <a:srgbClr val="0D0D0D"/>
                </a:solidFill>
                <a:latin typeface="Comic Sans MS"/>
                <a:cs typeface="Comic Sans MS"/>
              </a:rPr>
              <a:t>)</a:t>
            </a:r>
            <a:endParaRPr sz="2600" dirty="0">
              <a:latin typeface="Comic Sans MS"/>
              <a:cs typeface="Comic Sans MS"/>
            </a:endParaRPr>
          </a:p>
          <a:p>
            <a:pPr marL="12700" marR="2344420" indent="45720">
              <a:lnSpc>
                <a:spcPts val="3420"/>
              </a:lnSpc>
              <a:spcBef>
                <a:spcPts val="315"/>
              </a:spcBef>
            </a:pPr>
            <a:r>
              <a:rPr sz="3350" spc="-5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600" spc="-5" dirty="0">
                <a:solidFill>
                  <a:srgbClr val="0D0D0D"/>
                </a:solidFill>
                <a:latin typeface="Comic Sans MS"/>
                <a:cs typeface="Comic Sans MS"/>
              </a:rPr>
              <a:t>(2) </a:t>
            </a:r>
            <a:r>
              <a:rPr sz="2600" dirty="0">
                <a:solidFill>
                  <a:srgbClr val="0D0D0D"/>
                </a:solidFill>
                <a:latin typeface="Comic Sans MS"/>
                <a:cs typeface="Comic Sans MS"/>
              </a:rPr>
              <a:t>Absence seizures  </a:t>
            </a:r>
            <a:r>
              <a:rPr sz="2600" spc="-5" dirty="0">
                <a:solidFill>
                  <a:srgbClr val="0D0D0D"/>
                </a:solidFill>
                <a:latin typeface="Comic Sans MS"/>
                <a:cs typeface="Comic Sans MS"/>
              </a:rPr>
              <a:t>(Petit </a:t>
            </a:r>
            <a:r>
              <a:rPr sz="2600" dirty="0">
                <a:solidFill>
                  <a:srgbClr val="0D0D0D"/>
                </a:solidFill>
                <a:latin typeface="Comic Sans MS"/>
                <a:cs typeface="Comic Sans MS"/>
              </a:rPr>
              <a:t>mal epileptic</a:t>
            </a:r>
            <a:r>
              <a:rPr sz="2600" spc="-80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600" spc="-5" dirty="0">
                <a:solidFill>
                  <a:srgbClr val="0D0D0D"/>
                </a:solidFill>
                <a:latin typeface="Comic Sans MS"/>
                <a:cs typeface="Comic Sans MS"/>
              </a:rPr>
              <a:t>seizures)</a:t>
            </a:r>
            <a:endParaRPr sz="2600" dirty="0">
              <a:latin typeface="Comic Sans MS"/>
              <a:cs typeface="Comic Sans MS"/>
            </a:endParaRPr>
          </a:p>
          <a:p>
            <a:pPr marL="355600" marR="129539" indent="-342900">
              <a:lnSpc>
                <a:spcPct val="80000"/>
              </a:lnSpc>
              <a:spcBef>
                <a:spcPts val="7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600" i="1" spc="-5" dirty="0">
                <a:solidFill>
                  <a:srgbClr val="0D0D0D"/>
                </a:solidFill>
                <a:latin typeface="Comic Sans MS"/>
                <a:cs typeface="Comic Sans MS"/>
              </a:rPr>
              <a:t>GTC </a:t>
            </a:r>
            <a:r>
              <a:rPr sz="2600" i="1" dirty="0">
                <a:solidFill>
                  <a:srgbClr val="0D0D0D"/>
                </a:solidFill>
                <a:latin typeface="Comic Sans MS"/>
                <a:cs typeface="Comic Sans MS"/>
              </a:rPr>
              <a:t>are </a:t>
            </a:r>
            <a:r>
              <a:rPr sz="2600" i="1" spc="-5" dirty="0">
                <a:solidFill>
                  <a:srgbClr val="0D0D0D"/>
                </a:solidFill>
                <a:latin typeface="Comic Sans MS"/>
                <a:cs typeface="Comic Sans MS"/>
              </a:rPr>
              <a:t>convulsive </a:t>
            </a:r>
            <a:r>
              <a:rPr sz="2600" i="1" dirty="0">
                <a:solidFill>
                  <a:srgbClr val="0D0D0D"/>
                </a:solidFill>
                <a:latin typeface="Comic Sans MS"/>
                <a:cs typeface="Comic Sans MS"/>
              </a:rPr>
              <a:t>and Absence are</a:t>
            </a:r>
            <a:r>
              <a:rPr sz="2600" i="1" spc="-145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600" i="1" dirty="0">
                <a:solidFill>
                  <a:srgbClr val="0D0D0D"/>
                </a:solidFill>
                <a:latin typeface="Comic Sans MS"/>
                <a:cs typeface="Comic Sans MS"/>
              </a:rPr>
              <a:t>non-  </a:t>
            </a:r>
            <a:r>
              <a:rPr sz="2600" i="1" spc="-5" dirty="0">
                <a:solidFill>
                  <a:srgbClr val="0D0D0D"/>
                </a:solidFill>
                <a:latin typeface="Comic Sans MS"/>
                <a:cs typeface="Comic Sans MS"/>
              </a:rPr>
              <a:t>convulsive</a:t>
            </a:r>
            <a:r>
              <a:rPr sz="2600" i="1" spc="-35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200" i="1" spc="-5" dirty="0">
                <a:solidFill>
                  <a:srgbClr val="0D0D0D"/>
                </a:solidFill>
                <a:latin typeface="Comic Sans MS"/>
                <a:cs typeface="Comic Sans MS"/>
              </a:rPr>
              <a:t>.</a:t>
            </a:r>
            <a:endParaRPr sz="2200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34339" y="1466469"/>
            <a:ext cx="7892415" cy="2513330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355600" marR="549910" indent="-342900">
              <a:lnSpc>
                <a:spcPts val="2590"/>
              </a:lnSpc>
              <a:spcBef>
                <a:spcPts val="425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Simple partial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seizures can progress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to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complex 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partial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seizures, and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complex partial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seizures</a:t>
            </a:r>
            <a:r>
              <a:rPr sz="2400" spc="-75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can  secondarily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become</a:t>
            </a:r>
            <a:r>
              <a:rPr sz="2400" spc="-15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generalized.</a:t>
            </a:r>
            <a:endParaRPr sz="24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15"/>
              </a:spcBef>
              <a:buClr>
                <a:srgbClr val="0D0D0D"/>
              </a:buClr>
              <a:buFont typeface="Arial"/>
              <a:buChar char="•"/>
            </a:pPr>
            <a:endParaRPr sz="325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2590"/>
              </a:lnSpc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Seizures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affect all ages. Most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cases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of epilepsy are 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identified in childhood,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and several seizure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types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are 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particular to</a:t>
            </a:r>
            <a:r>
              <a:rPr sz="2400" spc="-15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children.</a:t>
            </a:r>
            <a:endParaRPr sz="2400">
              <a:latin typeface="Comic Sans MS"/>
              <a:cs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377428" y="483108"/>
            <a:ext cx="702564" cy="4556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519159" y="483108"/>
            <a:ext cx="624840" cy="455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082446" y="159511"/>
            <a:ext cx="7591425" cy="406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195"/>
              </a:lnSpc>
            </a:pPr>
            <a:r>
              <a:rPr sz="3200" dirty="0">
                <a:solidFill>
                  <a:srgbClr val="C3250C"/>
                </a:solidFill>
                <a:latin typeface="Georgia"/>
                <a:cs typeface="Georgia"/>
              </a:rPr>
              <a:t>* </a:t>
            </a:r>
            <a:r>
              <a:rPr sz="2500" b="1" spc="-10" dirty="0">
                <a:solidFill>
                  <a:srgbClr val="C00000"/>
                </a:solidFill>
                <a:latin typeface="Comic Sans MS"/>
                <a:cs typeface="Comic Sans MS"/>
              </a:rPr>
              <a:t>Seizure </a:t>
            </a:r>
            <a:r>
              <a:rPr sz="2500" b="1" spc="-5" dirty="0">
                <a:solidFill>
                  <a:srgbClr val="C00000"/>
                </a:solidFill>
                <a:latin typeface="Comic Sans MS"/>
                <a:cs typeface="Comic Sans MS"/>
              </a:rPr>
              <a:t>Classification &amp; Clinical</a:t>
            </a:r>
            <a:r>
              <a:rPr sz="2500" b="1" spc="-385" dirty="0">
                <a:solidFill>
                  <a:srgbClr val="C00000"/>
                </a:solidFill>
                <a:latin typeface="Comic Sans MS"/>
                <a:cs typeface="Comic Sans MS"/>
              </a:rPr>
              <a:t> </a:t>
            </a:r>
            <a:r>
              <a:rPr sz="2500" b="1" spc="-10" dirty="0">
                <a:solidFill>
                  <a:srgbClr val="C00000"/>
                </a:solidFill>
                <a:latin typeface="Comic Sans MS"/>
                <a:cs typeface="Comic Sans MS"/>
              </a:rPr>
              <a:t>Manifestations</a:t>
            </a:r>
            <a:endParaRPr sz="2500">
              <a:latin typeface="Comic Sans MS"/>
              <a:cs typeface="Comic Sans MS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0" y="1935479"/>
            <a:ext cx="582168" cy="84124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02919" y="2097023"/>
            <a:ext cx="3157728" cy="56997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0" y="2644139"/>
            <a:ext cx="633984" cy="84124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02919" y="2805683"/>
            <a:ext cx="2810256" cy="56997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78739" y="2154123"/>
            <a:ext cx="8915400" cy="13436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84200" indent="-571500">
              <a:lnSpc>
                <a:spcPts val="2560"/>
              </a:lnSpc>
              <a:buClr>
                <a:srgbClr val="C3250C"/>
              </a:buClr>
              <a:buSzPct val="130000"/>
              <a:buAutoNum type="arabicPeriod"/>
              <a:tabLst>
                <a:tab pos="583565" algn="l"/>
                <a:tab pos="584200" algn="l"/>
              </a:tabLst>
            </a:pPr>
            <a:r>
              <a:rPr sz="2000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Focal / </a:t>
            </a:r>
            <a:r>
              <a:rPr sz="2000" u="heavy" spc="-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Partial seizures</a:t>
            </a:r>
            <a:r>
              <a:rPr sz="2000" u="heavy" spc="-5" dirty="0">
                <a:solidFill>
                  <a:srgbClr val="0D0D0D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2000" u="heavy" spc="5" dirty="0">
                <a:solidFill>
                  <a:srgbClr val="0D0D0D"/>
                </a:solidFill>
                <a:uFill>
                  <a:solidFill>
                    <a:srgbClr val="FF0000"/>
                  </a:solidFill>
                </a:uFill>
                <a:latin typeface="Wingdings"/>
                <a:cs typeface="Wingdings"/>
              </a:rPr>
              <a:t></a:t>
            </a:r>
            <a:r>
              <a:rPr sz="2000" spc="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D0D0D"/>
                </a:solidFill>
                <a:latin typeface="Comic Sans MS"/>
                <a:cs typeface="Comic Sans MS"/>
              </a:rPr>
              <a:t>their onset </a:t>
            </a:r>
            <a:r>
              <a:rPr sz="2000" dirty="0">
                <a:solidFill>
                  <a:srgbClr val="0D0D0D"/>
                </a:solidFill>
                <a:latin typeface="Comic Sans MS"/>
                <a:cs typeface="Comic Sans MS"/>
              </a:rPr>
              <a:t>( </a:t>
            </a:r>
            <a:r>
              <a:rPr sz="2000" spc="-5" dirty="0">
                <a:solidFill>
                  <a:srgbClr val="0D0D0D"/>
                </a:solidFill>
                <a:latin typeface="Comic Sans MS"/>
                <a:cs typeface="Comic Sans MS"/>
              </a:rPr>
              <a:t>start) </a:t>
            </a:r>
            <a:r>
              <a:rPr sz="2000" dirty="0">
                <a:solidFill>
                  <a:srgbClr val="0D0D0D"/>
                </a:solidFill>
                <a:latin typeface="Comic Sans MS"/>
                <a:cs typeface="Comic Sans MS"/>
              </a:rPr>
              <a:t>is limited to </a:t>
            </a:r>
            <a:r>
              <a:rPr sz="2000" spc="-5" dirty="0">
                <a:solidFill>
                  <a:srgbClr val="0D0D0D"/>
                </a:solidFill>
                <a:latin typeface="Comic Sans MS"/>
                <a:cs typeface="Comic Sans MS"/>
              </a:rPr>
              <a:t>part </a:t>
            </a:r>
            <a:r>
              <a:rPr sz="2000" dirty="0">
                <a:solidFill>
                  <a:srgbClr val="0D0D0D"/>
                </a:solidFill>
                <a:latin typeface="Comic Sans MS"/>
                <a:cs typeface="Comic Sans MS"/>
              </a:rPr>
              <a:t>of</a:t>
            </a:r>
            <a:r>
              <a:rPr sz="2000" spc="120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000" spc="-5" dirty="0">
                <a:solidFill>
                  <a:srgbClr val="0D0D0D"/>
                </a:solidFill>
                <a:latin typeface="Comic Sans MS"/>
                <a:cs typeface="Comic Sans MS"/>
              </a:rPr>
              <a:t>the</a:t>
            </a:r>
            <a:endParaRPr sz="2000">
              <a:latin typeface="Comic Sans MS"/>
              <a:cs typeface="Comic Sans MS"/>
            </a:endParaRPr>
          </a:p>
          <a:p>
            <a:pPr marL="584200">
              <a:lnSpc>
                <a:spcPts val="2335"/>
              </a:lnSpc>
            </a:pPr>
            <a:r>
              <a:rPr sz="2000" spc="-5" dirty="0">
                <a:solidFill>
                  <a:srgbClr val="0D0D0D"/>
                </a:solidFill>
                <a:latin typeface="Comic Sans MS"/>
                <a:cs typeface="Comic Sans MS"/>
              </a:rPr>
              <a:t>cerebral</a:t>
            </a:r>
            <a:r>
              <a:rPr sz="2000" spc="10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000" spc="-5" dirty="0">
                <a:solidFill>
                  <a:srgbClr val="0D0D0D"/>
                </a:solidFill>
                <a:latin typeface="Comic Sans MS"/>
                <a:cs typeface="Comic Sans MS"/>
              </a:rPr>
              <a:t>hemisphere</a:t>
            </a:r>
            <a:endParaRPr sz="2000">
              <a:latin typeface="Comic Sans MS"/>
              <a:cs typeface="Comic Sans MS"/>
            </a:endParaRPr>
          </a:p>
          <a:p>
            <a:pPr marL="584200" marR="551815" indent="-571500">
              <a:lnSpc>
                <a:spcPct val="94800"/>
              </a:lnSpc>
              <a:spcBef>
                <a:spcPts val="355"/>
              </a:spcBef>
              <a:buClr>
                <a:srgbClr val="C3250C"/>
              </a:buClr>
              <a:buSzPct val="130000"/>
              <a:buAutoNum type="arabicPeriod" startAt="2"/>
              <a:tabLst>
                <a:tab pos="583565" algn="l"/>
                <a:tab pos="584200" algn="l"/>
              </a:tabLst>
            </a:pPr>
            <a:r>
              <a:rPr sz="2000" u="heavy" spc="-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Generalized seizures</a:t>
            </a:r>
            <a:r>
              <a:rPr sz="2000" u="heavy" spc="-5" dirty="0">
                <a:solidFill>
                  <a:srgbClr val="0D0D0D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2000" u="heavy" dirty="0">
                <a:solidFill>
                  <a:srgbClr val="0D0D0D"/>
                </a:solidFill>
                <a:uFill>
                  <a:solidFill>
                    <a:srgbClr val="FF0000"/>
                  </a:solidFill>
                </a:uFill>
                <a:latin typeface="Wingdings"/>
                <a:cs typeface="Wingdings"/>
              </a:rPr>
              <a:t></a:t>
            </a:r>
            <a:r>
              <a:rPr sz="200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D0D0D"/>
                </a:solidFill>
                <a:latin typeface="Comic Sans MS"/>
                <a:cs typeface="Comic Sans MS"/>
              </a:rPr>
              <a:t>those that involve the cerebral </a:t>
            </a:r>
            <a:r>
              <a:rPr sz="2000" dirty="0">
                <a:solidFill>
                  <a:srgbClr val="0D0D0D"/>
                </a:solidFill>
                <a:latin typeface="Comic Sans MS"/>
                <a:cs typeface="Comic Sans MS"/>
              </a:rPr>
              <a:t>cortex  </a:t>
            </a:r>
            <a:r>
              <a:rPr sz="2000" spc="-5" dirty="0">
                <a:solidFill>
                  <a:srgbClr val="0D0D0D"/>
                </a:solidFill>
                <a:latin typeface="Comic Sans MS"/>
                <a:cs typeface="Comic Sans MS"/>
              </a:rPr>
              <a:t>diffusely </a:t>
            </a:r>
            <a:r>
              <a:rPr sz="2000" dirty="0">
                <a:solidFill>
                  <a:srgbClr val="0D0D0D"/>
                </a:solidFill>
                <a:latin typeface="Comic Sans MS"/>
                <a:cs typeface="Comic Sans MS"/>
              </a:rPr>
              <a:t>( </a:t>
            </a:r>
            <a:r>
              <a:rPr sz="2000" spc="-5" dirty="0">
                <a:solidFill>
                  <a:srgbClr val="0D0D0D"/>
                </a:solidFill>
                <a:latin typeface="Comic Sans MS"/>
                <a:cs typeface="Comic Sans MS"/>
              </a:rPr>
              <a:t>whole </a:t>
            </a:r>
            <a:r>
              <a:rPr sz="2000" dirty="0">
                <a:solidFill>
                  <a:srgbClr val="0D0D0D"/>
                </a:solidFill>
                <a:latin typeface="Comic Sans MS"/>
                <a:cs typeface="Comic Sans MS"/>
              </a:rPr>
              <a:t>of </a:t>
            </a:r>
            <a:r>
              <a:rPr sz="2000" spc="-5" dirty="0">
                <a:solidFill>
                  <a:srgbClr val="0D0D0D"/>
                </a:solidFill>
                <a:latin typeface="Comic Sans MS"/>
                <a:cs typeface="Comic Sans MS"/>
              </a:rPr>
              <a:t>it </a:t>
            </a:r>
            <a:r>
              <a:rPr sz="2000" dirty="0">
                <a:solidFill>
                  <a:srgbClr val="0D0D0D"/>
                </a:solidFill>
                <a:latin typeface="Comic Sans MS"/>
                <a:cs typeface="Comic Sans MS"/>
              </a:rPr>
              <a:t>) </a:t>
            </a:r>
            <a:r>
              <a:rPr sz="2000" spc="-5" dirty="0">
                <a:solidFill>
                  <a:srgbClr val="0D0D0D"/>
                </a:solidFill>
                <a:latin typeface="Comic Sans MS"/>
                <a:cs typeface="Comic Sans MS"/>
              </a:rPr>
              <a:t>from the beginning </a:t>
            </a:r>
            <a:r>
              <a:rPr sz="2000" dirty="0">
                <a:solidFill>
                  <a:srgbClr val="0D0D0D"/>
                </a:solidFill>
                <a:latin typeface="Comic Sans MS"/>
                <a:cs typeface="Comic Sans MS"/>
              </a:rPr>
              <a:t>(</a:t>
            </a:r>
            <a:r>
              <a:rPr sz="2000" i="1" dirty="0">
                <a:solidFill>
                  <a:srgbClr val="0D0D0D"/>
                </a:solidFill>
                <a:latin typeface="Comic Sans MS"/>
                <a:cs typeface="Comic Sans MS"/>
              </a:rPr>
              <a:t>generalized</a:t>
            </a:r>
            <a:r>
              <a:rPr sz="2000" i="1" spc="55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000" spc="-5" dirty="0">
                <a:solidFill>
                  <a:srgbClr val="0D0D0D"/>
                </a:solidFill>
                <a:latin typeface="Comic Sans MS"/>
                <a:cs typeface="Comic Sans MS"/>
              </a:rPr>
              <a:t>seizures</a:t>
            </a:r>
            <a:r>
              <a:rPr sz="2000" spc="-5" dirty="0">
                <a:solidFill>
                  <a:srgbClr val="202745"/>
                </a:solidFill>
                <a:latin typeface="Comic Sans MS"/>
                <a:cs typeface="Comic Sans MS"/>
              </a:rPr>
              <a:t>)</a:t>
            </a:r>
            <a:endParaRPr sz="2000">
              <a:latin typeface="Comic Sans MS"/>
              <a:cs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500437"/>
            <a:ext cx="4138676" cy="3060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355972" y="3403472"/>
            <a:ext cx="4104513" cy="345452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483739" y="0"/>
            <a:ext cx="4257674" cy="34099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5920" y="1195577"/>
            <a:ext cx="3653790" cy="5010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100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400" dirty="0">
                <a:solidFill>
                  <a:srgbClr val="404040"/>
                </a:solidFill>
              </a:rPr>
              <a:t>The onset of a</a:t>
            </a:r>
            <a:r>
              <a:rPr sz="2400" spc="-110" dirty="0">
                <a:solidFill>
                  <a:srgbClr val="404040"/>
                </a:solidFill>
              </a:rPr>
              <a:t> </a:t>
            </a:r>
            <a:r>
              <a:rPr sz="2400" dirty="0">
                <a:solidFill>
                  <a:srgbClr val="404040"/>
                </a:solidFill>
              </a:rPr>
              <a:t>seizures:</a:t>
            </a:r>
            <a:endParaRPr sz="2400">
              <a:latin typeface="Georgia"/>
              <a:cs typeface="Georgi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30200" y="1764029"/>
            <a:ext cx="8111490" cy="25546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77343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404040"/>
                </a:solidFill>
                <a:latin typeface="Comic Sans MS"/>
                <a:cs typeface="Comic Sans MS"/>
              </a:rPr>
              <a:t>Small </a:t>
            </a:r>
            <a:r>
              <a:rPr sz="2400" dirty="0">
                <a:solidFill>
                  <a:srgbClr val="404040"/>
                </a:solidFill>
                <a:latin typeface="Comic Sans MS"/>
                <a:cs typeface="Comic Sans MS"/>
              </a:rPr>
              <a:t>group of </a:t>
            </a:r>
            <a:r>
              <a:rPr sz="2400" spc="-5" dirty="0">
                <a:solidFill>
                  <a:srgbClr val="404040"/>
                </a:solidFill>
                <a:latin typeface="Comic Sans MS"/>
                <a:cs typeface="Comic Sans MS"/>
              </a:rPr>
              <a:t>abnormal </a:t>
            </a:r>
            <a:r>
              <a:rPr sz="2400" dirty="0">
                <a:solidFill>
                  <a:srgbClr val="404040"/>
                </a:solidFill>
                <a:latin typeface="Comic Sans MS"/>
                <a:cs typeface="Comic Sans MS"/>
              </a:rPr>
              <a:t>neurons </a:t>
            </a:r>
            <a:r>
              <a:rPr sz="2400" spc="-5" dirty="0">
                <a:solidFill>
                  <a:srgbClr val="404040"/>
                </a:solidFill>
                <a:latin typeface="Comic Sans MS"/>
                <a:cs typeface="Comic Sans MS"/>
              </a:rPr>
              <a:t>undergo </a:t>
            </a:r>
            <a:r>
              <a:rPr sz="2400" dirty="0">
                <a:solidFill>
                  <a:srgbClr val="404040"/>
                </a:solidFill>
                <a:latin typeface="Comic Sans MS"/>
                <a:cs typeface="Comic Sans MS"/>
              </a:rPr>
              <a:t>prolonged  </a:t>
            </a:r>
            <a:r>
              <a:rPr sz="2400" spc="-5" dirty="0">
                <a:solidFill>
                  <a:srgbClr val="404040"/>
                </a:solidFill>
                <a:latin typeface="Comic Sans MS"/>
                <a:cs typeface="Comic Sans MS"/>
              </a:rPr>
              <a:t>depolarizations</a:t>
            </a:r>
            <a:endParaRPr sz="2400">
              <a:latin typeface="Comic Sans MS"/>
              <a:cs typeface="Comic Sans MS"/>
            </a:endParaRPr>
          </a:p>
          <a:p>
            <a:pPr marL="58419">
              <a:lnSpc>
                <a:spcPct val="100000"/>
              </a:lnSpc>
              <a:spcBef>
                <a:spcPts val="175"/>
              </a:spcBef>
            </a:pPr>
            <a:r>
              <a:rPr sz="3100" spc="20" dirty="0">
                <a:solidFill>
                  <a:srgbClr val="C3250C"/>
                </a:solidFill>
                <a:latin typeface="Comic Sans MS"/>
                <a:cs typeface="Comic Sans MS"/>
              </a:rPr>
              <a:t>-</a:t>
            </a:r>
            <a:r>
              <a:rPr sz="2400" spc="20" dirty="0">
                <a:solidFill>
                  <a:srgbClr val="404040"/>
                </a:solidFill>
                <a:latin typeface="Comic Sans MS"/>
                <a:cs typeface="Comic Sans MS"/>
              </a:rPr>
              <a:t>Rapid </a:t>
            </a:r>
            <a:r>
              <a:rPr sz="2400" spc="-5" dirty="0">
                <a:solidFill>
                  <a:srgbClr val="404040"/>
                </a:solidFill>
                <a:latin typeface="Comic Sans MS"/>
                <a:cs typeface="Comic Sans MS"/>
              </a:rPr>
              <a:t>firing </a:t>
            </a:r>
            <a:r>
              <a:rPr sz="2400" dirty="0">
                <a:solidFill>
                  <a:srgbClr val="404040"/>
                </a:solidFill>
                <a:latin typeface="Comic Sans MS"/>
                <a:cs typeface="Comic Sans MS"/>
              </a:rPr>
              <a:t>of repeated </a:t>
            </a:r>
            <a:r>
              <a:rPr sz="2400" spc="-5" dirty="0">
                <a:solidFill>
                  <a:srgbClr val="404040"/>
                </a:solidFill>
                <a:latin typeface="Comic Sans MS"/>
                <a:cs typeface="Comic Sans MS"/>
              </a:rPr>
              <a:t>action</a:t>
            </a:r>
            <a:r>
              <a:rPr sz="2400" spc="-50" dirty="0">
                <a:solidFill>
                  <a:srgbClr val="404040"/>
                </a:solidFill>
                <a:latin typeface="Comic Sans MS"/>
                <a:cs typeface="Comic Sans MS"/>
              </a:rPr>
              <a:t> </a:t>
            </a:r>
            <a:r>
              <a:rPr sz="2400" dirty="0">
                <a:solidFill>
                  <a:srgbClr val="404040"/>
                </a:solidFill>
                <a:latin typeface="Comic Sans MS"/>
                <a:cs typeface="Comic Sans MS"/>
              </a:rPr>
              <a:t>potentials</a:t>
            </a:r>
            <a:endParaRPr sz="2400">
              <a:latin typeface="Comic Sans MS"/>
              <a:cs typeface="Comic Sans MS"/>
            </a:endParaRPr>
          </a:p>
          <a:p>
            <a:pPr marL="58419">
              <a:lnSpc>
                <a:spcPts val="3650"/>
              </a:lnSpc>
              <a:spcBef>
                <a:spcPts val="3795"/>
              </a:spcBef>
            </a:pPr>
            <a:r>
              <a:rPr sz="3100" spc="-5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400" spc="-5" dirty="0">
                <a:solidFill>
                  <a:srgbClr val="404040"/>
                </a:solidFill>
                <a:latin typeface="Comic Sans MS"/>
                <a:cs typeface="Comic Sans MS"/>
              </a:rPr>
              <a:t>Spread to adjacent neurons </a:t>
            </a:r>
            <a:r>
              <a:rPr sz="2400" dirty="0">
                <a:solidFill>
                  <a:srgbClr val="404040"/>
                </a:solidFill>
                <a:latin typeface="Comic Sans MS"/>
                <a:cs typeface="Comic Sans MS"/>
              </a:rPr>
              <a:t>or </a:t>
            </a:r>
            <a:r>
              <a:rPr sz="2400" spc="-5" dirty="0">
                <a:solidFill>
                  <a:srgbClr val="404040"/>
                </a:solidFill>
                <a:latin typeface="Comic Sans MS"/>
                <a:cs typeface="Comic Sans MS"/>
              </a:rPr>
              <a:t>neurons with which</a:t>
            </a:r>
            <a:r>
              <a:rPr sz="2400" spc="-75" dirty="0">
                <a:solidFill>
                  <a:srgbClr val="404040"/>
                </a:solidFill>
                <a:latin typeface="Comic Sans MS"/>
                <a:cs typeface="Comic Sans MS"/>
              </a:rPr>
              <a:t> </a:t>
            </a:r>
            <a:r>
              <a:rPr sz="2400" spc="-5" dirty="0">
                <a:solidFill>
                  <a:srgbClr val="404040"/>
                </a:solidFill>
                <a:latin typeface="Comic Sans MS"/>
                <a:cs typeface="Comic Sans MS"/>
              </a:rPr>
              <a:t>they</a:t>
            </a:r>
            <a:endParaRPr sz="2400">
              <a:latin typeface="Comic Sans MS"/>
              <a:cs typeface="Comic Sans MS"/>
            </a:endParaRPr>
          </a:p>
          <a:p>
            <a:pPr marL="241300">
              <a:lnSpc>
                <a:spcPts val="2810"/>
              </a:lnSpc>
            </a:pPr>
            <a:r>
              <a:rPr sz="2400" dirty="0">
                <a:solidFill>
                  <a:srgbClr val="404040"/>
                </a:solidFill>
                <a:latin typeface="Comic Sans MS"/>
                <a:cs typeface="Comic Sans MS"/>
              </a:rPr>
              <a:t>are connected </a:t>
            </a:r>
            <a:r>
              <a:rPr sz="2400" spc="-5" dirty="0">
                <a:solidFill>
                  <a:srgbClr val="404040"/>
                </a:solidFill>
                <a:latin typeface="Comic Sans MS"/>
                <a:cs typeface="Comic Sans MS"/>
              </a:rPr>
              <a:t>into the</a:t>
            </a:r>
            <a:r>
              <a:rPr sz="2400" spc="-50" dirty="0">
                <a:solidFill>
                  <a:srgbClr val="404040"/>
                </a:solidFill>
                <a:latin typeface="Comic Sans MS"/>
                <a:cs typeface="Comic Sans MS"/>
              </a:rPr>
              <a:t> </a:t>
            </a:r>
            <a:r>
              <a:rPr sz="2400" dirty="0">
                <a:solidFill>
                  <a:srgbClr val="404040"/>
                </a:solidFill>
                <a:latin typeface="Comic Sans MS"/>
                <a:cs typeface="Comic Sans MS"/>
              </a:rPr>
              <a:t>process.</a:t>
            </a:r>
            <a:endParaRPr sz="2400">
              <a:latin typeface="Comic Sans MS"/>
              <a:cs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68630" y="43052"/>
            <a:ext cx="4333875" cy="4618355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4945" marR="8255" indent="-182880">
              <a:lnSpc>
                <a:spcPct val="99200"/>
              </a:lnSpc>
              <a:spcBef>
                <a:spcPts val="150"/>
              </a:spcBef>
            </a:pPr>
            <a:r>
              <a:rPr sz="3100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400" dirty="0">
                <a:solidFill>
                  <a:srgbClr val="404040"/>
                </a:solidFill>
                <a:latin typeface="Comic Sans MS"/>
                <a:cs typeface="Comic Sans MS"/>
              </a:rPr>
              <a:t>A </a:t>
            </a:r>
            <a:r>
              <a:rPr sz="2400" spc="-5" dirty="0">
                <a:solidFill>
                  <a:srgbClr val="404040"/>
                </a:solidFill>
                <a:latin typeface="Comic Sans MS"/>
                <a:cs typeface="Comic Sans MS"/>
              </a:rPr>
              <a:t>clinical </a:t>
            </a:r>
            <a:r>
              <a:rPr sz="2400" dirty="0">
                <a:solidFill>
                  <a:srgbClr val="404040"/>
                </a:solidFill>
                <a:latin typeface="Comic Sans MS"/>
                <a:cs typeface="Comic Sans MS"/>
              </a:rPr>
              <a:t>seizure occurs  </a:t>
            </a:r>
            <a:r>
              <a:rPr sz="2400" spc="-5" dirty="0">
                <a:solidFill>
                  <a:srgbClr val="404040"/>
                </a:solidFill>
                <a:latin typeface="Comic Sans MS"/>
                <a:cs typeface="Comic Sans MS"/>
              </a:rPr>
              <a:t>when the electrical  discharges </a:t>
            </a:r>
            <a:r>
              <a:rPr sz="2400" dirty="0">
                <a:solidFill>
                  <a:srgbClr val="404040"/>
                </a:solidFill>
                <a:latin typeface="Comic Sans MS"/>
                <a:cs typeface="Comic Sans MS"/>
              </a:rPr>
              <a:t>of a </a:t>
            </a:r>
            <a:r>
              <a:rPr sz="2400" spc="-5" dirty="0">
                <a:solidFill>
                  <a:srgbClr val="404040"/>
                </a:solidFill>
                <a:latin typeface="Comic Sans MS"/>
                <a:cs typeface="Comic Sans MS"/>
              </a:rPr>
              <a:t>large number  </a:t>
            </a:r>
            <a:r>
              <a:rPr sz="2400" dirty="0">
                <a:solidFill>
                  <a:srgbClr val="404040"/>
                </a:solidFill>
                <a:latin typeface="Comic Sans MS"/>
                <a:cs typeface="Comic Sans MS"/>
              </a:rPr>
              <a:t>of cells become </a:t>
            </a:r>
            <a:r>
              <a:rPr sz="2400" spc="-5" dirty="0">
                <a:solidFill>
                  <a:srgbClr val="404040"/>
                </a:solidFill>
                <a:latin typeface="Comic Sans MS"/>
                <a:cs typeface="Comic Sans MS"/>
              </a:rPr>
              <a:t>abnormally  linked together, creating </a:t>
            </a:r>
            <a:r>
              <a:rPr sz="2400" dirty="0">
                <a:solidFill>
                  <a:srgbClr val="404040"/>
                </a:solidFill>
                <a:latin typeface="Comic Sans MS"/>
                <a:cs typeface="Comic Sans MS"/>
              </a:rPr>
              <a:t>a  </a:t>
            </a:r>
            <a:r>
              <a:rPr sz="2400" spc="-5" dirty="0">
                <a:solidFill>
                  <a:srgbClr val="404040"/>
                </a:solidFill>
                <a:latin typeface="Comic Sans MS"/>
                <a:cs typeface="Comic Sans MS"/>
              </a:rPr>
              <a:t>storm </a:t>
            </a:r>
            <a:r>
              <a:rPr sz="2400" dirty="0">
                <a:solidFill>
                  <a:srgbClr val="404040"/>
                </a:solidFill>
                <a:latin typeface="Comic Sans MS"/>
                <a:cs typeface="Comic Sans MS"/>
              </a:rPr>
              <a:t>of electrical </a:t>
            </a:r>
            <a:r>
              <a:rPr sz="2400" spc="-5" dirty="0">
                <a:solidFill>
                  <a:srgbClr val="404040"/>
                </a:solidFill>
                <a:latin typeface="Comic Sans MS"/>
                <a:cs typeface="Comic Sans MS"/>
              </a:rPr>
              <a:t>activity  in the</a:t>
            </a:r>
            <a:r>
              <a:rPr sz="2400" spc="-20" dirty="0">
                <a:solidFill>
                  <a:srgbClr val="404040"/>
                </a:solidFill>
                <a:latin typeface="Comic Sans MS"/>
                <a:cs typeface="Comic Sans MS"/>
              </a:rPr>
              <a:t> </a:t>
            </a:r>
            <a:r>
              <a:rPr sz="2400" spc="-5" dirty="0">
                <a:solidFill>
                  <a:srgbClr val="404040"/>
                </a:solidFill>
                <a:latin typeface="Comic Sans MS"/>
                <a:cs typeface="Comic Sans MS"/>
              </a:rPr>
              <a:t>brain.</a:t>
            </a:r>
            <a:endParaRPr sz="2400">
              <a:latin typeface="Comic Sans MS"/>
              <a:cs typeface="Comic Sans MS"/>
            </a:endParaRPr>
          </a:p>
          <a:p>
            <a:pPr marL="194945" marR="5080" indent="-182880">
              <a:lnSpc>
                <a:spcPct val="98800"/>
              </a:lnSpc>
              <a:spcBef>
                <a:spcPts val="220"/>
              </a:spcBef>
            </a:pPr>
            <a:r>
              <a:rPr sz="3100" spc="-5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400" spc="-5" dirty="0">
                <a:solidFill>
                  <a:srgbClr val="404040"/>
                </a:solidFill>
                <a:latin typeface="Comic Sans MS"/>
                <a:cs typeface="Comic Sans MS"/>
              </a:rPr>
              <a:t>Seizures may then </a:t>
            </a:r>
            <a:r>
              <a:rPr sz="2400" dirty="0">
                <a:solidFill>
                  <a:srgbClr val="404040"/>
                </a:solidFill>
                <a:latin typeface="Comic Sans MS"/>
                <a:cs typeface="Comic Sans MS"/>
              </a:rPr>
              <a:t>spread </a:t>
            </a:r>
            <a:r>
              <a:rPr sz="2400" spc="-5" dirty="0">
                <a:solidFill>
                  <a:srgbClr val="404040"/>
                </a:solidFill>
                <a:latin typeface="Comic Sans MS"/>
                <a:cs typeface="Comic Sans MS"/>
              </a:rPr>
              <a:t>to  involve adjacent areas </a:t>
            </a:r>
            <a:r>
              <a:rPr sz="2400" dirty="0">
                <a:solidFill>
                  <a:srgbClr val="404040"/>
                </a:solidFill>
                <a:latin typeface="Comic Sans MS"/>
                <a:cs typeface="Comic Sans MS"/>
              </a:rPr>
              <a:t>of</a:t>
            </a:r>
            <a:r>
              <a:rPr sz="2400" spc="-100" dirty="0">
                <a:solidFill>
                  <a:srgbClr val="404040"/>
                </a:solidFill>
                <a:latin typeface="Comic Sans MS"/>
                <a:cs typeface="Comic Sans MS"/>
              </a:rPr>
              <a:t> </a:t>
            </a:r>
            <a:r>
              <a:rPr sz="2400" spc="-5" dirty="0">
                <a:solidFill>
                  <a:srgbClr val="404040"/>
                </a:solidFill>
                <a:latin typeface="Comic Sans MS"/>
                <a:cs typeface="Comic Sans MS"/>
              </a:rPr>
              <a:t>the  brain </a:t>
            </a:r>
            <a:r>
              <a:rPr sz="2400" dirty="0">
                <a:solidFill>
                  <a:srgbClr val="404040"/>
                </a:solidFill>
                <a:latin typeface="Comic Sans MS"/>
                <a:cs typeface="Comic Sans MS"/>
              </a:rPr>
              <a:t>or </a:t>
            </a:r>
            <a:r>
              <a:rPr sz="2400" spc="-5" dirty="0">
                <a:solidFill>
                  <a:srgbClr val="404040"/>
                </a:solidFill>
                <a:latin typeface="Comic Sans MS"/>
                <a:cs typeface="Comic Sans MS"/>
              </a:rPr>
              <a:t>through established  anatomic pathways to </a:t>
            </a:r>
            <a:r>
              <a:rPr sz="2400" dirty="0">
                <a:solidFill>
                  <a:srgbClr val="404040"/>
                </a:solidFill>
                <a:latin typeface="Comic Sans MS"/>
                <a:cs typeface="Comic Sans MS"/>
              </a:rPr>
              <a:t>other  </a:t>
            </a:r>
            <a:r>
              <a:rPr sz="2400" spc="-10" dirty="0">
                <a:solidFill>
                  <a:srgbClr val="404040"/>
                </a:solidFill>
                <a:latin typeface="Comic Sans MS"/>
                <a:cs typeface="Comic Sans MS"/>
              </a:rPr>
              <a:t>distant </a:t>
            </a:r>
            <a:r>
              <a:rPr sz="2400" dirty="0">
                <a:solidFill>
                  <a:srgbClr val="404040"/>
                </a:solidFill>
                <a:latin typeface="Comic Sans MS"/>
                <a:cs typeface="Comic Sans MS"/>
              </a:rPr>
              <a:t>areas.</a:t>
            </a:r>
            <a:endParaRPr sz="2400">
              <a:latin typeface="Comic Sans MS"/>
              <a:cs typeface="Comic Sans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160898" y="1540636"/>
            <a:ext cx="2314575" cy="18573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914646" y="144018"/>
            <a:ext cx="4229353" cy="256489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39852" y="944880"/>
            <a:ext cx="1214628" cy="5791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6572" y="944880"/>
            <a:ext cx="3989832" cy="5791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043171" y="944880"/>
            <a:ext cx="891539" cy="5791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221479" y="944880"/>
            <a:ext cx="888491" cy="57912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758748" y="189941"/>
            <a:ext cx="3655060" cy="9239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900" spc="-20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4600" b="1" spc="-20" dirty="0">
                <a:solidFill>
                  <a:srgbClr val="C00000"/>
                </a:solidFill>
                <a:latin typeface="Trebuchet MS"/>
                <a:cs typeface="Trebuchet MS"/>
              </a:rPr>
              <a:t>Generalized</a:t>
            </a:r>
            <a:endParaRPr sz="4600">
              <a:latin typeface="Trebuchet MS"/>
              <a:cs typeface="Trebuchet MS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0" y="2205227"/>
            <a:ext cx="617220" cy="82448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69163" y="2298192"/>
            <a:ext cx="542544" cy="67970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06324" y="2298192"/>
            <a:ext cx="531876" cy="67970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32816" y="2298192"/>
            <a:ext cx="495300" cy="67970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22731" y="2298192"/>
            <a:ext cx="2884932" cy="679703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002279" y="2298192"/>
            <a:ext cx="531876" cy="67970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128772" y="2298192"/>
            <a:ext cx="1208531" cy="679703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931920" y="2298192"/>
            <a:ext cx="498348" cy="679703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024884" y="2298192"/>
            <a:ext cx="3125723" cy="679703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745223" y="2298192"/>
            <a:ext cx="496824" cy="679703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52043" y="2720339"/>
            <a:ext cx="6615683" cy="65532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0" y="2638044"/>
            <a:ext cx="545592" cy="693420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95071" y="2717292"/>
            <a:ext cx="862584" cy="569976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716280" y="2717292"/>
            <a:ext cx="448056" cy="569976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822960" y="2717292"/>
            <a:ext cx="493776" cy="569976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975360" y="2717292"/>
            <a:ext cx="879347" cy="569976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127760" y="2717292"/>
            <a:ext cx="836676" cy="569976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0" y="3567684"/>
            <a:ext cx="545592" cy="693419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95071" y="3646932"/>
            <a:ext cx="1726691" cy="569976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580388" y="3646932"/>
            <a:ext cx="451104" cy="569976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347472" y="3646932"/>
            <a:ext cx="1903476" cy="569976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0" y="4497323"/>
            <a:ext cx="545592" cy="693419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95071" y="4576571"/>
            <a:ext cx="1011936" cy="569976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865632" y="4576571"/>
            <a:ext cx="448056" cy="569976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972311" y="4576571"/>
            <a:ext cx="1030224" cy="569976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347472" y="4576571"/>
            <a:ext cx="1808988" cy="569976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0" y="5376671"/>
            <a:ext cx="548640" cy="696468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195071" y="5455920"/>
            <a:ext cx="1498092" cy="573024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1348739" y="5455920"/>
            <a:ext cx="992123" cy="573024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347472" y="5455920"/>
            <a:ext cx="2209800" cy="573024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/>
          <p:nvPr/>
        </p:nvSpPr>
        <p:spPr>
          <a:xfrm>
            <a:off x="160121" y="2277872"/>
            <a:ext cx="8096250" cy="358267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ts val="3510"/>
              </a:lnSpc>
              <a:spcBef>
                <a:spcPts val="120"/>
              </a:spcBef>
            </a:pPr>
            <a:r>
              <a:rPr sz="3100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400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1- Generalized </a:t>
            </a:r>
            <a:r>
              <a:rPr sz="2400" u="heavy" spc="-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tonic-clonic </a:t>
            </a:r>
            <a:r>
              <a:rPr sz="2400" u="heavy" spc="-1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(grand </a:t>
            </a:r>
            <a:r>
              <a:rPr sz="2400" u="heavy" spc="-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mal)</a:t>
            </a:r>
            <a:r>
              <a:rPr sz="2400" u="heavy" spc="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2400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seizure</a:t>
            </a:r>
            <a:endParaRPr sz="2400">
              <a:latin typeface="Comic Sans MS"/>
              <a:cs typeface="Comic Sans MS"/>
            </a:endParaRPr>
          </a:p>
          <a:p>
            <a:pPr marL="12700">
              <a:lnSpc>
                <a:spcPts val="2700"/>
              </a:lnSpc>
              <a:tabLst>
                <a:tab pos="975360" algn="l"/>
              </a:tabLst>
            </a:pPr>
            <a:r>
              <a:rPr sz="2600" spc="65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000" spc="65" dirty="0">
                <a:solidFill>
                  <a:srgbClr val="FF0000"/>
                </a:solidFill>
                <a:latin typeface="Comic Sans MS"/>
                <a:cs typeface="Comic Sans MS"/>
              </a:rPr>
              <a:t>a.</a:t>
            </a:r>
            <a:r>
              <a:rPr sz="2000" spc="5" dirty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Comic Sans MS"/>
                <a:cs typeface="Comic Sans MS"/>
              </a:rPr>
              <a:t>+/-	</a:t>
            </a:r>
            <a:r>
              <a:rPr sz="2000" b="1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aura</a:t>
            </a:r>
            <a:endParaRPr sz="2000">
              <a:latin typeface="Comic Sans MS"/>
              <a:cs typeface="Comic Sans MS"/>
            </a:endParaRPr>
          </a:p>
          <a:p>
            <a:pPr marL="12700">
              <a:lnSpc>
                <a:spcPts val="2610"/>
              </a:lnSpc>
            </a:pPr>
            <a:r>
              <a:rPr sz="2600" spc="15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000" spc="15" dirty="0">
                <a:solidFill>
                  <a:srgbClr val="0D0D0D"/>
                </a:solidFill>
                <a:latin typeface="Comic Sans MS"/>
                <a:cs typeface="Comic Sans MS"/>
              </a:rPr>
              <a:t>(peculiar </a:t>
            </a:r>
            <a:r>
              <a:rPr sz="2000" spc="-5" dirty="0">
                <a:solidFill>
                  <a:srgbClr val="0D0D0D"/>
                </a:solidFill>
                <a:latin typeface="Comic Sans MS"/>
                <a:cs typeface="Comic Sans MS"/>
              </a:rPr>
              <a:t>sensation </a:t>
            </a:r>
            <a:r>
              <a:rPr sz="2000" dirty="0">
                <a:solidFill>
                  <a:srgbClr val="0D0D0D"/>
                </a:solidFill>
                <a:latin typeface="Comic Sans MS"/>
                <a:cs typeface="Comic Sans MS"/>
              </a:rPr>
              <a:t>or </a:t>
            </a:r>
            <a:r>
              <a:rPr sz="2000" spc="-5" dirty="0">
                <a:solidFill>
                  <a:srgbClr val="0D0D0D"/>
                </a:solidFill>
                <a:latin typeface="Comic Sans MS"/>
                <a:cs typeface="Comic Sans MS"/>
              </a:rPr>
              <a:t>dizziness; then </a:t>
            </a:r>
            <a:r>
              <a:rPr sz="2000" dirty="0">
                <a:solidFill>
                  <a:srgbClr val="0D0D0D"/>
                </a:solidFill>
                <a:latin typeface="Comic Sans MS"/>
                <a:cs typeface="Comic Sans MS"/>
              </a:rPr>
              <a:t>sudden </a:t>
            </a:r>
            <a:r>
              <a:rPr sz="2000" spc="-5" dirty="0">
                <a:solidFill>
                  <a:srgbClr val="0D0D0D"/>
                </a:solidFill>
                <a:latin typeface="Comic Sans MS"/>
                <a:cs typeface="Comic Sans MS"/>
              </a:rPr>
              <a:t>onset </a:t>
            </a:r>
            <a:r>
              <a:rPr sz="2000" dirty="0">
                <a:solidFill>
                  <a:srgbClr val="0D0D0D"/>
                </a:solidFill>
                <a:latin typeface="Comic Sans MS"/>
                <a:cs typeface="Comic Sans MS"/>
              </a:rPr>
              <a:t>of </a:t>
            </a:r>
            <a:r>
              <a:rPr sz="2000" spc="-5" dirty="0">
                <a:solidFill>
                  <a:srgbClr val="0D0D0D"/>
                </a:solidFill>
                <a:latin typeface="Comic Sans MS"/>
                <a:cs typeface="Comic Sans MS"/>
              </a:rPr>
              <a:t>seizure</a:t>
            </a:r>
            <a:r>
              <a:rPr sz="2000" spc="55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000" spc="-5" dirty="0">
                <a:solidFill>
                  <a:srgbClr val="0D0D0D"/>
                </a:solidFill>
                <a:latin typeface="Comic Sans MS"/>
                <a:cs typeface="Comic Sans MS"/>
              </a:rPr>
              <a:t>with</a:t>
            </a:r>
            <a:endParaRPr sz="2000">
              <a:latin typeface="Comic Sans MS"/>
              <a:cs typeface="Comic Sans MS"/>
            </a:endParaRPr>
          </a:p>
          <a:p>
            <a:pPr marL="194945">
              <a:lnSpc>
                <a:spcPts val="1950"/>
              </a:lnSpc>
            </a:pPr>
            <a:r>
              <a:rPr sz="2000" dirty="0">
                <a:solidFill>
                  <a:srgbClr val="0D0D0D"/>
                </a:solidFill>
                <a:latin typeface="Comic Sans MS"/>
                <a:cs typeface="Comic Sans MS"/>
              </a:rPr>
              <a:t>loss of</a:t>
            </a:r>
            <a:r>
              <a:rPr sz="2000" spc="-25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000" dirty="0">
                <a:solidFill>
                  <a:srgbClr val="0D0D0D"/>
                </a:solidFill>
                <a:latin typeface="Comic Sans MS"/>
                <a:cs typeface="Comic Sans MS"/>
              </a:rPr>
              <a:t>consciousness)</a:t>
            </a:r>
            <a:endParaRPr sz="2000">
              <a:latin typeface="Comic Sans MS"/>
              <a:cs typeface="Comic Sans MS"/>
            </a:endParaRPr>
          </a:p>
          <a:p>
            <a:pPr marL="194945" marR="180975" indent="-182880">
              <a:lnSpc>
                <a:spcPct val="76200"/>
              </a:lnSpc>
              <a:spcBef>
                <a:spcPts val="590"/>
              </a:spcBef>
            </a:pPr>
            <a:r>
              <a:rPr sz="2600" spc="30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000" b="1" u="heavy" spc="3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tonic </a:t>
            </a:r>
            <a:r>
              <a:rPr sz="2000" b="1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phase</a:t>
            </a:r>
            <a:r>
              <a:rPr sz="2000" b="1" dirty="0">
                <a:solidFill>
                  <a:srgbClr val="FF0000"/>
                </a:solidFill>
                <a:latin typeface="Comic Sans MS"/>
                <a:cs typeface="Comic Sans MS"/>
              </a:rPr>
              <a:t> : </a:t>
            </a:r>
            <a:r>
              <a:rPr sz="2000" spc="-5" dirty="0">
                <a:solidFill>
                  <a:srgbClr val="0D0D0D"/>
                </a:solidFill>
                <a:latin typeface="Comic Sans MS"/>
                <a:cs typeface="Comic Sans MS"/>
              </a:rPr>
              <a:t>Rigid </a:t>
            </a:r>
            <a:r>
              <a:rPr sz="2000" dirty="0">
                <a:solidFill>
                  <a:srgbClr val="0D0D0D"/>
                </a:solidFill>
                <a:latin typeface="Comic Sans MS"/>
                <a:cs typeface="Comic Sans MS"/>
              </a:rPr>
              <a:t>muscle contraction </a:t>
            </a:r>
            <a:r>
              <a:rPr sz="2000" spc="-5" dirty="0">
                <a:solidFill>
                  <a:srgbClr val="0D0D0D"/>
                </a:solidFill>
                <a:latin typeface="Comic Sans MS"/>
                <a:cs typeface="Comic Sans MS"/>
              </a:rPr>
              <a:t>in which clenched jaw and  hands; eyes open with pupils dilated; lasts 30 </a:t>
            </a:r>
            <a:r>
              <a:rPr sz="2000" dirty="0">
                <a:solidFill>
                  <a:srgbClr val="0D0D0D"/>
                </a:solidFill>
                <a:latin typeface="Comic Sans MS"/>
                <a:cs typeface="Comic Sans MS"/>
              </a:rPr>
              <a:t>to </a:t>
            </a:r>
            <a:r>
              <a:rPr sz="2000" spc="-5" dirty="0">
                <a:solidFill>
                  <a:srgbClr val="0D0D0D"/>
                </a:solidFill>
                <a:latin typeface="Comic Sans MS"/>
                <a:cs typeface="Comic Sans MS"/>
              </a:rPr>
              <a:t>60</a:t>
            </a:r>
            <a:r>
              <a:rPr sz="2000" spc="55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000" dirty="0">
                <a:solidFill>
                  <a:srgbClr val="0D0D0D"/>
                </a:solidFill>
                <a:latin typeface="Comic Sans MS"/>
                <a:cs typeface="Comic Sans MS"/>
              </a:rPr>
              <a:t>seconds</a:t>
            </a:r>
            <a:endParaRPr sz="2000">
              <a:latin typeface="Comic Sans MS"/>
              <a:cs typeface="Comic Sans MS"/>
            </a:endParaRPr>
          </a:p>
          <a:p>
            <a:pPr marL="12700">
              <a:lnSpc>
                <a:spcPts val="2820"/>
              </a:lnSpc>
              <a:spcBef>
                <a:spcPts val="2405"/>
              </a:spcBef>
            </a:pPr>
            <a:r>
              <a:rPr sz="2600" spc="30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000" b="1" u="heavy" spc="3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clonic </a:t>
            </a:r>
            <a:r>
              <a:rPr sz="2000" b="1" u="heavy" spc="-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phase</a:t>
            </a:r>
            <a:r>
              <a:rPr sz="2000" spc="-5" dirty="0">
                <a:solidFill>
                  <a:srgbClr val="FF0000"/>
                </a:solidFill>
                <a:latin typeface="Comic Sans MS"/>
                <a:cs typeface="Comic Sans MS"/>
              </a:rPr>
              <a:t>: </a:t>
            </a:r>
            <a:r>
              <a:rPr sz="2000" dirty="0">
                <a:solidFill>
                  <a:srgbClr val="0D0D0D"/>
                </a:solidFill>
                <a:latin typeface="Comic Sans MS"/>
                <a:cs typeface="Comic Sans MS"/>
              </a:rPr>
              <a:t>Rhythmic, </a:t>
            </a:r>
            <a:r>
              <a:rPr sz="2000" spc="-5" dirty="0">
                <a:solidFill>
                  <a:srgbClr val="0D0D0D"/>
                </a:solidFill>
                <a:latin typeface="Comic Sans MS"/>
                <a:cs typeface="Comic Sans MS"/>
              </a:rPr>
              <a:t>jerky </a:t>
            </a:r>
            <a:r>
              <a:rPr sz="2000" dirty="0">
                <a:solidFill>
                  <a:srgbClr val="0D0D0D"/>
                </a:solidFill>
                <a:latin typeface="Comic Sans MS"/>
                <a:cs typeface="Comic Sans MS"/>
              </a:rPr>
              <a:t>contraction </a:t>
            </a:r>
            <a:r>
              <a:rPr sz="2000" spc="-5" dirty="0">
                <a:solidFill>
                  <a:srgbClr val="0D0D0D"/>
                </a:solidFill>
                <a:latin typeface="Comic Sans MS"/>
                <a:cs typeface="Comic Sans MS"/>
              </a:rPr>
              <a:t>and relaxation </a:t>
            </a:r>
            <a:r>
              <a:rPr sz="2000" dirty="0">
                <a:solidFill>
                  <a:srgbClr val="0D0D0D"/>
                </a:solidFill>
                <a:latin typeface="Comic Sans MS"/>
                <a:cs typeface="Comic Sans MS"/>
              </a:rPr>
              <a:t>of</a:t>
            </a:r>
            <a:r>
              <a:rPr sz="2000" spc="-100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000" spc="-5" dirty="0">
                <a:solidFill>
                  <a:srgbClr val="0D0D0D"/>
                </a:solidFill>
                <a:latin typeface="Comic Sans MS"/>
                <a:cs typeface="Comic Sans MS"/>
              </a:rPr>
              <a:t>all</a:t>
            </a:r>
            <a:endParaRPr sz="2000">
              <a:latin typeface="Comic Sans MS"/>
              <a:cs typeface="Comic Sans MS"/>
            </a:endParaRPr>
          </a:p>
          <a:p>
            <a:pPr marL="194945" marR="524510">
              <a:lnSpc>
                <a:spcPts val="1920"/>
              </a:lnSpc>
              <a:spcBef>
                <a:spcPts val="165"/>
              </a:spcBef>
            </a:pPr>
            <a:r>
              <a:rPr sz="2000" dirty="0">
                <a:solidFill>
                  <a:srgbClr val="0D0D0D"/>
                </a:solidFill>
                <a:latin typeface="Comic Sans MS"/>
                <a:cs typeface="Comic Sans MS"/>
              </a:rPr>
              <a:t>muscles </a:t>
            </a:r>
            <a:r>
              <a:rPr sz="2000" spc="-5" dirty="0">
                <a:solidFill>
                  <a:srgbClr val="0D0D0D"/>
                </a:solidFill>
                <a:latin typeface="Comic Sans MS"/>
                <a:cs typeface="Comic Sans MS"/>
              </a:rPr>
              <a:t>in with incontinence and frothing at </a:t>
            </a:r>
            <a:r>
              <a:rPr sz="2000" dirty="0">
                <a:solidFill>
                  <a:srgbClr val="0D0D0D"/>
                </a:solidFill>
                <a:latin typeface="Comic Sans MS"/>
                <a:cs typeface="Comic Sans MS"/>
              </a:rPr>
              <a:t>the lips; may </a:t>
            </a:r>
            <a:r>
              <a:rPr sz="2000" spc="-5" dirty="0">
                <a:solidFill>
                  <a:srgbClr val="0D0D0D"/>
                </a:solidFill>
                <a:latin typeface="Comic Sans MS"/>
                <a:cs typeface="Comic Sans MS"/>
              </a:rPr>
              <a:t>bite  tongue </a:t>
            </a:r>
            <a:r>
              <a:rPr sz="2000" dirty="0">
                <a:solidFill>
                  <a:srgbClr val="0D0D0D"/>
                </a:solidFill>
                <a:latin typeface="Comic Sans MS"/>
                <a:cs typeface="Comic Sans MS"/>
              </a:rPr>
              <a:t>or </a:t>
            </a:r>
            <a:r>
              <a:rPr sz="2000" spc="-5" dirty="0">
                <a:solidFill>
                  <a:srgbClr val="0D0D0D"/>
                </a:solidFill>
                <a:latin typeface="Comic Sans MS"/>
                <a:cs typeface="Comic Sans MS"/>
              </a:rPr>
              <a:t>cheek, lasts several</a:t>
            </a:r>
            <a:r>
              <a:rPr sz="2000" spc="5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000" dirty="0">
                <a:solidFill>
                  <a:srgbClr val="0D0D0D"/>
                </a:solidFill>
                <a:latin typeface="Comic Sans MS"/>
                <a:cs typeface="Comic Sans MS"/>
              </a:rPr>
              <a:t>minutes.</a:t>
            </a:r>
            <a:endParaRPr sz="20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spc="20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000" b="1" u="heavy" spc="2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postictal </a:t>
            </a:r>
            <a:r>
              <a:rPr sz="2000" b="1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state</a:t>
            </a:r>
            <a:r>
              <a:rPr sz="2000" b="1" dirty="0">
                <a:solidFill>
                  <a:srgbClr val="FF0000"/>
                </a:solidFill>
                <a:latin typeface="Comic Sans MS"/>
                <a:cs typeface="Comic Sans MS"/>
              </a:rPr>
              <a:t>: </a:t>
            </a:r>
            <a:r>
              <a:rPr sz="2000" spc="-5" dirty="0">
                <a:solidFill>
                  <a:srgbClr val="0D0D0D"/>
                </a:solidFill>
                <a:latin typeface="Comic Sans MS"/>
                <a:cs typeface="Comic Sans MS"/>
              </a:rPr>
              <a:t>Sleeping </a:t>
            </a:r>
            <a:r>
              <a:rPr sz="2000" dirty="0">
                <a:solidFill>
                  <a:srgbClr val="0D0D0D"/>
                </a:solidFill>
                <a:latin typeface="Comic Sans MS"/>
                <a:cs typeface="Comic Sans MS"/>
              </a:rPr>
              <a:t>or </a:t>
            </a:r>
            <a:r>
              <a:rPr sz="2000" spc="-5" dirty="0">
                <a:solidFill>
                  <a:srgbClr val="0D0D0D"/>
                </a:solidFill>
                <a:latin typeface="Comic Sans MS"/>
                <a:cs typeface="Comic Sans MS"/>
              </a:rPr>
              <a:t>dazed for up to several</a:t>
            </a:r>
            <a:r>
              <a:rPr sz="2000" spc="-45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000" dirty="0">
                <a:solidFill>
                  <a:srgbClr val="0D0D0D"/>
                </a:solidFill>
                <a:latin typeface="Comic Sans MS"/>
                <a:cs typeface="Comic Sans MS"/>
              </a:rPr>
              <a:t>hours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.</a:t>
            </a:r>
            <a:endParaRPr sz="2400">
              <a:latin typeface="Comic Sans MS"/>
              <a:cs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01395" y="1697735"/>
            <a:ext cx="512064" cy="6248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16280" y="1769364"/>
            <a:ext cx="3575304" cy="5135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53439" y="1769364"/>
            <a:ext cx="3506724" cy="51358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68935" indent="-182880">
              <a:lnSpc>
                <a:spcPts val="2640"/>
              </a:lnSpc>
              <a:spcBef>
                <a:spcPts val="90"/>
              </a:spcBef>
              <a:buClr>
                <a:srgbClr val="C3250C"/>
              </a:buClr>
              <a:buSzPct val="130555"/>
              <a:buFont typeface="Georgia"/>
              <a:buChar char="*"/>
              <a:tabLst>
                <a:tab pos="368935" algn="l"/>
              </a:tabLst>
            </a:pPr>
            <a:r>
              <a:rPr spc="-5" dirty="0"/>
              <a:t>2. Absence </a:t>
            </a:r>
            <a:r>
              <a:rPr dirty="0"/>
              <a:t>( </a:t>
            </a:r>
            <a:r>
              <a:rPr spc="-5" dirty="0"/>
              <a:t>petit </a:t>
            </a:r>
            <a:r>
              <a:rPr dirty="0"/>
              <a:t>mal)</a:t>
            </a:r>
            <a:r>
              <a:rPr spc="-40" dirty="0"/>
              <a:t> </a:t>
            </a:r>
            <a:r>
              <a:rPr spc="-5" dirty="0"/>
              <a:t>seizure</a:t>
            </a:r>
          </a:p>
          <a:p>
            <a:pPr marL="368935" indent="-182880">
              <a:lnSpc>
                <a:spcPts val="2460"/>
              </a:lnSpc>
              <a:buClr>
                <a:srgbClr val="C3250C"/>
              </a:buClr>
              <a:buSzPct val="130555"/>
              <a:buFont typeface="Georgia"/>
              <a:buChar char="*"/>
              <a:tabLst>
                <a:tab pos="368935" algn="l"/>
              </a:tabLst>
            </a:pPr>
            <a:r>
              <a:rPr u="none" dirty="0">
                <a:solidFill>
                  <a:srgbClr val="0D0D0D"/>
                </a:solidFill>
              </a:rPr>
              <a:t>a. Loss of contact </a:t>
            </a:r>
            <a:r>
              <a:rPr u="none" spc="-5" dirty="0">
                <a:solidFill>
                  <a:srgbClr val="0D0D0D"/>
                </a:solidFill>
              </a:rPr>
              <a:t>with environment for </a:t>
            </a:r>
            <a:r>
              <a:rPr u="none" dirty="0">
                <a:solidFill>
                  <a:srgbClr val="0D0D0D"/>
                </a:solidFill>
              </a:rPr>
              <a:t>5 to 30</a:t>
            </a:r>
            <a:r>
              <a:rPr u="none" spc="-75" dirty="0">
                <a:solidFill>
                  <a:srgbClr val="0D0D0D"/>
                </a:solidFill>
              </a:rPr>
              <a:t> </a:t>
            </a:r>
            <a:r>
              <a:rPr u="none" dirty="0">
                <a:solidFill>
                  <a:srgbClr val="0D0D0D"/>
                </a:solidFill>
              </a:rPr>
              <a:t>seconds.</a:t>
            </a:r>
          </a:p>
          <a:p>
            <a:pPr marL="368935" marR="5080" indent="-182880">
              <a:lnSpc>
                <a:spcPct val="76100"/>
              </a:lnSpc>
              <a:spcBef>
                <a:spcPts val="495"/>
              </a:spcBef>
              <a:buClr>
                <a:srgbClr val="C3250C"/>
              </a:buClr>
              <a:buSzPct val="130555"/>
              <a:buFont typeface="Georgia"/>
              <a:buChar char="*"/>
              <a:tabLst>
                <a:tab pos="368935" algn="l"/>
              </a:tabLst>
            </a:pPr>
            <a:r>
              <a:rPr u="none" spc="-5" dirty="0">
                <a:solidFill>
                  <a:srgbClr val="0D0D0D"/>
                </a:solidFill>
              </a:rPr>
              <a:t>b. Appears </a:t>
            </a:r>
            <a:r>
              <a:rPr u="none" dirty="0">
                <a:solidFill>
                  <a:srgbClr val="0D0D0D"/>
                </a:solidFill>
              </a:rPr>
              <a:t>to </a:t>
            </a:r>
            <a:r>
              <a:rPr u="none" spc="-5" dirty="0">
                <a:solidFill>
                  <a:srgbClr val="0D0D0D"/>
                </a:solidFill>
              </a:rPr>
              <a:t>be day dreaming </a:t>
            </a:r>
            <a:r>
              <a:rPr u="none" dirty="0">
                <a:solidFill>
                  <a:srgbClr val="0D0D0D"/>
                </a:solidFill>
              </a:rPr>
              <a:t>or may </a:t>
            </a:r>
            <a:r>
              <a:rPr u="none" spc="-5" dirty="0">
                <a:solidFill>
                  <a:srgbClr val="0D0D0D"/>
                </a:solidFill>
              </a:rPr>
              <a:t>roll eyes, </a:t>
            </a:r>
            <a:r>
              <a:rPr u="none" dirty="0">
                <a:solidFill>
                  <a:srgbClr val="0D0D0D"/>
                </a:solidFill>
              </a:rPr>
              <a:t>nod head, move </a:t>
            </a:r>
            <a:r>
              <a:rPr u="none" spc="-5" dirty="0">
                <a:solidFill>
                  <a:srgbClr val="0D0D0D"/>
                </a:solidFill>
              </a:rPr>
              <a:t>hands, </a:t>
            </a:r>
            <a:r>
              <a:rPr u="none" dirty="0">
                <a:solidFill>
                  <a:srgbClr val="0D0D0D"/>
                </a:solidFill>
              </a:rPr>
              <a:t>or  smack</a:t>
            </a:r>
            <a:r>
              <a:rPr u="none" spc="-5" dirty="0">
                <a:solidFill>
                  <a:srgbClr val="0D0D0D"/>
                </a:solidFill>
              </a:rPr>
              <a:t> </a:t>
            </a:r>
            <a:r>
              <a:rPr u="none" dirty="0">
                <a:solidFill>
                  <a:srgbClr val="0D0D0D"/>
                </a:solidFill>
              </a:rPr>
              <a:t>lips.</a:t>
            </a:r>
          </a:p>
          <a:p>
            <a:pPr marL="368935" indent="-182880">
              <a:lnSpc>
                <a:spcPct val="100000"/>
              </a:lnSpc>
              <a:spcBef>
                <a:spcPts val="135"/>
              </a:spcBef>
              <a:buClr>
                <a:srgbClr val="C3250C"/>
              </a:buClr>
              <a:buSzPct val="130555"/>
              <a:buFont typeface="Georgia"/>
              <a:buChar char="*"/>
              <a:tabLst>
                <a:tab pos="368935" algn="l"/>
              </a:tabLst>
            </a:pPr>
            <a:r>
              <a:rPr u="none" dirty="0">
                <a:solidFill>
                  <a:srgbClr val="0D0D0D"/>
                </a:solidFill>
              </a:rPr>
              <a:t>c. </a:t>
            </a:r>
            <a:r>
              <a:rPr u="none" spc="-5" dirty="0">
                <a:solidFill>
                  <a:srgbClr val="0D0D0D"/>
                </a:solidFill>
              </a:rPr>
              <a:t>Resumes activity </a:t>
            </a:r>
            <a:r>
              <a:rPr u="none" dirty="0">
                <a:solidFill>
                  <a:srgbClr val="0D0D0D"/>
                </a:solidFill>
              </a:rPr>
              <a:t>and </a:t>
            </a:r>
            <a:r>
              <a:rPr u="none" spc="-5" dirty="0">
                <a:solidFill>
                  <a:srgbClr val="0D0D0D"/>
                </a:solidFill>
              </a:rPr>
              <a:t>is </a:t>
            </a:r>
            <a:r>
              <a:rPr u="none" dirty="0">
                <a:solidFill>
                  <a:srgbClr val="0D0D0D"/>
                </a:solidFill>
              </a:rPr>
              <a:t>not aware of</a:t>
            </a:r>
            <a:r>
              <a:rPr u="none" spc="-45" dirty="0">
                <a:solidFill>
                  <a:srgbClr val="0D0D0D"/>
                </a:solidFill>
              </a:rPr>
              <a:t> </a:t>
            </a:r>
            <a:r>
              <a:rPr u="none" dirty="0">
                <a:solidFill>
                  <a:srgbClr val="0D0D0D"/>
                </a:solidFill>
              </a:rPr>
              <a:t>seizure</a:t>
            </a:r>
            <a:r>
              <a:rPr sz="2200" u="none" dirty="0">
                <a:solidFill>
                  <a:srgbClr val="0D0D0D"/>
                </a:solidFill>
              </a:rPr>
              <a:t>.</a:t>
            </a:r>
            <a:endParaRPr sz="2200"/>
          </a:p>
        </p:txBody>
      </p:sp>
      <p:sp>
        <p:nvSpPr>
          <p:cNvPr id="6" name="object 6"/>
          <p:cNvSpPr/>
          <p:nvPr/>
        </p:nvSpPr>
        <p:spPr>
          <a:xfrm>
            <a:off x="1868423" y="944880"/>
            <a:ext cx="1214627" cy="57912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295144" y="944880"/>
            <a:ext cx="4168139" cy="57912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750052" y="944880"/>
            <a:ext cx="888492" cy="57912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2287904" y="189992"/>
            <a:ext cx="3656329" cy="9239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5900" spc="-20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4600" b="1" spc="-20" dirty="0">
                <a:solidFill>
                  <a:srgbClr val="C00000"/>
                </a:solidFill>
                <a:latin typeface="Trebuchet MS"/>
                <a:cs typeface="Trebuchet MS"/>
              </a:rPr>
              <a:t>Generalized</a:t>
            </a:r>
            <a:endParaRPr sz="4600">
              <a:latin typeface="Trebuchet MS"/>
              <a:cs typeface="Trebuchet M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593844" y="4035221"/>
            <a:ext cx="3419475" cy="18288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137869" y="4035285"/>
            <a:ext cx="3455924" cy="179857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8157" y="1843481"/>
            <a:ext cx="7701280" cy="205803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100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400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</a:rPr>
              <a:t>Clinical </a:t>
            </a:r>
            <a:r>
              <a:rPr sz="2400" u="heavy" spc="-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</a:rPr>
              <a:t>Manifestation of </a:t>
            </a:r>
            <a:r>
              <a:rPr sz="2400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</a:rPr>
              <a:t>Seizure:</a:t>
            </a:r>
            <a:endParaRPr sz="2400">
              <a:latin typeface="Georgia"/>
              <a:cs typeface="Georgia"/>
            </a:endParaRPr>
          </a:p>
          <a:p>
            <a:pPr marL="195580" marR="5080" indent="-182880">
              <a:lnSpc>
                <a:spcPct val="98400"/>
              </a:lnSpc>
              <a:spcBef>
                <a:spcPts val="95"/>
              </a:spcBef>
            </a:pPr>
            <a:r>
              <a:rPr sz="3100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400" dirty="0">
                <a:solidFill>
                  <a:srgbClr val="404040"/>
                </a:solidFill>
              </a:rPr>
              <a:t>The </a:t>
            </a:r>
            <a:r>
              <a:rPr sz="2400" u="heavy" spc="-5" dirty="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</a:rPr>
              <a:t>clinical manifestations </a:t>
            </a:r>
            <a:r>
              <a:rPr sz="2400" u="heavy" dirty="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</a:rPr>
              <a:t>of a seizure</a:t>
            </a:r>
            <a:r>
              <a:rPr sz="2400" dirty="0">
                <a:solidFill>
                  <a:srgbClr val="404040"/>
                </a:solidFill>
              </a:rPr>
              <a:t> reflect </a:t>
            </a:r>
            <a:r>
              <a:rPr sz="2400" spc="-5" dirty="0">
                <a:solidFill>
                  <a:srgbClr val="404040"/>
                </a:solidFill>
              </a:rPr>
              <a:t>the  </a:t>
            </a:r>
            <a:r>
              <a:rPr sz="2400" dirty="0">
                <a:solidFill>
                  <a:srgbClr val="404040"/>
                </a:solidFill>
              </a:rPr>
              <a:t>area of </a:t>
            </a:r>
            <a:r>
              <a:rPr sz="2400" spc="-5" dirty="0">
                <a:solidFill>
                  <a:srgbClr val="404040"/>
                </a:solidFill>
              </a:rPr>
              <a:t>the brain from which the </a:t>
            </a:r>
            <a:r>
              <a:rPr sz="2400" dirty="0">
                <a:solidFill>
                  <a:srgbClr val="404040"/>
                </a:solidFill>
              </a:rPr>
              <a:t>seizure begins</a:t>
            </a:r>
            <a:r>
              <a:rPr sz="2400" spc="-145" dirty="0">
                <a:solidFill>
                  <a:srgbClr val="404040"/>
                </a:solidFill>
              </a:rPr>
              <a:t> </a:t>
            </a:r>
            <a:r>
              <a:rPr sz="2400" spc="-5" dirty="0">
                <a:solidFill>
                  <a:srgbClr val="404040"/>
                </a:solidFill>
              </a:rPr>
              <a:t>(i.e.,  </a:t>
            </a:r>
            <a:r>
              <a:rPr sz="2400" dirty="0">
                <a:solidFill>
                  <a:srgbClr val="404040"/>
                </a:solidFill>
              </a:rPr>
              <a:t>seizure </a:t>
            </a:r>
            <a:r>
              <a:rPr sz="2400" spc="-5" dirty="0">
                <a:solidFill>
                  <a:srgbClr val="404040"/>
                </a:solidFill>
              </a:rPr>
              <a:t>focus) </a:t>
            </a:r>
            <a:r>
              <a:rPr sz="2400" dirty="0">
                <a:solidFill>
                  <a:srgbClr val="404040"/>
                </a:solidFill>
              </a:rPr>
              <a:t>and </a:t>
            </a:r>
            <a:r>
              <a:rPr sz="2400" spc="-5" dirty="0">
                <a:solidFill>
                  <a:srgbClr val="404040"/>
                </a:solidFill>
              </a:rPr>
              <a:t>the spread </a:t>
            </a:r>
            <a:r>
              <a:rPr sz="2400" dirty="0">
                <a:solidFill>
                  <a:srgbClr val="404040"/>
                </a:solidFill>
              </a:rPr>
              <a:t>of </a:t>
            </a:r>
            <a:r>
              <a:rPr sz="2400" spc="-5" dirty="0">
                <a:solidFill>
                  <a:srgbClr val="404040"/>
                </a:solidFill>
              </a:rPr>
              <a:t>the </a:t>
            </a:r>
            <a:r>
              <a:rPr sz="2400" dirty="0">
                <a:solidFill>
                  <a:srgbClr val="404040"/>
                </a:solidFill>
              </a:rPr>
              <a:t>electrical  </a:t>
            </a:r>
            <a:r>
              <a:rPr sz="2400" spc="-5" dirty="0">
                <a:solidFill>
                  <a:srgbClr val="404040"/>
                </a:solidFill>
              </a:rPr>
              <a:t>discharge.</a:t>
            </a:r>
            <a:endParaRPr sz="2400">
              <a:latin typeface="Georgia"/>
              <a:cs typeface="Georg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36193" y="1667382"/>
            <a:ext cx="7446645" cy="3399790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94945" marR="5080" indent="-182880">
              <a:lnSpc>
                <a:spcPct val="76300"/>
              </a:lnSpc>
              <a:spcBef>
                <a:spcPts val="240"/>
              </a:spcBef>
            </a:pPr>
            <a:r>
              <a:rPr sz="2450" spc="10" dirty="0">
                <a:solidFill>
                  <a:srgbClr val="C3250C"/>
                </a:solidFill>
                <a:latin typeface="Georgia"/>
                <a:cs typeface="Georgia"/>
              </a:rPr>
              <a:t>* </a:t>
            </a:r>
            <a:r>
              <a:rPr sz="1900" spc="-10" dirty="0">
                <a:solidFill>
                  <a:srgbClr val="404040"/>
                </a:solidFill>
                <a:latin typeface="Comic Sans MS"/>
                <a:cs typeface="Comic Sans MS"/>
              </a:rPr>
              <a:t>Clinical </a:t>
            </a:r>
            <a:r>
              <a:rPr sz="1900" spc="-5" dirty="0">
                <a:solidFill>
                  <a:srgbClr val="404040"/>
                </a:solidFill>
                <a:latin typeface="Comic Sans MS"/>
                <a:cs typeface="Comic Sans MS"/>
              </a:rPr>
              <a:t>manifestations accompanying a seizure are </a:t>
            </a:r>
            <a:r>
              <a:rPr sz="1900" spc="-10" dirty="0">
                <a:solidFill>
                  <a:srgbClr val="404040"/>
                </a:solidFill>
                <a:latin typeface="Comic Sans MS"/>
                <a:cs typeface="Comic Sans MS"/>
              </a:rPr>
              <a:t>numerous </a:t>
            </a:r>
            <a:r>
              <a:rPr sz="1900" spc="-5" dirty="0">
                <a:solidFill>
                  <a:srgbClr val="404040"/>
                </a:solidFill>
                <a:latin typeface="Comic Sans MS"/>
                <a:cs typeface="Comic Sans MS"/>
              </a:rPr>
              <a:t>and  </a:t>
            </a:r>
            <a:r>
              <a:rPr sz="1900" spc="-10" dirty="0">
                <a:solidFill>
                  <a:srgbClr val="404040"/>
                </a:solidFill>
                <a:latin typeface="Comic Sans MS"/>
                <a:cs typeface="Comic Sans MS"/>
              </a:rPr>
              <a:t>varied, including</a:t>
            </a:r>
            <a:r>
              <a:rPr sz="1900" spc="55" dirty="0">
                <a:solidFill>
                  <a:srgbClr val="404040"/>
                </a:solidFill>
                <a:latin typeface="Comic Sans MS"/>
                <a:cs typeface="Comic Sans MS"/>
              </a:rPr>
              <a:t> </a:t>
            </a:r>
            <a:r>
              <a:rPr sz="1900" spc="-5" dirty="0">
                <a:solidFill>
                  <a:srgbClr val="404040"/>
                </a:solidFill>
                <a:latin typeface="Wingdings"/>
                <a:cs typeface="Wingdings"/>
              </a:rPr>
              <a:t></a:t>
            </a:r>
            <a:endParaRPr sz="1900">
              <a:latin typeface="Wingdings"/>
              <a:cs typeface="Wingdings"/>
            </a:endParaRPr>
          </a:p>
          <a:p>
            <a:pPr marL="12700">
              <a:lnSpc>
                <a:spcPts val="2510"/>
              </a:lnSpc>
            </a:pPr>
            <a:r>
              <a:rPr sz="2450" spc="10" dirty="0">
                <a:solidFill>
                  <a:srgbClr val="C3250C"/>
                </a:solidFill>
                <a:latin typeface="Georgia"/>
                <a:cs typeface="Georgia"/>
              </a:rPr>
              <a:t>* </a:t>
            </a:r>
            <a:r>
              <a:rPr sz="1900" spc="-5" dirty="0">
                <a:solidFill>
                  <a:srgbClr val="404040"/>
                </a:solidFill>
                <a:latin typeface="Comic Sans MS"/>
                <a:cs typeface="Comic Sans MS"/>
              </a:rPr>
              <a:t>(1) indescribable </a:t>
            </a:r>
            <a:r>
              <a:rPr sz="1900" spc="-10" dirty="0">
                <a:solidFill>
                  <a:srgbClr val="404040"/>
                </a:solidFill>
                <a:latin typeface="Comic Sans MS"/>
                <a:cs typeface="Comic Sans MS"/>
              </a:rPr>
              <a:t>bodily</a:t>
            </a:r>
            <a:r>
              <a:rPr sz="1900" spc="-315" dirty="0">
                <a:solidFill>
                  <a:srgbClr val="404040"/>
                </a:solidFill>
                <a:latin typeface="Comic Sans MS"/>
                <a:cs typeface="Comic Sans MS"/>
              </a:rPr>
              <a:t> </a:t>
            </a:r>
            <a:r>
              <a:rPr sz="1900" spc="-5" dirty="0">
                <a:solidFill>
                  <a:srgbClr val="404040"/>
                </a:solidFill>
                <a:latin typeface="Comic Sans MS"/>
                <a:cs typeface="Comic Sans MS"/>
              </a:rPr>
              <a:t>sensations,</a:t>
            </a:r>
            <a:endParaRPr sz="1900">
              <a:latin typeface="Comic Sans MS"/>
              <a:cs typeface="Comic Sans MS"/>
            </a:endParaRPr>
          </a:p>
          <a:p>
            <a:pPr marL="12700">
              <a:lnSpc>
                <a:spcPts val="2580"/>
              </a:lnSpc>
            </a:pPr>
            <a:r>
              <a:rPr sz="2450" spc="10" dirty="0">
                <a:solidFill>
                  <a:srgbClr val="C3250C"/>
                </a:solidFill>
                <a:latin typeface="Georgia"/>
                <a:cs typeface="Georgia"/>
              </a:rPr>
              <a:t>* </a:t>
            </a:r>
            <a:r>
              <a:rPr sz="1900" spc="-10" dirty="0">
                <a:solidFill>
                  <a:srgbClr val="404040"/>
                </a:solidFill>
                <a:latin typeface="Comic Sans MS"/>
                <a:cs typeface="Comic Sans MS"/>
              </a:rPr>
              <a:t>(2) "pins </a:t>
            </a:r>
            <a:r>
              <a:rPr sz="1900" spc="-5" dirty="0">
                <a:solidFill>
                  <a:srgbClr val="404040"/>
                </a:solidFill>
                <a:latin typeface="Comic Sans MS"/>
                <a:cs typeface="Comic Sans MS"/>
              </a:rPr>
              <a:t>and needles"</a:t>
            </a:r>
            <a:r>
              <a:rPr sz="1900" spc="-300" dirty="0">
                <a:solidFill>
                  <a:srgbClr val="404040"/>
                </a:solidFill>
                <a:latin typeface="Comic Sans MS"/>
                <a:cs typeface="Comic Sans MS"/>
              </a:rPr>
              <a:t> </a:t>
            </a:r>
            <a:r>
              <a:rPr sz="1900" spc="-5" dirty="0">
                <a:solidFill>
                  <a:srgbClr val="404040"/>
                </a:solidFill>
                <a:latin typeface="Comic Sans MS"/>
                <a:cs typeface="Comic Sans MS"/>
              </a:rPr>
              <a:t>sensations,</a:t>
            </a:r>
            <a:endParaRPr sz="1900">
              <a:latin typeface="Comic Sans MS"/>
              <a:cs typeface="Comic Sans MS"/>
            </a:endParaRPr>
          </a:p>
          <a:p>
            <a:pPr marL="12700">
              <a:lnSpc>
                <a:spcPts val="2580"/>
              </a:lnSpc>
            </a:pPr>
            <a:r>
              <a:rPr sz="2450" spc="10" dirty="0">
                <a:solidFill>
                  <a:srgbClr val="C3250C"/>
                </a:solidFill>
                <a:latin typeface="Georgia"/>
                <a:cs typeface="Georgia"/>
              </a:rPr>
              <a:t>* </a:t>
            </a:r>
            <a:r>
              <a:rPr sz="1900" spc="-5" dirty="0">
                <a:solidFill>
                  <a:srgbClr val="404040"/>
                </a:solidFill>
                <a:latin typeface="Comic Sans MS"/>
                <a:cs typeface="Comic Sans MS"/>
              </a:rPr>
              <a:t>(3) smells or</a:t>
            </a:r>
            <a:r>
              <a:rPr sz="1900" spc="-315" dirty="0">
                <a:solidFill>
                  <a:srgbClr val="404040"/>
                </a:solidFill>
                <a:latin typeface="Comic Sans MS"/>
                <a:cs typeface="Comic Sans MS"/>
              </a:rPr>
              <a:t> </a:t>
            </a:r>
            <a:r>
              <a:rPr sz="1900" spc="-10" dirty="0">
                <a:solidFill>
                  <a:srgbClr val="404040"/>
                </a:solidFill>
                <a:latin typeface="Comic Sans MS"/>
                <a:cs typeface="Comic Sans MS"/>
              </a:rPr>
              <a:t>sounds,</a:t>
            </a:r>
            <a:endParaRPr sz="1900">
              <a:latin typeface="Comic Sans MS"/>
              <a:cs typeface="Comic Sans MS"/>
            </a:endParaRPr>
          </a:p>
          <a:p>
            <a:pPr marL="12700">
              <a:lnSpc>
                <a:spcPts val="2580"/>
              </a:lnSpc>
            </a:pPr>
            <a:r>
              <a:rPr sz="2450" spc="10" dirty="0">
                <a:solidFill>
                  <a:srgbClr val="C3250C"/>
                </a:solidFill>
                <a:latin typeface="Georgia"/>
                <a:cs typeface="Georgia"/>
              </a:rPr>
              <a:t>* </a:t>
            </a:r>
            <a:r>
              <a:rPr sz="1900" spc="-10" dirty="0">
                <a:solidFill>
                  <a:srgbClr val="404040"/>
                </a:solidFill>
                <a:latin typeface="Comic Sans MS"/>
                <a:cs typeface="Comic Sans MS"/>
              </a:rPr>
              <a:t>(4) fear </a:t>
            </a:r>
            <a:r>
              <a:rPr sz="1900" spc="-5" dirty="0">
                <a:solidFill>
                  <a:srgbClr val="404040"/>
                </a:solidFill>
                <a:latin typeface="Comic Sans MS"/>
                <a:cs typeface="Comic Sans MS"/>
              </a:rPr>
              <a:t>or</a:t>
            </a:r>
            <a:r>
              <a:rPr sz="1900" spc="-320" dirty="0">
                <a:solidFill>
                  <a:srgbClr val="404040"/>
                </a:solidFill>
                <a:latin typeface="Comic Sans MS"/>
                <a:cs typeface="Comic Sans MS"/>
              </a:rPr>
              <a:t> </a:t>
            </a:r>
            <a:r>
              <a:rPr sz="1900" spc="-5" dirty="0">
                <a:solidFill>
                  <a:srgbClr val="404040"/>
                </a:solidFill>
                <a:latin typeface="Comic Sans MS"/>
                <a:cs typeface="Comic Sans MS"/>
              </a:rPr>
              <a:t>depression,</a:t>
            </a:r>
            <a:endParaRPr sz="1900">
              <a:latin typeface="Comic Sans MS"/>
              <a:cs typeface="Comic Sans MS"/>
            </a:endParaRPr>
          </a:p>
          <a:p>
            <a:pPr marL="12700">
              <a:lnSpc>
                <a:spcPts val="2580"/>
              </a:lnSpc>
            </a:pPr>
            <a:r>
              <a:rPr sz="2450" spc="10" dirty="0">
                <a:solidFill>
                  <a:srgbClr val="C3250C"/>
                </a:solidFill>
                <a:latin typeface="Georgia"/>
                <a:cs typeface="Georgia"/>
              </a:rPr>
              <a:t>* </a:t>
            </a:r>
            <a:r>
              <a:rPr sz="1900" spc="-10" dirty="0">
                <a:solidFill>
                  <a:srgbClr val="404040"/>
                </a:solidFill>
                <a:latin typeface="Comic Sans MS"/>
                <a:cs typeface="Comic Sans MS"/>
              </a:rPr>
              <a:t>(5)</a:t>
            </a:r>
            <a:r>
              <a:rPr sz="1900" spc="-330" dirty="0">
                <a:solidFill>
                  <a:srgbClr val="404040"/>
                </a:solidFill>
                <a:latin typeface="Comic Sans MS"/>
                <a:cs typeface="Comic Sans MS"/>
              </a:rPr>
              <a:t> </a:t>
            </a:r>
            <a:r>
              <a:rPr sz="1900" spc="-5" dirty="0">
                <a:solidFill>
                  <a:srgbClr val="404040"/>
                </a:solidFill>
                <a:latin typeface="Comic Sans MS"/>
                <a:cs typeface="Comic Sans MS"/>
              </a:rPr>
              <a:t>hallucinations,</a:t>
            </a:r>
            <a:endParaRPr sz="1900">
              <a:latin typeface="Comic Sans MS"/>
              <a:cs typeface="Comic Sans MS"/>
            </a:endParaRPr>
          </a:p>
          <a:p>
            <a:pPr marL="12700">
              <a:lnSpc>
                <a:spcPts val="2580"/>
              </a:lnSpc>
            </a:pPr>
            <a:r>
              <a:rPr sz="2450" spc="10" dirty="0">
                <a:solidFill>
                  <a:srgbClr val="C3250C"/>
                </a:solidFill>
                <a:latin typeface="Georgia"/>
                <a:cs typeface="Georgia"/>
              </a:rPr>
              <a:t>* </a:t>
            </a:r>
            <a:r>
              <a:rPr sz="1900" spc="-10" dirty="0">
                <a:solidFill>
                  <a:srgbClr val="404040"/>
                </a:solidFill>
                <a:latin typeface="Comic Sans MS"/>
                <a:cs typeface="Comic Sans MS"/>
              </a:rPr>
              <a:t>(6) </a:t>
            </a:r>
            <a:r>
              <a:rPr sz="1900" spc="-5" dirty="0">
                <a:solidFill>
                  <a:srgbClr val="404040"/>
                </a:solidFill>
                <a:latin typeface="Comic Sans MS"/>
                <a:cs typeface="Comic Sans MS"/>
              </a:rPr>
              <a:t>momentary jerks or head</a:t>
            </a:r>
            <a:r>
              <a:rPr sz="1900" spc="-320" dirty="0">
                <a:solidFill>
                  <a:srgbClr val="404040"/>
                </a:solidFill>
                <a:latin typeface="Comic Sans MS"/>
                <a:cs typeface="Comic Sans MS"/>
              </a:rPr>
              <a:t> </a:t>
            </a:r>
            <a:r>
              <a:rPr sz="1900" spc="-5" dirty="0">
                <a:solidFill>
                  <a:srgbClr val="404040"/>
                </a:solidFill>
                <a:latin typeface="Comic Sans MS"/>
                <a:cs typeface="Comic Sans MS"/>
              </a:rPr>
              <a:t>nods,</a:t>
            </a:r>
            <a:endParaRPr sz="1900">
              <a:latin typeface="Comic Sans MS"/>
              <a:cs typeface="Comic Sans MS"/>
            </a:endParaRPr>
          </a:p>
          <a:p>
            <a:pPr marL="12700">
              <a:lnSpc>
                <a:spcPts val="2580"/>
              </a:lnSpc>
            </a:pPr>
            <a:r>
              <a:rPr sz="2450" spc="10" dirty="0">
                <a:solidFill>
                  <a:srgbClr val="C3250C"/>
                </a:solidFill>
                <a:latin typeface="Georgia"/>
                <a:cs typeface="Georgia"/>
              </a:rPr>
              <a:t>* </a:t>
            </a:r>
            <a:r>
              <a:rPr sz="1900" spc="-10" dirty="0">
                <a:solidFill>
                  <a:srgbClr val="404040"/>
                </a:solidFill>
                <a:latin typeface="Comic Sans MS"/>
                <a:cs typeface="Comic Sans MS"/>
              </a:rPr>
              <a:t>(7) </a:t>
            </a:r>
            <a:r>
              <a:rPr sz="1900" spc="-5" dirty="0">
                <a:solidFill>
                  <a:srgbClr val="404040"/>
                </a:solidFill>
                <a:latin typeface="Comic Sans MS"/>
                <a:cs typeface="Comic Sans MS"/>
              </a:rPr>
              <a:t>staring </a:t>
            </a:r>
            <a:r>
              <a:rPr sz="1900" spc="-10" dirty="0">
                <a:solidFill>
                  <a:srgbClr val="404040"/>
                </a:solidFill>
                <a:latin typeface="Comic Sans MS"/>
                <a:cs typeface="Comic Sans MS"/>
              </a:rPr>
              <a:t>with </a:t>
            </a:r>
            <a:r>
              <a:rPr sz="1900" spc="-5" dirty="0">
                <a:solidFill>
                  <a:srgbClr val="404040"/>
                </a:solidFill>
                <a:latin typeface="Comic Sans MS"/>
                <a:cs typeface="Comic Sans MS"/>
              </a:rPr>
              <a:t>loss of awareness,</a:t>
            </a:r>
            <a:r>
              <a:rPr sz="1900" spc="-250" dirty="0">
                <a:solidFill>
                  <a:srgbClr val="404040"/>
                </a:solidFill>
                <a:latin typeface="Comic Sans MS"/>
                <a:cs typeface="Comic Sans MS"/>
              </a:rPr>
              <a:t> </a:t>
            </a:r>
            <a:r>
              <a:rPr sz="1900" spc="-5" dirty="0">
                <a:solidFill>
                  <a:srgbClr val="404040"/>
                </a:solidFill>
                <a:latin typeface="Comic Sans MS"/>
                <a:cs typeface="Comic Sans MS"/>
              </a:rPr>
              <a:t>and</a:t>
            </a:r>
            <a:endParaRPr sz="1900">
              <a:latin typeface="Comic Sans MS"/>
              <a:cs typeface="Comic Sans MS"/>
            </a:endParaRPr>
          </a:p>
          <a:p>
            <a:pPr marL="194945" marR="294640" indent="-182880">
              <a:lnSpc>
                <a:spcPct val="76300"/>
              </a:lnSpc>
              <a:spcBef>
                <a:spcPts val="520"/>
              </a:spcBef>
            </a:pPr>
            <a:r>
              <a:rPr sz="2450" spc="10" dirty="0">
                <a:solidFill>
                  <a:srgbClr val="C3250C"/>
                </a:solidFill>
                <a:latin typeface="Georgia"/>
                <a:cs typeface="Georgia"/>
              </a:rPr>
              <a:t>* </a:t>
            </a:r>
            <a:r>
              <a:rPr sz="1900" spc="-10" dirty="0">
                <a:solidFill>
                  <a:srgbClr val="404040"/>
                </a:solidFill>
                <a:latin typeface="Comic Sans MS"/>
                <a:cs typeface="Comic Sans MS"/>
              </a:rPr>
              <a:t>(8) </a:t>
            </a:r>
            <a:r>
              <a:rPr sz="1900" b="1" spc="-5" dirty="0">
                <a:solidFill>
                  <a:srgbClr val="404040"/>
                </a:solidFill>
                <a:latin typeface="Comic Sans MS"/>
                <a:cs typeface="Comic Sans MS"/>
              </a:rPr>
              <a:t>Convulsions </a:t>
            </a:r>
            <a:r>
              <a:rPr sz="1900" spc="-5" dirty="0">
                <a:solidFill>
                  <a:srgbClr val="404040"/>
                </a:solidFill>
                <a:latin typeface="Wingdings"/>
                <a:cs typeface="Wingdings"/>
              </a:rPr>
              <a:t></a:t>
            </a:r>
            <a:r>
              <a:rPr sz="1900" spc="-5" dirty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1900" spc="-5" dirty="0">
                <a:solidFill>
                  <a:srgbClr val="404040"/>
                </a:solidFill>
                <a:latin typeface="Comic Sans MS"/>
                <a:cs typeface="Comic Sans MS"/>
              </a:rPr>
              <a:t>i.e., </a:t>
            </a:r>
            <a:r>
              <a:rPr sz="1900" spc="-10" dirty="0">
                <a:solidFill>
                  <a:srgbClr val="404040"/>
                </a:solidFill>
                <a:latin typeface="Comic Sans MS"/>
                <a:cs typeface="Comic Sans MS"/>
              </a:rPr>
              <a:t>involuntary </a:t>
            </a:r>
            <a:r>
              <a:rPr sz="1900" spc="-5" dirty="0">
                <a:solidFill>
                  <a:srgbClr val="404040"/>
                </a:solidFill>
                <a:latin typeface="Comic Sans MS"/>
                <a:cs typeface="Comic Sans MS"/>
              </a:rPr>
              <a:t>muscle contractions)</a:t>
            </a:r>
            <a:r>
              <a:rPr sz="1900" spc="-250" dirty="0">
                <a:solidFill>
                  <a:srgbClr val="404040"/>
                </a:solidFill>
                <a:latin typeface="Comic Sans MS"/>
                <a:cs typeface="Comic Sans MS"/>
              </a:rPr>
              <a:t> </a:t>
            </a:r>
            <a:r>
              <a:rPr sz="1900" spc="-10" dirty="0">
                <a:solidFill>
                  <a:srgbClr val="404040"/>
                </a:solidFill>
                <a:latin typeface="Comic Sans MS"/>
                <a:cs typeface="Comic Sans MS"/>
              </a:rPr>
              <a:t>lasting  </a:t>
            </a:r>
            <a:r>
              <a:rPr sz="1900" spc="-5" dirty="0">
                <a:solidFill>
                  <a:srgbClr val="404040"/>
                </a:solidFill>
                <a:latin typeface="Comic Sans MS"/>
                <a:cs typeface="Comic Sans MS"/>
              </a:rPr>
              <a:t>seconds to</a:t>
            </a:r>
            <a:r>
              <a:rPr sz="1900" spc="-10" dirty="0">
                <a:solidFill>
                  <a:srgbClr val="404040"/>
                </a:solidFill>
                <a:latin typeface="Comic Sans MS"/>
                <a:cs typeface="Comic Sans MS"/>
              </a:rPr>
              <a:t> minutes.</a:t>
            </a:r>
            <a:endParaRPr sz="1900">
              <a:latin typeface="Comic Sans MS"/>
              <a:cs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586227" y="594359"/>
            <a:ext cx="1214627" cy="5669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012948" y="594359"/>
            <a:ext cx="3717036" cy="56692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016752" y="594359"/>
            <a:ext cx="966216" cy="56692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005708" y="0"/>
            <a:ext cx="3382010" cy="9239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900" spc="-10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4600" b="1" spc="-10" dirty="0">
                <a:solidFill>
                  <a:srgbClr val="F04123"/>
                </a:solidFill>
                <a:latin typeface="Comic Sans MS"/>
                <a:cs typeface="Comic Sans MS"/>
              </a:rPr>
              <a:t>Objectives</a:t>
            </a:r>
            <a:endParaRPr sz="4600">
              <a:latin typeface="Comic Sans MS"/>
              <a:cs typeface="Comic Sans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122680" y="1848053"/>
            <a:ext cx="6158230" cy="3978012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ts val="3650"/>
              </a:lnSpc>
              <a:spcBef>
                <a:spcPts val="120"/>
              </a:spcBef>
              <a:tabLst>
                <a:tab pos="2466975" algn="l"/>
                <a:tab pos="3444875" algn="l"/>
              </a:tabLst>
            </a:pPr>
            <a:r>
              <a:rPr sz="3100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400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At the end</a:t>
            </a:r>
            <a:r>
              <a:rPr sz="2400" spc="-20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 </a:t>
            </a:r>
            <a:r>
              <a:rPr sz="2400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of</a:t>
            </a:r>
            <a:r>
              <a:rPr sz="2400" spc="5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 </a:t>
            </a:r>
            <a:r>
              <a:rPr sz="2400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this	lecture	the students should</a:t>
            </a:r>
            <a:r>
              <a:rPr sz="2400" spc="-114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 </a:t>
            </a:r>
            <a:r>
              <a:rPr sz="2400" dirty="0" smtClean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be</a:t>
            </a:r>
            <a:r>
              <a:rPr lang="en-US" sz="2400" dirty="0" smtClean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 </a:t>
            </a:r>
            <a:r>
              <a:rPr sz="2400" dirty="0" smtClean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able</a:t>
            </a:r>
            <a:r>
              <a:rPr sz="2400" spc="-30" dirty="0" smtClean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 </a:t>
            </a:r>
            <a:r>
              <a:rPr sz="2400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to:-</a:t>
            </a:r>
            <a:endParaRPr sz="2400" dirty="0">
              <a:latin typeface="Comic Sans MS" panose="030F0702030302020204" pitchFamily="66" charset="0"/>
              <a:cs typeface="Times New Roman"/>
            </a:endParaRPr>
          </a:p>
          <a:p>
            <a:pPr marL="12700">
              <a:lnSpc>
                <a:spcPts val="2950"/>
              </a:lnSpc>
            </a:pPr>
            <a:endParaRPr sz="3100" dirty="0">
              <a:latin typeface="Comic Sans MS" panose="030F0702030302020204" pitchFamily="66" charset="0"/>
              <a:cs typeface="Georgia"/>
            </a:endParaRPr>
          </a:p>
          <a:p>
            <a:pPr marL="355600" indent="-342900">
              <a:lnSpc>
                <a:spcPts val="2880"/>
              </a:lnSpc>
              <a:buClr>
                <a:srgbClr val="C3250C"/>
              </a:buClr>
              <a:buSzPct val="129166"/>
              <a:buAutoNum type="arabicPeriod"/>
              <a:tabLst>
                <a:tab pos="355600" algn="l"/>
              </a:tabLst>
            </a:pPr>
            <a:r>
              <a:rPr sz="2400" spc="-5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Define </a:t>
            </a:r>
            <a:r>
              <a:rPr sz="2400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Epilepsy</a:t>
            </a:r>
            <a:endParaRPr sz="2400" dirty="0">
              <a:latin typeface="Comic Sans MS" panose="030F0702030302020204" pitchFamily="66" charset="0"/>
              <a:cs typeface="Times New Roman"/>
            </a:endParaRPr>
          </a:p>
          <a:p>
            <a:pPr marL="355600" indent="-342900">
              <a:lnSpc>
                <a:spcPts val="2880"/>
              </a:lnSpc>
              <a:buClr>
                <a:srgbClr val="C3250C"/>
              </a:buClr>
              <a:buSzPct val="129166"/>
              <a:buAutoNum type="arabicPeriod"/>
              <a:tabLst>
                <a:tab pos="355600" algn="l"/>
              </a:tabLst>
            </a:pPr>
            <a:r>
              <a:rPr sz="2400" spc="-5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Etio-pathology </a:t>
            </a:r>
            <a:r>
              <a:rPr sz="2400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of</a:t>
            </a:r>
            <a:r>
              <a:rPr sz="2400" spc="-40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 </a:t>
            </a:r>
            <a:r>
              <a:rPr sz="2400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Epilepsy</a:t>
            </a:r>
            <a:endParaRPr sz="2400" dirty="0">
              <a:latin typeface="Comic Sans MS" panose="030F0702030302020204" pitchFamily="66" charset="0"/>
              <a:cs typeface="Times New Roman"/>
            </a:endParaRPr>
          </a:p>
          <a:p>
            <a:pPr marL="355600" indent="-342900">
              <a:lnSpc>
                <a:spcPts val="2880"/>
              </a:lnSpc>
              <a:buClr>
                <a:srgbClr val="C3250C"/>
              </a:buClr>
              <a:buSzPct val="129166"/>
              <a:buAutoNum type="arabicPeriod"/>
              <a:tabLst>
                <a:tab pos="355600" algn="l"/>
              </a:tabLst>
            </a:pPr>
            <a:r>
              <a:rPr sz="2400" spc="-35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Types </a:t>
            </a:r>
            <a:r>
              <a:rPr sz="2400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of</a:t>
            </a:r>
            <a:r>
              <a:rPr sz="2400" spc="30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 </a:t>
            </a:r>
            <a:r>
              <a:rPr sz="2400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Epilepsy</a:t>
            </a:r>
            <a:endParaRPr sz="2400" dirty="0">
              <a:latin typeface="Comic Sans MS" panose="030F0702030302020204" pitchFamily="66" charset="0"/>
              <a:cs typeface="Times New Roman"/>
            </a:endParaRPr>
          </a:p>
          <a:p>
            <a:pPr marL="355600" indent="-342900">
              <a:lnSpc>
                <a:spcPts val="2880"/>
              </a:lnSpc>
              <a:buClr>
                <a:srgbClr val="C3250C"/>
              </a:buClr>
              <a:buSzPct val="129166"/>
              <a:buAutoNum type="arabicPeriod"/>
              <a:tabLst>
                <a:tab pos="355600" algn="l"/>
              </a:tabLst>
            </a:pPr>
            <a:r>
              <a:rPr sz="2400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Role of Genetic in</a:t>
            </a:r>
            <a:r>
              <a:rPr sz="2400" spc="-55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 </a:t>
            </a:r>
            <a:r>
              <a:rPr sz="2400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Epilepsy</a:t>
            </a:r>
            <a:endParaRPr sz="2400" dirty="0">
              <a:latin typeface="Comic Sans MS" panose="030F0702030302020204" pitchFamily="66" charset="0"/>
              <a:cs typeface="Times New Roman"/>
            </a:endParaRPr>
          </a:p>
          <a:p>
            <a:pPr marL="355600" indent="-342900">
              <a:lnSpc>
                <a:spcPts val="2880"/>
              </a:lnSpc>
              <a:buClr>
                <a:srgbClr val="C3250C"/>
              </a:buClr>
              <a:buSzPct val="129166"/>
              <a:buAutoNum type="arabicPeriod"/>
              <a:tabLst>
                <a:tab pos="355600" algn="l"/>
              </a:tabLst>
            </a:pPr>
            <a:r>
              <a:rPr sz="2400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Clinical</a:t>
            </a:r>
            <a:r>
              <a:rPr sz="2400" spc="-50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 </a:t>
            </a:r>
            <a:r>
              <a:rPr sz="2400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Features</a:t>
            </a:r>
            <a:endParaRPr sz="2400" dirty="0">
              <a:latin typeface="Comic Sans MS" panose="030F0702030302020204" pitchFamily="66" charset="0"/>
              <a:cs typeface="Times New Roman"/>
            </a:endParaRPr>
          </a:p>
          <a:p>
            <a:pPr marL="355600" indent="-342900">
              <a:lnSpc>
                <a:spcPts val="3229"/>
              </a:lnSpc>
              <a:buClr>
                <a:srgbClr val="C3250C"/>
              </a:buClr>
              <a:buSzPct val="129166"/>
              <a:buAutoNum type="arabicPeriod"/>
              <a:tabLst>
                <a:tab pos="355600" algn="l"/>
              </a:tabLst>
            </a:pPr>
            <a:r>
              <a:rPr sz="2400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Role of Electro Physiological tests in</a:t>
            </a:r>
            <a:r>
              <a:rPr sz="2400" spc="-140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 </a:t>
            </a:r>
            <a:r>
              <a:rPr sz="2400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the</a:t>
            </a:r>
            <a:endParaRPr sz="2400" dirty="0">
              <a:latin typeface="Comic Sans MS" panose="030F0702030302020204" pitchFamily="66" charset="0"/>
              <a:cs typeface="Times New Roman"/>
            </a:endParaRPr>
          </a:p>
          <a:p>
            <a:pPr marL="355600">
              <a:lnSpc>
                <a:spcPts val="2810"/>
              </a:lnSpc>
            </a:pPr>
            <a:r>
              <a:rPr sz="2400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diagnosis of</a:t>
            </a:r>
            <a:r>
              <a:rPr sz="2400" spc="-30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 </a:t>
            </a:r>
            <a:r>
              <a:rPr sz="2400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Epilepsy</a:t>
            </a:r>
            <a:endParaRPr sz="2400" dirty="0">
              <a:latin typeface="Comic Sans MS" panose="030F0702030302020204" pitchFamily="66" charset="0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4267" y="873252"/>
            <a:ext cx="664463" cy="3093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505455" y="873252"/>
            <a:ext cx="4739640" cy="3093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854952" y="873252"/>
            <a:ext cx="527303" cy="30937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070860" y="1254252"/>
            <a:ext cx="3465576" cy="3093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146291" y="1254252"/>
            <a:ext cx="527304" cy="30937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03987" y="549402"/>
            <a:ext cx="8267065" cy="55200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75814">
              <a:lnSpc>
                <a:spcPts val="3165"/>
              </a:lnSpc>
            </a:pPr>
            <a:r>
              <a:rPr sz="3200" dirty="0">
                <a:solidFill>
                  <a:srgbClr val="C3250C"/>
                </a:solidFill>
                <a:latin typeface="Georgia"/>
                <a:cs typeface="Georgia"/>
              </a:rPr>
              <a:t>* </a:t>
            </a:r>
            <a:r>
              <a:rPr sz="2500" b="1" spc="-5" dirty="0">
                <a:solidFill>
                  <a:srgbClr val="C00000"/>
                </a:solidFill>
                <a:latin typeface="Comic Sans MS"/>
                <a:cs typeface="Comic Sans MS"/>
              </a:rPr>
              <a:t>Pathophysiology of</a:t>
            </a:r>
            <a:r>
              <a:rPr sz="2500" b="1" spc="275" dirty="0">
                <a:solidFill>
                  <a:srgbClr val="C00000"/>
                </a:solidFill>
                <a:latin typeface="Comic Sans MS"/>
                <a:cs typeface="Comic Sans MS"/>
              </a:rPr>
              <a:t> </a:t>
            </a:r>
            <a:r>
              <a:rPr sz="2500" b="1" spc="-5" dirty="0">
                <a:solidFill>
                  <a:srgbClr val="C00000"/>
                </a:solidFill>
                <a:latin typeface="Comic Sans MS"/>
                <a:cs typeface="Comic Sans MS"/>
              </a:rPr>
              <a:t>Epilepsy</a:t>
            </a:r>
            <a:endParaRPr sz="2500">
              <a:latin typeface="Comic Sans MS"/>
              <a:cs typeface="Comic Sans MS"/>
            </a:endParaRPr>
          </a:p>
          <a:p>
            <a:pPr marL="2961640">
              <a:lnSpc>
                <a:spcPts val="2930"/>
              </a:lnSpc>
            </a:pPr>
            <a:r>
              <a:rPr sz="2500" b="1" spc="-5" dirty="0">
                <a:solidFill>
                  <a:srgbClr val="C00000"/>
                </a:solidFill>
                <a:latin typeface="Comic Sans MS"/>
                <a:cs typeface="Comic Sans MS"/>
              </a:rPr>
              <a:t>( </a:t>
            </a:r>
            <a:r>
              <a:rPr sz="2500" b="1" dirty="0">
                <a:solidFill>
                  <a:srgbClr val="C00000"/>
                </a:solidFill>
                <a:latin typeface="Comic Sans MS"/>
                <a:cs typeface="Comic Sans MS"/>
              </a:rPr>
              <a:t>at </a:t>
            </a:r>
            <a:r>
              <a:rPr sz="2500" b="1" spc="-5" dirty="0">
                <a:solidFill>
                  <a:srgbClr val="C00000"/>
                </a:solidFill>
                <a:latin typeface="Comic Sans MS"/>
                <a:cs typeface="Comic Sans MS"/>
              </a:rPr>
              <a:t>molecular</a:t>
            </a:r>
            <a:r>
              <a:rPr sz="2500" b="1" spc="5" dirty="0">
                <a:solidFill>
                  <a:srgbClr val="C00000"/>
                </a:solidFill>
                <a:latin typeface="Comic Sans MS"/>
                <a:cs typeface="Comic Sans MS"/>
              </a:rPr>
              <a:t> </a:t>
            </a:r>
            <a:r>
              <a:rPr sz="2500" b="1" spc="-5" dirty="0">
                <a:solidFill>
                  <a:srgbClr val="C00000"/>
                </a:solidFill>
                <a:latin typeface="Comic Sans MS"/>
                <a:cs typeface="Comic Sans MS"/>
              </a:rPr>
              <a:t>level)</a:t>
            </a:r>
            <a:endParaRPr sz="2500">
              <a:latin typeface="Comic Sans MS"/>
              <a:cs typeface="Comic Sans MS"/>
            </a:endParaRPr>
          </a:p>
          <a:p>
            <a:pPr marL="195580" indent="-182880">
              <a:lnSpc>
                <a:spcPts val="3595"/>
              </a:lnSpc>
              <a:spcBef>
                <a:spcPts val="1655"/>
              </a:spcBef>
              <a:buClr>
                <a:srgbClr val="C3250C"/>
              </a:buClr>
              <a:buSzPct val="129166"/>
              <a:buFont typeface="Arial"/>
              <a:buChar char="•"/>
              <a:tabLst>
                <a:tab pos="195580" algn="l"/>
              </a:tabLst>
            </a:pP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Cortical cell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membrane</a:t>
            </a:r>
            <a:r>
              <a:rPr sz="2400" spc="-20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level</a:t>
            </a:r>
            <a:endParaRPr sz="2400">
              <a:latin typeface="Comic Sans MS"/>
              <a:cs typeface="Comic Sans MS"/>
            </a:endParaRPr>
          </a:p>
          <a:p>
            <a:pPr marL="195580" marR="551815" indent="-182880">
              <a:lnSpc>
                <a:spcPct val="86200"/>
              </a:lnSpc>
              <a:spcBef>
                <a:spcPts val="390"/>
              </a:spcBef>
              <a:buClr>
                <a:srgbClr val="C3250C"/>
              </a:buClr>
              <a:buSzPct val="125000"/>
              <a:buFont typeface="Wingdings"/>
              <a:buChar char=""/>
              <a:tabLst>
                <a:tab pos="328295" algn="l"/>
              </a:tabLst>
            </a:pP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Hypersensitive neurons with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lowered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thresholds for  firing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and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firing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excessively ,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related to</a:t>
            </a:r>
            <a:r>
              <a:rPr sz="2400" spc="-45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400" dirty="0">
                <a:solidFill>
                  <a:srgbClr val="0D0D0D"/>
                </a:solidFill>
                <a:latin typeface="Wingdings"/>
                <a:cs typeface="Wingdings"/>
              </a:rPr>
              <a:t></a:t>
            </a:r>
            <a:endParaRPr sz="2400">
              <a:latin typeface="Wingdings"/>
              <a:cs typeface="Wingdings"/>
            </a:endParaRPr>
          </a:p>
          <a:p>
            <a:pPr marL="195580" marR="79375" indent="-182880">
              <a:lnSpc>
                <a:spcPct val="85900"/>
              </a:lnSpc>
              <a:spcBef>
                <a:spcPts val="400"/>
              </a:spcBef>
              <a:buClr>
                <a:srgbClr val="C3250C"/>
              </a:buClr>
              <a:buSzPct val="125000"/>
              <a:buFont typeface="Wingdings"/>
              <a:buChar char=""/>
              <a:tabLst>
                <a:tab pos="195580" algn="l"/>
                <a:tab pos="6106160" algn="l"/>
              </a:tabLst>
            </a:pP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(1)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Excess of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Excitatory</a:t>
            </a:r>
            <a:r>
              <a:rPr sz="2400" spc="-30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(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acetylcholine-	or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Glutamate</a:t>
            </a:r>
            <a:r>
              <a:rPr sz="2400" spc="-85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– 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related activity</a:t>
            </a:r>
            <a:r>
              <a:rPr sz="2400" spc="-35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)</a:t>
            </a:r>
            <a:endParaRPr sz="2400">
              <a:latin typeface="Comic Sans MS"/>
              <a:cs typeface="Comic Sans MS"/>
            </a:endParaRPr>
          </a:p>
          <a:p>
            <a:pPr marL="195580" indent="-182880">
              <a:lnSpc>
                <a:spcPts val="3490"/>
              </a:lnSpc>
              <a:buClr>
                <a:srgbClr val="C3250C"/>
              </a:buClr>
              <a:buSzPct val="125000"/>
              <a:buFont typeface="Wingdings"/>
              <a:buChar char=""/>
              <a:tabLst>
                <a:tab pos="195580" algn="l"/>
              </a:tabLst>
            </a:pP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(2) Decreased inhibitory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( GABA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–related</a:t>
            </a:r>
            <a:r>
              <a:rPr sz="2400" spc="-50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activity)</a:t>
            </a:r>
            <a:endParaRPr sz="2400">
              <a:latin typeface="Comic Sans MS"/>
              <a:cs typeface="Comic Sans MS"/>
            </a:endParaRPr>
          </a:p>
          <a:p>
            <a:pPr marL="195580" marR="5080" indent="-182880">
              <a:lnSpc>
                <a:spcPct val="89100"/>
              </a:lnSpc>
              <a:spcBef>
                <a:spcPts val="285"/>
              </a:spcBef>
              <a:buClr>
                <a:srgbClr val="C3250C"/>
              </a:buClr>
              <a:buSzPct val="125000"/>
              <a:buFont typeface="Wingdings"/>
              <a:buChar char=""/>
              <a:tabLst>
                <a:tab pos="328295" algn="l"/>
                <a:tab pos="5993765" algn="l"/>
              </a:tabLst>
            </a:pP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Together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and/or (2)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above </a:t>
            </a:r>
            <a:r>
              <a:rPr sz="2400" dirty="0">
                <a:solidFill>
                  <a:srgbClr val="0D0D0D"/>
                </a:solidFill>
                <a:latin typeface="Wingdings"/>
                <a:cs typeface="Wingdings"/>
              </a:rPr>
              <a:t></a:t>
            </a:r>
            <a:r>
              <a:rPr sz="240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leading to instability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of 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cell-membrane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&amp; lowered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threshold for excitation </a:t>
            </a:r>
            <a:r>
              <a:rPr sz="2400" dirty="0">
                <a:solidFill>
                  <a:srgbClr val="0D0D0D"/>
                </a:solidFill>
                <a:latin typeface="Wingdings"/>
                <a:cs typeface="Wingdings"/>
              </a:rPr>
              <a:t></a:t>
            </a:r>
            <a:r>
              <a:rPr sz="240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excessive</a:t>
            </a:r>
            <a:r>
              <a:rPr sz="2400" spc="-15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polarization,</a:t>
            </a:r>
            <a:r>
              <a:rPr sz="2400" spc="25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hypopolarization	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allowing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the</a:t>
            </a:r>
            <a:r>
              <a:rPr sz="2400" spc="-90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cell 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to be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more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susceptible to activation spontaneously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or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by 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any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ionic imbalances in the immediate chemical 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environment of</a:t>
            </a:r>
            <a:r>
              <a:rPr sz="2400" spc="-20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neurons</a:t>
            </a:r>
            <a:endParaRPr sz="2400">
              <a:latin typeface="Comic Sans MS"/>
              <a:cs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399032" y="1274063"/>
            <a:ext cx="667512" cy="81381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780032" y="1360932"/>
            <a:ext cx="4788408" cy="67970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962911" y="1783079"/>
            <a:ext cx="4290060" cy="6553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738371" y="2385060"/>
            <a:ext cx="888491" cy="57912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614677" y="1346657"/>
            <a:ext cx="4620260" cy="49403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354965" algn="l"/>
              </a:tabLst>
            </a:pPr>
            <a:r>
              <a:rPr sz="3050" spc="10" dirty="0">
                <a:solidFill>
                  <a:srgbClr val="C3250C"/>
                </a:solidFill>
                <a:latin typeface="Georgia"/>
                <a:cs typeface="Georgia"/>
              </a:rPr>
              <a:t>*	</a:t>
            </a:r>
            <a:r>
              <a:rPr sz="2400" b="1" u="heavy" spc="-5" dirty="0">
                <a:solidFill>
                  <a:srgbClr val="F04123"/>
                </a:solidFill>
                <a:uFill>
                  <a:solidFill>
                    <a:srgbClr val="F04123"/>
                  </a:solidFill>
                </a:uFill>
                <a:latin typeface="Comic Sans MS"/>
                <a:cs typeface="Comic Sans MS"/>
              </a:rPr>
              <a:t>Electroencephalogram </a:t>
            </a:r>
            <a:r>
              <a:rPr sz="2400" b="1" u="heavy" dirty="0">
                <a:solidFill>
                  <a:srgbClr val="F04123"/>
                </a:solidFill>
                <a:uFill>
                  <a:solidFill>
                    <a:srgbClr val="F04123"/>
                  </a:solidFill>
                </a:uFill>
                <a:latin typeface="Comic Sans MS"/>
                <a:cs typeface="Comic Sans MS"/>
              </a:rPr>
              <a:t>(</a:t>
            </a:r>
            <a:r>
              <a:rPr sz="2400" b="1" u="heavy" spc="-40" dirty="0">
                <a:solidFill>
                  <a:srgbClr val="F04123"/>
                </a:solidFill>
                <a:uFill>
                  <a:solidFill>
                    <a:srgbClr val="F04123"/>
                  </a:solidFill>
                </a:uFill>
                <a:latin typeface="Comic Sans MS"/>
                <a:cs typeface="Comic Sans MS"/>
              </a:rPr>
              <a:t> </a:t>
            </a:r>
            <a:r>
              <a:rPr sz="2400" b="1" u="heavy" dirty="0">
                <a:solidFill>
                  <a:srgbClr val="F04123"/>
                </a:solidFill>
                <a:uFill>
                  <a:solidFill>
                    <a:srgbClr val="F04123"/>
                  </a:solidFill>
                </a:uFill>
                <a:latin typeface="Comic Sans MS"/>
                <a:cs typeface="Comic Sans MS"/>
              </a:rPr>
              <a:t>EEG)</a:t>
            </a:r>
            <a:endParaRPr sz="2400">
              <a:latin typeface="Comic Sans MS"/>
              <a:cs typeface="Comic Sans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62406" y="1905965"/>
            <a:ext cx="7107555" cy="53636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indent="-342900">
              <a:lnSpc>
                <a:spcPts val="2280"/>
              </a:lnSpc>
              <a:spcBef>
                <a:spcPts val="105"/>
              </a:spcBef>
              <a:buClr>
                <a:srgbClr val="FF0000"/>
              </a:buClr>
              <a:buFont typeface="Wingdings"/>
              <a:buChar char=""/>
              <a:tabLst>
                <a:tab pos="355600" algn="l"/>
              </a:tabLst>
            </a:pPr>
            <a:r>
              <a:rPr sz="2000" spc="-5" dirty="0">
                <a:latin typeface="Comic Sans MS"/>
                <a:cs typeface="Comic Sans MS"/>
              </a:rPr>
              <a:t>EEG </a:t>
            </a:r>
            <a:r>
              <a:rPr sz="2000" dirty="0">
                <a:latin typeface="Comic Sans MS"/>
                <a:cs typeface="Comic Sans MS"/>
              </a:rPr>
              <a:t>is helpful </a:t>
            </a:r>
            <a:r>
              <a:rPr sz="2000" spc="-5" dirty="0">
                <a:latin typeface="Comic Sans MS"/>
                <a:cs typeface="Comic Sans MS"/>
              </a:rPr>
              <a:t>for establishing </a:t>
            </a:r>
            <a:r>
              <a:rPr sz="2000" dirty="0">
                <a:latin typeface="Comic Sans MS"/>
                <a:cs typeface="Comic Sans MS"/>
              </a:rPr>
              <a:t>the </a:t>
            </a:r>
            <a:r>
              <a:rPr sz="2000" spc="-5" dirty="0">
                <a:latin typeface="Comic Sans MS"/>
                <a:cs typeface="Comic Sans MS"/>
              </a:rPr>
              <a:t>diagnosis,</a:t>
            </a:r>
            <a:r>
              <a:rPr sz="2000" spc="-25" dirty="0">
                <a:latin typeface="Comic Sans MS"/>
                <a:cs typeface="Comic Sans MS"/>
              </a:rPr>
              <a:t> </a:t>
            </a:r>
            <a:r>
              <a:rPr sz="2000" dirty="0">
                <a:latin typeface="Comic Sans MS"/>
                <a:cs typeface="Comic Sans MS"/>
              </a:rPr>
              <a:t>classifying</a:t>
            </a:r>
          </a:p>
          <a:p>
            <a:pPr marL="355600">
              <a:lnSpc>
                <a:spcPts val="2280"/>
              </a:lnSpc>
            </a:pPr>
            <a:r>
              <a:rPr sz="2000" spc="-5" dirty="0">
                <a:latin typeface="Comic Sans MS"/>
                <a:cs typeface="Comic Sans MS"/>
              </a:rPr>
              <a:t>seizures </a:t>
            </a:r>
            <a:r>
              <a:rPr sz="2000" dirty="0">
                <a:latin typeface="Comic Sans MS"/>
                <a:cs typeface="Comic Sans MS"/>
              </a:rPr>
              <a:t>correctly, </a:t>
            </a:r>
            <a:r>
              <a:rPr sz="2000" spc="-5" dirty="0">
                <a:latin typeface="Comic Sans MS"/>
                <a:cs typeface="Comic Sans MS"/>
              </a:rPr>
              <a:t>and making therapeutic</a:t>
            </a:r>
            <a:r>
              <a:rPr sz="2000" spc="-30" dirty="0">
                <a:latin typeface="Comic Sans MS"/>
                <a:cs typeface="Comic Sans MS"/>
              </a:rPr>
              <a:t> </a:t>
            </a:r>
            <a:r>
              <a:rPr sz="2000" dirty="0">
                <a:latin typeface="Comic Sans MS"/>
                <a:cs typeface="Comic Sans MS"/>
              </a:rPr>
              <a:t>decisions</a:t>
            </a:r>
          </a:p>
          <a:p>
            <a:pPr marL="355600" marR="713105" indent="-342900">
              <a:lnSpc>
                <a:spcPts val="2160"/>
              </a:lnSpc>
              <a:spcBef>
                <a:spcPts val="509"/>
              </a:spcBef>
              <a:buClr>
                <a:srgbClr val="FF0000"/>
              </a:buClr>
              <a:buFont typeface="Wingdings"/>
              <a:buChar char=""/>
              <a:tabLst>
                <a:tab pos="355600" algn="l"/>
              </a:tabLst>
            </a:pPr>
            <a:r>
              <a:rPr sz="2000" spc="-5" dirty="0">
                <a:latin typeface="Comic Sans MS"/>
                <a:cs typeface="Comic Sans MS"/>
              </a:rPr>
              <a:t>In combination with appropriate clinical findings,  epileptiform EEG patterns termed </a:t>
            </a:r>
            <a:r>
              <a:rPr sz="2000" b="1" spc="-5" dirty="0">
                <a:latin typeface="Comic Sans MS"/>
                <a:cs typeface="Comic Sans MS"/>
              </a:rPr>
              <a:t>spikes </a:t>
            </a:r>
            <a:r>
              <a:rPr sz="2000" dirty="0">
                <a:latin typeface="Comic Sans MS"/>
                <a:cs typeface="Comic Sans MS"/>
              </a:rPr>
              <a:t>or </a:t>
            </a:r>
            <a:r>
              <a:rPr sz="2000" b="1" dirty="0">
                <a:latin typeface="Comic Sans MS"/>
                <a:cs typeface="Comic Sans MS"/>
              </a:rPr>
              <a:t>sharp  </a:t>
            </a:r>
            <a:r>
              <a:rPr sz="2000" b="1" spc="-5" dirty="0">
                <a:latin typeface="Comic Sans MS"/>
                <a:cs typeface="Comic Sans MS"/>
              </a:rPr>
              <a:t>waves </a:t>
            </a:r>
            <a:r>
              <a:rPr sz="2000" dirty="0">
                <a:latin typeface="Comic Sans MS"/>
                <a:cs typeface="Comic Sans MS"/>
              </a:rPr>
              <a:t>strongly support a </a:t>
            </a:r>
            <a:r>
              <a:rPr sz="2000" spc="-5" dirty="0">
                <a:latin typeface="Comic Sans MS"/>
                <a:cs typeface="Comic Sans MS"/>
              </a:rPr>
              <a:t>diagnosis </a:t>
            </a:r>
            <a:r>
              <a:rPr sz="2000" dirty="0">
                <a:latin typeface="Comic Sans MS"/>
                <a:cs typeface="Comic Sans MS"/>
              </a:rPr>
              <a:t>of</a:t>
            </a:r>
            <a:r>
              <a:rPr sz="2000" spc="-40" dirty="0">
                <a:latin typeface="Comic Sans MS"/>
                <a:cs typeface="Comic Sans MS"/>
              </a:rPr>
              <a:t> </a:t>
            </a:r>
            <a:r>
              <a:rPr sz="2000" spc="-5" dirty="0">
                <a:latin typeface="Comic Sans MS"/>
                <a:cs typeface="Comic Sans MS"/>
              </a:rPr>
              <a:t>epilepsy</a:t>
            </a:r>
            <a:endParaRPr sz="2000" dirty="0">
              <a:latin typeface="Comic Sans MS"/>
              <a:cs typeface="Comic Sans MS"/>
            </a:endParaRPr>
          </a:p>
          <a:p>
            <a:pPr marL="355600" indent="-342900">
              <a:lnSpc>
                <a:spcPct val="100000"/>
              </a:lnSpc>
              <a:spcBef>
                <a:spcPts val="215"/>
              </a:spcBef>
              <a:buClr>
                <a:srgbClr val="FF0000"/>
              </a:buClr>
              <a:buFont typeface="Wingdings"/>
              <a:buChar char=""/>
              <a:tabLst>
                <a:tab pos="355600" algn="l"/>
              </a:tabLst>
            </a:pPr>
            <a:r>
              <a:rPr sz="2000" spc="-5" dirty="0">
                <a:latin typeface="Comic Sans MS"/>
                <a:cs typeface="Comic Sans MS"/>
              </a:rPr>
              <a:t>EEG in patients with seizures</a:t>
            </a:r>
            <a:r>
              <a:rPr sz="2000" spc="10" dirty="0">
                <a:latin typeface="Comic Sans MS"/>
                <a:cs typeface="Comic Sans MS"/>
              </a:rPr>
              <a:t> </a:t>
            </a:r>
            <a:r>
              <a:rPr sz="2000" dirty="0">
                <a:latin typeface="Comic Sans MS"/>
                <a:cs typeface="Comic Sans MS"/>
              </a:rPr>
              <a:t>:</a:t>
            </a:r>
          </a:p>
          <a:p>
            <a:pPr marL="355600" indent="-342900">
              <a:lnSpc>
                <a:spcPct val="100000"/>
              </a:lnSpc>
              <a:spcBef>
                <a:spcPts val="240"/>
              </a:spcBef>
              <a:buFont typeface="Wingdings"/>
              <a:buChar char=""/>
              <a:tabLst>
                <a:tab pos="354965" algn="l"/>
                <a:tab pos="355600" algn="l"/>
              </a:tabLst>
            </a:pPr>
            <a:r>
              <a:rPr sz="2000" spc="-5" dirty="0">
                <a:latin typeface="Comic Sans MS"/>
                <a:cs typeface="Comic Sans MS"/>
              </a:rPr>
              <a:t>focal epileptiform discharges indicate focal</a:t>
            </a:r>
            <a:r>
              <a:rPr sz="2000" spc="-10" dirty="0">
                <a:latin typeface="Comic Sans MS"/>
                <a:cs typeface="Comic Sans MS"/>
              </a:rPr>
              <a:t> </a:t>
            </a:r>
            <a:r>
              <a:rPr sz="2000" spc="-5" dirty="0">
                <a:latin typeface="Comic Sans MS"/>
                <a:cs typeface="Comic Sans MS"/>
              </a:rPr>
              <a:t>epilepsy</a:t>
            </a:r>
            <a:endParaRPr sz="2000" dirty="0">
              <a:latin typeface="Comic Sans MS"/>
              <a:cs typeface="Comic Sans MS"/>
            </a:endParaRPr>
          </a:p>
          <a:p>
            <a:pPr marL="355600" indent="-342900">
              <a:lnSpc>
                <a:spcPts val="2270"/>
              </a:lnSpc>
              <a:spcBef>
                <a:spcPts val="240"/>
              </a:spcBef>
              <a:buFont typeface="Wingdings"/>
              <a:buChar char=""/>
              <a:tabLst>
                <a:tab pos="354965" algn="l"/>
                <a:tab pos="355600" algn="l"/>
              </a:tabLst>
            </a:pPr>
            <a:r>
              <a:rPr sz="2000" spc="-5" dirty="0">
                <a:latin typeface="Comic Sans MS"/>
                <a:cs typeface="Comic Sans MS"/>
              </a:rPr>
              <a:t>generalized epileptiform activity indicates </a:t>
            </a:r>
            <a:r>
              <a:rPr sz="2000" dirty="0">
                <a:latin typeface="Comic Sans MS"/>
                <a:cs typeface="Comic Sans MS"/>
              </a:rPr>
              <a:t>a</a:t>
            </a:r>
            <a:r>
              <a:rPr sz="2000" spc="45" dirty="0">
                <a:latin typeface="Comic Sans MS"/>
                <a:cs typeface="Comic Sans MS"/>
              </a:rPr>
              <a:t> </a:t>
            </a:r>
            <a:r>
              <a:rPr sz="2000" spc="-5" dirty="0">
                <a:latin typeface="Comic Sans MS"/>
                <a:cs typeface="Comic Sans MS"/>
              </a:rPr>
              <a:t>generalized</a:t>
            </a:r>
            <a:endParaRPr sz="2000" dirty="0">
              <a:latin typeface="Comic Sans MS"/>
              <a:cs typeface="Comic Sans MS"/>
            </a:endParaRPr>
          </a:p>
          <a:p>
            <a:pPr marL="355600">
              <a:lnSpc>
                <a:spcPts val="2270"/>
              </a:lnSpc>
            </a:pPr>
            <a:r>
              <a:rPr sz="2000" spc="-5" dirty="0">
                <a:latin typeface="Comic Sans MS"/>
                <a:cs typeface="Comic Sans MS"/>
              </a:rPr>
              <a:t>form </a:t>
            </a:r>
            <a:r>
              <a:rPr sz="2000" dirty="0">
                <a:latin typeface="Comic Sans MS"/>
                <a:cs typeface="Comic Sans MS"/>
              </a:rPr>
              <a:t>of</a:t>
            </a:r>
            <a:r>
              <a:rPr sz="2000" spc="-35" dirty="0">
                <a:latin typeface="Comic Sans MS"/>
                <a:cs typeface="Comic Sans MS"/>
              </a:rPr>
              <a:t> </a:t>
            </a:r>
            <a:r>
              <a:rPr sz="2000" spc="-10" dirty="0">
                <a:latin typeface="Comic Sans MS"/>
                <a:cs typeface="Comic Sans MS"/>
              </a:rPr>
              <a:t>epilepsy</a:t>
            </a:r>
            <a:r>
              <a:rPr sz="2000" spc="-10" dirty="0" smtClean="0">
                <a:latin typeface="Arial"/>
                <a:cs typeface="Arial"/>
              </a:rPr>
              <a:t>.</a:t>
            </a:r>
            <a:endParaRPr lang="en-US" sz="2000" spc="-10" dirty="0" smtClean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2700" dirty="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90100"/>
              </a:lnSpc>
              <a:buClr>
                <a:srgbClr val="FF0000"/>
              </a:buClr>
              <a:buFont typeface="Wingdings"/>
              <a:buChar char=""/>
              <a:tabLst>
                <a:tab pos="355600" algn="l"/>
              </a:tabLst>
            </a:pPr>
            <a:r>
              <a:rPr sz="2000" spc="-5" dirty="0">
                <a:latin typeface="Comic Sans MS"/>
                <a:cs typeface="Comic Sans MS"/>
              </a:rPr>
              <a:t>Most EEGs </a:t>
            </a:r>
            <a:r>
              <a:rPr sz="2000" dirty="0">
                <a:latin typeface="Comic Sans MS"/>
                <a:cs typeface="Comic Sans MS"/>
              </a:rPr>
              <a:t>are obtained </a:t>
            </a:r>
            <a:r>
              <a:rPr sz="2000" spc="-5" dirty="0">
                <a:latin typeface="Comic Sans MS"/>
                <a:cs typeface="Comic Sans MS"/>
              </a:rPr>
              <a:t>between seizures, and interictal  abnormalities </a:t>
            </a:r>
            <a:r>
              <a:rPr sz="2000" dirty="0">
                <a:latin typeface="Comic Sans MS"/>
                <a:cs typeface="Comic Sans MS"/>
              </a:rPr>
              <a:t>alone can </a:t>
            </a:r>
            <a:r>
              <a:rPr sz="2000" spc="-5" dirty="0">
                <a:latin typeface="Comic Sans MS"/>
                <a:cs typeface="Comic Sans MS"/>
              </a:rPr>
              <a:t>never </a:t>
            </a:r>
            <a:r>
              <a:rPr sz="2000" dirty="0">
                <a:latin typeface="Comic Sans MS"/>
                <a:cs typeface="Comic Sans MS"/>
              </a:rPr>
              <a:t>prove or </a:t>
            </a:r>
            <a:r>
              <a:rPr sz="2000" spc="-5" dirty="0">
                <a:latin typeface="Comic Sans MS"/>
                <a:cs typeface="Comic Sans MS"/>
              </a:rPr>
              <a:t>eliminate </a:t>
            </a:r>
            <a:r>
              <a:rPr sz="2000" dirty="0">
                <a:latin typeface="Comic Sans MS"/>
                <a:cs typeface="Comic Sans MS"/>
              </a:rPr>
              <a:t>a  </a:t>
            </a:r>
            <a:r>
              <a:rPr sz="2000" spc="-5" dirty="0">
                <a:latin typeface="Comic Sans MS"/>
                <a:cs typeface="Comic Sans MS"/>
              </a:rPr>
              <a:t>diagnosis </a:t>
            </a:r>
            <a:r>
              <a:rPr sz="2000" dirty="0">
                <a:latin typeface="Comic Sans MS"/>
                <a:cs typeface="Comic Sans MS"/>
              </a:rPr>
              <a:t>of</a:t>
            </a:r>
            <a:r>
              <a:rPr sz="2000" spc="-10" dirty="0">
                <a:latin typeface="Comic Sans MS"/>
                <a:cs typeface="Comic Sans MS"/>
              </a:rPr>
              <a:t> </a:t>
            </a:r>
            <a:r>
              <a:rPr sz="2000" spc="-5" dirty="0">
                <a:latin typeface="Comic Sans MS"/>
                <a:cs typeface="Comic Sans MS"/>
              </a:rPr>
              <a:t>epilepsy</a:t>
            </a:r>
            <a:endParaRPr sz="2000" dirty="0">
              <a:latin typeface="Comic Sans MS"/>
              <a:cs typeface="Comic Sans MS"/>
            </a:endParaRPr>
          </a:p>
          <a:p>
            <a:pPr marL="355600" marR="151130" indent="-342900">
              <a:lnSpc>
                <a:spcPts val="2160"/>
              </a:lnSpc>
              <a:spcBef>
                <a:spcPts val="509"/>
              </a:spcBef>
              <a:buClr>
                <a:srgbClr val="FF0000"/>
              </a:buClr>
              <a:buFont typeface="Wingdings"/>
              <a:buChar char=""/>
              <a:tabLst>
                <a:tab pos="355600" algn="l"/>
              </a:tabLst>
            </a:pPr>
            <a:r>
              <a:rPr sz="2000" spc="-5" dirty="0">
                <a:latin typeface="Comic Sans MS"/>
                <a:cs typeface="Comic Sans MS"/>
              </a:rPr>
              <a:t>Epilepsy </a:t>
            </a:r>
            <a:r>
              <a:rPr sz="2000" dirty="0">
                <a:latin typeface="Comic Sans MS"/>
                <a:cs typeface="Comic Sans MS"/>
              </a:rPr>
              <a:t>can </a:t>
            </a:r>
            <a:r>
              <a:rPr sz="2000" spc="-5" dirty="0">
                <a:latin typeface="Comic Sans MS"/>
                <a:cs typeface="Comic Sans MS"/>
              </a:rPr>
              <a:t>be definitely established </a:t>
            </a:r>
            <a:r>
              <a:rPr sz="2000" dirty="0">
                <a:latin typeface="Comic Sans MS"/>
                <a:cs typeface="Comic Sans MS"/>
              </a:rPr>
              <a:t>only </a:t>
            </a:r>
            <a:r>
              <a:rPr sz="2000" spc="-5" dirty="0">
                <a:latin typeface="Comic Sans MS"/>
                <a:cs typeface="Comic Sans MS"/>
              </a:rPr>
              <a:t>by </a:t>
            </a:r>
            <a:r>
              <a:rPr sz="2000" dirty="0">
                <a:latin typeface="Comic Sans MS"/>
                <a:cs typeface="Comic Sans MS"/>
              </a:rPr>
              <a:t>recording  a </a:t>
            </a:r>
            <a:r>
              <a:rPr sz="2000" spc="-5" dirty="0">
                <a:latin typeface="Comic Sans MS"/>
                <a:cs typeface="Comic Sans MS"/>
              </a:rPr>
              <a:t>characteristic ictal discharge during </a:t>
            </a:r>
            <a:r>
              <a:rPr sz="2000" dirty="0">
                <a:latin typeface="Comic Sans MS"/>
                <a:cs typeface="Comic Sans MS"/>
              </a:rPr>
              <a:t>a </a:t>
            </a:r>
            <a:r>
              <a:rPr sz="2000" spc="-5" dirty="0">
                <a:latin typeface="Comic Sans MS"/>
                <a:cs typeface="Comic Sans MS"/>
              </a:rPr>
              <a:t>clinical</a:t>
            </a:r>
            <a:r>
              <a:rPr sz="2000" spc="5" dirty="0">
                <a:latin typeface="Comic Sans MS"/>
                <a:cs typeface="Comic Sans MS"/>
              </a:rPr>
              <a:t> </a:t>
            </a:r>
            <a:r>
              <a:rPr sz="2000" spc="-5" dirty="0">
                <a:latin typeface="Comic Sans MS"/>
                <a:cs typeface="Comic Sans MS"/>
              </a:rPr>
              <a:t>attack</a:t>
            </a:r>
            <a:r>
              <a:rPr sz="2000" spc="-5" dirty="0" smtClean="0">
                <a:latin typeface="Comic Sans MS"/>
                <a:cs typeface="Comic Sans MS"/>
              </a:rPr>
              <a:t>.</a:t>
            </a:r>
            <a:endParaRPr lang="en-US" sz="2000" spc="-5" dirty="0" smtClean="0">
              <a:latin typeface="Comic Sans MS"/>
              <a:cs typeface="Comic Sans MS"/>
            </a:endParaRPr>
          </a:p>
          <a:p>
            <a:pPr marL="355600" marR="151130" indent="-342900">
              <a:lnSpc>
                <a:spcPts val="2160"/>
              </a:lnSpc>
              <a:spcBef>
                <a:spcPts val="509"/>
              </a:spcBef>
              <a:buClr>
                <a:srgbClr val="FF0000"/>
              </a:buClr>
              <a:buFont typeface="Wingdings"/>
              <a:buChar char=""/>
              <a:tabLst>
                <a:tab pos="355600" algn="l"/>
              </a:tabLst>
            </a:pPr>
            <a:r>
              <a:rPr lang="en-GB" sz="2000" dirty="0" smtClean="0">
                <a:latin typeface="Comic Sans MS"/>
                <a:cs typeface="Comic Sans MS"/>
              </a:rPr>
              <a:t>3Hz </a:t>
            </a:r>
            <a:r>
              <a:rPr lang="en-GB" sz="2000" dirty="0">
                <a:latin typeface="Comic Sans MS"/>
                <a:cs typeface="Comic Sans MS"/>
              </a:rPr>
              <a:t>spike-and-wave activity occurs specifically in </a:t>
            </a:r>
            <a:r>
              <a:rPr lang="en-GB" sz="2000" dirty="0" smtClean="0">
                <a:latin typeface="Comic Sans MS"/>
                <a:cs typeface="Comic Sans MS"/>
              </a:rPr>
              <a:t>petit</a:t>
            </a:r>
          </a:p>
          <a:p>
            <a:pPr marL="355600" marR="151130" indent="-342900">
              <a:lnSpc>
                <a:spcPts val="2160"/>
              </a:lnSpc>
              <a:spcBef>
                <a:spcPts val="509"/>
              </a:spcBef>
              <a:buClr>
                <a:srgbClr val="FF0000"/>
              </a:buClr>
              <a:buFont typeface="Wingdings"/>
              <a:buChar char=""/>
              <a:tabLst>
                <a:tab pos="355600" algn="l"/>
              </a:tabLst>
            </a:pPr>
            <a:r>
              <a:rPr lang="en-GB" sz="2000" dirty="0">
                <a:latin typeface="Comic Sans MS"/>
                <a:cs typeface="Comic Sans MS"/>
              </a:rPr>
              <a:t>mal</a:t>
            </a:r>
            <a:endParaRPr sz="2000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9546" y="1124792"/>
            <a:ext cx="7704835" cy="56165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1920" y="1769364"/>
            <a:ext cx="568452" cy="6934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39852" y="1848611"/>
            <a:ext cx="1566672" cy="5699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565147" y="1848611"/>
            <a:ext cx="1383792" cy="5699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92251" y="1848611"/>
            <a:ext cx="2532888" cy="56997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303987" y="1829765"/>
            <a:ext cx="2476500" cy="422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25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000" u="heavy" spc="2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</a:rPr>
              <a:t>Genetic </a:t>
            </a:r>
            <a:r>
              <a:rPr sz="2000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</a:rPr>
              <a:t>&amp;</a:t>
            </a:r>
            <a:r>
              <a:rPr sz="2000" u="heavy" spc="-9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</a:rPr>
              <a:t> </a:t>
            </a:r>
            <a:r>
              <a:rPr sz="2000" u="heavy" spc="-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</a:rPr>
              <a:t>Epilepsy:</a:t>
            </a:r>
            <a:endParaRPr sz="2000">
              <a:latin typeface="Georgia"/>
              <a:cs typeface="Georgi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58267" y="2282698"/>
            <a:ext cx="8546465" cy="26657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8419">
              <a:lnSpc>
                <a:spcPts val="2520"/>
              </a:lnSpc>
            </a:pPr>
            <a:r>
              <a:rPr sz="2600" spc="40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000" spc="40" dirty="0">
                <a:solidFill>
                  <a:srgbClr val="404040"/>
                </a:solidFill>
                <a:latin typeface="Comic Sans MS"/>
                <a:cs typeface="Comic Sans MS"/>
              </a:rPr>
              <a:t>Some </a:t>
            </a:r>
            <a:r>
              <a:rPr sz="2000" spc="-5" dirty="0">
                <a:solidFill>
                  <a:srgbClr val="404040"/>
                </a:solidFill>
                <a:latin typeface="Comic Sans MS"/>
                <a:cs typeface="Comic Sans MS"/>
              </a:rPr>
              <a:t>types </a:t>
            </a:r>
            <a:r>
              <a:rPr sz="2000" dirty="0">
                <a:solidFill>
                  <a:srgbClr val="404040"/>
                </a:solidFill>
                <a:latin typeface="Comic Sans MS"/>
                <a:cs typeface="Comic Sans MS"/>
              </a:rPr>
              <a:t>linked </a:t>
            </a:r>
            <a:r>
              <a:rPr sz="2000" spc="-5" dirty="0">
                <a:solidFill>
                  <a:srgbClr val="404040"/>
                </a:solidFill>
                <a:latin typeface="Comic Sans MS"/>
                <a:cs typeface="Comic Sans MS"/>
              </a:rPr>
              <a:t>to genes (run in</a:t>
            </a:r>
            <a:r>
              <a:rPr sz="2000" dirty="0">
                <a:solidFill>
                  <a:srgbClr val="404040"/>
                </a:solidFill>
                <a:latin typeface="Comic Sans MS"/>
                <a:cs typeface="Comic Sans MS"/>
              </a:rPr>
              <a:t> </a:t>
            </a:r>
            <a:r>
              <a:rPr sz="2000" spc="-5" dirty="0">
                <a:solidFill>
                  <a:srgbClr val="404040"/>
                </a:solidFill>
                <a:latin typeface="Comic Sans MS"/>
                <a:cs typeface="Comic Sans MS"/>
              </a:rPr>
              <a:t>families)</a:t>
            </a:r>
            <a:endParaRPr sz="2000">
              <a:latin typeface="Comic Sans MS"/>
              <a:cs typeface="Comic Sans MS"/>
            </a:endParaRPr>
          </a:p>
          <a:p>
            <a:pPr marL="241300" marR="701040" indent="-182880">
              <a:lnSpc>
                <a:spcPct val="85700"/>
              </a:lnSpc>
              <a:spcBef>
                <a:spcPts val="345"/>
              </a:spcBef>
            </a:pPr>
            <a:r>
              <a:rPr sz="2600" spc="25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000" spc="25" dirty="0">
                <a:solidFill>
                  <a:srgbClr val="404040"/>
                </a:solidFill>
                <a:latin typeface="Comic Sans MS"/>
                <a:cs typeface="Comic Sans MS"/>
              </a:rPr>
              <a:t>Genetic </a:t>
            </a:r>
            <a:r>
              <a:rPr sz="2000" dirty="0">
                <a:solidFill>
                  <a:srgbClr val="404040"/>
                </a:solidFill>
                <a:latin typeface="Comic Sans MS"/>
                <a:cs typeface="Comic Sans MS"/>
              </a:rPr>
              <a:t>abnormalities ›››› </a:t>
            </a:r>
            <a:r>
              <a:rPr sz="2000" spc="-5" dirty="0">
                <a:solidFill>
                  <a:srgbClr val="404040"/>
                </a:solidFill>
                <a:latin typeface="Comic Sans MS"/>
                <a:cs typeface="Comic Sans MS"/>
              </a:rPr>
              <a:t>increasing </a:t>
            </a:r>
            <a:r>
              <a:rPr sz="2000" dirty="0">
                <a:solidFill>
                  <a:srgbClr val="404040"/>
                </a:solidFill>
                <a:latin typeface="Comic Sans MS"/>
                <a:cs typeface="Comic Sans MS"/>
              </a:rPr>
              <a:t>a </a:t>
            </a:r>
            <a:r>
              <a:rPr sz="2000" spc="-5" dirty="0">
                <a:solidFill>
                  <a:srgbClr val="404040"/>
                </a:solidFill>
                <a:latin typeface="Comic Sans MS"/>
                <a:cs typeface="Comic Sans MS"/>
              </a:rPr>
              <a:t>person's </a:t>
            </a:r>
            <a:r>
              <a:rPr sz="2000" dirty="0">
                <a:solidFill>
                  <a:srgbClr val="404040"/>
                </a:solidFill>
                <a:latin typeface="Comic Sans MS"/>
                <a:cs typeface="Comic Sans MS"/>
              </a:rPr>
              <a:t>susceptibility </a:t>
            </a:r>
            <a:r>
              <a:rPr sz="2000" spc="-5" dirty="0">
                <a:solidFill>
                  <a:srgbClr val="404040"/>
                </a:solidFill>
                <a:latin typeface="Comic Sans MS"/>
                <a:cs typeface="Comic Sans MS"/>
              </a:rPr>
              <a:t>to  </a:t>
            </a:r>
            <a:r>
              <a:rPr sz="2000" spc="-5" dirty="0">
                <a:solidFill>
                  <a:srgbClr val="0D0D0D"/>
                </a:solidFill>
                <a:latin typeface="Comic Sans MS"/>
                <a:cs typeface="Comic Sans MS"/>
              </a:rPr>
              <a:t>seizures</a:t>
            </a:r>
            <a:r>
              <a:rPr sz="2000" u="heavy" spc="-5" dirty="0">
                <a:solidFill>
                  <a:srgbClr val="0D0D0D"/>
                </a:solidFill>
                <a:uFill>
                  <a:solidFill>
                    <a:srgbClr val="0D0D0D"/>
                  </a:solidFill>
                </a:uFill>
                <a:latin typeface="Comic Sans MS"/>
                <a:cs typeface="Comic Sans MS"/>
              </a:rPr>
              <a:t> </a:t>
            </a:r>
            <a:r>
              <a:rPr sz="2000" spc="-5" dirty="0">
                <a:solidFill>
                  <a:srgbClr val="404040"/>
                </a:solidFill>
                <a:latin typeface="Comic Sans MS"/>
                <a:cs typeface="Comic Sans MS"/>
              </a:rPr>
              <a:t>that are triggered by an environmental</a:t>
            </a:r>
            <a:r>
              <a:rPr sz="2000" spc="35" dirty="0">
                <a:solidFill>
                  <a:srgbClr val="404040"/>
                </a:solidFill>
                <a:latin typeface="Comic Sans MS"/>
                <a:cs typeface="Comic Sans MS"/>
              </a:rPr>
              <a:t> </a:t>
            </a:r>
            <a:r>
              <a:rPr sz="2000" spc="-5" dirty="0">
                <a:solidFill>
                  <a:srgbClr val="404040"/>
                </a:solidFill>
                <a:latin typeface="Comic Sans MS"/>
                <a:cs typeface="Comic Sans MS"/>
              </a:rPr>
              <a:t>factor</a:t>
            </a:r>
            <a:endParaRPr sz="2000">
              <a:latin typeface="Comic Sans MS"/>
              <a:cs typeface="Comic Sans MS"/>
            </a:endParaRPr>
          </a:p>
          <a:p>
            <a:pPr marL="241300" marR="5080" indent="-182880">
              <a:lnSpc>
                <a:spcPct val="87800"/>
              </a:lnSpc>
              <a:spcBef>
                <a:spcPts val="320"/>
              </a:spcBef>
            </a:pPr>
            <a:r>
              <a:rPr sz="2600" spc="20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000" spc="20" dirty="0">
                <a:solidFill>
                  <a:srgbClr val="404040"/>
                </a:solidFill>
                <a:latin typeface="Comic Sans MS"/>
                <a:cs typeface="Comic Sans MS"/>
              </a:rPr>
              <a:t>Several </a:t>
            </a:r>
            <a:r>
              <a:rPr sz="2000" spc="-5" dirty="0">
                <a:solidFill>
                  <a:srgbClr val="404040"/>
                </a:solidFill>
                <a:latin typeface="Comic Sans MS"/>
                <a:cs typeface="Comic Sans MS"/>
              </a:rPr>
              <a:t>types </a:t>
            </a:r>
            <a:r>
              <a:rPr sz="2000" dirty="0">
                <a:solidFill>
                  <a:srgbClr val="404040"/>
                </a:solidFill>
                <a:latin typeface="Comic Sans MS"/>
                <a:cs typeface="Comic Sans MS"/>
              </a:rPr>
              <a:t>of </a:t>
            </a:r>
            <a:r>
              <a:rPr sz="2000" spc="-5" dirty="0">
                <a:solidFill>
                  <a:srgbClr val="404040"/>
                </a:solidFill>
                <a:latin typeface="Comic Sans MS"/>
                <a:cs typeface="Comic Sans MS"/>
              </a:rPr>
              <a:t>epilepsy have now been </a:t>
            </a:r>
            <a:r>
              <a:rPr sz="2000" dirty="0">
                <a:solidFill>
                  <a:srgbClr val="404040"/>
                </a:solidFill>
                <a:latin typeface="Comic Sans MS"/>
                <a:cs typeface="Comic Sans MS"/>
              </a:rPr>
              <a:t>linked </a:t>
            </a:r>
            <a:r>
              <a:rPr sz="2000" spc="-5" dirty="0">
                <a:solidFill>
                  <a:srgbClr val="404040"/>
                </a:solidFill>
                <a:latin typeface="Comic Sans MS"/>
                <a:cs typeface="Comic Sans MS"/>
              </a:rPr>
              <a:t>to defective genes for  </a:t>
            </a:r>
            <a:r>
              <a:rPr sz="2000" b="1" spc="-5" dirty="0">
                <a:solidFill>
                  <a:srgbClr val="404040"/>
                </a:solidFill>
                <a:latin typeface="Comic Sans MS"/>
                <a:cs typeface="Comic Sans MS"/>
              </a:rPr>
              <a:t>ion channels, the </a:t>
            </a:r>
            <a:r>
              <a:rPr sz="2000" b="1" dirty="0">
                <a:solidFill>
                  <a:srgbClr val="404040"/>
                </a:solidFill>
                <a:latin typeface="Comic Sans MS"/>
                <a:cs typeface="Comic Sans MS"/>
              </a:rPr>
              <a:t>"gates" </a:t>
            </a:r>
            <a:r>
              <a:rPr sz="2000" spc="-5" dirty="0">
                <a:solidFill>
                  <a:srgbClr val="404040"/>
                </a:solidFill>
                <a:latin typeface="Comic Sans MS"/>
                <a:cs typeface="Comic Sans MS"/>
              </a:rPr>
              <a:t>that </a:t>
            </a:r>
            <a:r>
              <a:rPr sz="2000" dirty="0">
                <a:solidFill>
                  <a:srgbClr val="404040"/>
                </a:solidFill>
                <a:latin typeface="Comic Sans MS"/>
                <a:cs typeface="Comic Sans MS"/>
              </a:rPr>
              <a:t>control </a:t>
            </a:r>
            <a:r>
              <a:rPr sz="2000" spc="-5" dirty="0">
                <a:solidFill>
                  <a:srgbClr val="404040"/>
                </a:solidFill>
                <a:latin typeface="Comic Sans MS"/>
                <a:cs typeface="Comic Sans MS"/>
              </a:rPr>
              <a:t>the </a:t>
            </a:r>
            <a:r>
              <a:rPr sz="2000" dirty="0">
                <a:solidFill>
                  <a:srgbClr val="404040"/>
                </a:solidFill>
                <a:latin typeface="Comic Sans MS"/>
                <a:cs typeface="Comic Sans MS"/>
              </a:rPr>
              <a:t>flow of </a:t>
            </a:r>
            <a:r>
              <a:rPr sz="2000" spc="-5" dirty="0">
                <a:solidFill>
                  <a:srgbClr val="404040"/>
                </a:solidFill>
                <a:latin typeface="Comic Sans MS"/>
                <a:cs typeface="Comic Sans MS"/>
              </a:rPr>
              <a:t>ions in to and </a:t>
            </a:r>
            <a:r>
              <a:rPr sz="2000" dirty="0">
                <a:solidFill>
                  <a:srgbClr val="404040"/>
                </a:solidFill>
                <a:latin typeface="Comic Sans MS"/>
                <a:cs typeface="Comic Sans MS"/>
              </a:rPr>
              <a:t>out  of cells </a:t>
            </a:r>
            <a:r>
              <a:rPr sz="2000" spc="-5" dirty="0">
                <a:solidFill>
                  <a:srgbClr val="404040"/>
                </a:solidFill>
                <a:latin typeface="Comic Sans MS"/>
                <a:cs typeface="Comic Sans MS"/>
              </a:rPr>
              <a:t>and that regulate neuron</a:t>
            </a:r>
            <a:r>
              <a:rPr sz="2000" spc="-10" dirty="0">
                <a:solidFill>
                  <a:srgbClr val="404040"/>
                </a:solidFill>
                <a:latin typeface="Comic Sans MS"/>
                <a:cs typeface="Comic Sans MS"/>
              </a:rPr>
              <a:t> </a:t>
            </a:r>
            <a:r>
              <a:rPr sz="2000" dirty="0">
                <a:solidFill>
                  <a:srgbClr val="404040"/>
                </a:solidFill>
                <a:latin typeface="Comic Sans MS"/>
                <a:cs typeface="Comic Sans MS"/>
              </a:rPr>
              <a:t>signaling.</a:t>
            </a:r>
            <a:endParaRPr sz="2000">
              <a:latin typeface="Comic Sans MS"/>
              <a:cs typeface="Comic Sans MS"/>
            </a:endParaRPr>
          </a:p>
          <a:p>
            <a:pPr marL="355600" marR="648970" indent="-342900">
              <a:lnSpc>
                <a:spcPts val="2590"/>
              </a:lnSpc>
              <a:spcBef>
                <a:spcPts val="9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latin typeface="Comic Sans MS"/>
                <a:cs typeface="Comic Sans MS"/>
              </a:rPr>
              <a:t>Example </a:t>
            </a:r>
            <a:r>
              <a:rPr sz="2400" dirty="0">
                <a:latin typeface="Comic Sans MS"/>
                <a:cs typeface="Comic Sans MS"/>
              </a:rPr>
              <a:t>: </a:t>
            </a:r>
            <a:r>
              <a:rPr sz="2400" spc="-5" dirty="0">
                <a:latin typeface="Comic Sans MS"/>
                <a:cs typeface="Comic Sans MS"/>
              </a:rPr>
              <a:t>Lafora's disease, </a:t>
            </a:r>
            <a:r>
              <a:rPr sz="2400" dirty="0">
                <a:latin typeface="Comic Sans MS"/>
                <a:cs typeface="Comic Sans MS"/>
              </a:rPr>
              <a:t>has been </a:t>
            </a:r>
            <a:r>
              <a:rPr sz="2400" spc="-5" dirty="0">
                <a:latin typeface="Comic Sans MS"/>
                <a:cs typeface="Comic Sans MS"/>
              </a:rPr>
              <a:t>linked to </a:t>
            </a:r>
            <a:r>
              <a:rPr sz="2400" dirty="0">
                <a:latin typeface="Comic Sans MS"/>
                <a:cs typeface="Comic Sans MS"/>
              </a:rPr>
              <a:t>a gene  </a:t>
            </a:r>
            <a:r>
              <a:rPr sz="2400" spc="-5" dirty="0">
                <a:latin typeface="Comic Sans MS"/>
                <a:cs typeface="Comic Sans MS"/>
              </a:rPr>
              <a:t>that </a:t>
            </a:r>
            <a:r>
              <a:rPr sz="2400" dirty="0">
                <a:latin typeface="Comic Sans MS"/>
                <a:cs typeface="Comic Sans MS"/>
              </a:rPr>
              <a:t>helps </a:t>
            </a:r>
            <a:r>
              <a:rPr sz="2400" spc="-5" dirty="0">
                <a:latin typeface="Comic Sans MS"/>
                <a:cs typeface="Comic Sans MS"/>
              </a:rPr>
              <a:t>to break down</a:t>
            </a:r>
            <a:r>
              <a:rPr sz="2400" spc="-55" dirty="0">
                <a:latin typeface="Comic Sans MS"/>
                <a:cs typeface="Comic Sans MS"/>
              </a:rPr>
              <a:t> </a:t>
            </a:r>
            <a:r>
              <a:rPr sz="2400" spc="-5" dirty="0">
                <a:latin typeface="Comic Sans MS"/>
                <a:cs typeface="Comic Sans MS"/>
              </a:rPr>
              <a:t>carbohydrates.</a:t>
            </a:r>
            <a:endParaRPr sz="2400">
              <a:latin typeface="Comic Sans MS"/>
              <a:cs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124200"/>
            <a:ext cx="8162391" cy="738664"/>
          </a:xfrm>
        </p:spPr>
        <p:txBody>
          <a:bodyPr/>
          <a:lstStyle/>
          <a:p>
            <a:pPr algn="ctr"/>
            <a:r>
              <a:rPr lang="en-US" sz="4800" u="none" dirty="0" smtClean="0">
                <a:latin typeface="Broadway" panose="04040905080B02020502" pitchFamily="82" charset="0"/>
              </a:rPr>
              <a:t>Thank you</a:t>
            </a:r>
            <a:endParaRPr lang="en-US" sz="4800" u="none" dirty="0">
              <a:latin typeface="Broadway" panose="04040905080B020205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74209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29867" y="57911"/>
            <a:ext cx="775716" cy="9494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595627" y="161544"/>
            <a:ext cx="2808732" cy="78943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34967" y="161544"/>
            <a:ext cx="4110228" cy="78943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575804" y="161544"/>
            <a:ext cx="623316" cy="78943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484122" y="244602"/>
            <a:ext cx="6169660" cy="4521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554"/>
              </a:lnSpc>
            </a:pPr>
            <a:r>
              <a:rPr sz="3550" spc="15" dirty="0">
                <a:solidFill>
                  <a:srgbClr val="C3250C"/>
                </a:solidFill>
                <a:latin typeface="Georgia"/>
                <a:cs typeface="Georgia"/>
              </a:rPr>
              <a:t>* </a:t>
            </a:r>
            <a:r>
              <a:rPr sz="2800" b="1" spc="-10" dirty="0">
                <a:solidFill>
                  <a:srgbClr val="C00000"/>
                </a:solidFill>
                <a:latin typeface="Comic Sans MS"/>
                <a:cs typeface="Comic Sans MS"/>
              </a:rPr>
              <a:t>Definition </a:t>
            </a:r>
            <a:r>
              <a:rPr sz="2800" b="1" spc="-5" dirty="0">
                <a:solidFill>
                  <a:srgbClr val="C00000"/>
                </a:solidFill>
                <a:latin typeface="Comic Sans MS"/>
                <a:cs typeface="Comic Sans MS"/>
              </a:rPr>
              <a:t>of </a:t>
            </a:r>
            <a:r>
              <a:rPr sz="2800" b="1" spc="-10" dirty="0">
                <a:solidFill>
                  <a:srgbClr val="C00000"/>
                </a:solidFill>
                <a:latin typeface="Comic Sans MS"/>
                <a:cs typeface="Comic Sans MS"/>
              </a:rPr>
              <a:t>seizure </a:t>
            </a:r>
            <a:r>
              <a:rPr sz="2800" b="1" spc="-5" dirty="0">
                <a:solidFill>
                  <a:srgbClr val="C00000"/>
                </a:solidFill>
                <a:latin typeface="Comic Sans MS"/>
                <a:cs typeface="Comic Sans MS"/>
              </a:rPr>
              <a:t>and</a:t>
            </a:r>
            <a:r>
              <a:rPr sz="2800" b="1" spc="65" dirty="0">
                <a:solidFill>
                  <a:srgbClr val="C00000"/>
                </a:solidFill>
                <a:latin typeface="Comic Sans MS"/>
                <a:cs typeface="Comic Sans MS"/>
              </a:rPr>
              <a:t> </a:t>
            </a:r>
            <a:r>
              <a:rPr sz="2800" b="1" spc="-10" dirty="0">
                <a:solidFill>
                  <a:srgbClr val="C00000"/>
                </a:solidFill>
                <a:latin typeface="Comic Sans MS"/>
                <a:cs typeface="Comic Sans MS"/>
              </a:rPr>
              <a:t>Epilepsy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24460" y="2266645"/>
            <a:ext cx="8858250" cy="2224405"/>
          </a:xfrm>
          <a:prstGeom prst="rect">
            <a:avLst/>
          </a:prstGeom>
        </p:spPr>
        <p:txBody>
          <a:bodyPr vert="horz" wrap="square" lIns="0" tIns="40640" rIns="0" bIns="0" rtlCol="0">
            <a:spAutoFit/>
          </a:bodyPr>
          <a:lstStyle/>
          <a:p>
            <a:pPr marL="194945" marR="236854" indent="-182880">
              <a:lnSpc>
                <a:spcPct val="95400"/>
              </a:lnSpc>
              <a:spcBef>
                <a:spcPts val="320"/>
              </a:spcBef>
            </a:pPr>
            <a:r>
              <a:rPr sz="3350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600" dirty="0">
                <a:solidFill>
                  <a:srgbClr val="0D0D0D"/>
                </a:solidFill>
                <a:latin typeface="Comic Sans MS"/>
                <a:cs typeface="Comic Sans MS"/>
              </a:rPr>
              <a:t>Seizures are symptoms of a </a:t>
            </a:r>
            <a:r>
              <a:rPr sz="2600" spc="-5" dirty="0">
                <a:solidFill>
                  <a:srgbClr val="0D0D0D"/>
                </a:solidFill>
                <a:latin typeface="Comic Sans MS"/>
                <a:cs typeface="Comic Sans MS"/>
              </a:rPr>
              <a:t>disturbance </a:t>
            </a:r>
            <a:r>
              <a:rPr sz="2600" dirty="0">
                <a:solidFill>
                  <a:srgbClr val="0D0D0D"/>
                </a:solidFill>
                <a:latin typeface="Comic Sans MS"/>
                <a:cs typeface="Comic Sans MS"/>
              </a:rPr>
              <a:t>in </a:t>
            </a:r>
            <a:r>
              <a:rPr sz="2600" spc="-5" dirty="0">
                <a:solidFill>
                  <a:srgbClr val="0D0D0D"/>
                </a:solidFill>
                <a:latin typeface="Comic Sans MS"/>
                <a:cs typeface="Comic Sans MS"/>
              </a:rPr>
              <a:t>brain  function </a:t>
            </a:r>
            <a:r>
              <a:rPr sz="2600" dirty="0">
                <a:solidFill>
                  <a:srgbClr val="0D0D0D"/>
                </a:solidFill>
                <a:latin typeface="Comic Sans MS"/>
                <a:cs typeface="Comic Sans MS"/>
              </a:rPr>
              <a:t>, </a:t>
            </a:r>
            <a:r>
              <a:rPr sz="2600" spc="-5" dirty="0">
                <a:solidFill>
                  <a:srgbClr val="0D0D0D"/>
                </a:solidFill>
                <a:latin typeface="Comic Sans MS"/>
                <a:cs typeface="Comic Sans MS"/>
              </a:rPr>
              <a:t>which </a:t>
            </a:r>
            <a:r>
              <a:rPr sz="2600" dirty="0">
                <a:solidFill>
                  <a:srgbClr val="0D0D0D"/>
                </a:solidFill>
                <a:latin typeface="Comic Sans MS"/>
                <a:cs typeface="Comic Sans MS"/>
              </a:rPr>
              <a:t>can </a:t>
            </a:r>
            <a:r>
              <a:rPr sz="2600" spc="-5" dirty="0">
                <a:solidFill>
                  <a:srgbClr val="0D0D0D"/>
                </a:solidFill>
                <a:latin typeface="Comic Sans MS"/>
                <a:cs typeface="Comic Sans MS"/>
              </a:rPr>
              <a:t>be due </a:t>
            </a:r>
            <a:r>
              <a:rPr sz="2600" spc="-10" dirty="0">
                <a:solidFill>
                  <a:srgbClr val="0D0D0D"/>
                </a:solidFill>
                <a:latin typeface="Comic Sans MS"/>
                <a:cs typeface="Comic Sans MS"/>
              </a:rPr>
              <a:t>to </a:t>
            </a:r>
            <a:r>
              <a:rPr sz="2600" dirty="0">
                <a:solidFill>
                  <a:srgbClr val="0D0D0D"/>
                </a:solidFill>
                <a:latin typeface="Comic Sans MS"/>
                <a:cs typeface="Comic Sans MS"/>
              </a:rPr>
              <a:t>epilepsy or </a:t>
            </a:r>
            <a:r>
              <a:rPr sz="2600" spc="-5" dirty="0">
                <a:solidFill>
                  <a:srgbClr val="0D0D0D"/>
                </a:solidFill>
                <a:latin typeface="Comic Sans MS"/>
                <a:cs typeface="Comic Sans MS"/>
              </a:rPr>
              <a:t>other</a:t>
            </a:r>
            <a:r>
              <a:rPr sz="2600" spc="-90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600" dirty="0">
                <a:solidFill>
                  <a:srgbClr val="0D0D0D"/>
                </a:solidFill>
                <a:latin typeface="Comic Sans MS"/>
                <a:cs typeface="Comic Sans MS"/>
              </a:rPr>
              <a:t>causes</a:t>
            </a:r>
            <a:endParaRPr sz="2600">
              <a:latin typeface="Comic Sans MS"/>
              <a:cs typeface="Comic Sans MS"/>
            </a:endParaRPr>
          </a:p>
          <a:p>
            <a:pPr marL="194945" marR="5080" indent="-182880">
              <a:lnSpc>
                <a:spcPct val="97700"/>
              </a:lnSpc>
              <a:spcBef>
                <a:spcPts val="265"/>
              </a:spcBef>
            </a:pPr>
            <a:r>
              <a:rPr sz="3350" spc="5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600" spc="5" dirty="0">
                <a:solidFill>
                  <a:srgbClr val="0D0D0D"/>
                </a:solidFill>
                <a:latin typeface="Comic Sans MS"/>
                <a:cs typeface="Comic Sans MS"/>
              </a:rPr>
              <a:t>A </a:t>
            </a:r>
            <a:r>
              <a:rPr sz="2600" dirty="0">
                <a:solidFill>
                  <a:srgbClr val="0D0D0D"/>
                </a:solidFill>
                <a:latin typeface="Comic Sans MS"/>
                <a:cs typeface="Comic Sans MS"/>
              </a:rPr>
              <a:t>seizure </a:t>
            </a:r>
            <a:r>
              <a:rPr sz="2600" spc="-5" dirty="0">
                <a:solidFill>
                  <a:srgbClr val="0D0D0D"/>
                </a:solidFill>
                <a:latin typeface="Comic Sans MS"/>
                <a:cs typeface="Comic Sans MS"/>
              </a:rPr>
              <a:t>is </a:t>
            </a:r>
            <a:r>
              <a:rPr sz="2600" dirty="0">
                <a:solidFill>
                  <a:srgbClr val="0D0D0D"/>
                </a:solidFill>
                <a:latin typeface="Comic Sans MS"/>
                <a:cs typeface="Comic Sans MS"/>
              </a:rPr>
              <a:t>a sudden surge </a:t>
            </a:r>
            <a:r>
              <a:rPr sz="2600" spc="-5" dirty="0">
                <a:solidFill>
                  <a:srgbClr val="0D0D0D"/>
                </a:solidFill>
                <a:latin typeface="Comic Sans MS"/>
                <a:cs typeface="Comic Sans MS"/>
              </a:rPr>
              <a:t>in electrical activity in the  brain that causes </a:t>
            </a:r>
            <a:r>
              <a:rPr sz="2600" dirty="0">
                <a:solidFill>
                  <a:srgbClr val="0D0D0D"/>
                </a:solidFill>
                <a:latin typeface="Comic Sans MS"/>
                <a:cs typeface="Comic Sans MS"/>
              </a:rPr>
              <a:t>an </a:t>
            </a:r>
            <a:r>
              <a:rPr sz="2600" spc="-5" dirty="0">
                <a:solidFill>
                  <a:srgbClr val="0D0D0D"/>
                </a:solidFill>
                <a:latin typeface="Comic Sans MS"/>
                <a:cs typeface="Comic Sans MS"/>
              </a:rPr>
              <a:t>alteration </a:t>
            </a:r>
            <a:r>
              <a:rPr sz="2600" dirty="0">
                <a:solidFill>
                  <a:srgbClr val="0D0D0D"/>
                </a:solidFill>
                <a:latin typeface="Comic Sans MS"/>
                <a:cs typeface="Comic Sans MS"/>
              </a:rPr>
              <a:t>in sensation, </a:t>
            </a:r>
            <a:r>
              <a:rPr sz="2600" spc="-5" dirty="0">
                <a:solidFill>
                  <a:srgbClr val="0D0D0D"/>
                </a:solidFill>
                <a:latin typeface="Comic Sans MS"/>
                <a:cs typeface="Comic Sans MS"/>
              </a:rPr>
              <a:t>behavior,</a:t>
            </a:r>
            <a:r>
              <a:rPr sz="2600" spc="-160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600" dirty="0">
                <a:solidFill>
                  <a:srgbClr val="0D0D0D"/>
                </a:solidFill>
                <a:latin typeface="Comic Sans MS"/>
                <a:cs typeface="Comic Sans MS"/>
              </a:rPr>
              <a:t>or  consciousness</a:t>
            </a:r>
            <a:endParaRPr sz="2600">
              <a:latin typeface="Comic Sans MS"/>
              <a:cs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40005" rIns="0" bIns="0" rtlCol="0">
            <a:spAutoFit/>
          </a:bodyPr>
          <a:lstStyle/>
          <a:p>
            <a:pPr marL="194945" marR="5080" indent="-182880">
              <a:lnSpc>
                <a:spcPct val="95400"/>
              </a:lnSpc>
              <a:spcBef>
                <a:spcPts val="315"/>
              </a:spcBef>
            </a:pPr>
            <a:r>
              <a:rPr sz="3350" spc="-5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pc="-5" dirty="0"/>
              <a:t>Abnormal </a:t>
            </a:r>
            <a:r>
              <a:rPr dirty="0"/>
              <a:t>, excessive </a:t>
            </a:r>
            <a:r>
              <a:rPr spc="-5" dirty="0"/>
              <a:t>electrical discharge </a:t>
            </a:r>
            <a:r>
              <a:rPr dirty="0"/>
              <a:t>of a group  of </a:t>
            </a:r>
            <a:r>
              <a:rPr spc="-5" dirty="0"/>
              <a:t>neurons within the</a:t>
            </a:r>
            <a:r>
              <a:rPr spc="-55" dirty="0"/>
              <a:t> </a:t>
            </a:r>
            <a:r>
              <a:rPr spc="-5" dirty="0"/>
              <a:t>brain.</a:t>
            </a:r>
            <a:endParaRPr sz="3350">
              <a:latin typeface="Georgia"/>
              <a:cs typeface="Georgi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32054" y="2740228"/>
            <a:ext cx="7317105" cy="1369060"/>
          </a:xfrm>
          <a:prstGeom prst="rect">
            <a:avLst/>
          </a:prstGeom>
        </p:spPr>
        <p:txBody>
          <a:bodyPr vert="horz" wrap="square" lIns="0" tIns="138430" rIns="0" bIns="0" rtlCol="0">
            <a:spAutoFit/>
          </a:bodyPr>
          <a:lstStyle/>
          <a:p>
            <a:pPr marL="194945" marR="464184" indent="-182880">
              <a:lnSpc>
                <a:spcPct val="76300"/>
              </a:lnSpc>
              <a:spcBef>
                <a:spcPts val="1090"/>
              </a:spcBef>
              <a:tabLst>
                <a:tab pos="3934460" algn="l"/>
                <a:tab pos="5674360" algn="l"/>
              </a:tabLst>
            </a:pPr>
            <a:r>
              <a:rPr sz="3350" spc="5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600" spc="5" dirty="0">
                <a:solidFill>
                  <a:srgbClr val="0D0D0D"/>
                </a:solidFill>
                <a:latin typeface="Comic Sans MS"/>
                <a:cs typeface="Comic Sans MS"/>
              </a:rPr>
              <a:t>When </a:t>
            </a:r>
            <a:r>
              <a:rPr sz="2600" dirty="0">
                <a:solidFill>
                  <a:srgbClr val="0D0D0D"/>
                </a:solidFill>
                <a:latin typeface="Comic Sans MS"/>
                <a:cs typeface="Comic Sans MS"/>
              </a:rPr>
              <a:t>a person has </a:t>
            </a:r>
            <a:r>
              <a:rPr sz="2600" spc="-5" dirty="0">
                <a:solidFill>
                  <a:srgbClr val="0D0D0D"/>
                </a:solidFill>
                <a:latin typeface="Comic Sans MS"/>
                <a:cs typeface="Comic Sans MS"/>
              </a:rPr>
              <a:t>recurrent </a:t>
            </a:r>
            <a:r>
              <a:rPr sz="2600" dirty="0">
                <a:solidFill>
                  <a:srgbClr val="0D0D0D"/>
                </a:solidFill>
                <a:latin typeface="Comic Sans MS"/>
                <a:cs typeface="Comic Sans MS"/>
              </a:rPr>
              <a:t>( 2 or more)</a:t>
            </a:r>
            <a:r>
              <a:rPr sz="2600" spc="-175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600" dirty="0">
                <a:solidFill>
                  <a:srgbClr val="0D0D0D"/>
                </a:solidFill>
                <a:latin typeface="Comic Sans MS"/>
                <a:cs typeface="Comic Sans MS"/>
              </a:rPr>
              <a:t>,  unprovoked</a:t>
            </a:r>
            <a:r>
              <a:rPr sz="2600" spc="-45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600" dirty="0">
                <a:solidFill>
                  <a:srgbClr val="0D0D0D"/>
                </a:solidFill>
                <a:latin typeface="Comic Sans MS"/>
                <a:cs typeface="Comic Sans MS"/>
              </a:rPr>
              <a:t>seizures</a:t>
            </a:r>
            <a:r>
              <a:rPr sz="2600" spc="-45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600" dirty="0">
                <a:solidFill>
                  <a:srgbClr val="0D0D0D"/>
                </a:solidFill>
                <a:latin typeface="Wingdings"/>
                <a:cs typeface="Wingdings"/>
              </a:rPr>
              <a:t></a:t>
            </a:r>
            <a:r>
              <a:rPr sz="2600" dirty="0">
                <a:solidFill>
                  <a:srgbClr val="0D0D0D"/>
                </a:solidFill>
                <a:latin typeface="Times New Roman"/>
                <a:cs typeface="Times New Roman"/>
              </a:rPr>
              <a:t>	</a:t>
            </a:r>
            <a:r>
              <a:rPr sz="2600" dirty="0">
                <a:solidFill>
                  <a:srgbClr val="0D0D0D"/>
                </a:solidFill>
                <a:latin typeface="Comic Sans MS"/>
                <a:cs typeface="Comic Sans MS"/>
              </a:rPr>
              <a:t>“</a:t>
            </a:r>
            <a:r>
              <a:rPr sz="2600" spc="5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600" dirty="0">
                <a:solidFill>
                  <a:srgbClr val="0D0D0D"/>
                </a:solidFill>
                <a:latin typeface="Comic Sans MS"/>
                <a:cs typeface="Comic Sans MS"/>
              </a:rPr>
              <a:t>epileptic	“.</a:t>
            </a:r>
            <a:endParaRPr sz="26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sz="3350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600" dirty="0">
                <a:latin typeface="Comic Sans MS"/>
                <a:cs typeface="Comic Sans MS"/>
              </a:rPr>
              <a:t>Hence seizures can </a:t>
            </a:r>
            <a:r>
              <a:rPr sz="2600" spc="-5" dirty="0">
                <a:latin typeface="Comic Sans MS"/>
                <a:cs typeface="Comic Sans MS"/>
              </a:rPr>
              <a:t>be </a:t>
            </a:r>
            <a:r>
              <a:rPr sz="2600" dirty="0">
                <a:latin typeface="Comic Sans MS"/>
                <a:cs typeface="Comic Sans MS"/>
              </a:rPr>
              <a:t>a symptom of epilepsy</a:t>
            </a:r>
            <a:r>
              <a:rPr sz="2600" spc="-190" dirty="0">
                <a:latin typeface="Comic Sans MS"/>
                <a:cs typeface="Comic Sans MS"/>
              </a:rPr>
              <a:t> </a:t>
            </a:r>
            <a:r>
              <a:rPr sz="2600" dirty="0">
                <a:latin typeface="Comic Sans MS"/>
                <a:cs typeface="Comic Sans MS"/>
              </a:rPr>
              <a:t>.</a:t>
            </a:r>
            <a:endParaRPr sz="2600">
              <a:latin typeface="Comic Sans MS"/>
              <a:cs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857743" y="4978908"/>
            <a:ext cx="888492" cy="5791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79514" y="620737"/>
            <a:ext cx="8568944" cy="525653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32054" y="1951100"/>
            <a:ext cx="1897380" cy="182308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ts val="3595"/>
              </a:lnSpc>
              <a:spcBef>
                <a:spcPts val="120"/>
              </a:spcBef>
            </a:pPr>
            <a:r>
              <a:rPr sz="3100" spc="-5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Seizures</a:t>
            </a:r>
            <a:endParaRPr sz="2400">
              <a:latin typeface="Comic Sans MS"/>
              <a:cs typeface="Comic Sans MS"/>
            </a:endParaRPr>
          </a:p>
          <a:p>
            <a:pPr marL="12700">
              <a:lnSpc>
                <a:spcPts val="3470"/>
              </a:lnSpc>
            </a:pPr>
            <a:r>
              <a:rPr sz="3100" spc="-5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Partial</a:t>
            </a:r>
            <a:endParaRPr sz="2400">
              <a:latin typeface="Comic Sans MS"/>
              <a:cs typeface="Comic Sans MS"/>
            </a:endParaRPr>
          </a:p>
          <a:p>
            <a:pPr marL="12700">
              <a:lnSpc>
                <a:spcPts val="3470"/>
              </a:lnSpc>
            </a:pPr>
            <a:r>
              <a:rPr sz="3100" spc="5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3100" spc="-50" dirty="0">
                <a:solidFill>
                  <a:srgbClr val="C3250C"/>
                </a:solidFill>
                <a:latin typeface="Georgia"/>
                <a:cs typeface="Georgia"/>
              </a:rPr>
              <a:t>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or</a:t>
            </a:r>
            <a:endParaRPr sz="2400">
              <a:latin typeface="Comic Sans MS"/>
              <a:cs typeface="Comic Sans MS"/>
            </a:endParaRPr>
          </a:p>
          <a:p>
            <a:pPr marL="12700">
              <a:lnSpc>
                <a:spcPts val="3595"/>
              </a:lnSpc>
            </a:pPr>
            <a:r>
              <a:rPr sz="3100" spc="5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400" spc="5" dirty="0">
                <a:solidFill>
                  <a:srgbClr val="0D0D0D"/>
                </a:solidFill>
                <a:latin typeface="Comic Sans MS"/>
                <a:cs typeface="Comic Sans MS"/>
              </a:rPr>
              <a:t>Gen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erali</a:t>
            </a:r>
            <a:r>
              <a:rPr sz="2400" spc="5" dirty="0">
                <a:solidFill>
                  <a:srgbClr val="0D0D0D"/>
                </a:solidFill>
                <a:latin typeface="Comic Sans MS"/>
                <a:cs typeface="Comic Sans MS"/>
              </a:rPr>
              <a:t>z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ed</a:t>
            </a:r>
            <a:endParaRPr sz="2400">
              <a:latin typeface="Comic Sans MS"/>
              <a:cs typeface="Comic Sans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131820" y="579462"/>
            <a:ext cx="5781675" cy="52257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6971" y="1741932"/>
            <a:ext cx="676656" cy="8244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85572" y="1834895"/>
            <a:ext cx="4062984" cy="67970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043171" y="1834895"/>
            <a:ext cx="496824" cy="67970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68451" y="2257044"/>
            <a:ext cx="3610355" cy="6553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56971" y="3944111"/>
            <a:ext cx="676656" cy="82448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85572" y="4037076"/>
            <a:ext cx="586740" cy="67970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66927" y="4037076"/>
            <a:ext cx="4134612" cy="67970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296155" y="4037076"/>
            <a:ext cx="496824" cy="67970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49808" y="4459223"/>
            <a:ext cx="3680460" cy="6553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375920" y="1741665"/>
            <a:ext cx="8768080" cy="145277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0" tIns="31750" rIns="0" bIns="0" rtlCol="0">
            <a:spAutoFit/>
          </a:bodyPr>
          <a:lstStyle/>
          <a:p>
            <a:pPr marL="56515" marR="3458210" indent="-44450">
              <a:lnSpc>
                <a:spcPct val="112100"/>
              </a:lnSpc>
              <a:spcBef>
                <a:spcPts val="250"/>
              </a:spcBef>
            </a:pPr>
            <a:r>
              <a:rPr sz="3100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400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</a:rPr>
              <a:t>a. </a:t>
            </a:r>
            <a:r>
              <a:rPr sz="2400" u="heavy" spc="-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</a:rPr>
              <a:t>Simple partial seizures </a:t>
            </a:r>
            <a:r>
              <a:rPr sz="2400" spc="-5" dirty="0">
                <a:solidFill>
                  <a:srgbClr val="FF0000"/>
                </a:solidFill>
              </a:rPr>
              <a:t> </a:t>
            </a:r>
            <a:r>
              <a:rPr sz="2400" spc="-5" dirty="0"/>
              <a:t>manifest</a:t>
            </a:r>
            <a:endParaRPr sz="2400" dirty="0">
              <a:latin typeface="Georgia"/>
              <a:cs typeface="Georgia"/>
            </a:endParaRPr>
          </a:p>
          <a:p>
            <a:pPr marL="56515" marR="5080">
              <a:lnSpc>
                <a:spcPct val="120400"/>
              </a:lnSpc>
            </a:pPr>
            <a:r>
              <a:rPr sz="2400" spc="-5" dirty="0"/>
              <a:t>motor, somatosensory, </a:t>
            </a:r>
            <a:r>
              <a:rPr sz="2400" dirty="0"/>
              <a:t>and </a:t>
            </a:r>
            <a:r>
              <a:rPr sz="2400" spc="-5" dirty="0"/>
              <a:t>psychomotor symptoms  without </a:t>
            </a:r>
            <a:r>
              <a:rPr sz="2400" spc="-10" dirty="0"/>
              <a:t>impairment </a:t>
            </a:r>
            <a:r>
              <a:rPr sz="2400" dirty="0"/>
              <a:t>of</a:t>
            </a:r>
            <a:r>
              <a:rPr sz="2400" spc="-10" dirty="0"/>
              <a:t> </a:t>
            </a:r>
            <a:r>
              <a:rPr sz="2400" dirty="0" smtClean="0"/>
              <a:t>consciousness</a:t>
            </a:r>
            <a:r>
              <a:rPr lang="en-US" sz="2400" dirty="0" smtClean="0"/>
              <a:t>(</a:t>
            </a:r>
            <a:r>
              <a:rPr lang="en-US" sz="2400" dirty="0" err="1" smtClean="0"/>
              <a:t>e.g</a:t>
            </a:r>
            <a:r>
              <a:rPr lang="en-US" sz="2400" dirty="0" smtClean="0"/>
              <a:t> </a:t>
            </a:r>
            <a:r>
              <a:rPr lang="en-US" sz="2400" dirty="0" err="1" smtClean="0"/>
              <a:t>Jaksonian</a:t>
            </a:r>
            <a:r>
              <a:rPr lang="en-US" sz="2400" dirty="0" smtClean="0"/>
              <a:t> seizures)</a:t>
            </a:r>
            <a:endParaRPr sz="2400" dirty="0"/>
          </a:p>
        </p:txBody>
      </p:sp>
      <p:sp>
        <p:nvSpPr>
          <p:cNvPr id="12" name="object 12"/>
          <p:cNvSpPr txBox="1"/>
          <p:nvPr/>
        </p:nvSpPr>
        <p:spPr>
          <a:xfrm>
            <a:off x="330200" y="3944975"/>
            <a:ext cx="8813800" cy="98001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0" tIns="31750" rIns="0" bIns="0" rtlCol="0">
            <a:spAutoFit/>
          </a:bodyPr>
          <a:lstStyle/>
          <a:p>
            <a:pPr marL="12700" marR="4244340" indent="45720">
              <a:lnSpc>
                <a:spcPct val="112000"/>
              </a:lnSpc>
              <a:spcBef>
                <a:spcPts val="250"/>
              </a:spcBef>
            </a:pPr>
            <a:r>
              <a:rPr sz="3100" dirty="0" smtClean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400" dirty="0" smtClean="0">
                <a:solidFill>
                  <a:srgbClr val="FF0000"/>
                </a:solidFill>
                <a:latin typeface="Comic Sans MS"/>
                <a:cs typeface="Comic Sans MS"/>
              </a:rPr>
              <a:t>b</a:t>
            </a:r>
            <a:r>
              <a:rPr sz="2400" u="heavy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. </a:t>
            </a:r>
            <a:r>
              <a:rPr sz="2400" u="heavy" spc="-5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Complex partial </a:t>
            </a:r>
            <a:r>
              <a:rPr sz="2400" u="heavy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seizures </a:t>
            </a:r>
            <a:r>
              <a:rPr sz="2400" dirty="0" smtClean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sz="2400" spc="-5" dirty="0" smtClean="0">
                <a:solidFill>
                  <a:srgbClr val="0D0D0D"/>
                </a:solidFill>
                <a:latin typeface="Comic Sans MS"/>
                <a:cs typeface="Comic Sans MS"/>
              </a:rPr>
              <a:t>impairment </a:t>
            </a:r>
            <a:r>
              <a:rPr sz="2400" dirty="0" smtClean="0">
                <a:solidFill>
                  <a:srgbClr val="0D0D0D"/>
                </a:solidFill>
                <a:latin typeface="Comic Sans MS"/>
                <a:cs typeface="Comic Sans MS"/>
              </a:rPr>
              <a:t>of </a:t>
            </a:r>
            <a:r>
              <a:rPr sz="2400" spc="-5" dirty="0" smtClean="0">
                <a:solidFill>
                  <a:srgbClr val="0D0D0D"/>
                </a:solidFill>
                <a:latin typeface="Comic Sans MS"/>
                <a:cs typeface="Comic Sans MS"/>
              </a:rPr>
              <a:t>consciousness </a:t>
            </a:r>
            <a:endParaRPr sz="2400" dirty="0" smtClean="0">
              <a:latin typeface="Comic Sans MS"/>
              <a:cs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4027" y="1434083"/>
            <a:ext cx="6847332" cy="6797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665976" y="1434083"/>
            <a:ext cx="496824" cy="67970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06908" y="1856232"/>
            <a:ext cx="6481571" cy="6553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02437" y="1434845"/>
            <a:ext cx="6739890" cy="4045585"/>
          </a:xfrm>
          <a:prstGeom prst="rect">
            <a:avLst/>
          </a:prstGeom>
        </p:spPr>
        <p:txBody>
          <a:bodyPr vert="horz" wrap="square" lIns="0" tIns="825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0"/>
              </a:spcBef>
            </a:pPr>
            <a:r>
              <a:rPr sz="2400" b="1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Partial </a:t>
            </a:r>
            <a:r>
              <a:rPr sz="2400" b="1" u="heavy" spc="-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psychomotor (temporal </a:t>
            </a:r>
            <a:r>
              <a:rPr sz="2400" b="1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lobe)</a:t>
            </a:r>
            <a:r>
              <a:rPr sz="2400" b="1" u="heavy" spc="-4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2400" b="1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seizure</a:t>
            </a:r>
            <a:endParaRPr sz="2400" dirty="0">
              <a:latin typeface="Comic Sans MS"/>
              <a:cs typeface="Comic Sans MS"/>
            </a:endParaRPr>
          </a:p>
          <a:p>
            <a:pPr marL="355600" marR="700405" indent="-342900">
              <a:lnSpc>
                <a:spcPct val="100000"/>
              </a:lnSpc>
              <a:spcBef>
                <a:spcPts val="55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Epileptic seizures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which originate in</a:t>
            </a:r>
            <a:r>
              <a:rPr sz="2400" spc="-110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the  temporal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lobe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of the</a:t>
            </a:r>
            <a:r>
              <a:rPr sz="2400" spc="-35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brain.</a:t>
            </a:r>
            <a:endParaRPr sz="2400" dirty="0">
              <a:latin typeface="Comic Sans MS"/>
              <a:cs typeface="Comic Sans MS"/>
            </a:endParaRPr>
          </a:p>
          <a:p>
            <a:pPr marL="355600" marR="5080" indent="-342900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The seizures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involve sensory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changes,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for 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example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smelling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an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unusual odour that is not  there,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and </a:t>
            </a:r>
            <a:r>
              <a:rPr sz="2400" spc="-10" dirty="0">
                <a:solidFill>
                  <a:srgbClr val="0D0D0D"/>
                </a:solidFill>
                <a:latin typeface="Comic Sans MS"/>
                <a:cs typeface="Comic Sans MS"/>
              </a:rPr>
              <a:t>disturbance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of</a:t>
            </a:r>
            <a:r>
              <a:rPr sz="2400" spc="-30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memory.</a:t>
            </a:r>
            <a:endParaRPr sz="2400" dirty="0">
              <a:latin typeface="Comic Sans MS"/>
              <a:cs typeface="Comic Sans MS"/>
            </a:endParaRPr>
          </a:p>
          <a:p>
            <a:pPr marL="355600" marR="193675" indent="-342900">
              <a:lnSpc>
                <a:spcPct val="100000"/>
              </a:lnSpc>
              <a:spcBef>
                <a:spcPts val="580"/>
              </a:spcBef>
              <a:buFont typeface="Arial"/>
              <a:buChar char="•"/>
              <a:tabLst>
                <a:tab pos="354965" algn="l"/>
                <a:tab pos="355600" algn="l"/>
                <a:tab pos="1957070" algn="l"/>
              </a:tabLst>
            </a:pPr>
            <a:r>
              <a:rPr lang="en-US" sz="2400" spc="-5" dirty="0" smtClean="0">
                <a:solidFill>
                  <a:srgbClr val="0D0D0D"/>
                </a:solidFill>
                <a:latin typeface="Comic Sans MS"/>
                <a:cs typeface="Comic Sans MS"/>
              </a:rPr>
              <a:t>Visual </a:t>
            </a:r>
            <a:r>
              <a:rPr lang="en-US" sz="2400" smtClean="0">
                <a:solidFill>
                  <a:srgbClr val="0D0D0D"/>
                </a:solidFill>
                <a:latin typeface="Comic Sans MS"/>
                <a:cs typeface="Comic Sans MS"/>
              </a:rPr>
              <a:t>, auditory </a:t>
            </a:r>
            <a:r>
              <a:rPr lang="en-US" sz="2400" dirty="0" smtClean="0">
                <a:solidFill>
                  <a:srgbClr val="0D0D0D"/>
                </a:solidFill>
                <a:latin typeface="Comic Sans MS"/>
                <a:cs typeface="Comic Sans MS"/>
              </a:rPr>
              <a:t>, olfactory or </a:t>
            </a:r>
            <a:r>
              <a:rPr sz="2400" spc="-5" dirty="0" smtClean="0">
                <a:solidFill>
                  <a:srgbClr val="0D0D0D"/>
                </a:solidFill>
                <a:latin typeface="Comic Sans MS"/>
                <a:cs typeface="Comic Sans MS"/>
              </a:rPr>
              <a:t>visceral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hallucinations,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déjà</a:t>
            </a:r>
            <a:r>
              <a:rPr sz="2400" spc="-114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vu  (over </a:t>
            </a:r>
            <a:r>
              <a:rPr sz="2400" spc="-10" dirty="0">
                <a:solidFill>
                  <a:srgbClr val="0D0D0D"/>
                </a:solidFill>
                <a:latin typeface="Comic Sans MS"/>
                <a:cs typeface="Comic Sans MS"/>
              </a:rPr>
              <a:t>familiatry)</a:t>
            </a:r>
            <a:endParaRPr sz="2400" dirty="0">
              <a:latin typeface="Comic Sans MS"/>
              <a:cs typeface="Comic Sans MS"/>
            </a:endParaRPr>
          </a:p>
          <a:p>
            <a:pPr marL="355600" indent="-342900">
              <a:lnSpc>
                <a:spcPct val="100000"/>
              </a:lnSpc>
              <a:spcBef>
                <a:spcPts val="5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The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most common cause is mesial</a:t>
            </a:r>
            <a:r>
              <a:rPr sz="2400" spc="-40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temporal</a:t>
            </a:r>
            <a:endParaRPr sz="2400" dirty="0">
              <a:latin typeface="Comic Sans MS"/>
              <a:cs typeface="Comic Sans MS"/>
            </a:endParaRPr>
          </a:p>
          <a:p>
            <a:pPr marL="355600">
              <a:lnSpc>
                <a:spcPct val="100000"/>
              </a:lnSpc>
              <a:spcBef>
                <a:spcPts val="10"/>
              </a:spcBef>
            </a:pP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sclerosis</a:t>
            </a:r>
            <a:endParaRPr sz="2400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054" y="1906651"/>
            <a:ext cx="8258809" cy="646331"/>
          </a:xfrm>
        </p:spPr>
        <p:txBody>
          <a:bodyPr/>
          <a:lstStyle/>
          <a:p>
            <a:pPr algn="ctr"/>
            <a:r>
              <a:rPr lang="en-US" sz="1400" dirty="0">
                <a:solidFill>
                  <a:srgbClr val="000000"/>
                </a:solidFill>
                <a:latin typeface="Comic Sans MS" panose="030F0702030302020204" pitchFamily="66" charset="0"/>
              </a:rPr>
              <a:t/>
            </a:r>
            <a:br>
              <a:rPr lang="en-US" sz="1400" dirty="0">
                <a:solidFill>
                  <a:srgbClr val="000000"/>
                </a:solidFill>
                <a:latin typeface="Comic Sans MS" panose="030F0702030302020204" pitchFamily="66" charset="0"/>
              </a:rPr>
            </a:b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Jacksonian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epilepsy 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2054" y="3200400"/>
            <a:ext cx="8162391" cy="1269578"/>
          </a:xfrm>
        </p:spPr>
        <p:txBody>
          <a:bodyPr/>
          <a:lstStyle/>
          <a:p>
            <a:pPr algn="l"/>
            <a:endParaRPr lang="en-US" sz="1050" u="none" dirty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n-GB" sz="2400" u="none" dirty="0">
                <a:solidFill>
                  <a:schemeClr val="tx1"/>
                </a:solidFill>
                <a:latin typeface="Comic Sans MS" panose="030F0702030302020204" pitchFamily="66" charset="0"/>
              </a:rPr>
              <a:t>Focal motor seizures begin in motor areas of cerebral cortex, usually begins with twitching of the thumb or finger , toe or the angle of the mouth</a:t>
            </a:r>
            <a:r>
              <a:rPr lang="en-GB" sz="2400" u="none" dirty="0">
                <a:latin typeface="Comic Sans MS" panose="030F0702030302020204" pitchFamily="66" charset="0"/>
              </a:rPr>
              <a:t>.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316222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</TotalTime>
  <Words>885</Words>
  <Application>Microsoft Office PowerPoint</Application>
  <PresentationFormat>On-screen Show (4:3)</PresentationFormat>
  <Paragraphs>107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3" baseType="lpstr">
      <vt:lpstr>Arial</vt:lpstr>
      <vt:lpstr>Broadway</vt:lpstr>
      <vt:lpstr>Calibri</vt:lpstr>
      <vt:lpstr>Comic Sans MS</vt:lpstr>
      <vt:lpstr>Georgia</vt:lpstr>
      <vt:lpstr>Times New Roman</vt:lpstr>
      <vt:lpstr>Trebuchet MS</vt:lpstr>
      <vt:lpstr>Wingdings</vt:lpstr>
      <vt:lpstr>Office Theme</vt:lpstr>
      <vt:lpstr>*Pathophysiology of  Epilepsy</vt:lpstr>
      <vt:lpstr>*Objectives</vt:lpstr>
      <vt:lpstr>PowerPoint Presentation</vt:lpstr>
      <vt:lpstr>*Abnormal , excessive electrical discharge of a group  of neurons within the brain.</vt:lpstr>
      <vt:lpstr>PowerPoint Presentation</vt:lpstr>
      <vt:lpstr>PowerPoint Presentation</vt:lpstr>
      <vt:lpstr>*a. Simple partial seizures  manifest motor, somatosensory, and psychomotor symptoms  without impairment of consciousness(e.g Jaksonian seizures)</vt:lpstr>
      <vt:lpstr>PowerPoint Presentation</vt:lpstr>
      <vt:lpstr> Jacksonian epilepsy </vt:lpstr>
      <vt:lpstr>*c. Generalized seizures  *manifest a loss of consciousness</vt:lpstr>
      <vt:lpstr>PowerPoint Presentation</vt:lpstr>
      <vt:lpstr>PowerPoint Presentation</vt:lpstr>
      <vt:lpstr>PowerPoint Presentation</vt:lpstr>
      <vt:lpstr>*The onset of a seizures:</vt:lpstr>
      <vt:lpstr>PowerPoint Presentation</vt:lpstr>
      <vt:lpstr>*Generalized</vt:lpstr>
      <vt:lpstr>*Generalized</vt:lpstr>
      <vt:lpstr>*Clinical Manifestation of Seizure: *The clinical manifestations of a seizure reflect the  area of the brain from which the seizure begins (i.e.,  seizure focus) and the spread of the electrical  discharge.</vt:lpstr>
      <vt:lpstr>PowerPoint Presentation</vt:lpstr>
      <vt:lpstr>PowerPoint Presentation</vt:lpstr>
      <vt:lpstr>* Electroencephalogram ( EEG)</vt:lpstr>
      <vt:lpstr>PowerPoint Presentation</vt:lpstr>
      <vt:lpstr>*Genetic &amp; Epilepsy: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 Template 2</dc:title>
  <dc:creator>USER</dc:creator>
  <cp:lastModifiedBy>Windows User</cp:lastModifiedBy>
  <cp:revision>7</cp:revision>
  <dcterms:created xsi:type="dcterms:W3CDTF">2018-10-14T13:55:10Z</dcterms:created>
  <dcterms:modified xsi:type="dcterms:W3CDTF">2018-10-15T03:46:02Z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2016-10-26T00:00:00Z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2018-10-14T00:00:00Z</vt:filetime>
  </property>
</Properties>
</file>