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0033"/>
    <a:srgbClr val="CCFF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8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236F542-9250-48EF-A51C-568FEED17C79}" type="datetimeFigureOut">
              <a:rPr lang="ar-SA" smtClean="0"/>
              <a:t>28/01/40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258160-4030-4F68-A81A-EAD4C5523D38}" type="slidenum">
              <a:rPr lang="ar-SA" smtClean="0"/>
              <a:t>‹#›</a:t>
            </a:fld>
            <a:endParaRPr lang="ar-SA"/>
          </a:p>
        </p:txBody>
      </p:sp>
    </p:spTree>
    <p:extLst>
      <p:ext uri="{BB962C8B-B14F-4D97-AF65-F5344CB8AC3E}">
        <p14:creationId xmlns:p14="http://schemas.microsoft.com/office/powerpoint/2010/main" val="6640723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2F258160-4030-4F68-A81A-EAD4C5523D38}" type="slidenum">
              <a:rPr lang="ar-SA" smtClean="0"/>
              <a:t>4</a:t>
            </a:fld>
            <a:endParaRPr lang="ar-SA"/>
          </a:p>
        </p:txBody>
      </p:sp>
    </p:spTree>
    <p:extLst>
      <p:ext uri="{BB962C8B-B14F-4D97-AF65-F5344CB8AC3E}">
        <p14:creationId xmlns:p14="http://schemas.microsoft.com/office/powerpoint/2010/main" val="259894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686EC50-373E-4608-8F8E-E259D4C42A20}" type="datetime1">
              <a:rPr lang="en-US" smtClean="0"/>
              <a:t>10/8/2018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Neurocognitive Disorders-  Prof. Al-Sughayir</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AC96D9-61A2-4BB9-8F70-3AA255D01716}" type="datetime1">
              <a:rPr lang="en-US" smtClean="0"/>
              <a:t>10/8/2018</a:t>
            </a:fld>
            <a:endParaRPr lang="en-US" dirty="0"/>
          </a:p>
        </p:txBody>
      </p:sp>
      <p:sp>
        <p:nvSpPr>
          <p:cNvPr id="6" name="Footer Placeholder 5"/>
          <p:cNvSpPr>
            <a:spLocks noGrp="1"/>
          </p:cNvSpPr>
          <p:nvPr>
            <p:ph type="ftr" sz="quarter" idx="11"/>
          </p:nvPr>
        </p:nvSpPr>
        <p:spPr/>
        <p:txBody>
          <a:bodyPr/>
          <a:lstStyle/>
          <a:p>
            <a:r>
              <a:rPr lang="en-US" smtClean="0"/>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65B10B-7121-4095-A736-C8340A61BD85}"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EC0819E1-01D8-4DAA-BC78-AE2C18B22C27}"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4BDD55A-EC0C-4718-A638-4472AC67EC9F}"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66F90AE-6CF9-4842-9B53-A7DF33A66347}" type="datetime1">
              <a:rPr lang="en-US" smtClean="0"/>
              <a:t>10/8/2018</a:t>
            </a:fld>
            <a:endParaRPr lang="en-US" dirty="0"/>
          </a:p>
        </p:txBody>
      </p:sp>
      <p:sp>
        <p:nvSpPr>
          <p:cNvPr id="8" name="Footer Placeholder 7"/>
          <p:cNvSpPr>
            <a:spLocks noGrp="1"/>
          </p:cNvSpPr>
          <p:nvPr>
            <p:ph type="ftr" sz="quarter" idx="11"/>
          </p:nvPr>
        </p:nvSpPr>
        <p:spPr/>
        <p:txBody>
          <a:bodyPr/>
          <a:lstStyle/>
          <a:p>
            <a:r>
              <a:rPr lang="en-US" smtClean="0"/>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8B91FC-4E9C-4F19-97C2-3BF1126A55A3}" type="datetime1">
              <a:rPr lang="en-US" smtClean="0"/>
              <a:t>10/8/2018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42FAA62-5607-489B-B2AB-54EBEB41E2C8}"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12FC091-E57E-4EC4-852A-45C0892E0C89}"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CADCE3-0155-4725-80B8-B9DED9CD374E}"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FC1E272-E9D0-4B25-9199-ACDF50D12F08}" type="datetime1">
              <a:rPr lang="en-US" smtClean="0"/>
              <a:t>10/8/2018</a:t>
            </a:fld>
            <a:endParaRPr lang="en-US" dirty="0"/>
          </a:p>
        </p:txBody>
      </p:sp>
      <p:sp>
        <p:nvSpPr>
          <p:cNvPr id="5" name="Footer Placeholder 4"/>
          <p:cNvSpPr>
            <a:spLocks noGrp="1"/>
          </p:cNvSpPr>
          <p:nvPr>
            <p:ph type="ftr" sz="quarter" idx="11"/>
          </p:nvPr>
        </p:nvSpPr>
        <p:spPr/>
        <p:txBody>
          <a:bodyPr/>
          <a:lstStyle/>
          <a:p>
            <a:r>
              <a:rPr lang="en-US" smtClean="0"/>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48A0343-09AF-4E76-855E-2E1E6BD070EC}" type="datetime1">
              <a:rPr lang="en-US" smtClean="0"/>
              <a:t>10/8/2018</a:t>
            </a:fld>
            <a:endParaRPr lang="en-US" dirty="0"/>
          </a:p>
        </p:txBody>
      </p:sp>
      <p:sp>
        <p:nvSpPr>
          <p:cNvPr id="6" name="Footer Placeholder 5"/>
          <p:cNvSpPr>
            <a:spLocks noGrp="1"/>
          </p:cNvSpPr>
          <p:nvPr>
            <p:ph type="ftr" sz="quarter" idx="11"/>
          </p:nvPr>
        </p:nvSpPr>
        <p:spPr/>
        <p:txBody>
          <a:bodyPr/>
          <a:lstStyle/>
          <a:p>
            <a:r>
              <a:rPr lang="en-US" smtClean="0"/>
              <a:t>Neurocognitive Disorders-  Prof. Al-Sughayir</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93A2253-6B00-4F79-B110-E11858F185F2}" type="datetime1">
              <a:rPr lang="en-US" smtClean="0"/>
              <a:t>10/8/2018</a:t>
            </a:fld>
            <a:endParaRPr lang="en-US" dirty="0"/>
          </a:p>
        </p:txBody>
      </p:sp>
      <p:sp>
        <p:nvSpPr>
          <p:cNvPr id="8" name="Footer Placeholder 7"/>
          <p:cNvSpPr>
            <a:spLocks noGrp="1"/>
          </p:cNvSpPr>
          <p:nvPr>
            <p:ph type="ftr" sz="quarter" idx="11"/>
          </p:nvPr>
        </p:nvSpPr>
        <p:spPr/>
        <p:txBody>
          <a:bodyPr/>
          <a:lstStyle/>
          <a:p>
            <a:r>
              <a:rPr lang="en-US" smtClean="0"/>
              <a:t>Neurocognitive Disorders-  Prof. Al-Sughayir</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BC8078D-6EFC-41D1-8DE0-5B29EBE1AFF4}" type="datetime1">
              <a:rPr lang="en-US" smtClean="0"/>
              <a:t>10/8/2018</a:t>
            </a:fld>
            <a:endParaRPr lang="en-US" dirty="0"/>
          </a:p>
        </p:txBody>
      </p:sp>
      <p:sp>
        <p:nvSpPr>
          <p:cNvPr id="4" name="Footer Placeholder 3"/>
          <p:cNvSpPr>
            <a:spLocks noGrp="1"/>
          </p:cNvSpPr>
          <p:nvPr>
            <p:ph type="ftr" sz="quarter" idx="11"/>
          </p:nvPr>
        </p:nvSpPr>
        <p:spPr/>
        <p:txBody>
          <a:bodyPr/>
          <a:lstStyle/>
          <a:p>
            <a:r>
              <a:rPr lang="en-US" smtClean="0"/>
              <a:t>Neurocognitive Disorders-  Prof. Al-Sughayir</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05660-D1ED-4D8C-9BDE-4BEB2CF5FE8A}" type="datetime1">
              <a:rPr lang="en-US" smtClean="0"/>
              <a:t>10/8/2018</a:t>
            </a:fld>
            <a:endParaRPr lang="en-US" dirty="0"/>
          </a:p>
        </p:txBody>
      </p:sp>
      <p:sp>
        <p:nvSpPr>
          <p:cNvPr id="3" name="Footer Placeholder 2"/>
          <p:cNvSpPr>
            <a:spLocks noGrp="1"/>
          </p:cNvSpPr>
          <p:nvPr>
            <p:ph type="ftr" sz="quarter" idx="11"/>
          </p:nvPr>
        </p:nvSpPr>
        <p:spPr/>
        <p:txBody>
          <a:bodyPr/>
          <a:lstStyle/>
          <a:p>
            <a:r>
              <a:rPr lang="en-US" smtClean="0"/>
              <a:t>Neurocognitive Disorders-  Prof. Al-Sughayir</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6F374413-2411-4096-A3B5-13ADD51B9014}" type="datetime1">
              <a:rPr lang="en-US" smtClean="0"/>
              <a:t>10/8/2018</a:t>
            </a:fld>
            <a:endParaRPr lang="en-US" dirty="0"/>
          </a:p>
        </p:txBody>
      </p:sp>
      <p:sp>
        <p:nvSpPr>
          <p:cNvPr id="6" name="Footer Placeholder 5"/>
          <p:cNvSpPr>
            <a:spLocks noGrp="1"/>
          </p:cNvSpPr>
          <p:nvPr>
            <p:ph type="ftr" sz="quarter" idx="11"/>
          </p:nvPr>
        </p:nvSpPr>
        <p:spPr/>
        <p:txBody>
          <a:bodyPr/>
          <a:lstStyle/>
          <a:p>
            <a:r>
              <a:rPr lang="en-US" smtClean="0"/>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ar-SA" smtClean="0"/>
              <a:t>انقر فوق الأيقونة لإضافة صورة</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0701E48-1C63-4F17-A726-545C299CB062}" type="datetime1">
              <a:rPr lang="en-US" smtClean="0"/>
              <a:t>10/8/2018</a:t>
            </a:fld>
            <a:endParaRPr lang="en-US" dirty="0"/>
          </a:p>
        </p:txBody>
      </p:sp>
      <p:sp>
        <p:nvSpPr>
          <p:cNvPr id="6" name="Footer Placeholder 5"/>
          <p:cNvSpPr>
            <a:spLocks noGrp="1"/>
          </p:cNvSpPr>
          <p:nvPr>
            <p:ph type="ftr" sz="quarter" idx="11"/>
          </p:nvPr>
        </p:nvSpPr>
        <p:spPr/>
        <p:txBody>
          <a:bodyPr/>
          <a:lstStyle/>
          <a:p>
            <a:r>
              <a:rPr lang="en-US" smtClean="0"/>
              <a:t>Neurocognitive Disorders-  Prof. Al-Sughayir</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E4758DA-0B85-4775-B114-D731EC864EF8}" type="datetime1">
              <a:rPr lang="en-US" smtClean="0"/>
              <a:t>10/8/2018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Neurocognitive Disorders-  Prof. Al-Sughayir</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hd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4" y="1195755"/>
            <a:ext cx="9309845" cy="3110522"/>
          </a:xfrm>
        </p:spPr>
        <p:txBody>
          <a:bodyPr/>
          <a:lstStyle/>
          <a:p>
            <a:pPr algn="ctr"/>
            <a:r>
              <a:rPr lang="en-US" sz="4000" b="1" dirty="0"/>
              <a:t>Neurocognitive Disorders</a:t>
            </a:r>
            <a:br>
              <a:rPr lang="en-US" sz="4000" b="1" dirty="0"/>
            </a:br>
            <a:r>
              <a:rPr lang="en-US" sz="4000" b="1" dirty="0" smtClean="0"/>
              <a:t/>
            </a:r>
            <a:br>
              <a:rPr lang="en-US" sz="4000" b="1" dirty="0" smtClean="0"/>
            </a:br>
            <a:r>
              <a:rPr lang="en-US" sz="2800" dirty="0" smtClean="0"/>
              <a:t>An </a:t>
            </a:r>
            <a:r>
              <a:rPr lang="en-US" sz="2800" dirty="0"/>
              <a:t>introduction – CNS Block</a:t>
            </a:r>
            <a:br>
              <a:rPr lang="en-US" sz="2800" dirty="0"/>
            </a:br>
            <a:endParaRPr lang="ar-SA" sz="2800" dirty="0"/>
          </a:p>
        </p:txBody>
      </p:sp>
      <p:sp>
        <p:nvSpPr>
          <p:cNvPr id="3" name="عنوان فرعي 2"/>
          <p:cNvSpPr>
            <a:spLocks noGrp="1"/>
          </p:cNvSpPr>
          <p:nvPr>
            <p:ph type="subTitle" idx="1"/>
          </p:nvPr>
        </p:nvSpPr>
        <p:spPr>
          <a:xfrm>
            <a:off x="1154955" y="4392246"/>
            <a:ext cx="9309844" cy="1246554"/>
          </a:xfrm>
          <a:solidFill>
            <a:schemeClr val="tx2">
              <a:lumMod val="75000"/>
            </a:schemeClr>
          </a:solidFill>
        </p:spPr>
        <p:txBody>
          <a:bodyPr>
            <a:normAutofit fontScale="92500" lnSpcReduction="20000"/>
          </a:bodyPr>
          <a:lstStyle/>
          <a:p>
            <a:pPr algn="ctr"/>
            <a:r>
              <a:rPr lang="en-US" sz="2800" b="1" cap="none" dirty="0">
                <a:solidFill>
                  <a:srgbClr val="EBEBEB"/>
                </a:solidFill>
              </a:rPr>
              <a:t>Mohammed Al-Sughayir</a:t>
            </a:r>
            <a:r>
              <a:rPr lang="en-US" sz="2800" cap="none" dirty="0">
                <a:solidFill>
                  <a:srgbClr val="EBEBEB"/>
                </a:solidFill>
              </a:rPr>
              <a:t/>
            </a:r>
            <a:br>
              <a:rPr lang="en-US" sz="2800" cap="none" dirty="0">
                <a:solidFill>
                  <a:srgbClr val="EBEBEB"/>
                </a:solidFill>
              </a:rPr>
            </a:br>
            <a:r>
              <a:rPr lang="en-US" sz="2800" cap="none" dirty="0">
                <a:solidFill>
                  <a:srgbClr val="EBEBEB"/>
                </a:solidFill>
              </a:rPr>
              <a:t>Professor, Psychiatry </a:t>
            </a:r>
            <a:r>
              <a:rPr lang="en-US" sz="2800" cap="none" dirty="0" smtClean="0">
                <a:solidFill>
                  <a:srgbClr val="EBEBEB"/>
                </a:solidFill>
              </a:rPr>
              <a:t>Department, </a:t>
            </a:r>
          </a:p>
          <a:p>
            <a:pPr algn="ctr"/>
            <a:r>
              <a:rPr lang="en-US" sz="2800" cap="none" dirty="0" smtClean="0">
                <a:solidFill>
                  <a:srgbClr val="EBEBEB"/>
                </a:solidFill>
              </a:rPr>
              <a:t>College of Medicine, KSU, KSA</a:t>
            </a:r>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36562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lstStyle/>
          <a:p>
            <a:pPr algn="ctr"/>
            <a:r>
              <a:rPr lang="en-US" dirty="0" smtClean="0">
                <a:solidFill>
                  <a:schemeClr val="tx1">
                    <a:lumMod val="95000"/>
                    <a:lumOff val="5000"/>
                  </a:schemeClr>
                </a:solidFill>
              </a:rPr>
              <a:t>Dementia</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chemeClr val="bg1">
              <a:lumMod val="85000"/>
            </a:schemeClr>
          </a:solidFill>
        </p:spPr>
        <p:txBody>
          <a:bodyPr>
            <a:normAutofit/>
          </a:bodyPr>
          <a:lstStyle/>
          <a:p>
            <a:pPr algn="just" rtl="0">
              <a:lnSpc>
                <a:spcPct val="107000"/>
              </a:lnSpc>
              <a:tabLst>
                <a:tab pos="270510" algn="l"/>
              </a:tabLst>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Epidemiology: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no gender difference, Increasing age is the most important risk factor.</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0">
              <a:lnSpc>
                <a:spcPct val="107000"/>
              </a:lnSpc>
              <a:buNone/>
              <a:tabLst>
                <a:tab pos="27051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is primarily a disorder of the elderly ( if  &lt; 65 years, it is called presenile dementia).</a:t>
            </a:r>
            <a:endParaRPr lang="en-US" sz="1600" dirty="0">
              <a:latin typeface="Calibri" panose="020F0502020204030204" pitchFamily="34" charset="0"/>
              <a:ea typeface="Calibri" panose="020F0502020204030204" pitchFamily="34" charset="0"/>
              <a:cs typeface="Arial" panose="020B0604020202020204" pitchFamily="34" charset="0"/>
            </a:endParaRPr>
          </a:p>
          <a:p>
            <a:pPr marR="270510" algn="just" rtl="0">
              <a:lnSpc>
                <a:spcPct val="107000"/>
              </a:lnSpc>
              <a:tabLst>
                <a:tab pos="270510" algn="l"/>
              </a:tabLst>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The most common causes of dementia</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R="635" lvl="0" algn="l" rtl="0">
              <a:lnSpc>
                <a:spcPct val="107000"/>
              </a:lnSpc>
              <a:buFont typeface="Wingdings" panose="05000000000000000000" pitchFamily="2" charset="2"/>
              <a:buChar char="q"/>
              <a:tabLst>
                <a:tab pos="270510" algn="l"/>
                <a:tab pos="4953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Alzheimer’s disease: continuous deterioration of intellectual functioning due to  degenerative process affecting the whole cortex, especially cholinergic neurons.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R="635" lvl="0" algn="l" rtl="0">
              <a:lnSpc>
                <a:spcPct val="107000"/>
              </a:lnSpc>
              <a:buFont typeface="Wingdings" panose="05000000000000000000" pitchFamily="2" charset="2"/>
              <a:buChar char="q"/>
              <a:tabLst>
                <a:tab pos="270510" algn="l"/>
                <a:tab pos="49530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Vascular </a:t>
            </a:r>
            <a:r>
              <a:rPr lang="en-US" dirty="0">
                <a:latin typeface="Times New Roman" panose="02020603050405020304" pitchFamily="18" charset="0"/>
                <a:ea typeface="Times New Roman" panose="02020603050405020304" pitchFamily="18" charset="0"/>
                <a:cs typeface="Traditional Arabic" panose="02020603050405020304" pitchFamily="18" charset="-78"/>
              </a:rPr>
              <a:t>(multi-infarct) dementia: stepwise deterioration of intellectual functioning due to multiple infarcts of varying sizes or arteriosclerosis in the main intracranial vessels. It usually occurs in patients with hypertension or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diabetes.</a:t>
            </a:r>
          </a:p>
          <a:p>
            <a:pPr marR="635" lvl="0" algn="l" rtl="0">
              <a:lnSpc>
                <a:spcPct val="107000"/>
              </a:lnSpc>
              <a:buFont typeface="Wingdings" panose="05000000000000000000" pitchFamily="2" charset="2"/>
              <a:buChar char="q"/>
              <a:tabLst>
                <a:tab pos="270510" algn="l"/>
                <a:tab pos="49530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Medical conditions: e.g</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Parkinson's D., metabolic </a:t>
            </a:r>
            <a:r>
              <a:rPr lang="en-US" dirty="0">
                <a:latin typeface="Times New Roman" panose="02020603050405020304" pitchFamily="18" charset="0"/>
                <a:ea typeface="Times New Roman" panose="02020603050405020304" pitchFamily="18" charset="0"/>
                <a:cs typeface="Traditional Arabic" panose="02020603050405020304" pitchFamily="18" charset="-78"/>
              </a:rPr>
              <a:t>causes: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severe B 12 deficiency,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hypothyroidism.</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990784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lstStyle/>
          <a:p>
            <a:pPr algn="ctr"/>
            <a:r>
              <a:rPr lang="en-US" dirty="0" smtClean="0">
                <a:solidFill>
                  <a:schemeClr val="tx1">
                    <a:lumMod val="95000"/>
                    <a:lumOff val="5000"/>
                  </a:schemeClr>
                </a:solidFill>
              </a:rPr>
              <a:t>Dementia</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chemeClr val="bg1">
              <a:lumMod val="85000"/>
            </a:schemeClr>
          </a:solidFill>
        </p:spPr>
        <p:txBody>
          <a:bodyPr>
            <a:normAutofit/>
          </a:bodyPr>
          <a:lstStyle/>
          <a:p>
            <a:pPr marR="635" algn="just" rtl="0">
              <a:lnSpc>
                <a:spcPct val="107000"/>
              </a:lnSpc>
              <a:tabLst>
                <a:tab pos="270510" algn="l"/>
              </a:tabLst>
            </a:pPr>
            <a:r>
              <a:rPr lang="en-US" b="1" dirty="0" err="1" smtClean="0">
                <a:latin typeface="Times New Roman" panose="02020603050405020304" pitchFamily="18" charset="0"/>
                <a:ea typeface="Times New Roman" panose="02020603050405020304" pitchFamily="18" charset="0"/>
                <a:cs typeface="Traditional Arabic" panose="02020603050405020304" pitchFamily="18" charset="-78"/>
              </a:rPr>
              <a:t>DDx</a:t>
            </a:r>
            <a:r>
              <a:rPr lang="en-US" b="1"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marL="270510" marR="635" indent="0" algn="just" rtl="0">
              <a:lnSpc>
                <a:spcPct val="150000"/>
              </a:lnSpc>
              <a:buNone/>
              <a:tabLst>
                <a:tab pos="450215"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1. </a:t>
            </a:r>
            <a:r>
              <a:rPr lang="en-US" i="1" dirty="0" smtClean="0">
                <a:latin typeface="Times New Roman" panose="02020603050405020304" pitchFamily="18" charset="0"/>
                <a:ea typeface="Times New Roman" panose="02020603050405020304" pitchFamily="18" charset="0"/>
                <a:cs typeface="Traditional Arabic" panose="02020603050405020304" pitchFamily="18" charset="-78"/>
              </a:rPr>
              <a:t>Normal aging</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age-related cognitive decline (the course is not progressively deteriorating), no loss of social or occupational functioning.</a:t>
            </a: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marL="270510" marR="635" indent="0" algn="just" rtl="0">
              <a:lnSpc>
                <a:spcPct val="150000"/>
              </a:lnSpc>
              <a:buNone/>
              <a:tabLst>
                <a:tab pos="450215"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2</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Depression in the elderly</a:t>
            </a:r>
            <a:r>
              <a:rPr lang="en-US" dirty="0">
                <a:latin typeface="Times New Roman" panose="02020603050405020304" pitchFamily="18" charset="0"/>
                <a:ea typeface="Times New Roman" panose="02020603050405020304" pitchFamily="18" charset="0"/>
                <a:cs typeface="Traditional Arabic" panose="02020603050405020304" pitchFamily="18" charset="-78"/>
              </a:rPr>
              <a:t> (Pseudo-dementia): cognitive disturbance is relatively of rapid onset and preceded by depressive features. The differentiation is sometimes difficult as demented patients may also become depressed as they begin to comprehend their progressive cognitive impairment.  EEG and CT scan are normal in pseudo-dementia.</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70510" indent="0" algn="just" rtl="0">
              <a:lnSpc>
                <a:spcPct val="150000"/>
              </a:lnSpc>
              <a:buNone/>
              <a:tabLst>
                <a:tab pos="450215"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3.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Delirium:</a:t>
            </a:r>
            <a:r>
              <a:rPr lang="en-US" dirty="0">
                <a:latin typeface="Times New Roman" panose="02020603050405020304" pitchFamily="18" charset="0"/>
                <a:ea typeface="Times New Roman" panose="02020603050405020304" pitchFamily="18" charset="0"/>
                <a:cs typeface="Traditional Arabic" panose="02020603050405020304" pitchFamily="18" charset="-78"/>
              </a:rPr>
              <a:t> the onset is rapid and consciousness is impaired.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270510" indent="0" algn="just" rtl="0">
              <a:lnSpc>
                <a:spcPct val="150000"/>
              </a:lnSpc>
              <a:buNone/>
              <a:tabLst>
                <a:tab pos="450215"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Some demented patients may develop delirium. Diagnosis of dementia </a:t>
            </a:r>
            <a:r>
              <a:rPr lang="en-US" i="1" dirty="0">
                <a:latin typeface="Times New Roman" panose="02020603050405020304" pitchFamily="18" charset="0"/>
                <a:ea typeface="Times New Roman" panose="02020603050405020304" pitchFamily="18" charset="0"/>
                <a:cs typeface="Traditional Arabic" panose="02020603050405020304" pitchFamily="18" charset="-78"/>
              </a:rPr>
              <a:t>cannot</a:t>
            </a:r>
            <a:r>
              <a:rPr lang="en-US" dirty="0">
                <a:latin typeface="Times New Roman" panose="02020603050405020304" pitchFamily="18" charset="0"/>
                <a:ea typeface="Times New Roman" panose="02020603050405020304" pitchFamily="18" charset="0"/>
                <a:cs typeface="Traditional Arabic" panose="02020603050405020304" pitchFamily="18" charset="-78"/>
              </a:rPr>
              <a:t> be made before delirium clears.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95923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lstStyle/>
          <a:p>
            <a:pPr algn="ctr"/>
            <a:r>
              <a:rPr lang="en-US" dirty="0" smtClean="0">
                <a:solidFill>
                  <a:schemeClr val="tx1">
                    <a:lumMod val="95000"/>
                    <a:lumOff val="5000"/>
                  </a:schemeClr>
                </a:solidFill>
              </a:rPr>
              <a:t>Dementia</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chemeClr val="bg1">
              <a:lumMod val="85000"/>
            </a:schemeClr>
          </a:solidFill>
        </p:spPr>
        <p:txBody>
          <a:bodyPr>
            <a:normAutofit/>
          </a:bodyPr>
          <a:lstStyle/>
          <a:p>
            <a:pPr marL="0" indent="0" algn="just" rtl="0">
              <a:lnSpc>
                <a:spcPct val="107000"/>
              </a:lnSpc>
              <a:buNone/>
            </a:pPr>
            <a:r>
              <a:rPr lang="en-US" b="1" dirty="0" smtClean="0">
                <a:latin typeface="Times New Roman" panose="02020603050405020304" pitchFamily="18" charset="0"/>
                <a:ea typeface="Times New Roman" panose="02020603050405020304" pitchFamily="18" charset="0"/>
                <a:cs typeface="Traditional Arabic" panose="02020603050405020304" pitchFamily="18" charset="-78"/>
              </a:rPr>
              <a:t>Course </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and </a:t>
            </a:r>
            <a:r>
              <a:rPr lang="en-US" b="1" dirty="0" smtClean="0">
                <a:latin typeface="Times New Roman" panose="02020603050405020304" pitchFamily="18" charset="0"/>
                <a:ea typeface="Times New Roman" panose="02020603050405020304" pitchFamily="18" charset="0"/>
                <a:cs typeface="Traditional Arabic" panose="02020603050405020304" pitchFamily="18" charset="-78"/>
              </a:rPr>
              <a:t>Prognosis: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usually progressive deterioration (slow downhill in Alzheimer’s dementias and stepwise in vascular dementia). Some patients become double incontinent.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smtClean="0">
                <a:latin typeface="Times New Roman" panose="02020603050405020304" pitchFamily="18" charset="0"/>
                <a:ea typeface="Times New Roman" panose="02020603050405020304" pitchFamily="18" charset="0"/>
                <a:cs typeface="Traditional Arabic" panose="02020603050405020304" pitchFamily="18" charset="-78"/>
              </a:rPr>
              <a:t>Treatment</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180340" marR="270510" indent="-90170" algn="just" rtl="0">
              <a:lnSpc>
                <a:spcPct val="107000"/>
              </a:lnSpc>
              <a:tabLst>
                <a:tab pos="27051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i="1" u="sng" dirty="0">
                <a:latin typeface="Times New Roman" panose="02020603050405020304" pitchFamily="18" charset="0"/>
                <a:ea typeface="Times New Roman" panose="02020603050405020304" pitchFamily="18" charset="0"/>
                <a:cs typeface="Traditional Arabic" panose="02020603050405020304" pitchFamily="18" charset="-78"/>
              </a:rPr>
              <a:t>Supportive measures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provide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good physical care (meals,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hygiene), encourage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the family’s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involvement, support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the care givers (they are prone to depression</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keep </a:t>
            </a:r>
            <a:r>
              <a:rPr lang="en-US" dirty="0">
                <a:latin typeface="Times New Roman" panose="02020603050405020304" pitchFamily="18" charset="0"/>
                <a:ea typeface="Times New Roman" panose="02020603050405020304" pitchFamily="18" charset="0"/>
                <a:cs typeface="Traditional Arabic" panose="02020603050405020304" pitchFamily="18" charset="-78"/>
              </a:rPr>
              <a:t>in familiar settings if possible to avoid accidents,  wandering away,…etc.</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i="1" u="sng" dirty="0">
                <a:latin typeface="Times New Roman" panose="02020603050405020304" pitchFamily="18" charset="0"/>
                <a:ea typeface="Times New Roman" panose="02020603050405020304" pitchFamily="18" charset="0"/>
                <a:cs typeface="Traditional Arabic" panose="02020603050405020304" pitchFamily="18" charset="-78"/>
              </a:rPr>
              <a:t>Specific </a:t>
            </a:r>
            <a:r>
              <a:rPr lang="en-US" i="1" u="sng" dirty="0" smtClean="0">
                <a:latin typeface="Times New Roman" panose="02020603050405020304" pitchFamily="18" charset="0"/>
                <a:ea typeface="Times New Roman" panose="02020603050405020304" pitchFamily="18" charset="0"/>
                <a:cs typeface="Traditional Arabic" panose="02020603050405020304" pitchFamily="18" charset="-78"/>
              </a:rPr>
              <a:t>measures: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identify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and correct any treatable or controllable  condition e.g.: hypothyroidism, vitamin B12 deficiency, hypertension,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diabetes.</a:t>
            </a:r>
            <a:endParaRPr lang="en-US" sz="1600" dirty="0" smtClean="0">
              <a:latin typeface="Calibri" panose="020F0502020204030204" pitchFamily="34" charset="0"/>
              <a:ea typeface="Times New Roman" panose="02020603050405020304" pitchFamily="18" charset="0"/>
              <a:cs typeface="Arial" panose="020B0604020202020204" pitchFamily="34" charset="0"/>
            </a:endParaRPr>
          </a:p>
          <a:p>
            <a:pPr algn="just" rtl="0">
              <a:lnSpc>
                <a:spcPct val="107000"/>
              </a:lnSpc>
            </a:pPr>
            <a:r>
              <a:rPr lang="en-US" i="1" u="sng" dirty="0" smtClean="0">
                <a:latin typeface="Times New Roman" panose="02020603050405020304" pitchFamily="18" charset="0"/>
                <a:ea typeface="Times New Roman" panose="02020603050405020304" pitchFamily="18" charset="0"/>
                <a:cs typeface="Traditional Arabic" panose="02020603050405020304" pitchFamily="18" charset="-78"/>
              </a:rPr>
              <a:t>Medications: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if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agitated, aggressive, or insomniac: give a small dose of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antidopaminergic</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drug (e.g. olanzapine 5mg, risperidone 2mg, or quetiapine 25mg). If depressed: give a small dose of antidepressant (e.g. escitalopram  5 mg or sertraline 25mg). Be aware of possible mental side effects of such medications e.g. confusion, over-sedation, risk of falling down.</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dirty="0"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112367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lstStyle/>
          <a:p>
            <a:pPr algn="ctr"/>
            <a:r>
              <a:rPr lang="en-US" dirty="0" smtClean="0">
                <a:solidFill>
                  <a:schemeClr val="tx1">
                    <a:lumMod val="95000"/>
                    <a:lumOff val="5000"/>
                  </a:schemeClr>
                </a:solidFill>
              </a:rPr>
              <a:t>Dementia</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chemeClr val="bg1">
              <a:lumMod val="85000"/>
            </a:schemeClr>
          </a:solidFill>
        </p:spPr>
        <p:txBody>
          <a:bodyPr>
            <a:normAutofit/>
          </a:bodyPr>
          <a:lstStyle/>
          <a:p>
            <a:pPr algn="just" rtl="0">
              <a:lnSpc>
                <a:spcPct val="150000"/>
              </a:lnSpc>
            </a:pPr>
            <a:r>
              <a:rPr lang="en-US" sz="2000" b="1" dirty="0" smtClean="0">
                <a:latin typeface="Times New Roman" panose="02020603050405020304" pitchFamily="18" charset="0"/>
                <a:ea typeface="Times New Roman" panose="02020603050405020304" pitchFamily="18" charset="0"/>
                <a:cs typeface="Traditional Arabic" panose="02020603050405020304" pitchFamily="18" charset="-78"/>
              </a:rPr>
              <a:t>Memory-enhancing </a:t>
            </a:r>
            <a:r>
              <a:rPr lang="en-US" sz="2000" b="1" dirty="0">
                <a:latin typeface="Times New Roman" panose="02020603050405020304" pitchFamily="18" charset="0"/>
                <a:ea typeface="Times New Roman" panose="02020603050405020304" pitchFamily="18" charset="0"/>
                <a:cs typeface="Traditional Arabic" panose="02020603050405020304" pitchFamily="18" charset="-78"/>
              </a:rPr>
              <a:t>medications (mainly for Alzheimer’s dementia</a:t>
            </a:r>
            <a:r>
              <a:rPr lang="en-US" sz="20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marL="0" indent="0" algn="just" rtl="0">
              <a:lnSpc>
                <a:spcPct val="150000"/>
              </a:lnSpc>
              <a:buNone/>
            </a:pPr>
            <a:r>
              <a:rPr lang="en-US" sz="2000" i="1" dirty="0" smtClean="0">
                <a:latin typeface="Times New Roman" panose="02020603050405020304" pitchFamily="18" charset="0"/>
                <a:ea typeface="Times New Roman" panose="02020603050405020304" pitchFamily="18" charset="0"/>
                <a:cs typeface="Traditional Arabic" panose="02020603050405020304" pitchFamily="18" charset="-78"/>
              </a:rPr>
              <a:t>Cholinesterase Inhibitors</a:t>
            </a:r>
            <a:r>
              <a:rPr lang="en-US" sz="20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marL="0" indent="0" algn="just" rtl="0">
              <a:lnSpc>
                <a:spcPct val="150000"/>
              </a:lnSpc>
              <a:buNone/>
            </a:pP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Donepezil, Rivastigmine, or Galantamine.</a:t>
            </a:r>
            <a:endParaRPr lang="en-US" sz="1600" dirty="0" smtClean="0">
              <a:latin typeface="Calibri" panose="020F0502020204030204" pitchFamily="34" charset="0"/>
              <a:ea typeface="Times New Roman" panose="02020603050405020304" pitchFamily="18" charset="0"/>
              <a:cs typeface="Arial" panose="020B0604020202020204" pitchFamily="34" charset="0"/>
            </a:endParaRPr>
          </a:p>
          <a:p>
            <a:pPr marL="0" marR="457200" lvl="0" indent="0" algn="just" rtl="0">
              <a:lnSpc>
                <a:spcPct val="150000"/>
              </a:lnSpc>
              <a:spcBef>
                <a:spcPts val="300"/>
              </a:spcBef>
              <a:buNone/>
              <a:tabLst>
                <a:tab pos="457200" algn="l"/>
              </a:tabLst>
            </a:pPr>
            <a:r>
              <a:rPr lang="en-US" sz="2000" i="1" dirty="0" smtClean="0">
                <a:latin typeface="Times New Roman" panose="02020603050405020304" pitchFamily="18" charset="0"/>
                <a:ea typeface="Times New Roman" panose="02020603050405020304" pitchFamily="18" charset="0"/>
                <a:cs typeface="Traditional Arabic" panose="02020603050405020304" pitchFamily="18" charset="-78"/>
              </a:rPr>
              <a:t>Memantine</a:t>
            </a:r>
            <a:r>
              <a:rPr lang="en-US" sz="2000"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en-US" sz="18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sz="1800" dirty="0">
                <a:latin typeface="Times New Roman" panose="02020603050405020304" pitchFamily="18" charset="0"/>
                <a:ea typeface="Times New Roman" panose="02020603050405020304" pitchFamily="18" charset="0"/>
                <a:cs typeface="Traditional Arabic" panose="02020603050405020304" pitchFamily="18" charset="-78"/>
              </a:rPr>
              <a:t>an N-methyl-D-aspartate (NMDA) receptor antagonist , protects neurons from neurodegenerative process induced by glutamate excitotoxicity</a:t>
            </a:r>
            <a:r>
              <a:rPr lang="en-US" sz="1800"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ar-SA" sz="1800" dirty="0"/>
          </a:p>
        </p:txBody>
      </p:sp>
      <p:sp>
        <p:nvSpPr>
          <p:cNvPr id="4" name="عنصر نائب للتذييل 3"/>
          <p:cNvSpPr>
            <a:spLocks noGrp="1"/>
          </p:cNvSpPr>
          <p:nvPr>
            <p:ph type="ftr" sz="quarter" idx="11"/>
          </p:nvPr>
        </p:nvSpPr>
        <p:spPr/>
        <p:txBody>
          <a:bodyPr/>
          <a:lstStyle/>
          <a:p>
            <a:r>
              <a:rPr lang="en-US"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4214134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CCFF66"/>
          </a:solidFill>
        </p:spPr>
        <p:txBody>
          <a:bodyPr/>
          <a:lstStyle/>
          <a:p>
            <a:pPr algn="ctr"/>
            <a:r>
              <a:rPr lang="en-US" dirty="0" smtClean="0">
                <a:solidFill>
                  <a:schemeClr val="tx1">
                    <a:lumMod val="95000"/>
                    <a:lumOff val="5000"/>
                  </a:schemeClr>
                </a:solidFill>
              </a:rPr>
              <a:t>Amnestic Syndrome</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76741" y="2375877"/>
            <a:ext cx="11215076" cy="3751385"/>
          </a:xfrm>
          <a:solidFill>
            <a:srgbClr val="CCFF66"/>
          </a:solidFill>
        </p:spPr>
        <p:txBody>
          <a:bodyPr>
            <a:normAutofit/>
          </a:bodyPr>
          <a:lstStyle/>
          <a:p>
            <a:pPr algn="just" rtl="0">
              <a:lnSpc>
                <a:spcPct val="107000"/>
              </a:lnSpc>
              <a:tabLst>
                <a:tab pos="27051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It is a major NCD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but focal impairment</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of </a:t>
            </a:r>
            <a:r>
              <a:rPr lang="en-US" i="1"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short-term memory (</a:t>
            </a:r>
            <a:r>
              <a:rPr lang="en-US" dirty="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hippocampal pathology</a:t>
            </a:r>
            <a:r>
              <a:rPr lang="en-US" i="1"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a:t>
            </a:r>
            <a:r>
              <a:rPr lang="en-US" dirty="0" smtClean="0">
                <a:solidFill>
                  <a:prstClr val="black">
                    <a:lumMod val="75000"/>
                    <a:lumOff val="25000"/>
                  </a:prstClr>
                </a:solidFill>
                <a:latin typeface="Times New Roman" panose="02020603050405020304" pitchFamily="18" charset="0"/>
                <a:ea typeface="Times New Roman" panose="02020603050405020304" pitchFamily="18" charset="0"/>
                <a:cs typeface="Traditional Arabic" panose="02020603050405020304" pitchFamily="18" charset="-78"/>
              </a:rPr>
              <a:t>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tabLst>
                <a:tab pos="27051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leads to social and occupational impairment.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tabLst>
                <a:tab pos="27051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It’s old terminology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is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Wernicke–</a:t>
            </a:r>
            <a:r>
              <a:rPr lang="en-US" dirty="0" err="1" smtClean="0">
                <a:latin typeface="Times New Roman" panose="02020603050405020304" pitchFamily="18" charset="0"/>
                <a:ea typeface="Times New Roman" panose="02020603050405020304" pitchFamily="18" charset="0"/>
                <a:cs typeface="Traditional Arabic" panose="02020603050405020304" pitchFamily="18" charset="-78"/>
              </a:rPr>
              <a:t>Korsakoff’s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syndrome, which starts as an acute syndrome (Wernicke’s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encephalopathy</a:t>
            </a:r>
            <a:r>
              <a:rPr lang="en-US" dirty="0">
                <a:latin typeface="Times New Roman" panose="02020603050405020304" pitchFamily="18" charset="0"/>
                <a:ea typeface="Times New Roman" panose="02020603050405020304" pitchFamily="18" charset="0"/>
                <a:cs typeface="Traditional Arabic" panose="02020603050405020304" pitchFamily="18" charset="-78"/>
              </a:rPr>
              <a:t>) characterized by impairment of memory, ataxia,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ophthalmoplegia</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and impaired consciousness.  Then followed by </a:t>
            </a:r>
            <a:r>
              <a:rPr lang="en-US" dirty="0" err="1">
                <a:latin typeface="Times New Roman" panose="02020603050405020304" pitchFamily="18" charset="0"/>
                <a:ea typeface="Times New Roman" panose="02020603050405020304" pitchFamily="18" charset="0"/>
                <a:cs typeface="Traditional Arabic" panose="02020603050405020304" pitchFamily="18" charset="-78"/>
              </a:rPr>
              <a:t>Korsakoff’s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disorder </a:t>
            </a:r>
            <a:r>
              <a:rPr lang="en-US" dirty="0">
                <a:latin typeface="Times New Roman" panose="02020603050405020304" pitchFamily="18" charset="0"/>
                <a:ea typeface="Times New Roman" panose="02020603050405020304" pitchFamily="18" charset="0"/>
                <a:cs typeface="Traditional Arabic" panose="02020603050405020304" pitchFamily="18" charset="-78"/>
              </a:rPr>
              <a:t>(chronic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short-term memory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defect, peripheral neuropathy and irritably).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Etiology:</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The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most common cause is thiamine (vitamin B</a:t>
            </a:r>
            <a:r>
              <a:rPr lang="en-US" baseline="-25000" dirty="0">
                <a:latin typeface="Times New Roman" panose="02020603050405020304" pitchFamily="18" charset="0"/>
                <a:ea typeface="Times New Roman" panose="02020603050405020304" pitchFamily="18" charset="0"/>
                <a:cs typeface="Traditional Arabic" panose="02020603050405020304" pitchFamily="18" charset="-78"/>
              </a:rPr>
              <a:t>1),</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deficiency associated with alcohol abuse. Thiamin is essential for the enzyme transketolase which is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important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for glucose metabolism.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Other </a:t>
            </a:r>
            <a:r>
              <a:rPr lang="en-US" dirty="0">
                <a:latin typeface="Times New Roman" panose="02020603050405020304" pitchFamily="18" charset="0"/>
                <a:ea typeface="Times New Roman" panose="02020603050405020304" pitchFamily="18" charset="0"/>
                <a:cs typeface="Traditional Arabic" panose="02020603050405020304" pitchFamily="18" charset="-78"/>
              </a:rPr>
              <a:t>causes of thiamine deficiency include gastric carcinoma and persistent vomiting (e.g. typhoid fever).</a:t>
            </a:r>
            <a:r>
              <a:rPr lang="en-US" baseline="-25000"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dirty="0"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2473237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CCFF66"/>
          </a:solidFill>
        </p:spPr>
        <p:txBody>
          <a:bodyPr/>
          <a:lstStyle/>
          <a:p>
            <a:pPr algn="ctr"/>
            <a:r>
              <a:rPr lang="en-US" dirty="0" smtClean="0">
                <a:solidFill>
                  <a:schemeClr val="tx1">
                    <a:lumMod val="95000"/>
                    <a:lumOff val="5000"/>
                  </a:schemeClr>
                </a:solidFill>
              </a:rPr>
              <a:t>Amnestic Syndrome</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305539"/>
            <a:ext cx="11215076" cy="3617576"/>
          </a:xfrm>
          <a:solidFill>
            <a:srgbClr val="CCFF66"/>
          </a:solidFill>
        </p:spPr>
        <p:txBody>
          <a:bodyPr>
            <a:normAutofit/>
          </a:bodyPr>
          <a:lstStyle/>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Treatment:</a:t>
            </a:r>
            <a:endParaRPr lang="en-US" sz="1600" dirty="0">
              <a:latin typeface="Calibri" panose="020F0502020204030204" pitchFamily="34" charset="0"/>
              <a:ea typeface="Calibri" panose="020F0502020204030204" pitchFamily="34" charset="0"/>
              <a:cs typeface="Arial" panose="020B0604020202020204" pitchFamily="34"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Identify and reverse the cause if possible.</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Thiamine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supply.</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R="457200" lvl="0" algn="just" rtl="0">
              <a:lnSpc>
                <a:spcPct val="107000"/>
              </a:lnSpc>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Supportive medical measures (no specific treatment</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en-US"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pPr>
            <a:r>
              <a:rPr lang="en-US" b="1" dirty="0">
                <a:latin typeface="Times New Roman" panose="02020603050405020304" pitchFamily="18" charset="0"/>
                <a:ea typeface="Times New Roman" panose="02020603050405020304" pitchFamily="18" charset="0"/>
                <a:cs typeface="Traditional Arabic" panose="02020603050405020304" pitchFamily="18" charset="-78"/>
              </a:rPr>
              <a:t>Prognosis: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If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is </a:t>
            </a:r>
            <a:r>
              <a:rPr lang="en-US" dirty="0">
                <a:latin typeface="Times New Roman" panose="02020603050405020304" pitchFamily="18" charset="0"/>
                <a:ea typeface="Times New Roman" panose="02020603050405020304" pitchFamily="18" charset="0"/>
                <a:cs typeface="Traditional Arabic" panose="02020603050405020304" pitchFamily="18" charset="-78"/>
              </a:rPr>
              <a:t>provided promptly, prognosis is good.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Otherwise</a:t>
            </a:r>
            <a:r>
              <a:rPr lang="en-US" dirty="0">
                <a:latin typeface="Times New Roman" panose="02020603050405020304" pitchFamily="18" charset="0"/>
                <a:ea typeface="Times New Roman" panose="02020603050405020304" pitchFamily="18" charset="0"/>
                <a:cs typeface="Traditional Arabic" panose="02020603050405020304" pitchFamily="18" charset="-78"/>
              </a:rPr>
              <a:t>, the course is usually chronic and may be progressive.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Psychiatric </a:t>
            </a:r>
            <a:r>
              <a:rPr lang="en-US" dirty="0">
                <a:latin typeface="Times New Roman" panose="02020603050405020304" pitchFamily="18" charset="0"/>
                <a:ea typeface="Times New Roman" panose="02020603050405020304" pitchFamily="18" charset="0"/>
                <a:cs typeface="Traditional Arabic" panose="02020603050405020304" pitchFamily="18" charset="-78"/>
              </a:rPr>
              <a:t>symptoms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&amp; seizures may arise as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 result of underlying brain tissue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injury.</a:t>
            </a:r>
          </a:p>
        </p:txBody>
      </p:sp>
      <p:sp>
        <p:nvSpPr>
          <p:cNvPr id="4" name="عنصر نائب للتذييل 3"/>
          <p:cNvSpPr>
            <a:spLocks noGrp="1"/>
          </p:cNvSpPr>
          <p:nvPr>
            <p:ph type="ftr" sz="quarter" idx="11"/>
          </p:nvPr>
        </p:nvSpPr>
        <p:spPr/>
        <p:txBody>
          <a:bodyPr/>
          <a:lstStyle/>
          <a:p>
            <a:r>
              <a:rPr lang="en-US" dirty="0"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2327767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rgbClr val="660033"/>
          </a:solidFill>
        </p:spPr>
        <p:txBody>
          <a:bodyPr/>
          <a:lstStyle/>
          <a:p>
            <a:pPr algn="ct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a:t>
            </a: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(TBI) </a:t>
            </a:r>
            <a: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6"/>
            <a:ext cx="11215076" cy="4234791"/>
          </a:xfrm>
          <a:solidFill>
            <a:srgbClr val="660033"/>
          </a:solidFill>
        </p:spPr>
        <p:txBody>
          <a:bodyPr>
            <a:normAutofit/>
          </a:bodyPr>
          <a:lstStyle/>
          <a:p>
            <a:pPr marL="0" indent="0" algn="just" rtl="0">
              <a:lnSpc>
                <a:spcPct val="107000"/>
              </a:lnSpc>
              <a:buNone/>
              <a:tabLst>
                <a:tab pos="1170305" algn="ctr"/>
              </a:tabLst>
            </a:pPr>
            <a:r>
              <a:rPr lang="en-US" sz="20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TBI </a:t>
            </a:r>
            <a:r>
              <a:rPr lang="en-US" sz="20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is a an insult to the brain from an external mechanical force, possibly leading to permanent or temporary impairment of cognitive, physical, and psychosocial functions, with an associated diminished or altered state of consciousness</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0" indent="0" algn="just" rtl="0">
              <a:lnSpc>
                <a:spcPct val="107000"/>
              </a:lnSpc>
              <a:buNone/>
              <a:tabLst>
                <a:tab pos="1170305" algn="ctr"/>
              </a:tabLst>
            </a:pPr>
            <a:r>
              <a:rPr lang="en-US" sz="20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The </a:t>
            </a:r>
            <a:r>
              <a:rPr lang="en-US" sz="20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neuropsychiatric effects of head trauma include:</a:t>
            </a:r>
            <a:endParaRPr lang="en-US"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180340" marR="635" indent="-180340" algn="just" rtl="0">
              <a:lnSpc>
                <a:spcPct val="107000"/>
              </a:lnSpc>
              <a:tabLst>
                <a:tab pos="1170305" algn="ctr"/>
              </a:tabLst>
            </a:pPr>
            <a:r>
              <a:rPr lang="en-US" b="1" dirty="0">
                <a:solidFill>
                  <a:srgbClr val="FFFF00"/>
                </a:solidFill>
                <a:latin typeface="Times New Roman" panose="02020603050405020304" pitchFamily="18" charset="0"/>
                <a:ea typeface="Times New Roman" panose="02020603050405020304" pitchFamily="18" charset="0"/>
                <a:cs typeface="Traditional Arabic" panose="02020603050405020304" pitchFamily="18" charset="-78"/>
              </a:rPr>
              <a:t>A. Acute consequences:</a:t>
            </a:r>
            <a:endParaRPr lang="en-US" sz="1600"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lvl="0" algn="l" rtl="0">
              <a:buFont typeface="Wingdings" panose="05000000000000000000" pitchFamily="2" charset="2"/>
              <a:buChar char="q"/>
            </a:pPr>
            <a:r>
              <a:rPr lang="en-US" dirty="0">
                <a:solidFill>
                  <a:schemeClr val="bg1"/>
                </a:solidFill>
              </a:rPr>
              <a:t>Impaired consciousness in varying duration (hours, days, weeks or months) long duration suggests poor prognosis.</a:t>
            </a:r>
          </a:p>
          <a:p>
            <a:pPr lvl="0" algn="l" rtl="0">
              <a:buFont typeface="Wingdings" panose="05000000000000000000" pitchFamily="2" charset="2"/>
              <a:buChar char="q"/>
            </a:pPr>
            <a:r>
              <a:rPr lang="en-US" dirty="0" smtClean="0">
                <a:solidFill>
                  <a:schemeClr val="bg1"/>
                </a:solidFill>
              </a:rPr>
              <a:t>Delirium (head concussion): usually after </a:t>
            </a:r>
            <a:r>
              <a:rPr lang="en-US" dirty="0">
                <a:solidFill>
                  <a:schemeClr val="bg1"/>
                </a:solidFill>
              </a:rPr>
              <a:t>severe head </a:t>
            </a:r>
            <a:r>
              <a:rPr lang="en-US" dirty="0" smtClean="0">
                <a:solidFill>
                  <a:schemeClr val="bg1"/>
                </a:solidFill>
              </a:rPr>
              <a:t>trauma).</a:t>
            </a:r>
            <a:endParaRPr lang="en-US" dirty="0">
              <a:solidFill>
                <a:schemeClr val="bg1"/>
              </a:solidFill>
            </a:endParaRPr>
          </a:p>
          <a:p>
            <a:pPr lvl="0" algn="l" rtl="0">
              <a:buFont typeface="Wingdings" panose="05000000000000000000" pitchFamily="2" charset="2"/>
              <a:buChar char="q"/>
            </a:pPr>
            <a:r>
              <a:rPr lang="en-US" dirty="0">
                <a:solidFill>
                  <a:schemeClr val="bg1"/>
                </a:solidFill>
              </a:rPr>
              <a:t>Memory defects : on recovery of consciousness, defects of memory  are usually present.</a:t>
            </a:r>
          </a:p>
          <a:p>
            <a:pPr algn="l">
              <a:buFont typeface="Wingdings" panose="05000000000000000000" pitchFamily="2" charset="2"/>
              <a:buChar char="q"/>
            </a:pPr>
            <a:endParaRPr lang="ar-SA" dirty="0"/>
          </a:p>
        </p:txBody>
      </p:sp>
      <p:sp>
        <p:nvSpPr>
          <p:cNvPr id="4" name="عنصر نائب للتذييل 3"/>
          <p:cNvSpPr>
            <a:spLocks noGrp="1"/>
          </p:cNvSpPr>
          <p:nvPr>
            <p:ph type="ftr" sz="quarter" idx="11"/>
          </p:nvPr>
        </p:nvSpPr>
        <p:spPr/>
        <p:txBody>
          <a:bodyPr/>
          <a:lstStyle/>
          <a:p>
            <a:r>
              <a:rPr lang="en-US" dirty="0"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16</a:t>
            </a:fld>
            <a:endParaRPr lang="en-US" dirty="0">
              <a:solidFill>
                <a:prstClr val="white"/>
              </a:solidFill>
            </a:endParaRPr>
          </a:p>
        </p:txBody>
      </p:sp>
    </p:spTree>
    <p:extLst>
      <p:ext uri="{BB962C8B-B14F-4D97-AF65-F5344CB8AC3E}">
        <p14:creationId xmlns:p14="http://schemas.microsoft.com/office/powerpoint/2010/main" val="1164599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rgbClr val="660033"/>
          </a:solidFill>
        </p:spPr>
        <p:txBody>
          <a:bodyPr/>
          <a:lstStyle/>
          <a:p>
            <a:pPr algn="ct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a:t>
            </a: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(TBI) </a:t>
            </a:r>
            <a: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7"/>
            <a:ext cx="11215076" cy="4087446"/>
          </a:xfrm>
          <a:solidFill>
            <a:srgbClr val="660033"/>
          </a:solidFill>
        </p:spPr>
        <p:txBody>
          <a:bodyPr>
            <a:normAutofit/>
          </a:bodyPr>
          <a:lstStyle/>
          <a:p>
            <a:pPr algn="l" rtl="0"/>
            <a:r>
              <a:rPr lang="en-US" b="1" dirty="0">
                <a:solidFill>
                  <a:srgbClr val="FFFF99"/>
                </a:solidFill>
              </a:rPr>
              <a:t>Chronic Consequences:</a:t>
            </a:r>
            <a:endParaRPr lang="en-US" sz="1600" dirty="0">
              <a:solidFill>
                <a:srgbClr val="FFFF99"/>
              </a:solidFill>
            </a:endParaRPr>
          </a:p>
          <a:p>
            <a:pPr lvl="1" algn="l" rtl="0">
              <a:lnSpc>
                <a:spcPct val="150000"/>
              </a:lnSpc>
            </a:pPr>
            <a:r>
              <a:rPr lang="en-US" sz="1800" dirty="0">
                <a:solidFill>
                  <a:schemeClr val="bg1"/>
                </a:solidFill>
              </a:rPr>
              <a:t>Lasting cognitive </a:t>
            </a:r>
            <a:r>
              <a:rPr lang="en-US" sz="1800" dirty="0" smtClean="0">
                <a:solidFill>
                  <a:schemeClr val="bg1"/>
                </a:solidFill>
              </a:rPr>
              <a:t>impairment</a:t>
            </a:r>
            <a:r>
              <a:rPr lang="en-US" sz="1800" dirty="0">
                <a:solidFill>
                  <a:schemeClr val="bg1"/>
                </a:solidFill>
              </a:rPr>
              <a:t>.</a:t>
            </a:r>
            <a:endParaRPr lang="en-US" sz="1800" dirty="0" smtClean="0">
              <a:solidFill>
                <a:schemeClr val="bg1"/>
              </a:solidFill>
            </a:endParaRPr>
          </a:p>
          <a:p>
            <a:pPr lvl="1" algn="l" rtl="0">
              <a:lnSpc>
                <a:spcPct val="150000"/>
              </a:lnSpc>
            </a:pPr>
            <a:r>
              <a:rPr lang="en-US" sz="1800" dirty="0" smtClean="0">
                <a:solidFill>
                  <a:schemeClr val="bg1"/>
                </a:solidFill>
              </a:rPr>
              <a:t>Emotional disturbances / Personality </a:t>
            </a:r>
            <a:r>
              <a:rPr lang="en-US" sz="1800" dirty="0">
                <a:solidFill>
                  <a:schemeClr val="bg1"/>
                </a:solidFill>
              </a:rPr>
              <a:t>changes</a:t>
            </a:r>
            <a:r>
              <a:rPr lang="en-US" sz="1800" dirty="0" smtClean="0">
                <a:solidFill>
                  <a:schemeClr val="bg1"/>
                </a:solidFill>
              </a:rPr>
              <a:t>:   </a:t>
            </a:r>
            <a:r>
              <a:rPr lang="en-US" sz="1800" dirty="0">
                <a:solidFill>
                  <a:schemeClr val="bg1"/>
                </a:solidFill>
              </a:rPr>
              <a:t>There may be irritability, reduced control of aggressive impulses, </a:t>
            </a:r>
            <a:r>
              <a:rPr lang="en-US" dirty="0" smtClean="0">
                <a:solidFill>
                  <a:schemeClr val="bg1"/>
                </a:solidFill>
              </a:rPr>
              <a:t>sexual </a:t>
            </a:r>
            <a:r>
              <a:rPr lang="en-US" dirty="0" err="1" smtClean="0">
                <a:solidFill>
                  <a:schemeClr val="bg1"/>
                </a:solidFill>
              </a:rPr>
              <a:t>disinhibition</a:t>
            </a:r>
            <a:r>
              <a:rPr lang="en-US" dirty="0" smtClean="0">
                <a:solidFill>
                  <a:schemeClr val="bg1"/>
                </a:solidFill>
              </a:rPr>
              <a:t>. </a:t>
            </a:r>
          </a:p>
          <a:p>
            <a:pPr lvl="1" algn="l" rtl="0">
              <a:lnSpc>
                <a:spcPct val="150000"/>
              </a:lnSpc>
            </a:pPr>
            <a:r>
              <a:rPr lang="en-US" sz="1800" dirty="0" smtClean="0">
                <a:solidFill>
                  <a:schemeClr val="bg1"/>
                </a:solidFill>
              </a:rPr>
              <a:t>Psychotic </a:t>
            </a:r>
            <a:r>
              <a:rPr lang="en-US" sz="1800" dirty="0">
                <a:solidFill>
                  <a:schemeClr val="bg1"/>
                </a:solidFill>
              </a:rPr>
              <a:t>features</a:t>
            </a:r>
            <a:r>
              <a:rPr lang="en-US" sz="1800" dirty="0" smtClean="0">
                <a:solidFill>
                  <a:schemeClr val="bg1"/>
                </a:solidFill>
              </a:rPr>
              <a:t>: delusions/ hallucinations.</a:t>
            </a:r>
            <a:endParaRPr lang="en-US" sz="1800" dirty="0">
              <a:solidFill>
                <a:schemeClr val="bg1"/>
              </a:solidFill>
            </a:endParaRPr>
          </a:p>
          <a:p>
            <a:pPr lvl="1" algn="l" rtl="0">
              <a:lnSpc>
                <a:spcPct val="150000"/>
              </a:lnSpc>
            </a:pPr>
            <a:r>
              <a:rPr lang="en-US" sz="1800" dirty="0" smtClean="0">
                <a:solidFill>
                  <a:schemeClr val="bg1"/>
                </a:solidFill>
              </a:rPr>
              <a:t>Social </a:t>
            </a:r>
            <a:r>
              <a:rPr lang="en-US" sz="1800" dirty="0">
                <a:solidFill>
                  <a:schemeClr val="bg1"/>
                </a:solidFill>
              </a:rPr>
              <a:t>consequences:</a:t>
            </a:r>
          </a:p>
          <a:p>
            <a:pPr lvl="1" algn="l" rtl="0">
              <a:lnSpc>
                <a:spcPct val="150000"/>
              </a:lnSpc>
            </a:pPr>
            <a:r>
              <a:rPr lang="en-US" sz="1800" dirty="0" smtClean="0">
                <a:solidFill>
                  <a:schemeClr val="bg1"/>
                </a:solidFill>
              </a:rPr>
              <a:t>Medico-legal </a:t>
            </a:r>
            <a:r>
              <a:rPr lang="en-US" sz="1800" dirty="0">
                <a:solidFill>
                  <a:schemeClr val="bg1"/>
                </a:solidFill>
              </a:rPr>
              <a:t>aspects</a:t>
            </a:r>
            <a:r>
              <a:rPr lang="en-US" sz="1800" dirty="0" smtClean="0">
                <a:solidFill>
                  <a:schemeClr val="bg1"/>
                </a:solidFill>
              </a:rPr>
              <a:t>: Compensation</a:t>
            </a:r>
            <a:endParaRPr lang="ar-SA" sz="1800" dirty="0">
              <a:solidFill>
                <a:schemeClr val="bg1"/>
              </a:solidFill>
            </a:endParaRPr>
          </a:p>
        </p:txBody>
      </p:sp>
      <p:sp>
        <p:nvSpPr>
          <p:cNvPr id="4" name="عنصر نائب للتذييل 3"/>
          <p:cNvSpPr>
            <a:spLocks noGrp="1"/>
          </p:cNvSpPr>
          <p:nvPr>
            <p:ph type="ftr" sz="quarter" idx="11"/>
          </p:nvPr>
        </p:nvSpPr>
        <p:spPr/>
        <p:txBody>
          <a:bodyPr/>
          <a:lstStyle/>
          <a:p>
            <a:r>
              <a:rPr lang="en-US" dirty="0"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17</a:t>
            </a:fld>
            <a:endParaRPr lang="en-US" dirty="0">
              <a:solidFill>
                <a:prstClr val="white"/>
              </a:solidFill>
            </a:endParaRPr>
          </a:p>
        </p:txBody>
      </p:sp>
    </p:spTree>
    <p:extLst>
      <p:ext uri="{BB962C8B-B14F-4D97-AF65-F5344CB8AC3E}">
        <p14:creationId xmlns:p14="http://schemas.microsoft.com/office/powerpoint/2010/main" val="1024112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54954" y="973668"/>
            <a:ext cx="8761413" cy="526886"/>
          </a:xfrm>
          <a:solidFill>
            <a:srgbClr val="660033"/>
          </a:solidFill>
        </p:spPr>
        <p:txBody>
          <a:bodyPr/>
          <a:lstStyle/>
          <a:p>
            <a:pPr algn="ct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br>
            <a:r>
              <a:rPr lang="en-US" sz="2800" b="1"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Traumatic Brain Injury </a:t>
            </a:r>
            <a:r>
              <a:rPr lang="en-US" sz="2800"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(TBI) </a:t>
            </a:r>
            <a: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t/>
            </a:r>
            <a:br>
              <a:rPr lang="en-US" sz="2800" b="1" dirty="0">
                <a:solidFill>
                  <a:srgbClr val="0D0D0D"/>
                </a:solidFill>
                <a:latin typeface="Times New Roman" panose="02020603050405020304" pitchFamily="18" charset="0"/>
                <a:ea typeface="Times New Roman" panose="02020603050405020304" pitchFamily="18" charset="0"/>
                <a:cs typeface="Traditional Arabic" panose="02020603050405020304" pitchFamily="18" charset="-78"/>
              </a:rPr>
            </a:b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484556" y="2157047"/>
            <a:ext cx="11215076" cy="4087446"/>
          </a:xfrm>
          <a:solidFill>
            <a:srgbClr val="660033"/>
          </a:solidFill>
        </p:spPr>
        <p:txBody>
          <a:bodyPr>
            <a:normAutofit/>
          </a:bodyPr>
          <a:lstStyle/>
          <a:p>
            <a:pPr marR="180340" algn="just" rtl="0">
              <a:lnSpc>
                <a:spcPct val="107000"/>
              </a:lnSpc>
              <a:tabLst>
                <a:tab pos="450215" algn="ctr"/>
                <a:tab pos="540385" algn="ctr"/>
                <a:tab pos="1170305" algn="ctr"/>
              </a:tabLst>
            </a:pPr>
            <a:r>
              <a:rPr lang="en-US" b="1"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Treatment:</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270510" marR="180340" algn="just" rtl="0">
              <a:lnSpc>
                <a:spcPct val="107000"/>
              </a:lnSpc>
              <a:buFont typeface="Wingdings" panose="05000000000000000000" pitchFamily="2" charset="2"/>
              <a:buChar char="q"/>
              <a:tabLst>
                <a:tab pos="450215" algn="ctr"/>
                <a:tab pos="540385" algn="ctr"/>
                <a:tab pos="1170305" algn="ctr"/>
              </a:tabLst>
            </a:pP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 plan for long-term treatment should be made as early as possible after head trauma.</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270510" marR="1270" algn="just" rtl="0">
              <a:lnSpc>
                <a:spcPct val="107000"/>
              </a:lnSpc>
              <a:buFont typeface="Wingdings" panose="05000000000000000000" pitchFamily="2" charset="2"/>
              <a:buChar char="q"/>
              <a:tabLst>
                <a:tab pos="450215" algn="ctr"/>
                <a:tab pos="540385" algn="ctr"/>
                <a:tab pos="1170305" algn="ctr"/>
              </a:tabLst>
            </a:pPr>
            <a:r>
              <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Aggression </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and impulsivity can be treated with anticonvulsants or antipsychotics. </a:t>
            </a:r>
            <a:endPar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270510" marR="1270" algn="just" rtl="0">
              <a:lnSpc>
                <a:spcPct val="107000"/>
              </a:lnSpc>
              <a:buFont typeface="Wingdings" panose="05000000000000000000" pitchFamily="2" charset="2"/>
              <a:buChar char="q"/>
              <a:tabLst>
                <a:tab pos="450215" algn="ctr"/>
                <a:tab pos="540385" algn="ctr"/>
                <a:tab pos="1170305" algn="ctr"/>
              </a:tabLst>
            </a:pPr>
            <a:r>
              <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Treatment </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should include physical and psychological rehabilitation to which the clinical psychologist can sometimes contribute </a:t>
            </a:r>
            <a:r>
              <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behavioral </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and cognitive techniques. </a:t>
            </a:r>
            <a:endPar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270510" marR="1270" algn="just" rtl="0">
              <a:lnSpc>
                <a:spcPct val="107000"/>
              </a:lnSpc>
              <a:buFont typeface="Wingdings" panose="05000000000000000000" pitchFamily="2" charset="2"/>
              <a:buChar char="q"/>
              <a:tabLst>
                <a:tab pos="450215" algn="ctr"/>
                <a:tab pos="540385" algn="ctr"/>
                <a:tab pos="1170305" algn="ctr"/>
              </a:tabLst>
            </a:pPr>
            <a:r>
              <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Problems of litigation and compensation should be settled as early as possible. </a:t>
            </a:r>
            <a:endPar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270510" marR="1270" algn="just" rtl="0">
              <a:lnSpc>
                <a:spcPct val="107000"/>
              </a:lnSpc>
              <a:buFont typeface="Wingdings" panose="05000000000000000000" pitchFamily="2" charset="2"/>
              <a:buChar char="q"/>
              <a:tabLst>
                <a:tab pos="450215" algn="ctr"/>
                <a:tab pos="540385" algn="ctr"/>
                <a:tab pos="1170305" algn="ctr"/>
              </a:tabLst>
            </a:pPr>
            <a:r>
              <a:rPr lang="en-US"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Continuing psychosocial help should be provided to patient and </a:t>
            </a:r>
            <a:r>
              <a:rPr lang="en-US" dirty="0" err="1">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carers</a:t>
            </a:r>
            <a:r>
              <a:rPr lang="en-US"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 by a special team.</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lvl="1" indent="0" algn="l" rtl="0">
              <a:lnSpc>
                <a:spcPct val="150000"/>
              </a:lnSpc>
              <a:buNone/>
            </a:pPr>
            <a:endParaRPr lang="ar-SA" sz="1800" dirty="0">
              <a:solidFill>
                <a:schemeClr val="bg1"/>
              </a:solidFill>
            </a:endParaRPr>
          </a:p>
        </p:txBody>
      </p:sp>
      <p:sp>
        <p:nvSpPr>
          <p:cNvPr id="4" name="عنصر نائب للتذييل 3"/>
          <p:cNvSpPr>
            <a:spLocks noGrp="1"/>
          </p:cNvSpPr>
          <p:nvPr>
            <p:ph type="ftr" sz="quarter" idx="11"/>
          </p:nvPr>
        </p:nvSpPr>
        <p:spPr/>
        <p:txBody>
          <a:bodyPr/>
          <a:lstStyle/>
          <a:p>
            <a:r>
              <a:rPr lang="en-US" dirty="0" smtClean="0">
                <a:solidFill>
                  <a:srgbClr val="B31166"/>
                </a:solidFill>
              </a:rPr>
              <a:t>Neurocognitive Disorders-  Prof. Al-Sughayir</a:t>
            </a:r>
            <a:endParaRPr lang="en-US" dirty="0">
              <a:solidFill>
                <a:srgbClr val="B31166"/>
              </a:solidFill>
            </a:endParaRPr>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117439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lvl="0" indent="-342900" algn="ctr" rtl="0">
              <a:lnSpc>
                <a:spcPct val="107000"/>
              </a:lnSpc>
              <a:spcBef>
                <a:spcPts val="1000"/>
              </a:spcBef>
            </a:pPr>
            <a:r>
              <a:rPr lang="en-US" sz="3200" b="1" dirty="0" smtClean="0">
                <a:solidFill>
                  <a:schemeClr val="accent2">
                    <a:lumMod val="20000"/>
                    <a:lumOff val="80000"/>
                  </a:schemeClr>
                </a:solidFill>
                <a:latin typeface="Times New Roman" panose="02020603050405020304" pitchFamily="18" charset="0"/>
                <a:ea typeface="Times New Roman" panose="02020603050405020304" pitchFamily="18" charset="0"/>
                <a:cs typeface="Traditional Arabic" panose="02020603050405020304" pitchFamily="18" charset="-78"/>
              </a:rPr>
              <a:t>Objectives</a:t>
            </a:r>
            <a:endParaRPr lang="ar-SA" sz="5400" dirty="0">
              <a:solidFill>
                <a:schemeClr val="accent2">
                  <a:lumMod val="20000"/>
                  <a:lumOff val="80000"/>
                </a:schemeClr>
              </a:solidFill>
            </a:endParaRPr>
          </a:p>
        </p:txBody>
      </p:sp>
      <p:sp>
        <p:nvSpPr>
          <p:cNvPr id="3" name="عنصر نائب للمحتوى 2"/>
          <p:cNvSpPr>
            <a:spLocks noGrp="1"/>
          </p:cNvSpPr>
          <p:nvPr>
            <p:ph idx="1"/>
          </p:nvPr>
        </p:nvSpPr>
        <p:spPr>
          <a:solidFill>
            <a:schemeClr val="accent6">
              <a:lumMod val="50000"/>
            </a:schemeClr>
          </a:solidFill>
        </p:spPr>
        <p:txBody>
          <a:bodyPr/>
          <a:lstStyle/>
          <a:p>
            <a:pPr algn="just" rtl="0">
              <a:lnSpc>
                <a:spcPct val="107000"/>
              </a:lnSpc>
            </a:pPr>
            <a:r>
              <a:rPr lang="en-US" sz="24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At </a:t>
            </a: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the end of this lecture, student should be able to</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Know the cognitive </a:t>
            </a:r>
            <a:r>
              <a:rPr lang="en-US" sz="24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functions </a:t>
            </a: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&amp; the </a:t>
            </a:r>
            <a:r>
              <a:rPr lang="en-US" sz="24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neurocognitive </a:t>
            </a: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disorders.</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Understand delirium and know how to detect it.</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Understand dementia and know how to detect it.</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rtl="0">
              <a:lnSpc>
                <a:spcPct val="107000"/>
              </a:lnSpc>
              <a:buFont typeface="+mj-lt"/>
              <a:buAutoNum type="arabicPeriod"/>
            </a:pPr>
            <a:r>
              <a:rPr lang="en-US" sz="2400" dirty="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Know other neurocognitive </a:t>
            </a:r>
            <a:r>
              <a:rPr lang="en-US" sz="2400" dirty="0" smtClean="0">
                <a:solidFill>
                  <a:schemeClr val="bg1"/>
                </a:solidFill>
                <a:latin typeface="Times New Roman" panose="02020603050405020304" pitchFamily="18" charset="0"/>
                <a:ea typeface="Times New Roman" panose="02020603050405020304" pitchFamily="18" charset="0"/>
                <a:cs typeface="Traditional Arabic" panose="02020603050405020304" pitchFamily="18" charset="-78"/>
              </a:rPr>
              <a:t>disorders (amnestic syndrome/ TBI).</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l" rtl="0"/>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241187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37333" y="542064"/>
            <a:ext cx="10234250" cy="626165"/>
          </a:xfrm>
        </p:spPr>
        <p:txBody>
          <a:bodyPr/>
          <a:lstStyle/>
          <a:p>
            <a:pPr lvl="0" algn="ctr" rtl="0">
              <a:spcBef>
                <a:spcPts val="0"/>
              </a:spcBef>
            </a:pPr>
            <a:r>
              <a:rPr lang="en-US" sz="3200" b="1" dirty="0" smtClean="0">
                <a:solidFill>
                  <a:prstClr val="white"/>
                </a:solidFill>
              </a:rPr>
              <a:t>        </a:t>
            </a:r>
            <a:br>
              <a:rPr lang="en-US" sz="3200" b="1" dirty="0" smtClean="0">
                <a:solidFill>
                  <a:prstClr val="white"/>
                </a:solidFill>
              </a:rPr>
            </a:br>
            <a:r>
              <a:rPr lang="en-US" sz="3200" b="1" dirty="0" smtClean="0">
                <a:solidFill>
                  <a:prstClr val="white"/>
                </a:solidFill>
              </a:rPr>
              <a:t>Cognition</a:t>
            </a:r>
            <a:r>
              <a:rPr lang="ar-SA" sz="1800" dirty="0">
                <a:solidFill>
                  <a:prstClr val="white"/>
                </a:solidFill>
                <a:cs typeface="Arial" panose="020B0604020202020204" pitchFamily="34" charset="0"/>
              </a:rPr>
              <a:t/>
            </a:r>
            <a:br>
              <a:rPr lang="ar-SA" sz="1800" dirty="0">
                <a:solidFill>
                  <a:prstClr val="white"/>
                </a:solidFill>
                <a:cs typeface="Arial" panose="020B0604020202020204" pitchFamily="34" charset="0"/>
              </a:rPr>
            </a:br>
            <a:endParaRPr lang="ar-SA" dirty="0"/>
          </a:p>
        </p:txBody>
      </p:sp>
      <p:sp>
        <p:nvSpPr>
          <p:cNvPr id="3" name="عنصر نائب للمحتوى 2"/>
          <p:cNvSpPr>
            <a:spLocks noGrp="1"/>
          </p:cNvSpPr>
          <p:nvPr>
            <p:ph idx="1"/>
          </p:nvPr>
        </p:nvSpPr>
        <p:spPr>
          <a:xfrm>
            <a:off x="539261" y="2243016"/>
            <a:ext cx="11105661" cy="4056184"/>
          </a:xfrm>
        </p:spPr>
        <p:txBody>
          <a:bodyPr>
            <a:normAutofit/>
          </a:bodyPr>
          <a:lstStyle/>
          <a:p>
            <a:pPr algn="l" rtl="0">
              <a:lnSpc>
                <a:spcPct val="115000"/>
              </a:lnSpc>
              <a:spcAft>
                <a:spcPts val="10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
        <p:nvSpPr>
          <p:cNvPr id="4" name="وسيلة شرح مستطيلة مستديرة الزوايا 3"/>
          <p:cNvSpPr/>
          <p:nvPr/>
        </p:nvSpPr>
        <p:spPr>
          <a:xfrm>
            <a:off x="469090" y="1445676"/>
            <a:ext cx="6349153" cy="2142349"/>
          </a:xfrm>
          <a:prstGeom prst="wedgeRoundRectCallout">
            <a:avLst>
              <a:gd name="adj1" fmla="val 23434"/>
              <a:gd name="adj2" fmla="val -692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15000"/>
              </a:lnSpc>
              <a:spcBef>
                <a:spcPts val="1000"/>
              </a:spcBef>
              <a:spcAft>
                <a:spcPts val="1000"/>
              </a:spcAft>
              <a:buClr>
                <a:srgbClr val="B31166"/>
              </a:buClr>
              <a:buSzPct val="80000"/>
            </a:pPr>
            <a:r>
              <a:rPr lang="en-US" sz="2400" b="1" dirty="0">
                <a:solidFill>
                  <a:srgbClr val="99FF99"/>
                </a:solidFill>
                <a:latin typeface="Calibri" panose="020F0502020204030204" pitchFamily="34" charset="0"/>
                <a:ea typeface="Calibri" panose="020F0502020204030204" pitchFamily="34" charset="0"/>
                <a:cs typeface="Arial" panose="020B0604020202020204" pitchFamily="34" charset="0"/>
              </a:rPr>
              <a:t>Cognitive functions</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attention, concentration, orientation, and memory.  Disorders of which are called </a:t>
            </a:r>
            <a:r>
              <a:rPr lang="en-US" sz="2400" b="1" dirty="0">
                <a:solidFill>
                  <a:schemeClr val="bg2">
                    <a:lumMod val="90000"/>
                  </a:schemeClr>
                </a:solidFill>
                <a:latin typeface="Calibri" panose="020F0502020204030204" pitchFamily="34" charset="0"/>
                <a:ea typeface="Calibri" panose="020F0502020204030204" pitchFamily="34" charset="0"/>
                <a:cs typeface="Arial" panose="020B0604020202020204" pitchFamily="34" charset="0"/>
              </a:rPr>
              <a:t>"Cognitive disorders"</a:t>
            </a:r>
            <a:r>
              <a:rPr lang="en-US" sz="2400" dirty="0">
                <a:solidFill>
                  <a:schemeClr val="bg2">
                    <a:lumMod val="90000"/>
                  </a:schemeClr>
                </a:solidFill>
                <a:latin typeface="Calibri" panose="020F0502020204030204" pitchFamily="34" charset="0"/>
                <a:ea typeface="Calibri" panose="020F0502020204030204" pitchFamily="34" charset="0"/>
                <a:cs typeface="Arial" panose="020B0604020202020204" pitchFamily="34" charset="0"/>
              </a:rPr>
              <a:t> </a:t>
            </a:r>
          </a:p>
        </p:txBody>
      </p:sp>
      <p:sp>
        <p:nvSpPr>
          <p:cNvPr id="5" name="وسيلة شرح مستطيلة مستديرة الزوايا 4"/>
          <p:cNvSpPr/>
          <p:nvPr/>
        </p:nvSpPr>
        <p:spPr>
          <a:xfrm>
            <a:off x="7176648" y="1337196"/>
            <a:ext cx="4571912" cy="5043726"/>
          </a:xfrm>
          <a:prstGeom prst="wedgeRoundRectCallout">
            <a:avLst>
              <a:gd name="adj1" fmla="val -54654"/>
              <a:gd name="adj2" fmla="val -5679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15000"/>
              </a:lnSpc>
              <a:spcBef>
                <a:spcPts val="1000"/>
              </a:spcBef>
              <a:spcAft>
                <a:spcPts val="1000"/>
              </a:spcAft>
              <a:buClr>
                <a:srgbClr val="B31166"/>
              </a:buClr>
              <a:buSzPct val="80000"/>
            </a:pPr>
            <a:r>
              <a:rPr lang="en-US" sz="2400" b="1" dirty="0">
                <a:solidFill>
                  <a:srgbClr val="FFFF99"/>
                </a:solidFill>
                <a:latin typeface="Calibri" panose="020F0502020204030204" pitchFamily="34" charset="0"/>
                <a:ea typeface="Calibri" panose="020F0502020204030204" pitchFamily="34" charset="0"/>
                <a:cs typeface="Arial" panose="020B0604020202020204" pitchFamily="34" charset="0"/>
              </a:rPr>
              <a:t>Cognitive Processes</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ways of thinking and conclusion formation. </a:t>
            </a:r>
            <a:r>
              <a:rPr lang="en-US" sz="2400" dirty="0" smtClean="0">
                <a:solidFill>
                  <a:schemeClr val="bg1"/>
                </a:solidFill>
                <a:latin typeface="Calibri" panose="020F0502020204030204" pitchFamily="34" charset="0"/>
                <a:ea typeface="Calibri" panose="020F0502020204030204" pitchFamily="34" charset="0"/>
                <a:cs typeface="Arial" panose="020B0604020202020204" pitchFamily="34" charset="0"/>
              </a:rPr>
              <a:t>                                 </a:t>
            </a:r>
            <a:r>
              <a:rPr lang="en-US" sz="2400" b="1" dirty="0" smtClean="0">
                <a:solidFill>
                  <a:srgbClr val="FFFF99"/>
                </a:solidFill>
                <a:latin typeface="Calibri" panose="020F0502020204030204" pitchFamily="34" charset="0"/>
                <a:ea typeface="Calibri" panose="020F0502020204030204" pitchFamily="34" charset="0"/>
                <a:cs typeface="Arial" panose="020B0604020202020204" pitchFamily="34" charset="0"/>
              </a:rPr>
              <a:t>Cognitive </a:t>
            </a:r>
            <a:r>
              <a:rPr lang="en-US" sz="2400" b="1" dirty="0">
                <a:solidFill>
                  <a:srgbClr val="FFFF99"/>
                </a:solidFill>
                <a:latin typeface="Calibri" panose="020F0502020204030204" pitchFamily="34" charset="0"/>
                <a:ea typeface="Calibri" panose="020F0502020204030204" pitchFamily="34" charset="0"/>
                <a:cs typeface="Arial" panose="020B0604020202020204" pitchFamily="34" charset="0"/>
              </a:rPr>
              <a:t>Therapy</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 a type of psychotherapy that is concerned with detection and correction of wrong thoughts &amp; thinking process (negative cognition). It is </a:t>
            </a:r>
            <a:r>
              <a:rPr lang="en-US" sz="2400" b="1" i="1" dirty="0">
                <a:solidFill>
                  <a:schemeClr val="bg1"/>
                </a:solidFill>
                <a:latin typeface="Calibri" panose="020F0502020204030204" pitchFamily="34" charset="0"/>
                <a:ea typeface="Calibri" panose="020F0502020204030204" pitchFamily="34" charset="0"/>
                <a:cs typeface="Arial" panose="020B0604020202020204" pitchFamily="34" charset="0"/>
              </a:rPr>
              <a:t>not </a:t>
            </a:r>
            <a:r>
              <a:rPr lang="en-US" sz="2400" dirty="0">
                <a:solidFill>
                  <a:schemeClr val="bg1"/>
                </a:solidFill>
                <a:latin typeface="Calibri" panose="020F0502020204030204" pitchFamily="34" charset="0"/>
                <a:ea typeface="Calibri" panose="020F0502020204030204" pitchFamily="34" charset="0"/>
                <a:cs typeface="Arial" panose="020B0604020202020204" pitchFamily="34" charset="0"/>
              </a:rPr>
              <a:t>a treatment of cognitive disorders.</a:t>
            </a:r>
          </a:p>
        </p:txBody>
      </p:sp>
      <p:sp>
        <p:nvSpPr>
          <p:cNvPr id="6" name="وسيلة شرح مستطيلة مستديرة الزوايا 5"/>
          <p:cNvSpPr/>
          <p:nvPr/>
        </p:nvSpPr>
        <p:spPr>
          <a:xfrm>
            <a:off x="504174" y="3775764"/>
            <a:ext cx="6602303" cy="2564297"/>
          </a:xfrm>
          <a:prstGeom prst="wedgeRoundRectCallout">
            <a:avLst>
              <a:gd name="adj1" fmla="val -4242"/>
              <a:gd name="adj2" fmla="val -772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15000"/>
              </a:lnSpc>
              <a:spcBef>
                <a:spcPts val="1000"/>
              </a:spcBef>
              <a:spcAft>
                <a:spcPts val="1000"/>
              </a:spcAft>
              <a:buClr>
                <a:srgbClr val="B31166"/>
              </a:buClr>
              <a:buSzPct val="80000"/>
            </a:pPr>
            <a:r>
              <a:rPr lang="en-US" sz="2400" b="1" dirty="0" smtClean="0">
                <a:solidFill>
                  <a:srgbClr val="FFC000"/>
                </a:solidFill>
                <a:latin typeface="Calibri" panose="020F0502020204030204" pitchFamily="34" charset="0"/>
                <a:ea typeface="Calibri" panose="020F0502020204030204" pitchFamily="34" charset="0"/>
                <a:cs typeface="Arial" panose="020B0604020202020204" pitchFamily="34" charset="0"/>
              </a:rPr>
              <a:t>Delirium</a:t>
            </a:r>
            <a:r>
              <a:rPr lang="en-US" sz="2000" b="1" dirty="0">
                <a:solidFill>
                  <a:srgbClr val="FFC000"/>
                </a:solidFill>
                <a:latin typeface="Calibri" panose="020F0502020204030204" pitchFamily="34" charset="0"/>
                <a:ea typeface="Calibri" panose="020F0502020204030204" pitchFamily="34" charset="0"/>
                <a:cs typeface="Arial" panose="020B0604020202020204" pitchFamily="34" charset="0"/>
              </a:rPr>
              <a:t>.</a:t>
            </a:r>
            <a:endParaRPr lang="en-US" sz="2000" dirty="0" smtClean="0">
              <a:solidFill>
                <a:srgbClr val="FFC000"/>
              </a:solidFill>
              <a:latin typeface="Calibri" panose="020F0502020204030204" pitchFamily="34" charset="0"/>
              <a:ea typeface="Calibri" panose="020F0502020204030204" pitchFamily="34" charset="0"/>
              <a:cs typeface="Arial" panose="020B0604020202020204" pitchFamily="34" charset="0"/>
            </a:endParaRPr>
          </a:p>
          <a:p>
            <a:pPr lvl="0">
              <a:lnSpc>
                <a:spcPct val="115000"/>
              </a:lnSpc>
              <a:spcBef>
                <a:spcPts val="1000"/>
              </a:spcBef>
              <a:spcAft>
                <a:spcPts val="1000"/>
              </a:spcAft>
              <a:buClr>
                <a:srgbClr val="B31166"/>
              </a:buClr>
              <a:buSzPct val="80000"/>
            </a:pPr>
            <a:r>
              <a:rPr lang="en-US" sz="2400" b="1" dirty="0" smtClean="0">
                <a:solidFill>
                  <a:srgbClr val="FFC000"/>
                </a:solidFill>
                <a:latin typeface="Calibri" panose="020F0502020204030204" pitchFamily="34" charset="0"/>
                <a:ea typeface="Calibri" panose="020F0502020204030204" pitchFamily="34" charset="0"/>
              </a:rPr>
              <a:t>Mild </a:t>
            </a:r>
            <a:r>
              <a:rPr lang="en-US" sz="2400" b="1" dirty="0">
                <a:solidFill>
                  <a:srgbClr val="FFC000"/>
                </a:solidFill>
                <a:latin typeface="Calibri" panose="020F0502020204030204" pitchFamily="34" charset="0"/>
                <a:ea typeface="Calibri" panose="020F0502020204030204" pitchFamily="34" charset="0"/>
              </a:rPr>
              <a:t>Neurocognitive </a:t>
            </a:r>
            <a:r>
              <a:rPr lang="en-US" sz="2400" b="1" dirty="0" smtClean="0">
                <a:solidFill>
                  <a:srgbClr val="FFC000"/>
                </a:solidFill>
                <a:latin typeface="Calibri" panose="020F0502020204030204" pitchFamily="34" charset="0"/>
                <a:ea typeface="Calibri" panose="020F0502020204030204" pitchFamily="34" charset="0"/>
              </a:rPr>
              <a:t>Disorders.</a:t>
            </a:r>
            <a:endParaRPr lang="en-US" sz="2400" b="1" dirty="0" smtClean="0">
              <a:solidFill>
                <a:schemeClr val="bg1"/>
              </a:solidFill>
              <a:latin typeface="Calibri" panose="020F0502020204030204" pitchFamily="34" charset="0"/>
              <a:ea typeface="Calibri" panose="020F0502020204030204" pitchFamily="34" charset="0"/>
            </a:endParaRPr>
          </a:p>
          <a:p>
            <a:pPr>
              <a:lnSpc>
                <a:spcPct val="115000"/>
              </a:lnSpc>
              <a:spcAft>
                <a:spcPts val="0"/>
              </a:spcAft>
            </a:pPr>
            <a:r>
              <a:rPr lang="en-US" sz="2400" b="1" dirty="0">
                <a:solidFill>
                  <a:srgbClr val="FFC000"/>
                </a:solidFill>
                <a:latin typeface="Calibri" panose="020F0502020204030204" pitchFamily="34" charset="0"/>
                <a:ea typeface="Times New Roman" panose="02020603050405020304" pitchFamily="18" charset="0"/>
                <a:cs typeface="Arial" panose="020B0604020202020204" pitchFamily="34" charset="0"/>
              </a:rPr>
              <a:t>Major Neurocognitive </a:t>
            </a:r>
            <a:r>
              <a:rPr lang="en-US" sz="2400" b="1" dirty="0" smtClean="0">
                <a:solidFill>
                  <a:srgbClr val="FFC000"/>
                </a:solidFill>
                <a:latin typeface="Calibri" panose="020F0502020204030204" pitchFamily="34" charset="0"/>
                <a:ea typeface="Times New Roman" panose="02020603050405020304" pitchFamily="18" charset="0"/>
                <a:cs typeface="Arial" panose="020B0604020202020204" pitchFamily="34" charset="0"/>
              </a:rPr>
              <a:t>Disorders: </a:t>
            </a:r>
            <a:r>
              <a:rPr lang="en-US" sz="2400" b="1" dirty="0" smtClean="0">
                <a:solidFill>
                  <a:schemeClr val="bg1"/>
                </a:solidFill>
                <a:latin typeface="Calibri" panose="020F0502020204030204" pitchFamily="34" charset="0"/>
                <a:ea typeface="Times New Roman" panose="02020603050405020304" pitchFamily="18" charset="0"/>
                <a:cs typeface="Arial" panose="020B0604020202020204" pitchFamily="34" charset="0"/>
              </a:rPr>
              <a:t>Dementia-Amnestic syndrome.</a:t>
            </a:r>
            <a:endParaRPr lang="en-US" sz="2400" b="1" dirty="0">
              <a:solidFill>
                <a:schemeClr val="bg1"/>
              </a:solidFill>
              <a:latin typeface="Futura Std Medium"/>
              <a:ea typeface="Times New Roman" panose="02020603050405020304" pitchFamily="18" charset="0"/>
              <a:cs typeface="Arial" panose="020B0604020202020204" pitchFamily="34" charset="0"/>
            </a:endParaRPr>
          </a:p>
          <a:p>
            <a:pPr marL="342900" lvl="0" indent="-342900">
              <a:lnSpc>
                <a:spcPct val="115000"/>
              </a:lnSpc>
              <a:spcBef>
                <a:spcPts val="1000"/>
              </a:spcBef>
              <a:spcAft>
                <a:spcPts val="1000"/>
              </a:spcAft>
              <a:buClr>
                <a:srgbClr val="B31166"/>
              </a:buClr>
              <a:buSzPct val="80000"/>
              <a:buFont typeface="Wingdings 3" charset="2"/>
              <a:buChar char=""/>
            </a:pPr>
            <a:endParaRPr lang="en-US" sz="20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p:txBody>
      </p:sp>
      <p:sp>
        <p:nvSpPr>
          <p:cNvPr id="7" name="عنصر نائب للتذييل 6"/>
          <p:cNvSpPr>
            <a:spLocks noGrp="1"/>
          </p:cNvSpPr>
          <p:nvPr>
            <p:ph type="ftr" sz="quarter" idx="11"/>
          </p:nvPr>
        </p:nvSpPr>
        <p:spPr/>
        <p:txBody>
          <a:bodyPr/>
          <a:lstStyle/>
          <a:p>
            <a:r>
              <a:rPr lang="en-US" smtClean="0"/>
              <a:t>Neurocognitive Disorders-  Prof. Al-Sughayir</a:t>
            </a:r>
            <a:endParaRPr lang="en-US" dirty="0"/>
          </a:p>
        </p:txBody>
      </p:sp>
      <p:sp>
        <p:nvSpPr>
          <p:cNvPr id="8" name="عنصر نائب لرقم الشريحة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24407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20000"/>
              <a:lumOff val="80000"/>
            </a:schemeClr>
          </a:solidFill>
        </p:spPr>
        <p:txBody>
          <a:bodyPr/>
          <a:lstStyle/>
          <a:p>
            <a:pPr algn="ctr" rtl="0"/>
            <a:r>
              <a:rPr lang="en-US" b="1" dirty="0" smtClean="0">
                <a:solidFill>
                  <a:schemeClr val="tx1">
                    <a:lumMod val="95000"/>
                    <a:lumOff val="5000"/>
                  </a:schemeClr>
                </a:solidFill>
                <a:latin typeface="Times New Roman" panose="02020603050405020304" pitchFamily="18" charset="0"/>
                <a:ea typeface="Times New Roman" panose="02020603050405020304" pitchFamily="18" charset="0"/>
              </a:rPr>
              <a:t>Delirium</a:t>
            </a:r>
            <a:endParaRPr lang="ar-SA" dirty="0">
              <a:solidFill>
                <a:schemeClr val="tx1">
                  <a:lumMod val="95000"/>
                  <a:lumOff val="5000"/>
                </a:schemeClr>
              </a:solidFill>
            </a:endParaRPr>
          </a:p>
        </p:txBody>
      </p:sp>
      <p:sp>
        <p:nvSpPr>
          <p:cNvPr id="3" name="عنصر نائب للمحتوى 2"/>
          <p:cNvSpPr>
            <a:spLocks noGrp="1"/>
          </p:cNvSpPr>
          <p:nvPr>
            <p:ph idx="1"/>
          </p:nvPr>
        </p:nvSpPr>
        <p:spPr>
          <a:xfrm>
            <a:off x="655984" y="2176669"/>
            <a:ext cx="10893286" cy="4034367"/>
          </a:xfrm>
          <a:solidFill>
            <a:schemeClr val="accent6">
              <a:lumMod val="20000"/>
              <a:lumOff val="80000"/>
            </a:schemeClr>
          </a:solidFill>
        </p:spPr>
        <p:txBody>
          <a:bodyPr>
            <a:normAutofit fontScale="92500" lnSpcReduction="10000"/>
          </a:bodyPr>
          <a:lstStyle/>
          <a:p>
            <a:pPr algn="just" rtl="0">
              <a:lnSpc>
                <a:spcPct val="107000"/>
              </a:lnSpc>
            </a:pPr>
            <a:r>
              <a:rPr lang="en-US" dirty="0">
                <a:latin typeface="Times New Roman" panose="02020603050405020304" pitchFamily="18" charset="0"/>
                <a:ea typeface="Times New Roman" panose="02020603050405020304" pitchFamily="18" charset="0"/>
                <a:cs typeface="Traditional Arabic" panose="02020603050405020304" pitchFamily="18" charset="-78"/>
              </a:rPr>
              <a:t>Delirium is a global impairment of cognitive functions and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awareness of the surrounding (</a:t>
            </a:r>
            <a:r>
              <a:rPr lang="en-US" sz="1600" dirty="0" smtClean="0">
                <a:latin typeface="Times New Roman" panose="02020603050405020304" pitchFamily="18" charset="0"/>
                <a:ea typeface="Times New Roman" panose="02020603050405020304" pitchFamily="18" charset="0"/>
                <a:cs typeface="Traditional Arabic" panose="02020603050405020304" pitchFamily="18" charset="-78"/>
              </a:rPr>
              <a:t>consciousness).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Acute, severe,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&amp;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reversible.</a:t>
            </a:r>
            <a:r>
              <a:rPr lang="en-US" sz="8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en-US" sz="1600" dirty="0" smtClean="0">
              <a:latin typeface="Calibri" panose="020F0502020204030204" pitchFamily="34" charset="0"/>
              <a:ea typeface="Times New Roman" panose="02020603050405020304" pitchFamily="18" charset="0"/>
              <a:cs typeface="Arial" panose="020B0604020202020204" pitchFamily="34" charset="0"/>
            </a:endParaRPr>
          </a:p>
          <a:p>
            <a:pPr algn="just" rtl="0">
              <a:lnSpc>
                <a:spcPct val="107000"/>
              </a:lnSpc>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Usually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associated with disturbances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of the following: </a:t>
            </a:r>
          </a:p>
          <a:p>
            <a:pPr algn="just" rtl="0">
              <a:lnSpc>
                <a:spcPct val="107000"/>
              </a:lnSpc>
              <a:buFont typeface="Courier New" panose="02070309020205020404" pitchFamily="49" charset="0"/>
              <a:buChar char="o"/>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Perception (hallucinations/illusions). </a:t>
            </a:r>
          </a:p>
          <a:p>
            <a:pPr algn="just" rtl="0">
              <a:lnSpc>
                <a:spcPct val="107000"/>
              </a:lnSpc>
              <a:buFont typeface="Courier New" panose="02070309020205020404" pitchFamily="49" charset="0"/>
              <a:buChar char="o"/>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Thinking </a:t>
            </a:r>
            <a:r>
              <a:rPr lang="en-US" dirty="0">
                <a:latin typeface="Times New Roman" panose="02020603050405020304" pitchFamily="18" charset="0"/>
                <a:ea typeface="Times New Roman" panose="02020603050405020304" pitchFamily="18" charset="0"/>
                <a:cs typeface="Traditional Arabic" panose="02020603050405020304" pitchFamily="18" charset="-78"/>
              </a:rPr>
              <a:t>(delusions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pPr algn="just" rtl="0">
              <a:lnSpc>
                <a:spcPct val="107000"/>
              </a:lnSpc>
              <a:buFont typeface="Courier New" panose="02070309020205020404" pitchFamily="49" charset="0"/>
              <a:buChar char="o"/>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Affect/Mood </a:t>
            </a:r>
            <a:r>
              <a:rPr lang="en-US" dirty="0">
                <a:latin typeface="Times New Roman" panose="02020603050405020304" pitchFamily="18" charset="0"/>
                <a:ea typeface="Times New Roman" panose="02020603050405020304" pitchFamily="18" charset="0"/>
                <a:cs typeface="Traditional Arabic" panose="02020603050405020304" pitchFamily="18" charset="-78"/>
              </a:rPr>
              <a:t>(perplexity/ irritability</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t>
            </a:r>
          </a:p>
          <a:p>
            <a:pPr algn="just" rtl="0">
              <a:lnSpc>
                <a:spcPct val="107000"/>
              </a:lnSpc>
              <a:buFont typeface="Courier New" panose="02070309020205020404" pitchFamily="49" charset="0"/>
              <a:buChar char="o"/>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Behavior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(agitation/aggression).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0">
              <a:lnSpc>
                <a:spcPct val="107000"/>
              </a:lnSpc>
              <a:buNone/>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The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patient may be dangerous to himself or others. </a:t>
            </a:r>
            <a:endParaRPr lang="en-US"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lgn="just" rtl="0">
              <a:lnSpc>
                <a:spcPct val="107000"/>
              </a:lnSpc>
              <a:buNone/>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Thus</a:t>
            </a:r>
            <a:r>
              <a:rPr lang="en-US" dirty="0">
                <a:latin typeface="Times New Roman" panose="02020603050405020304" pitchFamily="18" charset="0"/>
                <a:ea typeface="Times New Roman" panose="02020603050405020304" pitchFamily="18" charset="0"/>
                <a:cs typeface="Traditional Arabic" panose="02020603050405020304" pitchFamily="18" charset="-78"/>
              </a:rPr>
              <a:t>, delirium is  one of the serious emergencies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t>
            </a:r>
          </a:p>
          <a:p>
            <a:pPr marL="0" indent="0" algn="just" rtl="0">
              <a:lnSpc>
                <a:spcPct val="107000"/>
              </a:lnSpc>
              <a:buNone/>
            </a:pPr>
            <a:r>
              <a:rPr lang="en-US" sz="1600" b="1" dirty="0"/>
              <a:t>Epidemiology: </a:t>
            </a:r>
            <a:r>
              <a:rPr lang="en-US" sz="1600" dirty="0" smtClean="0"/>
              <a:t>more </a:t>
            </a:r>
            <a:r>
              <a:rPr lang="en-US" sz="1600" dirty="0"/>
              <a:t>common among elderly and children</a:t>
            </a:r>
            <a:r>
              <a:rPr lang="en-US" sz="1600" dirty="0" smtClean="0"/>
              <a:t>. M=F. </a:t>
            </a:r>
            <a:r>
              <a:rPr lang="en-US" sz="1600" dirty="0"/>
              <a:t>Among hospitalized patients about 10 %, post burn patients 20%, intensive care unit 30%.</a:t>
            </a:r>
          </a:p>
          <a:p>
            <a:pPr marL="0" indent="0" algn="just" rtl="0">
              <a:lnSpc>
                <a:spcPct val="107000"/>
              </a:lnSpc>
              <a:buNone/>
            </a:pP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ar-SA" dirty="0"/>
          </a:p>
        </p:txBody>
      </p:sp>
      <p:sp>
        <p:nvSpPr>
          <p:cNvPr id="4" name="عنصر نائب للتذييل 3"/>
          <p:cNvSpPr>
            <a:spLocks noGrp="1"/>
          </p:cNvSpPr>
          <p:nvPr>
            <p:ph type="ftr" sz="quarter" idx="11"/>
          </p:nvPr>
        </p:nvSpPr>
        <p:spPr>
          <a:xfrm>
            <a:off x="561110" y="6211037"/>
            <a:ext cx="3859795" cy="304801"/>
          </a:xfrm>
        </p:spPr>
        <p:txBody>
          <a:bodyPr/>
          <a:lstStyle/>
          <a:p>
            <a:r>
              <a:rPr lang="en-US" dirty="0"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038816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91127" y="764933"/>
            <a:ext cx="8761413" cy="706964"/>
          </a:xfrm>
        </p:spPr>
        <p:txBody>
          <a:bodyPr/>
          <a:lstStyle/>
          <a:p>
            <a:pPr algn="ctr"/>
            <a:r>
              <a:rPr lang="en-US" dirty="0">
                <a:latin typeface="Times New Roman" panose="02020603050405020304" pitchFamily="18" charset="0"/>
                <a:ea typeface="Times New Roman" panose="02020603050405020304" pitchFamily="18" charset="0"/>
              </a:rPr>
              <a:t>Types of delirium</a:t>
            </a:r>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وسيلة شرح مستطيلة 5"/>
          <p:cNvSpPr/>
          <p:nvPr/>
        </p:nvSpPr>
        <p:spPr>
          <a:xfrm>
            <a:off x="467139" y="1759227"/>
            <a:ext cx="2564296" cy="4343399"/>
          </a:xfrm>
          <a:prstGeom prst="wedgeRectCallout">
            <a:avLst>
              <a:gd name="adj1" fmla="val 52169"/>
              <a:gd name="adj2" fmla="val -5911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000" b="1" dirty="0">
                <a:solidFill>
                  <a:schemeClr val="accent6">
                    <a:lumMod val="50000"/>
                  </a:schemeClr>
                </a:solidFill>
              </a:rPr>
              <a:t>Hyperactive (30</a:t>
            </a:r>
            <a:r>
              <a:rPr lang="en-US" sz="3000" b="1" dirty="0" smtClean="0">
                <a:solidFill>
                  <a:schemeClr val="accent6">
                    <a:lumMod val="50000"/>
                  </a:schemeClr>
                </a:solidFill>
              </a:rPr>
              <a:t>%)</a:t>
            </a:r>
          </a:p>
          <a:p>
            <a:pPr algn="ctr"/>
            <a:endParaRPr lang="en-US" sz="3000" b="1" dirty="0">
              <a:solidFill>
                <a:schemeClr val="accent6">
                  <a:lumMod val="50000"/>
                </a:schemeClr>
              </a:solidFill>
            </a:endParaRPr>
          </a:p>
          <a:p>
            <a:r>
              <a:rPr lang="en-US" sz="2400" dirty="0">
                <a:solidFill>
                  <a:schemeClr val="tx1">
                    <a:lumMod val="85000"/>
                    <a:lumOff val="15000"/>
                  </a:schemeClr>
                </a:solidFill>
              </a:rPr>
              <a:t>The most clear and least controversial in diagnosis.</a:t>
            </a:r>
          </a:p>
        </p:txBody>
      </p:sp>
      <p:sp>
        <p:nvSpPr>
          <p:cNvPr id="7" name="وسيلة شرح مستطيلة 6"/>
          <p:cNvSpPr/>
          <p:nvPr/>
        </p:nvSpPr>
        <p:spPr>
          <a:xfrm>
            <a:off x="6470374" y="1759227"/>
            <a:ext cx="5408971" cy="4343400"/>
          </a:xfrm>
          <a:prstGeom prst="wedgeRectCallout">
            <a:avLst>
              <a:gd name="adj1" fmla="val -53262"/>
              <a:gd name="adj2" fmla="val -5921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000" b="1" dirty="0" smtClean="0">
                <a:solidFill>
                  <a:schemeClr val="accent6">
                    <a:lumMod val="50000"/>
                  </a:schemeClr>
                </a:solidFill>
                <a:ea typeface="Times New Roman" panose="02020603050405020304" pitchFamily="18" charset="0"/>
                <a:cs typeface="Traditional Arabic" panose="02020603050405020304" pitchFamily="18" charset="-78"/>
              </a:rPr>
              <a:t>Hypoactive (24%)</a:t>
            </a:r>
          </a:p>
          <a:p>
            <a:pPr lvl="0"/>
            <a:r>
              <a:rPr lang="en-US" sz="2200" dirty="0" smtClean="0">
                <a:solidFill>
                  <a:prstClr val="black">
                    <a:lumMod val="85000"/>
                    <a:lumOff val="15000"/>
                  </a:prstClr>
                </a:solidFill>
                <a:ea typeface="Times New Roman" panose="02020603050405020304" pitchFamily="18" charset="0"/>
                <a:cs typeface="Traditional Arabic" panose="02020603050405020304" pitchFamily="18" charset="-78"/>
              </a:rPr>
              <a:t>. Classically</a:t>
            </a:r>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 these patients present with symptoms that </a:t>
            </a:r>
            <a:r>
              <a:rPr lang="en-US" sz="2200" dirty="0" smtClean="0">
                <a:solidFill>
                  <a:prstClr val="black">
                    <a:lumMod val="85000"/>
                    <a:lumOff val="15000"/>
                  </a:prstClr>
                </a:solidFill>
                <a:ea typeface="Times New Roman" panose="02020603050405020304" pitchFamily="18" charset="0"/>
                <a:cs typeface="Traditional Arabic" panose="02020603050405020304" pitchFamily="18" charset="-78"/>
              </a:rPr>
              <a:t>resemble depression </a:t>
            </a:r>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(lethargy, </a:t>
            </a:r>
            <a:r>
              <a:rPr lang="en-US" sz="2200" dirty="0" smtClean="0">
                <a:solidFill>
                  <a:prstClr val="black">
                    <a:lumMod val="85000"/>
                    <a:lumOff val="15000"/>
                  </a:prstClr>
                </a:solidFill>
                <a:ea typeface="Times New Roman" panose="02020603050405020304" pitchFamily="18" charset="0"/>
                <a:cs typeface="Traditional Arabic" panose="02020603050405020304" pitchFamily="18" charset="-78"/>
              </a:rPr>
              <a:t>slowness, decreased </a:t>
            </a:r>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level of alertness, </a:t>
            </a:r>
            <a:r>
              <a:rPr lang="en-US" sz="2200" dirty="0" smtClean="0">
                <a:solidFill>
                  <a:prstClr val="black">
                    <a:lumMod val="85000"/>
                    <a:lumOff val="15000"/>
                  </a:prstClr>
                </a:solidFill>
                <a:ea typeface="Times New Roman" panose="02020603050405020304" pitchFamily="18" charset="0"/>
                <a:cs typeface="Traditional Arabic" panose="02020603050405020304" pitchFamily="18" charset="-78"/>
              </a:rPr>
              <a:t>and </a:t>
            </a:r>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decreased speech production</a:t>
            </a:r>
            <a:r>
              <a:rPr lang="en-US" sz="2200" dirty="0" smtClean="0">
                <a:solidFill>
                  <a:prstClr val="black">
                    <a:lumMod val="85000"/>
                    <a:lumOff val="15000"/>
                  </a:prstClr>
                </a:solidFill>
                <a:ea typeface="Times New Roman" panose="02020603050405020304" pitchFamily="18" charset="0"/>
                <a:cs typeface="Traditional Arabic" panose="02020603050405020304" pitchFamily="18" charset="-78"/>
              </a:rPr>
              <a:t>).</a:t>
            </a:r>
          </a:p>
          <a:p>
            <a:pPr lvl="0"/>
            <a:r>
              <a:rPr lang="en-US" sz="2200" dirty="0">
                <a:solidFill>
                  <a:prstClr val="black">
                    <a:lumMod val="85000"/>
                    <a:lumOff val="15000"/>
                  </a:prstClr>
                </a:solidFill>
                <a:ea typeface="Times New Roman" panose="02020603050405020304" pitchFamily="18" charset="0"/>
                <a:cs typeface="Traditional Arabic" panose="02020603050405020304" pitchFamily="18" charset="-78"/>
              </a:rPr>
              <a:t>. A large percentage of these patients are inappropriately diagnosed as depressed. </a:t>
            </a:r>
            <a:endParaRPr lang="en-US" sz="2200" dirty="0">
              <a:solidFill>
                <a:prstClr val="black">
                  <a:lumMod val="85000"/>
                  <a:lumOff val="15000"/>
                </a:prstClr>
              </a:solidFill>
            </a:endParaRPr>
          </a:p>
          <a:p>
            <a:pPr lvl="0"/>
            <a:endParaRPr lang="en-US" sz="2200" dirty="0">
              <a:solidFill>
                <a:prstClr val="black">
                  <a:lumMod val="85000"/>
                  <a:lumOff val="15000"/>
                </a:prstClr>
              </a:solidFill>
            </a:endParaRPr>
          </a:p>
          <a:p>
            <a:r>
              <a:rPr lang="en-US" sz="2200" dirty="0" smtClean="0">
                <a:solidFill>
                  <a:schemeClr val="tx1">
                    <a:lumMod val="85000"/>
                    <a:lumOff val="15000"/>
                  </a:schemeClr>
                </a:solidFill>
                <a:ea typeface="Times New Roman" panose="02020603050405020304" pitchFamily="18" charset="0"/>
                <a:cs typeface="Traditional Arabic" panose="02020603050405020304" pitchFamily="18" charset="-78"/>
              </a:rPr>
              <a:t>. The </a:t>
            </a:r>
            <a:r>
              <a:rPr lang="en-US" sz="2200" dirty="0">
                <a:solidFill>
                  <a:schemeClr val="tx1">
                    <a:lumMod val="85000"/>
                    <a:lumOff val="15000"/>
                  </a:schemeClr>
                </a:solidFill>
                <a:ea typeface="Times New Roman" panose="02020603050405020304" pitchFamily="18" charset="0"/>
                <a:cs typeface="Traditional Arabic" panose="02020603050405020304" pitchFamily="18" charset="-78"/>
              </a:rPr>
              <a:t>most difficult type to </a:t>
            </a:r>
            <a:r>
              <a:rPr lang="en-US" sz="2200" dirty="0" smtClean="0">
                <a:solidFill>
                  <a:schemeClr val="tx1">
                    <a:lumMod val="85000"/>
                    <a:lumOff val="15000"/>
                  </a:schemeClr>
                </a:solidFill>
                <a:ea typeface="Times New Roman" panose="02020603050405020304" pitchFamily="18" charset="0"/>
                <a:cs typeface="Traditional Arabic" panose="02020603050405020304" pitchFamily="18" charset="-78"/>
              </a:rPr>
              <a:t>identify.</a:t>
            </a:r>
            <a:endParaRPr lang="en-US" sz="2200" dirty="0">
              <a:solidFill>
                <a:schemeClr val="tx1">
                  <a:lumMod val="85000"/>
                  <a:lumOff val="15000"/>
                </a:schemeClr>
              </a:solidFill>
            </a:endParaRPr>
          </a:p>
        </p:txBody>
      </p:sp>
      <p:sp>
        <p:nvSpPr>
          <p:cNvPr id="8" name="وسيلة شرح مستطيلة 7"/>
          <p:cNvSpPr/>
          <p:nvPr/>
        </p:nvSpPr>
        <p:spPr>
          <a:xfrm>
            <a:off x="3061271" y="1759227"/>
            <a:ext cx="3379266" cy="4343400"/>
          </a:xfrm>
          <a:prstGeom prst="wedgeRectCallout">
            <a:avLst>
              <a:gd name="adj1" fmla="val 9648"/>
              <a:gd name="adj2" fmla="val -56871"/>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3000" b="1" dirty="0" smtClean="0">
                <a:solidFill>
                  <a:schemeClr val="accent6">
                    <a:lumMod val="50000"/>
                  </a:schemeClr>
                </a:solidFill>
                <a:ea typeface="Times New Roman" panose="02020603050405020304" pitchFamily="18" charset="0"/>
                <a:cs typeface="Traditional Arabic" panose="02020603050405020304" pitchFamily="18" charset="-78"/>
              </a:rPr>
              <a:t>Mixed (46%)</a:t>
            </a:r>
          </a:p>
          <a:p>
            <a:r>
              <a:rPr lang="en-US" sz="2400" dirty="0" smtClean="0">
                <a:solidFill>
                  <a:schemeClr val="tx1">
                    <a:lumMod val="85000"/>
                    <a:lumOff val="15000"/>
                  </a:schemeClr>
                </a:solidFill>
                <a:ea typeface="Times New Roman" panose="02020603050405020304" pitchFamily="18" charset="0"/>
                <a:cs typeface="Traditional Arabic" panose="02020603050405020304" pitchFamily="18" charset="-78"/>
              </a:rPr>
              <a:t>Waxing </a:t>
            </a:r>
            <a:r>
              <a:rPr lang="en-US" sz="2400" dirty="0">
                <a:solidFill>
                  <a:schemeClr val="tx1">
                    <a:lumMod val="85000"/>
                    <a:lumOff val="15000"/>
                  </a:schemeClr>
                </a:solidFill>
                <a:ea typeface="Times New Roman" panose="02020603050405020304" pitchFamily="18" charset="0"/>
                <a:cs typeface="Traditional Arabic" panose="02020603050405020304" pitchFamily="18" charset="-78"/>
              </a:rPr>
              <a:t>and waning ‌ pattern. Commonly seen in surgical patients (agitated at times, with alternating episodes of hypoactivity).</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val="328234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Etiology</a:t>
            </a:r>
            <a:endParaRPr lang="ar-SA" dirty="0"/>
          </a:p>
        </p:txBody>
      </p:sp>
      <p:sp>
        <p:nvSpPr>
          <p:cNvPr id="3" name="عنصر نائب للمحتوى 2"/>
          <p:cNvSpPr>
            <a:spLocks noGrp="1"/>
          </p:cNvSpPr>
          <p:nvPr>
            <p:ph idx="1"/>
          </p:nvPr>
        </p:nvSpPr>
        <p:spPr>
          <a:xfrm>
            <a:off x="500186" y="2289908"/>
            <a:ext cx="10589846" cy="3845169"/>
          </a:xfrm>
          <a:solidFill>
            <a:schemeClr val="accent6">
              <a:lumMod val="20000"/>
              <a:lumOff val="80000"/>
            </a:schemeClr>
          </a:solidFill>
        </p:spPr>
        <p:txBody>
          <a:bodyPr>
            <a:normAutofit lnSpcReduction="10000"/>
          </a:bodyPr>
          <a:lstStyle/>
          <a:p>
            <a:pPr lvl="0" algn="l" rtl="0">
              <a:lnSpc>
                <a:spcPct val="150000"/>
              </a:lnSpc>
            </a:pPr>
            <a:r>
              <a:rPr lang="en-US" sz="2000" dirty="0" smtClean="0"/>
              <a:t>Metabolic </a:t>
            </a:r>
            <a:r>
              <a:rPr lang="en-US" sz="2000" dirty="0"/>
              <a:t>disturbances/ electrolyte imbalance.</a:t>
            </a:r>
          </a:p>
          <a:p>
            <a:pPr lvl="0" algn="l" rtl="0">
              <a:lnSpc>
                <a:spcPct val="150000"/>
              </a:lnSpc>
            </a:pPr>
            <a:r>
              <a:rPr lang="en-US" sz="2000" dirty="0" err="1"/>
              <a:t>Endocrinopathies</a:t>
            </a:r>
            <a:r>
              <a:rPr lang="en-US" sz="2000" dirty="0"/>
              <a:t> (e.g. hypoglycemia, hyperglycemia</a:t>
            </a:r>
            <a:r>
              <a:rPr lang="en-US" sz="2000" dirty="0" smtClean="0"/>
              <a:t>).</a:t>
            </a:r>
          </a:p>
          <a:p>
            <a:pPr lvl="0" algn="l" rtl="0">
              <a:lnSpc>
                <a:spcPct val="150000"/>
              </a:lnSpc>
            </a:pPr>
            <a:r>
              <a:rPr lang="en-US" sz="2000" dirty="0" smtClean="0"/>
              <a:t>Medications </a:t>
            </a:r>
            <a:r>
              <a:rPr lang="en-US" sz="2000" dirty="0"/>
              <a:t>(multiple drugs with multiple interactions</a:t>
            </a:r>
            <a:r>
              <a:rPr lang="en-US" sz="2000" dirty="0" smtClean="0"/>
              <a:t>). </a:t>
            </a:r>
          </a:p>
          <a:p>
            <a:pPr lvl="0" algn="l" rtl="0">
              <a:lnSpc>
                <a:spcPct val="150000"/>
              </a:lnSpc>
            </a:pPr>
            <a:r>
              <a:rPr lang="en-US" sz="2000" dirty="0" smtClean="0"/>
              <a:t>Infections</a:t>
            </a:r>
            <a:r>
              <a:rPr lang="en-US" sz="2000" dirty="0"/>
              <a:t>: systemic(e.g. septicemia), specific (e.g. encephalitis</a:t>
            </a:r>
            <a:r>
              <a:rPr lang="en-US" sz="2000" dirty="0" smtClean="0"/>
              <a:t>). </a:t>
            </a:r>
          </a:p>
          <a:p>
            <a:pPr lvl="0" algn="l" rtl="0">
              <a:lnSpc>
                <a:spcPct val="150000"/>
              </a:lnSpc>
            </a:pPr>
            <a:r>
              <a:rPr lang="en-US" sz="2000" dirty="0" smtClean="0"/>
              <a:t>Organ </a:t>
            </a:r>
            <a:r>
              <a:rPr lang="en-US" sz="2000" dirty="0"/>
              <a:t>failure: e.g. hepatic encephalopathy, uremia, hypoxia</a:t>
            </a:r>
            <a:r>
              <a:rPr lang="en-US" sz="2000" dirty="0" smtClean="0"/>
              <a:t>. </a:t>
            </a:r>
            <a:endParaRPr lang="en-US" sz="2000" dirty="0"/>
          </a:p>
          <a:p>
            <a:pPr lvl="0" algn="l" rtl="0">
              <a:lnSpc>
                <a:spcPct val="150000"/>
              </a:lnSpc>
            </a:pPr>
            <a:r>
              <a:rPr lang="en-US" sz="2000" dirty="0"/>
              <a:t>Neurological diseases: seizure / head trauma</a:t>
            </a:r>
            <a:r>
              <a:rPr lang="en-US" sz="2000" dirty="0" smtClean="0"/>
              <a:t>. </a:t>
            </a:r>
          </a:p>
          <a:p>
            <a:pPr lvl="0" algn="l" rtl="0">
              <a:lnSpc>
                <a:spcPct val="150000"/>
              </a:lnSpc>
            </a:pPr>
            <a:r>
              <a:rPr lang="en-US" sz="2000" dirty="0" smtClean="0"/>
              <a:t>Substance </a:t>
            </a:r>
            <a:r>
              <a:rPr lang="en-US" sz="2000" dirty="0"/>
              <a:t>abuse: intoxication or withdrawal (e.g. delirium tremens ).</a:t>
            </a:r>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250827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1110" y="1860062"/>
            <a:ext cx="10466398" cy="4189046"/>
          </a:xfrm>
          <a:solidFill>
            <a:schemeClr val="accent6">
              <a:lumMod val="20000"/>
              <a:lumOff val="80000"/>
            </a:schemeClr>
          </a:solidFill>
        </p:spPr>
        <p:txBody>
          <a:bodyPr>
            <a:normAutofit fontScale="92500" lnSpcReduction="10000"/>
          </a:bodyPr>
          <a:lstStyle/>
          <a:p>
            <a:pPr algn="l" rtl="0">
              <a:lnSpc>
                <a:spcPct val="150000"/>
              </a:lnSpc>
            </a:pPr>
            <a:r>
              <a:rPr lang="en-US" b="1" dirty="0" err="1" smtClean="0"/>
              <a:t>DDx</a:t>
            </a:r>
            <a:r>
              <a:rPr lang="en-US" b="1" dirty="0" smtClean="0"/>
              <a:t>:</a:t>
            </a:r>
            <a:endParaRPr lang="en-US" sz="1600" dirty="0"/>
          </a:p>
          <a:p>
            <a:pPr lvl="1" algn="l" rtl="0">
              <a:lnSpc>
                <a:spcPct val="150000"/>
              </a:lnSpc>
            </a:pPr>
            <a:r>
              <a:rPr lang="en-US" dirty="0"/>
              <a:t>Other neurocognitive disorders (may </a:t>
            </a:r>
            <a:r>
              <a:rPr lang="en-US" dirty="0" smtClean="0"/>
              <a:t>coexist)e.g., stroke.</a:t>
            </a:r>
            <a:endParaRPr lang="en-US" sz="1400" dirty="0"/>
          </a:p>
          <a:p>
            <a:pPr lvl="1" algn="l" rtl="0">
              <a:lnSpc>
                <a:spcPct val="150000"/>
              </a:lnSpc>
            </a:pPr>
            <a:r>
              <a:rPr lang="en-US" dirty="0"/>
              <a:t>Acute </a:t>
            </a:r>
            <a:r>
              <a:rPr lang="en-US" dirty="0" smtClean="0"/>
              <a:t>psychosis </a:t>
            </a:r>
            <a:r>
              <a:rPr lang="en-US" dirty="0"/>
              <a:t>(no disturbance in awareness of the environment).</a:t>
            </a:r>
            <a:endParaRPr lang="en-US" sz="1400" dirty="0"/>
          </a:p>
          <a:p>
            <a:pPr algn="l" rtl="0">
              <a:lnSpc>
                <a:spcPct val="150000"/>
              </a:lnSpc>
            </a:pPr>
            <a:r>
              <a:rPr lang="en-US" b="1" dirty="0"/>
              <a:t>Course and Prognosis:</a:t>
            </a:r>
            <a:endParaRPr lang="en-US" sz="1600" dirty="0"/>
          </a:p>
          <a:p>
            <a:pPr algn="l" rtl="0">
              <a:lnSpc>
                <a:spcPct val="150000"/>
              </a:lnSpc>
            </a:pPr>
            <a:r>
              <a:rPr lang="en-US" dirty="0"/>
              <a:t>The course is usually short </a:t>
            </a:r>
            <a:r>
              <a:rPr lang="en-US" dirty="0" smtClean="0"/>
              <a:t>self-limiting(7-10 </a:t>
            </a:r>
            <a:r>
              <a:rPr lang="en-US" dirty="0"/>
              <a:t>days). </a:t>
            </a:r>
            <a:endParaRPr lang="en-US" dirty="0" smtClean="0"/>
          </a:p>
          <a:p>
            <a:pPr algn="l" rtl="0">
              <a:lnSpc>
                <a:spcPct val="150000"/>
              </a:lnSpc>
            </a:pPr>
            <a:r>
              <a:rPr lang="en-US" dirty="0" smtClean="0"/>
              <a:t>If </a:t>
            </a:r>
            <a:r>
              <a:rPr lang="en-US" dirty="0"/>
              <a:t>not treated may progress rapidly into death or </a:t>
            </a:r>
            <a:r>
              <a:rPr lang="en-US" dirty="0" smtClean="0"/>
              <a:t>dementia. </a:t>
            </a:r>
            <a:endParaRPr lang="en-US" sz="1600" dirty="0"/>
          </a:p>
          <a:p>
            <a:pPr algn="l" rtl="0">
              <a:lnSpc>
                <a:spcPct val="150000"/>
              </a:lnSpc>
            </a:pPr>
            <a:r>
              <a:rPr lang="en-US" dirty="0"/>
              <a:t>When treated, it usually resolves rapidly.  </a:t>
            </a:r>
            <a:endParaRPr lang="en-US" dirty="0" smtClean="0"/>
          </a:p>
          <a:p>
            <a:pPr algn="l" rtl="0">
              <a:lnSpc>
                <a:spcPct val="150000"/>
              </a:lnSpc>
            </a:pPr>
            <a:r>
              <a:rPr lang="en-US" dirty="0" smtClean="0"/>
              <a:t>However</a:t>
            </a:r>
            <a:r>
              <a:rPr lang="en-US" dirty="0"/>
              <a:t>, some residual deficit may persist. Patients may have another episode later in their life.</a:t>
            </a:r>
            <a:endParaRPr lang="en-US" sz="1600" dirty="0"/>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389457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Treatment</a:t>
            </a:r>
            <a:endParaRPr lang="ar-SA" dirty="0"/>
          </a:p>
        </p:txBody>
      </p:sp>
      <p:sp>
        <p:nvSpPr>
          <p:cNvPr id="3" name="عنصر نائب للمحتوى 2"/>
          <p:cNvSpPr>
            <a:spLocks noGrp="1"/>
          </p:cNvSpPr>
          <p:nvPr>
            <p:ph idx="1"/>
          </p:nvPr>
        </p:nvSpPr>
        <p:spPr>
          <a:xfrm>
            <a:off x="561110" y="2097284"/>
            <a:ext cx="10560182" cy="4360984"/>
          </a:xfrm>
          <a:solidFill>
            <a:schemeClr val="accent6">
              <a:lumMod val="20000"/>
              <a:lumOff val="80000"/>
            </a:schemeClr>
          </a:solidFill>
        </p:spPr>
        <p:txBody>
          <a:bodyPr>
            <a:normAutofit/>
          </a:bodyPr>
          <a:lstStyle/>
          <a:p>
            <a:pPr lvl="0" algn="l" rtl="0">
              <a:lnSpc>
                <a:spcPct val="150000"/>
              </a:lnSpc>
            </a:pPr>
            <a:r>
              <a:rPr lang="en-US" dirty="0" smtClean="0"/>
              <a:t>Detect the cause (s)&amp;treat it </a:t>
            </a:r>
            <a:r>
              <a:rPr lang="en-US" dirty="0"/>
              <a:t>properly, e.g. </a:t>
            </a:r>
            <a:r>
              <a:rPr lang="en-US" dirty="0" smtClean="0"/>
              <a:t>infection, electrolyte imbalances</a:t>
            </a:r>
          </a:p>
          <a:p>
            <a:pPr lvl="0" algn="l" rtl="0">
              <a:lnSpc>
                <a:spcPct val="150000"/>
              </a:lnSpc>
            </a:pPr>
            <a:r>
              <a:rPr lang="en-US" dirty="0" smtClean="0"/>
              <a:t>Control </a:t>
            </a:r>
            <a:r>
              <a:rPr lang="en-US" dirty="0"/>
              <a:t>mental and physical disturbance with </a:t>
            </a:r>
            <a:r>
              <a:rPr lang="en-US" dirty="0" smtClean="0"/>
              <a:t>antidopaminergics,</a:t>
            </a:r>
            <a:r>
              <a:rPr lang="en-US" u="sng" dirty="0" smtClean="0"/>
              <a:t> </a:t>
            </a:r>
            <a:r>
              <a:rPr lang="en-US" dirty="0"/>
              <a:t>e.g. haloperidol  (1mg oral, IV, or IM), quetiapine 25mg, or Olanzapine (5mg oral or IM) 2- 3 times/day. </a:t>
            </a:r>
            <a:endParaRPr lang="en-US" dirty="0" smtClean="0"/>
          </a:p>
          <a:p>
            <a:pPr lvl="0" algn="l" rtl="0">
              <a:lnSpc>
                <a:spcPct val="150000"/>
              </a:lnSpc>
            </a:pPr>
            <a:r>
              <a:rPr lang="en-US" sz="1400" dirty="0" smtClean="0">
                <a:solidFill>
                  <a:schemeClr val="accent1">
                    <a:lumMod val="75000"/>
                  </a:schemeClr>
                </a:solidFill>
              </a:rPr>
              <a:t>IM </a:t>
            </a:r>
            <a:r>
              <a:rPr lang="en-US" sz="1400" dirty="0">
                <a:solidFill>
                  <a:schemeClr val="accent1">
                    <a:lumMod val="75000"/>
                  </a:schemeClr>
                </a:solidFill>
              </a:rPr>
              <a:t>administration may be preferable for some patients with delirium who are poorly compliant with oral medications or who are too sedated to safely swallow tablets. </a:t>
            </a:r>
          </a:p>
          <a:p>
            <a:pPr lvl="0" algn="l" rtl="0">
              <a:lnSpc>
                <a:spcPct val="150000"/>
              </a:lnSpc>
            </a:pPr>
            <a:r>
              <a:rPr lang="en-US" dirty="0"/>
              <a:t>Limit benzodiazepines (or give with extreme caution) because their effects may increase disorientation, drowsiness and ataxia with possible falls, head trauma and fractures. </a:t>
            </a:r>
          </a:p>
          <a:p>
            <a:pPr lvl="0" algn="l" rtl="0">
              <a:lnSpc>
                <a:spcPct val="150000"/>
              </a:lnSpc>
            </a:pPr>
            <a:r>
              <a:rPr lang="en-US" dirty="0"/>
              <a:t>Keep the patient in a quiet, well lit-room; avoid over and under stimulation. Frequently reorient, reassure and explain procedures clearly to the patient.</a:t>
            </a:r>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431828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85000"/>
            </a:schemeClr>
          </a:solidFill>
        </p:spPr>
        <p:txBody>
          <a:bodyPr/>
          <a:lstStyle/>
          <a:p>
            <a:pPr algn="ctr"/>
            <a:r>
              <a:rPr lang="en-US" dirty="0" smtClean="0">
                <a:solidFill>
                  <a:schemeClr val="tx1"/>
                </a:solidFill>
              </a:rPr>
              <a:t>Dementia</a:t>
            </a:r>
            <a:endParaRPr lang="ar-SA" dirty="0">
              <a:solidFill>
                <a:schemeClr val="tx1"/>
              </a:solidFill>
            </a:endParaRPr>
          </a:p>
        </p:txBody>
      </p:sp>
      <p:sp>
        <p:nvSpPr>
          <p:cNvPr id="3" name="عنصر نائب للمحتوى 2"/>
          <p:cNvSpPr>
            <a:spLocks noGrp="1"/>
          </p:cNvSpPr>
          <p:nvPr>
            <p:ph idx="1"/>
          </p:nvPr>
        </p:nvSpPr>
        <p:spPr>
          <a:xfrm>
            <a:off x="484556" y="1929988"/>
            <a:ext cx="11215076" cy="4461849"/>
          </a:xfrm>
          <a:solidFill>
            <a:schemeClr val="bg1">
              <a:lumMod val="85000"/>
            </a:schemeClr>
          </a:solidFill>
        </p:spPr>
        <p:txBody>
          <a:bodyPr>
            <a:normAutofit/>
          </a:bodyPr>
          <a:lstStyle/>
          <a:p>
            <a:pPr algn="l" rtl="0"/>
            <a:r>
              <a:rPr lang="en-US" dirty="0" smtClean="0"/>
              <a:t>A </a:t>
            </a:r>
            <a:r>
              <a:rPr lang="en-US" dirty="0"/>
              <a:t>chronic global impairment of cognitive functions without disturbed consciousness</a:t>
            </a:r>
            <a:r>
              <a:rPr lang="en-US" dirty="0" smtClean="0"/>
              <a:t>.</a:t>
            </a:r>
            <a:endParaRPr lang="en-US" sz="1600" dirty="0"/>
          </a:p>
          <a:p>
            <a:pPr algn="l" rtl="0"/>
            <a:r>
              <a:rPr lang="en-US" b="1" dirty="0"/>
              <a:t>Features:</a:t>
            </a:r>
            <a:r>
              <a:rPr lang="en-US" dirty="0"/>
              <a:t> The essential feature is a loss of intellectual abilities of sufficient severity to interfere with social or occupational functioning or both.</a:t>
            </a:r>
            <a:endParaRPr lang="en-US" sz="1600" dirty="0"/>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Memory impairment (short-term memory first then, in advanced stages long-term memory is affected).</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Thinking and speech: inappropriate  repetition of the same thoughts (perseveration) with vague and imprecise speech.</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Shrinkage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of social interaction with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other. </a:t>
            </a: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Disorientation: particularly to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time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and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place </a:t>
            </a:r>
            <a:r>
              <a:rPr lang="en-US" dirty="0">
                <a:latin typeface="Times New Roman" panose="02020603050405020304" pitchFamily="18" charset="0"/>
                <a:ea typeface="Times New Roman" panose="02020603050405020304" pitchFamily="18" charset="0"/>
                <a:cs typeface="Traditional Arabic" panose="02020603050405020304" pitchFamily="18" charset="-78"/>
              </a:rPr>
              <a:t>and </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when advanced to person (can’t identify relatives).</a:t>
            </a:r>
          </a:p>
          <a:p>
            <a:pPr marR="1270" lvl="0" algn="just" rtl="0">
              <a:lnSpc>
                <a:spcPct val="107000"/>
              </a:lnSpc>
              <a:buFont typeface="Times New Roman" panose="02020603050405020304" pitchFamily="18" charset="0"/>
              <a:buChar char="-"/>
              <a:tabLst>
                <a:tab pos="270510" algn="l"/>
                <a:tab pos="457200" algn="l"/>
              </a:tabLst>
            </a:pP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Judgment </a:t>
            </a:r>
            <a:r>
              <a:rPr lang="en-US" dirty="0">
                <a:latin typeface="Times New Roman" panose="02020603050405020304" pitchFamily="18" charset="0"/>
                <a:ea typeface="Times New Roman" panose="02020603050405020304" pitchFamily="18" charset="0"/>
                <a:cs typeface="Traditional Arabic" panose="02020603050405020304" pitchFamily="18" charset="-78"/>
              </a:rPr>
              <a:t>impairment. </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marR="1270" lvl="0" algn="just" rtl="0">
              <a:lnSpc>
                <a:spcPct val="107000"/>
              </a:lnSpc>
              <a:buFont typeface="Times New Roman" panose="02020603050405020304" pitchFamily="18" charset="0"/>
              <a:buChar char="-"/>
              <a:tabLst>
                <a:tab pos="270510" algn="l"/>
                <a:tab pos="457200" algn="l"/>
              </a:tabLst>
            </a:pPr>
            <a:r>
              <a:rPr lang="en-US" dirty="0">
                <a:latin typeface="Times New Roman" panose="02020603050405020304" pitchFamily="18" charset="0"/>
                <a:ea typeface="Times New Roman" panose="02020603050405020304" pitchFamily="18" charset="0"/>
                <a:cs typeface="Traditional Arabic" panose="02020603050405020304" pitchFamily="18" charset="-78"/>
              </a:rPr>
              <a:t>Psychotic features: hallucinations and delusions</a:t>
            </a:r>
            <a:r>
              <a:rPr lang="en-US" dirty="0" smtClean="0">
                <a:latin typeface="Times New Roman" panose="02020603050405020304" pitchFamily="18" charset="0"/>
                <a:ea typeface="Times New Roman" panose="02020603050405020304" pitchFamily="18" charset="0"/>
                <a:cs typeface="Traditional Arabic" panose="02020603050405020304" pitchFamily="18" charset="-78"/>
              </a:rPr>
              <a:t>.</a:t>
            </a:r>
            <a:endParaRPr lang="en-US" sz="1600" dirty="0">
              <a:latin typeface="Calibri" panose="020F0502020204030204" pitchFamily="34" charset="0"/>
              <a:ea typeface="Times New Roman" panose="02020603050405020304" pitchFamily="18" charset="0"/>
              <a:cs typeface="Arial" panose="020B0604020202020204" pitchFamily="34" charset="0"/>
            </a:endParaRPr>
          </a:p>
          <a:p>
            <a:pPr algn="l"/>
            <a:endParaRPr lang="ar-SA" dirty="0"/>
          </a:p>
        </p:txBody>
      </p:sp>
      <p:sp>
        <p:nvSpPr>
          <p:cNvPr id="4" name="عنصر نائب للتذييل 3"/>
          <p:cNvSpPr>
            <a:spLocks noGrp="1"/>
          </p:cNvSpPr>
          <p:nvPr>
            <p:ph type="ftr" sz="quarter" idx="11"/>
          </p:nvPr>
        </p:nvSpPr>
        <p:spPr/>
        <p:txBody>
          <a:bodyPr/>
          <a:lstStyle/>
          <a:p>
            <a:r>
              <a:rPr lang="en-US" smtClean="0"/>
              <a:t>Neurocognitive Disorders-  Prof. Al-Sughayir</a:t>
            </a:r>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9088157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جلس إدارة أيون">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158</TotalTime>
  <Words>1533</Words>
  <Application>Microsoft Office PowerPoint</Application>
  <PresentationFormat>ملء الشاشة</PresentationFormat>
  <Paragraphs>166</Paragraphs>
  <Slides>18</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18</vt:i4>
      </vt:variant>
    </vt:vector>
  </HeadingPairs>
  <TitlesOfParts>
    <vt:vector size="29" baseType="lpstr">
      <vt:lpstr>Arial</vt:lpstr>
      <vt:lpstr>Calibri</vt:lpstr>
      <vt:lpstr>Century Gothic</vt:lpstr>
      <vt:lpstr>Courier New</vt:lpstr>
      <vt:lpstr>Futura Std Medium</vt:lpstr>
      <vt:lpstr>Symbol</vt:lpstr>
      <vt:lpstr>Times New Roman</vt:lpstr>
      <vt:lpstr>Traditional Arabic</vt:lpstr>
      <vt:lpstr>Wingdings</vt:lpstr>
      <vt:lpstr>Wingdings 3</vt:lpstr>
      <vt:lpstr>مجلس إدارة أيون</vt:lpstr>
      <vt:lpstr>Neurocognitive Disorders  An introduction – CNS Block </vt:lpstr>
      <vt:lpstr>Objectives</vt:lpstr>
      <vt:lpstr>         Cognition </vt:lpstr>
      <vt:lpstr>Delirium</vt:lpstr>
      <vt:lpstr>Types of delirium</vt:lpstr>
      <vt:lpstr>Etiology</vt:lpstr>
      <vt:lpstr>عرض تقديمي في PowerPoint</vt:lpstr>
      <vt:lpstr>Treatment</vt:lpstr>
      <vt:lpstr>Dementia</vt:lpstr>
      <vt:lpstr>Dementia</vt:lpstr>
      <vt:lpstr>Dementia</vt:lpstr>
      <vt:lpstr>Dementia</vt:lpstr>
      <vt:lpstr>Dementia</vt:lpstr>
      <vt:lpstr>Amnestic Syndrome</vt:lpstr>
      <vt:lpstr>Amnestic Syndrome</vt:lpstr>
      <vt:lpstr> Traumatic Brain Injury (TBI)  </vt:lpstr>
      <vt:lpstr> Traumatic Brain Injury (TBI)  </vt:lpstr>
      <vt:lpstr> Traumatic Brain Injury (TBI)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  An introduction – CNS Block</dc:title>
  <dc:creator>HP</dc:creator>
  <cp:lastModifiedBy>HP</cp:lastModifiedBy>
  <cp:revision>19</cp:revision>
  <dcterms:created xsi:type="dcterms:W3CDTF">2018-10-07T07:13:46Z</dcterms:created>
  <dcterms:modified xsi:type="dcterms:W3CDTF">2018-10-08T04:45:30Z</dcterms:modified>
</cp:coreProperties>
</file>