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2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72" r:id="rId15"/>
    <p:sldId id="269" r:id="rId16"/>
    <p:sldId id="270" r:id="rId17"/>
    <p:sldId id="273" r:id="rId18"/>
    <p:sldId id="274" r:id="rId1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a:srgbClr val="660033"/>
    <a:srgbClr val="CCFF66"/>
    <a:srgbClr val="99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4" autoAdjust="0"/>
    <p:restoredTop sz="94660"/>
  </p:normalViewPr>
  <p:slideViewPr>
    <p:cSldViewPr snapToGrid="0">
      <p:cViewPr varScale="1">
        <p:scale>
          <a:sx n="81" d="100"/>
          <a:sy n="81" d="100"/>
        </p:scale>
        <p:origin x="84" y="56"/>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رأس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ar-SA"/>
          </a:p>
        </p:txBody>
      </p:sp>
      <p:sp>
        <p:nvSpPr>
          <p:cNvPr id="3" name="عنصر نائب للتاريخ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9236F542-9250-48EF-A51C-568FEED17C79}" type="datetimeFigureOut">
              <a:rPr lang="ar-SA" smtClean="0"/>
              <a:t>28/01/40</a:t>
            </a:fld>
            <a:endParaRPr lang="ar-SA"/>
          </a:p>
        </p:txBody>
      </p:sp>
      <p:sp>
        <p:nvSpPr>
          <p:cNvPr id="4" name="عنصر نائب لصورة الشريحة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1" anchor="ctr"/>
          <a:lstStyle/>
          <a:p>
            <a:endParaRPr lang="ar-SA"/>
          </a:p>
        </p:txBody>
      </p:sp>
      <p:sp>
        <p:nvSpPr>
          <p:cNvPr id="5" name="عنصر نائب للملاحظات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6" name="عنصر نائب للتذييل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ar-SA"/>
          </a:p>
        </p:txBody>
      </p:sp>
      <p:sp>
        <p:nvSpPr>
          <p:cNvPr id="7" name="عنصر نائب لرقم الشريحة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2F258160-4030-4F68-A81A-EAD4C5523D38}" type="slidenum">
              <a:rPr lang="ar-SA" smtClean="0"/>
              <a:t>‹#›</a:t>
            </a:fld>
            <a:endParaRPr lang="ar-SA"/>
          </a:p>
        </p:txBody>
      </p:sp>
    </p:spTree>
    <p:extLst>
      <p:ext uri="{BB962C8B-B14F-4D97-AF65-F5344CB8AC3E}">
        <p14:creationId xmlns:p14="http://schemas.microsoft.com/office/powerpoint/2010/main" val="664072327"/>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endParaRPr lang="ar-SA"/>
          </a:p>
        </p:txBody>
      </p:sp>
      <p:sp>
        <p:nvSpPr>
          <p:cNvPr id="4" name="عنصر نائب لرقم الشريحة 3"/>
          <p:cNvSpPr>
            <a:spLocks noGrp="1"/>
          </p:cNvSpPr>
          <p:nvPr>
            <p:ph type="sldNum" sz="quarter" idx="10"/>
          </p:nvPr>
        </p:nvSpPr>
        <p:spPr/>
        <p:txBody>
          <a:bodyPr/>
          <a:lstStyle/>
          <a:p>
            <a:fld id="{2F258160-4030-4F68-A81A-EAD4C5523D38}" type="slidenum">
              <a:rPr lang="ar-SA" smtClean="0"/>
              <a:t>4</a:t>
            </a:fld>
            <a:endParaRPr lang="ar-SA"/>
          </a:p>
        </p:txBody>
      </p:sp>
    </p:spTree>
    <p:extLst>
      <p:ext uri="{BB962C8B-B14F-4D97-AF65-F5344CB8AC3E}">
        <p14:creationId xmlns:p14="http://schemas.microsoft.com/office/powerpoint/2010/main" val="259894685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شريحة عنوان">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9" name="Rectangle 8"/>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ar-SA" smtClean="0"/>
              <a:t>انقر لتحرير نمط العنوان الرئيسي</a:t>
            </a:r>
            <a:endParaRPr lang="en-US" dirty="0"/>
          </a:p>
        </p:txBody>
      </p:sp>
      <p:sp>
        <p:nvSpPr>
          <p:cNvPr id="3" name="Subtitle 2"/>
          <p:cNvSpPr>
            <a:spLocks noGrp="1"/>
          </p:cNvSpPr>
          <p:nvPr>
            <p:ph type="subTitle" idx="1"/>
          </p:nvPr>
        </p:nvSpPr>
        <p:spPr bwMode="gray">
          <a:xfrm>
            <a:off x="1154955" y="4777380"/>
            <a:ext cx="8825658" cy="861420"/>
          </a:xfrm>
        </p:spPr>
        <p:txBody>
          <a:bodyPr anchor="t"/>
          <a:lstStyle>
            <a:lvl1pPr marL="0" indent="0" algn="l">
              <a:buNone/>
              <a:defRPr cap="all">
                <a:solidFill>
                  <a:schemeClr val="accent1">
                    <a:lumMod val="60000"/>
                    <a:lumOff val="4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en-US" dirty="0"/>
          </a:p>
        </p:txBody>
      </p:sp>
      <p:sp>
        <p:nvSpPr>
          <p:cNvPr id="4" name="Date Placeholder 3"/>
          <p:cNvSpPr>
            <a:spLocks noGrp="1"/>
          </p:cNvSpPr>
          <p:nvPr>
            <p:ph type="dt" sz="half" idx="10"/>
          </p:nvPr>
        </p:nvSpPr>
        <p:spPr bwMode="gray">
          <a:xfrm rot="5400000">
            <a:off x="10158984" y="1792224"/>
            <a:ext cx="990599" cy="304799"/>
          </a:xfrm>
        </p:spPr>
        <p:txBody>
          <a:bodyPr anchor="t"/>
          <a:lstStyle>
            <a:lvl1pPr algn="l">
              <a:defRPr b="0" i="0">
                <a:solidFill>
                  <a:schemeClr val="bg1">
                    <a:alpha val="60000"/>
                  </a:schemeClr>
                </a:solidFill>
              </a:defRPr>
            </a:lvl1pPr>
          </a:lstStyle>
          <a:p>
            <a:fld id="{C686EC50-373E-4608-8F8E-E259D4C42A20}" type="datetime1">
              <a:rPr lang="en-US" smtClean="0"/>
              <a:t>10/8/2018</a:t>
            </a:fld>
            <a:endParaRPr lang="en-US" dirty="0"/>
          </a:p>
        </p:txBody>
      </p:sp>
      <p:sp>
        <p:nvSpPr>
          <p:cNvPr id="5" name="Footer Placeholder 4"/>
          <p:cNvSpPr>
            <a:spLocks noGrp="1"/>
          </p:cNvSpPr>
          <p:nvPr>
            <p:ph type="ftr" sz="quarter" idx="11"/>
          </p:nvPr>
        </p:nvSpPr>
        <p:spPr bwMode="gray">
          <a:xfrm rot="5400000">
            <a:off x="8951976" y="3227832"/>
            <a:ext cx="3859795" cy="304801"/>
          </a:xfrm>
        </p:spPr>
        <p:txBody>
          <a:bodyPr/>
          <a:lstStyle>
            <a:lvl1pPr>
              <a:defRPr b="0" i="0">
                <a:solidFill>
                  <a:schemeClr val="bg1">
                    <a:alpha val="60000"/>
                  </a:schemeClr>
                </a:solidFill>
              </a:defRPr>
            </a:lvl1pPr>
          </a:lstStyle>
          <a:p>
            <a:r>
              <a:rPr lang="en-US" smtClean="0"/>
              <a:t>Neurocognitive Disorders-  Prof. Al-Sughayir</a:t>
            </a:r>
            <a:endParaRPr lang="en-US" dirty="0"/>
          </a:p>
        </p:txBody>
      </p:sp>
      <p:sp>
        <p:nvSpPr>
          <p:cNvPr id="11" name="Rectangle 10"/>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12" name="Slide Number Placeholder 5"/>
          <p:cNvSpPr>
            <a:spLocks noGrp="1"/>
          </p:cNvSpPr>
          <p:nvPr>
            <p:ph type="sldNum" sz="quarter" idx="12"/>
          </p:nvPr>
        </p:nvSpPr>
        <p:spPr>
          <a:xfrm>
            <a:off x="10352540" y="295729"/>
            <a:ext cx="838199" cy="767687"/>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صورة بانورامية مع تسمية توضيحية">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3" name="Rectangle 12"/>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1"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4969927"/>
            <a:ext cx="8825659" cy="566738"/>
          </a:xfrm>
        </p:spPr>
        <p:txBody>
          <a:bodyPr anchor="b">
            <a:normAutofit/>
          </a:bodyPr>
          <a:lstStyle>
            <a:lvl1pPr algn="l">
              <a:defRPr sz="2400" b="0"/>
            </a:lvl1pPr>
          </a:lstStyle>
          <a:p>
            <a:r>
              <a:rPr lang="ar-SA" smtClean="0"/>
              <a:t>انقر لتحرير نمط العنوان الرئيسي</a:t>
            </a:r>
            <a:endParaRPr lang="en-US" dirty="0"/>
          </a:p>
        </p:txBody>
      </p:sp>
      <p:sp>
        <p:nvSpPr>
          <p:cNvPr id="3" name="Picture Placeholder 2"/>
          <p:cNvSpPr>
            <a:spLocks noGrp="1" noChangeAspect="1"/>
          </p:cNvSpPr>
          <p:nvPr>
            <p:ph type="pic" idx="1"/>
          </p:nvPr>
        </p:nvSpPr>
        <p:spPr>
          <a:xfrm>
            <a:off x="1154954" y="685800"/>
            <a:ext cx="8825659"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ar-SA" smtClean="0"/>
              <a:t>انقر فوق الأيقونة لإضافة صورة</a:t>
            </a:r>
            <a:endParaRPr lang="en-US" dirty="0"/>
          </a:p>
        </p:txBody>
      </p:sp>
      <p:sp>
        <p:nvSpPr>
          <p:cNvPr id="4" name="Text Placeholder 3"/>
          <p:cNvSpPr>
            <a:spLocks noGrp="1"/>
          </p:cNvSpPr>
          <p:nvPr>
            <p:ph type="body" sz="half" idx="2"/>
          </p:nvPr>
        </p:nvSpPr>
        <p:spPr>
          <a:xfrm>
            <a:off x="1154954" y="5536665"/>
            <a:ext cx="8825658" cy="493712"/>
          </a:xfrm>
        </p:spPr>
        <p:txBody>
          <a:bodyPr>
            <a:normAutofit/>
          </a:bodyPr>
          <a:lstStyle>
            <a:lvl1pPr marL="0" indent="0">
              <a:buNone/>
              <a:defRPr sz="12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Date Placeholder 4"/>
          <p:cNvSpPr>
            <a:spLocks noGrp="1"/>
          </p:cNvSpPr>
          <p:nvPr>
            <p:ph type="dt" sz="half" idx="10"/>
          </p:nvPr>
        </p:nvSpPr>
        <p:spPr/>
        <p:txBody>
          <a:bodyPr/>
          <a:lstStyle/>
          <a:p>
            <a:fld id="{C9AC96D9-61A2-4BB9-8F70-3AA255D01716}" type="datetime1">
              <a:rPr lang="en-US" smtClean="0"/>
              <a:t>10/8/2018</a:t>
            </a:fld>
            <a:endParaRPr lang="en-US" dirty="0"/>
          </a:p>
        </p:txBody>
      </p:sp>
      <p:sp>
        <p:nvSpPr>
          <p:cNvPr id="6" name="Footer Placeholder 5"/>
          <p:cNvSpPr>
            <a:spLocks noGrp="1"/>
          </p:cNvSpPr>
          <p:nvPr>
            <p:ph type="ftr" sz="quarter" idx="11"/>
          </p:nvPr>
        </p:nvSpPr>
        <p:spPr/>
        <p:txBody>
          <a:bodyPr/>
          <a:lstStyle/>
          <a:p>
            <a:r>
              <a:rPr lang="en-US" smtClean="0"/>
              <a:t>Neurocognitive Disorders-  Prof. Al-Sughayir</a:t>
            </a:r>
            <a:endParaRPr lang="en-US" dirty="0"/>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العنوان والتسمية التوضيحية">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5"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48798" y="1063417"/>
            <a:ext cx="8831816" cy="1372986"/>
          </a:xfrm>
        </p:spPr>
        <p:txBody>
          <a:bodyPr/>
          <a:lstStyle>
            <a:lvl1pPr>
              <a:defRPr sz="4000"/>
            </a:lvl1pPr>
          </a:lstStyle>
          <a:p>
            <a:r>
              <a:rPr lang="ar-SA" smtClean="0"/>
              <a:t>انقر لتحرير نمط العنوان الرئيسي</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4" name="Date Placeholder 3"/>
          <p:cNvSpPr>
            <a:spLocks noGrp="1"/>
          </p:cNvSpPr>
          <p:nvPr>
            <p:ph type="dt" sz="half" idx="10"/>
          </p:nvPr>
        </p:nvSpPr>
        <p:spPr/>
        <p:txBody>
          <a:bodyPr/>
          <a:lstStyle/>
          <a:p>
            <a:fld id="{4565B10B-7121-4095-A736-C8340A61BD85}" type="datetime1">
              <a:rPr lang="en-US" smtClean="0"/>
              <a:t>10/8/2018</a:t>
            </a:fld>
            <a:endParaRPr lang="en-US" dirty="0"/>
          </a:p>
        </p:txBody>
      </p:sp>
      <p:sp>
        <p:nvSpPr>
          <p:cNvPr id="5" name="Footer Placeholder 4"/>
          <p:cNvSpPr>
            <a:spLocks noGrp="1"/>
          </p:cNvSpPr>
          <p:nvPr>
            <p:ph type="ftr" sz="quarter" idx="11"/>
          </p:nvPr>
        </p:nvSpPr>
        <p:spPr/>
        <p:txBody>
          <a:bodyPr/>
          <a:lstStyle/>
          <a:p>
            <a:r>
              <a:rPr lang="en-US" smtClean="0"/>
              <a:t>Neurocognitive Disorders-  Prof. Al-Sughayir</a:t>
            </a:r>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اقتباس مع تسمية توضيحية">
    <p:spTree>
      <p:nvGrpSpPr>
        <p:cNvPr id="1" name=""/>
        <p:cNvGrpSpPr/>
        <p:nvPr/>
      </p:nvGrpSpPr>
      <p:grpSpPr>
        <a:xfrm>
          <a:off x="0" y="0"/>
          <a:ext cx="0" cy="0"/>
          <a:chOff x="0" y="0"/>
          <a:chExt cx="0" cy="0"/>
        </a:xfrm>
      </p:grpSpPr>
      <p:grpSp>
        <p:nvGrpSpPr>
          <p:cNvPr id="3" name="Group 2"/>
          <p:cNvGrpSpPr/>
          <p:nvPr/>
        </p:nvGrpSpPr>
        <p:grpSpPr>
          <a:xfrm>
            <a:off x="0" y="0"/>
            <a:ext cx="12192000" cy="6858000"/>
            <a:chOff x="0" y="0"/>
            <a:chExt cx="12192000" cy="6858000"/>
          </a:xfrm>
        </p:grpSpPr>
        <p:sp>
          <p:nvSpPr>
            <p:cNvPr id="17" name="Rectangle 16"/>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0" name="Oval 19"/>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Oval 22"/>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4" name="Oval 23"/>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5" name="Oval 24"/>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8"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6" name="TextBox 15"/>
          <p:cNvSpPr txBox="1"/>
          <p:nvPr/>
        </p:nvSpPr>
        <p:spPr bwMode="gray">
          <a:xfrm>
            <a:off x="881566" y="607336"/>
            <a:ext cx="801912" cy="1569660"/>
          </a:xfrm>
          <a:prstGeom prst="rect">
            <a:avLst/>
          </a:prstGeom>
          <a:noFill/>
        </p:spPr>
        <p:txBody>
          <a:bodyPr wrap="square" rtlCol="0">
            <a:spAutoFit/>
          </a:bodyPr>
          <a:lstStyle/>
          <a:p>
            <a:pPr algn="r"/>
            <a:r>
              <a:rPr lang="en-US" sz="9600" b="0" i="0" dirty="0">
                <a:solidFill>
                  <a:schemeClr val="accent1">
                    <a:lumMod val="60000"/>
                    <a:lumOff val="40000"/>
                  </a:schemeClr>
                </a:solidFill>
                <a:latin typeface="Arial"/>
                <a:cs typeface="Arial"/>
              </a:rPr>
              <a:t>“</a:t>
            </a:r>
          </a:p>
        </p:txBody>
      </p:sp>
      <p:sp>
        <p:nvSpPr>
          <p:cNvPr id="13" name="TextBox 12"/>
          <p:cNvSpPr txBox="1"/>
          <p:nvPr/>
        </p:nvSpPr>
        <p:spPr bwMode="gray">
          <a:xfrm>
            <a:off x="9884458" y="2613787"/>
            <a:ext cx="652763" cy="1569660"/>
          </a:xfrm>
          <a:prstGeom prst="rect">
            <a:avLst/>
          </a:prstGeom>
          <a:noFill/>
        </p:spPr>
        <p:txBody>
          <a:bodyPr wrap="square" rtlCol="0">
            <a:spAutoFit/>
          </a:bodyPr>
          <a:lstStyle/>
          <a:p>
            <a:pPr algn="r"/>
            <a:r>
              <a:rPr lang="en-US" sz="9600" b="0" i="0" dirty="0">
                <a:solidFill>
                  <a:schemeClr val="accent1">
                    <a:lumMod val="60000"/>
                    <a:lumOff val="40000"/>
                  </a:schemeClr>
                </a:solidFill>
                <a:latin typeface="Arial"/>
                <a:cs typeface="Arial"/>
              </a:rPr>
              <a:t>”</a:t>
            </a:r>
          </a:p>
        </p:txBody>
      </p:sp>
      <p:sp>
        <p:nvSpPr>
          <p:cNvPr id="2" name="Title 1"/>
          <p:cNvSpPr>
            <a:spLocks noGrp="1"/>
          </p:cNvSpPr>
          <p:nvPr>
            <p:ph type="title"/>
          </p:nvPr>
        </p:nvSpPr>
        <p:spPr>
          <a:xfrm>
            <a:off x="1581878" y="982134"/>
            <a:ext cx="8453906" cy="2696632"/>
          </a:xfrm>
        </p:spPr>
        <p:txBody>
          <a:bodyPr/>
          <a:lstStyle>
            <a:lvl1pPr>
              <a:defRPr sz="4000"/>
            </a:lvl1pPr>
          </a:lstStyle>
          <a:p>
            <a:r>
              <a:rPr lang="ar-SA" smtClean="0"/>
              <a:t>انقر لتحرير نمط العنوان الرئيسي</a:t>
            </a:r>
            <a:endParaRPr lang="en-US" dirty="0"/>
          </a:p>
        </p:txBody>
      </p:sp>
      <p:sp>
        <p:nvSpPr>
          <p:cNvPr id="14" name="Text Placeholder 3"/>
          <p:cNvSpPr>
            <a:spLocks noGrp="1"/>
          </p:cNvSpPr>
          <p:nvPr>
            <p:ph type="body" sz="half" idx="13"/>
          </p:nvPr>
        </p:nvSpPr>
        <p:spPr bwMode="gray">
          <a:xfrm>
            <a:off x="1945945" y="3678766"/>
            <a:ext cx="7731219" cy="342174"/>
          </a:xfrm>
        </p:spPr>
        <p:txBody>
          <a:bodyPr anchor="t">
            <a:normAutofit/>
          </a:bodyPr>
          <a:lstStyle>
            <a:lvl1pPr marL="0" indent="0">
              <a:buNone/>
              <a:defRPr lang="en-US" sz="1400" b="0" i="0" kern="1200" cap="small" dirty="0">
                <a:solidFill>
                  <a:schemeClr val="accent1">
                    <a:lumMod val="60000"/>
                    <a:lumOff val="40000"/>
                  </a:schemeClr>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10" name="Text Placeholder 3"/>
          <p:cNvSpPr>
            <a:spLocks noGrp="1"/>
          </p:cNvSpPr>
          <p:nvPr>
            <p:ph type="body" sz="half" idx="2"/>
          </p:nvPr>
        </p:nvSpPr>
        <p:spPr>
          <a:xfrm>
            <a:off x="1154954" y="5029199"/>
            <a:ext cx="9244897" cy="997857"/>
          </a:xfrm>
        </p:spPr>
        <p:txBody>
          <a:bodyPr anchor="ct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4" name="Date Placeholder 3"/>
          <p:cNvSpPr>
            <a:spLocks noGrp="1"/>
          </p:cNvSpPr>
          <p:nvPr>
            <p:ph type="dt" sz="half" idx="10"/>
          </p:nvPr>
        </p:nvSpPr>
        <p:spPr/>
        <p:txBody>
          <a:bodyPr/>
          <a:lstStyle/>
          <a:p>
            <a:fld id="{EC0819E1-01D8-4DAA-BC78-AE2C18B22C27}" type="datetime1">
              <a:rPr lang="en-US" smtClean="0"/>
              <a:t>10/8/2018</a:t>
            </a:fld>
            <a:endParaRPr lang="en-US" dirty="0"/>
          </a:p>
        </p:txBody>
      </p:sp>
      <p:sp>
        <p:nvSpPr>
          <p:cNvPr id="5" name="Footer Placeholder 4"/>
          <p:cNvSpPr>
            <a:spLocks noGrp="1"/>
          </p:cNvSpPr>
          <p:nvPr>
            <p:ph type="ftr" sz="quarter" idx="11"/>
          </p:nvPr>
        </p:nvSpPr>
        <p:spPr/>
        <p:txBody>
          <a:bodyPr/>
          <a:lstStyle/>
          <a:p>
            <a:r>
              <a:rPr lang="en-US" smtClean="0"/>
              <a:t>Neurocognitive Disorders-  Prof. Al-Sughayir</a:t>
            </a:r>
            <a:endParaRPr lang="en-US" dirty="0"/>
          </a:p>
        </p:txBody>
      </p:sp>
      <p:sp>
        <p:nvSpPr>
          <p:cNvPr id="19" name="Rectangle 18"/>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بطاقة اسم">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ar-SA" smtClean="0"/>
              <a:t>انقر لتحرير نمط العنوان الرئيسي</a:t>
            </a:r>
            <a:endParaRPr lang="en-US" dirty="0"/>
          </a:p>
        </p:txBody>
      </p:sp>
      <p:sp>
        <p:nvSpPr>
          <p:cNvPr id="3" name="Text Placeholder 2"/>
          <p:cNvSpPr>
            <a:spLocks noGrp="1"/>
          </p:cNvSpPr>
          <p:nvPr>
            <p:ph type="body" idx="1"/>
          </p:nvPr>
        </p:nvSpPr>
        <p:spPr>
          <a:xfrm>
            <a:off x="1154954" y="5024967"/>
            <a:ext cx="8825659" cy="860400"/>
          </a:xfrm>
        </p:spPr>
        <p:txBody>
          <a:bodyPr anchor="t"/>
          <a:lstStyle>
            <a:lvl1pPr marL="0" indent="0" algn="l">
              <a:buNone/>
              <a:defRPr sz="2000" cap="none">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Date Placeholder 3"/>
          <p:cNvSpPr>
            <a:spLocks noGrp="1"/>
          </p:cNvSpPr>
          <p:nvPr>
            <p:ph type="dt" sz="half" idx="10"/>
          </p:nvPr>
        </p:nvSpPr>
        <p:spPr/>
        <p:txBody>
          <a:bodyPr/>
          <a:lstStyle/>
          <a:p>
            <a:fld id="{A4BDD55A-EC0C-4718-A638-4472AC67EC9F}" type="datetime1">
              <a:rPr lang="en-US" smtClean="0"/>
              <a:t>10/8/2018</a:t>
            </a:fld>
            <a:endParaRPr lang="en-US" dirty="0"/>
          </a:p>
        </p:txBody>
      </p:sp>
      <p:sp>
        <p:nvSpPr>
          <p:cNvPr id="5" name="Footer Placeholder 4"/>
          <p:cNvSpPr>
            <a:spLocks noGrp="1"/>
          </p:cNvSpPr>
          <p:nvPr>
            <p:ph type="ftr" sz="quarter" idx="11"/>
          </p:nvPr>
        </p:nvSpPr>
        <p:spPr/>
        <p:txBody>
          <a:bodyPr/>
          <a:lstStyle/>
          <a:p>
            <a:r>
              <a:rPr lang="en-US" smtClean="0"/>
              <a:t>Neurocognitive Disorders-  Prof. Al-Sughayir</a:t>
            </a:r>
            <a:endParaRPr lang="en-US" dirty="0"/>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أعمدة">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lvl1pPr>
              <a:defRPr sz="3600"/>
            </a:lvl1pPr>
          </a:lstStyle>
          <a:p>
            <a:r>
              <a:rPr lang="ar-SA" smtClean="0"/>
              <a:t>انقر لتحرير نمط العنوان الرئيسي</a:t>
            </a:r>
            <a:endParaRPr lang="en-US" dirty="0"/>
          </a:p>
        </p:txBody>
      </p:sp>
      <p:sp>
        <p:nvSpPr>
          <p:cNvPr id="3" name="Text Placeholder 2"/>
          <p:cNvSpPr>
            <a:spLocks noGrp="1"/>
          </p:cNvSpPr>
          <p:nvPr>
            <p:ph type="body" idx="1"/>
          </p:nvPr>
        </p:nvSpPr>
        <p:spPr>
          <a:xfrm>
            <a:off x="1154954" y="2603502"/>
            <a:ext cx="314187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16" name="Text Placeholder 3"/>
          <p:cNvSpPr>
            <a:spLocks noGrp="1"/>
          </p:cNvSpPr>
          <p:nvPr>
            <p:ph type="body" sz="half" idx="15"/>
          </p:nvPr>
        </p:nvSpPr>
        <p:spPr>
          <a:xfrm>
            <a:off x="1154953" y="3179764"/>
            <a:ext cx="3141879"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Text Placeholder 4"/>
          <p:cNvSpPr>
            <a:spLocks noGrp="1"/>
          </p:cNvSpPr>
          <p:nvPr>
            <p:ph type="body" sz="quarter" idx="3"/>
          </p:nvPr>
        </p:nvSpPr>
        <p:spPr>
          <a:xfrm>
            <a:off x="4512721" y="2603500"/>
            <a:ext cx="3147009"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19" name="Text Placeholder 3"/>
          <p:cNvSpPr>
            <a:spLocks noGrp="1"/>
          </p:cNvSpPr>
          <p:nvPr>
            <p:ph type="body" sz="half" idx="16"/>
          </p:nvPr>
        </p:nvSpPr>
        <p:spPr>
          <a:xfrm>
            <a:off x="4512721" y="3179763"/>
            <a:ext cx="3147009"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14" name="Text Placeholder 4"/>
          <p:cNvSpPr>
            <a:spLocks noGrp="1"/>
          </p:cNvSpPr>
          <p:nvPr>
            <p:ph type="body" sz="quarter" idx="13"/>
          </p:nvPr>
        </p:nvSpPr>
        <p:spPr>
          <a:xfrm>
            <a:off x="7888135" y="2603501"/>
            <a:ext cx="3145730"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20" name="Text Placeholder 3"/>
          <p:cNvSpPr>
            <a:spLocks noGrp="1"/>
          </p:cNvSpPr>
          <p:nvPr>
            <p:ph type="body" sz="half" idx="17"/>
          </p:nvPr>
        </p:nvSpPr>
        <p:spPr>
          <a:xfrm>
            <a:off x="7888329" y="3179762"/>
            <a:ext cx="3145536"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cxnSp>
        <p:nvCxnSpPr>
          <p:cNvPr id="17" name="Straight Connector 16"/>
          <p:cNvCxnSpPr/>
          <p:nvPr/>
        </p:nvCxnSpPr>
        <p:spPr>
          <a:xfrm>
            <a:off x="440397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77240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F66F90AE-6CF9-4842-9B53-A7DF33A66347}" type="datetime1">
              <a:rPr lang="en-US" smtClean="0"/>
              <a:t>10/8/2018</a:t>
            </a:fld>
            <a:endParaRPr lang="en-US" dirty="0"/>
          </a:p>
        </p:txBody>
      </p:sp>
      <p:sp>
        <p:nvSpPr>
          <p:cNvPr id="8" name="Footer Placeholder 7"/>
          <p:cNvSpPr>
            <a:spLocks noGrp="1"/>
          </p:cNvSpPr>
          <p:nvPr>
            <p:ph type="ftr" sz="quarter" idx="11"/>
          </p:nvPr>
        </p:nvSpPr>
        <p:spPr/>
        <p:txBody>
          <a:bodyPr/>
          <a:lstStyle/>
          <a:p>
            <a:r>
              <a:rPr lang="en-US" smtClean="0"/>
              <a:t>Neurocognitive Disorders-  Prof. Al-Sughayir</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أعمدة صور">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lvl1pPr>
              <a:defRPr sz="3600"/>
            </a:lvl1pPr>
          </a:lstStyle>
          <a:p>
            <a:r>
              <a:rPr lang="ar-SA" smtClean="0"/>
              <a:t>انقر لتحرير نمط العنوان الرئيسي</a:t>
            </a:r>
            <a:endParaRPr lang="en-US" dirty="0"/>
          </a:p>
        </p:txBody>
      </p:sp>
      <p:sp>
        <p:nvSpPr>
          <p:cNvPr id="3" name="Text Placeholder 2"/>
          <p:cNvSpPr>
            <a:spLocks noGrp="1"/>
          </p:cNvSpPr>
          <p:nvPr>
            <p:ph type="body" idx="1"/>
          </p:nvPr>
        </p:nvSpPr>
        <p:spPr>
          <a:xfrm>
            <a:off x="1154954" y="4532844"/>
            <a:ext cx="305043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19" name="Picture Placeholder 2"/>
          <p:cNvSpPr>
            <a:spLocks noGrp="1" noChangeAspect="1"/>
          </p:cNvSpPr>
          <p:nvPr>
            <p:ph type="pic" idx="15"/>
          </p:nvPr>
        </p:nvSpPr>
        <p:spPr>
          <a:xfrm>
            <a:off x="1334553"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ar-SA" smtClean="0"/>
              <a:t>انقر فوق الأيقونة لإضافة صورة</a:t>
            </a:r>
            <a:endParaRPr lang="en-US" dirty="0"/>
          </a:p>
        </p:txBody>
      </p:sp>
      <p:sp>
        <p:nvSpPr>
          <p:cNvPr id="22" name="Text Placeholder 3"/>
          <p:cNvSpPr>
            <a:spLocks noGrp="1"/>
          </p:cNvSpPr>
          <p:nvPr>
            <p:ph type="body" sz="half" idx="18"/>
          </p:nvPr>
        </p:nvSpPr>
        <p:spPr>
          <a:xfrm>
            <a:off x="1154954" y="5109106"/>
            <a:ext cx="3050438"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Text Placeholder 4"/>
          <p:cNvSpPr>
            <a:spLocks noGrp="1"/>
          </p:cNvSpPr>
          <p:nvPr>
            <p:ph type="body" sz="quarter" idx="3"/>
          </p:nvPr>
        </p:nvSpPr>
        <p:spPr>
          <a:xfrm>
            <a:off x="4568865" y="4532844"/>
            <a:ext cx="3050438" cy="576263"/>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1" name="Picture Placeholder 2"/>
          <p:cNvSpPr>
            <a:spLocks noGrp="1" noChangeAspect="1"/>
          </p:cNvSpPr>
          <p:nvPr>
            <p:ph type="pic" idx="21"/>
          </p:nvPr>
        </p:nvSpPr>
        <p:spPr>
          <a:xfrm>
            <a:off x="4748462" y="2603500"/>
            <a:ext cx="2691243"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ar-SA" smtClean="0"/>
              <a:t>انقر فوق الأيقونة لإضافة صورة</a:t>
            </a:r>
            <a:endParaRPr lang="en-US" dirty="0"/>
          </a:p>
        </p:txBody>
      </p:sp>
      <p:sp>
        <p:nvSpPr>
          <p:cNvPr id="23" name="Text Placeholder 3"/>
          <p:cNvSpPr>
            <a:spLocks noGrp="1"/>
          </p:cNvSpPr>
          <p:nvPr>
            <p:ph type="body" sz="half" idx="19"/>
          </p:nvPr>
        </p:nvSpPr>
        <p:spPr>
          <a:xfrm>
            <a:off x="4570172" y="5109105"/>
            <a:ext cx="3050438"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14" name="Text Placeholder 4"/>
          <p:cNvSpPr>
            <a:spLocks noGrp="1"/>
          </p:cNvSpPr>
          <p:nvPr>
            <p:ph type="body" sz="quarter" idx="13"/>
          </p:nvPr>
        </p:nvSpPr>
        <p:spPr>
          <a:xfrm>
            <a:off x="7982775" y="4532845"/>
            <a:ext cx="3051095"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2"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ar-SA" smtClean="0"/>
              <a:t>انقر فوق الأيقونة لإضافة صورة</a:t>
            </a:r>
            <a:endParaRPr lang="en-US" dirty="0"/>
          </a:p>
        </p:txBody>
      </p:sp>
      <p:sp>
        <p:nvSpPr>
          <p:cNvPr id="24" name="Text Placeholder 3"/>
          <p:cNvSpPr>
            <a:spLocks noGrp="1"/>
          </p:cNvSpPr>
          <p:nvPr>
            <p:ph type="body" sz="half" idx="20"/>
          </p:nvPr>
        </p:nvSpPr>
        <p:spPr>
          <a:xfrm>
            <a:off x="7982775" y="5109104"/>
            <a:ext cx="3051096"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cxnSp>
        <p:nvCxnSpPr>
          <p:cNvPr id="43" name="Straight Connector 42"/>
          <p:cNvCxnSpPr/>
          <p:nvPr/>
        </p:nvCxnSpPr>
        <p:spPr>
          <a:xfrm>
            <a:off x="440583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44" name="Straight Connector 43"/>
          <p:cNvCxnSpPr/>
          <p:nvPr/>
        </p:nvCxnSpPr>
        <p:spPr>
          <a:xfrm>
            <a:off x="7797802"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768B91FC-4E9C-4F19-97C2-3BF1126A55A3}" type="datetime1">
              <a:rPr lang="en-US" smtClean="0"/>
              <a:t>10/8/2018</a:t>
            </a:fld>
            <a:endParaRPr lang="en-US" dirty="0"/>
          </a:p>
        </p:txBody>
      </p:sp>
      <p:sp>
        <p:nvSpPr>
          <p:cNvPr id="8" name="Footer Placeholder 7"/>
          <p:cNvSpPr>
            <a:spLocks noGrp="1"/>
          </p:cNvSpPr>
          <p:nvPr>
            <p:ph type="ftr" sz="quarter" idx="11"/>
          </p:nvPr>
        </p:nvSpPr>
        <p:spPr>
          <a:xfrm>
            <a:off x="561111" y="6391838"/>
            <a:ext cx="3644282" cy="304801"/>
          </a:xfrm>
        </p:spPr>
        <p:txBody>
          <a:bodyPr/>
          <a:lstStyle/>
          <a:p>
            <a:r>
              <a:rPr lang="en-US" smtClean="0"/>
              <a:t>Neurocognitive Disorders-  Prof. Al-Sughayir</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p>
            <a:r>
              <a:rPr lang="ar-SA" smtClean="0"/>
              <a:t>انقر لتحرير نمط العنوان الرئيسي</a:t>
            </a:r>
            <a:endParaRPr lang="en-US" dirty="0"/>
          </a:p>
        </p:txBody>
      </p:sp>
      <p:sp>
        <p:nvSpPr>
          <p:cNvPr id="3" name="Vertical Text Placeholder 2"/>
          <p:cNvSpPr>
            <a:spLocks noGrp="1"/>
          </p:cNvSpPr>
          <p:nvPr>
            <p:ph type="body" orient="vert" idx="1"/>
          </p:nvPr>
        </p:nvSpPr>
        <p:spPr>
          <a:xfrm>
            <a:off x="1154954" y="2603500"/>
            <a:ext cx="8825659" cy="3416300"/>
          </a:xfrm>
        </p:spPr>
        <p:txBody>
          <a:bodyPr vert="eaVert" anchor="t" anchorCtr="0"/>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4" name="Date Placeholder 3"/>
          <p:cNvSpPr>
            <a:spLocks noGrp="1"/>
          </p:cNvSpPr>
          <p:nvPr>
            <p:ph type="dt" sz="half" idx="10"/>
          </p:nvPr>
        </p:nvSpPr>
        <p:spPr>
          <a:xfrm>
            <a:off x="10695439" y="6391838"/>
            <a:ext cx="990599" cy="304799"/>
          </a:xfrm>
        </p:spPr>
        <p:txBody>
          <a:bodyPr/>
          <a:lstStyle/>
          <a:p>
            <a:fld id="{F42FAA62-5607-489B-B2AB-54EBEB41E2C8}" type="datetime1">
              <a:rPr lang="en-US" smtClean="0"/>
              <a:t>10/8/2018</a:t>
            </a:fld>
            <a:endParaRPr lang="en-US" dirty="0"/>
          </a:p>
        </p:txBody>
      </p:sp>
      <p:sp>
        <p:nvSpPr>
          <p:cNvPr id="5" name="Footer Placeholder 4"/>
          <p:cNvSpPr>
            <a:spLocks noGrp="1"/>
          </p:cNvSpPr>
          <p:nvPr>
            <p:ph type="ftr" sz="quarter" idx="11"/>
          </p:nvPr>
        </p:nvSpPr>
        <p:spPr/>
        <p:txBody>
          <a:bodyPr/>
          <a:lstStyle/>
          <a:p>
            <a:r>
              <a:rPr lang="en-US" smtClean="0"/>
              <a:t>Neurocognitive Disorders-  Prof. Al-Sughayir</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عنوان ونص عموديان">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2" name="Rectangle 11"/>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bwMode="gray">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0"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85235" y="1278467"/>
            <a:ext cx="1409965" cy="4748590"/>
          </a:xfrm>
        </p:spPr>
        <p:txBody>
          <a:bodyPr vert="eaVert" anchor="b" anchorCtr="0"/>
          <a:lstStyle/>
          <a:p>
            <a:r>
              <a:rPr lang="ar-SA" smtClean="0"/>
              <a:t>انقر لتحرير نمط العنوان الرئيسي</a:t>
            </a:r>
            <a:endParaRPr lang="en-US" dirty="0"/>
          </a:p>
        </p:txBody>
      </p:sp>
      <p:sp>
        <p:nvSpPr>
          <p:cNvPr id="3" name="Vertical Text Placeholder 2"/>
          <p:cNvSpPr>
            <a:spLocks noGrp="1"/>
          </p:cNvSpPr>
          <p:nvPr>
            <p:ph type="body" orient="vert" idx="1"/>
          </p:nvPr>
        </p:nvSpPr>
        <p:spPr>
          <a:xfrm>
            <a:off x="1154954" y="1278467"/>
            <a:ext cx="6256025" cy="4748590"/>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4" name="Date Placeholder 3"/>
          <p:cNvSpPr>
            <a:spLocks noGrp="1"/>
          </p:cNvSpPr>
          <p:nvPr>
            <p:ph type="dt" sz="half" idx="10"/>
          </p:nvPr>
        </p:nvSpPr>
        <p:spPr>
          <a:xfrm>
            <a:off x="10653104" y="6391838"/>
            <a:ext cx="992135" cy="304799"/>
          </a:xfrm>
        </p:spPr>
        <p:txBody>
          <a:bodyPr/>
          <a:lstStyle/>
          <a:p>
            <a:fld id="{E12FC091-E57E-4EC4-852A-45C0892E0C89}" type="datetime1">
              <a:rPr lang="en-US" smtClean="0"/>
              <a:t>10/8/2018</a:t>
            </a:fld>
            <a:endParaRPr lang="en-US" dirty="0"/>
          </a:p>
        </p:txBody>
      </p:sp>
      <p:sp>
        <p:nvSpPr>
          <p:cNvPr id="5" name="Footer Placeholder 4"/>
          <p:cNvSpPr>
            <a:spLocks noGrp="1"/>
          </p:cNvSpPr>
          <p:nvPr>
            <p:ph type="ftr" sz="quarter" idx="11"/>
          </p:nvPr>
        </p:nvSpPr>
        <p:spPr/>
        <p:txBody>
          <a:bodyPr/>
          <a:lstStyle/>
          <a:p>
            <a:r>
              <a:rPr lang="en-US" smtClean="0"/>
              <a:t>Neurocognitive Disorders-  Prof. Al-Sughayir</a:t>
            </a:r>
            <a:endParaRPr lang="en-US" dirty="0"/>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smtClean="0"/>
              <a:t>انقر لتحرير نمط العنوان الرئيسي</a:t>
            </a:r>
            <a:endParaRPr lang="en-US" dirty="0"/>
          </a:p>
        </p:txBody>
      </p:sp>
      <p:sp>
        <p:nvSpPr>
          <p:cNvPr id="3" name="Content Placeholder 2"/>
          <p:cNvSpPr>
            <a:spLocks noGrp="1"/>
          </p:cNvSpPr>
          <p:nvPr>
            <p:ph idx="1"/>
          </p:nvPr>
        </p:nvSpPr>
        <p:spPr>
          <a:xfrm>
            <a:off x="1154954" y="2603500"/>
            <a:ext cx="8825659" cy="3416300"/>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4" name="Date Placeholder 3"/>
          <p:cNvSpPr>
            <a:spLocks noGrp="1"/>
          </p:cNvSpPr>
          <p:nvPr>
            <p:ph type="dt" sz="half" idx="10"/>
          </p:nvPr>
        </p:nvSpPr>
        <p:spPr/>
        <p:txBody>
          <a:bodyPr/>
          <a:lstStyle/>
          <a:p>
            <a:fld id="{4CCADCE3-0155-4725-80B8-B9DED9CD374E}" type="datetime1">
              <a:rPr lang="en-US" smtClean="0"/>
              <a:t>10/8/2018</a:t>
            </a:fld>
            <a:endParaRPr lang="en-US" dirty="0"/>
          </a:p>
        </p:txBody>
      </p:sp>
      <p:sp>
        <p:nvSpPr>
          <p:cNvPr id="5" name="Footer Placeholder 4"/>
          <p:cNvSpPr>
            <a:spLocks noGrp="1"/>
          </p:cNvSpPr>
          <p:nvPr>
            <p:ph type="ftr" sz="quarter" idx="11"/>
          </p:nvPr>
        </p:nvSpPr>
        <p:spPr/>
        <p:txBody>
          <a:bodyPr/>
          <a:lstStyle/>
          <a:p>
            <a:r>
              <a:rPr lang="en-US" smtClean="0"/>
              <a:t>Neurocognitive Disorders-  Prof. Al-Sughayir</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عنوان المقطع">
    <p:spTree>
      <p:nvGrpSpPr>
        <p:cNvPr id="1" name=""/>
        <p:cNvGrpSpPr/>
        <p:nvPr/>
      </p:nvGrpSpPr>
      <p:grpSpPr>
        <a:xfrm>
          <a:off x="0" y="0"/>
          <a:ext cx="0" cy="0"/>
          <a:chOff x="0" y="0"/>
          <a:chExt cx="0" cy="0"/>
        </a:xfrm>
      </p:grpSpPr>
      <p:grpSp>
        <p:nvGrpSpPr>
          <p:cNvPr id="8" name="Group 7"/>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bwMode="gray">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677645"/>
            <a:ext cx="4351025" cy="2283824"/>
          </a:xfrm>
        </p:spPr>
        <p:txBody>
          <a:bodyPr anchor="ctr"/>
          <a:lstStyle>
            <a:lvl1pPr algn="l">
              <a:defRPr sz="4000" b="0" cap="none"/>
            </a:lvl1pPr>
          </a:lstStyle>
          <a:p>
            <a:r>
              <a:rPr lang="ar-SA" smtClean="0"/>
              <a:t>انقر لتحرير نمط العنوان الرئيسي</a:t>
            </a:r>
            <a:endParaRPr lang="en-US" dirty="0"/>
          </a:p>
        </p:txBody>
      </p:sp>
      <p:sp>
        <p:nvSpPr>
          <p:cNvPr id="3" name="Text Placeholder 2"/>
          <p:cNvSpPr>
            <a:spLocks noGrp="1"/>
          </p:cNvSpPr>
          <p:nvPr>
            <p:ph type="body" idx="1"/>
          </p:nvPr>
        </p:nvSpPr>
        <p:spPr>
          <a:xfrm>
            <a:off x="6895559" y="2677644"/>
            <a:ext cx="3757545" cy="2283824"/>
          </a:xfrm>
        </p:spPr>
        <p:txBody>
          <a:bodyPr anchor="ctr"/>
          <a:lstStyle>
            <a:lvl1pPr marL="0" indent="0" algn="l">
              <a:buNone/>
              <a:defRPr sz="2000" cap="all">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Date Placeholder 3"/>
          <p:cNvSpPr>
            <a:spLocks noGrp="1"/>
          </p:cNvSpPr>
          <p:nvPr>
            <p:ph type="dt" sz="half" idx="10"/>
          </p:nvPr>
        </p:nvSpPr>
        <p:spPr/>
        <p:txBody>
          <a:bodyPr/>
          <a:lstStyle/>
          <a:p>
            <a:fld id="{1FC1E272-E9D0-4B25-9199-ACDF50D12F08}" type="datetime1">
              <a:rPr lang="en-US" smtClean="0"/>
              <a:t>10/8/2018</a:t>
            </a:fld>
            <a:endParaRPr lang="en-US" dirty="0"/>
          </a:p>
        </p:txBody>
      </p:sp>
      <p:sp>
        <p:nvSpPr>
          <p:cNvPr id="5" name="Footer Placeholder 4"/>
          <p:cNvSpPr>
            <a:spLocks noGrp="1"/>
          </p:cNvSpPr>
          <p:nvPr>
            <p:ph type="ftr" sz="quarter" idx="11"/>
          </p:nvPr>
        </p:nvSpPr>
        <p:spPr/>
        <p:txBody>
          <a:bodyPr/>
          <a:lstStyle/>
          <a:p>
            <a:r>
              <a:rPr lang="en-US" smtClean="0"/>
              <a:t>Neurocognitive Disorders-  Prof. Al-Sughayir</a:t>
            </a:r>
            <a:endParaRPr lang="en-US" dirty="0"/>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smtClean="0"/>
              <a:t>انقر لتحرير نمط العنوان الرئيسي</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5" name="Date Placeholder 4"/>
          <p:cNvSpPr>
            <a:spLocks noGrp="1"/>
          </p:cNvSpPr>
          <p:nvPr>
            <p:ph type="dt" sz="half" idx="10"/>
          </p:nvPr>
        </p:nvSpPr>
        <p:spPr/>
        <p:txBody>
          <a:bodyPr/>
          <a:lstStyle/>
          <a:p>
            <a:fld id="{148A0343-09AF-4E76-855E-2E1E6BD070EC}" type="datetime1">
              <a:rPr lang="en-US" smtClean="0"/>
              <a:t>10/8/2018</a:t>
            </a:fld>
            <a:endParaRPr lang="en-US" dirty="0"/>
          </a:p>
        </p:txBody>
      </p:sp>
      <p:sp>
        <p:nvSpPr>
          <p:cNvPr id="6" name="Footer Placeholder 5"/>
          <p:cNvSpPr>
            <a:spLocks noGrp="1"/>
          </p:cNvSpPr>
          <p:nvPr>
            <p:ph type="ftr" sz="quarter" idx="11"/>
          </p:nvPr>
        </p:nvSpPr>
        <p:spPr/>
        <p:txBody>
          <a:bodyPr/>
          <a:lstStyle/>
          <a:p>
            <a:r>
              <a:rPr lang="en-US" smtClean="0"/>
              <a:t>Neurocognitive Disorders-  Prof. Al-Sughayir</a:t>
            </a:r>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ar-SA" smtClean="0"/>
              <a:t>انقر لتحرير نمط العنوان الرئيسي</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Content Placeholder 5"/>
          <p:cNvSpPr>
            <a:spLocks noGrp="1"/>
          </p:cNvSpPr>
          <p:nvPr>
            <p:ph sz="quarter" idx="4"/>
          </p:nvPr>
        </p:nvSpPr>
        <p:spPr>
          <a:xfrm>
            <a:off x="6208712" y="3179762"/>
            <a:ext cx="4825159" cy="2840039"/>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7" name="Date Placeholder 6"/>
          <p:cNvSpPr>
            <a:spLocks noGrp="1"/>
          </p:cNvSpPr>
          <p:nvPr>
            <p:ph type="dt" sz="half" idx="10"/>
          </p:nvPr>
        </p:nvSpPr>
        <p:spPr/>
        <p:txBody>
          <a:bodyPr/>
          <a:lstStyle/>
          <a:p>
            <a:fld id="{993A2253-6B00-4F79-B110-E11858F185F2}" type="datetime1">
              <a:rPr lang="en-US" smtClean="0"/>
              <a:t>10/8/2018</a:t>
            </a:fld>
            <a:endParaRPr lang="en-US" dirty="0"/>
          </a:p>
        </p:txBody>
      </p:sp>
      <p:sp>
        <p:nvSpPr>
          <p:cNvPr id="8" name="Footer Placeholder 7"/>
          <p:cNvSpPr>
            <a:spLocks noGrp="1"/>
          </p:cNvSpPr>
          <p:nvPr>
            <p:ph type="ftr" sz="quarter" idx="11"/>
          </p:nvPr>
        </p:nvSpPr>
        <p:spPr/>
        <p:txBody>
          <a:bodyPr/>
          <a:lstStyle/>
          <a:p>
            <a:r>
              <a:rPr lang="en-US" smtClean="0"/>
              <a:t>Neurocognitive Disorders-  Prof. Al-Sughayir</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9" name="Title 1"/>
          <p:cNvSpPr>
            <a:spLocks noGrp="1"/>
          </p:cNvSpPr>
          <p:nvPr>
            <p:ph type="title"/>
          </p:nvPr>
        </p:nvSpPr>
        <p:spPr>
          <a:xfrm>
            <a:off x="1154954" y="973668"/>
            <a:ext cx="8761413" cy="706964"/>
          </a:xfrm>
        </p:spPr>
        <p:txBody>
          <a:bodyPr/>
          <a:lstStyle>
            <a:lvl1pPr>
              <a:defRPr/>
            </a:lvl1pPr>
          </a:lstStyle>
          <a:p>
            <a:r>
              <a:rPr lang="ar-SA" smtClean="0"/>
              <a:t>انقر لتحرير نمط العنوان الرئيسي</a:t>
            </a:r>
            <a:endParaRPr lang="en-US" dirty="0"/>
          </a:p>
        </p:txBody>
      </p:sp>
      <p:sp>
        <p:nvSpPr>
          <p:cNvPr id="3" name="Date Placeholder 2"/>
          <p:cNvSpPr>
            <a:spLocks noGrp="1"/>
          </p:cNvSpPr>
          <p:nvPr>
            <p:ph type="dt" sz="half" idx="10"/>
          </p:nvPr>
        </p:nvSpPr>
        <p:spPr/>
        <p:txBody>
          <a:bodyPr/>
          <a:lstStyle/>
          <a:p>
            <a:fld id="{4BC8078D-6EFC-41D1-8DE0-5B29EBE1AFF4}" type="datetime1">
              <a:rPr lang="en-US" smtClean="0"/>
              <a:t>10/8/2018</a:t>
            </a:fld>
            <a:endParaRPr lang="en-US" dirty="0"/>
          </a:p>
        </p:txBody>
      </p:sp>
      <p:sp>
        <p:nvSpPr>
          <p:cNvPr id="4" name="Footer Placeholder 3"/>
          <p:cNvSpPr>
            <a:spLocks noGrp="1"/>
          </p:cNvSpPr>
          <p:nvPr>
            <p:ph type="ftr" sz="quarter" idx="11"/>
          </p:nvPr>
        </p:nvSpPr>
        <p:spPr/>
        <p:txBody>
          <a:bodyPr/>
          <a:lstStyle/>
          <a:p>
            <a:r>
              <a:rPr lang="en-US" smtClean="0"/>
              <a:t>Neurocognitive Disorders-  Prof. Al-Sughayir</a:t>
            </a:r>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فارغ">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ED05660-D1ED-4D8C-9BDE-4BEB2CF5FE8A}" type="datetime1">
              <a:rPr lang="en-US" smtClean="0"/>
              <a:t>10/8/2018</a:t>
            </a:fld>
            <a:endParaRPr lang="en-US" dirty="0"/>
          </a:p>
        </p:txBody>
      </p:sp>
      <p:sp>
        <p:nvSpPr>
          <p:cNvPr id="3" name="Footer Placeholder 2"/>
          <p:cNvSpPr>
            <a:spLocks noGrp="1"/>
          </p:cNvSpPr>
          <p:nvPr>
            <p:ph type="ftr" sz="quarter" idx="11"/>
          </p:nvPr>
        </p:nvSpPr>
        <p:spPr/>
        <p:txBody>
          <a:bodyPr/>
          <a:lstStyle/>
          <a:p>
            <a:r>
              <a:rPr lang="en-US" smtClean="0"/>
              <a:t>Neurocognitive Disorders-  Prof. Al-Sughayir</a:t>
            </a:r>
            <a:endParaRPr lang="en-US" dirty="0"/>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محتوى ذو تسمية توضيحية">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bwMode="gray">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8"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1295400"/>
            <a:ext cx="2793158" cy="1600200"/>
          </a:xfrm>
        </p:spPr>
        <p:txBody>
          <a:bodyPr anchor="b"/>
          <a:lstStyle>
            <a:lvl1pPr algn="l">
              <a:defRPr sz="2400" b="0"/>
            </a:lvl1pPr>
          </a:lstStyle>
          <a:p>
            <a:r>
              <a:rPr lang="ar-SA" smtClean="0"/>
              <a:t>انقر لتحرير نمط العنوان الرئيسي</a:t>
            </a:r>
            <a:endParaRPr lang="en-US" dirty="0"/>
          </a:p>
        </p:txBody>
      </p:sp>
      <p:sp>
        <p:nvSpPr>
          <p:cNvPr id="3" name="Content Placeholder 2"/>
          <p:cNvSpPr>
            <a:spLocks noGrp="1"/>
          </p:cNvSpPr>
          <p:nvPr>
            <p:ph idx="1"/>
          </p:nvPr>
        </p:nvSpPr>
        <p:spPr>
          <a:xfrm>
            <a:off x="5781146" y="1447800"/>
            <a:ext cx="5190066" cy="4572000"/>
          </a:xfrm>
        </p:spPr>
        <p:txBody>
          <a:bodyPr anchor="ctr">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4" name="Text Placeholder 3"/>
          <p:cNvSpPr>
            <a:spLocks noGrp="1"/>
          </p:cNvSpPr>
          <p:nvPr>
            <p:ph type="body" sz="half" idx="2"/>
          </p:nvPr>
        </p:nvSpPr>
        <p:spPr bwMode="gray">
          <a:xfrm>
            <a:off x="1154954" y="3129280"/>
            <a:ext cx="2793158" cy="2895599"/>
          </a:xfrm>
        </p:spPr>
        <p:txBody>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Date Placeholder 4"/>
          <p:cNvSpPr>
            <a:spLocks noGrp="1"/>
          </p:cNvSpPr>
          <p:nvPr>
            <p:ph type="dt" sz="half" idx="10"/>
          </p:nvPr>
        </p:nvSpPr>
        <p:spPr/>
        <p:txBody>
          <a:bodyPr/>
          <a:lstStyle/>
          <a:p>
            <a:fld id="{6F374413-2411-4096-A3B5-13ADD51B9014}" type="datetime1">
              <a:rPr lang="en-US" smtClean="0"/>
              <a:t>10/8/2018</a:t>
            </a:fld>
            <a:endParaRPr lang="en-US" dirty="0"/>
          </a:p>
        </p:txBody>
      </p:sp>
      <p:sp>
        <p:nvSpPr>
          <p:cNvPr id="6" name="Footer Placeholder 5"/>
          <p:cNvSpPr>
            <a:spLocks noGrp="1"/>
          </p:cNvSpPr>
          <p:nvPr>
            <p:ph type="ftr" sz="quarter" idx="11"/>
          </p:nvPr>
        </p:nvSpPr>
        <p:spPr/>
        <p:txBody>
          <a:bodyPr/>
          <a:lstStyle/>
          <a:p>
            <a:r>
              <a:rPr lang="en-US" smtClean="0"/>
              <a:t>Neurocognitive Disorders-  Prof. Al-Sughayir</a:t>
            </a:r>
            <a:endParaRPr lang="en-US" dirty="0"/>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صورة مع تسمية توضيحية">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bwMode="gray">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1693333"/>
            <a:ext cx="3865134" cy="1735667"/>
          </a:xfrm>
        </p:spPr>
        <p:txBody>
          <a:bodyPr anchor="b">
            <a:normAutofit/>
          </a:bodyPr>
          <a:lstStyle>
            <a:lvl1pPr algn="l">
              <a:defRPr sz="3600" b="0"/>
            </a:lvl1pPr>
          </a:lstStyle>
          <a:p>
            <a:r>
              <a:rPr lang="ar-SA" smtClean="0"/>
              <a:t>انقر لتحرير نمط العنوان الرئيسي</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marL="0" lvl="0" indent="0" algn="ctr">
              <a:buNone/>
            </a:pPr>
            <a:r>
              <a:rPr lang="ar-SA" smtClean="0"/>
              <a:t>انقر فوق الأيقونة لإضافة صورة</a:t>
            </a:r>
            <a:endParaRPr lang="en-US" dirty="0"/>
          </a:p>
        </p:txBody>
      </p:sp>
      <p:sp>
        <p:nvSpPr>
          <p:cNvPr id="4" name="Text Placeholder 3"/>
          <p:cNvSpPr>
            <a:spLocks noGrp="1"/>
          </p:cNvSpPr>
          <p:nvPr>
            <p:ph type="body" sz="half" idx="2"/>
          </p:nvPr>
        </p:nvSpPr>
        <p:spPr bwMode="gray">
          <a:xfrm>
            <a:off x="1154954" y="3657600"/>
            <a:ext cx="3859212" cy="1371600"/>
          </a:xfrm>
        </p:spPr>
        <p:txBody>
          <a:bodyPr>
            <a:normAutofit/>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Date Placeholder 4"/>
          <p:cNvSpPr>
            <a:spLocks noGrp="1"/>
          </p:cNvSpPr>
          <p:nvPr>
            <p:ph type="dt" sz="half" idx="10"/>
          </p:nvPr>
        </p:nvSpPr>
        <p:spPr/>
        <p:txBody>
          <a:bodyPr/>
          <a:lstStyle/>
          <a:p>
            <a:fld id="{40701E48-1C63-4F17-A726-545C299CB062}" type="datetime1">
              <a:rPr lang="en-US" smtClean="0"/>
              <a:t>10/8/2018</a:t>
            </a:fld>
            <a:endParaRPr lang="en-US" dirty="0"/>
          </a:p>
        </p:txBody>
      </p:sp>
      <p:sp>
        <p:nvSpPr>
          <p:cNvPr id="6" name="Footer Placeholder 5"/>
          <p:cNvSpPr>
            <a:spLocks noGrp="1"/>
          </p:cNvSpPr>
          <p:nvPr>
            <p:ph type="ftr" sz="quarter" idx="11"/>
          </p:nvPr>
        </p:nvSpPr>
        <p:spPr/>
        <p:txBody>
          <a:bodyPr/>
          <a:lstStyle/>
          <a:p>
            <a:r>
              <a:rPr lang="en-US" smtClean="0"/>
              <a:t>Neurocognitive Disorders-  Prof. Al-Sughayir</a:t>
            </a:r>
            <a:endParaRPr lang="en-US" dirty="0"/>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8" name="Group 7"/>
          <p:cNvGrpSpPr/>
          <p:nvPr/>
        </p:nvGrpSpPr>
        <p:grpSpPr>
          <a:xfrm>
            <a:off x="0" y="0"/>
            <a:ext cx="12192000" cy="6858000"/>
            <a:chOff x="0" y="0"/>
            <a:chExt cx="12192000" cy="6858000"/>
          </a:xfrm>
        </p:grpSpPr>
        <p:sp>
          <p:nvSpPr>
            <p:cNvPr id="7" name="Rectangle 6"/>
            <p:cNvSpPr/>
            <p:nvPr/>
          </p:nvSpPr>
          <p:spPr>
            <a:xfrm>
              <a:off x="0" y="0"/>
              <a:ext cx="12192000" cy="6858000"/>
            </a:xfrm>
            <a:prstGeom prst="rect">
              <a:avLst/>
            </a:prstGeom>
            <a:blipFill>
              <a:blip r:embed="rId19">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9"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4"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4" y="973668"/>
            <a:ext cx="8761413" cy="706964"/>
          </a:xfrm>
          <a:prstGeom prst="rect">
            <a:avLst/>
          </a:prstGeom>
        </p:spPr>
        <p:txBody>
          <a:bodyPr vert="horz" lIns="91440" tIns="45720" rIns="91440" bIns="45720" rtlCol="0" anchor="ctr">
            <a:noAutofit/>
          </a:bodyPr>
          <a:lstStyle/>
          <a:p>
            <a:r>
              <a:rPr lang="ar-SA" smtClean="0"/>
              <a:t>انقر لتحرير نمط العنوان الرئيسي</a:t>
            </a:r>
            <a:endParaRPr lang="en-US" dirty="0"/>
          </a:p>
        </p:txBody>
      </p:sp>
      <p:sp>
        <p:nvSpPr>
          <p:cNvPr id="3" name="Text Placeholder 2"/>
          <p:cNvSpPr>
            <a:spLocks noGrp="1"/>
          </p:cNvSpPr>
          <p:nvPr>
            <p:ph type="body" idx="1"/>
          </p:nvPr>
        </p:nvSpPr>
        <p:spPr>
          <a:xfrm>
            <a:off x="1154954" y="2603500"/>
            <a:ext cx="8761413" cy="3416300"/>
          </a:xfrm>
          <a:prstGeom prst="rect">
            <a:avLst/>
          </a:prstGeom>
        </p:spPr>
        <p:txBody>
          <a:bodyPr vert="horz" lIns="91440" tIns="45720" rIns="91440" bIns="45720" rtlCol="0">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4" name="Date Placeholder 3"/>
          <p:cNvSpPr>
            <a:spLocks noGrp="1"/>
          </p:cNvSpPr>
          <p:nvPr>
            <p:ph type="dt" sz="half" idx="2"/>
          </p:nvPr>
        </p:nvSpPr>
        <p:spPr>
          <a:xfrm>
            <a:off x="10653104" y="6391838"/>
            <a:ext cx="990599" cy="304799"/>
          </a:xfrm>
          <a:prstGeom prst="rect">
            <a:avLst/>
          </a:prstGeom>
        </p:spPr>
        <p:txBody>
          <a:bodyPr vert="horz" lIns="91440" tIns="45720" rIns="91440" bIns="45720" rtlCol="0" anchor="ctr"/>
          <a:lstStyle>
            <a:lvl1pPr algn="r">
              <a:defRPr sz="1000" b="1" i="0">
                <a:solidFill>
                  <a:schemeClr val="accent1"/>
                </a:solidFill>
              </a:defRPr>
            </a:lvl1pPr>
          </a:lstStyle>
          <a:p>
            <a:fld id="{2E4758DA-0B85-4775-B114-D731EC864EF8}" type="datetime1">
              <a:rPr lang="en-US" smtClean="0"/>
              <a:t>10/8/2018</a:t>
            </a:fld>
            <a:endParaRPr lang="en-US" dirty="0"/>
          </a:p>
        </p:txBody>
      </p:sp>
      <p:sp>
        <p:nvSpPr>
          <p:cNvPr id="5" name="Footer Placeholder 4"/>
          <p:cNvSpPr>
            <a:spLocks noGrp="1"/>
          </p:cNvSpPr>
          <p:nvPr>
            <p:ph type="ftr" sz="quarter" idx="3"/>
          </p:nvPr>
        </p:nvSpPr>
        <p:spPr>
          <a:xfrm>
            <a:off x="561110" y="6391838"/>
            <a:ext cx="3859795" cy="304801"/>
          </a:xfrm>
          <a:prstGeom prst="rect">
            <a:avLst/>
          </a:prstGeom>
        </p:spPr>
        <p:txBody>
          <a:bodyPr vert="horz" lIns="91440" tIns="45720" rIns="91440" bIns="45720" rtlCol="0" anchor="ctr"/>
          <a:lstStyle>
            <a:lvl1pPr algn="l">
              <a:defRPr sz="1000" b="1" i="0">
                <a:solidFill>
                  <a:schemeClr val="accent1"/>
                </a:solidFill>
              </a:defRPr>
            </a:lvl1pPr>
          </a:lstStyle>
          <a:p>
            <a:r>
              <a:rPr lang="en-US" smtClean="0"/>
              <a:t>Neurocognitive Disorders-  Prof. Al-Sughayir</a:t>
            </a:r>
            <a:endParaRPr lang="en-US" dirty="0"/>
          </a:p>
        </p:txBody>
      </p:sp>
      <p:sp>
        <p:nvSpPr>
          <p:cNvPr id="21" name="Rectangle 20"/>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bg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73" r:id="rId3"/>
    <p:sldLayoutId id="2147483652" r:id="rId4"/>
    <p:sldLayoutId id="2147483653" r:id="rId5"/>
    <p:sldLayoutId id="2147483654" r:id="rId6"/>
    <p:sldLayoutId id="2147483655" r:id="rId7"/>
    <p:sldLayoutId id="2147483656" r:id="rId8"/>
    <p:sldLayoutId id="2147483668" r:id="rId9"/>
    <p:sldLayoutId id="2147483667" r:id="rId10"/>
    <p:sldLayoutId id="2147483661" r:id="rId11"/>
    <p:sldLayoutId id="2147483672" r:id="rId12"/>
    <p:sldLayoutId id="2147483662" r:id="rId13"/>
    <p:sldLayoutId id="2147483669" r:id="rId14"/>
    <p:sldLayoutId id="2147483670" r:id="rId15"/>
    <p:sldLayoutId id="2147483658" r:id="rId16"/>
    <p:sldLayoutId id="2147483659" r:id="rId17"/>
  </p:sldLayoutIdLst>
  <p:hf hdr="0" dt="0"/>
  <p:txStyles>
    <p:titleStyle>
      <a:lvl1pPr algn="l" defTabSz="457200" rtl="1" eaLnBrk="1" latinLnBrk="0" hangingPunct="1">
        <a:spcBef>
          <a:spcPct val="0"/>
        </a:spcBef>
        <a:buNone/>
        <a:defRPr sz="3600" b="0" i="0" kern="1200">
          <a:solidFill>
            <a:schemeClr val="bg2"/>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0" indent="-342900" algn="r" defTabSz="457200" rtl="1"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r" defTabSz="457200" rtl="1"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r" defTabSz="457200" rtl="1"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r" defTabSz="457200" rtl="1"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r" defTabSz="457200" rtl="1"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r" defTabSz="457200" rtl="1"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r" defTabSz="457200" rtl="1"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r" defTabSz="457200" rtl="1"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r" defTabSz="457200" rtl="1"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1154954" y="1195755"/>
            <a:ext cx="9309845" cy="3110522"/>
          </a:xfrm>
        </p:spPr>
        <p:txBody>
          <a:bodyPr/>
          <a:lstStyle/>
          <a:p>
            <a:pPr algn="ctr"/>
            <a:r>
              <a:rPr lang="en-US" sz="4000" b="1" dirty="0"/>
              <a:t>Neurocognitive Disorders</a:t>
            </a:r>
            <a:br>
              <a:rPr lang="en-US" sz="4000" b="1" dirty="0"/>
            </a:br>
            <a:r>
              <a:rPr lang="en-US" sz="4000" b="1" dirty="0" smtClean="0"/>
              <a:t/>
            </a:r>
            <a:br>
              <a:rPr lang="en-US" sz="4000" b="1" dirty="0" smtClean="0"/>
            </a:br>
            <a:r>
              <a:rPr lang="en-US" sz="2800" dirty="0" smtClean="0"/>
              <a:t>An </a:t>
            </a:r>
            <a:r>
              <a:rPr lang="en-US" sz="2800" dirty="0"/>
              <a:t>introduction – CNS Block</a:t>
            </a:r>
            <a:br>
              <a:rPr lang="en-US" sz="2800" dirty="0"/>
            </a:br>
            <a:endParaRPr lang="ar-SA" sz="2800" dirty="0"/>
          </a:p>
        </p:txBody>
      </p:sp>
      <p:sp>
        <p:nvSpPr>
          <p:cNvPr id="3" name="عنوان فرعي 2"/>
          <p:cNvSpPr>
            <a:spLocks noGrp="1"/>
          </p:cNvSpPr>
          <p:nvPr>
            <p:ph type="subTitle" idx="1"/>
          </p:nvPr>
        </p:nvSpPr>
        <p:spPr>
          <a:xfrm>
            <a:off x="1154955" y="4392246"/>
            <a:ext cx="9309844" cy="1246554"/>
          </a:xfrm>
          <a:solidFill>
            <a:schemeClr val="tx2">
              <a:lumMod val="75000"/>
            </a:schemeClr>
          </a:solidFill>
        </p:spPr>
        <p:txBody>
          <a:bodyPr>
            <a:normAutofit fontScale="92500" lnSpcReduction="20000"/>
          </a:bodyPr>
          <a:lstStyle/>
          <a:p>
            <a:pPr algn="ctr"/>
            <a:r>
              <a:rPr lang="en-US" sz="2800" b="1" cap="none" dirty="0">
                <a:solidFill>
                  <a:srgbClr val="EBEBEB"/>
                </a:solidFill>
              </a:rPr>
              <a:t>Mohammed Al-Sughayir</a:t>
            </a:r>
            <a:r>
              <a:rPr lang="en-US" sz="2800" cap="none" dirty="0">
                <a:solidFill>
                  <a:srgbClr val="EBEBEB"/>
                </a:solidFill>
              </a:rPr>
              <a:t/>
            </a:r>
            <a:br>
              <a:rPr lang="en-US" sz="2800" cap="none" dirty="0">
                <a:solidFill>
                  <a:srgbClr val="EBEBEB"/>
                </a:solidFill>
              </a:rPr>
            </a:br>
            <a:r>
              <a:rPr lang="en-US" sz="2800" cap="none" dirty="0">
                <a:solidFill>
                  <a:srgbClr val="EBEBEB"/>
                </a:solidFill>
              </a:rPr>
              <a:t>Professor, Psychiatry </a:t>
            </a:r>
            <a:r>
              <a:rPr lang="en-US" sz="2800" cap="none" dirty="0" smtClean="0">
                <a:solidFill>
                  <a:srgbClr val="EBEBEB"/>
                </a:solidFill>
              </a:rPr>
              <a:t>Department, </a:t>
            </a:r>
          </a:p>
          <a:p>
            <a:pPr algn="ctr"/>
            <a:r>
              <a:rPr lang="en-US" sz="2800" cap="none" dirty="0" smtClean="0">
                <a:solidFill>
                  <a:srgbClr val="EBEBEB"/>
                </a:solidFill>
              </a:rPr>
              <a:t>College of Medicine, KSU, KSA</a:t>
            </a:r>
            <a:endParaRPr lang="ar-SA" dirty="0"/>
          </a:p>
        </p:txBody>
      </p:sp>
      <p:sp>
        <p:nvSpPr>
          <p:cNvPr id="4" name="عنصر نائب للتذييل 3"/>
          <p:cNvSpPr>
            <a:spLocks noGrp="1"/>
          </p:cNvSpPr>
          <p:nvPr>
            <p:ph type="ftr" sz="quarter" idx="11"/>
          </p:nvPr>
        </p:nvSpPr>
        <p:spPr/>
        <p:txBody>
          <a:bodyPr/>
          <a:lstStyle/>
          <a:p>
            <a:r>
              <a:rPr lang="en-US" smtClean="0"/>
              <a:t>Neurocognitive Disorders-  Prof. Al-Sughayir</a:t>
            </a:r>
            <a:endParaRPr lang="en-US" dirty="0"/>
          </a:p>
        </p:txBody>
      </p:sp>
      <p:sp>
        <p:nvSpPr>
          <p:cNvPr id="5" name="عنصر نائب لرقم الشريحة 4"/>
          <p:cNvSpPr>
            <a:spLocks noGrp="1"/>
          </p:cNvSpPr>
          <p:nvPr>
            <p:ph type="sldNum" sz="quarter" idx="12"/>
          </p:nvPr>
        </p:nvSpPr>
        <p:spPr/>
        <p:txBody>
          <a:bodyPr/>
          <a:lstStyle/>
          <a:p>
            <a:fld id="{D57F1E4F-1CFF-5643-939E-217C01CDF565}" type="slidenum">
              <a:rPr lang="en-US" smtClean="0"/>
              <a:pPr/>
              <a:t>1</a:t>
            </a:fld>
            <a:endParaRPr lang="en-US" dirty="0"/>
          </a:p>
        </p:txBody>
      </p:sp>
    </p:spTree>
    <p:extLst>
      <p:ext uri="{BB962C8B-B14F-4D97-AF65-F5344CB8AC3E}">
        <p14:creationId xmlns:p14="http://schemas.microsoft.com/office/powerpoint/2010/main" val="236562112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solidFill>
            <a:schemeClr val="bg1">
              <a:lumMod val="85000"/>
            </a:schemeClr>
          </a:solidFill>
        </p:spPr>
        <p:txBody>
          <a:bodyPr/>
          <a:lstStyle/>
          <a:p>
            <a:pPr algn="ctr"/>
            <a:r>
              <a:rPr lang="en-US" dirty="0" smtClean="0">
                <a:solidFill>
                  <a:schemeClr val="tx1">
                    <a:lumMod val="95000"/>
                    <a:lumOff val="5000"/>
                  </a:schemeClr>
                </a:solidFill>
              </a:rPr>
              <a:t>Dementia</a:t>
            </a:r>
            <a:endParaRPr lang="ar-SA" dirty="0">
              <a:solidFill>
                <a:schemeClr val="tx1">
                  <a:lumMod val="95000"/>
                  <a:lumOff val="5000"/>
                </a:schemeClr>
              </a:solidFill>
            </a:endParaRPr>
          </a:p>
        </p:txBody>
      </p:sp>
      <p:sp>
        <p:nvSpPr>
          <p:cNvPr id="3" name="عنصر نائب للمحتوى 2"/>
          <p:cNvSpPr>
            <a:spLocks noGrp="1"/>
          </p:cNvSpPr>
          <p:nvPr>
            <p:ph idx="1"/>
          </p:nvPr>
        </p:nvSpPr>
        <p:spPr>
          <a:xfrm>
            <a:off x="484556" y="2157046"/>
            <a:ext cx="11215076" cy="4234791"/>
          </a:xfrm>
          <a:solidFill>
            <a:schemeClr val="bg1">
              <a:lumMod val="85000"/>
            </a:schemeClr>
          </a:solidFill>
        </p:spPr>
        <p:txBody>
          <a:bodyPr>
            <a:normAutofit/>
          </a:bodyPr>
          <a:lstStyle/>
          <a:p>
            <a:pPr algn="just" rtl="0">
              <a:lnSpc>
                <a:spcPct val="107000"/>
              </a:lnSpc>
              <a:tabLst>
                <a:tab pos="270510" algn="l"/>
              </a:tabLst>
            </a:pPr>
            <a:r>
              <a:rPr lang="en-US" b="1" dirty="0">
                <a:latin typeface="Times New Roman" panose="02020603050405020304" pitchFamily="18" charset="0"/>
                <a:ea typeface="Times New Roman" panose="02020603050405020304" pitchFamily="18" charset="0"/>
                <a:cs typeface="Traditional Arabic" panose="02020603050405020304" pitchFamily="18" charset="-78"/>
              </a:rPr>
              <a:t>Epidemiology: </a:t>
            </a:r>
            <a:r>
              <a:rPr lang="en-US" dirty="0">
                <a:latin typeface="Times New Roman" panose="02020603050405020304" pitchFamily="18" charset="0"/>
                <a:ea typeface="Times New Roman" panose="02020603050405020304" pitchFamily="18" charset="0"/>
                <a:cs typeface="Traditional Arabic" panose="02020603050405020304" pitchFamily="18" charset="-78"/>
              </a:rPr>
              <a:t>no gender difference, Increasing age is the most important risk factor.</a:t>
            </a:r>
            <a:r>
              <a:rPr lang="en-US" b="1" dirty="0">
                <a:latin typeface="Times New Roman" panose="02020603050405020304" pitchFamily="18" charset="0"/>
                <a:ea typeface="Times New Roman" panose="02020603050405020304" pitchFamily="18" charset="0"/>
                <a:cs typeface="Traditional Arabic" panose="02020603050405020304" pitchFamily="18" charset="-78"/>
              </a:rPr>
              <a:t> </a:t>
            </a:r>
            <a:endParaRPr lang="en-US" b="1" dirty="0" smtClean="0">
              <a:latin typeface="Times New Roman" panose="02020603050405020304" pitchFamily="18" charset="0"/>
              <a:ea typeface="Times New Roman" panose="02020603050405020304" pitchFamily="18" charset="0"/>
              <a:cs typeface="Traditional Arabic" panose="02020603050405020304" pitchFamily="18" charset="-78"/>
            </a:endParaRPr>
          </a:p>
          <a:p>
            <a:pPr marL="0" indent="0" algn="just" rtl="0">
              <a:lnSpc>
                <a:spcPct val="107000"/>
              </a:lnSpc>
              <a:buNone/>
              <a:tabLst>
                <a:tab pos="270510" algn="l"/>
              </a:tabLst>
            </a:pPr>
            <a:r>
              <a:rPr lang="en-US" dirty="0" smtClean="0">
                <a:latin typeface="Times New Roman" panose="02020603050405020304" pitchFamily="18" charset="0"/>
                <a:ea typeface="Times New Roman" panose="02020603050405020304" pitchFamily="18" charset="0"/>
                <a:cs typeface="Traditional Arabic" panose="02020603050405020304" pitchFamily="18" charset="-78"/>
              </a:rPr>
              <a:t>It </a:t>
            </a:r>
            <a:r>
              <a:rPr lang="en-US" dirty="0">
                <a:latin typeface="Times New Roman" panose="02020603050405020304" pitchFamily="18" charset="0"/>
                <a:ea typeface="Times New Roman" panose="02020603050405020304" pitchFamily="18" charset="0"/>
                <a:cs typeface="Traditional Arabic" panose="02020603050405020304" pitchFamily="18" charset="-78"/>
              </a:rPr>
              <a:t>is primarily a disorder of the elderly ( if  &lt; 65 years, it is called presenile dementia).</a:t>
            </a:r>
            <a:endParaRPr lang="en-US" sz="1600" dirty="0">
              <a:latin typeface="Calibri" panose="020F0502020204030204" pitchFamily="34" charset="0"/>
              <a:ea typeface="Calibri" panose="020F0502020204030204" pitchFamily="34" charset="0"/>
              <a:cs typeface="Arial" panose="020B0604020202020204" pitchFamily="34" charset="0"/>
            </a:endParaRPr>
          </a:p>
          <a:p>
            <a:pPr marR="270510" algn="just" rtl="0">
              <a:lnSpc>
                <a:spcPct val="107000"/>
              </a:lnSpc>
              <a:tabLst>
                <a:tab pos="270510" algn="l"/>
              </a:tabLst>
            </a:pPr>
            <a:r>
              <a:rPr lang="en-US" b="1" dirty="0">
                <a:latin typeface="Times New Roman" panose="02020603050405020304" pitchFamily="18" charset="0"/>
                <a:ea typeface="Times New Roman" panose="02020603050405020304" pitchFamily="18" charset="0"/>
                <a:cs typeface="Traditional Arabic" panose="02020603050405020304" pitchFamily="18" charset="-78"/>
              </a:rPr>
              <a:t>The most common causes of dementia</a:t>
            </a:r>
            <a:r>
              <a:rPr lang="en-US" dirty="0">
                <a:latin typeface="Times New Roman" panose="02020603050405020304" pitchFamily="18" charset="0"/>
                <a:ea typeface="Times New Roman" panose="02020603050405020304" pitchFamily="18" charset="0"/>
                <a:cs typeface="Traditional Arabic" panose="02020603050405020304" pitchFamily="18" charset="-78"/>
              </a:rPr>
              <a:t> :</a:t>
            </a:r>
            <a:endParaRPr lang="en-US" sz="1600" dirty="0">
              <a:latin typeface="Calibri" panose="020F0502020204030204" pitchFamily="34" charset="0"/>
              <a:ea typeface="Calibri" panose="020F0502020204030204" pitchFamily="34" charset="0"/>
              <a:cs typeface="Arial" panose="020B0604020202020204" pitchFamily="34" charset="0"/>
            </a:endParaRPr>
          </a:p>
          <a:p>
            <a:pPr marR="635" lvl="0" algn="l" rtl="0">
              <a:lnSpc>
                <a:spcPct val="107000"/>
              </a:lnSpc>
              <a:buFont typeface="Wingdings" panose="05000000000000000000" pitchFamily="2" charset="2"/>
              <a:buChar char="q"/>
              <a:tabLst>
                <a:tab pos="270510" algn="l"/>
                <a:tab pos="495300" algn="l"/>
              </a:tabLst>
            </a:pPr>
            <a:r>
              <a:rPr lang="en-US" dirty="0">
                <a:latin typeface="Times New Roman" panose="02020603050405020304" pitchFamily="18" charset="0"/>
                <a:ea typeface="Times New Roman" panose="02020603050405020304" pitchFamily="18" charset="0"/>
                <a:cs typeface="Traditional Arabic" panose="02020603050405020304" pitchFamily="18" charset="-78"/>
              </a:rPr>
              <a:t>Alzheimer’s disease: continuous deterioration of intellectual functioning due to  degenerative process affecting the whole cortex, especially cholinergic neurons. </a:t>
            </a:r>
            <a:endParaRPr lang="en-US" dirty="0" smtClean="0">
              <a:latin typeface="Times New Roman" panose="02020603050405020304" pitchFamily="18" charset="0"/>
              <a:ea typeface="Times New Roman" panose="02020603050405020304" pitchFamily="18" charset="0"/>
              <a:cs typeface="Traditional Arabic" panose="02020603050405020304" pitchFamily="18" charset="-78"/>
            </a:endParaRPr>
          </a:p>
          <a:p>
            <a:pPr marR="635" lvl="0" algn="l" rtl="0">
              <a:lnSpc>
                <a:spcPct val="107000"/>
              </a:lnSpc>
              <a:buFont typeface="Wingdings" panose="05000000000000000000" pitchFamily="2" charset="2"/>
              <a:buChar char="q"/>
              <a:tabLst>
                <a:tab pos="270510" algn="l"/>
                <a:tab pos="495300" algn="l"/>
              </a:tabLst>
            </a:pPr>
            <a:r>
              <a:rPr lang="en-US" dirty="0" smtClean="0">
                <a:latin typeface="Times New Roman" panose="02020603050405020304" pitchFamily="18" charset="0"/>
                <a:ea typeface="Times New Roman" panose="02020603050405020304" pitchFamily="18" charset="0"/>
                <a:cs typeface="Traditional Arabic" panose="02020603050405020304" pitchFamily="18" charset="-78"/>
              </a:rPr>
              <a:t>Vascular </a:t>
            </a:r>
            <a:r>
              <a:rPr lang="en-US" dirty="0">
                <a:latin typeface="Times New Roman" panose="02020603050405020304" pitchFamily="18" charset="0"/>
                <a:ea typeface="Times New Roman" panose="02020603050405020304" pitchFamily="18" charset="0"/>
                <a:cs typeface="Traditional Arabic" panose="02020603050405020304" pitchFamily="18" charset="-78"/>
              </a:rPr>
              <a:t>(multi-infarct) dementia: stepwise deterioration of intellectual functioning due to multiple infarcts of varying sizes or arteriosclerosis in the main intracranial vessels. It usually occurs in patients with hypertension or </a:t>
            </a:r>
            <a:r>
              <a:rPr lang="en-US" dirty="0" smtClean="0">
                <a:latin typeface="Times New Roman" panose="02020603050405020304" pitchFamily="18" charset="0"/>
                <a:ea typeface="Times New Roman" panose="02020603050405020304" pitchFamily="18" charset="0"/>
                <a:cs typeface="Traditional Arabic" panose="02020603050405020304" pitchFamily="18" charset="-78"/>
              </a:rPr>
              <a:t>diabetes.</a:t>
            </a:r>
          </a:p>
          <a:p>
            <a:pPr marR="635" lvl="0" algn="l" rtl="0">
              <a:lnSpc>
                <a:spcPct val="107000"/>
              </a:lnSpc>
              <a:buFont typeface="Wingdings" panose="05000000000000000000" pitchFamily="2" charset="2"/>
              <a:buChar char="q"/>
              <a:tabLst>
                <a:tab pos="270510" algn="l"/>
                <a:tab pos="495300" algn="l"/>
              </a:tabLst>
            </a:pPr>
            <a:r>
              <a:rPr lang="en-US" dirty="0" smtClean="0">
                <a:latin typeface="Times New Roman" panose="02020603050405020304" pitchFamily="18" charset="0"/>
                <a:ea typeface="Times New Roman" panose="02020603050405020304" pitchFamily="18" charset="0"/>
                <a:cs typeface="Traditional Arabic" panose="02020603050405020304" pitchFamily="18" charset="-78"/>
              </a:rPr>
              <a:t> </a:t>
            </a:r>
            <a:r>
              <a:rPr lang="en-US" dirty="0">
                <a:latin typeface="Times New Roman" panose="02020603050405020304" pitchFamily="18" charset="0"/>
                <a:ea typeface="Times New Roman" panose="02020603050405020304" pitchFamily="18" charset="0"/>
                <a:cs typeface="Traditional Arabic" panose="02020603050405020304" pitchFamily="18" charset="-78"/>
              </a:rPr>
              <a:t>Medical conditions: e.g</a:t>
            </a:r>
            <a:r>
              <a:rPr lang="en-US" dirty="0" smtClean="0">
                <a:latin typeface="Times New Roman" panose="02020603050405020304" pitchFamily="18" charset="0"/>
                <a:ea typeface="Times New Roman" panose="02020603050405020304" pitchFamily="18" charset="0"/>
                <a:cs typeface="Traditional Arabic" panose="02020603050405020304" pitchFamily="18" charset="-78"/>
              </a:rPr>
              <a:t>., Parkinson's D., metabolic </a:t>
            </a:r>
            <a:r>
              <a:rPr lang="en-US" dirty="0">
                <a:latin typeface="Times New Roman" panose="02020603050405020304" pitchFamily="18" charset="0"/>
                <a:ea typeface="Times New Roman" panose="02020603050405020304" pitchFamily="18" charset="0"/>
                <a:cs typeface="Traditional Arabic" panose="02020603050405020304" pitchFamily="18" charset="-78"/>
              </a:rPr>
              <a:t>causes: </a:t>
            </a:r>
            <a:r>
              <a:rPr lang="en-US" dirty="0" smtClean="0">
                <a:latin typeface="Times New Roman" panose="02020603050405020304" pitchFamily="18" charset="0"/>
                <a:ea typeface="Times New Roman" panose="02020603050405020304" pitchFamily="18" charset="0"/>
                <a:cs typeface="Traditional Arabic" panose="02020603050405020304" pitchFamily="18" charset="-78"/>
              </a:rPr>
              <a:t>severe B 12 deficiency, </a:t>
            </a:r>
            <a:r>
              <a:rPr lang="en-US" dirty="0">
                <a:latin typeface="Times New Roman" panose="02020603050405020304" pitchFamily="18" charset="0"/>
                <a:ea typeface="Times New Roman" panose="02020603050405020304" pitchFamily="18" charset="0"/>
                <a:cs typeface="Traditional Arabic" panose="02020603050405020304" pitchFamily="18" charset="-78"/>
              </a:rPr>
              <a:t>hypothyroidism.</a:t>
            </a:r>
            <a:endParaRPr lang="en-US" sz="1600" dirty="0">
              <a:latin typeface="Calibri" panose="020F0502020204030204" pitchFamily="34" charset="0"/>
              <a:ea typeface="Calibri" panose="020F0502020204030204" pitchFamily="34" charset="0"/>
              <a:cs typeface="Arial" panose="020B0604020202020204" pitchFamily="34" charset="0"/>
            </a:endParaRPr>
          </a:p>
          <a:p>
            <a:pPr algn="l"/>
            <a:endParaRPr lang="ar-SA" dirty="0"/>
          </a:p>
        </p:txBody>
      </p:sp>
      <p:sp>
        <p:nvSpPr>
          <p:cNvPr id="4" name="عنصر نائب للتذييل 3"/>
          <p:cNvSpPr>
            <a:spLocks noGrp="1"/>
          </p:cNvSpPr>
          <p:nvPr>
            <p:ph type="ftr" sz="quarter" idx="11"/>
          </p:nvPr>
        </p:nvSpPr>
        <p:spPr/>
        <p:txBody>
          <a:bodyPr/>
          <a:lstStyle/>
          <a:p>
            <a:r>
              <a:rPr lang="en-US" smtClean="0"/>
              <a:t>Neurocognitive Disorders-  Prof. Al-Sughayir</a:t>
            </a:r>
            <a:endParaRPr lang="en-US" dirty="0"/>
          </a:p>
        </p:txBody>
      </p:sp>
      <p:sp>
        <p:nvSpPr>
          <p:cNvPr id="5" name="عنصر نائب لرقم الشريحة 4"/>
          <p:cNvSpPr>
            <a:spLocks noGrp="1"/>
          </p:cNvSpPr>
          <p:nvPr>
            <p:ph type="sldNum" sz="quarter" idx="12"/>
          </p:nvPr>
        </p:nvSpPr>
        <p:spPr/>
        <p:txBody>
          <a:bodyPr/>
          <a:lstStyle/>
          <a:p>
            <a:fld id="{D57F1E4F-1CFF-5643-939E-217C01CDF565}" type="slidenum">
              <a:rPr lang="en-US" smtClean="0"/>
              <a:pPr/>
              <a:t>10</a:t>
            </a:fld>
            <a:endParaRPr lang="en-US" dirty="0"/>
          </a:p>
        </p:txBody>
      </p:sp>
    </p:spTree>
    <p:extLst>
      <p:ext uri="{BB962C8B-B14F-4D97-AF65-F5344CB8AC3E}">
        <p14:creationId xmlns:p14="http://schemas.microsoft.com/office/powerpoint/2010/main" val="199078492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solidFill>
            <a:schemeClr val="bg1">
              <a:lumMod val="85000"/>
            </a:schemeClr>
          </a:solidFill>
        </p:spPr>
        <p:txBody>
          <a:bodyPr/>
          <a:lstStyle/>
          <a:p>
            <a:pPr algn="ctr"/>
            <a:r>
              <a:rPr lang="en-US" dirty="0" smtClean="0">
                <a:solidFill>
                  <a:schemeClr val="tx1">
                    <a:lumMod val="95000"/>
                    <a:lumOff val="5000"/>
                  </a:schemeClr>
                </a:solidFill>
              </a:rPr>
              <a:t>Dementia</a:t>
            </a:r>
            <a:endParaRPr lang="ar-SA" dirty="0">
              <a:solidFill>
                <a:schemeClr val="tx1">
                  <a:lumMod val="95000"/>
                  <a:lumOff val="5000"/>
                </a:schemeClr>
              </a:solidFill>
            </a:endParaRPr>
          </a:p>
        </p:txBody>
      </p:sp>
      <p:sp>
        <p:nvSpPr>
          <p:cNvPr id="3" name="عنصر نائب للمحتوى 2"/>
          <p:cNvSpPr>
            <a:spLocks noGrp="1"/>
          </p:cNvSpPr>
          <p:nvPr>
            <p:ph idx="1"/>
          </p:nvPr>
        </p:nvSpPr>
        <p:spPr>
          <a:xfrm>
            <a:off x="484556" y="2157046"/>
            <a:ext cx="11215076" cy="4234791"/>
          </a:xfrm>
          <a:solidFill>
            <a:schemeClr val="bg1">
              <a:lumMod val="85000"/>
            </a:schemeClr>
          </a:solidFill>
        </p:spPr>
        <p:txBody>
          <a:bodyPr>
            <a:normAutofit/>
          </a:bodyPr>
          <a:lstStyle/>
          <a:p>
            <a:pPr marR="635" algn="just" rtl="0">
              <a:lnSpc>
                <a:spcPct val="107000"/>
              </a:lnSpc>
              <a:tabLst>
                <a:tab pos="270510" algn="l"/>
              </a:tabLst>
            </a:pPr>
            <a:r>
              <a:rPr lang="en-US" b="1" dirty="0" err="1" smtClean="0">
                <a:latin typeface="Times New Roman" panose="02020603050405020304" pitchFamily="18" charset="0"/>
                <a:ea typeface="Times New Roman" panose="02020603050405020304" pitchFamily="18" charset="0"/>
                <a:cs typeface="Traditional Arabic" panose="02020603050405020304" pitchFamily="18" charset="-78"/>
              </a:rPr>
              <a:t>DDx</a:t>
            </a:r>
            <a:r>
              <a:rPr lang="en-US" b="1" dirty="0" smtClean="0">
                <a:latin typeface="Times New Roman" panose="02020603050405020304" pitchFamily="18" charset="0"/>
                <a:ea typeface="Times New Roman" panose="02020603050405020304" pitchFamily="18" charset="0"/>
                <a:cs typeface="Traditional Arabic" panose="02020603050405020304" pitchFamily="18" charset="-78"/>
              </a:rPr>
              <a:t>:</a:t>
            </a:r>
            <a:endParaRPr lang="en-US" sz="1600" dirty="0" smtClean="0">
              <a:latin typeface="Calibri" panose="020F0502020204030204" pitchFamily="34" charset="0"/>
              <a:ea typeface="Calibri" panose="020F0502020204030204" pitchFamily="34" charset="0"/>
              <a:cs typeface="Arial" panose="020B0604020202020204" pitchFamily="34" charset="0"/>
            </a:endParaRPr>
          </a:p>
          <a:p>
            <a:pPr marL="270510" marR="635" indent="0" algn="just" rtl="0">
              <a:lnSpc>
                <a:spcPct val="150000"/>
              </a:lnSpc>
              <a:buNone/>
              <a:tabLst>
                <a:tab pos="450215" algn="l"/>
              </a:tabLst>
            </a:pPr>
            <a:r>
              <a:rPr lang="en-US" dirty="0" smtClean="0">
                <a:latin typeface="Times New Roman" panose="02020603050405020304" pitchFamily="18" charset="0"/>
                <a:ea typeface="Times New Roman" panose="02020603050405020304" pitchFamily="18" charset="0"/>
                <a:cs typeface="Traditional Arabic" panose="02020603050405020304" pitchFamily="18" charset="-78"/>
              </a:rPr>
              <a:t>1. </a:t>
            </a:r>
            <a:r>
              <a:rPr lang="en-US" i="1" dirty="0" smtClean="0">
                <a:latin typeface="Times New Roman" panose="02020603050405020304" pitchFamily="18" charset="0"/>
                <a:ea typeface="Times New Roman" panose="02020603050405020304" pitchFamily="18" charset="0"/>
                <a:cs typeface="Traditional Arabic" panose="02020603050405020304" pitchFamily="18" charset="-78"/>
              </a:rPr>
              <a:t>Normal aging</a:t>
            </a:r>
            <a:r>
              <a:rPr lang="en-US" dirty="0" smtClean="0">
                <a:latin typeface="Times New Roman" panose="02020603050405020304" pitchFamily="18" charset="0"/>
                <a:ea typeface="Times New Roman" panose="02020603050405020304" pitchFamily="18" charset="0"/>
                <a:cs typeface="Traditional Arabic" panose="02020603050405020304" pitchFamily="18" charset="-78"/>
              </a:rPr>
              <a:t>: age-related cognitive decline (the course is not progressively deteriorating), no loss of social or occupational functioning.</a:t>
            </a:r>
            <a:endParaRPr lang="en-US" sz="1600" dirty="0" smtClean="0">
              <a:latin typeface="Calibri" panose="020F0502020204030204" pitchFamily="34" charset="0"/>
              <a:ea typeface="Calibri" panose="020F0502020204030204" pitchFamily="34" charset="0"/>
              <a:cs typeface="Arial" panose="020B0604020202020204" pitchFamily="34" charset="0"/>
            </a:endParaRPr>
          </a:p>
          <a:p>
            <a:pPr marL="270510" marR="635" indent="0" algn="just" rtl="0">
              <a:lnSpc>
                <a:spcPct val="150000"/>
              </a:lnSpc>
              <a:buNone/>
              <a:tabLst>
                <a:tab pos="450215" algn="l"/>
              </a:tabLst>
            </a:pPr>
            <a:r>
              <a:rPr lang="en-US" dirty="0" smtClean="0">
                <a:latin typeface="Times New Roman" panose="02020603050405020304" pitchFamily="18" charset="0"/>
                <a:ea typeface="Times New Roman" panose="02020603050405020304" pitchFamily="18" charset="0"/>
                <a:cs typeface="Traditional Arabic" panose="02020603050405020304" pitchFamily="18" charset="-78"/>
              </a:rPr>
              <a:t>2</a:t>
            </a:r>
            <a:r>
              <a:rPr lang="en-US" dirty="0">
                <a:latin typeface="Times New Roman" panose="02020603050405020304" pitchFamily="18" charset="0"/>
                <a:ea typeface="Times New Roman" panose="02020603050405020304" pitchFamily="18" charset="0"/>
                <a:cs typeface="Traditional Arabic" panose="02020603050405020304" pitchFamily="18" charset="-78"/>
              </a:rPr>
              <a:t>. </a:t>
            </a:r>
            <a:r>
              <a:rPr lang="en-US" i="1" dirty="0">
                <a:latin typeface="Times New Roman" panose="02020603050405020304" pitchFamily="18" charset="0"/>
                <a:ea typeface="Times New Roman" panose="02020603050405020304" pitchFamily="18" charset="0"/>
                <a:cs typeface="Traditional Arabic" panose="02020603050405020304" pitchFamily="18" charset="-78"/>
              </a:rPr>
              <a:t>Depression in the elderly</a:t>
            </a:r>
            <a:r>
              <a:rPr lang="en-US" dirty="0">
                <a:latin typeface="Times New Roman" panose="02020603050405020304" pitchFamily="18" charset="0"/>
                <a:ea typeface="Times New Roman" panose="02020603050405020304" pitchFamily="18" charset="0"/>
                <a:cs typeface="Traditional Arabic" panose="02020603050405020304" pitchFamily="18" charset="-78"/>
              </a:rPr>
              <a:t> (Pseudo-dementia): cognitive disturbance is relatively of rapid onset and preceded by depressive features. The differentiation is sometimes difficult as demented patients may also become depressed as they begin to comprehend their progressive cognitive impairment.  EEG and CT scan are normal in pseudo-dementia.</a:t>
            </a:r>
            <a:endParaRPr lang="en-US" sz="1600" dirty="0">
              <a:latin typeface="Calibri" panose="020F0502020204030204" pitchFamily="34" charset="0"/>
              <a:ea typeface="Calibri" panose="020F0502020204030204" pitchFamily="34" charset="0"/>
              <a:cs typeface="Arial" panose="020B0604020202020204" pitchFamily="34" charset="0"/>
            </a:endParaRPr>
          </a:p>
          <a:p>
            <a:pPr marL="270510" indent="0" algn="just" rtl="0">
              <a:lnSpc>
                <a:spcPct val="150000"/>
              </a:lnSpc>
              <a:buNone/>
              <a:tabLst>
                <a:tab pos="450215" algn="l"/>
              </a:tabLst>
            </a:pPr>
            <a:r>
              <a:rPr lang="en-US" dirty="0">
                <a:latin typeface="Times New Roman" panose="02020603050405020304" pitchFamily="18" charset="0"/>
                <a:ea typeface="Times New Roman" panose="02020603050405020304" pitchFamily="18" charset="0"/>
                <a:cs typeface="Traditional Arabic" panose="02020603050405020304" pitchFamily="18" charset="-78"/>
              </a:rPr>
              <a:t>3. </a:t>
            </a:r>
            <a:r>
              <a:rPr lang="en-US" i="1" dirty="0">
                <a:latin typeface="Times New Roman" panose="02020603050405020304" pitchFamily="18" charset="0"/>
                <a:ea typeface="Times New Roman" panose="02020603050405020304" pitchFamily="18" charset="0"/>
                <a:cs typeface="Traditional Arabic" panose="02020603050405020304" pitchFamily="18" charset="-78"/>
              </a:rPr>
              <a:t>Delirium:</a:t>
            </a:r>
            <a:r>
              <a:rPr lang="en-US" dirty="0">
                <a:latin typeface="Times New Roman" panose="02020603050405020304" pitchFamily="18" charset="0"/>
                <a:ea typeface="Times New Roman" panose="02020603050405020304" pitchFamily="18" charset="0"/>
                <a:cs typeface="Traditional Arabic" panose="02020603050405020304" pitchFamily="18" charset="-78"/>
              </a:rPr>
              <a:t> the onset is rapid and consciousness is impaired. </a:t>
            </a:r>
            <a:endParaRPr lang="en-US" dirty="0" smtClean="0">
              <a:latin typeface="Times New Roman" panose="02020603050405020304" pitchFamily="18" charset="0"/>
              <a:ea typeface="Times New Roman" panose="02020603050405020304" pitchFamily="18" charset="0"/>
              <a:cs typeface="Traditional Arabic" panose="02020603050405020304" pitchFamily="18" charset="-78"/>
            </a:endParaRPr>
          </a:p>
          <a:p>
            <a:pPr marL="270510" indent="0" algn="just" rtl="0">
              <a:lnSpc>
                <a:spcPct val="150000"/>
              </a:lnSpc>
              <a:buNone/>
              <a:tabLst>
                <a:tab pos="450215" algn="l"/>
              </a:tabLst>
            </a:pPr>
            <a:r>
              <a:rPr lang="en-US" dirty="0" smtClean="0">
                <a:latin typeface="Times New Roman" panose="02020603050405020304" pitchFamily="18" charset="0"/>
                <a:ea typeface="Times New Roman" panose="02020603050405020304" pitchFamily="18" charset="0"/>
                <a:cs typeface="Traditional Arabic" panose="02020603050405020304" pitchFamily="18" charset="-78"/>
              </a:rPr>
              <a:t> </a:t>
            </a:r>
            <a:r>
              <a:rPr lang="en-US" dirty="0">
                <a:latin typeface="Times New Roman" panose="02020603050405020304" pitchFamily="18" charset="0"/>
                <a:ea typeface="Times New Roman" panose="02020603050405020304" pitchFamily="18" charset="0"/>
                <a:cs typeface="Traditional Arabic" panose="02020603050405020304" pitchFamily="18" charset="-78"/>
              </a:rPr>
              <a:t>Some demented patients may develop delirium. Diagnosis of dementia </a:t>
            </a:r>
            <a:r>
              <a:rPr lang="en-US" i="1" dirty="0">
                <a:latin typeface="Times New Roman" panose="02020603050405020304" pitchFamily="18" charset="0"/>
                <a:ea typeface="Times New Roman" panose="02020603050405020304" pitchFamily="18" charset="0"/>
                <a:cs typeface="Traditional Arabic" panose="02020603050405020304" pitchFamily="18" charset="-78"/>
              </a:rPr>
              <a:t>cannot</a:t>
            </a:r>
            <a:r>
              <a:rPr lang="en-US" dirty="0">
                <a:latin typeface="Times New Roman" panose="02020603050405020304" pitchFamily="18" charset="0"/>
                <a:ea typeface="Times New Roman" panose="02020603050405020304" pitchFamily="18" charset="0"/>
                <a:cs typeface="Traditional Arabic" panose="02020603050405020304" pitchFamily="18" charset="-78"/>
              </a:rPr>
              <a:t> be made before delirium clears.</a:t>
            </a:r>
            <a:endParaRPr lang="en-US" sz="1600" dirty="0">
              <a:latin typeface="Calibri" panose="020F0502020204030204" pitchFamily="34" charset="0"/>
              <a:ea typeface="Calibri" panose="020F0502020204030204" pitchFamily="34" charset="0"/>
              <a:cs typeface="Arial" panose="020B0604020202020204" pitchFamily="34" charset="0"/>
            </a:endParaRPr>
          </a:p>
          <a:p>
            <a:pPr algn="l"/>
            <a:endParaRPr lang="ar-SA" dirty="0"/>
          </a:p>
        </p:txBody>
      </p:sp>
      <p:sp>
        <p:nvSpPr>
          <p:cNvPr id="4" name="عنصر نائب للتذييل 3"/>
          <p:cNvSpPr>
            <a:spLocks noGrp="1"/>
          </p:cNvSpPr>
          <p:nvPr>
            <p:ph type="ftr" sz="quarter" idx="11"/>
          </p:nvPr>
        </p:nvSpPr>
        <p:spPr/>
        <p:txBody>
          <a:bodyPr/>
          <a:lstStyle/>
          <a:p>
            <a:r>
              <a:rPr lang="en-US" smtClean="0"/>
              <a:t>Neurocognitive Disorders-  Prof. Al-Sughayir</a:t>
            </a:r>
            <a:endParaRPr lang="en-US" dirty="0"/>
          </a:p>
        </p:txBody>
      </p:sp>
      <p:sp>
        <p:nvSpPr>
          <p:cNvPr id="5" name="عنصر نائب لرقم الشريحة 4"/>
          <p:cNvSpPr>
            <a:spLocks noGrp="1"/>
          </p:cNvSpPr>
          <p:nvPr>
            <p:ph type="sldNum" sz="quarter" idx="12"/>
          </p:nvPr>
        </p:nvSpPr>
        <p:spPr/>
        <p:txBody>
          <a:bodyPr/>
          <a:lstStyle/>
          <a:p>
            <a:fld id="{D57F1E4F-1CFF-5643-939E-217C01CDF565}" type="slidenum">
              <a:rPr lang="en-US" smtClean="0"/>
              <a:pPr/>
              <a:t>11</a:t>
            </a:fld>
            <a:endParaRPr lang="en-US" dirty="0"/>
          </a:p>
        </p:txBody>
      </p:sp>
    </p:spTree>
    <p:extLst>
      <p:ext uri="{BB962C8B-B14F-4D97-AF65-F5344CB8AC3E}">
        <p14:creationId xmlns:p14="http://schemas.microsoft.com/office/powerpoint/2010/main" val="95923017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solidFill>
            <a:schemeClr val="bg1">
              <a:lumMod val="85000"/>
            </a:schemeClr>
          </a:solidFill>
        </p:spPr>
        <p:txBody>
          <a:bodyPr/>
          <a:lstStyle/>
          <a:p>
            <a:pPr algn="ctr"/>
            <a:r>
              <a:rPr lang="en-US" dirty="0" smtClean="0">
                <a:solidFill>
                  <a:schemeClr val="tx1">
                    <a:lumMod val="95000"/>
                    <a:lumOff val="5000"/>
                  </a:schemeClr>
                </a:solidFill>
              </a:rPr>
              <a:t>Dementia</a:t>
            </a:r>
            <a:endParaRPr lang="ar-SA" dirty="0">
              <a:solidFill>
                <a:schemeClr val="tx1">
                  <a:lumMod val="95000"/>
                  <a:lumOff val="5000"/>
                </a:schemeClr>
              </a:solidFill>
            </a:endParaRPr>
          </a:p>
        </p:txBody>
      </p:sp>
      <p:sp>
        <p:nvSpPr>
          <p:cNvPr id="3" name="عنصر نائب للمحتوى 2"/>
          <p:cNvSpPr>
            <a:spLocks noGrp="1"/>
          </p:cNvSpPr>
          <p:nvPr>
            <p:ph idx="1"/>
          </p:nvPr>
        </p:nvSpPr>
        <p:spPr>
          <a:xfrm>
            <a:off x="484556" y="2157046"/>
            <a:ext cx="11215076" cy="4234791"/>
          </a:xfrm>
          <a:solidFill>
            <a:schemeClr val="bg1">
              <a:lumMod val="85000"/>
            </a:schemeClr>
          </a:solidFill>
        </p:spPr>
        <p:txBody>
          <a:bodyPr>
            <a:normAutofit/>
          </a:bodyPr>
          <a:lstStyle/>
          <a:p>
            <a:pPr marL="0" indent="0" algn="just" rtl="0">
              <a:lnSpc>
                <a:spcPct val="107000"/>
              </a:lnSpc>
              <a:buNone/>
            </a:pPr>
            <a:r>
              <a:rPr lang="en-US" b="1" dirty="0" smtClean="0">
                <a:latin typeface="Times New Roman" panose="02020603050405020304" pitchFamily="18" charset="0"/>
                <a:ea typeface="Times New Roman" panose="02020603050405020304" pitchFamily="18" charset="0"/>
                <a:cs typeface="Traditional Arabic" panose="02020603050405020304" pitchFamily="18" charset="-78"/>
              </a:rPr>
              <a:t>Course </a:t>
            </a:r>
            <a:r>
              <a:rPr lang="en-US" b="1" dirty="0">
                <a:latin typeface="Times New Roman" panose="02020603050405020304" pitchFamily="18" charset="0"/>
                <a:ea typeface="Times New Roman" panose="02020603050405020304" pitchFamily="18" charset="0"/>
                <a:cs typeface="Traditional Arabic" panose="02020603050405020304" pitchFamily="18" charset="-78"/>
              </a:rPr>
              <a:t>and </a:t>
            </a:r>
            <a:r>
              <a:rPr lang="en-US" b="1" dirty="0" smtClean="0">
                <a:latin typeface="Times New Roman" panose="02020603050405020304" pitchFamily="18" charset="0"/>
                <a:ea typeface="Times New Roman" panose="02020603050405020304" pitchFamily="18" charset="0"/>
                <a:cs typeface="Traditional Arabic" panose="02020603050405020304" pitchFamily="18" charset="-78"/>
              </a:rPr>
              <a:t>Prognosis:</a:t>
            </a:r>
            <a:r>
              <a:rPr lang="en-US" dirty="0" smtClean="0">
                <a:latin typeface="Times New Roman" panose="02020603050405020304" pitchFamily="18" charset="0"/>
                <a:ea typeface="Times New Roman" panose="02020603050405020304" pitchFamily="18" charset="0"/>
                <a:cs typeface="Traditional Arabic" panose="02020603050405020304" pitchFamily="18" charset="-78"/>
              </a:rPr>
              <a:t> </a:t>
            </a:r>
            <a:r>
              <a:rPr lang="en-US" dirty="0">
                <a:latin typeface="Times New Roman" panose="02020603050405020304" pitchFamily="18" charset="0"/>
                <a:ea typeface="Times New Roman" panose="02020603050405020304" pitchFamily="18" charset="0"/>
                <a:cs typeface="Traditional Arabic" panose="02020603050405020304" pitchFamily="18" charset="-78"/>
              </a:rPr>
              <a:t>usually progressive deterioration (slow downhill in Alzheimer’s dementias and stepwise in vascular dementia). Some patients become double incontinent.</a:t>
            </a:r>
            <a:endParaRPr lang="en-US" sz="1600" dirty="0">
              <a:latin typeface="Calibri" panose="020F0502020204030204" pitchFamily="34" charset="0"/>
              <a:ea typeface="Calibri" panose="020F0502020204030204" pitchFamily="34" charset="0"/>
              <a:cs typeface="Arial" panose="020B0604020202020204" pitchFamily="34" charset="0"/>
            </a:endParaRPr>
          </a:p>
          <a:p>
            <a:pPr marL="0" indent="0" algn="just" rtl="0">
              <a:lnSpc>
                <a:spcPct val="107000"/>
              </a:lnSpc>
              <a:buNone/>
            </a:pPr>
            <a:r>
              <a:rPr lang="en-US" b="1" dirty="0" smtClean="0">
                <a:latin typeface="Times New Roman" panose="02020603050405020304" pitchFamily="18" charset="0"/>
                <a:ea typeface="Times New Roman" panose="02020603050405020304" pitchFamily="18" charset="0"/>
                <a:cs typeface="Traditional Arabic" panose="02020603050405020304" pitchFamily="18" charset="-78"/>
              </a:rPr>
              <a:t>Treatment</a:t>
            </a:r>
            <a:r>
              <a:rPr lang="en-US" b="1" dirty="0">
                <a:latin typeface="Times New Roman" panose="02020603050405020304" pitchFamily="18" charset="0"/>
                <a:ea typeface="Times New Roman" panose="02020603050405020304" pitchFamily="18" charset="0"/>
                <a:cs typeface="Traditional Arabic" panose="02020603050405020304" pitchFamily="18" charset="-78"/>
              </a:rPr>
              <a:t>: </a:t>
            </a:r>
            <a:endParaRPr lang="en-US" sz="1600" dirty="0">
              <a:latin typeface="Calibri" panose="020F0502020204030204" pitchFamily="34" charset="0"/>
              <a:ea typeface="Calibri" panose="020F0502020204030204" pitchFamily="34" charset="0"/>
              <a:cs typeface="Arial" panose="020B0604020202020204" pitchFamily="34" charset="0"/>
            </a:endParaRPr>
          </a:p>
          <a:p>
            <a:pPr marL="180340" marR="270510" indent="-90170" algn="just" rtl="0">
              <a:lnSpc>
                <a:spcPct val="107000"/>
              </a:lnSpc>
              <a:tabLst>
                <a:tab pos="270510" algn="l"/>
              </a:tabLst>
            </a:pPr>
            <a:r>
              <a:rPr lang="en-US" dirty="0" smtClean="0">
                <a:latin typeface="Times New Roman" panose="02020603050405020304" pitchFamily="18" charset="0"/>
                <a:ea typeface="Times New Roman" panose="02020603050405020304" pitchFamily="18" charset="0"/>
                <a:cs typeface="Traditional Arabic" panose="02020603050405020304" pitchFamily="18" charset="-78"/>
              </a:rPr>
              <a:t> </a:t>
            </a:r>
            <a:r>
              <a:rPr lang="en-US" i="1" u="sng" dirty="0">
                <a:latin typeface="Times New Roman" panose="02020603050405020304" pitchFamily="18" charset="0"/>
                <a:ea typeface="Times New Roman" panose="02020603050405020304" pitchFamily="18" charset="0"/>
                <a:cs typeface="Traditional Arabic" panose="02020603050405020304" pitchFamily="18" charset="-78"/>
              </a:rPr>
              <a:t>Supportive measures</a:t>
            </a:r>
            <a:r>
              <a:rPr lang="en-US" dirty="0" smtClean="0">
                <a:latin typeface="Times New Roman" panose="02020603050405020304" pitchFamily="18" charset="0"/>
                <a:ea typeface="Times New Roman" panose="02020603050405020304" pitchFamily="18" charset="0"/>
                <a:cs typeface="Traditional Arabic" panose="02020603050405020304" pitchFamily="18" charset="-78"/>
              </a:rPr>
              <a:t>: provide </a:t>
            </a:r>
            <a:r>
              <a:rPr lang="en-US" dirty="0">
                <a:latin typeface="Times New Roman" panose="02020603050405020304" pitchFamily="18" charset="0"/>
                <a:ea typeface="Times New Roman" panose="02020603050405020304" pitchFamily="18" charset="0"/>
                <a:cs typeface="Traditional Arabic" panose="02020603050405020304" pitchFamily="18" charset="-78"/>
              </a:rPr>
              <a:t>good physical care (meals, </a:t>
            </a:r>
            <a:r>
              <a:rPr lang="en-US" dirty="0" smtClean="0">
                <a:latin typeface="Times New Roman" panose="02020603050405020304" pitchFamily="18" charset="0"/>
                <a:ea typeface="Times New Roman" panose="02020603050405020304" pitchFamily="18" charset="0"/>
                <a:cs typeface="Traditional Arabic" panose="02020603050405020304" pitchFamily="18" charset="-78"/>
              </a:rPr>
              <a:t>hygiene), encourage </a:t>
            </a:r>
            <a:r>
              <a:rPr lang="en-US" dirty="0">
                <a:latin typeface="Times New Roman" panose="02020603050405020304" pitchFamily="18" charset="0"/>
                <a:ea typeface="Times New Roman" panose="02020603050405020304" pitchFamily="18" charset="0"/>
                <a:cs typeface="Traditional Arabic" panose="02020603050405020304" pitchFamily="18" charset="-78"/>
              </a:rPr>
              <a:t>the family’s </a:t>
            </a:r>
            <a:r>
              <a:rPr lang="en-US" dirty="0" smtClean="0">
                <a:latin typeface="Times New Roman" panose="02020603050405020304" pitchFamily="18" charset="0"/>
                <a:ea typeface="Times New Roman" panose="02020603050405020304" pitchFamily="18" charset="0"/>
                <a:cs typeface="Traditional Arabic" panose="02020603050405020304" pitchFamily="18" charset="-78"/>
              </a:rPr>
              <a:t>involvement, support </a:t>
            </a:r>
            <a:r>
              <a:rPr lang="en-US" dirty="0">
                <a:latin typeface="Times New Roman" panose="02020603050405020304" pitchFamily="18" charset="0"/>
                <a:ea typeface="Times New Roman" panose="02020603050405020304" pitchFamily="18" charset="0"/>
                <a:cs typeface="Traditional Arabic" panose="02020603050405020304" pitchFamily="18" charset="-78"/>
              </a:rPr>
              <a:t>the care givers (they are prone to depression</a:t>
            </a:r>
            <a:r>
              <a:rPr lang="en-US" dirty="0" smtClean="0">
                <a:latin typeface="Times New Roman" panose="02020603050405020304" pitchFamily="18" charset="0"/>
                <a:ea typeface="Times New Roman" panose="02020603050405020304" pitchFamily="18" charset="0"/>
                <a:cs typeface="Traditional Arabic" panose="02020603050405020304" pitchFamily="18" charset="-78"/>
              </a:rPr>
              <a:t>), keep </a:t>
            </a:r>
            <a:r>
              <a:rPr lang="en-US" dirty="0">
                <a:latin typeface="Times New Roman" panose="02020603050405020304" pitchFamily="18" charset="0"/>
                <a:ea typeface="Times New Roman" panose="02020603050405020304" pitchFamily="18" charset="0"/>
                <a:cs typeface="Traditional Arabic" panose="02020603050405020304" pitchFamily="18" charset="-78"/>
              </a:rPr>
              <a:t>in familiar settings if possible to avoid accidents,  wandering away,…etc.</a:t>
            </a:r>
            <a:endParaRPr lang="en-US" sz="1600" dirty="0">
              <a:latin typeface="Calibri" panose="020F0502020204030204" pitchFamily="34" charset="0"/>
              <a:ea typeface="Calibri" panose="020F0502020204030204" pitchFamily="34" charset="0"/>
              <a:cs typeface="Arial" panose="020B0604020202020204" pitchFamily="34" charset="0"/>
            </a:endParaRPr>
          </a:p>
          <a:p>
            <a:pPr algn="just" rtl="0">
              <a:lnSpc>
                <a:spcPct val="107000"/>
              </a:lnSpc>
            </a:pPr>
            <a:r>
              <a:rPr lang="en-US" i="1" u="sng" dirty="0">
                <a:latin typeface="Times New Roman" panose="02020603050405020304" pitchFamily="18" charset="0"/>
                <a:ea typeface="Times New Roman" panose="02020603050405020304" pitchFamily="18" charset="0"/>
                <a:cs typeface="Traditional Arabic" panose="02020603050405020304" pitchFamily="18" charset="-78"/>
              </a:rPr>
              <a:t>Specific </a:t>
            </a:r>
            <a:r>
              <a:rPr lang="en-US" i="1" u="sng" dirty="0" smtClean="0">
                <a:latin typeface="Times New Roman" panose="02020603050405020304" pitchFamily="18" charset="0"/>
                <a:ea typeface="Times New Roman" panose="02020603050405020304" pitchFamily="18" charset="0"/>
                <a:cs typeface="Traditional Arabic" panose="02020603050405020304" pitchFamily="18" charset="-78"/>
              </a:rPr>
              <a:t>measures:</a:t>
            </a:r>
            <a:r>
              <a:rPr lang="en-US" dirty="0" smtClean="0">
                <a:latin typeface="Times New Roman" panose="02020603050405020304" pitchFamily="18" charset="0"/>
                <a:ea typeface="Times New Roman" panose="02020603050405020304" pitchFamily="18" charset="0"/>
                <a:cs typeface="Traditional Arabic" panose="02020603050405020304" pitchFamily="18" charset="-78"/>
              </a:rPr>
              <a:t> identify </a:t>
            </a:r>
            <a:r>
              <a:rPr lang="en-US" dirty="0">
                <a:latin typeface="Times New Roman" panose="02020603050405020304" pitchFamily="18" charset="0"/>
                <a:ea typeface="Times New Roman" panose="02020603050405020304" pitchFamily="18" charset="0"/>
                <a:cs typeface="Traditional Arabic" panose="02020603050405020304" pitchFamily="18" charset="-78"/>
              </a:rPr>
              <a:t>and correct any treatable or controllable  condition e.g.: hypothyroidism, vitamin B12 deficiency, hypertension, </a:t>
            </a:r>
            <a:r>
              <a:rPr lang="en-US" dirty="0" smtClean="0">
                <a:latin typeface="Times New Roman" panose="02020603050405020304" pitchFamily="18" charset="0"/>
                <a:ea typeface="Times New Roman" panose="02020603050405020304" pitchFamily="18" charset="0"/>
                <a:cs typeface="Traditional Arabic" panose="02020603050405020304" pitchFamily="18" charset="-78"/>
              </a:rPr>
              <a:t>diabetes.</a:t>
            </a:r>
            <a:endParaRPr lang="en-US" sz="1600" dirty="0" smtClean="0">
              <a:latin typeface="Calibri" panose="020F0502020204030204" pitchFamily="34" charset="0"/>
              <a:ea typeface="Times New Roman" panose="02020603050405020304" pitchFamily="18" charset="0"/>
              <a:cs typeface="Arial" panose="020B0604020202020204" pitchFamily="34" charset="0"/>
            </a:endParaRPr>
          </a:p>
          <a:p>
            <a:pPr algn="just" rtl="0">
              <a:lnSpc>
                <a:spcPct val="107000"/>
              </a:lnSpc>
            </a:pPr>
            <a:r>
              <a:rPr lang="en-US" i="1" u="sng" dirty="0" smtClean="0">
                <a:latin typeface="Times New Roman" panose="02020603050405020304" pitchFamily="18" charset="0"/>
                <a:ea typeface="Times New Roman" panose="02020603050405020304" pitchFamily="18" charset="0"/>
                <a:cs typeface="Traditional Arabic" panose="02020603050405020304" pitchFamily="18" charset="-78"/>
              </a:rPr>
              <a:t>Medications: </a:t>
            </a:r>
            <a:r>
              <a:rPr lang="en-US" dirty="0" smtClean="0">
                <a:latin typeface="Times New Roman" panose="02020603050405020304" pitchFamily="18" charset="0"/>
                <a:ea typeface="Times New Roman" panose="02020603050405020304" pitchFamily="18" charset="0"/>
                <a:cs typeface="Traditional Arabic" panose="02020603050405020304" pitchFamily="18" charset="-78"/>
              </a:rPr>
              <a:t>if </a:t>
            </a:r>
            <a:r>
              <a:rPr lang="en-US" dirty="0">
                <a:latin typeface="Times New Roman" panose="02020603050405020304" pitchFamily="18" charset="0"/>
                <a:ea typeface="Times New Roman" panose="02020603050405020304" pitchFamily="18" charset="0"/>
                <a:cs typeface="Traditional Arabic" panose="02020603050405020304" pitchFamily="18" charset="-78"/>
              </a:rPr>
              <a:t>agitated, aggressive, or insomniac: give a small dose of </a:t>
            </a:r>
            <a:r>
              <a:rPr lang="en-US" dirty="0" err="1">
                <a:latin typeface="Times New Roman" panose="02020603050405020304" pitchFamily="18" charset="0"/>
                <a:ea typeface="Times New Roman" panose="02020603050405020304" pitchFamily="18" charset="0"/>
                <a:cs typeface="Traditional Arabic" panose="02020603050405020304" pitchFamily="18" charset="-78"/>
              </a:rPr>
              <a:t>antidopaminergic</a:t>
            </a:r>
            <a:r>
              <a:rPr lang="en-US" dirty="0">
                <a:latin typeface="Times New Roman" panose="02020603050405020304" pitchFamily="18" charset="0"/>
                <a:ea typeface="Times New Roman" panose="02020603050405020304" pitchFamily="18" charset="0"/>
                <a:cs typeface="Traditional Arabic" panose="02020603050405020304" pitchFamily="18" charset="-78"/>
              </a:rPr>
              <a:t> drug (e.g. olanzapine 5mg, risperidone 2mg, or quetiapine 25mg). If depressed: give a small dose of antidepressant (e.g. escitalopram  5 mg or sertraline 25mg). Be aware of possible mental side effects of such medications e.g. confusion, over-sedation, risk of falling down.</a:t>
            </a:r>
            <a:endParaRPr lang="en-US" sz="1600" dirty="0">
              <a:latin typeface="Calibri" panose="020F0502020204030204" pitchFamily="34" charset="0"/>
              <a:ea typeface="Calibri" panose="020F0502020204030204" pitchFamily="34" charset="0"/>
              <a:cs typeface="Arial" panose="020B0604020202020204" pitchFamily="34" charset="0"/>
            </a:endParaRPr>
          </a:p>
          <a:p>
            <a:pPr algn="l"/>
            <a:endParaRPr lang="ar-SA" dirty="0"/>
          </a:p>
        </p:txBody>
      </p:sp>
      <p:sp>
        <p:nvSpPr>
          <p:cNvPr id="4" name="عنصر نائب للتذييل 3"/>
          <p:cNvSpPr>
            <a:spLocks noGrp="1"/>
          </p:cNvSpPr>
          <p:nvPr>
            <p:ph type="ftr" sz="quarter" idx="11"/>
          </p:nvPr>
        </p:nvSpPr>
        <p:spPr/>
        <p:txBody>
          <a:bodyPr/>
          <a:lstStyle/>
          <a:p>
            <a:r>
              <a:rPr lang="en-US" dirty="0" smtClean="0"/>
              <a:t>Neurocognitive Disorders-  Prof. Al-Sughayir</a:t>
            </a:r>
            <a:endParaRPr lang="en-US" dirty="0"/>
          </a:p>
        </p:txBody>
      </p:sp>
      <p:sp>
        <p:nvSpPr>
          <p:cNvPr id="5" name="عنصر نائب لرقم الشريحة 4"/>
          <p:cNvSpPr>
            <a:spLocks noGrp="1"/>
          </p:cNvSpPr>
          <p:nvPr>
            <p:ph type="sldNum" sz="quarter" idx="12"/>
          </p:nvPr>
        </p:nvSpPr>
        <p:spPr/>
        <p:txBody>
          <a:bodyPr/>
          <a:lstStyle/>
          <a:p>
            <a:fld id="{D57F1E4F-1CFF-5643-939E-217C01CDF565}" type="slidenum">
              <a:rPr lang="en-US" smtClean="0"/>
              <a:pPr/>
              <a:t>12</a:t>
            </a:fld>
            <a:endParaRPr lang="en-US" dirty="0"/>
          </a:p>
        </p:txBody>
      </p:sp>
    </p:spTree>
    <p:extLst>
      <p:ext uri="{BB962C8B-B14F-4D97-AF65-F5344CB8AC3E}">
        <p14:creationId xmlns:p14="http://schemas.microsoft.com/office/powerpoint/2010/main" val="211236751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solidFill>
            <a:schemeClr val="bg1">
              <a:lumMod val="85000"/>
            </a:schemeClr>
          </a:solidFill>
        </p:spPr>
        <p:txBody>
          <a:bodyPr/>
          <a:lstStyle/>
          <a:p>
            <a:pPr algn="ctr"/>
            <a:r>
              <a:rPr lang="en-US" dirty="0" smtClean="0">
                <a:solidFill>
                  <a:schemeClr val="tx1">
                    <a:lumMod val="95000"/>
                    <a:lumOff val="5000"/>
                  </a:schemeClr>
                </a:solidFill>
              </a:rPr>
              <a:t>Dementia</a:t>
            </a:r>
            <a:endParaRPr lang="ar-SA" dirty="0">
              <a:solidFill>
                <a:schemeClr val="tx1">
                  <a:lumMod val="95000"/>
                  <a:lumOff val="5000"/>
                </a:schemeClr>
              </a:solidFill>
            </a:endParaRPr>
          </a:p>
        </p:txBody>
      </p:sp>
      <p:sp>
        <p:nvSpPr>
          <p:cNvPr id="3" name="عنصر نائب للمحتوى 2"/>
          <p:cNvSpPr>
            <a:spLocks noGrp="1"/>
          </p:cNvSpPr>
          <p:nvPr>
            <p:ph idx="1"/>
          </p:nvPr>
        </p:nvSpPr>
        <p:spPr>
          <a:xfrm>
            <a:off x="484556" y="2157046"/>
            <a:ext cx="11215076" cy="4234791"/>
          </a:xfrm>
          <a:solidFill>
            <a:schemeClr val="bg1">
              <a:lumMod val="85000"/>
            </a:schemeClr>
          </a:solidFill>
        </p:spPr>
        <p:txBody>
          <a:bodyPr>
            <a:normAutofit/>
          </a:bodyPr>
          <a:lstStyle/>
          <a:p>
            <a:pPr algn="just" rtl="0">
              <a:lnSpc>
                <a:spcPct val="150000"/>
              </a:lnSpc>
            </a:pPr>
            <a:r>
              <a:rPr lang="en-US" sz="2000" b="1" dirty="0" smtClean="0">
                <a:latin typeface="Times New Roman" panose="02020603050405020304" pitchFamily="18" charset="0"/>
                <a:ea typeface="Times New Roman" panose="02020603050405020304" pitchFamily="18" charset="0"/>
                <a:cs typeface="Traditional Arabic" panose="02020603050405020304" pitchFamily="18" charset="-78"/>
              </a:rPr>
              <a:t>Memory-enhancing </a:t>
            </a:r>
            <a:r>
              <a:rPr lang="en-US" sz="2000" b="1" dirty="0">
                <a:latin typeface="Times New Roman" panose="02020603050405020304" pitchFamily="18" charset="0"/>
                <a:ea typeface="Times New Roman" panose="02020603050405020304" pitchFamily="18" charset="0"/>
                <a:cs typeface="Traditional Arabic" panose="02020603050405020304" pitchFamily="18" charset="-78"/>
              </a:rPr>
              <a:t>medications (mainly for Alzheimer’s dementia</a:t>
            </a:r>
            <a:r>
              <a:rPr lang="en-US" sz="2000" b="1" dirty="0" smtClean="0">
                <a:latin typeface="Times New Roman" panose="02020603050405020304" pitchFamily="18" charset="0"/>
                <a:ea typeface="Times New Roman" panose="02020603050405020304" pitchFamily="18" charset="0"/>
                <a:cs typeface="Traditional Arabic" panose="02020603050405020304" pitchFamily="18" charset="-78"/>
              </a:rPr>
              <a:t>) </a:t>
            </a:r>
          </a:p>
          <a:p>
            <a:pPr marL="0" indent="0" algn="just" rtl="0">
              <a:lnSpc>
                <a:spcPct val="150000"/>
              </a:lnSpc>
              <a:buNone/>
            </a:pPr>
            <a:r>
              <a:rPr lang="en-US" sz="2000" i="1" dirty="0" smtClean="0">
                <a:latin typeface="Times New Roman" panose="02020603050405020304" pitchFamily="18" charset="0"/>
                <a:ea typeface="Times New Roman" panose="02020603050405020304" pitchFamily="18" charset="0"/>
                <a:cs typeface="Traditional Arabic" panose="02020603050405020304" pitchFamily="18" charset="-78"/>
              </a:rPr>
              <a:t>Cholinesterase Inhibitors</a:t>
            </a:r>
            <a:r>
              <a:rPr lang="en-US" sz="2000" dirty="0" smtClean="0">
                <a:latin typeface="Times New Roman" panose="02020603050405020304" pitchFamily="18" charset="0"/>
                <a:ea typeface="Times New Roman" panose="02020603050405020304" pitchFamily="18" charset="0"/>
                <a:cs typeface="Traditional Arabic" panose="02020603050405020304" pitchFamily="18" charset="-78"/>
              </a:rPr>
              <a:t>: </a:t>
            </a:r>
          </a:p>
          <a:p>
            <a:pPr marL="0" indent="0" algn="just" rtl="0">
              <a:lnSpc>
                <a:spcPct val="150000"/>
              </a:lnSpc>
              <a:buNone/>
            </a:pPr>
            <a:r>
              <a:rPr lang="en-US" dirty="0">
                <a:latin typeface="Times New Roman" panose="02020603050405020304" pitchFamily="18" charset="0"/>
                <a:ea typeface="Times New Roman" panose="02020603050405020304" pitchFamily="18" charset="0"/>
                <a:cs typeface="Traditional Arabic" panose="02020603050405020304" pitchFamily="18" charset="-78"/>
              </a:rPr>
              <a:t> </a:t>
            </a:r>
            <a:r>
              <a:rPr lang="en-US" dirty="0" smtClean="0">
                <a:latin typeface="Times New Roman" panose="02020603050405020304" pitchFamily="18" charset="0"/>
                <a:ea typeface="Times New Roman" panose="02020603050405020304" pitchFamily="18" charset="0"/>
                <a:cs typeface="Traditional Arabic" panose="02020603050405020304" pitchFamily="18" charset="-78"/>
              </a:rPr>
              <a:t>              </a:t>
            </a:r>
            <a:r>
              <a:rPr lang="en-US" dirty="0" smtClean="0">
                <a:latin typeface="Times New Roman" panose="02020603050405020304" pitchFamily="18" charset="0"/>
                <a:ea typeface="Times New Roman" panose="02020603050405020304" pitchFamily="18" charset="0"/>
                <a:cs typeface="Traditional Arabic" panose="02020603050405020304" pitchFamily="18" charset="-78"/>
              </a:rPr>
              <a:t>Donepezil, Rivastigmine, or Galantamine.</a:t>
            </a:r>
            <a:endParaRPr lang="en-US" sz="1600" dirty="0" smtClean="0">
              <a:latin typeface="Calibri" panose="020F0502020204030204" pitchFamily="34" charset="0"/>
              <a:ea typeface="Times New Roman" panose="02020603050405020304" pitchFamily="18" charset="0"/>
              <a:cs typeface="Arial" panose="020B0604020202020204" pitchFamily="34" charset="0"/>
            </a:endParaRPr>
          </a:p>
          <a:p>
            <a:pPr marL="0" marR="457200" lvl="0" indent="0" algn="just" rtl="0">
              <a:lnSpc>
                <a:spcPct val="150000"/>
              </a:lnSpc>
              <a:spcBef>
                <a:spcPts val="300"/>
              </a:spcBef>
              <a:buNone/>
              <a:tabLst>
                <a:tab pos="457200" algn="l"/>
              </a:tabLst>
            </a:pPr>
            <a:r>
              <a:rPr lang="en-US" sz="2000" i="1" dirty="0" smtClean="0">
                <a:latin typeface="Times New Roman" panose="02020603050405020304" pitchFamily="18" charset="0"/>
                <a:ea typeface="Times New Roman" panose="02020603050405020304" pitchFamily="18" charset="0"/>
                <a:cs typeface="Traditional Arabic" panose="02020603050405020304" pitchFamily="18" charset="-78"/>
              </a:rPr>
              <a:t>Memantine</a:t>
            </a:r>
            <a:r>
              <a:rPr lang="en-US" sz="2000" dirty="0" smtClean="0">
                <a:latin typeface="Times New Roman" panose="02020603050405020304" pitchFamily="18" charset="0"/>
                <a:ea typeface="Times New Roman" panose="02020603050405020304" pitchFamily="18" charset="0"/>
                <a:cs typeface="Traditional Arabic" panose="02020603050405020304" pitchFamily="18" charset="-78"/>
              </a:rPr>
              <a:t>:</a:t>
            </a:r>
            <a:r>
              <a:rPr lang="en-US" sz="1800" dirty="0" smtClean="0">
                <a:latin typeface="Times New Roman" panose="02020603050405020304" pitchFamily="18" charset="0"/>
                <a:ea typeface="Times New Roman" panose="02020603050405020304" pitchFamily="18" charset="0"/>
                <a:cs typeface="Traditional Arabic" panose="02020603050405020304" pitchFamily="18" charset="-78"/>
              </a:rPr>
              <a:t> </a:t>
            </a:r>
            <a:r>
              <a:rPr lang="en-US" sz="1800" dirty="0">
                <a:latin typeface="Times New Roman" panose="02020603050405020304" pitchFamily="18" charset="0"/>
                <a:ea typeface="Times New Roman" panose="02020603050405020304" pitchFamily="18" charset="0"/>
                <a:cs typeface="Traditional Arabic" panose="02020603050405020304" pitchFamily="18" charset="-78"/>
              </a:rPr>
              <a:t>an N-methyl-D-aspartate (NMDA) receptor antagonist , protects neurons from neurodegenerative process induced by glutamate excitotoxicity</a:t>
            </a:r>
            <a:r>
              <a:rPr lang="en-US" sz="1800" dirty="0" smtClean="0">
                <a:latin typeface="Times New Roman" panose="02020603050405020304" pitchFamily="18" charset="0"/>
                <a:ea typeface="Times New Roman" panose="02020603050405020304" pitchFamily="18" charset="0"/>
                <a:cs typeface="Traditional Arabic" panose="02020603050405020304" pitchFamily="18" charset="-78"/>
              </a:rPr>
              <a:t>.</a:t>
            </a:r>
            <a:endParaRPr lang="ar-SA" sz="1800" dirty="0"/>
          </a:p>
        </p:txBody>
      </p:sp>
      <p:sp>
        <p:nvSpPr>
          <p:cNvPr id="4" name="عنصر نائب للتذييل 3"/>
          <p:cNvSpPr>
            <a:spLocks noGrp="1"/>
          </p:cNvSpPr>
          <p:nvPr>
            <p:ph type="ftr" sz="quarter" idx="11"/>
          </p:nvPr>
        </p:nvSpPr>
        <p:spPr/>
        <p:txBody>
          <a:bodyPr/>
          <a:lstStyle/>
          <a:p>
            <a:r>
              <a:rPr lang="en-US" smtClean="0">
                <a:solidFill>
                  <a:srgbClr val="B31166"/>
                </a:solidFill>
              </a:rPr>
              <a:t>Neurocognitive Disorders-  Prof. Al-Sughayir</a:t>
            </a:r>
            <a:endParaRPr lang="en-US" dirty="0">
              <a:solidFill>
                <a:srgbClr val="B31166"/>
              </a:solidFill>
            </a:endParaRPr>
          </a:p>
        </p:txBody>
      </p:sp>
      <p:sp>
        <p:nvSpPr>
          <p:cNvPr id="5" name="عنصر نائب لرقم الشريحة 4"/>
          <p:cNvSpPr>
            <a:spLocks noGrp="1"/>
          </p:cNvSpPr>
          <p:nvPr>
            <p:ph type="sldNum" sz="quarter" idx="12"/>
          </p:nvPr>
        </p:nvSpPr>
        <p:spPr/>
        <p:txBody>
          <a:bodyPr/>
          <a:lstStyle/>
          <a:p>
            <a:fld id="{D57F1E4F-1CFF-5643-939E-217C01CDF565}" type="slidenum">
              <a:rPr lang="en-US" smtClean="0">
                <a:solidFill>
                  <a:prstClr val="white"/>
                </a:solidFill>
              </a:rPr>
              <a:pPr/>
              <a:t>13</a:t>
            </a:fld>
            <a:endParaRPr lang="en-US" dirty="0">
              <a:solidFill>
                <a:prstClr val="white"/>
              </a:solidFill>
            </a:endParaRPr>
          </a:p>
        </p:txBody>
      </p:sp>
    </p:spTree>
    <p:extLst>
      <p:ext uri="{BB962C8B-B14F-4D97-AF65-F5344CB8AC3E}">
        <p14:creationId xmlns:p14="http://schemas.microsoft.com/office/powerpoint/2010/main" val="421413446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solidFill>
            <a:srgbClr val="CCFF66"/>
          </a:solidFill>
        </p:spPr>
        <p:txBody>
          <a:bodyPr/>
          <a:lstStyle/>
          <a:p>
            <a:pPr algn="ctr"/>
            <a:r>
              <a:rPr lang="en-US" dirty="0" smtClean="0">
                <a:solidFill>
                  <a:schemeClr val="tx1">
                    <a:lumMod val="95000"/>
                    <a:lumOff val="5000"/>
                  </a:schemeClr>
                </a:solidFill>
              </a:rPr>
              <a:t>Amnestic Syndrome</a:t>
            </a:r>
            <a:endParaRPr lang="ar-SA" dirty="0">
              <a:solidFill>
                <a:schemeClr val="tx1">
                  <a:lumMod val="95000"/>
                  <a:lumOff val="5000"/>
                </a:schemeClr>
              </a:solidFill>
            </a:endParaRPr>
          </a:p>
        </p:txBody>
      </p:sp>
      <p:sp>
        <p:nvSpPr>
          <p:cNvPr id="3" name="عنصر نائب للمحتوى 2"/>
          <p:cNvSpPr>
            <a:spLocks noGrp="1"/>
          </p:cNvSpPr>
          <p:nvPr>
            <p:ph idx="1"/>
          </p:nvPr>
        </p:nvSpPr>
        <p:spPr>
          <a:xfrm>
            <a:off x="476741" y="2375877"/>
            <a:ext cx="11215076" cy="3751385"/>
          </a:xfrm>
          <a:solidFill>
            <a:srgbClr val="CCFF66"/>
          </a:solidFill>
        </p:spPr>
        <p:txBody>
          <a:bodyPr>
            <a:normAutofit/>
          </a:bodyPr>
          <a:lstStyle/>
          <a:p>
            <a:pPr algn="just" rtl="0">
              <a:lnSpc>
                <a:spcPct val="107000"/>
              </a:lnSpc>
              <a:tabLst>
                <a:tab pos="270510" algn="l"/>
              </a:tabLst>
            </a:pPr>
            <a:r>
              <a:rPr lang="en-US" dirty="0">
                <a:latin typeface="Times New Roman" panose="02020603050405020304" pitchFamily="18" charset="0"/>
                <a:ea typeface="Times New Roman" panose="02020603050405020304" pitchFamily="18" charset="0"/>
                <a:cs typeface="Traditional Arabic" panose="02020603050405020304" pitchFamily="18" charset="-78"/>
              </a:rPr>
              <a:t>It is a major NCD </a:t>
            </a:r>
            <a:r>
              <a:rPr lang="en-US" dirty="0" smtClean="0">
                <a:latin typeface="Times New Roman" panose="02020603050405020304" pitchFamily="18" charset="0"/>
                <a:ea typeface="Times New Roman" panose="02020603050405020304" pitchFamily="18" charset="0"/>
                <a:cs typeface="Traditional Arabic" panose="02020603050405020304" pitchFamily="18" charset="-78"/>
              </a:rPr>
              <a:t>but focal impairment</a:t>
            </a:r>
            <a:r>
              <a:rPr lang="en-US" dirty="0">
                <a:latin typeface="Times New Roman" panose="02020603050405020304" pitchFamily="18" charset="0"/>
                <a:ea typeface="Times New Roman" panose="02020603050405020304" pitchFamily="18" charset="0"/>
                <a:cs typeface="Traditional Arabic" panose="02020603050405020304" pitchFamily="18" charset="-78"/>
              </a:rPr>
              <a:t> </a:t>
            </a:r>
            <a:r>
              <a:rPr lang="en-US" dirty="0" smtClean="0">
                <a:latin typeface="Times New Roman" panose="02020603050405020304" pitchFamily="18" charset="0"/>
                <a:ea typeface="Times New Roman" panose="02020603050405020304" pitchFamily="18" charset="0"/>
                <a:cs typeface="Traditional Arabic" panose="02020603050405020304" pitchFamily="18" charset="-78"/>
              </a:rPr>
              <a:t>of </a:t>
            </a:r>
            <a:r>
              <a:rPr lang="en-US" i="1" dirty="0" smtClean="0">
                <a:solidFill>
                  <a:prstClr val="black">
                    <a:lumMod val="75000"/>
                    <a:lumOff val="25000"/>
                  </a:prstClr>
                </a:solidFill>
                <a:latin typeface="Times New Roman" panose="02020603050405020304" pitchFamily="18" charset="0"/>
                <a:ea typeface="Times New Roman" panose="02020603050405020304" pitchFamily="18" charset="0"/>
                <a:cs typeface="Traditional Arabic" panose="02020603050405020304" pitchFamily="18" charset="-78"/>
              </a:rPr>
              <a:t>short-term memory (</a:t>
            </a:r>
            <a:r>
              <a:rPr lang="en-US" dirty="0">
                <a:solidFill>
                  <a:prstClr val="black">
                    <a:lumMod val="75000"/>
                    <a:lumOff val="25000"/>
                  </a:prstClr>
                </a:solidFill>
                <a:latin typeface="Times New Roman" panose="02020603050405020304" pitchFamily="18" charset="0"/>
                <a:ea typeface="Times New Roman" panose="02020603050405020304" pitchFamily="18" charset="0"/>
                <a:cs typeface="Traditional Arabic" panose="02020603050405020304" pitchFamily="18" charset="-78"/>
              </a:rPr>
              <a:t>hippocampal pathology</a:t>
            </a:r>
            <a:r>
              <a:rPr lang="en-US" i="1" dirty="0" smtClean="0">
                <a:solidFill>
                  <a:prstClr val="black">
                    <a:lumMod val="75000"/>
                    <a:lumOff val="25000"/>
                  </a:prstClr>
                </a:solidFill>
                <a:latin typeface="Times New Roman" panose="02020603050405020304" pitchFamily="18" charset="0"/>
                <a:ea typeface="Times New Roman" panose="02020603050405020304" pitchFamily="18" charset="0"/>
                <a:cs typeface="Traditional Arabic" panose="02020603050405020304" pitchFamily="18" charset="-78"/>
              </a:rPr>
              <a:t>).</a:t>
            </a:r>
            <a:r>
              <a:rPr lang="en-US" dirty="0" smtClean="0">
                <a:solidFill>
                  <a:prstClr val="black">
                    <a:lumMod val="75000"/>
                    <a:lumOff val="25000"/>
                  </a:prstClr>
                </a:solidFill>
                <a:latin typeface="Times New Roman" panose="02020603050405020304" pitchFamily="18" charset="0"/>
                <a:ea typeface="Times New Roman" panose="02020603050405020304" pitchFamily="18" charset="0"/>
                <a:cs typeface="Traditional Arabic" panose="02020603050405020304" pitchFamily="18" charset="-78"/>
              </a:rPr>
              <a:t> </a:t>
            </a:r>
            <a:endParaRPr lang="en-US" dirty="0" smtClean="0">
              <a:latin typeface="Times New Roman" panose="02020603050405020304" pitchFamily="18" charset="0"/>
              <a:ea typeface="Times New Roman" panose="02020603050405020304" pitchFamily="18" charset="0"/>
              <a:cs typeface="Traditional Arabic" panose="02020603050405020304" pitchFamily="18" charset="-78"/>
            </a:endParaRPr>
          </a:p>
          <a:p>
            <a:pPr algn="just" rtl="0">
              <a:lnSpc>
                <a:spcPct val="107000"/>
              </a:lnSpc>
              <a:tabLst>
                <a:tab pos="270510" algn="l"/>
              </a:tabLst>
            </a:pPr>
            <a:r>
              <a:rPr lang="en-US" dirty="0" smtClean="0">
                <a:latin typeface="Times New Roman" panose="02020603050405020304" pitchFamily="18" charset="0"/>
                <a:ea typeface="Times New Roman" panose="02020603050405020304" pitchFamily="18" charset="0"/>
                <a:cs typeface="Traditional Arabic" panose="02020603050405020304" pitchFamily="18" charset="-78"/>
              </a:rPr>
              <a:t>It </a:t>
            </a:r>
            <a:r>
              <a:rPr lang="en-US" dirty="0">
                <a:latin typeface="Times New Roman" panose="02020603050405020304" pitchFamily="18" charset="0"/>
                <a:ea typeface="Times New Roman" panose="02020603050405020304" pitchFamily="18" charset="0"/>
                <a:cs typeface="Traditional Arabic" panose="02020603050405020304" pitchFamily="18" charset="-78"/>
              </a:rPr>
              <a:t>leads to social and occupational impairment.  </a:t>
            </a:r>
            <a:endParaRPr lang="en-US" dirty="0" smtClean="0">
              <a:latin typeface="Times New Roman" panose="02020603050405020304" pitchFamily="18" charset="0"/>
              <a:ea typeface="Times New Roman" panose="02020603050405020304" pitchFamily="18" charset="0"/>
              <a:cs typeface="Traditional Arabic" panose="02020603050405020304" pitchFamily="18" charset="-78"/>
            </a:endParaRPr>
          </a:p>
          <a:p>
            <a:pPr algn="just" rtl="0">
              <a:lnSpc>
                <a:spcPct val="107000"/>
              </a:lnSpc>
              <a:tabLst>
                <a:tab pos="270510" algn="l"/>
              </a:tabLst>
            </a:pPr>
            <a:r>
              <a:rPr lang="en-US" dirty="0" smtClean="0">
                <a:latin typeface="Times New Roman" panose="02020603050405020304" pitchFamily="18" charset="0"/>
                <a:ea typeface="Times New Roman" panose="02020603050405020304" pitchFamily="18" charset="0"/>
                <a:cs typeface="Traditional Arabic" panose="02020603050405020304" pitchFamily="18" charset="-78"/>
              </a:rPr>
              <a:t>It’s old terminology </a:t>
            </a:r>
            <a:r>
              <a:rPr lang="en-US" dirty="0">
                <a:latin typeface="Times New Roman" panose="02020603050405020304" pitchFamily="18" charset="0"/>
                <a:ea typeface="Times New Roman" panose="02020603050405020304" pitchFamily="18" charset="0"/>
                <a:cs typeface="Traditional Arabic" panose="02020603050405020304" pitchFamily="18" charset="-78"/>
              </a:rPr>
              <a:t>is </a:t>
            </a:r>
            <a:r>
              <a:rPr lang="en-US" dirty="0" smtClean="0">
                <a:latin typeface="Times New Roman" panose="02020603050405020304" pitchFamily="18" charset="0"/>
                <a:ea typeface="Times New Roman" panose="02020603050405020304" pitchFamily="18" charset="0"/>
                <a:cs typeface="Traditional Arabic" panose="02020603050405020304" pitchFamily="18" charset="-78"/>
              </a:rPr>
              <a:t>Wernicke–</a:t>
            </a:r>
            <a:r>
              <a:rPr lang="en-US" dirty="0" err="1" smtClean="0">
                <a:latin typeface="Times New Roman" panose="02020603050405020304" pitchFamily="18" charset="0"/>
                <a:ea typeface="Times New Roman" panose="02020603050405020304" pitchFamily="18" charset="0"/>
                <a:cs typeface="Traditional Arabic" panose="02020603050405020304" pitchFamily="18" charset="-78"/>
              </a:rPr>
              <a:t>Korsakoff’s</a:t>
            </a:r>
            <a:r>
              <a:rPr lang="en-US" dirty="0" smtClean="0">
                <a:latin typeface="Times New Roman" panose="02020603050405020304" pitchFamily="18" charset="0"/>
                <a:ea typeface="Times New Roman" panose="02020603050405020304" pitchFamily="18" charset="0"/>
                <a:cs typeface="Traditional Arabic" panose="02020603050405020304" pitchFamily="18" charset="-78"/>
              </a:rPr>
              <a:t> </a:t>
            </a:r>
            <a:r>
              <a:rPr lang="en-US" dirty="0">
                <a:latin typeface="Times New Roman" panose="02020603050405020304" pitchFamily="18" charset="0"/>
                <a:ea typeface="Times New Roman" panose="02020603050405020304" pitchFamily="18" charset="0"/>
                <a:cs typeface="Traditional Arabic" panose="02020603050405020304" pitchFamily="18" charset="-78"/>
              </a:rPr>
              <a:t>syndrome, which starts as an acute syndrome (Wernicke’s </a:t>
            </a:r>
            <a:r>
              <a:rPr lang="en-US" dirty="0" smtClean="0">
                <a:latin typeface="Times New Roman" panose="02020603050405020304" pitchFamily="18" charset="0"/>
                <a:ea typeface="Times New Roman" panose="02020603050405020304" pitchFamily="18" charset="0"/>
                <a:cs typeface="Traditional Arabic" panose="02020603050405020304" pitchFamily="18" charset="-78"/>
              </a:rPr>
              <a:t>encephalopathy</a:t>
            </a:r>
            <a:r>
              <a:rPr lang="en-US" dirty="0">
                <a:latin typeface="Times New Roman" panose="02020603050405020304" pitchFamily="18" charset="0"/>
                <a:ea typeface="Times New Roman" panose="02020603050405020304" pitchFamily="18" charset="0"/>
                <a:cs typeface="Traditional Arabic" panose="02020603050405020304" pitchFamily="18" charset="-78"/>
              </a:rPr>
              <a:t>) characterized by impairment of memory, ataxia, </a:t>
            </a:r>
            <a:r>
              <a:rPr lang="en-US" dirty="0" err="1">
                <a:latin typeface="Times New Roman" panose="02020603050405020304" pitchFamily="18" charset="0"/>
                <a:ea typeface="Times New Roman" panose="02020603050405020304" pitchFamily="18" charset="0"/>
                <a:cs typeface="Traditional Arabic" panose="02020603050405020304" pitchFamily="18" charset="-78"/>
              </a:rPr>
              <a:t>ophthalmoplegia</a:t>
            </a:r>
            <a:r>
              <a:rPr lang="en-US" dirty="0">
                <a:latin typeface="Times New Roman" panose="02020603050405020304" pitchFamily="18" charset="0"/>
                <a:ea typeface="Times New Roman" panose="02020603050405020304" pitchFamily="18" charset="0"/>
                <a:cs typeface="Traditional Arabic" panose="02020603050405020304" pitchFamily="18" charset="-78"/>
              </a:rPr>
              <a:t> and impaired consciousness.  Then followed by </a:t>
            </a:r>
            <a:r>
              <a:rPr lang="en-US" dirty="0" err="1">
                <a:latin typeface="Times New Roman" panose="02020603050405020304" pitchFamily="18" charset="0"/>
                <a:ea typeface="Times New Roman" panose="02020603050405020304" pitchFamily="18" charset="0"/>
                <a:cs typeface="Traditional Arabic" panose="02020603050405020304" pitchFamily="18" charset="-78"/>
              </a:rPr>
              <a:t>Korsakoff’s</a:t>
            </a:r>
            <a:r>
              <a:rPr lang="en-US" dirty="0">
                <a:latin typeface="Times New Roman" panose="02020603050405020304" pitchFamily="18" charset="0"/>
                <a:ea typeface="Times New Roman" panose="02020603050405020304" pitchFamily="18" charset="0"/>
                <a:cs typeface="Traditional Arabic" panose="02020603050405020304" pitchFamily="18" charset="-78"/>
              </a:rPr>
              <a:t> </a:t>
            </a:r>
            <a:r>
              <a:rPr lang="en-US" dirty="0" smtClean="0">
                <a:latin typeface="Times New Roman" panose="02020603050405020304" pitchFamily="18" charset="0"/>
                <a:ea typeface="Times New Roman" panose="02020603050405020304" pitchFamily="18" charset="0"/>
                <a:cs typeface="Traditional Arabic" panose="02020603050405020304" pitchFamily="18" charset="-78"/>
              </a:rPr>
              <a:t>disorder </a:t>
            </a:r>
            <a:r>
              <a:rPr lang="en-US" dirty="0">
                <a:latin typeface="Times New Roman" panose="02020603050405020304" pitchFamily="18" charset="0"/>
                <a:ea typeface="Times New Roman" panose="02020603050405020304" pitchFamily="18" charset="0"/>
                <a:cs typeface="Traditional Arabic" panose="02020603050405020304" pitchFamily="18" charset="-78"/>
              </a:rPr>
              <a:t>(chronic </a:t>
            </a:r>
            <a:r>
              <a:rPr lang="en-US" dirty="0" smtClean="0">
                <a:latin typeface="Times New Roman" panose="02020603050405020304" pitchFamily="18" charset="0"/>
                <a:ea typeface="Times New Roman" panose="02020603050405020304" pitchFamily="18" charset="0"/>
                <a:cs typeface="Traditional Arabic" panose="02020603050405020304" pitchFamily="18" charset="-78"/>
              </a:rPr>
              <a:t>short-term memory </a:t>
            </a:r>
            <a:r>
              <a:rPr lang="en-US" dirty="0">
                <a:latin typeface="Times New Roman" panose="02020603050405020304" pitchFamily="18" charset="0"/>
                <a:ea typeface="Times New Roman" panose="02020603050405020304" pitchFamily="18" charset="0"/>
                <a:cs typeface="Traditional Arabic" panose="02020603050405020304" pitchFamily="18" charset="-78"/>
              </a:rPr>
              <a:t>defect, peripheral neuropathy and irritably). </a:t>
            </a:r>
            <a:endParaRPr lang="en-US" sz="1600" dirty="0">
              <a:latin typeface="Calibri" panose="020F0502020204030204" pitchFamily="34" charset="0"/>
              <a:ea typeface="Calibri" panose="020F0502020204030204" pitchFamily="34" charset="0"/>
              <a:cs typeface="Arial" panose="020B0604020202020204" pitchFamily="34" charset="0"/>
            </a:endParaRPr>
          </a:p>
          <a:p>
            <a:pPr marL="0" indent="0" algn="just" rtl="0">
              <a:lnSpc>
                <a:spcPct val="107000"/>
              </a:lnSpc>
              <a:buNone/>
            </a:pPr>
            <a:r>
              <a:rPr lang="en-US" b="1" dirty="0">
                <a:latin typeface="Times New Roman" panose="02020603050405020304" pitchFamily="18" charset="0"/>
                <a:ea typeface="Times New Roman" panose="02020603050405020304" pitchFamily="18" charset="0"/>
                <a:cs typeface="Traditional Arabic" panose="02020603050405020304" pitchFamily="18" charset="-78"/>
              </a:rPr>
              <a:t>Etiology:</a:t>
            </a:r>
            <a:endParaRPr lang="en-US" sz="1600" dirty="0">
              <a:latin typeface="Calibri" panose="020F0502020204030204" pitchFamily="34" charset="0"/>
              <a:ea typeface="Calibri" panose="020F0502020204030204" pitchFamily="34" charset="0"/>
              <a:cs typeface="Arial" panose="020B0604020202020204" pitchFamily="34" charset="0"/>
            </a:endParaRPr>
          </a:p>
          <a:p>
            <a:pPr algn="just" rtl="0">
              <a:lnSpc>
                <a:spcPct val="107000"/>
              </a:lnSpc>
            </a:pPr>
            <a:r>
              <a:rPr lang="en-US" dirty="0" smtClean="0">
                <a:latin typeface="Times New Roman" panose="02020603050405020304" pitchFamily="18" charset="0"/>
                <a:ea typeface="Times New Roman" panose="02020603050405020304" pitchFamily="18" charset="0"/>
                <a:cs typeface="Traditional Arabic" panose="02020603050405020304" pitchFamily="18" charset="-78"/>
              </a:rPr>
              <a:t>The </a:t>
            </a:r>
            <a:r>
              <a:rPr lang="en-US" dirty="0">
                <a:latin typeface="Times New Roman" panose="02020603050405020304" pitchFamily="18" charset="0"/>
                <a:ea typeface="Times New Roman" panose="02020603050405020304" pitchFamily="18" charset="0"/>
                <a:cs typeface="Traditional Arabic" panose="02020603050405020304" pitchFamily="18" charset="-78"/>
              </a:rPr>
              <a:t>most common cause is thiamine (vitamin B</a:t>
            </a:r>
            <a:r>
              <a:rPr lang="en-US" baseline="-25000" dirty="0">
                <a:latin typeface="Times New Roman" panose="02020603050405020304" pitchFamily="18" charset="0"/>
                <a:ea typeface="Times New Roman" panose="02020603050405020304" pitchFamily="18" charset="0"/>
                <a:cs typeface="Traditional Arabic" panose="02020603050405020304" pitchFamily="18" charset="-78"/>
              </a:rPr>
              <a:t>1),</a:t>
            </a:r>
            <a:r>
              <a:rPr lang="en-US" dirty="0">
                <a:latin typeface="Times New Roman" panose="02020603050405020304" pitchFamily="18" charset="0"/>
                <a:ea typeface="Times New Roman" panose="02020603050405020304" pitchFamily="18" charset="0"/>
                <a:cs typeface="Traditional Arabic" panose="02020603050405020304" pitchFamily="18" charset="-78"/>
              </a:rPr>
              <a:t> deficiency associated with alcohol abuse. Thiamin is essential for the enzyme transketolase which is </a:t>
            </a:r>
            <a:r>
              <a:rPr lang="en-US" dirty="0" smtClean="0">
                <a:latin typeface="Times New Roman" panose="02020603050405020304" pitchFamily="18" charset="0"/>
                <a:ea typeface="Times New Roman" panose="02020603050405020304" pitchFamily="18" charset="0"/>
                <a:cs typeface="Traditional Arabic" panose="02020603050405020304" pitchFamily="18" charset="-78"/>
              </a:rPr>
              <a:t>important </a:t>
            </a:r>
            <a:r>
              <a:rPr lang="en-US" dirty="0">
                <a:latin typeface="Times New Roman" panose="02020603050405020304" pitchFamily="18" charset="0"/>
                <a:ea typeface="Times New Roman" panose="02020603050405020304" pitchFamily="18" charset="0"/>
                <a:cs typeface="Traditional Arabic" panose="02020603050405020304" pitchFamily="18" charset="-78"/>
              </a:rPr>
              <a:t>for glucose metabolism. </a:t>
            </a:r>
            <a:endParaRPr lang="en-US" dirty="0" smtClean="0">
              <a:latin typeface="Times New Roman" panose="02020603050405020304" pitchFamily="18" charset="0"/>
              <a:ea typeface="Times New Roman" panose="02020603050405020304" pitchFamily="18" charset="0"/>
              <a:cs typeface="Traditional Arabic" panose="02020603050405020304" pitchFamily="18" charset="-78"/>
            </a:endParaRPr>
          </a:p>
          <a:p>
            <a:pPr algn="just" rtl="0">
              <a:lnSpc>
                <a:spcPct val="107000"/>
              </a:lnSpc>
            </a:pPr>
            <a:r>
              <a:rPr lang="en-US" dirty="0" smtClean="0">
                <a:latin typeface="Times New Roman" panose="02020603050405020304" pitchFamily="18" charset="0"/>
                <a:ea typeface="Times New Roman" panose="02020603050405020304" pitchFamily="18" charset="0"/>
                <a:cs typeface="Traditional Arabic" panose="02020603050405020304" pitchFamily="18" charset="-78"/>
              </a:rPr>
              <a:t>Other </a:t>
            </a:r>
            <a:r>
              <a:rPr lang="en-US" dirty="0">
                <a:latin typeface="Times New Roman" panose="02020603050405020304" pitchFamily="18" charset="0"/>
                <a:ea typeface="Times New Roman" panose="02020603050405020304" pitchFamily="18" charset="0"/>
                <a:cs typeface="Traditional Arabic" panose="02020603050405020304" pitchFamily="18" charset="-78"/>
              </a:rPr>
              <a:t>causes of thiamine deficiency include gastric carcinoma and persistent vomiting (e.g. typhoid fever).</a:t>
            </a:r>
            <a:r>
              <a:rPr lang="en-US" baseline="-25000" dirty="0">
                <a:latin typeface="Times New Roman" panose="02020603050405020304" pitchFamily="18" charset="0"/>
                <a:ea typeface="Times New Roman" panose="02020603050405020304" pitchFamily="18" charset="0"/>
                <a:cs typeface="Traditional Arabic" panose="02020603050405020304" pitchFamily="18" charset="-78"/>
              </a:rPr>
              <a:t> </a:t>
            </a:r>
            <a:endParaRPr lang="en-US" sz="1600" dirty="0">
              <a:latin typeface="Calibri" panose="020F0502020204030204" pitchFamily="34" charset="0"/>
              <a:ea typeface="Calibri" panose="020F0502020204030204" pitchFamily="34" charset="0"/>
              <a:cs typeface="Arial" panose="020B0604020202020204" pitchFamily="34" charset="0"/>
            </a:endParaRPr>
          </a:p>
          <a:p>
            <a:pPr algn="l"/>
            <a:endParaRPr lang="ar-SA" dirty="0"/>
          </a:p>
        </p:txBody>
      </p:sp>
      <p:sp>
        <p:nvSpPr>
          <p:cNvPr id="4" name="عنصر نائب للتذييل 3"/>
          <p:cNvSpPr>
            <a:spLocks noGrp="1"/>
          </p:cNvSpPr>
          <p:nvPr>
            <p:ph type="ftr" sz="quarter" idx="11"/>
          </p:nvPr>
        </p:nvSpPr>
        <p:spPr/>
        <p:txBody>
          <a:bodyPr/>
          <a:lstStyle/>
          <a:p>
            <a:r>
              <a:rPr lang="en-US" dirty="0" smtClean="0">
                <a:solidFill>
                  <a:srgbClr val="B31166"/>
                </a:solidFill>
              </a:rPr>
              <a:t>Neurocognitive Disorders-  Prof. Al-Sughayir</a:t>
            </a:r>
            <a:endParaRPr lang="en-US" dirty="0">
              <a:solidFill>
                <a:srgbClr val="B31166"/>
              </a:solidFill>
            </a:endParaRPr>
          </a:p>
        </p:txBody>
      </p:sp>
      <p:sp>
        <p:nvSpPr>
          <p:cNvPr id="5" name="عنصر نائب لرقم الشريحة 4"/>
          <p:cNvSpPr>
            <a:spLocks noGrp="1"/>
          </p:cNvSpPr>
          <p:nvPr>
            <p:ph type="sldNum" sz="quarter" idx="12"/>
          </p:nvPr>
        </p:nvSpPr>
        <p:spPr/>
        <p:txBody>
          <a:bodyPr/>
          <a:lstStyle/>
          <a:p>
            <a:fld id="{D57F1E4F-1CFF-5643-939E-217C01CDF565}" type="slidenum">
              <a:rPr lang="en-US" smtClean="0">
                <a:solidFill>
                  <a:prstClr val="white"/>
                </a:solidFill>
              </a:rPr>
              <a:pPr/>
              <a:t>14</a:t>
            </a:fld>
            <a:endParaRPr lang="en-US" dirty="0">
              <a:solidFill>
                <a:prstClr val="white"/>
              </a:solidFill>
            </a:endParaRPr>
          </a:p>
        </p:txBody>
      </p:sp>
    </p:spTree>
    <p:extLst>
      <p:ext uri="{BB962C8B-B14F-4D97-AF65-F5344CB8AC3E}">
        <p14:creationId xmlns:p14="http://schemas.microsoft.com/office/powerpoint/2010/main" val="247323774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solidFill>
            <a:srgbClr val="CCFF66"/>
          </a:solidFill>
        </p:spPr>
        <p:txBody>
          <a:bodyPr/>
          <a:lstStyle/>
          <a:p>
            <a:pPr algn="ctr"/>
            <a:r>
              <a:rPr lang="en-US" dirty="0" smtClean="0">
                <a:solidFill>
                  <a:schemeClr val="tx1">
                    <a:lumMod val="95000"/>
                    <a:lumOff val="5000"/>
                  </a:schemeClr>
                </a:solidFill>
              </a:rPr>
              <a:t>Amnestic Syndrome</a:t>
            </a:r>
            <a:endParaRPr lang="ar-SA" dirty="0">
              <a:solidFill>
                <a:schemeClr val="tx1">
                  <a:lumMod val="95000"/>
                  <a:lumOff val="5000"/>
                </a:schemeClr>
              </a:solidFill>
            </a:endParaRPr>
          </a:p>
        </p:txBody>
      </p:sp>
      <p:sp>
        <p:nvSpPr>
          <p:cNvPr id="3" name="عنصر نائب للمحتوى 2"/>
          <p:cNvSpPr>
            <a:spLocks noGrp="1"/>
          </p:cNvSpPr>
          <p:nvPr>
            <p:ph idx="1"/>
          </p:nvPr>
        </p:nvSpPr>
        <p:spPr>
          <a:xfrm>
            <a:off x="484556" y="2305539"/>
            <a:ext cx="11215076" cy="3617576"/>
          </a:xfrm>
          <a:solidFill>
            <a:srgbClr val="CCFF66"/>
          </a:solidFill>
        </p:spPr>
        <p:txBody>
          <a:bodyPr>
            <a:normAutofit/>
          </a:bodyPr>
          <a:lstStyle/>
          <a:p>
            <a:pPr marL="0" indent="0" algn="just" rtl="0">
              <a:lnSpc>
                <a:spcPct val="107000"/>
              </a:lnSpc>
              <a:buNone/>
            </a:pPr>
            <a:r>
              <a:rPr lang="en-US" b="1" dirty="0">
                <a:latin typeface="Times New Roman" panose="02020603050405020304" pitchFamily="18" charset="0"/>
                <a:ea typeface="Times New Roman" panose="02020603050405020304" pitchFamily="18" charset="0"/>
                <a:cs typeface="Traditional Arabic" panose="02020603050405020304" pitchFamily="18" charset="-78"/>
              </a:rPr>
              <a:t>Treatment:</a:t>
            </a:r>
            <a:endParaRPr lang="en-US" sz="1600" dirty="0">
              <a:latin typeface="Calibri" panose="020F0502020204030204" pitchFamily="34" charset="0"/>
              <a:ea typeface="Calibri" panose="020F0502020204030204" pitchFamily="34" charset="0"/>
              <a:cs typeface="Arial" panose="020B0604020202020204" pitchFamily="34" charset="0"/>
            </a:endParaRPr>
          </a:p>
          <a:p>
            <a:pPr marR="457200" lvl="0" algn="just" rtl="0">
              <a:lnSpc>
                <a:spcPct val="107000"/>
              </a:lnSpc>
              <a:buFont typeface="Symbol" panose="05050102010706020507" pitchFamily="18" charset="2"/>
              <a:buChar char=""/>
              <a:tabLst>
                <a:tab pos="457200" algn="l"/>
              </a:tabLst>
            </a:pPr>
            <a:r>
              <a:rPr lang="en-US" dirty="0">
                <a:latin typeface="Times New Roman" panose="02020603050405020304" pitchFamily="18" charset="0"/>
                <a:ea typeface="Times New Roman" panose="02020603050405020304" pitchFamily="18" charset="0"/>
                <a:cs typeface="Traditional Arabic" panose="02020603050405020304" pitchFamily="18" charset="-78"/>
              </a:rPr>
              <a:t>Identify and reverse the cause if possible.</a:t>
            </a:r>
            <a:endParaRPr lang="en-US" sz="1600" dirty="0">
              <a:latin typeface="Calibri" panose="020F0502020204030204" pitchFamily="34" charset="0"/>
              <a:ea typeface="Times New Roman" panose="02020603050405020304" pitchFamily="18" charset="0"/>
              <a:cs typeface="Times New Roman" panose="02020603050405020304" pitchFamily="18" charset="0"/>
            </a:endParaRPr>
          </a:p>
          <a:p>
            <a:pPr marR="457200" lvl="0" algn="just" rtl="0">
              <a:lnSpc>
                <a:spcPct val="107000"/>
              </a:lnSpc>
              <a:buFont typeface="Symbol" panose="05050102010706020507" pitchFamily="18" charset="2"/>
              <a:buChar char=""/>
              <a:tabLst>
                <a:tab pos="457200" algn="l"/>
              </a:tabLst>
            </a:pPr>
            <a:r>
              <a:rPr lang="en-US" dirty="0">
                <a:latin typeface="Times New Roman" panose="02020603050405020304" pitchFamily="18" charset="0"/>
                <a:ea typeface="Times New Roman" panose="02020603050405020304" pitchFamily="18" charset="0"/>
                <a:cs typeface="Traditional Arabic" panose="02020603050405020304" pitchFamily="18" charset="-78"/>
              </a:rPr>
              <a:t>Thiamine </a:t>
            </a:r>
            <a:r>
              <a:rPr lang="en-US" dirty="0" smtClean="0">
                <a:latin typeface="Times New Roman" panose="02020603050405020304" pitchFamily="18" charset="0"/>
                <a:ea typeface="Times New Roman" panose="02020603050405020304" pitchFamily="18" charset="0"/>
                <a:cs typeface="Traditional Arabic" panose="02020603050405020304" pitchFamily="18" charset="-78"/>
              </a:rPr>
              <a:t>supply.</a:t>
            </a:r>
            <a:endParaRPr lang="en-US" sz="1600" dirty="0">
              <a:latin typeface="Calibri" panose="020F0502020204030204" pitchFamily="34" charset="0"/>
              <a:ea typeface="Times New Roman" panose="02020603050405020304" pitchFamily="18" charset="0"/>
              <a:cs typeface="Times New Roman" panose="02020603050405020304" pitchFamily="18" charset="0"/>
            </a:endParaRPr>
          </a:p>
          <a:p>
            <a:pPr marR="457200" lvl="0" algn="just" rtl="0">
              <a:lnSpc>
                <a:spcPct val="107000"/>
              </a:lnSpc>
              <a:buFont typeface="Symbol" panose="05050102010706020507" pitchFamily="18" charset="2"/>
              <a:buChar char=""/>
              <a:tabLst>
                <a:tab pos="457200" algn="l"/>
              </a:tabLst>
            </a:pPr>
            <a:r>
              <a:rPr lang="en-US" dirty="0">
                <a:latin typeface="Times New Roman" panose="02020603050405020304" pitchFamily="18" charset="0"/>
                <a:ea typeface="Times New Roman" panose="02020603050405020304" pitchFamily="18" charset="0"/>
                <a:cs typeface="Traditional Arabic" panose="02020603050405020304" pitchFamily="18" charset="-78"/>
              </a:rPr>
              <a:t>Supportive medical measures (no specific treatment</a:t>
            </a:r>
            <a:r>
              <a:rPr lang="en-US" dirty="0" smtClean="0">
                <a:latin typeface="Times New Roman" panose="02020603050405020304" pitchFamily="18" charset="0"/>
                <a:ea typeface="Times New Roman" panose="02020603050405020304" pitchFamily="18" charset="0"/>
                <a:cs typeface="Traditional Arabic" panose="02020603050405020304" pitchFamily="18" charset="-78"/>
              </a:rPr>
              <a:t>).</a:t>
            </a:r>
            <a:r>
              <a:rPr lang="en-US" b="1" dirty="0">
                <a:latin typeface="Times New Roman" panose="02020603050405020304" pitchFamily="18" charset="0"/>
                <a:ea typeface="Times New Roman" panose="02020603050405020304" pitchFamily="18" charset="0"/>
                <a:cs typeface="Traditional Arabic" panose="02020603050405020304" pitchFamily="18" charset="-78"/>
              </a:rPr>
              <a:t> </a:t>
            </a:r>
            <a:endParaRPr lang="en-US" sz="1600" dirty="0">
              <a:latin typeface="Calibri" panose="020F0502020204030204" pitchFamily="34" charset="0"/>
              <a:ea typeface="Calibri" panose="020F0502020204030204" pitchFamily="34" charset="0"/>
              <a:cs typeface="Arial" panose="020B0604020202020204" pitchFamily="34" charset="0"/>
            </a:endParaRPr>
          </a:p>
          <a:p>
            <a:pPr marL="0" indent="0" algn="just" rtl="0">
              <a:lnSpc>
                <a:spcPct val="107000"/>
              </a:lnSpc>
              <a:buNone/>
            </a:pPr>
            <a:r>
              <a:rPr lang="en-US" b="1" dirty="0">
                <a:latin typeface="Times New Roman" panose="02020603050405020304" pitchFamily="18" charset="0"/>
                <a:ea typeface="Times New Roman" panose="02020603050405020304" pitchFamily="18" charset="0"/>
                <a:cs typeface="Traditional Arabic" panose="02020603050405020304" pitchFamily="18" charset="-78"/>
              </a:rPr>
              <a:t>Prognosis:</a:t>
            </a:r>
            <a:endParaRPr lang="en-US" sz="1600" dirty="0">
              <a:latin typeface="Calibri" panose="020F0502020204030204" pitchFamily="34" charset="0"/>
              <a:ea typeface="Calibri" panose="020F0502020204030204" pitchFamily="34" charset="0"/>
              <a:cs typeface="Arial" panose="020B0604020202020204" pitchFamily="34" charset="0"/>
            </a:endParaRPr>
          </a:p>
          <a:p>
            <a:pPr algn="just" rtl="0">
              <a:lnSpc>
                <a:spcPct val="107000"/>
              </a:lnSpc>
            </a:pPr>
            <a:r>
              <a:rPr lang="en-US" dirty="0">
                <a:latin typeface="Times New Roman" panose="02020603050405020304" pitchFamily="18" charset="0"/>
                <a:ea typeface="Times New Roman" panose="02020603050405020304" pitchFamily="18" charset="0"/>
                <a:cs typeface="Traditional Arabic" panose="02020603050405020304" pitchFamily="18" charset="-78"/>
              </a:rPr>
              <a:t>If </a:t>
            </a:r>
            <a:r>
              <a:rPr lang="en-US" dirty="0" smtClean="0">
                <a:latin typeface="Times New Roman" panose="02020603050405020304" pitchFamily="18" charset="0"/>
                <a:ea typeface="Times New Roman" panose="02020603050405020304" pitchFamily="18" charset="0"/>
                <a:cs typeface="Traditional Arabic" panose="02020603050405020304" pitchFamily="18" charset="-78"/>
              </a:rPr>
              <a:t>is </a:t>
            </a:r>
            <a:r>
              <a:rPr lang="en-US" dirty="0">
                <a:latin typeface="Times New Roman" panose="02020603050405020304" pitchFamily="18" charset="0"/>
                <a:ea typeface="Times New Roman" panose="02020603050405020304" pitchFamily="18" charset="0"/>
                <a:cs typeface="Traditional Arabic" panose="02020603050405020304" pitchFamily="18" charset="-78"/>
              </a:rPr>
              <a:t>provided promptly, prognosis is good. </a:t>
            </a:r>
            <a:endParaRPr lang="en-US" dirty="0" smtClean="0">
              <a:latin typeface="Times New Roman" panose="02020603050405020304" pitchFamily="18" charset="0"/>
              <a:ea typeface="Times New Roman" panose="02020603050405020304" pitchFamily="18" charset="0"/>
              <a:cs typeface="Traditional Arabic" panose="02020603050405020304" pitchFamily="18" charset="-78"/>
            </a:endParaRPr>
          </a:p>
          <a:p>
            <a:pPr algn="just" rtl="0">
              <a:lnSpc>
                <a:spcPct val="107000"/>
              </a:lnSpc>
            </a:pPr>
            <a:r>
              <a:rPr lang="en-US" dirty="0" smtClean="0">
                <a:latin typeface="Times New Roman" panose="02020603050405020304" pitchFamily="18" charset="0"/>
                <a:ea typeface="Times New Roman" panose="02020603050405020304" pitchFamily="18" charset="0"/>
                <a:cs typeface="Traditional Arabic" panose="02020603050405020304" pitchFamily="18" charset="-78"/>
              </a:rPr>
              <a:t>Otherwise</a:t>
            </a:r>
            <a:r>
              <a:rPr lang="en-US" dirty="0">
                <a:latin typeface="Times New Roman" panose="02020603050405020304" pitchFamily="18" charset="0"/>
                <a:ea typeface="Times New Roman" panose="02020603050405020304" pitchFamily="18" charset="0"/>
                <a:cs typeface="Traditional Arabic" panose="02020603050405020304" pitchFamily="18" charset="-78"/>
              </a:rPr>
              <a:t>, the course is usually chronic and may be progressive. </a:t>
            </a:r>
            <a:endParaRPr lang="en-US" dirty="0" smtClean="0">
              <a:latin typeface="Times New Roman" panose="02020603050405020304" pitchFamily="18" charset="0"/>
              <a:ea typeface="Times New Roman" panose="02020603050405020304" pitchFamily="18" charset="0"/>
              <a:cs typeface="Traditional Arabic" panose="02020603050405020304" pitchFamily="18" charset="-78"/>
            </a:endParaRPr>
          </a:p>
          <a:p>
            <a:pPr algn="just" rtl="0">
              <a:lnSpc>
                <a:spcPct val="107000"/>
              </a:lnSpc>
            </a:pPr>
            <a:r>
              <a:rPr lang="en-US" dirty="0" smtClean="0">
                <a:latin typeface="Times New Roman" panose="02020603050405020304" pitchFamily="18" charset="0"/>
                <a:ea typeface="Times New Roman" panose="02020603050405020304" pitchFamily="18" charset="0"/>
                <a:cs typeface="Traditional Arabic" panose="02020603050405020304" pitchFamily="18" charset="-78"/>
              </a:rPr>
              <a:t>Psychiatric </a:t>
            </a:r>
            <a:r>
              <a:rPr lang="en-US" dirty="0">
                <a:latin typeface="Times New Roman" panose="02020603050405020304" pitchFamily="18" charset="0"/>
                <a:ea typeface="Times New Roman" panose="02020603050405020304" pitchFamily="18" charset="0"/>
                <a:cs typeface="Traditional Arabic" panose="02020603050405020304" pitchFamily="18" charset="-78"/>
              </a:rPr>
              <a:t>symptoms </a:t>
            </a:r>
            <a:r>
              <a:rPr lang="en-US" dirty="0" smtClean="0">
                <a:latin typeface="Times New Roman" panose="02020603050405020304" pitchFamily="18" charset="0"/>
                <a:ea typeface="Times New Roman" panose="02020603050405020304" pitchFamily="18" charset="0"/>
                <a:cs typeface="Traditional Arabic" panose="02020603050405020304" pitchFamily="18" charset="-78"/>
              </a:rPr>
              <a:t>&amp; seizures may arise as </a:t>
            </a:r>
            <a:r>
              <a:rPr lang="en-US" dirty="0">
                <a:latin typeface="Times New Roman" panose="02020603050405020304" pitchFamily="18" charset="0"/>
                <a:ea typeface="Times New Roman" panose="02020603050405020304" pitchFamily="18" charset="0"/>
                <a:cs typeface="Traditional Arabic" panose="02020603050405020304" pitchFamily="18" charset="-78"/>
              </a:rPr>
              <a:t>a result of underlying brain tissue </a:t>
            </a:r>
            <a:r>
              <a:rPr lang="en-US" dirty="0" smtClean="0">
                <a:latin typeface="Times New Roman" panose="02020603050405020304" pitchFamily="18" charset="0"/>
                <a:ea typeface="Times New Roman" panose="02020603050405020304" pitchFamily="18" charset="0"/>
                <a:cs typeface="Traditional Arabic" panose="02020603050405020304" pitchFamily="18" charset="-78"/>
              </a:rPr>
              <a:t>injury.</a:t>
            </a:r>
          </a:p>
        </p:txBody>
      </p:sp>
      <p:sp>
        <p:nvSpPr>
          <p:cNvPr id="4" name="عنصر نائب للتذييل 3"/>
          <p:cNvSpPr>
            <a:spLocks noGrp="1"/>
          </p:cNvSpPr>
          <p:nvPr>
            <p:ph type="ftr" sz="quarter" idx="11"/>
          </p:nvPr>
        </p:nvSpPr>
        <p:spPr/>
        <p:txBody>
          <a:bodyPr/>
          <a:lstStyle/>
          <a:p>
            <a:r>
              <a:rPr lang="en-US" dirty="0" smtClean="0">
                <a:solidFill>
                  <a:srgbClr val="B31166"/>
                </a:solidFill>
              </a:rPr>
              <a:t>Neurocognitive Disorders-  Prof. Al-Sughayir</a:t>
            </a:r>
            <a:endParaRPr lang="en-US" dirty="0">
              <a:solidFill>
                <a:srgbClr val="B31166"/>
              </a:solidFill>
            </a:endParaRPr>
          </a:p>
        </p:txBody>
      </p:sp>
      <p:sp>
        <p:nvSpPr>
          <p:cNvPr id="5" name="عنصر نائب لرقم الشريحة 4"/>
          <p:cNvSpPr>
            <a:spLocks noGrp="1"/>
          </p:cNvSpPr>
          <p:nvPr>
            <p:ph type="sldNum" sz="quarter" idx="12"/>
          </p:nvPr>
        </p:nvSpPr>
        <p:spPr/>
        <p:txBody>
          <a:bodyPr/>
          <a:lstStyle/>
          <a:p>
            <a:fld id="{D57F1E4F-1CFF-5643-939E-217C01CDF565}" type="slidenum">
              <a:rPr lang="en-US" smtClean="0">
                <a:solidFill>
                  <a:prstClr val="white"/>
                </a:solidFill>
              </a:rPr>
              <a:pPr/>
              <a:t>15</a:t>
            </a:fld>
            <a:endParaRPr lang="en-US" dirty="0">
              <a:solidFill>
                <a:prstClr val="white"/>
              </a:solidFill>
            </a:endParaRPr>
          </a:p>
        </p:txBody>
      </p:sp>
    </p:spTree>
    <p:extLst>
      <p:ext uri="{BB962C8B-B14F-4D97-AF65-F5344CB8AC3E}">
        <p14:creationId xmlns:p14="http://schemas.microsoft.com/office/powerpoint/2010/main" val="232776724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1154954" y="973668"/>
            <a:ext cx="8761413" cy="526886"/>
          </a:xfrm>
          <a:solidFill>
            <a:srgbClr val="660033"/>
          </a:solidFill>
        </p:spPr>
        <p:txBody>
          <a:bodyPr/>
          <a:lstStyle/>
          <a:p>
            <a:pPr algn="ctr"/>
            <a:r>
              <a:rPr lang="en-US" sz="2800" b="1" dirty="0" smtClean="0">
                <a:solidFill>
                  <a:schemeClr val="bg1"/>
                </a:solidFill>
                <a:latin typeface="Times New Roman" panose="02020603050405020304" pitchFamily="18" charset="0"/>
                <a:ea typeface="Times New Roman" panose="02020603050405020304" pitchFamily="18" charset="0"/>
                <a:cs typeface="Traditional Arabic" panose="02020603050405020304" pitchFamily="18" charset="-78"/>
              </a:rPr>
              <a:t/>
            </a:r>
            <a:br>
              <a:rPr lang="en-US" sz="2800" b="1" dirty="0" smtClean="0">
                <a:solidFill>
                  <a:schemeClr val="bg1"/>
                </a:solidFill>
                <a:latin typeface="Times New Roman" panose="02020603050405020304" pitchFamily="18" charset="0"/>
                <a:ea typeface="Times New Roman" panose="02020603050405020304" pitchFamily="18" charset="0"/>
                <a:cs typeface="Traditional Arabic" panose="02020603050405020304" pitchFamily="18" charset="-78"/>
              </a:rPr>
            </a:br>
            <a:r>
              <a:rPr lang="en-US" sz="2800" b="1" dirty="0" smtClean="0">
                <a:solidFill>
                  <a:schemeClr val="bg1"/>
                </a:solidFill>
                <a:latin typeface="Times New Roman" panose="02020603050405020304" pitchFamily="18" charset="0"/>
                <a:ea typeface="Times New Roman" panose="02020603050405020304" pitchFamily="18" charset="0"/>
                <a:cs typeface="Traditional Arabic" panose="02020603050405020304" pitchFamily="18" charset="-78"/>
              </a:rPr>
              <a:t>Traumatic Brain Injury </a:t>
            </a:r>
            <a:r>
              <a:rPr lang="en-US" sz="2800" b="1" dirty="0">
                <a:solidFill>
                  <a:schemeClr val="bg1"/>
                </a:solidFill>
                <a:latin typeface="Times New Roman" panose="02020603050405020304" pitchFamily="18" charset="0"/>
                <a:ea typeface="Times New Roman" panose="02020603050405020304" pitchFamily="18" charset="0"/>
                <a:cs typeface="Traditional Arabic" panose="02020603050405020304" pitchFamily="18" charset="-78"/>
              </a:rPr>
              <a:t>(TBI) </a:t>
            </a:r>
            <a:r>
              <a:rPr lang="en-US" sz="2800" b="1" dirty="0">
                <a:solidFill>
                  <a:srgbClr val="0D0D0D"/>
                </a:solidFill>
                <a:latin typeface="Times New Roman" panose="02020603050405020304" pitchFamily="18" charset="0"/>
                <a:ea typeface="Times New Roman" panose="02020603050405020304" pitchFamily="18" charset="0"/>
                <a:cs typeface="Traditional Arabic" panose="02020603050405020304" pitchFamily="18" charset="-78"/>
              </a:rPr>
              <a:t/>
            </a:r>
            <a:br>
              <a:rPr lang="en-US" sz="2800" b="1" dirty="0">
                <a:solidFill>
                  <a:srgbClr val="0D0D0D"/>
                </a:solidFill>
                <a:latin typeface="Times New Roman" panose="02020603050405020304" pitchFamily="18" charset="0"/>
                <a:ea typeface="Times New Roman" panose="02020603050405020304" pitchFamily="18" charset="0"/>
                <a:cs typeface="Traditional Arabic" panose="02020603050405020304" pitchFamily="18" charset="-78"/>
              </a:rPr>
            </a:br>
            <a:endParaRPr lang="ar-SA" dirty="0">
              <a:solidFill>
                <a:schemeClr val="tx1">
                  <a:lumMod val="95000"/>
                  <a:lumOff val="5000"/>
                </a:schemeClr>
              </a:solidFill>
            </a:endParaRPr>
          </a:p>
        </p:txBody>
      </p:sp>
      <p:sp>
        <p:nvSpPr>
          <p:cNvPr id="3" name="عنصر نائب للمحتوى 2"/>
          <p:cNvSpPr>
            <a:spLocks noGrp="1"/>
          </p:cNvSpPr>
          <p:nvPr>
            <p:ph idx="1"/>
          </p:nvPr>
        </p:nvSpPr>
        <p:spPr>
          <a:xfrm>
            <a:off x="484556" y="2157046"/>
            <a:ext cx="11215076" cy="4234791"/>
          </a:xfrm>
          <a:solidFill>
            <a:srgbClr val="660033"/>
          </a:solidFill>
        </p:spPr>
        <p:txBody>
          <a:bodyPr>
            <a:normAutofit/>
          </a:bodyPr>
          <a:lstStyle/>
          <a:p>
            <a:pPr marL="0" indent="0" algn="just" rtl="0">
              <a:lnSpc>
                <a:spcPct val="107000"/>
              </a:lnSpc>
              <a:buNone/>
              <a:tabLst>
                <a:tab pos="1170305" algn="ctr"/>
              </a:tabLst>
            </a:pPr>
            <a:r>
              <a:rPr lang="en-US" sz="2000" dirty="0" smtClean="0">
                <a:solidFill>
                  <a:schemeClr val="bg1"/>
                </a:solidFill>
                <a:latin typeface="Times New Roman" panose="02020603050405020304" pitchFamily="18" charset="0"/>
                <a:ea typeface="Times New Roman" panose="02020603050405020304" pitchFamily="18" charset="0"/>
                <a:cs typeface="Traditional Arabic" panose="02020603050405020304" pitchFamily="18" charset="-78"/>
              </a:rPr>
              <a:t>TBI </a:t>
            </a:r>
            <a:r>
              <a:rPr lang="en-US" sz="2000" dirty="0">
                <a:solidFill>
                  <a:schemeClr val="bg1"/>
                </a:solidFill>
                <a:latin typeface="Times New Roman" panose="02020603050405020304" pitchFamily="18" charset="0"/>
                <a:ea typeface="Times New Roman" panose="02020603050405020304" pitchFamily="18" charset="0"/>
                <a:cs typeface="Traditional Arabic" panose="02020603050405020304" pitchFamily="18" charset="-78"/>
              </a:rPr>
              <a:t>is a an insult to the brain from an external mechanical force, possibly leading to permanent or temporary impairment of cognitive, physical, and psychosocial functions, with an associated diminished or altered state of consciousness</a:t>
            </a:r>
            <a:endParaRPr lang="en-US" dirty="0">
              <a:solidFill>
                <a:schemeClr val="bg1"/>
              </a:solidFill>
              <a:latin typeface="Calibri" panose="020F0502020204030204" pitchFamily="34" charset="0"/>
              <a:ea typeface="Calibri" panose="020F0502020204030204" pitchFamily="34" charset="0"/>
              <a:cs typeface="Arial" panose="020B0604020202020204" pitchFamily="34" charset="0"/>
            </a:endParaRPr>
          </a:p>
          <a:p>
            <a:pPr marL="0" indent="0" algn="just" rtl="0">
              <a:lnSpc>
                <a:spcPct val="107000"/>
              </a:lnSpc>
              <a:buNone/>
              <a:tabLst>
                <a:tab pos="1170305" algn="ctr"/>
              </a:tabLst>
            </a:pPr>
            <a:r>
              <a:rPr lang="en-US" sz="2000" dirty="0" smtClean="0">
                <a:solidFill>
                  <a:schemeClr val="bg1"/>
                </a:solidFill>
                <a:latin typeface="Times New Roman" panose="02020603050405020304" pitchFamily="18" charset="0"/>
                <a:ea typeface="Times New Roman" panose="02020603050405020304" pitchFamily="18" charset="0"/>
                <a:cs typeface="Traditional Arabic" panose="02020603050405020304" pitchFamily="18" charset="-78"/>
              </a:rPr>
              <a:t>The </a:t>
            </a:r>
            <a:r>
              <a:rPr lang="en-US" sz="2000" dirty="0">
                <a:solidFill>
                  <a:schemeClr val="bg1"/>
                </a:solidFill>
                <a:latin typeface="Times New Roman" panose="02020603050405020304" pitchFamily="18" charset="0"/>
                <a:ea typeface="Times New Roman" panose="02020603050405020304" pitchFamily="18" charset="0"/>
                <a:cs typeface="Traditional Arabic" panose="02020603050405020304" pitchFamily="18" charset="-78"/>
              </a:rPr>
              <a:t>neuropsychiatric effects of head trauma include:</a:t>
            </a:r>
            <a:endParaRPr lang="en-US" dirty="0">
              <a:solidFill>
                <a:schemeClr val="bg1"/>
              </a:solidFill>
              <a:latin typeface="Calibri" panose="020F0502020204030204" pitchFamily="34" charset="0"/>
              <a:ea typeface="Calibri" panose="020F0502020204030204" pitchFamily="34" charset="0"/>
              <a:cs typeface="Arial" panose="020B0604020202020204" pitchFamily="34" charset="0"/>
            </a:endParaRPr>
          </a:p>
          <a:p>
            <a:pPr marL="180340" marR="635" indent="-180340" algn="just" rtl="0">
              <a:lnSpc>
                <a:spcPct val="107000"/>
              </a:lnSpc>
              <a:tabLst>
                <a:tab pos="1170305" algn="ctr"/>
              </a:tabLst>
            </a:pPr>
            <a:r>
              <a:rPr lang="en-US" b="1" dirty="0">
                <a:solidFill>
                  <a:srgbClr val="FFFF00"/>
                </a:solidFill>
                <a:latin typeface="Times New Roman" panose="02020603050405020304" pitchFamily="18" charset="0"/>
                <a:ea typeface="Times New Roman" panose="02020603050405020304" pitchFamily="18" charset="0"/>
                <a:cs typeface="Traditional Arabic" panose="02020603050405020304" pitchFamily="18" charset="-78"/>
              </a:rPr>
              <a:t>A. Acute consequences:</a:t>
            </a:r>
            <a:endParaRPr lang="en-US" sz="1600" dirty="0">
              <a:solidFill>
                <a:srgbClr val="FFFF00"/>
              </a:solidFill>
              <a:latin typeface="Calibri" panose="020F0502020204030204" pitchFamily="34" charset="0"/>
              <a:ea typeface="Calibri" panose="020F0502020204030204" pitchFamily="34" charset="0"/>
              <a:cs typeface="Arial" panose="020B0604020202020204" pitchFamily="34" charset="0"/>
            </a:endParaRPr>
          </a:p>
          <a:p>
            <a:pPr lvl="0" algn="l" rtl="0">
              <a:buFont typeface="Wingdings" panose="05000000000000000000" pitchFamily="2" charset="2"/>
              <a:buChar char="q"/>
            </a:pPr>
            <a:r>
              <a:rPr lang="en-US" dirty="0">
                <a:solidFill>
                  <a:schemeClr val="bg1"/>
                </a:solidFill>
              </a:rPr>
              <a:t>Impaired consciousness in varying duration (hours, days, weeks or months) long duration suggests poor prognosis.</a:t>
            </a:r>
          </a:p>
          <a:p>
            <a:pPr lvl="0" algn="l" rtl="0">
              <a:buFont typeface="Wingdings" panose="05000000000000000000" pitchFamily="2" charset="2"/>
              <a:buChar char="q"/>
            </a:pPr>
            <a:r>
              <a:rPr lang="en-US" dirty="0" smtClean="0">
                <a:solidFill>
                  <a:schemeClr val="bg1"/>
                </a:solidFill>
              </a:rPr>
              <a:t>Delirium (head concussion): usually after </a:t>
            </a:r>
            <a:r>
              <a:rPr lang="en-US" dirty="0">
                <a:solidFill>
                  <a:schemeClr val="bg1"/>
                </a:solidFill>
              </a:rPr>
              <a:t>severe head </a:t>
            </a:r>
            <a:r>
              <a:rPr lang="en-US" dirty="0" smtClean="0">
                <a:solidFill>
                  <a:schemeClr val="bg1"/>
                </a:solidFill>
              </a:rPr>
              <a:t>trauma).</a:t>
            </a:r>
            <a:endParaRPr lang="en-US" dirty="0">
              <a:solidFill>
                <a:schemeClr val="bg1"/>
              </a:solidFill>
            </a:endParaRPr>
          </a:p>
          <a:p>
            <a:pPr lvl="0" algn="l" rtl="0">
              <a:buFont typeface="Wingdings" panose="05000000000000000000" pitchFamily="2" charset="2"/>
              <a:buChar char="q"/>
            </a:pPr>
            <a:r>
              <a:rPr lang="en-US" dirty="0">
                <a:solidFill>
                  <a:schemeClr val="bg1"/>
                </a:solidFill>
              </a:rPr>
              <a:t>Memory defects : on recovery of consciousness, defects of memory  are usually present.</a:t>
            </a:r>
          </a:p>
          <a:p>
            <a:pPr algn="l">
              <a:buFont typeface="Wingdings" panose="05000000000000000000" pitchFamily="2" charset="2"/>
              <a:buChar char="q"/>
            </a:pPr>
            <a:endParaRPr lang="ar-SA" dirty="0"/>
          </a:p>
        </p:txBody>
      </p:sp>
      <p:sp>
        <p:nvSpPr>
          <p:cNvPr id="4" name="عنصر نائب للتذييل 3"/>
          <p:cNvSpPr>
            <a:spLocks noGrp="1"/>
          </p:cNvSpPr>
          <p:nvPr>
            <p:ph type="ftr" sz="quarter" idx="11"/>
          </p:nvPr>
        </p:nvSpPr>
        <p:spPr/>
        <p:txBody>
          <a:bodyPr/>
          <a:lstStyle/>
          <a:p>
            <a:r>
              <a:rPr lang="en-US" dirty="0" smtClean="0">
                <a:solidFill>
                  <a:srgbClr val="B31166"/>
                </a:solidFill>
              </a:rPr>
              <a:t>Neurocognitive Disorders-  Prof. Al-Sughayir</a:t>
            </a:r>
            <a:endParaRPr lang="en-US" dirty="0">
              <a:solidFill>
                <a:srgbClr val="B31166"/>
              </a:solidFill>
            </a:endParaRPr>
          </a:p>
        </p:txBody>
      </p:sp>
      <p:sp>
        <p:nvSpPr>
          <p:cNvPr id="5" name="عنصر نائب لرقم الشريحة 4"/>
          <p:cNvSpPr>
            <a:spLocks noGrp="1"/>
          </p:cNvSpPr>
          <p:nvPr>
            <p:ph type="sldNum" sz="quarter" idx="12"/>
          </p:nvPr>
        </p:nvSpPr>
        <p:spPr/>
        <p:txBody>
          <a:bodyPr/>
          <a:lstStyle/>
          <a:p>
            <a:fld id="{D57F1E4F-1CFF-5643-939E-217C01CDF565}" type="slidenum">
              <a:rPr lang="en-US" smtClean="0">
                <a:solidFill>
                  <a:prstClr val="white"/>
                </a:solidFill>
              </a:rPr>
              <a:pPr/>
              <a:t>16</a:t>
            </a:fld>
            <a:endParaRPr lang="en-US" dirty="0">
              <a:solidFill>
                <a:prstClr val="white"/>
              </a:solidFill>
            </a:endParaRPr>
          </a:p>
        </p:txBody>
      </p:sp>
    </p:spTree>
    <p:extLst>
      <p:ext uri="{BB962C8B-B14F-4D97-AF65-F5344CB8AC3E}">
        <p14:creationId xmlns:p14="http://schemas.microsoft.com/office/powerpoint/2010/main" val="116459924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1154954" y="973668"/>
            <a:ext cx="8761413" cy="526886"/>
          </a:xfrm>
          <a:solidFill>
            <a:srgbClr val="660033"/>
          </a:solidFill>
        </p:spPr>
        <p:txBody>
          <a:bodyPr/>
          <a:lstStyle/>
          <a:p>
            <a:pPr algn="ctr"/>
            <a:r>
              <a:rPr lang="en-US" sz="2800" b="1" dirty="0" smtClean="0">
                <a:solidFill>
                  <a:schemeClr val="bg1"/>
                </a:solidFill>
                <a:latin typeface="Times New Roman" panose="02020603050405020304" pitchFamily="18" charset="0"/>
                <a:ea typeface="Times New Roman" panose="02020603050405020304" pitchFamily="18" charset="0"/>
                <a:cs typeface="Traditional Arabic" panose="02020603050405020304" pitchFamily="18" charset="-78"/>
              </a:rPr>
              <a:t/>
            </a:r>
            <a:br>
              <a:rPr lang="en-US" sz="2800" b="1" dirty="0" smtClean="0">
                <a:solidFill>
                  <a:schemeClr val="bg1"/>
                </a:solidFill>
                <a:latin typeface="Times New Roman" panose="02020603050405020304" pitchFamily="18" charset="0"/>
                <a:ea typeface="Times New Roman" panose="02020603050405020304" pitchFamily="18" charset="0"/>
                <a:cs typeface="Traditional Arabic" panose="02020603050405020304" pitchFamily="18" charset="-78"/>
              </a:rPr>
            </a:br>
            <a:r>
              <a:rPr lang="en-US" sz="2800" b="1" dirty="0" smtClean="0">
                <a:solidFill>
                  <a:schemeClr val="bg1"/>
                </a:solidFill>
                <a:latin typeface="Times New Roman" panose="02020603050405020304" pitchFamily="18" charset="0"/>
                <a:ea typeface="Times New Roman" panose="02020603050405020304" pitchFamily="18" charset="0"/>
                <a:cs typeface="Traditional Arabic" panose="02020603050405020304" pitchFamily="18" charset="-78"/>
              </a:rPr>
              <a:t>Traumatic Brain Injury </a:t>
            </a:r>
            <a:r>
              <a:rPr lang="en-US" sz="2800" b="1" dirty="0">
                <a:solidFill>
                  <a:schemeClr val="bg1"/>
                </a:solidFill>
                <a:latin typeface="Times New Roman" panose="02020603050405020304" pitchFamily="18" charset="0"/>
                <a:ea typeface="Times New Roman" panose="02020603050405020304" pitchFamily="18" charset="0"/>
                <a:cs typeface="Traditional Arabic" panose="02020603050405020304" pitchFamily="18" charset="-78"/>
              </a:rPr>
              <a:t>(TBI) </a:t>
            </a:r>
            <a:r>
              <a:rPr lang="en-US" sz="2800" b="1" dirty="0">
                <a:solidFill>
                  <a:srgbClr val="0D0D0D"/>
                </a:solidFill>
                <a:latin typeface="Times New Roman" panose="02020603050405020304" pitchFamily="18" charset="0"/>
                <a:ea typeface="Times New Roman" panose="02020603050405020304" pitchFamily="18" charset="0"/>
                <a:cs typeface="Traditional Arabic" panose="02020603050405020304" pitchFamily="18" charset="-78"/>
              </a:rPr>
              <a:t/>
            </a:r>
            <a:br>
              <a:rPr lang="en-US" sz="2800" b="1" dirty="0">
                <a:solidFill>
                  <a:srgbClr val="0D0D0D"/>
                </a:solidFill>
                <a:latin typeface="Times New Roman" panose="02020603050405020304" pitchFamily="18" charset="0"/>
                <a:ea typeface="Times New Roman" panose="02020603050405020304" pitchFamily="18" charset="0"/>
                <a:cs typeface="Traditional Arabic" panose="02020603050405020304" pitchFamily="18" charset="-78"/>
              </a:rPr>
            </a:br>
            <a:endParaRPr lang="ar-SA" dirty="0">
              <a:solidFill>
                <a:schemeClr val="tx1">
                  <a:lumMod val="95000"/>
                  <a:lumOff val="5000"/>
                </a:schemeClr>
              </a:solidFill>
            </a:endParaRPr>
          </a:p>
        </p:txBody>
      </p:sp>
      <p:sp>
        <p:nvSpPr>
          <p:cNvPr id="3" name="عنصر نائب للمحتوى 2"/>
          <p:cNvSpPr>
            <a:spLocks noGrp="1"/>
          </p:cNvSpPr>
          <p:nvPr>
            <p:ph idx="1"/>
          </p:nvPr>
        </p:nvSpPr>
        <p:spPr>
          <a:xfrm>
            <a:off x="484556" y="2157047"/>
            <a:ext cx="11215076" cy="4087446"/>
          </a:xfrm>
          <a:solidFill>
            <a:srgbClr val="660033"/>
          </a:solidFill>
        </p:spPr>
        <p:txBody>
          <a:bodyPr>
            <a:normAutofit/>
          </a:bodyPr>
          <a:lstStyle/>
          <a:p>
            <a:pPr algn="l" rtl="0"/>
            <a:r>
              <a:rPr lang="en-US" b="1" dirty="0">
                <a:solidFill>
                  <a:srgbClr val="FFFF99"/>
                </a:solidFill>
              </a:rPr>
              <a:t>Chronic Consequences:</a:t>
            </a:r>
            <a:endParaRPr lang="en-US" sz="1600" dirty="0">
              <a:solidFill>
                <a:srgbClr val="FFFF99"/>
              </a:solidFill>
            </a:endParaRPr>
          </a:p>
          <a:p>
            <a:pPr lvl="1" algn="l" rtl="0">
              <a:lnSpc>
                <a:spcPct val="150000"/>
              </a:lnSpc>
            </a:pPr>
            <a:r>
              <a:rPr lang="en-US" sz="1800" dirty="0">
                <a:solidFill>
                  <a:schemeClr val="bg1"/>
                </a:solidFill>
              </a:rPr>
              <a:t>Lasting cognitive </a:t>
            </a:r>
            <a:r>
              <a:rPr lang="en-US" sz="1800" dirty="0" smtClean="0">
                <a:solidFill>
                  <a:schemeClr val="bg1"/>
                </a:solidFill>
              </a:rPr>
              <a:t>impairment</a:t>
            </a:r>
            <a:r>
              <a:rPr lang="en-US" sz="1800" dirty="0">
                <a:solidFill>
                  <a:schemeClr val="bg1"/>
                </a:solidFill>
              </a:rPr>
              <a:t>.</a:t>
            </a:r>
            <a:endParaRPr lang="en-US" sz="1800" dirty="0" smtClean="0">
              <a:solidFill>
                <a:schemeClr val="bg1"/>
              </a:solidFill>
            </a:endParaRPr>
          </a:p>
          <a:p>
            <a:pPr lvl="1" algn="l" rtl="0">
              <a:lnSpc>
                <a:spcPct val="150000"/>
              </a:lnSpc>
            </a:pPr>
            <a:r>
              <a:rPr lang="en-US" sz="1800" dirty="0" smtClean="0">
                <a:solidFill>
                  <a:schemeClr val="bg1"/>
                </a:solidFill>
              </a:rPr>
              <a:t>Emotional disturbances / Personality </a:t>
            </a:r>
            <a:r>
              <a:rPr lang="en-US" sz="1800" dirty="0">
                <a:solidFill>
                  <a:schemeClr val="bg1"/>
                </a:solidFill>
              </a:rPr>
              <a:t>changes</a:t>
            </a:r>
            <a:r>
              <a:rPr lang="en-US" sz="1800" dirty="0" smtClean="0">
                <a:solidFill>
                  <a:schemeClr val="bg1"/>
                </a:solidFill>
              </a:rPr>
              <a:t>:   </a:t>
            </a:r>
            <a:r>
              <a:rPr lang="en-US" sz="1800" dirty="0">
                <a:solidFill>
                  <a:schemeClr val="bg1"/>
                </a:solidFill>
              </a:rPr>
              <a:t>There may be irritability, reduced control of aggressive impulses, </a:t>
            </a:r>
            <a:r>
              <a:rPr lang="en-US" dirty="0" smtClean="0">
                <a:solidFill>
                  <a:schemeClr val="bg1"/>
                </a:solidFill>
              </a:rPr>
              <a:t>sexual </a:t>
            </a:r>
            <a:r>
              <a:rPr lang="en-US" dirty="0" err="1" smtClean="0">
                <a:solidFill>
                  <a:schemeClr val="bg1"/>
                </a:solidFill>
              </a:rPr>
              <a:t>disinhibition</a:t>
            </a:r>
            <a:r>
              <a:rPr lang="en-US" dirty="0" smtClean="0">
                <a:solidFill>
                  <a:schemeClr val="bg1"/>
                </a:solidFill>
              </a:rPr>
              <a:t>. </a:t>
            </a:r>
          </a:p>
          <a:p>
            <a:pPr lvl="1" algn="l" rtl="0">
              <a:lnSpc>
                <a:spcPct val="150000"/>
              </a:lnSpc>
            </a:pPr>
            <a:r>
              <a:rPr lang="en-US" sz="1800" dirty="0" smtClean="0">
                <a:solidFill>
                  <a:schemeClr val="bg1"/>
                </a:solidFill>
              </a:rPr>
              <a:t>Psychotic </a:t>
            </a:r>
            <a:r>
              <a:rPr lang="en-US" sz="1800" dirty="0">
                <a:solidFill>
                  <a:schemeClr val="bg1"/>
                </a:solidFill>
              </a:rPr>
              <a:t>features</a:t>
            </a:r>
            <a:r>
              <a:rPr lang="en-US" sz="1800" dirty="0" smtClean="0">
                <a:solidFill>
                  <a:schemeClr val="bg1"/>
                </a:solidFill>
              </a:rPr>
              <a:t>: delusions/ hallucinations.</a:t>
            </a:r>
            <a:endParaRPr lang="en-US" sz="1800" dirty="0">
              <a:solidFill>
                <a:schemeClr val="bg1"/>
              </a:solidFill>
            </a:endParaRPr>
          </a:p>
          <a:p>
            <a:pPr lvl="1" algn="l" rtl="0">
              <a:lnSpc>
                <a:spcPct val="150000"/>
              </a:lnSpc>
            </a:pPr>
            <a:r>
              <a:rPr lang="en-US" sz="1800" dirty="0" smtClean="0">
                <a:solidFill>
                  <a:schemeClr val="bg1"/>
                </a:solidFill>
              </a:rPr>
              <a:t>Social </a:t>
            </a:r>
            <a:r>
              <a:rPr lang="en-US" sz="1800" dirty="0">
                <a:solidFill>
                  <a:schemeClr val="bg1"/>
                </a:solidFill>
              </a:rPr>
              <a:t>consequences:</a:t>
            </a:r>
          </a:p>
          <a:p>
            <a:pPr lvl="1" algn="l" rtl="0">
              <a:lnSpc>
                <a:spcPct val="150000"/>
              </a:lnSpc>
            </a:pPr>
            <a:r>
              <a:rPr lang="en-US" sz="1800" dirty="0" smtClean="0">
                <a:solidFill>
                  <a:schemeClr val="bg1"/>
                </a:solidFill>
              </a:rPr>
              <a:t>Medico-legal </a:t>
            </a:r>
            <a:r>
              <a:rPr lang="en-US" sz="1800" dirty="0">
                <a:solidFill>
                  <a:schemeClr val="bg1"/>
                </a:solidFill>
              </a:rPr>
              <a:t>aspects</a:t>
            </a:r>
            <a:r>
              <a:rPr lang="en-US" sz="1800" dirty="0" smtClean="0">
                <a:solidFill>
                  <a:schemeClr val="bg1"/>
                </a:solidFill>
              </a:rPr>
              <a:t>: Compensation</a:t>
            </a:r>
            <a:endParaRPr lang="ar-SA" sz="1800" dirty="0">
              <a:solidFill>
                <a:schemeClr val="bg1"/>
              </a:solidFill>
            </a:endParaRPr>
          </a:p>
        </p:txBody>
      </p:sp>
      <p:sp>
        <p:nvSpPr>
          <p:cNvPr id="4" name="عنصر نائب للتذييل 3"/>
          <p:cNvSpPr>
            <a:spLocks noGrp="1"/>
          </p:cNvSpPr>
          <p:nvPr>
            <p:ph type="ftr" sz="quarter" idx="11"/>
          </p:nvPr>
        </p:nvSpPr>
        <p:spPr/>
        <p:txBody>
          <a:bodyPr/>
          <a:lstStyle/>
          <a:p>
            <a:r>
              <a:rPr lang="en-US" dirty="0" smtClean="0">
                <a:solidFill>
                  <a:srgbClr val="B31166"/>
                </a:solidFill>
              </a:rPr>
              <a:t>Neurocognitive Disorders-  Prof. Al-Sughayir</a:t>
            </a:r>
            <a:endParaRPr lang="en-US" dirty="0">
              <a:solidFill>
                <a:srgbClr val="B31166"/>
              </a:solidFill>
            </a:endParaRPr>
          </a:p>
        </p:txBody>
      </p:sp>
      <p:sp>
        <p:nvSpPr>
          <p:cNvPr id="5" name="عنصر نائب لرقم الشريحة 4"/>
          <p:cNvSpPr>
            <a:spLocks noGrp="1"/>
          </p:cNvSpPr>
          <p:nvPr>
            <p:ph type="sldNum" sz="quarter" idx="12"/>
          </p:nvPr>
        </p:nvSpPr>
        <p:spPr/>
        <p:txBody>
          <a:bodyPr/>
          <a:lstStyle/>
          <a:p>
            <a:fld id="{D57F1E4F-1CFF-5643-939E-217C01CDF565}" type="slidenum">
              <a:rPr lang="en-US" smtClean="0">
                <a:solidFill>
                  <a:prstClr val="white"/>
                </a:solidFill>
              </a:rPr>
              <a:pPr/>
              <a:t>17</a:t>
            </a:fld>
            <a:endParaRPr lang="en-US" dirty="0">
              <a:solidFill>
                <a:prstClr val="white"/>
              </a:solidFill>
            </a:endParaRPr>
          </a:p>
        </p:txBody>
      </p:sp>
    </p:spTree>
    <p:extLst>
      <p:ext uri="{BB962C8B-B14F-4D97-AF65-F5344CB8AC3E}">
        <p14:creationId xmlns:p14="http://schemas.microsoft.com/office/powerpoint/2010/main" val="10241121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1154954" y="973668"/>
            <a:ext cx="8761413" cy="526886"/>
          </a:xfrm>
          <a:solidFill>
            <a:srgbClr val="660033"/>
          </a:solidFill>
        </p:spPr>
        <p:txBody>
          <a:bodyPr/>
          <a:lstStyle/>
          <a:p>
            <a:pPr algn="ctr"/>
            <a:r>
              <a:rPr lang="en-US" sz="2800" b="1" dirty="0" smtClean="0">
                <a:solidFill>
                  <a:schemeClr val="bg1"/>
                </a:solidFill>
                <a:latin typeface="Times New Roman" panose="02020603050405020304" pitchFamily="18" charset="0"/>
                <a:ea typeface="Times New Roman" panose="02020603050405020304" pitchFamily="18" charset="0"/>
                <a:cs typeface="Traditional Arabic" panose="02020603050405020304" pitchFamily="18" charset="-78"/>
              </a:rPr>
              <a:t/>
            </a:r>
            <a:br>
              <a:rPr lang="en-US" sz="2800" b="1" dirty="0" smtClean="0">
                <a:solidFill>
                  <a:schemeClr val="bg1"/>
                </a:solidFill>
                <a:latin typeface="Times New Roman" panose="02020603050405020304" pitchFamily="18" charset="0"/>
                <a:ea typeface="Times New Roman" panose="02020603050405020304" pitchFamily="18" charset="0"/>
                <a:cs typeface="Traditional Arabic" panose="02020603050405020304" pitchFamily="18" charset="-78"/>
              </a:rPr>
            </a:br>
            <a:r>
              <a:rPr lang="en-US" sz="2800" b="1" dirty="0" smtClean="0">
                <a:solidFill>
                  <a:schemeClr val="bg1"/>
                </a:solidFill>
                <a:latin typeface="Times New Roman" panose="02020603050405020304" pitchFamily="18" charset="0"/>
                <a:ea typeface="Times New Roman" panose="02020603050405020304" pitchFamily="18" charset="0"/>
                <a:cs typeface="Traditional Arabic" panose="02020603050405020304" pitchFamily="18" charset="-78"/>
              </a:rPr>
              <a:t>Traumatic Brain Injury </a:t>
            </a:r>
            <a:r>
              <a:rPr lang="en-US" sz="2800" b="1" dirty="0">
                <a:solidFill>
                  <a:schemeClr val="bg1"/>
                </a:solidFill>
                <a:latin typeface="Times New Roman" panose="02020603050405020304" pitchFamily="18" charset="0"/>
                <a:ea typeface="Times New Roman" panose="02020603050405020304" pitchFamily="18" charset="0"/>
                <a:cs typeface="Traditional Arabic" panose="02020603050405020304" pitchFamily="18" charset="-78"/>
              </a:rPr>
              <a:t>(TBI) </a:t>
            </a:r>
            <a:r>
              <a:rPr lang="en-US" sz="2800" b="1" dirty="0">
                <a:solidFill>
                  <a:srgbClr val="0D0D0D"/>
                </a:solidFill>
                <a:latin typeface="Times New Roman" panose="02020603050405020304" pitchFamily="18" charset="0"/>
                <a:ea typeface="Times New Roman" panose="02020603050405020304" pitchFamily="18" charset="0"/>
                <a:cs typeface="Traditional Arabic" panose="02020603050405020304" pitchFamily="18" charset="-78"/>
              </a:rPr>
              <a:t/>
            </a:r>
            <a:br>
              <a:rPr lang="en-US" sz="2800" b="1" dirty="0">
                <a:solidFill>
                  <a:srgbClr val="0D0D0D"/>
                </a:solidFill>
                <a:latin typeface="Times New Roman" panose="02020603050405020304" pitchFamily="18" charset="0"/>
                <a:ea typeface="Times New Roman" panose="02020603050405020304" pitchFamily="18" charset="0"/>
                <a:cs typeface="Traditional Arabic" panose="02020603050405020304" pitchFamily="18" charset="-78"/>
              </a:rPr>
            </a:br>
            <a:endParaRPr lang="ar-SA" dirty="0">
              <a:solidFill>
                <a:schemeClr val="tx1">
                  <a:lumMod val="95000"/>
                  <a:lumOff val="5000"/>
                </a:schemeClr>
              </a:solidFill>
            </a:endParaRPr>
          </a:p>
        </p:txBody>
      </p:sp>
      <p:sp>
        <p:nvSpPr>
          <p:cNvPr id="3" name="عنصر نائب للمحتوى 2"/>
          <p:cNvSpPr>
            <a:spLocks noGrp="1"/>
          </p:cNvSpPr>
          <p:nvPr>
            <p:ph idx="1"/>
          </p:nvPr>
        </p:nvSpPr>
        <p:spPr>
          <a:xfrm>
            <a:off x="484556" y="2157047"/>
            <a:ext cx="11215076" cy="4087446"/>
          </a:xfrm>
          <a:solidFill>
            <a:srgbClr val="660033"/>
          </a:solidFill>
        </p:spPr>
        <p:txBody>
          <a:bodyPr>
            <a:normAutofit/>
          </a:bodyPr>
          <a:lstStyle/>
          <a:p>
            <a:pPr marR="180340" algn="just" rtl="0">
              <a:lnSpc>
                <a:spcPct val="107000"/>
              </a:lnSpc>
              <a:tabLst>
                <a:tab pos="450215" algn="ctr"/>
                <a:tab pos="540385" algn="ctr"/>
                <a:tab pos="1170305" algn="ctr"/>
              </a:tabLst>
            </a:pPr>
            <a:r>
              <a:rPr lang="en-US" b="1" dirty="0">
                <a:solidFill>
                  <a:schemeClr val="bg1"/>
                </a:solidFill>
                <a:latin typeface="Times New Roman" panose="02020603050405020304" pitchFamily="18" charset="0"/>
                <a:ea typeface="Times New Roman" panose="02020603050405020304" pitchFamily="18" charset="0"/>
                <a:cs typeface="Traditional Arabic" panose="02020603050405020304" pitchFamily="18" charset="-78"/>
              </a:rPr>
              <a:t>Treatment:</a:t>
            </a:r>
            <a:endParaRPr lang="en-US" sz="1600" dirty="0">
              <a:solidFill>
                <a:schemeClr val="bg1"/>
              </a:solidFill>
              <a:latin typeface="Calibri" panose="020F0502020204030204" pitchFamily="34" charset="0"/>
              <a:ea typeface="Calibri" panose="020F0502020204030204" pitchFamily="34" charset="0"/>
              <a:cs typeface="Arial" panose="020B0604020202020204" pitchFamily="34" charset="0"/>
            </a:endParaRPr>
          </a:p>
          <a:p>
            <a:pPr marL="270510" marR="180340" algn="just" rtl="0">
              <a:lnSpc>
                <a:spcPct val="107000"/>
              </a:lnSpc>
              <a:buFont typeface="Wingdings" panose="05000000000000000000" pitchFamily="2" charset="2"/>
              <a:buChar char="q"/>
              <a:tabLst>
                <a:tab pos="450215" algn="ctr"/>
                <a:tab pos="540385" algn="ctr"/>
                <a:tab pos="1170305" algn="ctr"/>
              </a:tabLst>
            </a:pPr>
            <a:r>
              <a:rPr lang="en-US" dirty="0">
                <a:solidFill>
                  <a:schemeClr val="bg1"/>
                </a:solidFill>
                <a:latin typeface="Times New Roman" panose="02020603050405020304" pitchFamily="18" charset="0"/>
                <a:ea typeface="Times New Roman" panose="02020603050405020304" pitchFamily="18" charset="0"/>
                <a:cs typeface="Traditional Arabic" panose="02020603050405020304" pitchFamily="18" charset="-78"/>
              </a:rPr>
              <a:t>A plan for long-term treatment should be made as early as possible after head trauma.</a:t>
            </a:r>
            <a:endParaRPr lang="en-US" sz="1600" dirty="0">
              <a:solidFill>
                <a:schemeClr val="bg1"/>
              </a:solidFill>
              <a:latin typeface="Calibri" panose="020F0502020204030204" pitchFamily="34" charset="0"/>
              <a:ea typeface="Calibri" panose="020F0502020204030204" pitchFamily="34" charset="0"/>
              <a:cs typeface="Arial" panose="020B0604020202020204" pitchFamily="34" charset="0"/>
            </a:endParaRPr>
          </a:p>
          <a:p>
            <a:pPr marL="270510" marR="1270" algn="just" rtl="0">
              <a:lnSpc>
                <a:spcPct val="107000"/>
              </a:lnSpc>
              <a:buFont typeface="Wingdings" panose="05000000000000000000" pitchFamily="2" charset="2"/>
              <a:buChar char="q"/>
              <a:tabLst>
                <a:tab pos="450215" algn="ctr"/>
                <a:tab pos="540385" algn="ctr"/>
                <a:tab pos="1170305" algn="ctr"/>
              </a:tabLst>
            </a:pPr>
            <a:r>
              <a:rPr lang="en-US" dirty="0" smtClean="0">
                <a:solidFill>
                  <a:schemeClr val="bg1"/>
                </a:solidFill>
                <a:latin typeface="Times New Roman" panose="02020603050405020304" pitchFamily="18" charset="0"/>
                <a:ea typeface="Times New Roman" panose="02020603050405020304" pitchFamily="18" charset="0"/>
                <a:cs typeface="Traditional Arabic" panose="02020603050405020304" pitchFamily="18" charset="-78"/>
              </a:rPr>
              <a:t>Aggression </a:t>
            </a:r>
            <a:r>
              <a:rPr lang="en-US" dirty="0">
                <a:solidFill>
                  <a:schemeClr val="bg1"/>
                </a:solidFill>
                <a:latin typeface="Times New Roman" panose="02020603050405020304" pitchFamily="18" charset="0"/>
                <a:ea typeface="Times New Roman" panose="02020603050405020304" pitchFamily="18" charset="0"/>
                <a:cs typeface="Traditional Arabic" panose="02020603050405020304" pitchFamily="18" charset="-78"/>
              </a:rPr>
              <a:t>and impulsivity can be treated with anticonvulsants or antipsychotics. </a:t>
            </a:r>
            <a:endParaRPr lang="en-US" dirty="0" smtClean="0">
              <a:solidFill>
                <a:schemeClr val="bg1"/>
              </a:solidFill>
              <a:latin typeface="Times New Roman" panose="02020603050405020304" pitchFamily="18" charset="0"/>
              <a:ea typeface="Times New Roman" panose="02020603050405020304" pitchFamily="18" charset="0"/>
              <a:cs typeface="Traditional Arabic" panose="02020603050405020304" pitchFamily="18" charset="-78"/>
            </a:endParaRPr>
          </a:p>
          <a:p>
            <a:pPr marL="270510" marR="1270" algn="just" rtl="0">
              <a:lnSpc>
                <a:spcPct val="107000"/>
              </a:lnSpc>
              <a:buFont typeface="Wingdings" panose="05000000000000000000" pitchFamily="2" charset="2"/>
              <a:buChar char="q"/>
              <a:tabLst>
                <a:tab pos="450215" algn="ctr"/>
                <a:tab pos="540385" algn="ctr"/>
                <a:tab pos="1170305" algn="ctr"/>
              </a:tabLst>
            </a:pPr>
            <a:r>
              <a:rPr lang="en-US" dirty="0" smtClean="0">
                <a:solidFill>
                  <a:schemeClr val="bg1"/>
                </a:solidFill>
                <a:latin typeface="Times New Roman" panose="02020603050405020304" pitchFamily="18" charset="0"/>
                <a:ea typeface="Times New Roman" panose="02020603050405020304" pitchFamily="18" charset="0"/>
                <a:cs typeface="Traditional Arabic" panose="02020603050405020304" pitchFamily="18" charset="-78"/>
              </a:rPr>
              <a:t>Treatment </a:t>
            </a:r>
            <a:r>
              <a:rPr lang="en-US" dirty="0">
                <a:solidFill>
                  <a:schemeClr val="bg1"/>
                </a:solidFill>
                <a:latin typeface="Times New Roman" panose="02020603050405020304" pitchFamily="18" charset="0"/>
                <a:ea typeface="Times New Roman" panose="02020603050405020304" pitchFamily="18" charset="0"/>
                <a:cs typeface="Traditional Arabic" panose="02020603050405020304" pitchFamily="18" charset="-78"/>
              </a:rPr>
              <a:t>should include physical and psychological rehabilitation to which the clinical psychologist can sometimes contribute </a:t>
            </a:r>
            <a:r>
              <a:rPr lang="en-US" dirty="0" smtClean="0">
                <a:solidFill>
                  <a:schemeClr val="bg1"/>
                </a:solidFill>
                <a:latin typeface="Times New Roman" panose="02020603050405020304" pitchFamily="18" charset="0"/>
                <a:ea typeface="Times New Roman" panose="02020603050405020304" pitchFamily="18" charset="0"/>
                <a:cs typeface="Traditional Arabic" panose="02020603050405020304" pitchFamily="18" charset="-78"/>
              </a:rPr>
              <a:t>behavioral </a:t>
            </a:r>
            <a:r>
              <a:rPr lang="en-US" dirty="0">
                <a:solidFill>
                  <a:schemeClr val="bg1"/>
                </a:solidFill>
                <a:latin typeface="Times New Roman" panose="02020603050405020304" pitchFamily="18" charset="0"/>
                <a:ea typeface="Times New Roman" panose="02020603050405020304" pitchFamily="18" charset="0"/>
                <a:cs typeface="Traditional Arabic" panose="02020603050405020304" pitchFamily="18" charset="-78"/>
              </a:rPr>
              <a:t>and cognitive techniques. </a:t>
            </a:r>
            <a:endParaRPr lang="en-US" dirty="0" smtClean="0">
              <a:solidFill>
                <a:schemeClr val="bg1"/>
              </a:solidFill>
              <a:latin typeface="Times New Roman" panose="02020603050405020304" pitchFamily="18" charset="0"/>
              <a:ea typeface="Times New Roman" panose="02020603050405020304" pitchFamily="18" charset="0"/>
              <a:cs typeface="Traditional Arabic" panose="02020603050405020304" pitchFamily="18" charset="-78"/>
            </a:endParaRPr>
          </a:p>
          <a:p>
            <a:pPr marL="270510" marR="1270" algn="just" rtl="0">
              <a:lnSpc>
                <a:spcPct val="107000"/>
              </a:lnSpc>
              <a:buFont typeface="Wingdings" panose="05000000000000000000" pitchFamily="2" charset="2"/>
              <a:buChar char="q"/>
              <a:tabLst>
                <a:tab pos="450215" algn="ctr"/>
                <a:tab pos="540385" algn="ctr"/>
                <a:tab pos="1170305" algn="ctr"/>
              </a:tabLst>
            </a:pPr>
            <a:r>
              <a:rPr lang="en-US" dirty="0" smtClean="0">
                <a:solidFill>
                  <a:schemeClr val="bg1"/>
                </a:solidFill>
                <a:latin typeface="Times New Roman" panose="02020603050405020304" pitchFamily="18" charset="0"/>
                <a:ea typeface="Times New Roman" panose="02020603050405020304" pitchFamily="18" charset="0"/>
                <a:cs typeface="Traditional Arabic" panose="02020603050405020304" pitchFamily="18" charset="-78"/>
              </a:rPr>
              <a:t> </a:t>
            </a:r>
            <a:r>
              <a:rPr lang="en-US" dirty="0">
                <a:solidFill>
                  <a:schemeClr val="bg1"/>
                </a:solidFill>
                <a:latin typeface="Times New Roman" panose="02020603050405020304" pitchFamily="18" charset="0"/>
                <a:ea typeface="Times New Roman" panose="02020603050405020304" pitchFamily="18" charset="0"/>
                <a:cs typeface="Traditional Arabic" panose="02020603050405020304" pitchFamily="18" charset="-78"/>
              </a:rPr>
              <a:t>Problems of litigation and compensation should be settled as early as possible. </a:t>
            </a:r>
            <a:endParaRPr lang="en-US" dirty="0" smtClean="0">
              <a:solidFill>
                <a:schemeClr val="bg1"/>
              </a:solidFill>
              <a:latin typeface="Times New Roman" panose="02020603050405020304" pitchFamily="18" charset="0"/>
              <a:ea typeface="Times New Roman" panose="02020603050405020304" pitchFamily="18" charset="0"/>
              <a:cs typeface="Traditional Arabic" panose="02020603050405020304" pitchFamily="18" charset="-78"/>
            </a:endParaRPr>
          </a:p>
          <a:p>
            <a:pPr marL="270510" marR="1270" algn="just" rtl="0">
              <a:lnSpc>
                <a:spcPct val="107000"/>
              </a:lnSpc>
              <a:buFont typeface="Wingdings" panose="05000000000000000000" pitchFamily="2" charset="2"/>
              <a:buChar char="q"/>
              <a:tabLst>
                <a:tab pos="450215" algn="ctr"/>
                <a:tab pos="540385" algn="ctr"/>
                <a:tab pos="1170305" algn="ctr"/>
              </a:tabLst>
            </a:pPr>
            <a:r>
              <a:rPr lang="en-US" dirty="0" smtClean="0">
                <a:solidFill>
                  <a:schemeClr val="bg1"/>
                </a:solidFill>
                <a:latin typeface="Times New Roman" panose="02020603050405020304" pitchFamily="18" charset="0"/>
                <a:ea typeface="Times New Roman" panose="02020603050405020304" pitchFamily="18" charset="0"/>
                <a:cs typeface="Traditional Arabic" panose="02020603050405020304" pitchFamily="18" charset="-78"/>
              </a:rPr>
              <a:t> </a:t>
            </a:r>
            <a:r>
              <a:rPr lang="en-US" dirty="0">
                <a:solidFill>
                  <a:schemeClr val="bg1"/>
                </a:solidFill>
                <a:latin typeface="Times New Roman" panose="02020603050405020304" pitchFamily="18" charset="0"/>
                <a:ea typeface="Times New Roman" panose="02020603050405020304" pitchFamily="18" charset="0"/>
                <a:cs typeface="Traditional Arabic" panose="02020603050405020304" pitchFamily="18" charset="-78"/>
              </a:rPr>
              <a:t>Continuing psychosocial help should be provided to patient and </a:t>
            </a:r>
            <a:r>
              <a:rPr lang="en-US" dirty="0" err="1">
                <a:solidFill>
                  <a:schemeClr val="bg1"/>
                </a:solidFill>
                <a:latin typeface="Times New Roman" panose="02020603050405020304" pitchFamily="18" charset="0"/>
                <a:ea typeface="Times New Roman" panose="02020603050405020304" pitchFamily="18" charset="0"/>
                <a:cs typeface="Traditional Arabic" panose="02020603050405020304" pitchFamily="18" charset="-78"/>
              </a:rPr>
              <a:t>carers</a:t>
            </a:r>
            <a:r>
              <a:rPr lang="en-US" dirty="0">
                <a:solidFill>
                  <a:schemeClr val="bg1"/>
                </a:solidFill>
                <a:latin typeface="Times New Roman" panose="02020603050405020304" pitchFamily="18" charset="0"/>
                <a:ea typeface="Times New Roman" panose="02020603050405020304" pitchFamily="18" charset="0"/>
                <a:cs typeface="Traditional Arabic" panose="02020603050405020304" pitchFamily="18" charset="-78"/>
              </a:rPr>
              <a:t>, by a special team.</a:t>
            </a:r>
            <a:endParaRPr lang="en-US" sz="1600" dirty="0">
              <a:solidFill>
                <a:schemeClr val="bg1"/>
              </a:solidFill>
              <a:latin typeface="Calibri" panose="020F0502020204030204" pitchFamily="34" charset="0"/>
              <a:ea typeface="Calibri" panose="020F0502020204030204" pitchFamily="34" charset="0"/>
              <a:cs typeface="Arial" panose="020B0604020202020204" pitchFamily="34" charset="0"/>
            </a:endParaRPr>
          </a:p>
          <a:p>
            <a:pPr marL="457200" lvl="1" indent="0" algn="l" rtl="0">
              <a:lnSpc>
                <a:spcPct val="150000"/>
              </a:lnSpc>
              <a:buNone/>
            </a:pPr>
            <a:endParaRPr lang="ar-SA" sz="1800" dirty="0">
              <a:solidFill>
                <a:schemeClr val="bg1"/>
              </a:solidFill>
            </a:endParaRPr>
          </a:p>
        </p:txBody>
      </p:sp>
      <p:sp>
        <p:nvSpPr>
          <p:cNvPr id="4" name="عنصر نائب للتذييل 3"/>
          <p:cNvSpPr>
            <a:spLocks noGrp="1"/>
          </p:cNvSpPr>
          <p:nvPr>
            <p:ph type="ftr" sz="quarter" idx="11"/>
          </p:nvPr>
        </p:nvSpPr>
        <p:spPr/>
        <p:txBody>
          <a:bodyPr/>
          <a:lstStyle/>
          <a:p>
            <a:r>
              <a:rPr lang="en-US" dirty="0" smtClean="0">
                <a:solidFill>
                  <a:srgbClr val="B31166"/>
                </a:solidFill>
              </a:rPr>
              <a:t>Neurocognitive Disorders-  Prof. Al-Sughayir</a:t>
            </a:r>
            <a:endParaRPr lang="en-US" dirty="0">
              <a:solidFill>
                <a:srgbClr val="B31166"/>
              </a:solidFill>
            </a:endParaRPr>
          </a:p>
        </p:txBody>
      </p:sp>
      <p:sp>
        <p:nvSpPr>
          <p:cNvPr id="5" name="عنصر نائب لرقم الشريحة 4"/>
          <p:cNvSpPr>
            <a:spLocks noGrp="1"/>
          </p:cNvSpPr>
          <p:nvPr>
            <p:ph type="sldNum" sz="quarter" idx="12"/>
          </p:nvPr>
        </p:nvSpPr>
        <p:spPr/>
        <p:txBody>
          <a:bodyPr/>
          <a:lstStyle/>
          <a:p>
            <a:fld id="{D57F1E4F-1CFF-5643-939E-217C01CDF565}" type="slidenum">
              <a:rPr lang="en-US" smtClean="0">
                <a:solidFill>
                  <a:prstClr val="white"/>
                </a:solidFill>
              </a:rPr>
              <a:pPr/>
              <a:t>18</a:t>
            </a:fld>
            <a:endParaRPr lang="en-US" dirty="0">
              <a:solidFill>
                <a:prstClr val="white"/>
              </a:solidFill>
            </a:endParaRPr>
          </a:p>
        </p:txBody>
      </p:sp>
    </p:spTree>
    <p:extLst>
      <p:ext uri="{BB962C8B-B14F-4D97-AF65-F5344CB8AC3E}">
        <p14:creationId xmlns:p14="http://schemas.microsoft.com/office/powerpoint/2010/main" val="117439558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marL="342900" lvl="0" indent="-342900" algn="ctr" rtl="0">
              <a:lnSpc>
                <a:spcPct val="107000"/>
              </a:lnSpc>
              <a:spcBef>
                <a:spcPts val="1000"/>
              </a:spcBef>
            </a:pPr>
            <a:r>
              <a:rPr lang="en-US" sz="3200" b="1" dirty="0" smtClean="0">
                <a:solidFill>
                  <a:schemeClr val="accent2">
                    <a:lumMod val="20000"/>
                    <a:lumOff val="80000"/>
                  </a:schemeClr>
                </a:solidFill>
                <a:latin typeface="Times New Roman" panose="02020603050405020304" pitchFamily="18" charset="0"/>
                <a:ea typeface="Times New Roman" panose="02020603050405020304" pitchFamily="18" charset="0"/>
                <a:cs typeface="Traditional Arabic" panose="02020603050405020304" pitchFamily="18" charset="-78"/>
              </a:rPr>
              <a:t>Objectives</a:t>
            </a:r>
            <a:endParaRPr lang="ar-SA" sz="5400" dirty="0">
              <a:solidFill>
                <a:schemeClr val="accent2">
                  <a:lumMod val="20000"/>
                  <a:lumOff val="80000"/>
                </a:schemeClr>
              </a:solidFill>
            </a:endParaRPr>
          </a:p>
        </p:txBody>
      </p:sp>
      <p:sp>
        <p:nvSpPr>
          <p:cNvPr id="3" name="عنصر نائب للمحتوى 2"/>
          <p:cNvSpPr>
            <a:spLocks noGrp="1"/>
          </p:cNvSpPr>
          <p:nvPr>
            <p:ph idx="1"/>
          </p:nvPr>
        </p:nvSpPr>
        <p:spPr>
          <a:solidFill>
            <a:schemeClr val="accent6">
              <a:lumMod val="50000"/>
            </a:schemeClr>
          </a:solidFill>
        </p:spPr>
        <p:txBody>
          <a:bodyPr/>
          <a:lstStyle/>
          <a:p>
            <a:pPr algn="just" rtl="0">
              <a:lnSpc>
                <a:spcPct val="107000"/>
              </a:lnSpc>
            </a:pPr>
            <a:r>
              <a:rPr lang="en-US" sz="2400" dirty="0" smtClean="0">
                <a:solidFill>
                  <a:schemeClr val="bg1"/>
                </a:solidFill>
                <a:latin typeface="Times New Roman" panose="02020603050405020304" pitchFamily="18" charset="0"/>
                <a:ea typeface="Times New Roman" panose="02020603050405020304" pitchFamily="18" charset="0"/>
                <a:cs typeface="Traditional Arabic" panose="02020603050405020304" pitchFamily="18" charset="-78"/>
              </a:rPr>
              <a:t>At </a:t>
            </a:r>
            <a:r>
              <a:rPr lang="en-US" sz="2400" dirty="0">
                <a:solidFill>
                  <a:schemeClr val="bg1"/>
                </a:solidFill>
                <a:latin typeface="Times New Roman" panose="02020603050405020304" pitchFamily="18" charset="0"/>
                <a:ea typeface="Times New Roman" panose="02020603050405020304" pitchFamily="18" charset="0"/>
                <a:cs typeface="Traditional Arabic" panose="02020603050405020304" pitchFamily="18" charset="-78"/>
              </a:rPr>
              <a:t>the end of this lecture, student should be able to</a:t>
            </a:r>
            <a:endParaRPr lang="en-US" sz="2000" dirty="0">
              <a:solidFill>
                <a:schemeClr val="bg1"/>
              </a:solidFill>
              <a:latin typeface="Calibri" panose="020F0502020204030204" pitchFamily="34" charset="0"/>
              <a:ea typeface="Calibri" panose="020F0502020204030204" pitchFamily="34" charset="0"/>
              <a:cs typeface="Arial" panose="020B0604020202020204" pitchFamily="34" charset="0"/>
            </a:endParaRPr>
          </a:p>
          <a:p>
            <a:pPr lvl="0" algn="just" rtl="0">
              <a:lnSpc>
                <a:spcPct val="107000"/>
              </a:lnSpc>
              <a:buFont typeface="+mj-lt"/>
              <a:buAutoNum type="arabicPeriod"/>
            </a:pPr>
            <a:r>
              <a:rPr lang="en-US" sz="2400" dirty="0">
                <a:solidFill>
                  <a:schemeClr val="bg1"/>
                </a:solidFill>
                <a:latin typeface="Times New Roman" panose="02020603050405020304" pitchFamily="18" charset="0"/>
                <a:ea typeface="Times New Roman" panose="02020603050405020304" pitchFamily="18" charset="0"/>
                <a:cs typeface="Traditional Arabic" panose="02020603050405020304" pitchFamily="18" charset="-78"/>
              </a:rPr>
              <a:t>Know the cognitive </a:t>
            </a:r>
            <a:r>
              <a:rPr lang="en-US" sz="2400" dirty="0" smtClean="0">
                <a:solidFill>
                  <a:schemeClr val="bg1"/>
                </a:solidFill>
                <a:latin typeface="Times New Roman" panose="02020603050405020304" pitchFamily="18" charset="0"/>
                <a:ea typeface="Times New Roman" panose="02020603050405020304" pitchFamily="18" charset="0"/>
                <a:cs typeface="Traditional Arabic" panose="02020603050405020304" pitchFamily="18" charset="-78"/>
              </a:rPr>
              <a:t>functions </a:t>
            </a:r>
            <a:r>
              <a:rPr lang="en-US" sz="2400" dirty="0">
                <a:solidFill>
                  <a:schemeClr val="bg1"/>
                </a:solidFill>
                <a:latin typeface="Times New Roman" panose="02020603050405020304" pitchFamily="18" charset="0"/>
                <a:ea typeface="Times New Roman" panose="02020603050405020304" pitchFamily="18" charset="0"/>
                <a:cs typeface="Traditional Arabic" panose="02020603050405020304" pitchFamily="18" charset="-78"/>
              </a:rPr>
              <a:t>&amp; the </a:t>
            </a:r>
            <a:r>
              <a:rPr lang="en-US" sz="2400" dirty="0" smtClean="0">
                <a:solidFill>
                  <a:schemeClr val="bg1"/>
                </a:solidFill>
                <a:latin typeface="Times New Roman" panose="02020603050405020304" pitchFamily="18" charset="0"/>
                <a:ea typeface="Times New Roman" panose="02020603050405020304" pitchFamily="18" charset="0"/>
                <a:cs typeface="Traditional Arabic" panose="02020603050405020304" pitchFamily="18" charset="-78"/>
              </a:rPr>
              <a:t>neurocognitive </a:t>
            </a:r>
            <a:r>
              <a:rPr lang="en-US" sz="2400" dirty="0">
                <a:solidFill>
                  <a:schemeClr val="bg1"/>
                </a:solidFill>
                <a:latin typeface="Times New Roman" panose="02020603050405020304" pitchFamily="18" charset="0"/>
                <a:ea typeface="Times New Roman" panose="02020603050405020304" pitchFamily="18" charset="0"/>
                <a:cs typeface="Traditional Arabic" panose="02020603050405020304" pitchFamily="18" charset="-78"/>
              </a:rPr>
              <a:t>disorders.</a:t>
            </a:r>
            <a:endParaRPr lang="en-US" sz="2000" dirty="0">
              <a:solidFill>
                <a:schemeClr val="bg1"/>
              </a:solidFill>
              <a:latin typeface="Calibri" panose="020F0502020204030204" pitchFamily="34" charset="0"/>
              <a:ea typeface="Calibri" panose="020F0502020204030204" pitchFamily="34" charset="0"/>
              <a:cs typeface="Arial" panose="020B0604020202020204" pitchFamily="34" charset="0"/>
            </a:endParaRPr>
          </a:p>
          <a:p>
            <a:pPr lvl="0" algn="just" rtl="0">
              <a:lnSpc>
                <a:spcPct val="107000"/>
              </a:lnSpc>
              <a:buFont typeface="+mj-lt"/>
              <a:buAutoNum type="arabicPeriod"/>
            </a:pPr>
            <a:r>
              <a:rPr lang="en-US" sz="2400" dirty="0">
                <a:solidFill>
                  <a:schemeClr val="bg1"/>
                </a:solidFill>
                <a:latin typeface="Times New Roman" panose="02020603050405020304" pitchFamily="18" charset="0"/>
                <a:ea typeface="Times New Roman" panose="02020603050405020304" pitchFamily="18" charset="0"/>
                <a:cs typeface="Traditional Arabic" panose="02020603050405020304" pitchFamily="18" charset="-78"/>
              </a:rPr>
              <a:t>Understand delirium and know how to detect it.</a:t>
            </a:r>
            <a:endParaRPr lang="en-US" sz="2000" dirty="0">
              <a:solidFill>
                <a:schemeClr val="bg1"/>
              </a:solidFill>
              <a:latin typeface="Calibri" panose="020F0502020204030204" pitchFamily="34" charset="0"/>
              <a:ea typeface="Calibri" panose="020F0502020204030204" pitchFamily="34" charset="0"/>
              <a:cs typeface="Arial" panose="020B0604020202020204" pitchFamily="34" charset="0"/>
            </a:endParaRPr>
          </a:p>
          <a:p>
            <a:pPr lvl="0" algn="just" rtl="0">
              <a:lnSpc>
                <a:spcPct val="107000"/>
              </a:lnSpc>
              <a:buFont typeface="+mj-lt"/>
              <a:buAutoNum type="arabicPeriod"/>
            </a:pPr>
            <a:r>
              <a:rPr lang="en-US" sz="2400" dirty="0">
                <a:solidFill>
                  <a:schemeClr val="bg1"/>
                </a:solidFill>
                <a:latin typeface="Times New Roman" panose="02020603050405020304" pitchFamily="18" charset="0"/>
                <a:ea typeface="Times New Roman" panose="02020603050405020304" pitchFamily="18" charset="0"/>
                <a:cs typeface="Traditional Arabic" panose="02020603050405020304" pitchFamily="18" charset="-78"/>
              </a:rPr>
              <a:t>Understand dementia and know how to detect it.</a:t>
            </a:r>
            <a:endParaRPr lang="en-US" sz="2000" dirty="0">
              <a:solidFill>
                <a:schemeClr val="bg1"/>
              </a:solidFill>
              <a:latin typeface="Calibri" panose="020F0502020204030204" pitchFamily="34" charset="0"/>
              <a:ea typeface="Calibri" panose="020F0502020204030204" pitchFamily="34" charset="0"/>
              <a:cs typeface="Arial" panose="020B0604020202020204" pitchFamily="34" charset="0"/>
            </a:endParaRPr>
          </a:p>
          <a:p>
            <a:pPr lvl="0" algn="just" rtl="0">
              <a:lnSpc>
                <a:spcPct val="107000"/>
              </a:lnSpc>
              <a:buFont typeface="+mj-lt"/>
              <a:buAutoNum type="arabicPeriod"/>
            </a:pPr>
            <a:r>
              <a:rPr lang="en-US" sz="2400" dirty="0">
                <a:solidFill>
                  <a:schemeClr val="bg1"/>
                </a:solidFill>
                <a:latin typeface="Times New Roman" panose="02020603050405020304" pitchFamily="18" charset="0"/>
                <a:ea typeface="Times New Roman" panose="02020603050405020304" pitchFamily="18" charset="0"/>
                <a:cs typeface="Traditional Arabic" panose="02020603050405020304" pitchFamily="18" charset="-78"/>
              </a:rPr>
              <a:t>Know other neurocognitive </a:t>
            </a:r>
            <a:r>
              <a:rPr lang="en-US" sz="2400" dirty="0" smtClean="0">
                <a:solidFill>
                  <a:schemeClr val="bg1"/>
                </a:solidFill>
                <a:latin typeface="Times New Roman" panose="02020603050405020304" pitchFamily="18" charset="0"/>
                <a:ea typeface="Times New Roman" panose="02020603050405020304" pitchFamily="18" charset="0"/>
                <a:cs typeface="Traditional Arabic" panose="02020603050405020304" pitchFamily="18" charset="-78"/>
              </a:rPr>
              <a:t>disorders (amnestic syndrome/ TBI).</a:t>
            </a:r>
            <a:endParaRPr lang="en-US" sz="2000" dirty="0">
              <a:solidFill>
                <a:schemeClr val="bg1"/>
              </a:solidFill>
              <a:latin typeface="Calibri" panose="020F0502020204030204" pitchFamily="34" charset="0"/>
              <a:ea typeface="Calibri" panose="020F0502020204030204" pitchFamily="34" charset="0"/>
              <a:cs typeface="Arial" panose="020B0604020202020204" pitchFamily="34" charset="0"/>
            </a:endParaRPr>
          </a:p>
          <a:p>
            <a:pPr algn="l" rtl="0"/>
            <a:endParaRPr lang="ar-SA" dirty="0"/>
          </a:p>
        </p:txBody>
      </p:sp>
      <p:sp>
        <p:nvSpPr>
          <p:cNvPr id="4" name="عنصر نائب للتذييل 3"/>
          <p:cNvSpPr>
            <a:spLocks noGrp="1"/>
          </p:cNvSpPr>
          <p:nvPr>
            <p:ph type="ftr" sz="quarter" idx="11"/>
          </p:nvPr>
        </p:nvSpPr>
        <p:spPr/>
        <p:txBody>
          <a:bodyPr/>
          <a:lstStyle/>
          <a:p>
            <a:r>
              <a:rPr lang="en-US" smtClean="0"/>
              <a:t>Neurocognitive Disorders-  Prof. Al-Sughayir</a:t>
            </a:r>
            <a:endParaRPr lang="en-US" dirty="0"/>
          </a:p>
        </p:txBody>
      </p:sp>
      <p:sp>
        <p:nvSpPr>
          <p:cNvPr id="5" name="عنصر نائب لرقم الشريحة 4"/>
          <p:cNvSpPr>
            <a:spLocks noGrp="1"/>
          </p:cNvSpPr>
          <p:nvPr>
            <p:ph type="sldNum" sz="quarter" idx="12"/>
          </p:nvPr>
        </p:nvSpPr>
        <p:spPr/>
        <p:txBody>
          <a:bodyPr/>
          <a:lstStyle/>
          <a:p>
            <a:fld id="{D57F1E4F-1CFF-5643-939E-217C01CDF565}" type="slidenum">
              <a:rPr lang="en-US" smtClean="0"/>
              <a:pPr/>
              <a:t>2</a:t>
            </a:fld>
            <a:endParaRPr lang="en-US" dirty="0"/>
          </a:p>
        </p:txBody>
      </p:sp>
    </p:spTree>
    <p:extLst>
      <p:ext uri="{BB962C8B-B14F-4D97-AF65-F5344CB8AC3E}">
        <p14:creationId xmlns:p14="http://schemas.microsoft.com/office/powerpoint/2010/main" val="224118786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937333" y="542064"/>
            <a:ext cx="10234250" cy="626165"/>
          </a:xfrm>
        </p:spPr>
        <p:txBody>
          <a:bodyPr/>
          <a:lstStyle/>
          <a:p>
            <a:pPr lvl="0" algn="ctr" rtl="0">
              <a:spcBef>
                <a:spcPts val="0"/>
              </a:spcBef>
            </a:pPr>
            <a:r>
              <a:rPr lang="en-US" sz="3200" b="1" dirty="0" smtClean="0">
                <a:solidFill>
                  <a:prstClr val="white"/>
                </a:solidFill>
              </a:rPr>
              <a:t>        </a:t>
            </a:r>
            <a:br>
              <a:rPr lang="en-US" sz="3200" b="1" dirty="0" smtClean="0">
                <a:solidFill>
                  <a:prstClr val="white"/>
                </a:solidFill>
              </a:rPr>
            </a:br>
            <a:r>
              <a:rPr lang="en-US" sz="3200" b="1" dirty="0" smtClean="0">
                <a:solidFill>
                  <a:prstClr val="white"/>
                </a:solidFill>
              </a:rPr>
              <a:t>Cognition</a:t>
            </a:r>
            <a:r>
              <a:rPr lang="ar-SA" sz="1800" dirty="0">
                <a:solidFill>
                  <a:prstClr val="white"/>
                </a:solidFill>
                <a:cs typeface="Arial" panose="020B0604020202020204" pitchFamily="34" charset="0"/>
              </a:rPr>
              <a:t/>
            </a:r>
            <a:br>
              <a:rPr lang="ar-SA" sz="1800" dirty="0">
                <a:solidFill>
                  <a:prstClr val="white"/>
                </a:solidFill>
                <a:cs typeface="Arial" panose="020B0604020202020204" pitchFamily="34" charset="0"/>
              </a:rPr>
            </a:br>
            <a:endParaRPr lang="ar-SA" dirty="0"/>
          </a:p>
        </p:txBody>
      </p:sp>
      <p:sp>
        <p:nvSpPr>
          <p:cNvPr id="3" name="عنصر نائب للمحتوى 2"/>
          <p:cNvSpPr>
            <a:spLocks noGrp="1"/>
          </p:cNvSpPr>
          <p:nvPr>
            <p:ph idx="1"/>
          </p:nvPr>
        </p:nvSpPr>
        <p:spPr>
          <a:xfrm>
            <a:off x="539261" y="2243016"/>
            <a:ext cx="11105661" cy="4056184"/>
          </a:xfrm>
        </p:spPr>
        <p:txBody>
          <a:bodyPr>
            <a:normAutofit/>
          </a:bodyPr>
          <a:lstStyle/>
          <a:p>
            <a:pPr algn="l" rtl="0">
              <a:lnSpc>
                <a:spcPct val="115000"/>
              </a:lnSpc>
              <a:spcAft>
                <a:spcPts val="1000"/>
              </a:spcAft>
            </a:pPr>
            <a:endParaRPr lang="en-US" sz="3200" dirty="0">
              <a:latin typeface="Calibri" panose="020F0502020204030204" pitchFamily="34" charset="0"/>
              <a:ea typeface="Calibri" panose="020F0502020204030204" pitchFamily="34" charset="0"/>
              <a:cs typeface="Arial" panose="020B0604020202020204" pitchFamily="34" charset="0"/>
            </a:endParaRPr>
          </a:p>
          <a:p>
            <a:endParaRPr lang="ar-SA" dirty="0"/>
          </a:p>
        </p:txBody>
      </p:sp>
      <p:sp>
        <p:nvSpPr>
          <p:cNvPr id="4" name="وسيلة شرح مستطيلة مستديرة الزوايا 3"/>
          <p:cNvSpPr/>
          <p:nvPr/>
        </p:nvSpPr>
        <p:spPr>
          <a:xfrm>
            <a:off x="469090" y="1445676"/>
            <a:ext cx="6349153" cy="2142349"/>
          </a:xfrm>
          <a:prstGeom prst="wedgeRoundRectCallout">
            <a:avLst>
              <a:gd name="adj1" fmla="val 23434"/>
              <a:gd name="adj2" fmla="val -69276"/>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lvl="0">
              <a:lnSpc>
                <a:spcPct val="115000"/>
              </a:lnSpc>
              <a:spcBef>
                <a:spcPts val="1000"/>
              </a:spcBef>
              <a:spcAft>
                <a:spcPts val="1000"/>
              </a:spcAft>
              <a:buClr>
                <a:srgbClr val="B31166"/>
              </a:buClr>
              <a:buSzPct val="80000"/>
            </a:pPr>
            <a:r>
              <a:rPr lang="en-US" sz="2400" b="1" dirty="0">
                <a:solidFill>
                  <a:srgbClr val="99FF99"/>
                </a:solidFill>
                <a:latin typeface="Calibri" panose="020F0502020204030204" pitchFamily="34" charset="0"/>
                <a:ea typeface="Calibri" panose="020F0502020204030204" pitchFamily="34" charset="0"/>
                <a:cs typeface="Arial" panose="020B0604020202020204" pitchFamily="34" charset="0"/>
              </a:rPr>
              <a:t>Cognitive functions</a:t>
            </a:r>
            <a:r>
              <a:rPr lang="en-US" sz="2400" b="1" dirty="0">
                <a:solidFill>
                  <a:schemeClr val="bg1"/>
                </a:solidFill>
                <a:latin typeface="Calibri" panose="020F0502020204030204" pitchFamily="34" charset="0"/>
                <a:ea typeface="Calibri" panose="020F0502020204030204" pitchFamily="34" charset="0"/>
                <a:cs typeface="Arial" panose="020B0604020202020204" pitchFamily="34" charset="0"/>
              </a:rPr>
              <a:t>: </a:t>
            </a:r>
            <a:r>
              <a:rPr lang="en-US" sz="2400" dirty="0">
                <a:solidFill>
                  <a:schemeClr val="bg1"/>
                </a:solidFill>
                <a:latin typeface="Calibri" panose="020F0502020204030204" pitchFamily="34" charset="0"/>
                <a:ea typeface="Calibri" panose="020F0502020204030204" pitchFamily="34" charset="0"/>
                <a:cs typeface="Arial" panose="020B0604020202020204" pitchFamily="34" charset="0"/>
              </a:rPr>
              <a:t>attention, concentration, orientation, and memory.  Disorders of which are called </a:t>
            </a:r>
            <a:r>
              <a:rPr lang="en-US" sz="2400" b="1" dirty="0">
                <a:solidFill>
                  <a:schemeClr val="bg2">
                    <a:lumMod val="90000"/>
                  </a:schemeClr>
                </a:solidFill>
                <a:latin typeface="Calibri" panose="020F0502020204030204" pitchFamily="34" charset="0"/>
                <a:ea typeface="Calibri" panose="020F0502020204030204" pitchFamily="34" charset="0"/>
                <a:cs typeface="Arial" panose="020B0604020202020204" pitchFamily="34" charset="0"/>
              </a:rPr>
              <a:t>"Cognitive disorders"</a:t>
            </a:r>
            <a:r>
              <a:rPr lang="en-US" sz="2400" dirty="0">
                <a:solidFill>
                  <a:schemeClr val="bg2">
                    <a:lumMod val="90000"/>
                  </a:schemeClr>
                </a:solidFill>
                <a:latin typeface="Calibri" panose="020F0502020204030204" pitchFamily="34" charset="0"/>
                <a:ea typeface="Calibri" panose="020F0502020204030204" pitchFamily="34" charset="0"/>
                <a:cs typeface="Arial" panose="020B0604020202020204" pitchFamily="34" charset="0"/>
              </a:rPr>
              <a:t> </a:t>
            </a:r>
          </a:p>
        </p:txBody>
      </p:sp>
      <p:sp>
        <p:nvSpPr>
          <p:cNvPr id="5" name="وسيلة شرح مستطيلة مستديرة الزوايا 4"/>
          <p:cNvSpPr/>
          <p:nvPr/>
        </p:nvSpPr>
        <p:spPr>
          <a:xfrm>
            <a:off x="7176648" y="1337196"/>
            <a:ext cx="4571912" cy="5043726"/>
          </a:xfrm>
          <a:prstGeom prst="wedgeRoundRectCallout">
            <a:avLst>
              <a:gd name="adj1" fmla="val -54654"/>
              <a:gd name="adj2" fmla="val -56798"/>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lvl="0">
              <a:lnSpc>
                <a:spcPct val="115000"/>
              </a:lnSpc>
              <a:spcBef>
                <a:spcPts val="1000"/>
              </a:spcBef>
              <a:spcAft>
                <a:spcPts val="1000"/>
              </a:spcAft>
              <a:buClr>
                <a:srgbClr val="B31166"/>
              </a:buClr>
              <a:buSzPct val="80000"/>
            </a:pPr>
            <a:r>
              <a:rPr lang="en-US" sz="2400" b="1" dirty="0">
                <a:solidFill>
                  <a:srgbClr val="FFFF99"/>
                </a:solidFill>
                <a:latin typeface="Calibri" panose="020F0502020204030204" pitchFamily="34" charset="0"/>
                <a:ea typeface="Calibri" panose="020F0502020204030204" pitchFamily="34" charset="0"/>
                <a:cs typeface="Arial" panose="020B0604020202020204" pitchFamily="34" charset="0"/>
              </a:rPr>
              <a:t>Cognitive Processes</a:t>
            </a:r>
            <a:r>
              <a:rPr lang="en-US" sz="2400" b="1" dirty="0">
                <a:solidFill>
                  <a:schemeClr val="bg1"/>
                </a:solidFill>
                <a:latin typeface="Calibri" panose="020F0502020204030204" pitchFamily="34" charset="0"/>
                <a:ea typeface="Calibri" panose="020F0502020204030204" pitchFamily="34" charset="0"/>
                <a:cs typeface="Arial" panose="020B0604020202020204" pitchFamily="34" charset="0"/>
              </a:rPr>
              <a:t>:</a:t>
            </a:r>
            <a:r>
              <a:rPr lang="en-US" sz="2400" dirty="0">
                <a:solidFill>
                  <a:schemeClr val="bg1"/>
                </a:solidFill>
                <a:latin typeface="Calibri" panose="020F0502020204030204" pitchFamily="34" charset="0"/>
                <a:ea typeface="Calibri" panose="020F0502020204030204" pitchFamily="34" charset="0"/>
                <a:cs typeface="Arial" panose="020B0604020202020204" pitchFamily="34" charset="0"/>
              </a:rPr>
              <a:t> ways of thinking and conclusion formation. </a:t>
            </a:r>
            <a:r>
              <a:rPr lang="en-US" sz="2400" dirty="0" smtClean="0">
                <a:solidFill>
                  <a:schemeClr val="bg1"/>
                </a:solidFill>
                <a:latin typeface="Calibri" panose="020F0502020204030204" pitchFamily="34" charset="0"/>
                <a:ea typeface="Calibri" panose="020F0502020204030204" pitchFamily="34" charset="0"/>
                <a:cs typeface="Arial" panose="020B0604020202020204" pitchFamily="34" charset="0"/>
              </a:rPr>
              <a:t>                                 </a:t>
            </a:r>
            <a:r>
              <a:rPr lang="en-US" sz="2400" b="1" dirty="0" smtClean="0">
                <a:solidFill>
                  <a:srgbClr val="FFFF99"/>
                </a:solidFill>
                <a:latin typeface="Calibri" panose="020F0502020204030204" pitchFamily="34" charset="0"/>
                <a:ea typeface="Calibri" panose="020F0502020204030204" pitchFamily="34" charset="0"/>
                <a:cs typeface="Arial" panose="020B0604020202020204" pitchFamily="34" charset="0"/>
              </a:rPr>
              <a:t>Cognitive </a:t>
            </a:r>
            <a:r>
              <a:rPr lang="en-US" sz="2400" b="1" dirty="0">
                <a:solidFill>
                  <a:srgbClr val="FFFF99"/>
                </a:solidFill>
                <a:latin typeface="Calibri" panose="020F0502020204030204" pitchFamily="34" charset="0"/>
                <a:ea typeface="Calibri" panose="020F0502020204030204" pitchFamily="34" charset="0"/>
                <a:cs typeface="Arial" panose="020B0604020202020204" pitchFamily="34" charset="0"/>
              </a:rPr>
              <a:t>Therapy</a:t>
            </a:r>
            <a:r>
              <a:rPr lang="en-US" sz="2400" b="1" dirty="0">
                <a:solidFill>
                  <a:schemeClr val="bg1"/>
                </a:solidFill>
                <a:latin typeface="Calibri" panose="020F0502020204030204" pitchFamily="34" charset="0"/>
                <a:ea typeface="Calibri" panose="020F0502020204030204" pitchFamily="34" charset="0"/>
                <a:cs typeface="Arial" panose="020B0604020202020204" pitchFamily="34" charset="0"/>
              </a:rPr>
              <a:t>:</a:t>
            </a:r>
            <a:r>
              <a:rPr lang="en-US" sz="2400" dirty="0">
                <a:solidFill>
                  <a:schemeClr val="bg1"/>
                </a:solidFill>
                <a:latin typeface="Calibri" panose="020F0502020204030204" pitchFamily="34" charset="0"/>
                <a:ea typeface="Calibri" panose="020F0502020204030204" pitchFamily="34" charset="0"/>
                <a:cs typeface="Arial" panose="020B0604020202020204" pitchFamily="34" charset="0"/>
              </a:rPr>
              <a:t> a type of psychotherapy that is concerned with detection and correction of wrong thoughts &amp; thinking process (negative cognition). It is </a:t>
            </a:r>
            <a:r>
              <a:rPr lang="en-US" sz="2400" b="1" i="1" dirty="0">
                <a:solidFill>
                  <a:schemeClr val="bg1"/>
                </a:solidFill>
                <a:latin typeface="Calibri" panose="020F0502020204030204" pitchFamily="34" charset="0"/>
                <a:ea typeface="Calibri" panose="020F0502020204030204" pitchFamily="34" charset="0"/>
                <a:cs typeface="Arial" panose="020B0604020202020204" pitchFamily="34" charset="0"/>
              </a:rPr>
              <a:t>not </a:t>
            </a:r>
            <a:r>
              <a:rPr lang="en-US" sz="2400" dirty="0">
                <a:solidFill>
                  <a:schemeClr val="bg1"/>
                </a:solidFill>
                <a:latin typeface="Calibri" panose="020F0502020204030204" pitchFamily="34" charset="0"/>
                <a:ea typeface="Calibri" panose="020F0502020204030204" pitchFamily="34" charset="0"/>
                <a:cs typeface="Arial" panose="020B0604020202020204" pitchFamily="34" charset="0"/>
              </a:rPr>
              <a:t>a treatment of cognitive disorders.</a:t>
            </a:r>
          </a:p>
        </p:txBody>
      </p:sp>
      <p:sp>
        <p:nvSpPr>
          <p:cNvPr id="6" name="وسيلة شرح مستطيلة مستديرة الزوايا 5"/>
          <p:cNvSpPr/>
          <p:nvPr/>
        </p:nvSpPr>
        <p:spPr>
          <a:xfrm>
            <a:off x="504174" y="3775764"/>
            <a:ext cx="6602303" cy="2564297"/>
          </a:xfrm>
          <a:prstGeom prst="wedgeRoundRectCallout">
            <a:avLst>
              <a:gd name="adj1" fmla="val -4242"/>
              <a:gd name="adj2" fmla="val -77227"/>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lvl="0">
              <a:lnSpc>
                <a:spcPct val="115000"/>
              </a:lnSpc>
              <a:spcBef>
                <a:spcPts val="1000"/>
              </a:spcBef>
              <a:spcAft>
                <a:spcPts val="1000"/>
              </a:spcAft>
              <a:buClr>
                <a:srgbClr val="B31166"/>
              </a:buClr>
              <a:buSzPct val="80000"/>
            </a:pPr>
            <a:r>
              <a:rPr lang="en-US" sz="2400" b="1" dirty="0" smtClean="0">
                <a:solidFill>
                  <a:srgbClr val="FFC000"/>
                </a:solidFill>
                <a:latin typeface="Calibri" panose="020F0502020204030204" pitchFamily="34" charset="0"/>
                <a:ea typeface="Calibri" panose="020F0502020204030204" pitchFamily="34" charset="0"/>
                <a:cs typeface="Arial" panose="020B0604020202020204" pitchFamily="34" charset="0"/>
              </a:rPr>
              <a:t>Delirium</a:t>
            </a:r>
            <a:r>
              <a:rPr lang="en-US" sz="2000" b="1" dirty="0">
                <a:solidFill>
                  <a:srgbClr val="FFC000"/>
                </a:solidFill>
                <a:latin typeface="Calibri" panose="020F0502020204030204" pitchFamily="34" charset="0"/>
                <a:ea typeface="Calibri" panose="020F0502020204030204" pitchFamily="34" charset="0"/>
                <a:cs typeface="Arial" panose="020B0604020202020204" pitchFamily="34" charset="0"/>
              </a:rPr>
              <a:t>.</a:t>
            </a:r>
            <a:endParaRPr lang="en-US" sz="2000" dirty="0" smtClean="0">
              <a:solidFill>
                <a:srgbClr val="FFC000"/>
              </a:solidFill>
              <a:latin typeface="Calibri" panose="020F0502020204030204" pitchFamily="34" charset="0"/>
              <a:ea typeface="Calibri" panose="020F0502020204030204" pitchFamily="34" charset="0"/>
              <a:cs typeface="Arial" panose="020B0604020202020204" pitchFamily="34" charset="0"/>
            </a:endParaRPr>
          </a:p>
          <a:p>
            <a:pPr lvl="0">
              <a:lnSpc>
                <a:spcPct val="115000"/>
              </a:lnSpc>
              <a:spcBef>
                <a:spcPts val="1000"/>
              </a:spcBef>
              <a:spcAft>
                <a:spcPts val="1000"/>
              </a:spcAft>
              <a:buClr>
                <a:srgbClr val="B31166"/>
              </a:buClr>
              <a:buSzPct val="80000"/>
            </a:pPr>
            <a:r>
              <a:rPr lang="en-US" sz="2400" b="1" dirty="0" smtClean="0">
                <a:solidFill>
                  <a:srgbClr val="FFC000"/>
                </a:solidFill>
                <a:latin typeface="Calibri" panose="020F0502020204030204" pitchFamily="34" charset="0"/>
                <a:ea typeface="Calibri" panose="020F0502020204030204" pitchFamily="34" charset="0"/>
              </a:rPr>
              <a:t>Mild </a:t>
            </a:r>
            <a:r>
              <a:rPr lang="en-US" sz="2400" b="1" dirty="0">
                <a:solidFill>
                  <a:srgbClr val="FFC000"/>
                </a:solidFill>
                <a:latin typeface="Calibri" panose="020F0502020204030204" pitchFamily="34" charset="0"/>
                <a:ea typeface="Calibri" panose="020F0502020204030204" pitchFamily="34" charset="0"/>
              </a:rPr>
              <a:t>Neurocognitive </a:t>
            </a:r>
            <a:r>
              <a:rPr lang="en-US" sz="2400" b="1" dirty="0" smtClean="0">
                <a:solidFill>
                  <a:srgbClr val="FFC000"/>
                </a:solidFill>
                <a:latin typeface="Calibri" panose="020F0502020204030204" pitchFamily="34" charset="0"/>
                <a:ea typeface="Calibri" panose="020F0502020204030204" pitchFamily="34" charset="0"/>
              </a:rPr>
              <a:t>Disorders.</a:t>
            </a:r>
            <a:endParaRPr lang="en-US" sz="2400" b="1" dirty="0" smtClean="0">
              <a:solidFill>
                <a:schemeClr val="bg1"/>
              </a:solidFill>
              <a:latin typeface="Calibri" panose="020F0502020204030204" pitchFamily="34" charset="0"/>
              <a:ea typeface="Calibri" panose="020F0502020204030204" pitchFamily="34" charset="0"/>
            </a:endParaRPr>
          </a:p>
          <a:p>
            <a:pPr>
              <a:lnSpc>
                <a:spcPct val="115000"/>
              </a:lnSpc>
              <a:spcAft>
                <a:spcPts val="0"/>
              </a:spcAft>
            </a:pPr>
            <a:r>
              <a:rPr lang="en-US" sz="2400" b="1" dirty="0">
                <a:solidFill>
                  <a:srgbClr val="FFC000"/>
                </a:solidFill>
                <a:latin typeface="Calibri" panose="020F0502020204030204" pitchFamily="34" charset="0"/>
                <a:ea typeface="Times New Roman" panose="02020603050405020304" pitchFamily="18" charset="0"/>
                <a:cs typeface="Arial" panose="020B0604020202020204" pitchFamily="34" charset="0"/>
              </a:rPr>
              <a:t>Major Neurocognitive </a:t>
            </a:r>
            <a:r>
              <a:rPr lang="en-US" sz="2400" b="1" dirty="0" smtClean="0">
                <a:solidFill>
                  <a:srgbClr val="FFC000"/>
                </a:solidFill>
                <a:latin typeface="Calibri" panose="020F0502020204030204" pitchFamily="34" charset="0"/>
                <a:ea typeface="Times New Roman" panose="02020603050405020304" pitchFamily="18" charset="0"/>
                <a:cs typeface="Arial" panose="020B0604020202020204" pitchFamily="34" charset="0"/>
              </a:rPr>
              <a:t>Disorders: </a:t>
            </a:r>
            <a:r>
              <a:rPr lang="en-US" sz="2400" b="1" dirty="0" smtClean="0">
                <a:solidFill>
                  <a:schemeClr val="bg1"/>
                </a:solidFill>
                <a:latin typeface="Calibri" panose="020F0502020204030204" pitchFamily="34" charset="0"/>
                <a:ea typeface="Times New Roman" panose="02020603050405020304" pitchFamily="18" charset="0"/>
                <a:cs typeface="Arial" panose="020B0604020202020204" pitchFamily="34" charset="0"/>
              </a:rPr>
              <a:t>Dementia-Amnestic syndrome.</a:t>
            </a:r>
            <a:endParaRPr lang="en-US" sz="2400" b="1" dirty="0">
              <a:solidFill>
                <a:schemeClr val="bg1"/>
              </a:solidFill>
              <a:latin typeface="Futura Std Medium"/>
              <a:ea typeface="Times New Roman" panose="02020603050405020304" pitchFamily="18" charset="0"/>
              <a:cs typeface="Arial" panose="020B0604020202020204" pitchFamily="34" charset="0"/>
            </a:endParaRPr>
          </a:p>
          <a:p>
            <a:pPr marL="342900" lvl="0" indent="-342900">
              <a:lnSpc>
                <a:spcPct val="115000"/>
              </a:lnSpc>
              <a:spcBef>
                <a:spcPts val="1000"/>
              </a:spcBef>
              <a:spcAft>
                <a:spcPts val="1000"/>
              </a:spcAft>
              <a:buClr>
                <a:srgbClr val="B31166"/>
              </a:buClr>
              <a:buSzPct val="80000"/>
              <a:buFont typeface="Wingdings 3" charset="2"/>
              <a:buChar char=""/>
            </a:pPr>
            <a:endParaRPr lang="en-US" sz="2000" dirty="0">
              <a:solidFill>
                <a:prstClr val="black">
                  <a:lumMod val="75000"/>
                  <a:lumOff val="25000"/>
                </a:prstClr>
              </a:solidFill>
              <a:latin typeface="Calibri" panose="020F0502020204030204" pitchFamily="34" charset="0"/>
              <a:ea typeface="Calibri" panose="020F0502020204030204" pitchFamily="34" charset="0"/>
              <a:cs typeface="Arial" panose="020B0604020202020204" pitchFamily="34" charset="0"/>
            </a:endParaRPr>
          </a:p>
        </p:txBody>
      </p:sp>
      <p:sp>
        <p:nvSpPr>
          <p:cNvPr id="7" name="عنصر نائب للتذييل 6"/>
          <p:cNvSpPr>
            <a:spLocks noGrp="1"/>
          </p:cNvSpPr>
          <p:nvPr>
            <p:ph type="ftr" sz="quarter" idx="11"/>
          </p:nvPr>
        </p:nvSpPr>
        <p:spPr/>
        <p:txBody>
          <a:bodyPr/>
          <a:lstStyle/>
          <a:p>
            <a:r>
              <a:rPr lang="en-US" smtClean="0"/>
              <a:t>Neurocognitive Disorders-  Prof. Al-Sughayir</a:t>
            </a:r>
            <a:endParaRPr lang="en-US" dirty="0"/>
          </a:p>
        </p:txBody>
      </p:sp>
      <p:sp>
        <p:nvSpPr>
          <p:cNvPr id="8" name="عنصر نائب لرقم الشريحة 7"/>
          <p:cNvSpPr>
            <a:spLocks noGrp="1"/>
          </p:cNvSpPr>
          <p:nvPr>
            <p:ph type="sldNum" sz="quarter" idx="12"/>
          </p:nvPr>
        </p:nvSpPr>
        <p:spPr/>
        <p:txBody>
          <a:bodyPr/>
          <a:lstStyle/>
          <a:p>
            <a:fld id="{D57F1E4F-1CFF-5643-939E-217C01CDF565}" type="slidenum">
              <a:rPr lang="en-US" smtClean="0"/>
              <a:pPr/>
              <a:t>3</a:t>
            </a:fld>
            <a:endParaRPr lang="en-US" dirty="0"/>
          </a:p>
        </p:txBody>
      </p:sp>
    </p:spTree>
    <p:extLst>
      <p:ext uri="{BB962C8B-B14F-4D97-AF65-F5344CB8AC3E}">
        <p14:creationId xmlns:p14="http://schemas.microsoft.com/office/powerpoint/2010/main" val="392440709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solidFill>
            <a:schemeClr val="accent6">
              <a:lumMod val="20000"/>
              <a:lumOff val="80000"/>
            </a:schemeClr>
          </a:solidFill>
        </p:spPr>
        <p:txBody>
          <a:bodyPr/>
          <a:lstStyle/>
          <a:p>
            <a:pPr algn="ctr" rtl="0"/>
            <a:r>
              <a:rPr lang="en-US" b="1" dirty="0" smtClean="0">
                <a:solidFill>
                  <a:schemeClr val="tx1">
                    <a:lumMod val="95000"/>
                    <a:lumOff val="5000"/>
                  </a:schemeClr>
                </a:solidFill>
                <a:latin typeface="Times New Roman" panose="02020603050405020304" pitchFamily="18" charset="0"/>
                <a:ea typeface="Times New Roman" panose="02020603050405020304" pitchFamily="18" charset="0"/>
              </a:rPr>
              <a:t>Delirium</a:t>
            </a:r>
            <a:endParaRPr lang="ar-SA" dirty="0">
              <a:solidFill>
                <a:schemeClr val="tx1">
                  <a:lumMod val="95000"/>
                  <a:lumOff val="5000"/>
                </a:schemeClr>
              </a:solidFill>
            </a:endParaRPr>
          </a:p>
        </p:txBody>
      </p:sp>
      <p:sp>
        <p:nvSpPr>
          <p:cNvPr id="3" name="عنصر نائب للمحتوى 2"/>
          <p:cNvSpPr>
            <a:spLocks noGrp="1"/>
          </p:cNvSpPr>
          <p:nvPr>
            <p:ph idx="1"/>
          </p:nvPr>
        </p:nvSpPr>
        <p:spPr>
          <a:xfrm>
            <a:off x="655984" y="2176669"/>
            <a:ext cx="10893286" cy="4034367"/>
          </a:xfrm>
          <a:solidFill>
            <a:schemeClr val="accent6">
              <a:lumMod val="20000"/>
              <a:lumOff val="80000"/>
            </a:schemeClr>
          </a:solidFill>
        </p:spPr>
        <p:txBody>
          <a:bodyPr>
            <a:normAutofit fontScale="92500" lnSpcReduction="10000"/>
          </a:bodyPr>
          <a:lstStyle/>
          <a:p>
            <a:pPr algn="just" rtl="0">
              <a:lnSpc>
                <a:spcPct val="107000"/>
              </a:lnSpc>
            </a:pPr>
            <a:r>
              <a:rPr lang="en-US" dirty="0">
                <a:latin typeface="Times New Roman" panose="02020603050405020304" pitchFamily="18" charset="0"/>
                <a:ea typeface="Times New Roman" panose="02020603050405020304" pitchFamily="18" charset="0"/>
                <a:cs typeface="Traditional Arabic" panose="02020603050405020304" pitchFamily="18" charset="-78"/>
              </a:rPr>
              <a:t>Delirium is a global impairment of cognitive functions and </a:t>
            </a:r>
            <a:r>
              <a:rPr lang="en-US" dirty="0" smtClean="0">
                <a:latin typeface="Times New Roman" panose="02020603050405020304" pitchFamily="18" charset="0"/>
                <a:ea typeface="Times New Roman" panose="02020603050405020304" pitchFamily="18" charset="0"/>
                <a:cs typeface="Traditional Arabic" panose="02020603050405020304" pitchFamily="18" charset="-78"/>
              </a:rPr>
              <a:t>awareness of the surrounding (</a:t>
            </a:r>
            <a:r>
              <a:rPr lang="en-US" sz="1600" dirty="0" smtClean="0">
                <a:latin typeface="Times New Roman" panose="02020603050405020304" pitchFamily="18" charset="0"/>
                <a:ea typeface="Times New Roman" panose="02020603050405020304" pitchFamily="18" charset="0"/>
                <a:cs typeface="Traditional Arabic" panose="02020603050405020304" pitchFamily="18" charset="-78"/>
              </a:rPr>
              <a:t>consciousness).</a:t>
            </a:r>
            <a:r>
              <a:rPr lang="en-US" dirty="0" smtClean="0">
                <a:latin typeface="Times New Roman" panose="02020603050405020304" pitchFamily="18" charset="0"/>
                <a:ea typeface="Times New Roman" panose="02020603050405020304" pitchFamily="18" charset="0"/>
                <a:cs typeface="Traditional Arabic" panose="02020603050405020304" pitchFamily="18" charset="-78"/>
              </a:rPr>
              <a:t> </a:t>
            </a:r>
          </a:p>
          <a:p>
            <a:pPr algn="just" rtl="0">
              <a:lnSpc>
                <a:spcPct val="107000"/>
              </a:lnSpc>
            </a:pPr>
            <a:r>
              <a:rPr lang="en-US" dirty="0" smtClean="0">
                <a:latin typeface="Times New Roman" panose="02020603050405020304" pitchFamily="18" charset="0"/>
                <a:ea typeface="Times New Roman" panose="02020603050405020304" pitchFamily="18" charset="0"/>
                <a:cs typeface="Traditional Arabic" panose="02020603050405020304" pitchFamily="18" charset="-78"/>
              </a:rPr>
              <a:t>Acute, severe, </a:t>
            </a:r>
            <a:r>
              <a:rPr lang="en-US" dirty="0">
                <a:latin typeface="Times New Roman" panose="02020603050405020304" pitchFamily="18" charset="0"/>
                <a:ea typeface="Times New Roman" panose="02020603050405020304" pitchFamily="18" charset="0"/>
                <a:cs typeface="Traditional Arabic" panose="02020603050405020304" pitchFamily="18" charset="-78"/>
              </a:rPr>
              <a:t>&amp; </a:t>
            </a:r>
            <a:r>
              <a:rPr lang="en-US" dirty="0" smtClean="0">
                <a:latin typeface="Times New Roman" panose="02020603050405020304" pitchFamily="18" charset="0"/>
                <a:ea typeface="Times New Roman" panose="02020603050405020304" pitchFamily="18" charset="0"/>
                <a:cs typeface="Traditional Arabic" panose="02020603050405020304" pitchFamily="18" charset="-78"/>
              </a:rPr>
              <a:t>reversible.</a:t>
            </a:r>
            <a:r>
              <a:rPr lang="en-US" sz="800" b="1" dirty="0">
                <a:latin typeface="Times New Roman" panose="02020603050405020304" pitchFamily="18" charset="0"/>
                <a:ea typeface="Times New Roman" panose="02020603050405020304" pitchFamily="18" charset="0"/>
                <a:cs typeface="Traditional Arabic" panose="02020603050405020304" pitchFamily="18" charset="-78"/>
              </a:rPr>
              <a:t> </a:t>
            </a:r>
            <a:endParaRPr lang="en-US" sz="1600" dirty="0" smtClean="0">
              <a:latin typeface="Calibri" panose="020F0502020204030204" pitchFamily="34" charset="0"/>
              <a:ea typeface="Times New Roman" panose="02020603050405020304" pitchFamily="18" charset="0"/>
              <a:cs typeface="Arial" panose="020B0604020202020204" pitchFamily="34" charset="0"/>
            </a:endParaRPr>
          </a:p>
          <a:p>
            <a:pPr algn="just" rtl="0">
              <a:lnSpc>
                <a:spcPct val="107000"/>
              </a:lnSpc>
            </a:pPr>
            <a:r>
              <a:rPr lang="en-US" dirty="0" smtClean="0">
                <a:latin typeface="Times New Roman" panose="02020603050405020304" pitchFamily="18" charset="0"/>
                <a:ea typeface="Times New Roman" panose="02020603050405020304" pitchFamily="18" charset="0"/>
                <a:cs typeface="Traditional Arabic" panose="02020603050405020304" pitchFamily="18" charset="-78"/>
              </a:rPr>
              <a:t>Usually </a:t>
            </a:r>
            <a:r>
              <a:rPr lang="en-US" dirty="0">
                <a:latin typeface="Times New Roman" panose="02020603050405020304" pitchFamily="18" charset="0"/>
                <a:ea typeface="Times New Roman" panose="02020603050405020304" pitchFamily="18" charset="0"/>
                <a:cs typeface="Traditional Arabic" panose="02020603050405020304" pitchFamily="18" charset="-78"/>
              </a:rPr>
              <a:t>associated with disturbances </a:t>
            </a:r>
            <a:r>
              <a:rPr lang="en-US" dirty="0" smtClean="0">
                <a:latin typeface="Times New Roman" panose="02020603050405020304" pitchFamily="18" charset="0"/>
                <a:ea typeface="Times New Roman" panose="02020603050405020304" pitchFamily="18" charset="0"/>
                <a:cs typeface="Traditional Arabic" panose="02020603050405020304" pitchFamily="18" charset="-78"/>
              </a:rPr>
              <a:t>of the following: </a:t>
            </a:r>
          </a:p>
          <a:p>
            <a:pPr algn="just" rtl="0">
              <a:lnSpc>
                <a:spcPct val="107000"/>
              </a:lnSpc>
              <a:buFont typeface="Courier New" panose="02070309020205020404" pitchFamily="49" charset="0"/>
              <a:buChar char="o"/>
            </a:pPr>
            <a:r>
              <a:rPr lang="en-US" dirty="0" smtClean="0">
                <a:latin typeface="Times New Roman" panose="02020603050405020304" pitchFamily="18" charset="0"/>
                <a:ea typeface="Times New Roman" panose="02020603050405020304" pitchFamily="18" charset="0"/>
                <a:cs typeface="Traditional Arabic" panose="02020603050405020304" pitchFamily="18" charset="-78"/>
              </a:rPr>
              <a:t>Perception (hallucinations/illusions). </a:t>
            </a:r>
          </a:p>
          <a:p>
            <a:pPr algn="just" rtl="0">
              <a:lnSpc>
                <a:spcPct val="107000"/>
              </a:lnSpc>
              <a:buFont typeface="Courier New" panose="02070309020205020404" pitchFamily="49" charset="0"/>
              <a:buChar char="o"/>
            </a:pPr>
            <a:r>
              <a:rPr lang="en-US" dirty="0" smtClean="0">
                <a:latin typeface="Times New Roman" panose="02020603050405020304" pitchFamily="18" charset="0"/>
                <a:ea typeface="Times New Roman" panose="02020603050405020304" pitchFamily="18" charset="0"/>
                <a:cs typeface="Traditional Arabic" panose="02020603050405020304" pitchFamily="18" charset="-78"/>
              </a:rPr>
              <a:t>Thinking </a:t>
            </a:r>
            <a:r>
              <a:rPr lang="en-US" dirty="0">
                <a:latin typeface="Times New Roman" panose="02020603050405020304" pitchFamily="18" charset="0"/>
                <a:ea typeface="Times New Roman" panose="02020603050405020304" pitchFamily="18" charset="0"/>
                <a:cs typeface="Traditional Arabic" panose="02020603050405020304" pitchFamily="18" charset="-78"/>
              </a:rPr>
              <a:t>(delusions</a:t>
            </a:r>
            <a:r>
              <a:rPr lang="en-US" dirty="0" smtClean="0">
                <a:latin typeface="Times New Roman" panose="02020603050405020304" pitchFamily="18" charset="0"/>
                <a:ea typeface="Times New Roman" panose="02020603050405020304" pitchFamily="18" charset="0"/>
                <a:cs typeface="Traditional Arabic" panose="02020603050405020304" pitchFamily="18" charset="-78"/>
              </a:rPr>
              <a:t>). </a:t>
            </a:r>
          </a:p>
          <a:p>
            <a:pPr algn="just" rtl="0">
              <a:lnSpc>
                <a:spcPct val="107000"/>
              </a:lnSpc>
              <a:buFont typeface="Courier New" panose="02070309020205020404" pitchFamily="49" charset="0"/>
              <a:buChar char="o"/>
            </a:pPr>
            <a:r>
              <a:rPr lang="en-US" dirty="0" smtClean="0">
                <a:latin typeface="Times New Roman" panose="02020603050405020304" pitchFamily="18" charset="0"/>
                <a:ea typeface="Times New Roman" panose="02020603050405020304" pitchFamily="18" charset="0"/>
                <a:cs typeface="Traditional Arabic" panose="02020603050405020304" pitchFamily="18" charset="-78"/>
              </a:rPr>
              <a:t>Affect/Mood </a:t>
            </a:r>
            <a:r>
              <a:rPr lang="en-US" dirty="0">
                <a:latin typeface="Times New Roman" panose="02020603050405020304" pitchFamily="18" charset="0"/>
                <a:ea typeface="Times New Roman" panose="02020603050405020304" pitchFamily="18" charset="0"/>
                <a:cs typeface="Traditional Arabic" panose="02020603050405020304" pitchFamily="18" charset="-78"/>
              </a:rPr>
              <a:t>(perplexity/ irritability</a:t>
            </a:r>
            <a:r>
              <a:rPr lang="en-US" dirty="0" smtClean="0">
                <a:latin typeface="Times New Roman" panose="02020603050405020304" pitchFamily="18" charset="0"/>
                <a:ea typeface="Times New Roman" panose="02020603050405020304" pitchFamily="18" charset="0"/>
                <a:cs typeface="Traditional Arabic" panose="02020603050405020304" pitchFamily="18" charset="-78"/>
              </a:rPr>
              <a:t>).</a:t>
            </a:r>
          </a:p>
          <a:p>
            <a:pPr algn="just" rtl="0">
              <a:lnSpc>
                <a:spcPct val="107000"/>
              </a:lnSpc>
              <a:buFont typeface="Courier New" panose="02070309020205020404" pitchFamily="49" charset="0"/>
              <a:buChar char="o"/>
            </a:pPr>
            <a:r>
              <a:rPr lang="en-US" dirty="0" smtClean="0">
                <a:latin typeface="Times New Roman" panose="02020603050405020304" pitchFamily="18" charset="0"/>
                <a:ea typeface="Times New Roman" panose="02020603050405020304" pitchFamily="18" charset="0"/>
                <a:cs typeface="Traditional Arabic" panose="02020603050405020304" pitchFamily="18" charset="-78"/>
              </a:rPr>
              <a:t>Behavior </a:t>
            </a:r>
            <a:r>
              <a:rPr lang="en-US" dirty="0">
                <a:latin typeface="Times New Roman" panose="02020603050405020304" pitchFamily="18" charset="0"/>
                <a:ea typeface="Times New Roman" panose="02020603050405020304" pitchFamily="18" charset="0"/>
                <a:cs typeface="Traditional Arabic" panose="02020603050405020304" pitchFamily="18" charset="-78"/>
              </a:rPr>
              <a:t>(agitation/aggression).  </a:t>
            </a:r>
            <a:endParaRPr lang="en-US" dirty="0" smtClean="0">
              <a:latin typeface="Times New Roman" panose="02020603050405020304" pitchFamily="18" charset="0"/>
              <a:ea typeface="Times New Roman" panose="02020603050405020304" pitchFamily="18" charset="0"/>
              <a:cs typeface="Traditional Arabic" panose="02020603050405020304" pitchFamily="18" charset="-78"/>
            </a:endParaRPr>
          </a:p>
          <a:p>
            <a:pPr marL="0" indent="0" algn="just" rtl="0">
              <a:lnSpc>
                <a:spcPct val="107000"/>
              </a:lnSpc>
              <a:buNone/>
            </a:pPr>
            <a:r>
              <a:rPr lang="en-US" dirty="0" smtClean="0">
                <a:latin typeface="Times New Roman" panose="02020603050405020304" pitchFamily="18" charset="0"/>
                <a:ea typeface="Times New Roman" panose="02020603050405020304" pitchFamily="18" charset="0"/>
                <a:cs typeface="Traditional Arabic" panose="02020603050405020304" pitchFamily="18" charset="-78"/>
              </a:rPr>
              <a:t>The </a:t>
            </a:r>
            <a:r>
              <a:rPr lang="en-US" dirty="0">
                <a:latin typeface="Times New Roman" panose="02020603050405020304" pitchFamily="18" charset="0"/>
                <a:ea typeface="Times New Roman" panose="02020603050405020304" pitchFamily="18" charset="0"/>
                <a:cs typeface="Traditional Arabic" panose="02020603050405020304" pitchFamily="18" charset="-78"/>
              </a:rPr>
              <a:t>patient may be dangerous to himself or others. </a:t>
            </a:r>
            <a:endParaRPr lang="en-US" dirty="0" smtClean="0">
              <a:latin typeface="Times New Roman" panose="02020603050405020304" pitchFamily="18" charset="0"/>
              <a:ea typeface="Times New Roman" panose="02020603050405020304" pitchFamily="18" charset="0"/>
              <a:cs typeface="Traditional Arabic" panose="02020603050405020304" pitchFamily="18" charset="-78"/>
            </a:endParaRPr>
          </a:p>
          <a:p>
            <a:pPr marL="0" indent="0" algn="just" rtl="0">
              <a:lnSpc>
                <a:spcPct val="107000"/>
              </a:lnSpc>
              <a:buNone/>
            </a:pPr>
            <a:r>
              <a:rPr lang="en-US" dirty="0" smtClean="0">
                <a:latin typeface="Times New Roman" panose="02020603050405020304" pitchFamily="18" charset="0"/>
                <a:ea typeface="Times New Roman" panose="02020603050405020304" pitchFamily="18" charset="0"/>
                <a:cs typeface="Traditional Arabic" panose="02020603050405020304" pitchFamily="18" charset="-78"/>
              </a:rPr>
              <a:t>Thus</a:t>
            </a:r>
            <a:r>
              <a:rPr lang="en-US" dirty="0">
                <a:latin typeface="Times New Roman" panose="02020603050405020304" pitchFamily="18" charset="0"/>
                <a:ea typeface="Times New Roman" panose="02020603050405020304" pitchFamily="18" charset="0"/>
                <a:cs typeface="Traditional Arabic" panose="02020603050405020304" pitchFamily="18" charset="-78"/>
              </a:rPr>
              <a:t>, delirium is  one of the serious emergencies</a:t>
            </a:r>
            <a:r>
              <a:rPr lang="en-US" dirty="0" smtClean="0">
                <a:latin typeface="Times New Roman" panose="02020603050405020304" pitchFamily="18" charset="0"/>
                <a:ea typeface="Times New Roman" panose="02020603050405020304" pitchFamily="18" charset="0"/>
                <a:cs typeface="Traditional Arabic" panose="02020603050405020304" pitchFamily="18" charset="-78"/>
              </a:rPr>
              <a:t>.</a:t>
            </a:r>
          </a:p>
          <a:p>
            <a:pPr marL="0" indent="0" algn="just" rtl="0">
              <a:lnSpc>
                <a:spcPct val="107000"/>
              </a:lnSpc>
              <a:buNone/>
            </a:pPr>
            <a:r>
              <a:rPr lang="en-US" sz="1600" b="1" dirty="0"/>
              <a:t>Epidemiology: </a:t>
            </a:r>
            <a:r>
              <a:rPr lang="en-US" sz="1600" dirty="0" smtClean="0"/>
              <a:t>more </a:t>
            </a:r>
            <a:r>
              <a:rPr lang="en-US" sz="1600" dirty="0"/>
              <a:t>common among elderly and children</a:t>
            </a:r>
            <a:r>
              <a:rPr lang="en-US" sz="1600" dirty="0" smtClean="0"/>
              <a:t>. M=F. </a:t>
            </a:r>
            <a:r>
              <a:rPr lang="en-US" sz="1600" dirty="0"/>
              <a:t>Among hospitalized patients about 10 %, post burn patients 20%, intensive care unit 30%.</a:t>
            </a:r>
          </a:p>
          <a:p>
            <a:pPr marL="0" indent="0" algn="just" rtl="0">
              <a:lnSpc>
                <a:spcPct val="107000"/>
              </a:lnSpc>
              <a:buNone/>
            </a:pPr>
            <a:endParaRPr lang="en-US" sz="1600" dirty="0">
              <a:latin typeface="Calibri" panose="020F0502020204030204" pitchFamily="34" charset="0"/>
              <a:ea typeface="Calibri" panose="020F0502020204030204" pitchFamily="34" charset="0"/>
              <a:cs typeface="Arial" panose="020B0604020202020204" pitchFamily="34" charset="0"/>
            </a:endParaRPr>
          </a:p>
          <a:p>
            <a:endParaRPr lang="ar-SA" dirty="0"/>
          </a:p>
        </p:txBody>
      </p:sp>
      <p:sp>
        <p:nvSpPr>
          <p:cNvPr id="4" name="عنصر نائب للتذييل 3"/>
          <p:cNvSpPr>
            <a:spLocks noGrp="1"/>
          </p:cNvSpPr>
          <p:nvPr>
            <p:ph type="ftr" sz="quarter" idx="11"/>
          </p:nvPr>
        </p:nvSpPr>
        <p:spPr>
          <a:xfrm>
            <a:off x="561110" y="6211037"/>
            <a:ext cx="3859795" cy="304801"/>
          </a:xfrm>
        </p:spPr>
        <p:txBody>
          <a:bodyPr/>
          <a:lstStyle/>
          <a:p>
            <a:r>
              <a:rPr lang="en-US" dirty="0" smtClean="0"/>
              <a:t>Neurocognitive Disorders-  Prof. Al-Sughayir</a:t>
            </a:r>
            <a:endParaRPr lang="en-US" dirty="0"/>
          </a:p>
        </p:txBody>
      </p:sp>
      <p:sp>
        <p:nvSpPr>
          <p:cNvPr id="5" name="عنصر نائب لرقم الشريحة 4"/>
          <p:cNvSpPr>
            <a:spLocks noGrp="1"/>
          </p:cNvSpPr>
          <p:nvPr>
            <p:ph type="sldNum" sz="quarter" idx="12"/>
          </p:nvPr>
        </p:nvSpPr>
        <p:spPr/>
        <p:txBody>
          <a:bodyPr/>
          <a:lstStyle/>
          <a:p>
            <a:fld id="{D57F1E4F-1CFF-5643-939E-217C01CDF565}" type="slidenum">
              <a:rPr lang="en-US" smtClean="0"/>
              <a:pPr/>
              <a:t>4</a:t>
            </a:fld>
            <a:endParaRPr lang="en-US" dirty="0"/>
          </a:p>
        </p:txBody>
      </p:sp>
    </p:spTree>
    <p:extLst>
      <p:ext uri="{BB962C8B-B14F-4D97-AF65-F5344CB8AC3E}">
        <p14:creationId xmlns:p14="http://schemas.microsoft.com/office/powerpoint/2010/main" val="103881683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1591127" y="764933"/>
            <a:ext cx="8761413" cy="706964"/>
          </a:xfrm>
        </p:spPr>
        <p:txBody>
          <a:bodyPr/>
          <a:lstStyle/>
          <a:p>
            <a:pPr algn="ctr"/>
            <a:r>
              <a:rPr lang="en-US" dirty="0">
                <a:latin typeface="Times New Roman" panose="02020603050405020304" pitchFamily="18" charset="0"/>
                <a:ea typeface="Times New Roman" panose="02020603050405020304" pitchFamily="18" charset="0"/>
              </a:rPr>
              <a:t>Types of delirium</a:t>
            </a:r>
            <a:endParaRPr lang="ar-SA" dirty="0"/>
          </a:p>
        </p:txBody>
      </p:sp>
      <p:sp>
        <p:nvSpPr>
          <p:cNvPr id="4" name="عنصر نائب للتذييل 3"/>
          <p:cNvSpPr>
            <a:spLocks noGrp="1"/>
          </p:cNvSpPr>
          <p:nvPr>
            <p:ph type="ftr" sz="quarter" idx="11"/>
          </p:nvPr>
        </p:nvSpPr>
        <p:spPr/>
        <p:txBody>
          <a:bodyPr/>
          <a:lstStyle/>
          <a:p>
            <a:r>
              <a:rPr lang="en-US" smtClean="0"/>
              <a:t>Neurocognitive Disorders-  Prof. Al-Sughayir</a:t>
            </a:r>
            <a:endParaRPr lang="en-US" dirty="0"/>
          </a:p>
        </p:txBody>
      </p:sp>
      <p:sp>
        <p:nvSpPr>
          <p:cNvPr id="5" name="عنصر نائب لرقم الشريحة 4"/>
          <p:cNvSpPr>
            <a:spLocks noGrp="1"/>
          </p:cNvSpPr>
          <p:nvPr>
            <p:ph type="sldNum" sz="quarter" idx="12"/>
          </p:nvPr>
        </p:nvSpPr>
        <p:spPr/>
        <p:txBody>
          <a:bodyPr/>
          <a:lstStyle/>
          <a:p>
            <a:fld id="{D57F1E4F-1CFF-5643-939E-217C01CDF565}" type="slidenum">
              <a:rPr lang="en-US" smtClean="0"/>
              <a:pPr/>
              <a:t>5</a:t>
            </a:fld>
            <a:endParaRPr lang="en-US" dirty="0"/>
          </a:p>
        </p:txBody>
      </p:sp>
      <p:sp>
        <p:nvSpPr>
          <p:cNvPr id="6" name="وسيلة شرح مستطيلة 5"/>
          <p:cNvSpPr/>
          <p:nvPr/>
        </p:nvSpPr>
        <p:spPr>
          <a:xfrm>
            <a:off x="467139" y="1759227"/>
            <a:ext cx="2564296" cy="4343399"/>
          </a:xfrm>
          <a:prstGeom prst="wedgeRectCallout">
            <a:avLst>
              <a:gd name="adj1" fmla="val 52169"/>
              <a:gd name="adj2" fmla="val -59113"/>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3000" b="1" dirty="0">
                <a:solidFill>
                  <a:schemeClr val="accent6">
                    <a:lumMod val="50000"/>
                  </a:schemeClr>
                </a:solidFill>
              </a:rPr>
              <a:t>Hyperactive (30</a:t>
            </a:r>
            <a:r>
              <a:rPr lang="en-US" sz="3000" b="1" dirty="0" smtClean="0">
                <a:solidFill>
                  <a:schemeClr val="accent6">
                    <a:lumMod val="50000"/>
                  </a:schemeClr>
                </a:solidFill>
              </a:rPr>
              <a:t>%)</a:t>
            </a:r>
          </a:p>
          <a:p>
            <a:pPr algn="ctr"/>
            <a:endParaRPr lang="en-US" sz="3000" b="1" dirty="0">
              <a:solidFill>
                <a:schemeClr val="accent6">
                  <a:lumMod val="50000"/>
                </a:schemeClr>
              </a:solidFill>
            </a:endParaRPr>
          </a:p>
          <a:p>
            <a:r>
              <a:rPr lang="en-US" sz="2400" dirty="0">
                <a:solidFill>
                  <a:schemeClr val="tx1">
                    <a:lumMod val="85000"/>
                    <a:lumOff val="15000"/>
                  </a:schemeClr>
                </a:solidFill>
              </a:rPr>
              <a:t>The most clear and least controversial in diagnosis.</a:t>
            </a:r>
          </a:p>
        </p:txBody>
      </p:sp>
      <p:sp>
        <p:nvSpPr>
          <p:cNvPr id="7" name="وسيلة شرح مستطيلة 6"/>
          <p:cNvSpPr/>
          <p:nvPr/>
        </p:nvSpPr>
        <p:spPr>
          <a:xfrm>
            <a:off x="6470374" y="1759227"/>
            <a:ext cx="5408971" cy="4343400"/>
          </a:xfrm>
          <a:prstGeom prst="wedgeRectCallout">
            <a:avLst>
              <a:gd name="adj1" fmla="val -53262"/>
              <a:gd name="adj2" fmla="val -59210"/>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3000" b="1" dirty="0" smtClean="0">
                <a:solidFill>
                  <a:schemeClr val="accent6">
                    <a:lumMod val="50000"/>
                  </a:schemeClr>
                </a:solidFill>
                <a:ea typeface="Times New Roman" panose="02020603050405020304" pitchFamily="18" charset="0"/>
                <a:cs typeface="Traditional Arabic" panose="02020603050405020304" pitchFamily="18" charset="-78"/>
              </a:rPr>
              <a:t>Hypoactive (24%)</a:t>
            </a:r>
          </a:p>
          <a:p>
            <a:pPr lvl="0"/>
            <a:r>
              <a:rPr lang="en-US" sz="2200" dirty="0" smtClean="0">
                <a:solidFill>
                  <a:prstClr val="black">
                    <a:lumMod val="85000"/>
                    <a:lumOff val="15000"/>
                  </a:prstClr>
                </a:solidFill>
                <a:ea typeface="Times New Roman" panose="02020603050405020304" pitchFamily="18" charset="0"/>
                <a:cs typeface="Traditional Arabic" panose="02020603050405020304" pitchFamily="18" charset="-78"/>
              </a:rPr>
              <a:t>. Classically</a:t>
            </a:r>
            <a:r>
              <a:rPr lang="en-US" sz="2200" dirty="0">
                <a:solidFill>
                  <a:prstClr val="black">
                    <a:lumMod val="85000"/>
                    <a:lumOff val="15000"/>
                  </a:prstClr>
                </a:solidFill>
                <a:ea typeface="Times New Roman" panose="02020603050405020304" pitchFamily="18" charset="0"/>
                <a:cs typeface="Traditional Arabic" panose="02020603050405020304" pitchFamily="18" charset="-78"/>
              </a:rPr>
              <a:t>, these patients present with symptoms that </a:t>
            </a:r>
            <a:r>
              <a:rPr lang="en-US" sz="2200" dirty="0" smtClean="0">
                <a:solidFill>
                  <a:prstClr val="black">
                    <a:lumMod val="85000"/>
                    <a:lumOff val="15000"/>
                  </a:prstClr>
                </a:solidFill>
                <a:ea typeface="Times New Roman" panose="02020603050405020304" pitchFamily="18" charset="0"/>
                <a:cs typeface="Traditional Arabic" panose="02020603050405020304" pitchFamily="18" charset="-78"/>
              </a:rPr>
              <a:t>resemble depression </a:t>
            </a:r>
            <a:r>
              <a:rPr lang="en-US" sz="2200" dirty="0">
                <a:solidFill>
                  <a:prstClr val="black">
                    <a:lumMod val="85000"/>
                    <a:lumOff val="15000"/>
                  </a:prstClr>
                </a:solidFill>
                <a:ea typeface="Times New Roman" panose="02020603050405020304" pitchFamily="18" charset="0"/>
                <a:cs typeface="Traditional Arabic" panose="02020603050405020304" pitchFamily="18" charset="-78"/>
              </a:rPr>
              <a:t>(lethargy, </a:t>
            </a:r>
            <a:r>
              <a:rPr lang="en-US" sz="2200" dirty="0" smtClean="0">
                <a:solidFill>
                  <a:prstClr val="black">
                    <a:lumMod val="85000"/>
                    <a:lumOff val="15000"/>
                  </a:prstClr>
                </a:solidFill>
                <a:ea typeface="Times New Roman" panose="02020603050405020304" pitchFamily="18" charset="0"/>
                <a:cs typeface="Traditional Arabic" panose="02020603050405020304" pitchFamily="18" charset="-78"/>
              </a:rPr>
              <a:t>slowness, decreased </a:t>
            </a:r>
            <a:r>
              <a:rPr lang="en-US" sz="2200" dirty="0">
                <a:solidFill>
                  <a:prstClr val="black">
                    <a:lumMod val="85000"/>
                    <a:lumOff val="15000"/>
                  </a:prstClr>
                </a:solidFill>
                <a:ea typeface="Times New Roman" panose="02020603050405020304" pitchFamily="18" charset="0"/>
                <a:cs typeface="Traditional Arabic" panose="02020603050405020304" pitchFamily="18" charset="-78"/>
              </a:rPr>
              <a:t>level of alertness, </a:t>
            </a:r>
            <a:r>
              <a:rPr lang="en-US" sz="2200" dirty="0" smtClean="0">
                <a:solidFill>
                  <a:prstClr val="black">
                    <a:lumMod val="85000"/>
                    <a:lumOff val="15000"/>
                  </a:prstClr>
                </a:solidFill>
                <a:ea typeface="Times New Roman" panose="02020603050405020304" pitchFamily="18" charset="0"/>
                <a:cs typeface="Traditional Arabic" panose="02020603050405020304" pitchFamily="18" charset="-78"/>
              </a:rPr>
              <a:t>and </a:t>
            </a:r>
            <a:r>
              <a:rPr lang="en-US" sz="2200" dirty="0">
                <a:solidFill>
                  <a:prstClr val="black">
                    <a:lumMod val="85000"/>
                    <a:lumOff val="15000"/>
                  </a:prstClr>
                </a:solidFill>
                <a:ea typeface="Times New Roman" panose="02020603050405020304" pitchFamily="18" charset="0"/>
                <a:cs typeface="Traditional Arabic" panose="02020603050405020304" pitchFamily="18" charset="-78"/>
              </a:rPr>
              <a:t>decreased speech production</a:t>
            </a:r>
            <a:r>
              <a:rPr lang="en-US" sz="2200" dirty="0" smtClean="0">
                <a:solidFill>
                  <a:prstClr val="black">
                    <a:lumMod val="85000"/>
                    <a:lumOff val="15000"/>
                  </a:prstClr>
                </a:solidFill>
                <a:ea typeface="Times New Roman" panose="02020603050405020304" pitchFamily="18" charset="0"/>
                <a:cs typeface="Traditional Arabic" panose="02020603050405020304" pitchFamily="18" charset="-78"/>
              </a:rPr>
              <a:t>).</a:t>
            </a:r>
          </a:p>
          <a:p>
            <a:pPr lvl="0"/>
            <a:r>
              <a:rPr lang="en-US" sz="2200" dirty="0">
                <a:solidFill>
                  <a:prstClr val="black">
                    <a:lumMod val="85000"/>
                    <a:lumOff val="15000"/>
                  </a:prstClr>
                </a:solidFill>
                <a:ea typeface="Times New Roman" panose="02020603050405020304" pitchFamily="18" charset="0"/>
                <a:cs typeface="Traditional Arabic" panose="02020603050405020304" pitchFamily="18" charset="-78"/>
              </a:rPr>
              <a:t>. A large percentage of these patients are inappropriately diagnosed as depressed. </a:t>
            </a:r>
            <a:endParaRPr lang="en-US" sz="2200" dirty="0">
              <a:solidFill>
                <a:prstClr val="black">
                  <a:lumMod val="85000"/>
                  <a:lumOff val="15000"/>
                </a:prstClr>
              </a:solidFill>
            </a:endParaRPr>
          </a:p>
          <a:p>
            <a:pPr lvl="0"/>
            <a:endParaRPr lang="en-US" sz="2200" dirty="0">
              <a:solidFill>
                <a:prstClr val="black">
                  <a:lumMod val="85000"/>
                  <a:lumOff val="15000"/>
                </a:prstClr>
              </a:solidFill>
            </a:endParaRPr>
          </a:p>
          <a:p>
            <a:r>
              <a:rPr lang="en-US" sz="2200" dirty="0" smtClean="0">
                <a:solidFill>
                  <a:schemeClr val="tx1">
                    <a:lumMod val="85000"/>
                    <a:lumOff val="15000"/>
                  </a:schemeClr>
                </a:solidFill>
                <a:ea typeface="Times New Roman" panose="02020603050405020304" pitchFamily="18" charset="0"/>
                <a:cs typeface="Traditional Arabic" panose="02020603050405020304" pitchFamily="18" charset="-78"/>
              </a:rPr>
              <a:t>. The </a:t>
            </a:r>
            <a:r>
              <a:rPr lang="en-US" sz="2200" dirty="0">
                <a:solidFill>
                  <a:schemeClr val="tx1">
                    <a:lumMod val="85000"/>
                    <a:lumOff val="15000"/>
                  </a:schemeClr>
                </a:solidFill>
                <a:ea typeface="Times New Roman" panose="02020603050405020304" pitchFamily="18" charset="0"/>
                <a:cs typeface="Traditional Arabic" panose="02020603050405020304" pitchFamily="18" charset="-78"/>
              </a:rPr>
              <a:t>most difficult type to </a:t>
            </a:r>
            <a:r>
              <a:rPr lang="en-US" sz="2200" dirty="0" smtClean="0">
                <a:solidFill>
                  <a:schemeClr val="tx1">
                    <a:lumMod val="85000"/>
                    <a:lumOff val="15000"/>
                  </a:schemeClr>
                </a:solidFill>
                <a:ea typeface="Times New Roman" panose="02020603050405020304" pitchFamily="18" charset="0"/>
                <a:cs typeface="Traditional Arabic" panose="02020603050405020304" pitchFamily="18" charset="-78"/>
              </a:rPr>
              <a:t>identify.</a:t>
            </a:r>
            <a:endParaRPr lang="en-US" sz="2200" dirty="0">
              <a:solidFill>
                <a:schemeClr val="tx1">
                  <a:lumMod val="85000"/>
                  <a:lumOff val="15000"/>
                </a:schemeClr>
              </a:solidFill>
            </a:endParaRPr>
          </a:p>
        </p:txBody>
      </p:sp>
      <p:sp>
        <p:nvSpPr>
          <p:cNvPr id="8" name="وسيلة شرح مستطيلة 7"/>
          <p:cNvSpPr/>
          <p:nvPr/>
        </p:nvSpPr>
        <p:spPr>
          <a:xfrm>
            <a:off x="3061271" y="1759227"/>
            <a:ext cx="3379266" cy="4343400"/>
          </a:xfrm>
          <a:prstGeom prst="wedgeRectCallout">
            <a:avLst>
              <a:gd name="adj1" fmla="val 9648"/>
              <a:gd name="adj2" fmla="val -56871"/>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r>
              <a:rPr lang="en-US" sz="3000" b="1" dirty="0" smtClean="0">
                <a:solidFill>
                  <a:schemeClr val="accent6">
                    <a:lumMod val="50000"/>
                  </a:schemeClr>
                </a:solidFill>
                <a:ea typeface="Times New Roman" panose="02020603050405020304" pitchFamily="18" charset="0"/>
                <a:cs typeface="Traditional Arabic" panose="02020603050405020304" pitchFamily="18" charset="-78"/>
              </a:rPr>
              <a:t>Mixed (46%)</a:t>
            </a:r>
          </a:p>
          <a:p>
            <a:r>
              <a:rPr lang="en-US" sz="2400" dirty="0" smtClean="0">
                <a:solidFill>
                  <a:schemeClr val="tx1">
                    <a:lumMod val="85000"/>
                    <a:lumOff val="15000"/>
                  </a:schemeClr>
                </a:solidFill>
                <a:ea typeface="Times New Roman" panose="02020603050405020304" pitchFamily="18" charset="0"/>
                <a:cs typeface="Traditional Arabic" panose="02020603050405020304" pitchFamily="18" charset="-78"/>
              </a:rPr>
              <a:t>Waxing </a:t>
            </a:r>
            <a:r>
              <a:rPr lang="en-US" sz="2400" dirty="0">
                <a:solidFill>
                  <a:schemeClr val="tx1">
                    <a:lumMod val="85000"/>
                    <a:lumOff val="15000"/>
                  </a:schemeClr>
                </a:solidFill>
                <a:ea typeface="Times New Roman" panose="02020603050405020304" pitchFamily="18" charset="0"/>
                <a:cs typeface="Traditional Arabic" panose="02020603050405020304" pitchFamily="18" charset="-78"/>
              </a:rPr>
              <a:t>and waning ‌ pattern. Commonly seen in surgical patients (agitated at times, with alternating episodes of hypoactivity).</a:t>
            </a:r>
            <a:endParaRPr lang="en-US" sz="2400" dirty="0">
              <a:solidFill>
                <a:schemeClr val="tx1">
                  <a:lumMod val="85000"/>
                  <a:lumOff val="15000"/>
                </a:schemeClr>
              </a:solidFill>
            </a:endParaRPr>
          </a:p>
        </p:txBody>
      </p:sp>
    </p:spTree>
    <p:extLst>
      <p:ext uri="{BB962C8B-B14F-4D97-AF65-F5344CB8AC3E}">
        <p14:creationId xmlns:p14="http://schemas.microsoft.com/office/powerpoint/2010/main" val="328234747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ctr"/>
            <a:r>
              <a:rPr lang="en-US" dirty="0" smtClean="0"/>
              <a:t>Etiology</a:t>
            </a:r>
            <a:endParaRPr lang="ar-SA" dirty="0"/>
          </a:p>
        </p:txBody>
      </p:sp>
      <p:sp>
        <p:nvSpPr>
          <p:cNvPr id="3" name="عنصر نائب للمحتوى 2"/>
          <p:cNvSpPr>
            <a:spLocks noGrp="1"/>
          </p:cNvSpPr>
          <p:nvPr>
            <p:ph idx="1"/>
          </p:nvPr>
        </p:nvSpPr>
        <p:spPr>
          <a:xfrm>
            <a:off x="500186" y="2289908"/>
            <a:ext cx="10589846" cy="3845169"/>
          </a:xfrm>
          <a:solidFill>
            <a:schemeClr val="accent6">
              <a:lumMod val="20000"/>
              <a:lumOff val="80000"/>
            </a:schemeClr>
          </a:solidFill>
        </p:spPr>
        <p:txBody>
          <a:bodyPr>
            <a:normAutofit lnSpcReduction="10000"/>
          </a:bodyPr>
          <a:lstStyle/>
          <a:p>
            <a:pPr lvl="0" algn="l" rtl="0">
              <a:lnSpc>
                <a:spcPct val="150000"/>
              </a:lnSpc>
            </a:pPr>
            <a:r>
              <a:rPr lang="en-US" sz="2000" dirty="0" smtClean="0"/>
              <a:t>Metabolic </a:t>
            </a:r>
            <a:r>
              <a:rPr lang="en-US" sz="2000" dirty="0"/>
              <a:t>disturbances/ electrolyte imbalance.</a:t>
            </a:r>
          </a:p>
          <a:p>
            <a:pPr lvl="0" algn="l" rtl="0">
              <a:lnSpc>
                <a:spcPct val="150000"/>
              </a:lnSpc>
            </a:pPr>
            <a:r>
              <a:rPr lang="en-US" sz="2000" dirty="0" err="1"/>
              <a:t>Endocrinopathies</a:t>
            </a:r>
            <a:r>
              <a:rPr lang="en-US" sz="2000" dirty="0"/>
              <a:t> (e.g. hypoglycemia, hyperglycemia</a:t>
            </a:r>
            <a:r>
              <a:rPr lang="en-US" sz="2000" dirty="0" smtClean="0"/>
              <a:t>).</a:t>
            </a:r>
          </a:p>
          <a:p>
            <a:pPr lvl="0" algn="l" rtl="0">
              <a:lnSpc>
                <a:spcPct val="150000"/>
              </a:lnSpc>
            </a:pPr>
            <a:r>
              <a:rPr lang="en-US" sz="2000" dirty="0" smtClean="0"/>
              <a:t>Medications </a:t>
            </a:r>
            <a:r>
              <a:rPr lang="en-US" sz="2000" dirty="0"/>
              <a:t>(multiple drugs with multiple interactions</a:t>
            </a:r>
            <a:r>
              <a:rPr lang="en-US" sz="2000" dirty="0" smtClean="0"/>
              <a:t>). </a:t>
            </a:r>
          </a:p>
          <a:p>
            <a:pPr lvl="0" algn="l" rtl="0">
              <a:lnSpc>
                <a:spcPct val="150000"/>
              </a:lnSpc>
            </a:pPr>
            <a:r>
              <a:rPr lang="en-US" sz="2000" dirty="0" smtClean="0"/>
              <a:t>Infections</a:t>
            </a:r>
            <a:r>
              <a:rPr lang="en-US" sz="2000" dirty="0"/>
              <a:t>: systemic(e.g. septicemia), specific (e.g. encephalitis</a:t>
            </a:r>
            <a:r>
              <a:rPr lang="en-US" sz="2000" dirty="0" smtClean="0"/>
              <a:t>). </a:t>
            </a:r>
          </a:p>
          <a:p>
            <a:pPr lvl="0" algn="l" rtl="0">
              <a:lnSpc>
                <a:spcPct val="150000"/>
              </a:lnSpc>
            </a:pPr>
            <a:r>
              <a:rPr lang="en-US" sz="2000" dirty="0" smtClean="0"/>
              <a:t>Organ </a:t>
            </a:r>
            <a:r>
              <a:rPr lang="en-US" sz="2000" dirty="0"/>
              <a:t>failure: e.g. hepatic encephalopathy, uremia, hypoxia</a:t>
            </a:r>
            <a:r>
              <a:rPr lang="en-US" sz="2000" dirty="0" smtClean="0"/>
              <a:t>. </a:t>
            </a:r>
            <a:endParaRPr lang="en-US" sz="2000" dirty="0"/>
          </a:p>
          <a:p>
            <a:pPr lvl="0" algn="l" rtl="0">
              <a:lnSpc>
                <a:spcPct val="150000"/>
              </a:lnSpc>
            </a:pPr>
            <a:r>
              <a:rPr lang="en-US" sz="2000" dirty="0"/>
              <a:t>Neurological diseases: seizure / head trauma</a:t>
            </a:r>
            <a:r>
              <a:rPr lang="en-US" sz="2000" dirty="0" smtClean="0"/>
              <a:t>. </a:t>
            </a:r>
          </a:p>
          <a:p>
            <a:pPr lvl="0" algn="l" rtl="0">
              <a:lnSpc>
                <a:spcPct val="150000"/>
              </a:lnSpc>
            </a:pPr>
            <a:r>
              <a:rPr lang="en-US" sz="2000" dirty="0" smtClean="0"/>
              <a:t>Substance </a:t>
            </a:r>
            <a:r>
              <a:rPr lang="en-US" sz="2000" dirty="0"/>
              <a:t>abuse: intoxication or withdrawal (e.g. delirium tremens ).</a:t>
            </a:r>
          </a:p>
          <a:p>
            <a:pPr algn="l"/>
            <a:endParaRPr lang="ar-SA" dirty="0"/>
          </a:p>
        </p:txBody>
      </p:sp>
      <p:sp>
        <p:nvSpPr>
          <p:cNvPr id="4" name="عنصر نائب للتذييل 3"/>
          <p:cNvSpPr>
            <a:spLocks noGrp="1"/>
          </p:cNvSpPr>
          <p:nvPr>
            <p:ph type="ftr" sz="quarter" idx="11"/>
          </p:nvPr>
        </p:nvSpPr>
        <p:spPr/>
        <p:txBody>
          <a:bodyPr/>
          <a:lstStyle/>
          <a:p>
            <a:r>
              <a:rPr lang="en-US" smtClean="0"/>
              <a:t>Neurocognitive Disorders-  Prof. Al-Sughayir</a:t>
            </a:r>
            <a:endParaRPr lang="en-US" dirty="0"/>
          </a:p>
        </p:txBody>
      </p:sp>
      <p:sp>
        <p:nvSpPr>
          <p:cNvPr id="5" name="عنصر نائب لرقم الشريحة 4"/>
          <p:cNvSpPr>
            <a:spLocks noGrp="1"/>
          </p:cNvSpPr>
          <p:nvPr>
            <p:ph type="sldNum" sz="quarter" idx="12"/>
          </p:nvPr>
        </p:nvSpPr>
        <p:spPr/>
        <p:txBody>
          <a:bodyPr/>
          <a:lstStyle/>
          <a:p>
            <a:fld id="{D57F1E4F-1CFF-5643-939E-217C01CDF565}" type="slidenum">
              <a:rPr lang="en-US" smtClean="0"/>
              <a:pPr/>
              <a:t>6</a:t>
            </a:fld>
            <a:endParaRPr lang="en-US" dirty="0"/>
          </a:p>
        </p:txBody>
      </p:sp>
    </p:spTree>
    <p:extLst>
      <p:ext uri="{BB962C8B-B14F-4D97-AF65-F5344CB8AC3E}">
        <p14:creationId xmlns:p14="http://schemas.microsoft.com/office/powerpoint/2010/main" val="325082784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561110" y="1860062"/>
            <a:ext cx="10466398" cy="4189046"/>
          </a:xfrm>
          <a:solidFill>
            <a:schemeClr val="accent6">
              <a:lumMod val="20000"/>
              <a:lumOff val="80000"/>
            </a:schemeClr>
          </a:solidFill>
        </p:spPr>
        <p:txBody>
          <a:bodyPr>
            <a:normAutofit fontScale="92500" lnSpcReduction="10000"/>
          </a:bodyPr>
          <a:lstStyle/>
          <a:p>
            <a:pPr algn="l" rtl="0">
              <a:lnSpc>
                <a:spcPct val="150000"/>
              </a:lnSpc>
            </a:pPr>
            <a:r>
              <a:rPr lang="en-US" b="1" dirty="0" err="1" smtClean="0"/>
              <a:t>DDx</a:t>
            </a:r>
            <a:r>
              <a:rPr lang="en-US" b="1" dirty="0" smtClean="0"/>
              <a:t>:</a:t>
            </a:r>
            <a:endParaRPr lang="en-US" sz="1600" dirty="0"/>
          </a:p>
          <a:p>
            <a:pPr lvl="1" algn="l" rtl="0">
              <a:lnSpc>
                <a:spcPct val="150000"/>
              </a:lnSpc>
            </a:pPr>
            <a:r>
              <a:rPr lang="en-US" dirty="0"/>
              <a:t>Other neurocognitive disorders (may </a:t>
            </a:r>
            <a:r>
              <a:rPr lang="en-US" dirty="0" smtClean="0"/>
              <a:t>coexist)e.g., stroke.</a:t>
            </a:r>
            <a:endParaRPr lang="en-US" sz="1400" dirty="0"/>
          </a:p>
          <a:p>
            <a:pPr lvl="1" algn="l" rtl="0">
              <a:lnSpc>
                <a:spcPct val="150000"/>
              </a:lnSpc>
            </a:pPr>
            <a:r>
              <a:rPr lang="en-US" dirty="0"/>
              <a:t>Acute </a:t>
            </a:r>
            <a:r>
              <a:rPr lang="en-US" dirty="0" smtClean="0"/>
              <a:t>psychosis </a:t>
            </a:r>
            <a:r>
              <a:rPr lang="en-US" dirty="0"/>
              <a:t>(no disturbance in awareness of the environment).</a:t>
            </a:r>
            <a:endParaRPr lang="en-US" sz="1400" dirty="0"/>
          </a:p>
          <a:p>
            <a:pPr algn="l" rtl="0">
              <a:lnSpc>
                <a:spcPct val="150000"/>
              </a:lnSpc>
            </a:pPr>
            <a:r>
              <a:rPr lang="en-US" b="1" dirty="0"/>
              <a:t>Course and Prognosis:</a:t>
            </a:r>
            <a:endParaRPr lang="en-US" sz="1600" dirty="0"/>
          </a:p>
          <a:p>
            <a:pPr algn="l" rtl="0">
              <a:lnSpc>
                <a:spcPct val="150000"/>
              </a:lnSpc>
            </a:pPr>
            <a:r>
              <a:rPr lang="en-US" dirty="0"/>
              <a:t>The course is usually short </a:t>
            </a:r>
            <a:r>
              <a:rPr lang="en-US" dirty="0" smtClean="0"/>
              <a:t>self-limiting(7-10 </a:t>
            </a:r>
            <a:r>
              <a:rPr lang="en-US" dirty="0"/>
              <a:t>days). </a:t>
            </a:r>
            <a:endParaRPr lang="en-US" dirty="0" smtClean="0"/>
          </a:p>
          <a:p>
            <a:pPr algn="l" rtl="0">
              <a:lnSpc>
                <a:spcPct val="150000"/>
              </a:lnSpc>
            </a:pPr>
            <a:r>
              <a:rPr lang="en-US" dirty="0" smtClean="0"/>
              <a:t>If </a:t>
            </a:r>
            <a:r>
              <a:rPr lang="en-US" dirty="0"/>
              <a:t>not treated may progress rapidly into death or </a:t>
            </a:r>
            <a:r>
              <a:rPr lang="en-US" dirty="0" smtClean="0"/>
              <a:t>dementia. </a:t>
            </a:r>
            <a:endParaRPr lang="en-US" sz="1600" dirty="0"/>
          </a:p>
          <a:p>
            <a:pPr algn="l" rtl="0">
              <a:lnSpc>
                <a:spcPct val="150000"/>
              </a:lnSpc>
            </a:pPr>
            <a:r>
              <a:rPr lang="en-US" dirty="0"/>
              <a:t>When treated, it usually resolves rapidly.  </a:t>
            </a:r>
            <a:endParaRPr lang="en-US" dirty="0" smtClean="0"/>
          </a:p>
          <a:p>
            <a:pPr algn="l" rtl="0">
              <a:lnSpc>
                <a:spcPct val="150000"/>
              </a:lnSpc>
            </a:pPr>
            <a:r>
              <a:rPr lang="en-US" dirty="0" smtClean="0"/>
              <a:t>However</a:t>
            </a:r>
            <a:r>
              <a:rPr lang="en-US" dirty="0"/>
              <a:t>, some residual deficit may persist. Patients may have another episode later in their life.</a:t>
            </a:r>
            <a:endParaRPr lang="en-US" sz="1600" dirty="0"/>
          </a:p>
          <a:p>
            <a:pPr algn="l"/>
            <a:endParaRPr lang="ar-SA" dirty="0"/>
          </a:p>
        </p:txBody>
      </p:sp>
      <p:sp>
        <p:nvSpPr>
          <p:cNvPr id="4" name="عنصر نائب للتذييل 3"/>
          <p:cNvSpPr>
            <a:spLocks noGrp="1"/>
          </p:cNvSpPr>
          <p:nvPr>
            <p:ph type="ftr" sz="quarter" idx="11"/>
          </p:nvPr>
        </p:nvSpPr>
        <p:spPr/>
        <p:txBody>
          <a:bodyPr/>
          <a:lstStyle/>
          <a:p>
            <a:r>
              <a:rPr lang="en-US" smtClean="0"/>
              <a:t>Neurocognitive Disorders-  Prof. Al-Sughayir</a:t>
            </a:r>
            <a:endParaRPr lang="en-US" dirty="0"/>
          </a:p>
        </p:txBody>
      </p:sp>
      <p:sp>
        <p:nvSpPr>
          <p:cNvPr id="5" name="عنصر نائب لرقم الشريحة 4"/>
          <p:cNvSpPr>
            <a:spLocks noGrp="1"/>
          </p:cNvSpPr>
          <p:nvPr>
            <p:ph type="sldNum" sz="quarter" idx="12"/>
          </p:nvPr>
        </p:nvSpPr>
        <p:spPr/>
        <p:txBody>
          <a:bodyPr/>
          <a:lstStyle/>
          <a:p>
            <a:fld id="{D57F1E4F-1CFF-5643-939E-217C01CDF565}" type="slidenum">
              <a:rPr lang="en-US" smtClean="0"/>
              <a:pPr/>
              <a:t>7</a:t>
            </a:fld>
            <a:endParaRPr lang="en-US" dirty="0"/>
          </a:p>
        </p:txBody>
      </p:sp>
    </p:spTree>
    <p:extLst>
      <p:ext uri="{BB962C8B-B14F-4D97-AF65-F5344CB8AC3E}">
        <p14:creationId xmlns:p14="http://schemas.microsoft.com/office/powerpoint/2010/main" val="338945734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ctr"/>
            <a:r>
              <a:rPr lang="en-US" dirty="0" smtClean="0"/>
              <a:t>Treatment</a:t>
            </a:r>
            <a:endParaRPr lang="ar-SA" dirty="0"/>
          </a:p>
        </p:txBody>
      </p:sp>
      <p:sp>
        <p:nvSpPr>
          <p:cNvPr id="3" name="عنصر نائب للمحتوى 2"/>
          <p:cNvSpPr>
            <a:spLocks noGrp="1"/>
          </p:cNvSpPr>
          <p:nvPr>
            <p:ph idx="1"/>
          </p:nvPr>
        </p:nvSpPr>
        <p:spPr>
          <a:xfrm>
            <a:off x="561110" y="2097284"/>
            <a:ext cx="10560182" cy="4360984"/>
          </a:xfrm>
          <a:solidFill>
            <a:schemeClr val="accent6">
              <a:lumMod val="20000"/>
              <a:lumOff val="80000"/>
            </a:schemeClr>
          </a:solidFill>
        </p:spPr>
        <p:txBody>
          <a:bodyPr>
            <a:normAutofit/>
          </a:bodyPr>
          <a:lstStyle/>
          <a:p>
            <a:pPr lvl="0" algn="l" rtl="0">
              <a:lnSpc>
                <a:spcPct val="150000"/>
              </a:lnSpc>
            </a:pPr>
            <a:r>
              <a:rPr lang="en-US" dirty="0" smtClean="0"/>
              <a:t>Detect the cause (s)&amp;treat it </a:t>
            </a:r>
            <a:r>
              <a:rPr lang="en-US" dirty="0"/>
              <a:t>properly, e.g. </a:t>
            </a:r>
            <a:r>
              <a:rPr lang="en-US" dirty="0" smtClean="0"/>
              <a:t>infection, electrolyte imbalances</a:t>
            </a:r>
          </a:p>
          <a:p>
            <a:pPr lvl="0" algn="l" rtl="0">
              <a:lnSpc>
                <a:spcPct val="150000"/>
              </a:lnSpc>
            </a:pPr>
            <a:r>
              <a:rPr lang="en-US" dirty="0" smtClean="0"/>
              <a:t>Control </a:t>
            </a:r>
            <a:r>
              <a:rPr lang="en-US" dirty="0"/>
              <a:t>mental and physical disturbance with </a:t>
            </a:r>
            <a:r>
              <a:rPr lang="en-US" dirty="0" smtClean="0"/>
              <a:t>antidopaminergics,</a:t>
            </a:r>
            <a:r>
              <a:rPr lang="en-US" u="sng" dirty="0" smtClean="0"/>
              <a:t> </a:t>
            </a:r>
            <a:r>
              <a:rPr lang="en-US" dirty="0"/>
              <a:t>e.g. haloperidol  (1mg oral, IV, or IM), quetiapine 25mg, or Olanzapine (5mg oral or IM) 2- 3 times/day. </a:t>
            </a:r>
            <a:endParaRPr lang="en-US" dirty="0" smtClean="0"/>
          </a:p>
          <a:p>
            <a:pPr lvl="0" algn="l" rtl="0">
              <a:lnSpc>
                <a:spcPct val="150000"/>
              </a:lnSpc>
            </a:pPr>
            <a:r>
              <a:rPr lang="en-US" sz="1400" dirty="0" smtClean="0">
                <a:solidFill>
                  <a:schemeClr val="accent1">
                    <a:lumMod val="75000"/>
                  </a:schemeClr>
                </a:solidFill>
              </a:rPr>
              <a:t>IM </a:t>
            </a:r>
            <a:r>
              <a:rPr lang="en-US" sz="1400" dirty="0">
                <a:solidFill>
                  <a:schemeClr val="accent1">
                    <a:lumMod val="75000"/>
                  </a:schemeClr>
                </a:solidFill>
              </a:rPr>
              <a:t>administration may be preferable for some patients with delirium who are poorly compliant with oral medications or who are too sedated to safely swallow tablets. </a:t>
            </a:r>
          </a:p>
          <a:p>
            <a:pPr lvl="0" algn="l" rtl="0">
              <a:lnSpc>
                <a:spcPct val="150000"/>
              </a:lnSpc>
            </a:pPr>
            <a:r>
              <a:rPr lang="en-US" dirty="0"/>
              <a:t>Limit benzodiazepines (or give with extreme caution) because their effects may increase disorientation, drowsiness and ataxia with possible falls, head trauma and fractures. </a:t>
            </a:r>
          </a:p>
          <a:p>
            <a:pPr lvl="0" algn="l" rtl="0">
              <a:lnSpc>
                <a:spcPct val="150000"/>
              </a:lnSpc>
            </a:pPr>
            <a:r>
              <a:rPr lang="en-US" dirty="0"/>
              <a:t>Keep the patient in a quiet, well lit-room; avoid over and under stimulation. Frequently reorient, reassure and explain procedures clearly to the patient.</a:t>
            </a:r>
          </a:p>
          <a:p>
            <a:pPr algn="l"/>
            <a:endParaRPr lang="ar-SA" dirty="0"/>
          </a:p>
        </p:txBody>
      </p:sp>
      <p:sp>
        <p:nvSpPr>
          <p:cNvPr id="4" name="عنصر نائب للتذييل 3"/>
          <p:cNvSpPr>
            <a:spLocks noGrp="1"/>
          </p:cNvSpPr>
          <p:nvPr>
            <p:ph type="ftr" sz="quarter" idx="11"/>
          </p:nvPr>
        </p:nvSpPr>
        <p:spPr/>
        <p:txBody>
          <a:bodyPr/>
          <a:lstStyle/>
          <a:p>
            <a:r>
              <a:rPr lang="en-US" smtClean="0"/>
              <a:t>Neurocognitive Disorders-  Prof. Al-Sughayir</a:t>
            </a:r>
            <a:endParaRPr lang="en-US" dirty="0"/>
          </a:p>
        </p:txBody>
      </p:sp>
      <p:sp>
        <p:nvSpPr>
          <p:cNvPr id="5" name="عنصر نائب لرقم الشريحة 4"/>
          <p:cNvSpPr>
            <a:spLocks noGrp="1"/>
          </p:cNvSpPr>
          <p:nvPr>
            <p:ph type="sldNum" sz="quarter" idx="12"/>
          </p:nvPr>
        </p:nvSpPr>
        <p:spPr/>
        <p:txBody>
          <a:bodyPr/>
          <a:lstStyle/>
          <a:p>
            <a:fld id="{D57F1E4F-1CFF-5643-939E-217C01CDF565}" type="slidenum">
              <a:rPr lang="en-US" smtClean="0"/>
              <a:pPr/>
              <a:t>8</a:t>
            </a:fld>
            <a:endParaRPr lang="en-US" dirty="0"/>
          </a:p>
        </p:txBody>
      </p:sp>
    </p:spTree>
    <p:extLst>
      <p:ext uri="{BB962C8B-B14F-4D97-AF65-F5344CB8AC3E}">
        <p14:creationId xmlns:p14="http://schemas.microsoft.com/office/powerpoint/2010/main" val="243182817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solidFill>
            <a:schemeClr val="bg1">
              <a:lumMod val="85000"/>
            </a:schemeClr>
          </a:solidFill>
        </p:spPr>
        <p:txBody>
          <a:bodyPr/>
          <a:lstStyle/>
          <a:p>
            <a:pPr algn="ctr"/>
            <a:r>
              <a:rPr lang="en-US" dirty="0" smtClean="0">
                <a:solidFill>
                  <a:schemeClr val="tx1"/>
                </a:solidFill>
              </a:rPr>
              <a:t>Dementia</a:t>
            </a:r>
            <a:endParaRPr lang="ar-SA" dirty="0">
              <a:solidFill>
                <a:schemeClr val="tx1"/>
              </a:solidFill>
            </a:endParaRPr>
          </a:p>
        </p:txBody>
      </p:sp>
      <p:sp>
        <p:nvSpPr>
          <p:cNvPr id="3" name="عنصر نائب للمحتوى 2"/>
          <p:cNvSpPr>
            <a:spLocks noGrp="1"/>
          </p:cNvSpPr>
          <p:nvPr>
            <p:ph idx="1"/>
          </p:nvPr>
        </p:nvSpPr>
        <p:spPr>
          <a:xfrm>
            <a:off x="484556" y="1929988"/>
            <a:ext cx="11215076" cy="4461849"/>
          </a:xfrm>
          <a:solidFill>
            <a:schemeClr val="bg1">
              <a:lumMod val="85000"/>
            </a:schemeClr>
          </a:solidFill>
        </p:spPr>
        <p:txBody>
          <a:bodyPr>
            <a:normAutofit/>
          </a:bodyPr>
          <a:lstStyle/>
          <a:p>
            <a:pPr algn="l" rtl="0"/>
            <a:r>
              <a:rPr lang="en-US" dirty="0" smtClean="0"/>
              <a:t>A </a:t>
            </a:r>
            <a:r>
              <a:rPr lang="en-US" dirty="0"/>
              <a:t>chronic global impairment of cognitive functions without disturbed consciousness</a:t>
            </a:r>
            <a:r>
              <a:rPr lang="en-US" dirty="0" smtClean="0"/>
              <a:t>.</a:t>
            </a:r>
            <a:endParaRPr lang="en-US" sz="1600" dirty="0"/>
          </a:p>
          <a:p>
            <a:pPr algn="l" rtl="0"/>
            <a:r>
              <a:rPr lang="en-US" b="1" dirty="0"/>
              <a:t>Features:</a:t>
            </a:r>
            <a:r>
              <a:rPr lang="en-US" dirty="0"/>
              <a:t> The essential feature is a loss of intellectual abilities of sufficient severity to interfere with social or occupational functioning or both.</a:t>
            </a:r>
            <a:endParaRPr lang="en-US" sz="1600" dirty="0"/>
          </a:p>
          <a:p>
            <a:pPr marR="1270" lvl="0" algn="just" rtl="0">
              <a:lnSpc>
                <a:spcPct val="107000"/>
              </a:lnSpc>
              <a:buFont typeface="Times New Roman" panose="02020603050405020304" pitchFamily="18" charset="0"/>
              <a:buChar char="-"/>
              <a:tabLst>
                <a:tab pos="270510" algn="l"/>
                <a:tab pos="457200" algn="l"/>
              </a:tabLst>
            </a:pPr>
            <a:r>
              <a:rPr lang="en-US" dirty="0">
                <a:latin typeface="Times New Roman" panose="02020603050405020304" pitchFamily="18" charset="0"/>
                <a:ea typeface="Times New Roman" panose="02020603050405020304" pitchFamily="18" charset="0"/>
                <a:cs typeface="Traditional Arabic" panose="02020603050405020304" pitchFamily="18" charset="-78"/>
              </a:rPr>
              <a:t>Memory impairment (short-term memory first then, in advanced stages long-term memory is affected).</a:t>
            </a:r>
            <a:endParaRPr lang="en-US" sz="1600" dirty="0">
              <a:latin typeface="Calibri" panose="020F0502020204030204" pitchFamily="34" charset="0"/>
              <a:ea typeface="Times New Roman" panose="02020603050405020304" pitchFamily="18" charset="0"/>
              <a:cs typeface="Arial" panose="020B0604020202020204" pitchFamily="34" charset="0"/>
            </a:endParaRPr>
          </a:p>
          <a:p>
            <a:pPr marR="1270" lvl="0" algn="just" rtl="0">
              <a:lnSpc>
                <a:spcPct val="107000"/>
              </a:lnSpc>
              <a:buFont typeface="Times New Roman" panose="02020603050405020304" pitchFamily="18" charset="0"/>
              <a:buChar char="-"/>
              <a:tabLst>
                <a:tab pos="270510" algn="l"/>
                <a:tab pos="457200" algn="l"/>
              </a:tabLst>
            </a:pPr>
            <a:r>
              <a:rPr lang="en-US" dirty="0">
                <a:latin typeface="Times New Roman" panose="02020603050405020304" pitchFamily="18" charset="0"/>
                <a:ea typeface="Times New Roman" panose="02020603050405020304" pitchFamily="18" charset="0"/>
                <a:cs typeface="Traditional Arabic" panose="02020603050405020304" pitchFamily="18" charset="-78"/>
              </a:rPr>
              <a:t>Thinking and speech: inappropriate  repetition of the same thoughts (perseveration) with vague and imprecise speech.</a:t>
            </a:r>
            <a:endParaRPr lang="en-US" sz="1600" dirty="0">
              <a:latin typeface="Calibri" panose="020F0502020204030204" pitchFamily="34" charset="0"/>
              <a:ea typeface="Times New Roman" panose="02020603050405020304" pitchFamily="18" charset="0"/>
              <a:cs typeface="Arial" panose="020B0604020202020204" pitchFamily="34" charset="0"/>
            </a:endParaRPr>
          </a:p>
          <a:p>
            <a:pPr marR="1270" lvl="0" algn="just" rtl="0">
              <a:lnSpc>
                <a:spcPct val="107000"/>
              </a:lnSpc>
              <a:buFont typeface="Times New Roman" panose="02020603050405020304" pitchFamily="18" charset="0"/>
              <a:buChar char="-"/>
              <a:tabLst>
                <a:tab pos="270510" algn="l"/>
                <a:tab pos="457200" algn="l"/>
              </a:tabLst>
            </a:pPr>
            <a:r>
              <a:rPr lang="en-US" dirty="0" smtClean="0">
                <a:latin typeface="Times New Roman" panose="02020603050405020304" pitchFamily="18" charset="0"/>
                <a:ea typeface="Times New Roman" panose="02020603050405020304" pitchFamily="18" charset="0"/>
                <a:cs typeface="Traditional Arabic" panose="02020603050405020304" pitchFamily="18" charset="-78"/>
              </a:rPr>
              <a:t>Shrinkage </a:t>
            </a:r>
            <a:r>
              <a:rPr lang="en-US" dirty="0">
                <a:latin typeface="Times New Roman" panose="02020603050405020304" pitchFamily="18" charset="0"/>
                <a:ea typeface="Times New Roman" panose="02020603050405020304" pitchFamily="18" charset="0"/>
                <a:cs typeface="Traditional Arabic" panose="02020603050405020304" pitchFamily="18" charset="-78"/>
              </a:rPr>
              <a:t>of social interaction with </a:t>
            </a:r>
            <a:r>
              <a:rPr lang="en-US" dirty="0" smtClean="0">
                <a:latin typeface="Times New Roman" panose="02020603050405020304" pitchFamily="18" charset="0"/>
                <a:ea typeface="Times New Roman" panose="02020603050405020304" pitchFamily="18" charset="0"/>
                <a:cs typeface="Traditional Arabic" panose="02020603050405020304" pitchFamily="18" charset="-78"/>
              </a:rPr>
              <a:t>other. </a:t>
            </a:r>
          </a:p>
          <a:p>
            <a:pPr marR="1270" lvl="0" algn="just" rtl="0">
              <a:lnSpc>
                <a:spcPct val="107000"/>
              </a:lnSpc>
              <a:buFont typeface="Times New Roman" panose="02020603050405020304" pitchFamily="18" charset="0"/>
              <a:buChar char="-"/>
              <a:tabLst>
                <a:tab pos="270510" algn="l"/>
                <a:tab pos="457200" algn="l"/>
              </a:tabLst>
            </a:pPr>
            <a:r>
              <a:rPr lang="en-US" dirty="0">
                <a:latin typeface="Times New Roman" panose="02020603050405020304" pitchFamily="18" charset="0"/>
                <a:ea typeface="Times New Roman" panose="02020603050405020304" pitchFamily="18" charset="0"/>
                <a:cs typeface="Traditional Arabic" panose="02020603050405020304" pitchFamily="18" charset="-78"/>
              </a:rPr>
              <a:t>Disorientation: particularly to </a:t>
            </a:r>
            <a:r>
              <a:rPr lang="en-US" dirty="0" smtClean="0">
                <a:latin typeface="Times New Roman" panose="02020603050405020304" pitchFamily="18" charset="0"/>
                <a:ea typeface="Times New Roman" panose="02020603050405020304" pitchFamily="18" charset="0"/>
                <a:cs typeface="Traditional Arabic" panose="02020603050405020304" pitchFamily="18" charset="-78"/>
              </a:rPr>
              <a:t>time </a:t>
            </a:r>
            <a:r>
              <a:rPr lang="en-US" dirty="0">
                <a:latin typeface="Times New Roman" panose="02020603050405020304" pitchFamily="18" charset="0"/>
                <a:ea typeface="Times New Roman" panose="02020603050405020304" pitchFamily="18" charset="0"/>
                <a:cs typeface="Traditional Arabic" panose="02020603050405020304" pitchFamily="18" charset="-78"/>
              </a:rPr>
              <a:t>and </a:t>
            </a:r>
            <a:r>
              <a:rPr lang="en-US" dirty="0" smtClean="0">
                <a:latin typeface="Times New Roman" panose="02020603050405020304" pitchFamily="18" charset="0"/>
                <a:ea typeface="Times New Roman" panose="02020603050405020304" pitchFamily="18" charset="0"/>
                <a:cs typeface="Traditional Arabic" panose="02020603050405020304" pitchFamily="18" charset="-78"/>
              </a:rPr>
              <a:t>place </a:t>
            </a:r>
            <a:r>
              <a:rPr lang="en-US" dirty="0">
                <a:latin typeface="Times New Roman" panose="02020603050405020304" pitchFamily="18" charset="0"/>
                <a:ea typeface="Times New Roman" panose="02020603050405020304" pitchFamily="18" charset="0"/>
                <a:cs typeface="Traditional Arabic" panose="02020603050405020304" pitchFamily="18" charset="-78"/>
              </a:rPr>
              <a:t>and </a:t>
            </a:r>
            <a:r>
              <a:rPr lang="en-US" dirty="0" smtClean="0">
                <a:latin typeface="Times New Roman" panose="02020603050405020304" pitchFamily="18" charset="0"/>
                <a:ea typeface="Times New Roman" panose="02020603050405020304" pitchFamily="18" charset="0"/>
                <a:cs typeface="Traditional Arabic" panose="02020603050405020304" pitchFamily="18" charset="-78"/>
              </a:rPr>
              <a:t>when advanced to person (can’t identify relatives).</a:t>
            </a:r>
          </a:p>
          <a:p>
            <a:pPr marR="1270" lvl="0" algn="just" rtl="0">
              <a:lnSpc>
                <a:spcPct val="107000"/>
              </a:lnSpc>
              <a:buFont typeface="Times New Roman" panose="02020603050405020304" pitchFamily="18" charset="0"/>
              <a:buChar char="-"/>
              <a:tabLst>
                <a:tab pos="270510" algn="l"/>
                <a:tab pos="457200" algn="l"/>
              </a:tabLst>
            </a:pPr>
            <a:r>
              <a:rPr lang="en-US" dirty="0" smtClean="0">
                <a:latin typeface="Times New Roman" panose="02020603050405020304" pitchFamily="18" charset="0"/>
                <a:ea typeface="Times New Roman" panose="02020603050405020304" pitchFamily="18" charset="0"/>
                <a:cs typeface="Traditional Arabic" panose="02020603050405020304" pitchFamily="18" charset="-78"/>
              </a:rPr>
              <a:t>Judgment </a:t>
            </a:r>
            <a:r>
              <a:rPr lang="en-US" dirty="0">
                <a:latin typeface="Times New Roman" panose="02020603050405020304" pitchFamily="18" charset="0"/>
                <a:ea typeface="Times New Roman" panose="02020603050405020304" pitchFamily="18" charset="0"/>
                <a:cs typeface="Traditional Arabic" panose="02020603050405020304" pitchFamily="18" charset="-78"/>
              </a:rPr>
              <a:t>impairment. </a:t>
            </a:r>
            <a:endParaRPr lang="en-US" sz="1600" dirty="0">
              <a:latin typeface="Calibri" panose="020F0502020204030204" pitchFamily="34" charset="0"/>
              <a:ea typeface="Times New Roman" panose="02020603050405020304" pitchFamily="18" charset="0"/>
              <a:cs typeface="Arial" panose="020B0604020202020204" pitchFamily="34" charset="0"/>
            </a:endParaRPr>
          </a:p>
          <a:p>
            <a:pPr marR="1270" lvl="0" algn="just" rtl="0">
              <a:lnSpc>
                <a:spcPct val="107000"/>
              </a:lnSpc>
              <a:buFont typeface="Times New Roman" panose="02020603050405020304" pitchFamily="18" charset="0"/>
              <a:buChar char="-"/>
              <a:tabLst>
                <a:tab pos="270510" algn="l"/>
                <a:tab pos="457200" algn="l"/>
              </a:tabLst>
            </a:pPr>
            <a:r>
              <a:rPr lang="en-US" dirty="0">
                <a:latin typeface="Times New Roman" panose="02020603050405020304" pitchFamily="18" charset="0"/>
                <a:ea typeface="Times New Roman" panose="02020603050405020304" pitchFamily="18" charset="0"/>
                <a:cs typeface="Traditional Arabic" panose="02020603050405020304" pitchFamily="18" charset="-78"/>
              </a:rPr>
              <a:t>Psychotic features: hallucinations and delusions</a:t>
            </a:r>
            <a:r>
              <a:rPr lang="en-US" dirty="0" smtClean="0">
                <a:latin typeface="Times New Roman" panose="02020603050405020304" pitchFamily="18" charset="0"/>
                <a:ea typeface="Times New Roman" panose="02020603050405020304" pitchFamily="18" charset="0"/>
                <a:cs typeface="Traditional Arabic" panose="02020603050405020304" pitchFamily="18" charset="-78"/>
              </a:rPr>
              <a:t>.</a:t>
            </a:r>
            <a:endParaRPr lang="en-US" sz="1600" dirty="0">
              <a:latin typeface="Calibri" panose="020F0502020204030204" pitchFamily="34" charset="0"/>
              <a:ea typeface="Times New Roman" panose="02020603050405020304" pitchFamily="18" charset="0"/>
              <a:cs typeface="Arial" panose="020B0604020202020204" pitchFamily="34" charset="0"/>
            </a:endParaRPr>
          </a:p>
          <a:p>
            <a:pPr algn="l"/>
            <a:endParaRPr lang="ar-SA" dirty="0"/>
          </a:p>
        </p:txBody>
      </p:sp>
      <p:sp>
        <p:nvSpPr>
          <p:cNvPr id="4" name="عنصر نائب للتذييل 3"/>
          <p:cNvSpPr>
            <a:spLocks noGrp="1"/>
          </p:cNvSpPr>
          <p:nvPr>
            <p:ph type="ftr" sz="quarter" idx="11"/>
          </p:nvPr>
        </p:nvSpPr>
        <p:spPr/>
        <p:txBody>
          <a:bodyPr/>
          <a:lstStyle/>
          <a:p>
            <a:r>
              <a:rPr lang="en-US" smtClean="0"/>
              <a:t>Neurocognitive Disorders-  Prof. Al-Sughayir</a:t>
            </a:r>
            <a:endParaRPr lang="en-US" dirty="0"/>
          </a:p>
        </p:txBody>
      </p:sp>
      <p:sp>
        <p:nvSpPr>
          <p:cNvPr id="5" name="عنصر نائب لرقم الشريحة 4"/>
          <p:cNvSpPr>
            <a:spLocks noGrp="1"/>
          </p:cNvSpPr>
          <p:nvPr>
            <p:ph type="sldNum" sz="quarter" idx="12"/>
          </p:nvPr>
        </p:nvSpPr>
        <p:spPr/>
        <p:txBody>
          <a:bodyPr/>
          <a:lstStyle/>
          <a:p>
            <a:fld id="{D57F1E4F-1CFF-5643-939E-217C01CDF565}" type="slidenum">
              <a:rPr lang="en-US" smtClean="0"/>
              <a:pPr/>
              <a:t>9</a:t>
            </a:fld>
            <a:endParaRPr lang="en-US" dirty="0"/>
          </a:p>
        </p:txBody>
      </p:sp>
    </p:spTree>
    <p:extLst>
      <p:ext uri="{BB962C8B-B14F-4D97-AF65-F5344CB8AC3E}">
        <p14:creationId xmlns:p14="http://schemas.microsoft.com/office/powerpoint/2010/main" val="2908815797"/>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مجلس إدارة أيون">
  <a:themeElements>
    <a:clrScheme name="Ion Boardroom">
      <a:dk1>
        <a:sysClr val="windowText" lastClr="000000"/>
      </a:dk1>
      <a:lt1>
        <a:sysClr val="window" lastClr="FFFFFF"/>
      </a:lt1>
      <a:dk2>
        <a:srgbClr val="3B3059"/>
      </a:dk2>
      <a:lt2>
        <a:srgbClr val="EBEBEB"/>
      </a:lt2>
      <a:accent1>
        <a:srgbClr val="B31166"/>
      </a:accent1>
      <a:accent2>
        <a:srgbClr val="E33D6F"/>
      </a:accent2>
      <a:accent3>
        <a:srgbClr val="E45F3C"/>
      </a:accent3>
      <a:accent4>
        <a:srgbClr val="E9943A"/>
      </a:accent4>
      <a:accent5>
        <a:srgbClr val="9B6BF2"/>
      </a:accent5>
      <a:accent6>
        <a:srgbClr val="D53DD0"/>
      </a:accent6>
      <a:hlink>
        <a:srgbClr val="8F8F8F"/>
      </a:hlink>
      <a:folHlink>
        <a:srgbClr val="A5A5A5"/>
      </a:folHlink>
    </a:clrScheme>
    <a:fontScheme name="Ion Boardroom">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8000"/>
                <a:hueMod val="124000"/>
                <a:satMod val="148000"/>
                <a:lumMod val="124000"/>
              </a:schemeClr>
            </a:gs>
            <a:gs pos="100000">
              <a:schemeClr val="phClr">
                <a:shade val="76000"/>
                <a:hueMod val="89000"/>
                <a:satMod val="164000"/>
                <a:lumMod val="56000"/>
              </a:schemeClr>
            </a:gs>
          </a:gsLst>
          <a:path path="circle">
            <a:fillToRect l="45000" t="65000" r="125000" b="100000"/>
          </a:path>
        </a:gradFill>
        <a:blipFill rotWithShape="1">
          <a:blip xmlns:r="http://schemas.openxmlformats.org/officeDocument/2006/relationships" r:embed="rId1">
            <a:duotone>
              <a:schemeClr val="phClr">
                <a:shade val="69000"/>
                <a:hueMod val="91000"/>
                <a:satMod val="164000"/>
                <a:lumMod val="74000"/>
              </a:schemeClr>
              <a:schemeClr val="phClr">
                <a:hueMod val="124000"/>
                <a:satMod val="140000"/>
                <a:lumMod val="142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B8502691-933B-45FE-8764-BA278511EF27}"/>
    </a:ext>
  </a:extLst>
</a:theme>
</file>

<file path=ppt/theme/theme2.xml><?xml version="1.0" encoding="utf-8"?>
<a:theme xmlns:a="http://schemas.openxmlformats.org/drawingml/2006/main" name="نسق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 Boardroom</Template>
  <TotalTime>158</TotalTime>
  <Words>1533</Words>
  <Application>Microsoft Office PowerPoint</Application>
  <PresentationFormat>ملء الشاشة</PresentationFormat>
  <Paragraphs>166</Paragraphs>
  <Slides>18</Slides>
  <Notes>1</Notes>
  <HiddenSlides>0</HiddenSlides>
  <MMClips>0</MMClips>
  <ScaleCrop>false</ScaleCrop>
  <HeadingPairs>
    <vt:vector size="6" baseType="variant">
      <vt:variant>
        <vt:lpstr>الخطوط المستخدمة</vt:lpstr>
      </vt:variant>
      <vt:variant>
        <vt:i4>10</vt:i4>
      </vt:variant>
      <vt:variant>
        <vt:lpstr>نسق</vt:lpstr>
      </vt:variant>
      <vt:variant>
        <vt:i4>1</vt:i4>
      </vt:variant>
      <vt:variant>
        <vt:lpstr>عناوين الشرائح</vt:lpstr>
      </vt:variant>
      <vt:variant>
        <vt:i4>18</vt:i4>
      </vt:variant>
    </vt:vector>
  </HeadingPairs>
  <TitlesOfParts>
    <vt:vector size="29" baseType="lpstr">
      <vt:lpstr>Arial</vt:lpstr>
      <vt:lpstr>Calibri</vt:lpstr>
      <vt:lpstr>Century Gothic</vt:lpstr>
      <vt:lpstr>Courier New</vt:lpstr>
      <vt:lpstr>Futura Std Medium</vt:lpstr>
      <vt:lpstr>Symbol</vt:lpstr>
      <vt:lpstr>Times New Roman</vt:lpstr>
      <vt:lpstr>Traditional Arabic</vt:lpstr>
      <vt:lpstr>Wingdings</vt:lpstr>
      <vt:lpstr>Wingdings 3</vt:lpstr>
      <vt:lpstr>مجلس إدارة أيون</vt:lpstr>
      <vt:lpstr>Neurocognitive Disorders  An introduction – CNS Block </vt:lpstr>
      <vt:lpstr>Objectives</vt:lpstr>
      <vt:lpstr>         Cognition </vt:lpstr>
      <vt:lpstr>Delirium</vt:lpstr>
      <vt:lpstr>Types of delirium</vt:lpstr>
      <vt:lpstr>Etiology</vt:lpstr>
      <vt:lpstr>عرض تقديمي في PowerPoint</vt:lpstr>
      <vt:lpstr>Treatment</vt:lpstr>
      <vt:lpstr>Dementia</vt:lpstr>
      <vt:lpstr>Dementia</vt:lpstr>
      <vt:lpstr>Dementia</vt:lpstr>
      <vt:lpstr>Dementia</vt:lpstr>
      <vt:lpstr>Dementia</vt:lpstr>
      <vt:lpstr>Amnestic Syndrome</vt:lpstr>
      <vt:lpstr>Amnestic Syndrome</vt:lpstr>
      <vt:lpstr> Traumatic Brain Injury (TBI)  </vt:lpstr>
      <vt:lpstr> Traumatic Brain Injury (TBI)  </vt:lpstr>
      <vt:lpstr> Traumatic Brain Injury (TBI)  </vt:lpstr>
    </vt:vector>
  </TitlesOfParts>
  <Company>HP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Neurocognitive Disorders  An introduction – CNS Block</dc:title>
  <dc:creator>HP</dc:creator>
  <cp:lastModifiedBy>HP</cp:lastModifiedBy>
  <cp:revision>19</cp:revision>
  <dcterms:created xsi:type="dcterms:W3CDTF">2018-10-07T07:13:46Z</dcterms:created>
  <dcterms:modified xsi:type="dcterms:W3CDTF">2018-10-08T04:45:30Z</dcterms:modified>
</cp:coreProperties>
</file>