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9"/>
  </p:notesMasterIdLst>
  <p:sldIdLst>
    <p:sldId id="256" r:id="rId2"/>
    <p:sldId id="317" r:id="rId3"/>
    <p:sldId id="258" r:id="rId4"/>
    <p:sldId id="318" r:id="rId5"/>
    <p:sldId id="310" r:id="rId6"/>
    <p:sldId id="307" r:id="rId7"/>
    <p:sldId id="311" r:id="rId8"/>
    <p:sldId id="309" r:id="rId9"/>
    <p:sldId id="305" r:id="rId10"/>
    <p:sldId id="268" r:id="rId11"/>
    <p:sldId id="316" r:id="rId12"/>
    <p:sldId id="315" r:id="rId13"/>
    <p:sldId id="261" r:id="rId14"/>
    <p:sldId id="312" r:id="rId15"/>
    <p:sldId id="263" r:id="rId16"/>
    <p:sldId id="303" r:id="rId17"/>
    <p:sldId id="313" r:id="rId1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7" d="100"/>
          <a:sy n="77" d="100"/>
        </p:scale>
        <p:origin x="96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BB82FB2-554D-4086-BAAE-E62EAF683328}" type="datetimeFigureOut">
              <a:rPr lang="ar-SA" smtClean="0"/>
              <a:t>28/01/40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777DE5D-1FB2-40BD-8953-87657C1D8DD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5874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19/11/35</a:t>
            </a:r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Depressive  Disorders - Prof. Al-Sughayir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19/11/35</a:t>
            </a:r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Depressive  Disorders - Prof. Al-Sughayir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19/11/35</a:t>
            </a:r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Depressive  Disorders - Prof. Al-Sughayir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19/11/35</a:t>
            </a:r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Depressive  Disorders - Prof. Al-Sughayir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19/11/35</a:t>
            </a:r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Depressive  Disorders - Prof. Al-Sughayir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19/11/35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Depressive  Disorders - Prof. Al-Sughayir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19/11/35</a:t>
            </a:r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Depressive  Disorders - Prof. Al-Sughayir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19/11/35</a:t>
            </a:r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Depressive  Disorders - Prof. Al-Sughayir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19/11/35</a:t>
            </a:r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Depressive  Disorders - Prof. Al-Sughayir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19/11/35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Depressive  Disorders - Prof. Al-Sughayir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19/11/35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Depressive  Disorders - Prof. Al-Sughayir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19/11/35</a:t>
            </a:r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Depressive  Disorders - Prof. Al-Sughayir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Depressive  Disorders</a:t>
            </a:r>
            <a:endParaRPr lang="ar-SA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3568" y="2204864"/>
            <a:ext cx="7488832" cy="1368152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Mohammed Al-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Sughayir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rtl="0"/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Professor of Psychiatry</a:t>
            </a:r>
          </a:p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College of Medicine KSU, KSA</a:t>
            </a:r>
            <a:endParaRPr lang="ar-SA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19/11/35</a:t>
            </a:r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Depressive  Disorders - Prof. Al-Sughayir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5375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922114"/>
          </a:xfrm>
          <a:solidFill>
            <a:schemeClr val="tx2"/>
          </a:solidFill>
        </p:spPr>
        <p:txBody>
          <a:bodyPr>
            <a:normAutofit/>
          </a:bodyPr>
          <a:lstStyle/>
          <a:p>
            <a:pPr rtl="0"/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Persistent </a:t>
            </a:r>
            <a:r>
              <a:rPr lang="en-US" sz="2800" b="1" dirty="0">
                <a:solidFill>
                  <a:schemeClr val="bg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Depressive Disorder </a:t>
            </a:r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(</a:t>
            </a:r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Dysthymic Disorder</a:t>
            </a:r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)</a:t>
            </a:r>
            <a:endParaRPr lang="ar-SA" sz="2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04056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Diagnostic Criteria</a:t>
            </a:r>
            <a:endParaRPr lang="en-US" sz="2400" dirty="0">
              <a:solidFill>
                <a:schemeClr val="bg2">
                  <a:lumMod val="50000"/>
                </a:schemeClr>
              </a:solidFill>
              <a:ea typeface="Calibri"/>
              <a:cs typeface="Arial"/>
            </a:endParaRPr>
          </a:p>
          <a:p>
            <a:pPr lvl="2" algn="l" rtl="0">
              <a:lnSpc>
                <a:spcPct val="115000"/>
              </a:lnSpc>
              <a:buFont typeface="Symbol"/>
              <a:buChar char=""/>
              <a:tabLst>
                <a:tab pos="180340" algn="l"/>
                <a:tab pos="450215" algn="r"/>
              </a:tabLst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Times New Roman"/>
                <a:ea typeface="Calibri"/>
                <a:cs typeface="Arial"/>
              </a:rPr>
              <a:t>≥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 2 years history of chronic low mood.</a:t>
            </a:r>
            <a:endParaRPr lang="en-US" dirty="0">
              <a:solidFill>
                <a:schemeClr val="bg2">
                  <a:lumMod val="50000"/>
                </a:schemeClr>
              </a:solidFill>
              <a:ea typeface="Calibri"/>
              <a:cs typeface="Arial"/>
            </a:endParaRPr>
          </a:p>
          <a:p>
            <a:pPr lvl="2" algn="l" rtl="0">
              <a:lnSpc>
                <a:spcPct val="115000"/>
              </a:lnSpc>
              <a:buFont typeface="Symbol"/>
              <a:buChar char=""/>
              <a:tabLst>
                <a:tab pos="180340" algn="l"/>
                <a:tab pos="450215" algn="r"/>
              </a:tabLst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No remission periods more than two months.</a:t>
            </a:r>
            <a:endParaRPr lang="en-US" dirty="0">
              <a:solidFill>
                <a:schemeClr val="bg2">
                  <a:lumMod val="50000"/>
                </a:schemeClr>
              </a:solidFill>
              <a:ea typeface="Calibri"/>
              <a:cs typeface="Arial"/>
            </a:endParaRPr>
          </a:p>
          <a:p>
            <a:pPr lvl="2" algn="l" rtl="0">
              <a:lnSpc>
                <a:spcPct val="115000"/>
              </a:lnSpc>
              <a:buFont typeface="Symbol"/>
              <a:buChar char=""/>
              <a:tabLst>
                <a:tab pos="180340" algn="l"/>
                <a:tab pos="450215" algn="r"/>
              </a:tabLst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During low mood there should be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Times New Roman"/>
                <a:ea typeface="Calibri"/>
                <a:cs typeface="Arial"/>
              </a:rPr>
              <a:t>≥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 2 out of the following:</a:t>
            </a:r>
            <a:endParaRPr lang="en-US" dirty="0">
              <a:solidFill>
                <a:schemeClr val="bg2">
                  <a:lumMod val="50000"/>
                </a:schemeClr>
              </a:solidFill>
              <a:ea typeface="Calibri"/>
              <a:cs typeface="Arial"/>
            </a:endParaRPr>
          </a:p>
          <a:p>
            <a:pPr lvl="0" algn="l" rtl="0">
              <a:lnSpc>
                <a:spcPct val="115000"/>
              </a:lnSpc>
              <a:buFont typeface="+mj-lt"/>
              <a:buAutoNum type="arabicPeriod"/>
              <a:tabLst>
                <a:tab pos="180340" algn="l"/>
                <a:tab pos="450215" algn="r"/>
                <a:tab pos="948690" algn="l"/>
              </a:tabLst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low energy or fatigue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.   2. low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self-esteem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. 3. feeling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of hopelessness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. 4.insomnia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(or hypersomnia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).  5.poor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appetite (or overeating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). 6. poor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concentration or difficulty in making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decisions.</a:t>
            </a:r>
          </a:p>
          <a:p>
            <a:pPr marL="0" lvl="0" indent="0" algn="l" rtl="0">
              <a:lnSpc>
                <a:spcPct val="115000"/>
              </a:lnSpc>
              <a:buNone/>
              <a:tabLst>
                <a:tab pos="180340" algn="l"/>
                <a:tab pos="450215" algn="r"/>
                <a:tab pos="948690" algn="l"/>
              </a:tabLst>
            </a:pPr>
            <a:endParaRPr lang="en-US" sz="2400" dirty="0" smtClean="0">
              <a:solidFill>
                <a:srgbClr val="365F91"/>
              </a:solidFill>
              <a:ea typeface="Calibri"/>
              <a:cs typeface="Times New Roman"/>
            </a:endParaRPr>
          </a:p>
          <a:p>
            <a:pPr marL="0" indent="0" algn="l" rtl="0">
              <a:buNone/>
            </a:pPr>
            <a:endParaRPr lang="ar-SA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19/11/35</a:t>
            </a:r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Depressive  Disorders - Prof. Al-Sughayir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10</a:t>
            </a:fld>
            <a:endParaRPr lang="ar-SA"/>
          </a:p>
        </p:txBody>
      </p:sp>
      <p:cxnSp>
        <p:nvCxnSpPr>
          <p:cNvPr id="7" name="رابط بشكل مرفق 6"/>
          <p:cNvCxnSpPr/>
          <p:nvPr/>
        </p:nvCxnSpPr>
        <p:spPr>
          <a:xfrm>
            <a:off x="539552" y="5410083"/>
            <a:ext cx="1440160" cy="30624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بشكل مرفق 7"/>
          <p:cNvCxnSpPr/>
          <p:nvPr/>
        </p:nvCxnSpPr>
        <p:spPr>
          <a:xfrm>
            <a:off x="3303825" y="5722676"/>
            <a:ext cx="1634480" cy="127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بشكل مرفق 9"/>
          <p:cNvCxnSpPr/>
          <p:nvPr/>
        </p:nvCxnSpPr>
        <p:spPr>
          <a:xfrm rot="10800000">
            <a:off x="1979712" y="5709976"/>
            <a:ext cx="1368152" cy="127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بشكل مرفق 10"/>
          <p:cNvCxnSpPr/>
          <p:nvPr/>
        </p:nvCxnSpPr>
        <p:spPr>
          <a:xfrm rot="10800000">
            <a:off x="4938305" y="5709976"/>
            <a:ext cx="2613996" cy="1273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سهم للأسفل 11"/>
          <p:cNvSpPr/>
          <p:nvPr/>
        </p:nvSpPr>
        <p:spPr>
          <a:xfrm>
            <a:off x="1858554" y="5250870"/>
            <a:ext cx="60579" cy="29959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1559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72008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228600" lvl="0" indent="-342900" rtl="0">
              <a:lnSpc>
                <a:spcPct val="115000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1F497D">
                    <a:lumMod val="50000"/>
                  </a:srgbClr>
                </a:solidFill>
                <a:ea typeface="Calibri"/>
                <a:cs typeface="Times New Roman"/>
              </a:rPr>
              <a:t>Course and </a:t>
            </a:r>
            <a:r>
              <a:rPr lang="en-US" sz="2400" b="1" dirty="0" smtClean="0">
                <a:solidFill>
                  <a:srgbClr val="1F497D">
                    <a:lumMod val="50000"/>
                  </a:srgbClr>
                </a:solidFill>
                <a:ea typeface="Calibri"/>
                <a:cs typeface="Times New Roman"/>
              </a:rPr>
              <a:t>Prognosis</a:t>
            </a:r>
            <a:endParaRPr lang="ar-SA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04056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179705" algn="just" rtl="0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endParaRPr lang="en-US" sz="2400" dirty="0" smtClean="0">
              <a:solidFill>
                <a:schemeClr val="bg2">
                  <a:lumMod val="50000"/>
                </a:schemeClr>
              </a:solidFill>
              <a:ea typeface="Calibri"/>
              <a:cs typeface="Times New Roman"/>
            </a:endParaRPr>
          </a:p>
          <a:p>
            <a:pPr marL="179705" algn="just" rtl="0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The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onset is usually insidious before age 25; 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  <a:ea typeface="Calibri"/>
              <a:cs typeface="Times New Roman"/>
            </a:endParaRPr>
          </a:p>
          <a:p>
            <a:pPr marL="179705" algn="just" rtl="0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the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course is chronic. Some patients may consider early onset dysthymic disorder as part of life. 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  <a:ea typeface="Calibri"/>
              <a:cs typeface="Times New Roman"/>
            </a:endParaRPr>
          </a:p>
          <a:p>
            <a:pPr marL="179705" algn="just" rtl="0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Patients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often suffer for years before seeking psychiatric help.</a:t>
            </a:r>
            <a:endParaRPr lang="en-US" sz="1800" dirty="0">
              <a:solidFill>
                <a:schemeClr val="bg2">
                  <a:lumMod val="50000"/>
                </a:schemeClr>
              </a:solidFill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About 25 percent never attain a complete recovery</a:t>
            </a:r>
            <a:endParaRPr lang="en-US" sz="2400" dirty="0">
              <a:solidFill>
                <a:schemeClr val="bg2">
                  <a:lumMod val="50000"/>
                </a:schemeClr>
              </a:solidFill>
              <a:ea typeface="Calibri"/>
              <a:cs typeface="Arial"/>
            </a:endParaRPr>
          </a:p>
          <a:p>
            <a:pPr marL="0" indent="0" algn="l" rtl="0">
              <a:buNone/>
            </a:pPr>
            <a:endParaRPr lang="ar-SA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>
                <a:solidFill>
                  <a:prstClr val="white">
                    <a:tint val="75000"/>
                  </a:prstClr>
                </a:solidFill>
              </a:rPr>
              <a:t>19/11/35</a:t>
            </a:r>
            <a:endParaRPr lang="ar-SA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Depressive  Disorders - Prof. Al-Sughayir</a:t>
            </a:r>
            <a:endParaRPr lang="ar-SA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white">
                    <a:tint val="75000"/>
                  </a:prstClr>
                </a:solidFill>
              </a:rPr>
              <a:pPr/>
              <a:t>11</a:t>
            </a:fld>
            <a:endParaRPr lang="ar-SA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60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720080"/>
          </a:xfrm>
          <a:solidFill>
            <a:schemeClr val="tx1"/>
          </a:solidFill>
        </p:spPr>
        <p:txBody>
          <a:bodyPr>
            <a:normAutofit/>
          </a:bodyPr>
          <a:lstStyle/>
          <a:p>
            <a:pPr rtl="0"/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Treatment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of d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ysthymic disorder </a:t>
            </a:r>
            <a:endParaRPr lang="ar-SA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040560"/>
          </a:xfrm>
          <a:solidFill>
            <a:schemeClr val="tx1"/>
          </a:solidFill>
        </p:spPr>
        <p:txBody>
          <a:bodyPr>
            <a:normAutofit fontScale="70000" lnSpcReduction="20000"/>
          </a:bodyPr>
          <a:lstStyle/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3300" dirty="0" smtClean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The </a:t>
            </a:r>
            <a:r>
              <a:rPr lang="en-US" sz="33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most effective treatment is the combination of pharmacotherapy and cognitive or behavior therapy (CBT).</a:t>
            </a:r>
            <a:endParaRPr lang="en-US" sz="3300" dirty="0">
              <a:solidFill>
                <a:schemeClr val="bg2">
                  <a:lumMod val="50000"/>
                </a:schemeClr>
              </a:solidFill>
              <a:ea typeface="Calibri"/>
              <a:cs typeface="Arial"/>
            </a:endParaRPr>
          </a:p>
          <a:p>
            <a:pPr marL="514350" indent="-514350" algn="l" rtl="0">
              <a:lnSpc>
                <a:spcPct val="115000"/>
              </a:lnSpc>
              <a:spcAft>
                <a:spcPts val="0"/>
              </a:spcAft>
              <a:buAutoNum type="alphaUcPeriod"/>
            </a:pPr>
            <a:r>
              <a:rPr lang="en-US" sz="3300" b="1" dirty="0" smtClean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Pharmacological:</a:t>
            </a:r>
            <a:endParaRPr lang="en-US" sz="3300" dirty="0" smtClean="0">
              <a:solidFill>
                <a:schemeClr val="bg2">
                  <a:lumMod val="50000"/>
                </a:schemeClr>
              </a:solidFill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3300" dirty="0" smtClean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SSRI (e.g. fluoxetine 20 mg)  </a:t>
            </a: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3300" dirty="0" smtClean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SNRIs( </a:t>
            </a:r>
            <a:r>
              <a:rPr lang="en-US" sz="33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e.g. </a:t>
            </a:r>
            <a:r>
              <a:rPr lang="en-US" sz="3300" dirty="0" smtClean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venlafaxine 150 mg.</a:t>
            </a: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3300" dirty="0" smtClean="0">
                <a:solidFill>
                  <a:schemeClr val="bg2">
                    <a:lumMod val="50000"/>
                  </a:schemeClr>
                </a:solidFill>
                <a:ea typeface="Times New Roman"/>
                <a:cs typeface="Times New Roman"/>
              </a:rPr>
              <a:t>These </a:t>
            </a:r>
            <a:r>
              <a:rPr lang="en-US" sz="3300" dirty="0">
                <a:solidFill>
                  <a:schemeClr val="bg2">
                    <a:lumMod val="50000"/>
                  </a:schemeClr>
                </a:solidFill>
                <a:ea typeface="Times New Roman"/>
                <a:cs typeface="Times New Roman"/>
              </a:rPr>
              <a:t>groups may be more beneficial than tricyclic drugs in the treatment of dysthymic disorders.</a:t>
            </a:r>
            <a:endParaRPr lang="en-US" sz="3300" dirty="0">
              <a:solidFill>
                <a:schemeClr val="bg2">
                  <a:lumMod val="50000"/>
                </a:schemeClr>
              </a:solidFill>
              <a:ea typeface="Times New Roman"/>
              <a:cs typeface="Arial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270510" algn="l"/>
              </a:tabLst>
            </a:pPr>
            <a:r>
              <a:rPr lang="en-US" sz="3300" b="1" dirty="0" smtClean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B</a:t>
            </a:r>
            <a:r>
              <a:rPr lang="en-US" sz="3300" b="1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. </a:t>
            </a:r>
            <a:r>
              <a:rPr lang="en-US" sz="3300" b="1" dirty="0" smtClean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Psychological:</a:t>
            </a:r>
            <a:endParaRPr lang="en-US" sz="3300" dirty="0">
              <a:solidFill>
                <a:schemeClr val="bg2">
                  <a:lumMod val="50000"/>
                </a:schemeClr>
              </a:solidFill>
              <a:ea typeface="Calibri"/>
              <a:cs typeface="Arial"/>
            </a:endParaRPr>
          </a:p>
          <a:p>
            <a:pPr marL="0" lvl="0" indent="0" algn="l" rtl="0">
              <a:lnSpc>
                <a:spcPct val="115000"/>
              </a:lnSpc>
              <a:buNone/>
              <a:tabLst>
                <a:tab pos="630555" algn="l"/>
              </a:tabLst>
            </a:pPr>
            <a:r>
              <a:rPr lang="en-US" sz="3300" dirty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Cognitive therapy</a:t>
            </a:r>
            <a:r>
              <a:rPr lang="en-US" sz="33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; to replace faulty negative self-image, negative attitudes about self, others, the world, and the future.</a:t>
            </a:r>
            <a:endParaRPr lang="en-US" sz="3300" dirty="0">
              <a:solidFill>
                <a:schemeClr val="bg2">
                  <a:lumMod val="50000"/>
                </a:schemeClr>
              </a:solidFill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270510" algn="l"/>
              </a:tabLst>
            </a:pPr>
            <a:r>
              <a:rPr lang="en-US" sz="3300" dirty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Behavior therapy</a:t>
            </a:r>
            <a:r>
              <a:rPr lang="en-US" sz="33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; to enable the patient to meet life challenges with a positive sense by altering personal behavior through implementing positive reinforcement.</a:t>
            </a:r>
            <a:endParaRPr lang="en-US" sz="3300" dirty="0">
              <a:solidFill>
                <a:schemeClr val="bg2">
                  <a:lumMod val="50000"/>
                </a:schemeClr>
              </a:solidFill>
              <a:ea typeface="Calibri"/>
              <a:cs typeface="Arial"/>
            </a:endParaRPr>
          </a:p>
          <a:p>
            <a:pPr marL="0" indent="0" algn="l" rtl="0">
              <a:buNone/>
            </a:pPr>
            <a:endParaRPr lang="ar-SA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>
                <a:solidFill>
                  <a:prstClr val="white">
                    <a:tint val="75000"/>
                  </a:prstClr>
                </a:solidFill>
              </a:rPr>
              <a:t>19/11/35</a:t>
            </a:r>
            <a:endParaRPr lang="ar-SA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Depressive  Disorders - Prof. Al-Sughayir</a:t>
            </a:r>
            <a:endParaRPr lang="ar-SA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white">
                    <a:tint val="75000"/>
                  </a:prstClr>
                </a:solidFill>
              </a:rPr>
              <a:pPr/>
              <a:t>12</a:t>
            </a:fld>
            <a:endParaRPr lang="ar-SA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22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001419"/>
          </a:xfrm>
          <a:solidFill>
            <a:schemeClr val="tx2">
              <a:lumMod val="90000"/>
            </a:schemeClr>
          </a:solidFill>
        </p:spPr>
        <p:txBody>
          <a:bodyPr>
            <a:normAutofit/>
          </a:bodyPr>
          <a:lstStyle/>
          <a:p>
            <a:pPr marL="0" lvl="0" indent="0" algn="l" rtl="0">
              <a:lnSpc>
                <a:spcPct val="115000"/>
              </a:lnSpc>
              <a:spcAft>
                <a:spcPts val="1000"/>
              </a:spcAft>
              <a:buNone/>
              <a:tabLst>
                <a:tab pos="-90170" algn="l"/>
                <a:tab pos="270510" algn="r"/>
              </a:tabLst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  <a:ea typeface="Times New Roman"/>
                <a:cs typeface="Calibri"/>
              </a:rPr>
              <a:t>Presence of major depressive 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Times New Roman"/>
                <a:cs typeface="Calibri"/>
              </a:rPr>
              <a:t>episodes(MDEs). </a:t>
            </a:r>
          </a:p>
          <a:p>
            <a:pPr marL="0" lvl="0" indent="0" algn="l" rtl="0">
              <a:lnSpc>
                <a:spcPct val="115000"/>
              </a:lnSpc>
              <a:spcAft>
                <a:spcPts val="1000"/>
              </a:spcAft>
              <a:buNone/>
              <a:tabLst>
                <a:tab pos="-90170" algn="l"/>
                <a:tab pos="270510" algn="r"/>
              </a:tabLst>
            </a:pPr>
            <a:endParaRPr lang="en-US" dirty="0">
              <a:solidFill>
                <a:schemeClr val="bg1">
                  <a:lumMod val="95000"/>
                  <a:lumOff val="5000"/>
                </a:schemeClr>
              </a:solidFill>
              <a:ea typeface="Calibri"/>
              <a:cs typeface="Arial"/>
            </a:endParaRPr>
          </a:p>
          <a:p>
            <a:pPr marL="0" lvl="0" indent="0" algn="l" rtl="0">
              <a:lnSpc>
                <a:spcPct val="115000"/>
              </a:lnSpc>
              <a:spcAft>
                <a:spcPts val="1000"/>
              </a:spcAft>
              <a:buNone/>
              <a:tabLst>
                <a:tab pos="-90170" algn="l"/>
                <a:tab pos="270510" algn="r"/>
              </a:tabLst>
            </a:pP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Times New Roman"/>
                <a:cs typeface="Calibri"/>
              </a:rPr>
              <a:t>There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  <a:ea typeface="Times New Roman"/>
                <a:cs typeface="Calibri"/>
              </a:rPr>
              <a:t>has </a:t>
            </a:r>
            <a:r>
              <a:rPr lang="en-US" u="sng" dirty="0">
                <a:solidFill>
                  <a:schemeClr val="bg1">
                    <a:lumMod val="95000"/>
                    <a:lumOff val="5000"/>
                  </a:schemeClr>
                </a:solidFill>
                <a:ea typeface="Times New Roman"/>
                <a:cs typeface="Calibri"/>
              </a:rPr>
              <a:t>never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  <a:ea typeface="Times New Roman"/>
                <a:cs typeface="Calibri"/>
              </a:rPr>
              <a:t> been a manic 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Times New Roman"/>
                <a:cs typeface="Calibri"/>
              </a:rPr>
              <a:t>episode.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  <a:tabLst>
                <a:tab pos="270510" algn="r"/>
              </a:tabLst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Arial"/>
              </a:rPr>
              <a:t>Severity varies (mild-moderate- severe).</a:t>
            </a:r>
          </a:p>
          <a:p>
            <a:pPr marL="0" indent="0" algn="l" rtl="0">
              <a:buNone/>
            </a:pPr>
            <a:endParaRPr lang="ar-SA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19/11/35</a:t>
            </a:r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Depressive  Disorders - Prof. Al-Sughayir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13</a:t>
            </a:fld>
            <a:endParaRPr lang="ar-SA"/>
          </a:p>
        </p:txBody>
      </p:sp>
      <p:sp>
        <p:nvSpPr>
          <p:cNvPr id="9" name="عنوان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706437"/>
          </a:xfrm>
          <a:solidFill>
            <a:schemeClr val="tx2">
              <a:lumMod val="90000"/>
            </a:schemeClr>
          </a:solidFill>
        </p:spPr>
        <p:txBody>
          <a:bodyPr>
            <a:normAutofit/>
          </a:bodyPr>
          <a:lstStyle/>
          <a:p>
            <a:pPr lvl="0" rtl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en-US" sz="2700" b="1" dirty="0" smtClean="0">
                <a:solidFill>
                  <a:srgbClr val="002060"/>
                </a:solidFill>
                <a:ea typeface="Calibri"/>
                <a:cs typeface="Calibri"/>
              </a:rPr>
              <a:t>Major </a:t>
            </a:r>
            <a:r>
              <a:rPr lang="en-US" sz="2700" b="1" dirty="0">
                <a:solidFill>
                  <a:srgbClr val="002060"/>
                </a:solidFill>
                <a:ea typeface="Calibri"/>
                <a:cs typeface="Calibri"/>
              </a:rPr>
              <a:t>Depressive </a:t>
            </a:r>
            <a:r>
              <a:rPr lang="en-US" sz="2700" b="1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Calibri"/>
              </a:rPr>
              <a:t>Disorder</a:t>
            </a:r>
            <a:r>
              <a:rPr lang="en-US" sz="2700" dirty="0" smtClean="0">
                <a:solidFill>
                  <a:srgbClr val="002060"/>
                </a:solidFill>
                <a:ea typeface="Calibri"/>
                <a:cs typeface="Calibri"/>
              </a:rPr>
              <a:t> </a:t>
            </a:r>
            <a:r>
              <a:rPr lang="en-US" sz="2700" b="1" dirty="0">
                <a:solidFill>
                  <a:srgbClr val="002060"/>
                </a:solidFill>
                <a:ea typeface="Calibri"/>
                <a:cs typeface="Calibri"/>
              </a:rPr>
              <a:t>( </a:t>
            </a:r>
            <a:r>
              <a:rPr lang="en-US" sz="2700" b="1" dirty="0" smtClean="0">
                <a:solidFill>
                  <a:srgbClr val="002060"/>
                </a:solidFill>
                <a:ea typeface="Calibri"/>
                <a:cs typeface="Calibri"/>
              </a:rPr>
              <a:t>MD</a:t>
            </a:r>
            <a:r>
              <a:rPr lang="en-US" sz="2700" b="1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Calibri"/>
              </a:rPr>
              <a:t>D</a:t>
            </a:r>
            <a:r>
              <a:rPr lang="en-US" sz="2700" b="1" dirty="0" smtClean="0">
                <a:solidFill>
                  <a:srgbClr val="002060"/>
                </a:solidFill>
                <a:ea typeface="Calibri"/>
                <a:cs typeface="Calibri"/>
              </a:rPr>
              <a:t> )</a:t>
            </a:r>
            <a:endParaRPr lang="ar-SA" sz="2700" dirty="0"/>
          </a:p>
        </p:txBody>
      </p:sp>
      <p:cxnSp>
        <p:nvCxnSpPr>
          <p:cNvPr id="7" name="رابط بشكل مرفق 6"/>
          <p:cNvCxnSpPr/>
          <p:nvPr/>
        </p:nvCxnSpPr>
        <p:spPr>
          <a:xfrm>
            <a:off x="251520" y="2213248"/>
            <a:ext cx="1440160" cy="30624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بشكل مرفق 10"/>
          <p:cNvCxnSpPr/>
          <p:nvPr/>
        </p:nvCxnSpPr>
        <p:spPr>
          <a:xfrm>
            <a:off x="3059832" y="2166144"/>
            <a:ext cx="1634480" cy="127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بشكل مرفق 11"/>
          <p:cNvCxnSpPr/>
          <p:nvPr/>
        </p:nvCxnSpPr>
        <p:spPr>
          <a:xfrm rot="10800000" flipV="1">
            <a:off x="7308306" y="2178844"/>
            <a:ext cx="1086467" cy="34673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بشكل مرفق 12"/>
          <p:cNvCxnSpPr/>
          <p:nvPr/>
        </p:nvCxnSpPr>
        <p:spPr>
          <a:xfrm rot="10800000" flipV="1">
            <a:off x="1691680" y="2166144"/>
            <a:ext cx="1368152" cy="33396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بشكل مرفق 17"/>
          <p:cNvCxnSpPr/>
          <p:nvPr/>
        </p:nvCxnSpPr>
        <p:spPr>
          <a:xfrm rot="10800000">
            <a:off x="4694320" y="2213250"/>
            <a:ext cx="2613985" cy="312328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سهم للأسفل 37"/>
          <p:cNvSpPr/>
          <p:nvPr/>
        </p:nvSpPr>
        <p:spPr>
          <a:xfrm>
            <a:off x="1570522" y="2153410"/>
            <a:ext cx="242316" cy="35943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9" name="سهم للأسفل 38"/>
          <p:cNvSpPr/>
          <p:nvPr/>
        </p:nvSpPr>
        <p:spPr>
          <a:xfrm>
            <a:off x="6804248" y="2140676"/>
            <a:ext cx="242316" cy="35943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5656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chemeClr val="tx2">
              <a:lumMod val="90000"/>
            </a:schemeClr>
          </a:solidFill>
        </p:spPr>
        <p:txBody>
          <a:bodyPr>
            <a:normAutofit/>
          </a:bodyPr>
          <a:lstStyle/>
          <a:p>
            <a:pPr rtl="0"/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Epidemiology</a:t>
            </a:r>
            <a:endParaRPr lang="ar-SA" sz="3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tx2">
              <a:lumMod val="90000"/>
            </a:schemeClr>
          </a:solidFill>
        </p:spPr>
        <p:txBody>
          <a:bodyPr>
            <a:normAutofit/>
          </a:bodyPr>
          <a:lstStyle/>
          <a:p>
            <a:pPr lvl="1" algn="l" rtl="0">
              <a:lnSpc>
                <a:spcPct val="115000"/>
              </a:lnSpc>
              <a:buFont typeface="Symbol"/>
              <a:buChar char=""/>
              <a:tabLst>
                <a:tab pos="450215" algn="l"/>
              </a:tabLst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Lifetime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prevalence is in the range of 15 - 25 %.</a:t>
            </a:r>
            <a:endParaRPr lang="en-US" sz="3600" dirty="0">
              <a:solidFill>
                <a:schemeClr val="bg2">
                  <a:lumMod val="50000"/>
                </a:schemeClr>
              </a:solidFill>
              <a:ea typeface="Calibri"/>
              <a:cs typeface="Arial"/>
            </a:endParaRPr>
          </a:p>
          <a:p>
            <a:pPr lvl="1" algn="l" rtl="0">
              <a:lnSpc>
                <a:spcPct val="115000"/>
              </a:lnSpc>
              <a:buFont typeface="Symbol"/>
              <a:buChar char=""/>
              <a:tabLst>
                <a:tab pos="450215" algn="l"/>
              </a:tabLst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The mean age of onset is about 40 years (25 - 50 years).</a:t>
            </a:r>
            <a:endParaRPr lang="en-US" sz="3600" dirty="0">
              <a:solidFill>
                <a:schemeClr val="bg2">
                  <a:lumMod val="50000"/>
                </a:schemeClr>
              </a:solidFill>
              <a:ea typeface="Calibri"/>
              <a:cs typeface="Arial"/>
            </a:endParaRPr>
          </a:p>
          <a:p>
            <a:pPr lvl="1" algn="l" rtl="0">
              <a:lnSpc>
                <a:spcPct val="115000"/>
              </a:lnSpc>
              <a:buFont typeface="Symbol"/>
              <a:buChar char=""/>
              <a:tabLst>
                <a:tab pos="450215" algn="l"/>
              </a:tabLst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It may occur in childhood or in the elderly.</a:t>
            </a:r>
            <a:endParaRPr lang="en-US" sz="3600" dirty="0">
              <a:solidFill>
                <a:schemeClr val="bg2">
                  <a:lumMod val="50000"/>
                </a:schemeClr>
              </a:solidFill>
              <a:ea typeface="Calibri"/>
              <a:cs typeface="Arial"/>
            </a:endParaRPr>
          </a:p>
          <a:p>
            <a:pPr lvl="1" algn="l" rtl="0">
              <a:lnSpc>
                <a:spcPct val="115000"/>
              </a:lnSpc>
              <a:buFont typeface="Symbol"/>
              <a:buChar char=""/>
              <a:tabLst>
                <a:tab pos="450215" algn="l"/>
              </a:tabLst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In adolescents, it may be precipitated by substance abuse.</a:t>
            </a:r>
            <a:endParaRPr lang="en-US" sz="3600" dirty="0">
              <a:solidFill>
                <a:schemeClr val="bg2">
                  <a:lumMod val="50000"/>
                </a:schemeClr>
              </a:solidFill>
              <a:ea typeface="Calibri"/>
              <a:cs typeface="Arial"/>
            </a:endParaRPr>
          </a:p>
          <a:p>
            <a:pPr lvl="1" algn="l" rtl="0">
              <a:lnSpc>
                <a:spcPct val="115000"/>
              </a:lnSpc>
              <a:buFont typeface="Symbol"/>
              <a:buChar char=""/>
              <a:tabLst>
                <a:tab pos="450215" algn="l"/>
              </a:tabLst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More common in those who lack confiding relationship (e.g. divorced, separated, single…).</a:t>
            </a:r>
            <a:endParaRPr lang="en-US" sz="3600" dirty="0">
              <a:solidFill>
                <a:schemeClr val="bg2">
                  <a:lumMod val="50000"/>
                </a:schemeClr>
              </a:solidFill>
              <a:ea typeface="Calibri"/>
              <a:cs typeface="Arial"/>
            </a:endParaRPr>
          </a:p>
          <a:p>
            <a:pPr marL="0" indent="0" algn="l" rtl="0">
              <a:buNone/>
            </a:pPr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19/11/35</a:t>
            </a:r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Depressive  Disorders - Prof. Al-Sughayir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252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706090"/>
          </a:xfrm>
          <a:solidFill>
            <a:schemeClr val="tx2">
              <a:lumMod val="90000"/>
            </a:schemeClr>
          </a:solidFill>
        </p:spPr>
        <p:txBody>
          <a:bodyPr>
            <a:normAutofit/>
          </a:bodyPr>
          <a:lstStyle/>
          <a:p>
            <a:pPr rtl="0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Perinatal/Post-partum Depression</a:t>
            </a:r>
            <a:endParaRPr lang="ar-SA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184576"/>
          </a:xfrm>
          <a:solidFill>
            <a:schemeClr val="tx2">
              <a:lumMod val="90000"/>
            </a:schemeClr>
          </a:solidFill>
        </p:spPr>
        <p:txBody>
          <a:bodyPr>
            <a:normAutofit fontScale="92500" lnSpcReduction="20000"/>
          </a:bodyPr>
          <a:lstStyle/>
          <a:p>
            <a:pPr marL="914400" lvl="2" indent="0" algn="l" rtl="0">
              <a:lnSpc>
                <a:spcPct val="115000"/>
              </a:lnSpc>
              <a:buNone/>
              <a:tabLst>
                <a:tab pos="90170" algn="l"/>
                <a:tab pos="1489075" algn="l"/>
              </a:tabLst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Calibri"/>
                <a:cs typeface="Arial"/>
              </a:rPr>
              <a:t>About 10 - 15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Arial"/>
              </a:rPr>
              <a:t>%. </a:t>
            </a:r>
          </a:p>
          <a:p>
            <a:pPr marL="914400" lvl="2" indent="0" algn="l" rtl="0">
              <a:lnSpc>
                <a:spcPct val="115000"/>
              </a:lnSpc>
              <a:buNone/>
              <a:tabLst>
                <a:tab pos="90170" algn="l"/>
                <a:tab pos="1489075" algn="l"/>
              </a:tabLst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Arial"/>
              </a:rPr>
              <a:t>In late pregnancy /within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Calibri"/>
                <a:cs typeface="Arial"/>
              </a:rPr>
              <a:t>6 weeks of childbirth (10–14 days after delivery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Arial"/>
              </a:rPr>
              <a:t>).</a:t>
            </a:r>
          </a:p>
          <a:p>
            <a:pPr marL="914400" lvl="2" indent="0" algn="l" rtl="0">
              <a:lnSpc>
                <a:spcPct val="115000"/>
              </a:lnSpc>
              <a:buNone/>
              <a:tabLst>
                <a:tab pos="90170" algn="l"/>
                <a:tab pos="1489075" algn="l"/>
              </a:tabLst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Arial"/>
              </a:rPr>
              <a:t>If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Calibri"/>
                <a:cs typeface="Arial"/>
              </a:rPr>
              <a:t>not treated may continue for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Arial"/>
              </a:rPr>
              <a:t>6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Calibri"/>
                <a:cs typeface="Arial"/>
              </a:rPr>
              <a:t>months or more and cause considerable family disruption. 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Calibri"/>
              <a:cs typeface="Arial"/>
            </a:endParaRPr>
          </a:p>
          <a:p>
            <a:pPr marL="914400" lvl="2" indent="0" algn="l" rtl="0">
              <a:lnSpc>
                <a:spcPct val="115000"/>
              </a:lnSpc>
              <a:buNone/>
              <a:tabLst>
                <a:tab pos="90170" algn="l"/>
                <a:tab pos="1489075" algn="l"/>
              </a:tabLst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Arial"/>
              </a:rPr>
              <a:t>It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Calibri"/>
                <a:cs typeface="Arial"/>
              </a:rPr>
              <a:t>is associated with increasing age, mixed feelings about the baby, physical problems in the pregnancy and prenatal period, family distress and past psychiatric history.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Calibri"/>
              <a:cs typeface="Arial"/>
            </a:endParaRPr>
          </a:p>
          <a:p>
            <a:pPr marL="914400" lvl="2" indent="0" algn="l" rtl="0">
              <a:lnSpc>
                <a:spcPct val="115000"/>
              </a:lnSpc>
              <a:buNone/>
              <a:tabLst>
                <a:tab pos="90170" algn="l"/>
                <a:tab pos="1489075" algn="l"/>
              </a:tabLst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Arial"/>
              </a:rPr>
              <a:t>May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Calibri"/>
                <a:cs typeface="Arial"/>
              </a:rPr>
              <a:t>be associated with irritability, self-blame and doubt of being a good mother, excessive anxiety about the baby’s health and death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Arial"/>
              </a:rPr>
              <a:t>wishes.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Arial"/>
              </a:rPr>
              <a:t> </a:t>
            </a:r>
          </a:p>
          <a:p>
            <a:pPr marL="914400" lvl="2" indent="0" algn="l" rtl="0">
              <a:lnSpc>
                <a:spcPct val="115000"/>
              </a:lnSpc>
              <a:buNone/>
              <a:tabLst>
                <a:tab pos="90170" algn="l"/>
                <a:tab pos="1489075" algn="l"/>
              </a:tabLst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Arial"/>
              </a:rPr>
              <a:t>Counseling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Calibri"/>
                <a:cs typeface="Arial"/>
              </a:rPr>
              <a:t>, additional help with child-care may be needed. 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Antidepressants or ECT are indicated if there are biological features of depression.</a:t>
            </a:r>
            <a:endParaRPr lang="en-US" sz="3600" dirty="0">
              <a:solidFill>
                <a:schemeClr val="bg1">
                  <a:lumMod val="95000"/>
                  <a:lumOff val="5000"/>
                </a:schemeClr>
              </a:solidFill>
              <a:ea typeface="Calibri"/>
              <a:cs typeface="Arial"/>
            </a:endParaRPr>
          </a:p>
          <a:p>
            <a:pPr marL="0" indent="0" algn="l" rtl="0">
              <a:buNone/>
            </a:pPr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19/11/35</a:t>
            </a:r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Depressive  Disorders - Prof. Al-Sughayir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093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chemeClr val="tx2">
              <a:lumMod val="90000"/>
            </a:schemeClr>
          </a:solidFill>
        </p:spPr>
        <p:txBody>
          <a:bodyPr>
            <a:normAutofit fontScale="90000"/>
          </a:bodyPr>
          <a:lstStyle/>
          <a:p>
            <a:pPr lvl="0" rtl="0">
              <a:lnSpc>
                <a:spcPct val="115000"/>
              </a:lnSpc>
              <a:spcBef>
                <a:spcPct val="20000"/>
              </a:spcBef>
              <a:tabLst>
                <a:tab pos="228600" algn="l"/>
              </a:tabLst>
            </a:pPr>
            <a:r>
              <a:rPr lang="en-US" sz="2600" b="1" dirty="0">
                <a:solidFill>
                  <a:srgbClr val="1F497D">
                    <a:lumMod val="50000"/>
                  </a:srgbClr>
                </a:solidFill>
                <a:ea typeface="Calibri"/>
                <a:cs typeface="Times New Roman"/>
              </a:rPr>
              <a:t>Management of Major Depression:</a:t>
            </a:r>
            <a:r>
              <a:rPr lang="en-US" sz="2600" dirty="0">
                <a:solidFill>
                  <a:srgbClr val="1F497D">
                    <a:lumMod val="50000"/>
                  </a:srgbClr>
                </a:solidFill>
                <a:ea typeface="Calibri"/>
                <a:cs typeface="Times New Roman"/>
              </a:rPr>
              <a:t> Bio-Psycho-Social Approach</a:t>
            </a:r>
            <a:r>
              <a:rPr lang="en-US" sz="2600" dirty="0" smtClean="0">
                <a:solidFill>
                  <a:srgbClr val="1F497D">
                    <a:lumMod val="50000"/>
                  </a:srgbClr>
                </a:solidFill>
                <a:ea typeface="Calibri"/>
                <a:cs typeface="Times New Roman"/>
              </a:rPr>
              <a:t>.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12568"/>
          </a:xfrm>
          <a:solidFill>
            <a:schemeClr val="tx2">
              <a:lumMod val="90000"/>
            </a:schemeClr>
          </a:solidFill>
        </p:spPr>
        <p:txBody>
          <a:bodyPr>
            <a:norm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2600" b="1" dirty="0" smtClean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Hospitalization</a:t>
            </a:r>
            <a:r>
              <a:rPr lang="en-US" sz="2600" dirty="0" smtClean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 </a:t>
            </a:r>
            <a:r>
              <a:rPr lang="en-US" sz="26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is indicated for:</a:t>
            </a:r>
            <a:endParaRPr lang="en-US" sz="2600" dirty="0">
              <a:solidFill>
                <a:schemeClr val="bg2">
                  <a:lumMod val="50000"/>
                </a:schemeClr>
              </a:solidFill>
              <a:ea typeface="Calibri"/>
              <a:cs typeface="Arial"/>
            </a:endParaRPr>
          </a:p>
          <a:p>
            <a:pPr lvl="1" algn="l" rtl="0">
              <a:lnSpc>
                <a:spcPct val="115000"/>
              </a:lnSpc>
              <a:buFont typeface="Symbol"/>
              <a:buChar char=""/>
              <a:tabLst>
                <a:tab pos="180340" algn="l"/>
                <a:tab pos="540385" algn="l"/>
                <a:tab pos="1364615" algn="l"/>
              </a:tabLst>
            </a:pPr>
            <a:r>
              <a:rPr lang="en-US" sz="26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Suicidal or homicidal patient.</a:t>
            </a:r>
            <a:endParaRPr lang="en-US" sz="2600" dirty="0">
              <a:solidFill>
                <a:schemeClr val="bg2">
                  <a:lumMod val="50000"/>
                </a:schemeClr>
              </a:solidFill>
              <a:ea typeface="Calibri"/>
              <a:cs typeface="Arial"/>
            </a:endParaRPr>
          </a:p>
          <a:p>
            <a:pPr lvl="1" algn="l" rtl="0">
              <a:lnSpc>
                <a:spcPct val="115000"/>
              </a:lnSpc>
              <a:buFont typeface="Symbol"/>
              <a:buChar char=""/>
              <a:tabLst>
                <a:tab pos="180340" algn="l"/>
                <a:tab pos="540385" algn="l"/>
                <a:tab pos="1364615" algn="l"/>
              </a:tabLst>
            </a:pPr>
            <a:r>
              <a:rPr lang="en-US" sz="26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Patient with severe psychomotor retardation who is not eating or drinking (for ECT).</a:t>
            </a:r>
            <a:endParaRPr lang="en-US" sz="2600" dirty="0">
              <a:solidFill>
                <a:schemeClr val="bg2">
                  <a:lumMod val="50000"/>
                </a:schemeClr>
              </a:solidFill>
              <a:ea typeface="Calibri"/>
              <a:cs typeface="Arial"/>
            </a:endParaRPr>
          </a:p>
          <a:p>
            <a:pPr lvl="1" algn="l" rtl="0">
              <a:lnSpc>
                <a:spcPct val="115000"/>
              </a:lnSpc>
              <a:buFont typeface="Symbol"/>
              <a:buChar char=""/>
              <a:tabLst>
                <a:tab pos="180340" algn="l"/>
                <a:tab pos="540385" algn="l"/>
                <a:tab pos="1364615" algn="l"/>
              </a:tabLst>
            </a:pPr>
            <a:r>
              <a:rPr lang="en-US" sz="26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Diagnostic purpose (observation, investigation…).</a:t>
            </a:r>
            <a:endParaRPr lang="en-US" sz="2600" dirty="0">
              <a:solidFill>
                <a:schemeClr val="bg2">
                  <a:lumMod val="50000"/>
                </a:schemeClr>
              </a:solidFill>
              <a:ea typeface="Calibri"/>
              <a:cs typeface="Arial"/>
            </a:endParaRPr>
          </a:p>
          <a:p>
            <a:pPr lvl="1" algn="l" rtl="0">
              <a:lnSpc>
                <a:spcPct val="115000"/>
              </a:lnSpc>
              <a:buFont typeface="Symbol"/>
              <a:buChar char=""/>
              <a:tabLst>
                <a:tab pos="180340" algn="l"/>
                <a:tab pos="540385" algn="l"/>
                <a:tab pos="1364615" algn="l"/>
              </a:tabLst>
            </a:pPr>
            <a:r>
              <a:rPr lang="en-US" sz="26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Drug resistant cases (possible ECT).</a:t>
            </a:r>
            <a:endParaRPr lang="en-US" sz="2600" dirty="0">
              <a:solidFill>
                <a:schemeClr val="bg2">
                  <a:lumMod val="50000"/>
                </a:schemeClr>
              </a:solidFill>
              <a:ea typeface="Calibri"/>
              <a:cs typeface="Arial"/>
            </a:endParaRPr>
          </a:p>
          <a:p>
            <a:pPr lvl="1" algn="l" rtl="0">
              <a:lnSpc>
                <a:spcPct val="115000"/>
              </a:lnSpc>
              <a:buFont typeface="Symbol"/>
              <a:buChar char=""/>
              <a:tabLst>
                <a:tab pos="180340" algn="l"/>
                <a:tab pos="540385" algn="l"/>
                <a:tab pos="1364615" algn="l"/>
              </a:tabLst>
            </a:pPr>
            <a:r>
              <a:rPr lang="en-US" sz="26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Severe depression with psychotic features (possible ECT).</a:t>
            </a:r>
            <a:endParaRPr lang="en-US" sz="2600" dirty="0">
              <a:solidFill>
                <a:schemeClr val="bg2">
                  <a:lumMod val="50000"/>
                </a:schemeClr>
              </a:solidFill>
              <a:ea typeface="Calibri"/>
              <a:cs typeface="Arial"/>
            </a:endParaRPr>
          </a:p>
          <a:p>
            <a:pPr algn="l" rtl="0"/>
            <a:endParaRPr lang="ar-SA" sz="2400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19/11/35</a:t>
            </a:r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Depressive  Disorders - Prof. Al-Sughayir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679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pPr rtl="0"/>
            <a:r>
              <a:rPr lang="ar-SA" sz="3200" b="1" dirty="0" smtClean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 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Prognosis </a:t>
            </a:r>
            <a:r>
              <a:rPr lang="en-US" sz="3200" b="1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of 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Depression (MDD)</a:t>
            </a:r>
            <a:endParaRPr lang="ar-SA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  <a:solidFill>
            <a:schemeClr val="tx2">
              <a:lumMod val="90000"/>
            </a:schemeClr>
          </a:solidFill>
        </p:spPr>
        <p:txBody>
          <a:bodyPr>
            <a:normAutofit/>
          </a:bodyPr>
          <a:lstStyle/>
          <a:p>
            <a:pPr algn="l" rtl="0">
              <a:lnSpc>
                <a:spcPct val="200000"/>
              </a:lnSpc>
              <a:spcAft>
                <a:spcPts val="0"/>
              </a:spcAft>
              <a:buFont typeface="Wingdings" pitchFamily="2" charset="2"/>
              <a:buChar char="§"/>
              <a:tabLst>
                <a:tab pos="900430" algn="l"/>
              </a:tabLst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About 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25 % of patients have a recurrence within a year. </a:t>
            </a:r>
            <a:endParaRPr lang="en-US" sz="2800" dirty="0" smtClean="0">
              <a:solidFill>
                <a:schemeClr val="bg2">
                  <a:lumMod val="50000"/>
                </a:schemeClr>
              </a:solidFill>
              <a:ea typeface="Calibri"/>
              <a:cs typeface="Times New Roman"/>
            </a:endParaRPr>
          </a:p>
          <a:p>
            <a:pPr algn="l" rtl="0">
              <a:lnSpc>
                <a:spcPct val="110000"/>
              </a:lnSpc>
              <a:spcAft>
                <a:spcPts val="0"/>
              </a:spcAft>
              <a:buFont typeface="Wingdings" pitchFamily="2" charset="2"/>
              <a:buChar char="§"/>
              <a:tabLst>
                <a:tab pos="900430" algn="l"/>
              </a:tabLst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About 10 % will 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eventually develop a manic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episode.    </a:t>
            </a:r>
            <a:r>
              <a:rPr lang="en-US" sz="2800" i="1" u="sng" dirty="0" smtClean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Be careful about  antidepressants</a:t>
            </a:r>
          </a:p>
          <a:p>
            <a:pPr algn="l" rtl="0">
              <a:lnSpc>
                <a:spcPct val="200000"/>
              </a:lnSpc>
              <a:spcAft>
                <a:spcPts val="0"/>
              </a:spcAft>
              <a:buFont typeface="Wingdings" pitchFamily="2" charset="2"/>
              <a:buChar char="§"/>
              <a:tabLst>
                <a:tab pos="900430" algn="l"/>
              </a:tabLst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A 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group of patients have chronic course with residual symptoms and significant social handicap.</a:t>
            </a:r>
            <a:endParaRPr lang="en-US" sz="2800" dirty="0">
              <a:solidFill>
                <a:schemeClr val="bg2">
                  <a:lumMod val="50000"/>
                </a:schemeClr>
              </a:solidFill>
              <a:ea typeface="Calibri"/>
              <a:cs typeface="Arial"/>
            </a:endParaRPr>
          </a:p>
          <a:p>
            <a:pPr algn="l" rtl="0"/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19/11/35</a:t>
            </a:r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Depressive  Disorders - Prof. Al-Sughayir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7379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  <a:solidFill>
            <a:schemeClr val="tx1">
              <a:lumMod val="95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2"/>
                </a:solidFill>
              </a:rPr>
              <a:t>Objectives</a:t>
            </a:r>
            <a:endParaRPr lang="ar-SA" b="1" dirty="0">
              <a:solidFill>
                <a:schemeClr val="bg2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  <a:solidFill>
            <a:schemeClr val="tx2"/>
          </a:solidFill>
        </p:spPr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To understand what depression is.</a:t>
            </a:r>
          </a:p>
          <a:p>
            <a:pPr algn="l" rtl="0">
              <a:lnSpc>
                <a:spcPct val="150000"/>
              </a:lnSpc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To know the various types of depression.</a:t>
            </a:r>
          </a:p>
          <a:p>
            <a:pPr algn="l" rtl="0">
              <a:lnSpc>
                <a:spcPct val="150000"/>
              </a:lnSpc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To recognize features of depression.</a:t>
            </a:r>
          </a:p>
          <a:p>
            <a:pPr algn="l" rtl="0">
              <a:lnSpc>
                <a:spcPct val="150000"/>
              </a:lnSpc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 To be aware of pathophysiology/etiology of depression.</a:t>
            </a:r>
            <a:endParaRPr lang="ar-SA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19/11/35</a:t>
            </a:r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Depressive  Disorders - Prof. Al-Sughayir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4270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274638"/>
            <a:ext cx="1835696" cy="1800324"/>
          </a:xfrm>
        </p:spPr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2074963"/>
            <a:ext cx="9143999" cy="4234358"/>
          </a:xfrm>
          <a:solidFill>
            <a:schemeClr val="tx2">
              <a:lumMod val="90000"/>
            </a:schemeClr>
          </a:solidFill>
        </p:spPr>
        <p:txBody>
          <a:bodyPr>
            <a:normAutofit fontScale="92500"/>
          </a:bodyPr>
          <a:lstStyle/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ea typeface="Calibri"/>
                <a:cs typeface="Calibri"/>
              </a:rPr>
              <a:t>Healthy people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ea typeface="Calibri"/>
                <a:cs typeface="Calibri"/>
              </a:rPr>
              <a:t> have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Calibri"/>
              </a:rPr>
              <a:t>a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ea typeface="Calibri"/>
                <a:cs typeface="Arial"/>
              </a:rPr>
              <a:t>wide continuum range of feelings with normal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Arial"/>
              </a:rPr>
              <a:t>variations.</a:t>
            </a:r>
          </a:p>
          <a:p>
            <a:pPr marL="0" indent="0" algn="just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Calibri"/>
              </a:rPr>
              <a:t>    </a:t>
            </a:r>
            <a:r>
              <a:rPr lang="en-US" b="1" dirty="0">
                <a:solidFill>
                  <a:srgbClr val="002060"/>
                </a:solidFill>
                <a:ea typeface="Calibri"/>
                <a:cs typeface="Calibri"/>
              </a:rPr>
              <a:t>[ </a:t>
            </a:r>
            <a:r>
              <a:rPr lang="en-US" dirty="0">
                <a:solidFill>
                  <a:srgbClr val="002060"/>
                </a:solidFill>
                <a:ea typeface="Calibri"/>
                <a:cs typeface="Calibri"/>
              </a:rPr>
              <a:t>usual sadness </a:t>
            </a:r>
            <a:r>
              <a:rPr lang="en-US" b="1" dirty="0">
                <a:solidFill>
                  <a:srgbClr val="002060"/>
                </a:solidFill>
                <a:ea typeface="Calibri"/>
                <a:cs typeface="Calibri"/>
              </a:rPr>
              <a:t>&lt; &lt; &lt;</a:t>
            </a:r>
            <a:r>
              <a:rPr lang="en-US" dirty="0">
                <a:solidFill>
                  <a:srgbClr val="002060"/>
                </a:solidFill>
                <a:ea typeface="Calibri"/>
                <a:cs typeface="Calibri"/>
              </a:rPr>
              <a:t> - - - </a:t>
            </a:r>
            <a:r>
              <a:rPr lang="en-US" dirty="0" smtClean="0">
                <a:solidFill>
                  <a:srgbClr val="002060"/>
                </a:solidFill>
                <a:ea typeface="Calibri"/>
                <a:cs typeface="Calibri"/>
              </a:rPr>
              <a:t> </a:t>
            </a:r>
            <a:r>
              <a:rPr lang="en-US" dirty="0">
                <a:solidFill>
                  <a:srgbClr val="002060"/>
                </a:solidFill>
                <a:ea typeface="Calibri"/>
                <a:cs typeface="Calibri"/>
              </a:rPr>
              <a:t>- - - </a:t>
            </a:r>
            <a:r>
              <a:rPr lang="en-US" dirty="0" smtClean="0">
                <a:solidFill>
                  <a:srgbClr val="002060"/>
                </a:solidFill>
                <a:ea typeface="Calibri"/>
                <a:cs typeface="Calibri"/>
              </a:rPr>
              <a:t>- </a:t>
            </a:r>
            <a:r>
              <a:rPr lang="en-US" dirty="0">
                <a:solidFill>
                  <a:srgbClr val="002060"/>
                </a:solidFill>
                <a:ea typeface="Calibri"/>
                <a:cs typeface="Calibri"/>
              </a:rPr>
              <a:t>-</a:t>
            </a:r>
            <a:r>
              <a:rPr lang="en-US" b="1" dirty="0">
                <a:solidFill>
                  <a:srgbClr val="002060"/>
                </a:solidFill>
                <a:ea typeface="Calibri"/>
                <a:cs typeface="Calibri"/>
              </a:rPr>
              <a:t>&gt; &gt; &gt;</a:t>
            </a:r>
            <a:r>
              <a:rPr lang="en-US" dirty="0">
                <a:solidFill>
                  <a:srgbClr val="002060"/>
                </a:solidFill>
                <a:ea typeface="Calibri"/>
                <a:cs typeface="Calibri"/>
              </a:rPr>
              <a:t> usual happiness </a:t>
            </a:r>
            <a:r>
              <a:rPr lang="en-US" b="1" dirty="0">
                <a:solidFill>
                  <a:srgbClr val="002060"/>
                </a:solidFill>
                <a:ea typeface="Calibri"/>
                <a:cs typeface="Calibri"/>
              </a:rPr>
              <a:t>]</a:t>
            </a:r>
            <a:r>
              <a:rPr lang="en-US" dirty="0">
                <a:solidFill>
                  <a:srgbClr val="002060"/>
                </a:solidFill>
                <a:ea typeface="Calibri"/>
                <a:cs typeface="Calibri"/>
              </a:rPr>
              <a:t>.</a:t>
            </a:r>
            <a:endParaRPr lang="en-US" sz="4400" dirty="0">
              <a:solidFill>
                <a:srgbClr val="002060"/>
              </a:solidFill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ea typeface="Calibri"/>
                <a:cs typeface="Calibri"/>
              </a:rPr>
              <a:t>Patients with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ea typeface="Calibri"/>
                <a:cs typeface="Calibri"/>
              </a:rPr>
              <a:t>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Calibri"/>
              </a:rPr>
              <a:t>depression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Calibri"/>
              </a:rPr>
              <a:t>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ea typeface="Calibri"/>
                <a:cs typeface="Calibri"/>
              </a:rPr>
              <a:t>have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Calibri"/>
              </a:rPr>
              <a:t>:</a:t>
            </a:r>
          </a:p>
          <a:p>
            <a:pPr algn="just" rtl="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en-US" dirty="0" smtClean="0">
                <a:solidFill>
                  <a:srgbClr val="C0504D">
                    <a:lumMod val="50000"/>
                  </a:srgbClr>
                </a:solidFill>
                <a:ea typeface="Calibri"/>
                <a:cs typeface="Calibri"/>
              </a:rPr>
              <a:t>Prolonged unusual sadness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a typeface="Times New Roman"/>
                <a:cs typeface="Calibri"/>
              </a:rPr>
              <a:t>/lack of pleasure/others features that have adverse effect on functioning.</a:t>
            </a:r>
          </a:p>
          <a:p>
            <a:pPr algn="just" rtl="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a typeface="Times New Roman"/>
                <a:cs typeface="Calibri"/>
              </a:rPr>
              <a:t>Body physiology is adversely affected  (HPT axis).</a:t>
            </a:r>
          </a:p>
          <a:p>
            <a:pPr marL="0" indent="0" algn="just" rtl="0">
              <a:lnSpc>
                <a:spcPct val="115000"/>
              </a:lnSpc>
              <a:spcAft>
                <a:spcPts val="0"/>
              </a:spcAft>
              <a:buNone/>
            </a:pPr>
            <a:endParaRPr lang="en-US" dirty="0">
              <a:solidFill>
                <a:schemeClr val="accent2">
                  <a:lumMod val="50000"/>
                </a:schemeClr>
              </a:solidFill>
              <a:ea typeface="Calibri"/>
              <a:cs typeface="Times New Roman"/>
            </a:endParaRPr>
          </a:p>
          <a:p>
            <a:pPr algn="l" rtl="0"/>
            <a:endParaRPr lang="ar-SA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19/11/35</a:t>
            </a:r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Depressive  Disorders - Prof. Al-Sughayir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3</a:t>
            </a:fld>
            <a:endParaRPr lang="ar-SA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1763688" y="188640"/>
            <a:ext cx="7380312" cy="1886322"/>
          </a:xfrm>
          <a:prstGeom prst="wedgeRectCallout">
            <a:avLst>
              <a:gd name="adj1" fmla="val 2306"/>
              <a:gd name="adj2" fmla="val 19880"/>
            </a:avLst>
          </a:prstGeom>
          <a:solidFill>
            <a:schemeClr val="tx1">
              <a:lumMod val="95000"/>
            </a:schemeClr>
          </a:solidFill>
          <a:ln w="12700">
            <a:solidFill>
              <a:srgbClr val="950700"/>
            </a:solidFill>
            <a:miter lim="800000"/>
            <a:headEnd/>
            <a:tailEnd/>
          </a:ln>
          <a:effectLst>
            <a:outerShdw dist="28398" dir="3806097" algn="ctr" rotWithShape="0">
              <a:srgbClr val="45060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Calibri" pitchFamily="34" charset="0"/>
              <a:ea typeface="Arial" pitchFamily="34" charset="0"/>
              <a:cs typeface="Arial" pitchFamily="34" charset="0"/>
            </a:endParaRPr>
          </a:p>
          <a:p>
            <a:pPr marL="0" lvl="0" indent="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Ms.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Amal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is a 27-year-old single woman works as a teacher. She has a five-week history of low mood, chest tightness, poor appetite, disturbed sleep, excessive guilt feelings, and loss of interest in her social activities.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656"/>
            <a:ext cx="1763688" cy="1742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86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0" y="476672"/>
            <a:ext cx="4316288" cy="5760640"/>
          </a:xfrm>
          <a:solidFill>
            <a:schemeClr val="tx2">
              <a:lumMod val="9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Depression secondary to:</a:t>
            </a:r>
          </a:p>
          <a:p>
            <a:pPr algn="l" rtl="0">
              <a:lnSpc>
                <a:spcPct val="200000"/>
              </a:lnSpc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Medical d.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(e.g., hypoth.).</a:t>
            </a:r>
          </a:p>
          <a:p>
            <a:pPr algn="l" rtl="0">
              <a:lnSpc>
                <a:spcPct val="200000"/>
              </a:lnSpc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Medications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(e.g., OCPs).</a:t>
            </a:r>
          </a:p>
          <a:p>
            <a:pPr algn="l" rtl="0">
              <a:lnSpc>
                <a:spcPct val="200000"/>
              </a:lnSpc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Substance Abuse.</a:t>
            </a:r>
          </a:p>
          <a:p>
            <a:pPr algn="l" rtl="0">
              <a:lnSpc>
                <a:spcPct val="200000"/>
              </a:lnSpc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Brain insult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(e.g., CVA).</a:t>
            </a:r>
          </a:p>
          <a:p>
            <a:pPr algn="l" rtl="0">
              <a:lnSpc>
                <a:spcPct val="200000"/>
              </a:lnSpc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Others.</a:t>
            </a:r>
            <a:endParaRPr lang="ar-SA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355976" y="476672"/>
            <a:ext cx="4680520" cy="5760640"/>
          </a:xfrm>
          <a:solidFill>
            <a:schemeClr val="tx1">
              <a:lumMod val="95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Primary depression</a:t>
            </a:r>
          </a:p>
          <a:p>
            <a:pPr algn="l" rtl="0">
              <a:lnSpc>
                <a:spcPct val="200000"/>
              </a:lnSpc>
            </a:pPr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Persistent depressive d.</a:t>
            </a:r>
          </a:p>
          <a:p>
            <a:pPr algn="l" rtl="0">
              <a:lnSpc>
                <a:spcPct val="200000"/>
              </a:lnSpc>
            </a:pPr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Major depressive d.</a:t>
            </a:r>
          </a:p>
          <a:p>
            <a:pPr algn="l" rtl="0">
              <a:lnSpc>
                <a:spcPct val="200000"/>
              </a:lnSpc>
            </a:pPr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Depressive episodes of bipolar d.</a:t>
            </a:r>
            <a:endParaRPr lang="ar-SA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19/11/35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Depressive  Disorders - Prof. Al-Sughayir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8751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634082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pPr rtl="0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ea typeface="Calibri"/>
                <a:cs typeface="Calibri"/>
              </a:rPr>
              <a:t>Depressive </a:t>
            </a:r>
            <a:r>
              <a:rPr lang="en-US" sz="3200" b="1" dirty="0">
                <a:solidFill>
                  <a:schemeClr val="bg2">
                    <a:lumMod val="50000"/>
                  </a:schemeClr>
                </a:solidFill>
                <a:ea typeface="Calibri"/>
                <a:cs typeface="Calibri"/>
              </a:rPr>
              <a:t>features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ea typeface="Calibri"/>
                <a:cs typeface="Calibri"/>
              </a:rPr>
              <a:t>; range /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ea typeface="Calibri"/>
                <a:cs typeface="Calibri"/>
              </a:rPr>
              <a:t>analysis (cont.)</a:t>
            </a:r>
            <a:endParaRPr lang="ar-SA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184576"/>
          </a:xfrm>
          <a:solidFill>
            <a:schemeClr val="tx2"/>
          </a:solidFill>
        </p:spPr>
        <p:txBody>
          <a:bodyPr>
            <a:normAutofit/>
          </a:bodyPr>
          <a:lstStyle/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Mood Changes</a:t>
            </a: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: </a:t>
            </a:r>
            <a:endParaRPr lang="en-US" sz="2800" b="1" dirty="0" smtClean="0">
              <a:solidFill>
                <a:schemeClr val="bg2">
                  <a:lumMod val="50000"/>
                </a:schemeClr>
              </a:solidFill>
              <a:ea typeface="Calibri"/>
              <a:cs typeface="Times New Roman"/>
            </a:endParaRPr>
          </a:p>
          <a:p>
            <a:pPr algn="l" rtl="0">
              <a:lnSpc>
                <a:spcPct val="200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Unusual sadness (low mood).</a:t>
            </a:r>
            <a:endParaRPr lang="en-US" sz="4000" dirty="0">
              <a:solidFill>
                <a:schemeClr val="bg2">
                  <a:lumMod val="50000"/>
                </a:schemeClr>
              </a:solidFill>
              <a:ea typeface="Calibri"/>
              <a:cs typeface="Arial"/>
            </a:endParaRPr>
          </a:p>
          <a:p>
            <a:pPr algn="l" rtl="0">
              <a:lnSpc>
                <a:spcPct val="200000"/>
              </a:lnSpc>
              <a:spcAft>
                <a:spcPts val="0"/>
              </a:spcAft>
              <a:buFont typeface="Wingdings" pitchFamily="2" charset="2"/>
              <a:buChar char="q"/>
              <a:tabLst>
                <a:tab pos="180340" algn="l"/>
              </a:tabLst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Anhedonia. </a:t>
            </a:r>
          </a:p>
          <a:p>
            <a:pPr algn="l" rtl="0">
              <a:lnSpc>
                <a:spcPct val="200000"/>
              </a:lnSpc>
              <a:spcAft>
                <a:spcPts val="0"/>
              </a:spcAft>
              <a:buFont typeface="Wingdings" pitchFamily="2" charset="2"/>
              <a:buChar char="q"/>
              <a:tabLst>
                <a:tab pos="180340" algn="l"/>
              </a:tabLst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Feeling lonely</a:t>
            </a:r>
          </a:p>
          <a:p>
            <a:pPr algn="l" rtl="0">
              <a:lnSpc>
                <a:spcPct val="200000"/>
              </a:lnSpc>
              <a:spcAft>
                <a:spcPts val="0"/>
              </a:spcAft>
              <a:buFont typeface="Wingdings" pitchFamily="2" charset="2"/>
              <a:buChar char="q"/>
              <a:tabLst>
                <a:tab pos="180340" algn="l"/>
              </a:tabLst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Irritability.</a:t>
            </a:r>
            <a:endParaRPr lang="en-US" sz="4000" dirty="0">
              <a:solidFill>
                <a:schemeClr val="bg2">
                  <a:lumMod val="50000"/>
                </a:schemeClr>
              </a:solidFill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</a:pPr>
            <a:endParaRPr lang="ar-SA" sz="31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>
                <a:solidFill>
                  <a:prstClr val="white">
                    <a:tint val="75000"/>
                  </a:prstClr>
                </a:solidFill>
              </a:rPr>
              <a:t>19/11/35</a:t>
            </a:r>
            <a:endParaRPr lang="ar-SA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Depressive  Disorders - Prof. Al-Sughayir</a:t>
            </a:r>
            <a:endParaRPr lang="ar-SA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white">
                    <a:tint val="75000"/>
                  </a:prstClr>
                </a:solidFill>
              </a:rPr>
              <a:pPr/>
              <a:t>5</a:t>
            </a:fld>
            <a:endParaRPr lang="ar-SA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98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634082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pPr rtl="0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ea typeface="Calibri"/>
                <a:cs typeface="Calibri"/>
              </a:rPr>
              <a:t>Depressive </a:t>
            </a:r>
            <a:r>
              <a:rPr lang="en-US" sz="3200" b="1" dirty="0">
                <a:solidFill>
                  <a:schemeClr val="bg2">
                    <a:lumMod val="50000"/>
                  </a:schemeClr>
                </a:solidFill>
                <a:ea typeface="Calibri"/>
                <a:cs typeface="Calibri"/>
              </a:rPr>
              <a:t>features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ea typeface="Calibri"/>
                <a:cs typeface="Calibri"/>
              </a:rPr>
              <a:t>; range /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ea typeface="Calibri"/>
                <a:cs typeface="Calibri"/>
              </a:rPr>
              <a:t>analysis</a:t>
            </a:r>
            <a:endParaRPr lang="ar-SA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4968552"/>
          </a:xfrm>
          <a:solidFill>
            <a:schemeClr val="tx2"/>
          </a:solidFill>
        </p:spPr>
        <p:txBody>
          <a:bodyPr>
            <a:normAutofit fontScale="77500" lnSpcReduction="20000"/>
          </a:bodyPr>
          <a:lstStyle/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4400" b="1" dirty="0">
                <a:ea typeface="Calibri"/>
                <a:cs typeface="Calibri"/>
              </a:rPr>
              <a:t>	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Appearance &amp; Behavior:        </a:t>
            </a:r>
            <a:endParaRPr lang="en-US" b="1" dirty="0" smtClean="0">
              <a:solidFill>
                <a:schemeClr val="bg2">
                  <a:lumMod val="50000"/>
                </a:schemeClr>
              </a:solidFill>
              <a:ea typeface="Calibri"/>
              <a:cs typeface="Times New Roman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en-US" sz="3100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Neglected </a:t>
            </a:r>
            <a:r>
              <a:rPr lang="en-US" sz="3100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dress and grooming.</a:t>
            </a:r>
            <a:endParaRPr lang="en-US" sz="3100" dirty="0">
              <a:solidFill>
                <a:schemeClr val="accent2">
                  <a:lumMod val="50000"/>
                </a:schemeClr>
              </a:solidFill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en-US" sz="3100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Facial appearance of sadness:</a:t>
            </a:r>
            <a:endParaRPr lang="en-US" sz="3100" dirty="0">
              <a:solidFill>
                <a:schemeClr val="accent2">
                  <a:lumMod val="50000"/>
                </a:schemeClr>
              </a:solidFill>
              <a:ea typeface="Calibri"/>
              <a:cs typeface="Arial"/>
            </a:endParaRPr>
          </a:p>
          <a:p>
            <a:pPr lvl="0" algn="l" rtl="0">
              <a:lnSpc>
                <a:spcPct val="115000"/>
              </a:lnSpc>
              <a:buFont typeface="Wingdings" pitchFamily="2" charset="2"/>
              <a:buChar char="q"/>
              <a:tabLst>
                <a:tab pos="900430" algn="l"/>
              </a:tabLst>
            </a:pPr>
            <a:r>
              <a:rPr lang="en-US" sz="3100" dirty="0">
                <a:solidFill>
                  <a:schemeClr val="accent2">
                    <a:lumMod val="50000"/>
                  </a:schemeClr>
                </a:solidFill>
                <a:ea typeface="Times New Roman"/>
                <a:cs typeface="Times New Roman"/>
              </a:rPr>
              <a:t>Turning downwards of corners of the mouth.</a:t>
            </a:r>
            <a:endParaRPr lang="en-US" sz="3100" dirty="0">
              <a:solidFill>
                <a:schemeClr val="accent2">
                  <a:lumMod val="50000"/>
                </a:schemeClr>
              </a:solidFill>
              <a:ea typeface="Times New Roman"/>
              <a:cs typeface="Arial"/>
            </a:endParaRPr>
          </a:p>
          <a:p>
            <a:pPr lvl="0" algn="l" rtl="0">
              <a:lnSpc>
                <a:spcPct val="115000"/>
              </a:lnSpc>
              <a:buFont typeface="Wingdings" pitchFamily="2" charset="2"/>
              <a:buChar char="q"/>
              <a:tabLst>
                <a:tab pos="900430" algn="l"/>
              </a:tabLst>
            </a:pPr>
            <a:r>
              <a:rPr lang="en-US" sz="3100" dirty="0">
                <a:solidFill>
                  <a:schemeClr val="accent2">
                    <a:lumMod val="50000"/>
                  </a:schemeClr>
                </a:solidFill>
                <a:ea typeface="Times New Roman"/>
                <a:cs typeface="Times New Roman"/>
              </a:rPr>
              <a:t>Down cast gaze</a:t>
            </a:r>
            <a:r>
              <a:rPr lang="en-US" sz="3100" b="1" dirty="0">
                <a:solidFill>
                  <a:schemeClr val="accent2">
                    <a:lumMod val="50000"/>
                  </a:schemeClr>
                </a:solidFill>
                <a:ea typeface="Times New Roman"/>
                <a:cs typeface="Times New Roman"/>
              </a:rPr>
              <a:t>/</a:t>
            </a:r>
            <a:r>
              <a:rPr lang="en-US" sz="3100" dirty="0">
                <a:solidFill>
                  <a:schemeClr val="accent2">
                    <a:lumMod val="50000"/>
                  </a:schemeClr>
                </a:solidFill>
                <a:ea typeface="Times New Roman"/>
                <a:cs typeface="Times New Roman"/>
              </a:rPr>
              <a:t>tearful eyes/reduced rate of blinking.</a:t>
            </a:r>
            <a:endParaRPr lang="en-US" sz="3100" dirty="0">
              <a:solidFill>
                <a:schemeClr val="accent2">
                  <a:lumMod val="50000"/>
                </a:schemeClr>
              </a:solidFill>
              <a:ea typeface="Times New Roman"/>
              <a:cs typeface="Arial"/>
            </a:endParaRPr>
          </a:p>
          <a:p>
            <a:pPr lvl="0" algn="l" rtl="0">
              <a:lnSpc>
                <a:spcPct val="115000"/>
              </a:lnSpc>
              <a:buFont typeface="Wingdings" pitchFamily="2" charset="2"/>
              <a:buChar char="q"/>
              <a:tabLst>
                <a:tab pos="900430" algn="l"/>
              </a:tabLst>
            </a:pPr>
            <a:r>
              <a:rPr lang="en-US" sz="3100" dirty="0">
                <a:solidFill>
                  <a:schemeClr val="accent2">
                    <a:lumMod val="50000"/>
                  </a:schemeClr>
                </a:solidFill>
                <a:ea typeface="Times New Roman"/>
                <a:cs typeface="Times New Roman"/>
              </a:rPr>
              <a:t>Head is inclined forwards.</a:t>
            </a:r>
            <a:endParaRPr lang="en-US" sz="3100" dirty="0">
              <a:solidFill>
                <a:schemeClr val="accent2">
                  <a:lumMod val="50000"/>
                </a:schemeClr>
              </a:solidFill>
              <a:ea typeface="Times New Roman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  <a:tabLst>
                <a:tab pos="450215" algn="l"/>
                <a:tab pos="990600" algn="l"/>
              </a:tabLst>
            </a:pPr>
            <a:r>
              <a:rPr lang="en-US" sz="3100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Psychomotor retardation</a:t>
            </a:r>
            <a:r>
              <a:rPr lang="en-US" sz="3100" b="1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 </a:t>
            </a:r>
            <a:r>
              <a:rPr lang="en-US" sz="3100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(in some patients agitation occurs</a:t>
            </a:r>
            <a:r>
              <a:rPr lang="en-US" sz="3100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):</a:t>
            </a:r>
            <a:endParaRPr lang="en-US" sz="3100" dirty="0" smtClean="0">
              <a:solidFill>
                <a:schemeClr val="accent2">
                  <a:lumMod val="50000"/>
                </a:schemeClr>
              </a:solidFill>
              <a:ea typeface="Calibri"/>
              <a:cs typeface="Arial"/>
            </a:endParaRPr>
          </a:p>
          <a:p>
            <a:pPr lvl="2" algn="l" rtl="0">
              <a:lnSpc>
                <a:spcPct val="115000"/>
              </a:lnSpc>
              <a:buFont typeface="Wingdings" pitchFamily="2" charset="2"/>
              <a:buChar char="§"/>
            </a:pPr>
            <a:r>
              <a:rPr lang="en-US" sz="3100" dirty="0" smtClean="0">
                <a:solidFill>
                  <a:schemeClr val="accent2">
                    <a:lumMod val="50000"/>
                  </a:schemeClr>
                </a:solidFill>
                <a:ea typeface="Times New Roman"/>
                <a:cs typeface="Times New Roman"/>
              </a:rPr>
              <a:t>Lack </a:t>
            </a:r>
            <a:r>
              <a:rPr lang="en-US" sz="3100" dirty="0">
                <a:solidFill>
                  <a:schemeClr val="accent2">
                    <a:lumMod val="50000"/>
                  </a:schemeClr>
                </a:solidFill>
                <a:ea typeface="Times New Roman"/>
                <a:cs typeface="Times New Roman"/>
              </a:rPr>
              <a:t>of motivation and initiation.</a:t>
            </a:r>
            <a:endParaRPr lang="en-US" sz="3100" dirty="0">
              <a:solidFill>
                <a:schemeClr val="accent2">
                  <a:lumMod val="50000"/>
                </a:schemeClr>
              </a:solidFill>
              <a:ea typeface="Times New Roman"/>
              <a:cs typeface="Arial"/>
            </a:endParaRPr>
          </a:p>
          <a:p>
            <a:pPr lvl="2" algn="l" rtl="0">
              <a:lnSpc>
                <a:spcPct val="115000"/>
              </a:lnSpc>
              <a:buFont typeface="Wingdings" pitchFamily="2" charset="2"/>
              <a:buChar char="§"/>
            </a:pPr>
            <a:r>
              <a:rPr lang="en-US" sz="3100" dirty="0" smtClean="0">
                <a:solidFill>
                  <a:schemeClr val="accent2">
                    <a:lumMod val="50000"/>
                  </a:schemeClr>
                </a:solidFill>
                <a:ea typeface="Times New Roman"/>
                <a:cs typeface="Times New Roman"/>
              </a:rPr>
              <a:t>Slow </a:t>
            </a:r>
            <a:r>
              <a:rPr lang="en-US" sz="3100" dirty="0">
                <a:solidFill>
                  <a:schemeClr val="accent2">
                    <a:lumMod val="50000"/>
                  </a:schemeClr>
                </a:solidFill>
                <a:ea typeface="Times New Roman"/>
                <a:cs typeface="Times New Roman"/>
              </a:rPr>
              <a:t>movements</a:t>
            </a:r>
            <a:r>
              <a:rPr lang="en-US" sz="3100" b="1" dirty="0">
                <a:solidFill>
                  <a:schemeClr val="accent2">
                    <a:lumMod val="50000"/>
                  </a:schemeClr>
                </a:solidFill>
                <a:ea typeface="Times New Roman"/>
                <a:cs typeface="Times New Roman"/>
              </a:rPr>
              <a:t>/</a:t>
            </a:r>
            <a:r>
              <a:rPr lang="en-US" sz="3100" dirty="0">
                <a:solidFill>
                  <a:schemeClr val="accent2">
                    <a:lumMod val="50000"/>
                  </a:schemeClr>
                </a:solidFill>
                <a:ea typeface="Times New Roman"/>
                <a:cs typeface="Times New Roman"/>
              </a:rPr>
              <a:t>slow interactions.</a:t>
            </a:r>
            <a:endParaRPr lang="en-US" sz="3100" dirty="0">
              <a:solidFill>
                <a:schemeClr val="accent2">
                  <a:lumMod val="50000"/>
                </a:schemeClr>
              </a:solidFill>
              <a:ea typeface="Times New Roman"/>
              <a:cs typeface="Arial"/>
            </a:endParaRPr>
          </a:p>
          <a:p>
            <a:pPr marR="900430" algn="l" rtl="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en-US" sz="3100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Social isolation and withdrawal</a:t>
            </a:r>
            <a:r>
              <a:rPr lang="en-US" sz="3100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.</a:t>
            </a:r>
            <a:endParaRPr lang="en-US" sz="3100" dirty="0">
              <a:solidFill>
                <a:schemeClr val="accent2">
                  <a:lumMod val="50000"/>
                </a:schemeClr>
              </a:solidFill>
              <a:ea typeface="Calibri"/>
              <a:cs typeface="Arial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19/11/35</a:t>
            </a:r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Depressive  Disorders - Prof. Al-Sughayir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1646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120680"/>
          </a:xfrm>
          <a:solidFill>
            <a:schemeClr val="tx2"/>
          </a:solidFill>
        </p:spPr>
        <p:txBody>
          <a:bodyPr>
            <a:normAutofit fontScale="92500" lnSpcReduction="10000"/>
          </a:bodyPr>
          <a:lstStyle/>
          <a:p>
            <a:pPr mar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600" b="1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Cognitive Functions &amp; Thinking:</a:t>
            </a:r>
            <a:r>
              <a:rPr lang="en-US" sz="26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    </a:t>
            </a:r>
            <a:endParaRPr lang="en-US" sz="2600" dirty="0" smtClean="0">
              <a:solidFill>
                <a:schemeClr val="bg2">
                  <a:lumMod val="50000"/>
                </a:schemeClr>
              </a:solidFill>
              <a:ea typeface="Calibri"/>
              <a:cs typeface="Times New Roman"/>
            </a:endParaRPr>
          </a:p>
          <a:p>
            <a:pPr mar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600" dirty="0" smtClean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Deficit in attention</a:t>
            </a:r>
            <a:r>
              <a:rPr lang="en-US" sz="26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, </a:t>
            </a:r>
            <a:r>
              <a:rPr lang="en-US" sz="2600" dirty="0" smtClean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concentration, memory, &amp; decision making.</a:t>
            </a:r>
          </a:p>
          <a:p>
            <a:pPr mar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900" dirty="0" smtClean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/>
              </a:rPr>
              <a:t>In 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/>
              </a:rPr>
              <a:t>elderly this may be mistaken as dementia </a:t>
            </a:r>
            <a:r>
              <a:rPr lang="en-US" sz="1900" b="1" i="1" dirty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/>
              </a:rPr>
              <a:t>(pseudo dementia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/>
              </a:rPr>
              <a:t>).</a:t>
            </a:r>
            <a:r>
              <a:rPr lang="en-US" sz="1900" spc="-20" dirty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/>
              </a:rPr>
              <a:t> </a:t>
            </a:r>
            <a:endParaRPr lang="en-US" sz="1900" spc="-20" dirty="0" smtClean="0">
              <a:solidFill>
                <a:schemeClr val="accent6">
                  <a:lumMod val="50000"/>
                </a:schemeClr>
              </a:solidFill>
              <a:ea typeface="Calibri"/>
              <a:cs typeface="Times New Roman"/>
            </a:endParaRPr>
          </a:p>
          <a:p>
            <a:pPr marL="0" indent="0" algn="l" rtl="0">
              <a:lnSpc>
                <a:spcPct val="150000"/>
              </a:lnSpc>
              <a:spcAft>
                <a:spcPts val="1000"/>
              </a:spcAft>
              <a:buNone/>
            </a:pPr>
            <a:r>
              <a:rPr lang="en-US" sz="2400" b="1" spc="-20" dirty="0" smtClean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Depressed thinking process</a:t>
            </a:r>
          </a:p>
          <a:p>
            <a:pPr marL="0" indent="0" algn="l" rtl="0">
              <a:lnSpc>
                <a:spcPct val="150000"/>
              </a:lnSpc>
              <a:spcAft>
                <a:spcPts val="1000"/>
              </a:spcAft>
              <a:buNone/>
            </a:pPr>
            <a:r>
              <a:rPr lang="en-US" sz="2400" spc="-20" dirty="0" smtClean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Pessimistic </a:t>
            </a:r>
            <a:r>
              <a:rPr lang="en-US" sz="2400" spc="-2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thoughts) </a:t>
            </a:r>
            <a:r>
              <a:rPr lang="en-US" sz="2400" spc="-20" dirty="0" smtClean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about</a:t>
            </a:r>
          </a:p>
          <a:p>
            <a:pPr marL="0" indent="0" algn="l" rtl="0">
              <a:lnSpc>
                <a:spcPct val="150000"/>
              </a:lnSpc>
              <a:spcAft>
                <a:spcPts val="1000"/>
              </a:spcAft>
              <a:buNone/>
            </a:pPr>
            <a:r>
              <a:rPr lang="en-US" sz="2400" i="1" u="sng" dirty="0" smtClean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Present</a:t>
            </a:r>
            <a:r>
              <a:rPr lang="en-US" sz="2400" u="sng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: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 patient sees the unhappy side of every event (discounts any success in life, no longer feels confident, sees himself as failure).</a:t>
            </a:r>
            <a:r>
              <a:rPr lang="en-US" sz="2400" i="1" u="sng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 </a:t>
            </a:r>
            <a:endParaRPr lang="en-US" sz="2400" i="1" u="sng" dirty="0" smtClean="0">
              <a:solidFill>
                <a:schemeClr val="bg2">
                  <a:lumMod val="50000"/>
                </a:schemeClr>
              </a:solidFill>
              <a:ea typeface="Calibri"/>
              <a:cs typeface="Times New Roman"/>
            </a:endParaRPr>
          </a:p>
          <a:p>
            <a:pPr marL="0" indent="0" algn="l" rtl="0">
              <a:lnSpc>
                <a:spcPct val="150000"/>
              </a:lnSpc>
              <a:spcAft>
                <a:spcPts val="1000"/>
              </a:spcAft>
              <a:buNone/>
            </a:pPr>
            <a:r>
              <a:rPr lang="en-US" sz="2400" i="1" u="sng" dirty="0" smtClean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Past</a:t>
            </a:r>
            <a:r>
              <a:rPr lang="en-US" sz="2400" u="sng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: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 unjustifiable guilt feeling and self-blame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.</a:t>
            </a:r>
          </a:p>
          <a:p>
            <a:pPr marL="0" indent="0" algn="l" rtl="0">
              <a:lnSpc>
                <a:spcPct val="150000"/>
              </a:lnSpc>
              <a:spcAft>
                <a:spcPts val="1000"/>
              </a:spcAft>
              <a:buNone/>
            </a:pPr>
            <a:r>
              <a:rPr lang="en-US" sz="2400" i="1" u="sng" dirty="0" smtClean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Future</a:t>
            </a:r>
            <a:r>
              <a:rPr lang="en-US" sz="2400" u="sng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: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 gloomy preoccupations; hopelessness, helplessness, death wishes (may progress to 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suicidal ideation and attempt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).</a:t>
            </a:r>
            <a:endParaRPr lang="en-US" sz="2400" dirty="0">
              <a:solidFill>
                <a:schemeClr val="bg2">
                  <a:lumMod val="50000"/>
                </a:schemeClr>
              </a:solidFill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</a:pPr>
            <a:endParaRPr lang="ar-SA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>
                <a:solidFill>
                  <a:prstClr val="white">
                    <a:tint val="75000"/>
                  </a:prstClr>
                </a:solidFill>
              </a:rPr>
              <a:t>19/11/35</a:t>
            </a:r>
            <a:endParaRPr lang="ar-SA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Depressive  Disorders - Prof. Al-Sughayir</a:t>
            </a:r>
            <a:endParaRPr lang="ar-SA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white">
                    <a:tint val="75000"/>
                  </a:prstClr>
                </a:solidFill>
              </a:rPr>
              <a:pPr/>
              <a:t>7</a:t>
            </a:fld>
            <a:endParaRPr lang="ar-SA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00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260648"/>
            <a:ext cx="8784976" cy="5976664"/>
          </a:xfrm>
          <a:solidFill>
            <a:schemeClr val="tx2"/>
          </a:solidFill>
        </p:spPr>
        <p:txBody>
          <a:bodyPr>
            <a:normAutofit/>
          </a:bodyPr>
          <a:lstStyle/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Biological </a:t>
            </a:r>
            <a:r>
              <a:rPr lang="en-US" sz="3600" b="1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Features 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(Neuro-vegetative Signs):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                 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Change 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in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appetite, wt., and sleep 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(usually reduced but in some patients increased).</a:t>
            </a:r>
            <a:endParaRPr lang="en-US" sz="4400" dirty="0">
              <a:solidFill>
                <a:schemeClr val="bg2">
                  <a:lumMod val="50000"/>
                </a:schemeClr>
              </a:solidFill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Fatigability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, low energy level (simple task is an effort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).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Low 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libido and /or impotence. </a:t>
            </a:r>
            <a:endParaRPr lang="en-US" sz="2800" dirty="0" smtClean="0">
              <a:solidFill>
                <a:schemeClr val="bg2">
                  <a:lumMod val="50000"/>
                </a:schemeClr>
              </a:solidFill>
              <a:ea typeface="Calibri"/>
              <a:cs typeface="Times New Roman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Change 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in bowel habit (usually constipation). </a:t>
            </a:r>
            <a:endParaRPr lang="en-US" sz="2800" dirty="0" smtClean="0">
              <a:solidFill>
                <a:schemeClr val="bg2">
                  <a:lumMod val="50000"/>
                </a:schemeClr>
              </a:solidFill>
              <a:ea typeface="Calibri"/>
              <a:cs typeface="Times New Roman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Change 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in menstrual cycle (amenorrhea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).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Pain threshold becomes low (gate theory/serotonin).</a:t>
            </a:r>
            <a:endParaRPr lang="en-US" sz="4400" dirty="0">
              <a:solidFill>
                <a:schemeClr val="bg2">
                  <a:lumMod val="50000"/>
                </a:schemeClr>
              </a:solidFill>
              <a:ea typeface="Calibri"/>
              <a:cs typeface="Arial"/>
            </a:endParaRPr>
          </a:p>
          <a:p>
            <a:pPr marR="39370" algn="l" rtl="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Several 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immunological abnormalities (e.g. low lymphocytes) increasing the risk to infection. </a:t>
            </a:r>
            <a:endParaRPr lang="ar-SA" sz="31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>
                <a:solidFill>
                  <a:prstClr val="white">
                    <a:tint val="75000"/>
                  </a:prstClr>
                </a:solidFill>
              </a:rPr>
              <a:t>19/11/35</a:t>
            </a:r>
            <a:endParaRPr lang="ar-SA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Depressive  Disorders - Prof. Al-Sughayir</a:t>
            </a:r>
            <a:endParaRPr lang="ar-SA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white">
                    <a:tint val="75000"/>
                  </a:prstClr>
                </a:solidFill>
              </a:rPr>
              <a:pPr/>
              <a:t>8</a:t>
            </a:fld>
            <a:endParaRPr lang="ar-SA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35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>
            <a:normAutofit/>
          </a:bodyPr>
          <a:lstStyle/>
          <a:p>
            <a:pPr rtl="0"/>
            <a:r>
              <a:rPr lang="en-US" sz="3600" b="1" dirty="0" smtClean="0">
                <a:solidFill>
                  <a:schemeClr val="bg2">
                    <a:lumMod val="75000"/>
                  </a:schemeClr>
                </a:solidFill>
              </a:rPr>
              <a:t>Etiology</a:t>
            </a:r>
            <a:endParaRPr lang="ar-SA" sz="36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tx2"/>
          </a:solidFill>
        </p:spPr>
        <p:txBody>
          <a:bodyPr/>
          <a:lstStyle/>
          <a:p>
            <a:pPr algn="l" rtl="0">
              <a:lnSpc>
                <a:spcPct val="200000"/>
              </a:lnSpc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Bio-Psycho- Social.</a:t>
            </a:r>
          </a:p>
          <a:p>
            <a:pPr algn="l" rtl="0">
              <a:lnSpc>
                <a:spcPct val="200000"/>
              </a:lnSpc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Neurotransmitters disturbances: 5HT-NE-DA.</a:t>
            </a:r>
          </a:p>
          <a:p>
            <a:pPr algn="l" rtl="0">
              <a:lnSpc>
                <a:spcPct val="200000"/>
              </a:lnSpc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Genetic factors.</a:t>
            </a:r>
            <a:endParaRPr lang="ar-SA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19/11/35</a:t>
            </a:r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Depressive  Disorders - Prof. Al-Sughayir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378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1082</Words>
  <Application>Microsoft Office PowerPoint</Application>
  <PresentationFormat>عرض على الشاشة (3:4)‏</PresentationFormat>
  <Paragraphs>164</Paragraphs>
  <Slides>17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23" baseType="lpstr">
      <vt:lpstr>Arial</vt:lpstr>
      <vt:lpstr>Calibri</vt:lpstr>
      <vt:lpstr>Symbol</vt:lpstr>
      <vt:lpstr>Times New Roman</vt:lpstr>
      <vt:lpstr>Wingdings</vt:lpstr>
      <vt:lpstr>سمة Office</vt:lpstr>
      <vt:lpstr>Depressive  Disorders</vt:lpstr>
      <vt:lpstr>Objectives</vt:lpstr>
      <vt:lpstr>عرض تقديمي في PowerPoint</vt:lpstr>
      <vt:lpstr>عرض تقديمي في PowerPoint</vt:lpstr>
      <vt:lpstr>Depressive features; range / analysis (cont.)</vt:lpstr>
      <vt:lpstr>Depressive features; range / analysis</vt:lpstr>
      <vt:lpstr>عرض تقديمي في PowerPoint</vt:lpstr>
      <vt:lpstr>عرض تقديمي في PowerPoint</vt:lpstr>
      <vt:lpstr>Etiology</vt:lpstr>
      <vt:lpstr>Persistent Depressive Disorder (Dysthymic Disorder)</vt:lpstr>
      <vt:lpstr>Course and Prognosis</vt:lpstr>
      <vt:lpstr>Treatment of dysthymic disorder </vt:lpstr>
      <vt:lpstr>Major Depressive Disorder ( MDD )</vt:lpstr>
      <vt:lpstr>Epidemiology</vt:lpstr>
      <vt:lpstr>Perinatal/Post-partum Depression</vt:lpstr>
      <vt:lpstr>Management of Major Depression: Bio-Psycho-Social Approach.</vt:lpstr>
      <vt:lpstr> Prognosis of Depression (MDD)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Depressive &amp; Mood Disorders</dc:title>
  <dc:creator>admin</dc:creator>
  <cp:lastModifiedBy>HP</cp:lastModifiedBy>
  <cp:revision>47</cp:revision>
  <dcterms:created xsi:type="dcterms:W3CDTF">2014-09-13T03:24:00Z</dcterms:created>
  <dcterms:modified xsi:type="dcterms:W3CDTF">2018-10-08T06:13:44Z</dcterms:modified>
</cp:coreProperties>
</file>