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14.jpg" ContentType="image/jp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28"/>
  </p:notesMasterIdLst>
  <p:sldIdLst>
    <p:sldId id="348" r:id="rId2"/>
    <p:sldId id="325" r:id="rId3"/>
    <p:sldId id="370" r:id="rId4"/>
    <p:sldId id="331" r:id="rId5"/>
    <p:sldId id="374" r:id="rId6"/>
    <p:sldId id="375" r:id="rId7"/>
    <p:sldId id="368" r:id="rId8"/>
    <p:sldId id="377" r:id="rId9"/>
    <p:sldId id="332" r:id="rId10"/>
    <p:sldId id="353" r:id="rId11"/>
    <p:sldId id="354" r:id="rId12"/>
    <p:sldId id="360" r:id="rId13"/>
    <p:sldId id="361" r:id="rId14"/>
    <p:sldId id="333" r:id="rId15"/>
    <p:sldId id="343" r:id="rId16"/>
    <p:sldId id="342" r:id="rId17"/>
    <p:sldId id="372" r:id="rId18"/>
    <p:sldId id="373" r:id="rId19"/>
    <p:sldId id="344" r:id="rId20"/>
    <p:sldId id="367" r:id="rId21"/>
    <p:sldId id="346" r:id="rId22"/>
    <p:sldId id="366" r:id="rId23"/>
    <p:sldId id="356" r:id="rId24"/>
    <p:sldId id="364" r:id="rId25"/>
    <p:sldId id="365" r:id="rId26"/>
    <p:sldId id="349" r:id="rId27"/>
  </p:sldIdLst>
  <p:sldSz cx="9144000" cy="5143500" type="screen16x9"/>
  <p:notesSz cx="6858000" cy="9144000"/>
  <p:embeddedFontLst>
    <p:embeddedFont>
      <p:font typeface="Open Sans" panose="020B0604020202020204" charset="0"/>
      <p:regular r:id="rId29"/>
      <p:bold r:id="rId30"/>
      <p:italic r:id="rId31"/>
      <p:boldItalic r:id="rId32"/>
    </p:embeddedFont>
    <p:embeddedFont>
      <p:font typeface="Arabic Typesetting" panose="03020402040406030203" pitchFamily="66" charset="-78"/>
      <p:regular r:id="rId33"/>
    </p:embeddedFont>
    <p:embeddedFont>
      <p:font typeface="Economica" panose="020B0604020202020204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Trebuchet MS" panose="020B0603020202020204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3399"/>
    <a:srgbClr val="CCA677"/>
    <a:srgbClr val="FF8A3B"/>
    <a:srgbClr val="0000FF"/>
    <a:srgbClr val="882C63"/>
    <a:srgbClr val="FCF600"/>
    <a:srgbClr val="11EB26"/>
    <a:srgbClr val="611F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24" autoAdjust="0"/>
    <p:restoredTop sz="94660"/>
  </p:normalViewPr>
  <p:slideViewPr>
    <p:cSldViewPr snapToGrid="0">
      <p:cViewPr varScale="1">
        <p:scale>
          <a:sx n="90" d="100"/>
          <a:sy n="90" d="100"/>
        </p:scale>
        <p:origin x="1194" y="96"/>
      </p:cViewPr>
      <p:guideLst>
        <p:guide orient="horz" pos="1620"/>
        <p:guide pos="2880"/>
      </p:guideLst>
    </p:cSldViewPr>
  </p:slideViewPr>
  <p:notesTextViewPr>
    <p:cViewPr>
      <p:scale>
        <a:sx n="50" d="100"/>
        <a:sy n="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91609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1942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424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097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9423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9294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320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636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3595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5894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377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950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014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9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773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594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655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63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63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1_Title 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4" name="Shape 83">
            <a:extLst>
              <a:ext uri="{FF2B5EF4-FFF2-40B4-BE49-F238E27FC236}">
                <a16:creationId xmlns:a16="http://schemas.microsoft.com/office/drawing/2014/main" id="{F828B6C8-CAB0-41F1-A780-A25B4AED0504}"/>
              </a:ext>
            </a:extLst>
          </p:cNvPr>
          <p:cNvSpPr/>
          <p:nvPr userDrawn="1"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009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 userDrawn="1">
  <p:cSld name="1_Main poin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7815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GB" sz="9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en-GB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2413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2744013" y="756700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56" name="Shape 56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57" name="Shape 57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0746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76" r:id="rId2"/>
    <p:sldLayoutId id="2147483664" r:id="rId3"/>
    <p:sldLayoutId id="2147483675" r:id="rId4"/>
    <p:sldLayoutId id="2147483666" r:id="rId5"/>
    <p:sldLayoutId id="2147483667" r:id="rId6"/>
    <p:sldLayoutId id="2147483673" r:id="rId7"/>
    <p:sldLayoutId id="214748367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open?id=1ZWScxGcLlA38Z_ptotgyYStITHDWKJIb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4stD7dT0HFOso0mEaf6MPnSyiVZ78SwW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pQsOsgFqsxQ2y9cwqA5B_reFCOkGlPvZ/view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drive.google.com/open?id=15S1YFbm-go2p6k4zofJxAZn3k2iZSG-5" TargetMode="External"/><Relationship Id="rId3" Type="http://schemas.openxmlformats.org/officeDocument/2006/relationships/hyperlink" Target="https://drive.google.com/open?id=1VloCfV2SHU-aWDyM_4buY1nKMUzw8wzq" TargetMode="External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rive.google.com/open?id=1UUDVhnZ_3dDDXOVxVzN5nWpr28M0TIlZ" TargetMode="External"/><Relationship Id="rId5" Type="http://schemas.openxmlformats.org/officeDocument/2006/relationships/image" Target="../media/image4.JPG"/><Relationship Id="rId4" Type="http://schemas.openxmlformats.org/officeDocument/2006/relationships/hyperlink" Target="https://drive.google.com/open?id=1IOsZgKc2VmdsgA_hXdMx4n-vXPaHd6_K" TargetMode="External"/><Relationship Id="rId9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drive.google.com/open?id=12FI9wTH5uuf4AuyRKm2YPpz-Dq45oAid" TargetMode="External"/><Relationship Id="rId3" Type="http://schemas.openxmlformats.org/officeDocument/2006/relationships/hyperlink" Target="https://drive.google.com/open?id=19eBCd0nfFWMt6eZuM9wN9DUINWHPhM8w" TargetMode="External"/><Relationship Id="rId7" Type="http://schemas.openxmlformats.org/officeDocument/2006/relationships/hyperlink" Target="https://drive.google.com/open?id=1Fh-hI6snjVgWOcDBUpy4OnSmQTHGv_Jo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G"/><Relationship Id="rId5" Type="http://schemas.openxmlformats.org/officeDocument/2006/relationships/hyperlink" Target="https://drive.google.com/open?id=1eEHiiiom3W0ilbVxTzgmJAbU8o5dyzNv" TargetMode="Externa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ctrTitle"/>
          </p:nvPr>
        </p:nvSpPr>
        <p:spPr>
          <a:xfrm>
            <a:off x="2743200" y="1444255"/>
            <a:ext cx="3668234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 dirty="0"/>
              <a:t>OSPE</a:t>
            </a:r>
            <a:endParaRPr sz="8000" dirty="0"/>
          </a:p>
        </p:txBody>
      </p:sp>
      <p:sp>
        <p:nvSpPr>
          <p:cNvPr id="108" name="Shape 108"/>
          <p:cNvSpPr txBox="1">
            <a:spLocks noGrp="1"/>
          </p:cNvSpPr>
          <p:nvPr>
            <p:ph type="subTitle" idx="1"/>
          </p:nvPr>
        </p:nvSpPr>
        <p:spPr>
          <a:xfrm>
            <a:off x="2743200" y="3116580"/>
            <a:ext cx="3668234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GB" dirty="0"/>
              <a:t>Neuropsychiatry Block</a:t>
            </a:r>
            <a:endParaRPr dirty="0"/>
          </a:p>
        </p:txBody>
      </p:sp>
      <p:pic>
        <p:nvPicPr>
          <p:cNvPr id="109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171575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2375" y="0"/>
            <a:ext cx="1571625" cy="144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 txBox="1"/>
          <p:nvPr/>
        </p:nvSpPr>
        <p:spPr>
          <a:xfrm>
            <a:off x="-1" y="4572000"/>
            <a:ext cx="91440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2500" b="1" dirty="0">
                <a:latin typeface="Arabic Typesetting"/>
                <a:ea typeface="Arabic Typesetting"/>
                <a:cs typeface="Arabic Typesetting"/>
                <a:sym typeface="Arabic Typesetting"/>
              </a:rPr>
              <a:t>{وَمَنْ يَتَوَكَّلْ عَلَى اللَّهِ فَهُوَ حَسْبُهُ}</a:t>
            </a:r>
            <a:endParaRPr sz="2500" b="1" dirty="0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</p:spTree>
    <p:extLst>
      <p:ext uri="{BB962C8B-B14F-4D97-AF65-F5344CB8AC3E}">
        <p14:creationId xmlns:p14="http://schemas.microsoft.com/office/powerpoint/2010/main" val="4234178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C8C0A-67A4-47AA-82DD-6A9C0D602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0"/>
            <a:ext cx="8520600" cy="831300"/>
          </a:xfrm>
        </p:spPr>
        <p:txBody>
          <a:bodyPr/>
          <a:lstStyle/>
          <a:p>
            <a:pPr algn="ctr"/>
            <a:r>
              <a:rPr lang="en-US" dirty="0"/>
              <a:t>External Structures of Brainstem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B073FE-4F49-49C9-BCB5-2D21D4525E4F}"/>
              </a:ext>
            </a:extLst>
          </p:cNvPr>
          <p:cNvGrpSpPr/>
          <p:nvPr/>
        </p:nvGrpSpPr>
        <p:grpSpPr>
          <a:xfrm>
            <a:off x="6173468" y="1448355"/>
            <a:ext cx="2478050" cy="2630526"/>
            <a:chOff x="5423439" y="1230504"/>
            <a:chExt cx="2866117" cy="304247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851FB79-3532-4C9A-BBDD-6E9C47070A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088" r="9318"/>
            <a:stretch/>
          </p:blipFill>
          <p:spPr>
            <a:xfrm>
              <a:off x="5423439" y="1230504"/>
              <a:ext cx="2509285" cy="304247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099EF8E-9EA2-468F-86E2-89AA532E105C}"/>
                </a:ext>
              </a:extLst>
            </p:cNvPr>
            <p:cNvSpPr txBox="1"/>
            <p:nvPr/>
          </p:nvSpPr>
          <p:spPr>
            <a:xfrm>
              <a:off x="7258198" y="1317113"/>
              <a:ext cx="1031358" cy="213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/>
                <a:t>Crus cerebri</a:t>
              </a:r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4BB1A0D4-8B50-46E8-AF9B-5CBFD9513564}"/>
              </a:ext>
            </a:extLst>
          </p:cNvPr>
          <p:cNvSpPr/>
          <p:nvPr/>
        </p:nvSpPr>
        <p:spPr>
          <a:xfrm>
            <a:off x="524339" y="1454738"/>
            <a:ext cx="282812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*Identify the structures:</a:t>
            </a:r>
            <a:br>
              <a:rPr lang="en-US" sz="1500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US" sz="1500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1- </a:t>
            </a:r>
            <a:r>
              <a:rPr lang="en-US" sz="1500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crus </a:t>
            </a:r>
            <a:r>
              <a:rPr lang="en-US" sz="1500" dirty="0" err="1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cerebri</a:t>
            </a:r>
            <a:r>
              <a:rPr lang="en-US" sz="1500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of </a:t>
            </a:r>
            <a:r>
              <a:rPr lang="en-US" sz="1500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mid brain</a:t>
            </a:r>
          </a:p>
          <a:p>
            <a:r>
              <a:rPr lang="en-US" sz="1500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2- Pons</a:t>
            </a:r>
          </a:p>
          <a:p>
            <a:r>
              <a:rPr lang="en-US" sz="1500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3- </a:t>
            </a:r>
            <a:r>
              <a:rPr lang="en-US" sz="1500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Olive</a:t>
            </a:r>
            <a:r>
              <a:rPr lang="en-US" sz="1600" b="1" baseline="30000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</a:t>
            </a:r>
            <a:r>
              <a:rPr lang="en-US" sz="1500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of </a:t>
            </a:r>
            <a:r>
              <a:rPr lang="en-US" sz="1500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medulla</a:t>
            </a:r>
          </a:p>
          <a:p>
            <a:r>
              <a:rPr lang="en-US" sz="1500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4- </a:t>
            </a:r>
            <a:r>
              <a:rPr lang="en-US" sz="1500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Pyramid</a:t>
            </a:r>
            <a:r>
              <a:rPr lang="en-US" sz="1600" b="1" baseline="30000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2</a:t>
            </a:r>
            <a:r>
              <a:rPr lang="en-US" sz="1500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of </a:t>
            </a:r>
            <a:r>
              <a:rPr lang="en-US" sz="1500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medulla</a:t>
            </a:r>
            <a:endParaRPr lang="en-US" sz="1500" dirty="0">
              <a:solidFill>
                <a:srgbClr val="C0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en-US" sz="1500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5- </a:t>
            </a:r>
            <a:r>
              <a:rPr lang="en-US" sz="1500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(Decussation of pyramid) in</a:t>
            </a:r>
            <a:r>
              <a:rPr lang="en-US" sz="1500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medulla</a:t>
            </a:r>
          </a:p>
          <a:p>
            <a:r>
              <a:rPr lang="en-US" sz="1500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6- Cerebellum</a:t>
            </a:r>
          </a:p>
          <a:p>
            <a:r>
              <a:rPr lang="en-US" sz="1500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7- basilar groove (sulcus) for basilar artery</a:t>
            </a:r>
            <a:r>
              <a:rPr lang="en-US" sz="1600" b="1" baseline="30000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3  </a:t>
            </a:r>
            <a:r>
              <a:rPr lang="en-US" sz="1500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in pons </a:t>
            </a:r>
            <a:endParaRPr lang="en-US" sz="1500" dirty="0">
              <a:solidFill>
                <a:srgbClr val="C0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73CCD6-05BE-4CB7-9FA0-E41F38FF45E0}"/>
              </a:ext>
            </a:extLst>
          </p:cNvPr>
          <p:cNvSpPr/>
          <p:nvPr/>
        </p:nvSpPr>
        <p:spPr>
          <a:xfrm>
            <a:off x="0" y="4025220"/>
            <a:ext cx="88323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*You </a:t>
            </a:r>
            <a:r>
              <a:rPr lang="en-US" sz="1500" b="1" dirty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MUST </a:t>
            </a:r>
            <a:r>
              <a:rPr lang="en-US" sz="1500" dirty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mention the </a:t>
            </a:r>
            <a:r>
              <a:rPr lang="en-US" sz="1500" b="1" dirty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specific</a:t>
            </a:r>
            <a:r>
              <a:rPr lang="en-US" sz="1500" dirty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500" b="1" dirty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part</a:t>
            </a:r>
            <a:r>
              <a:rPr lang="en-US" sz="1500" dirty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with name of the </a:t>
            </a:r>
            <a:r>
              <a:rPr lang="en-US" sz="1500" b="1" dirty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structure </a:t>
            </a:r>
          </a:p>
          <a:p>
            <a:r>
              <a:rPr lang="en-US" sz="1500" dirty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especially when the question “identify the </a:t>
            </a:r>
            <a:r>
              <a:rPr lang="en-US" sz="1500" b="1" dirty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elevation”</a:t>
            </a:r>
            <a:r>
              <a:rPr lang="en-US" sz="1500" dirty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(usually </a:t>
            </a:r>
            <a:r>
              <a:rPr lang="en-US" sz="1500" b="1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Olive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or </a:t>
            </a:r>
            <a:r>
              <a:rPr lang="en-US" sz="1500" b="1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Pyramid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of the medulla)</a:t>
            </a:r>
          </a:p>
          <a:p>
            <a:r>
              <a:rPr lang="en-US" sz="1500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1-</a:t>
            </a:r>
            <a:r>
              <a:rPr lang="en-US" sz="1500" b="1" u="sng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Pyramid</a:t>
            </a:r>
            <a:r>
              <a:rPr lang="en-US" sz="1500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produce by </a:t>
            </a:r>
            <a:r>
              <a:rPr lang="en-US" sz="1500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corticospinal tract </a:t>
            </a:r>
            <a:r>
              <a:rPr lang="en-US" sz="1500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|2- </a:t>
            </a:r>
            <a:r>
              <a:rPr lang="en-US" sz="1500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Olive</a:t>
            </a:r>
            <a:r>
              <a:rPr lang="en-US" sz="1500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produce by </a:t>
            </a:r>
            <a:r>
              <a:rPr lang="en-US" sz="1500" b="1" u="sng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inferior</a:t>
            </a:r>
            <a:r>
              <a:rPr lang="en-US" sz="1500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olivary nucleus </a:t>
            </a:r>
          </a:p>
          <a:p>
            <a:r>
              <a:rPr lang="en-US" sz="1500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3- May the pons contain basilar artery &amp; they will ask about it </a:t>
            </a:r>
            <a:r>
              <a:rPr lang="en-US" sz="1500" b="1" dirty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(its ONLY ARTERY CAN COME)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26EF0E-A7BD-4581-965E-3DC1BFF47AF0}"/>
              </a:ext>
            </a:extLst>
          </p:cNvPr>
          <p:cNvGrpSpPr/>
          <p:nvPr/>
        </p:nvGrpSpPr>
        <p:grpSpPr>
          <a:xfrm>
            <a:off x="3397653" y="1454738"/>
            <a:ext cx="2351831" cy="2309983"/>
            <a:chOff x="3397653" y="1620429"/>
            <a:chExt cx="2351831" cy="2309983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9C25ED6B-D017-478A-A6BD-A69560ED8AE6}"/>
                </a:ext>
              </a:extLst>
            </p:cNvPr>
            <p:cNvGrpSpPr/>
            <p:nvPr/>
          </p:nvGrpSpPr>
          <p:grpSpPr>
            <a:xfrm>
              <a:off x="3397653" y="1620429"/>
              <a:ext cx="2351831" cy="2309983"/>
              <a:chOff x="2784035" y="1518830"/>
              <a:chExt cx="2351831" cy="2309983"/>
            </a:xfrm>
          </p:grpSpPr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9F0C6D93-1FDB-4845-822F-8631B2A34ACA}"/>
                  </a:ext>
                </a:extLst>
              </p:cNvPr>
              <p:cNvGrpSpPr/>
              <p:nvPr/>
            </p:nvGrpSpPr>
            <p:grpSpPr>
              <a:xfrm>
                <a:off x="2784035" y="1518830"/>
                <a:ext cx="2351831" cy="2309983"/>
                <a:chOff x="2784035" y="1518830"/>
                <a:chExt cx="2351831" cy="2309983"/>
              </a:xfrm>
            </p:grpSpPr>
            <p:pic>
              <p:nvPicPr>
                <p:cNvPr id="105" name="Picture 104">
                  <a:extLst>
                    <a:ext uri="{FF2B5EF4-FFF2-40B4-BE49-F238E27FC236}">
                      <a16:creationId xmlns:a16="http://schemas.microsoft.com/office/drawing/2014/main" id="{233E9032-92B6-42B5-9471-D5421B23D5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360" t="5894" r="11170" b="16976"/>
                <a:stretch/>
              </p:blipFill>
              <p:spPr>
                <a:xfrm>
                  <a:off x="2784035" y="1518830"/>
                  <a:ext cx="2351831" cy="2309983"/>
                </a:xfrm>
                <a:prstGeom prst="rect">
                  <a:avLst/>
                </a:prstGeom>
                <a:ln w="19050">
                  <a:solidFill>
                    <a:schemeClr val="tx2">
                      <a:lumMod val="75000"/>
                    </a:schemeClr>
                  </a:solidFill>
                </a:ln>
              </p:spPr>
            </p:pic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144B350A-466B-4412-B929-C4B3BE6BAEC5}"/>
                    </a:ext>
                  </a:extLst>
                </p:cNvPr>
                <p:cNvSpPr txBox="1"/>
                <p:nvPr/>
              </p:nvSpPr>
              <p:spPr>
                <a:xfrm>
                  <a:off x="3514809" y="1771995"/>
                  <a:ext cx="244549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50" dirty="0">
                      <a:solidFill>
                        <a:schemeClr val="bg1"/>
                      </a:solidFill>
                    </a:rPr>
                    <a:t>1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053587D3-01F2-4B19-93D0-736DE8AA1B5F}"/>
                    </a:ext>
                  </a:extLst>
                </p:cNvPr>
                <p:cNvSpPr txBox="1"/>
                <p:nvPr/>
              </p:nvSpPr>
              <p:spPr>
                <a:xfrm>
                  <a:off x="3578309" y="2258867"/>
                  <a:ext cx="244549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50" dirty="0">
                      <a:solidFill>
                        <a:schemeClr val="bg1"/>
                      </a:solidFill>
                    </a:rPr>
                    <a:t>2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E53FC0BC-D141-46CF-8E77-5127A86082BD}"/>
                    </a:ext>
                  </a:extLst>
                </p:cNvPr>
                <p:cNvSpPr txBox="1"/>
                <p:nvPr/>
              </p:nvSpPr>
              <p:spPr>
                <a:xfrm>
                  <a:off x="3926820" y="2827710"/>
                  <a:ext cx="244549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50" dirty="0">
                      <a:solidFill>
                        <a:schemeClr val="bg1"/>
                      </a:solidFill>
                    </a:rPr>
                    <a:t>4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64AA2A82-84E7-4E39-A3C6-B5782CA529BC}"/>
                    </a:ext>
                  </a:extLst>
                </p:cNvPr>
                <p:cNvSpPr txBox="1"/>
                <p:nvPr/>
              </p:nvSpPr>
              <p:spPr>
                <a:xfrm>
                  <a:off x="3881632" y="3234107"/>
                  <a:ext cx="244549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50" dirty="0">
                      <a:solidFill>
                        <a:schemeClr val="bg1"/>
                      </a:solidFill>
                    </a:rPr>
                    <a:t>5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1805A647-7620-4B96-B268-9797A38EDB3C}"/>
                    </a:ext>
                  </a:extLst>
                </p:cNvPr>
                <p:cNvSpPr txBox="1"/>
                <p:nvPr/>
              </p:nvSpPr>
              <p:spPr>
                <a:xfrm>
                  <a:off x="4598467" y="2953174"/>
                  <a:ext cx="244549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50" dirty="0">
                      <a:solidFill>
                        <a:schemeClr val="bg1"/>
                      </a:solidFill>
                    </a:rPr>
                    <a:t>6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4E21BA68-D17D-4CB0-9C18-0E8E4AFA7F45}"/>
                  </a:ext>
                </a:extLst>
              </p:cNvPr>
              <p:cNvSpPr txBox="1"/>
              <p:nvPr/>
            </p:nvSpPr>
            <p:spPr>
              <a:xfrm>
                <a:off x="3637083" y="2885624"/>
                <a:ext cx="24454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3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70D7224-23F2-465C-ADF7-CFD6AEC2FA17}"/>
                </a:ext>
              </a:extLst>
            </p:cNvPr>
            <p:cNvSpPr txBox="1"/>
            <p:nvPr/>
          </p:nvSpPr>
          <p:spPr>
            <a:xfrm>
              <a:off x="4492443" y="2284967"/>
              <a:ext cx="2445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7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2743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10A38F65-F479-AE4B-B650-346146B5F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165" y="1781261"/>
            <a:ext cx="3241045" cy="19069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9C8C0A-67A4-47AA-82DD-6A9C0D602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0"/>
            <a:ext cx="8520600" cy="831300"/>
          </a:xfrm>
        </p:spPr>
        <p:txBody>
          <a:bodyPr/>
          <a:lstStyle/>
          <a:p>
            <a:pPr algn="ctr"/>
            <a:r>
              <a:rPr lang="en-US" dirty="0"/>
              <a:t>External Structures of Brainstem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99EF8E-9EA2-468F-86E2-89AA532E105C}"/>
              </a:ext>
            </a:extLst>
          </p:cNvPr>
          <p:cNvSpPr txBox="1"/>
          <p:nvPr/>
        </p:nvSpPr>
        <p:spPr>
          <a:xfrm>
            <a:off x="8601353" y="3012454"/>
            <a:ext cx="89171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Forth ventricle 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4BB1A0D4-8B50-46E8-AF9B-5CBFD9513564}"/>
              </a:ext>
            </a:extLst>
          </p:cNvPr>
          <p:cNvSpPr/>
          <p:nvPr/>
        </p:nvSpPr>
        <p:spPr>
          <a:xfrm>
            <a:off x="524340" y="1959813"/>
            <a:ext cx="261381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*Identify the structures:</a:t>
            </a:r>
          </a:p>
          <a:p>
            <a:r>
              <a:rPr lang="en-US" sz="1500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1- Mid brain</a:t>
            </a:r>
          </a:p>
          <a:p>
            <a:r>
              <a:rPr lang="en-US" sz="1500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2- Pons</a:t>
            </a:r>
          </a:p>
          <a:p>
            <a:r>
              <a:rPr lang="en-US" sz="1500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3- Medulla</a:t>
            </a:r>
          </a:p>
          <a:p>
            <a:r>
              <a:rPr lang="en-US" sz="1500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4- Cerebellum</a:t>
            </a:r>
          </a:p>
          <a:p>
            <a:r>
              <a:rPr lang="en-US" sz="1500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5- 4</a:t>
            </a:r>
            <a:r>
              <a:rPr lang="en-US" sz="1500" b="1" baseline="30000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</a:t>
            </a:r>
            <a:r>
              <a:rPr lang="en-US" sz="1500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ventricle </a:t>
            </a:r>
          </a:p>
          <a:p>
            <a:r>
              <a:rPr lang="en-US" sz="1500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6- Cerebral aqueduct </a:t>
            </a:r>
            <a:endParaRPr lang="en-US" sz="1500" dirty="0">
              <a:solidFill>
                <a:srgbClr val="C0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C25ED6B-D017-478A-A6BD-A69560ED8AE6}"/>
              </a:ext>
            </a:extLst>
          </p:cNvPr>
          <p:cNvGrpSpPr/>
          <p:nvPr/>
        </p:nvGrpSpPr>
        <p:grpSpPr>
          <a:xfrm>
            <a:off x="3397653" y="1620429"/>
            <a:ext cx="2351831" cy="2309983"/>
            <a:chOff x="2784035" y="1518830"/>
            <a:chExt cx="2351831" cy="2309983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9F0C6D93-1FDB-4845-822F-8631B2A34ACA}"/>
                </a:ext>
              </a:extLst>
            </p:cNvPr>
            <p:cNvGrpSpPr/>
            <p:nvPr/>
          </p:nvGrpSpPr>
          <p:grpSpPr>
            <a:xfrm>
              <a:off x="2784035" y="1518830"/>
              <a:ext cx="2351831" cy="2309983"/>
              <a:chOff x="2784035" y="1518830"/>
              <a:chExt cx="2351831" cy="2309983"/>
            </a:xfrm>
          </p:grpSpPr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233E9032-92B6-42B5-9471-D5421B23D5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60" t="5894" r="11170" b="16976"/>
              <a:stretch/>
            </p:blipFill>
            <p:spPr>
              <a:xfrm>
                <a:off x="2784035" y="1518830"/>
                <a:ext cx="2351831" cy="2309983"/>
              </a:xfrm>
              <a:prstGeom prst="rect">
                <a:avLst/>
              </a:prstGeom>
              <a:ln w="19050">
                <a:solidFill>
                  <a:schemeClr val="tx2">
                    <a:lumMod val="75000"/>
                  </a:schemeClr>
                </a:solidFill>
              </a:ln>
            </p:spPr>
          </p:pic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144B350A-466B-4412-B929-C4B3BE6BAEC5}"/>
                  </a:ext>
                </a:extLst>
              </p:cNvPr>
              <p:cNvSpPr txBox="1"/>
              <p:nvPr/>
            </p:nvSpPr>
            <p:spPr>
              <a:xfrm>
                <a:off x="3514809" y="1771995"/>
                <a:ext cx="24454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1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053587D3-01F2-4B19-93D0-736DE8AA1B5F}"/>
                  </a:ext>
                </a:extLst>
              </p:cNvPr>
              <p:cNvSpPr txBox="1"/>
              <p:nvPr/>
            </p:nvSpPr>
            <p:spPr>
              <a:xfrm>
                <a:off x="3578309" y="2258867"/>
                <a:ext cx="24454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2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E53FC0BC-D141-46CF-8E77-5127A86082BD}"/>
                  </a:ext>
                </a:extLst>
              </p:cNvPr>
              <p:cNvSpPr txBox="1"/>
              <p:nvPr/>
            </p:nvSpPr>
            <p:spPr>
              <a:xfrm>
                <a:off x="3926820" y="2827710"/>
                <a:ext cx="24454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4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64AA2A82-84E7-4E39-A3C6-B5782CA529BC}"/>
                  </a:ext>
                </a:extLst>
              </p:cNvPr>
              <p:cNvSpPr txBox="1"/>
              <p:nvPr/>
            </p:nvSpPr>
            <p:spPr>
              <a:xfrm>
                <a:off x="3881632" y="3234107"/>
                <a:ext cx="24454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5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1805A647-7620-4B96-B268-9797A38EDB3C}"/>
                  </a:ext>
                </a:extLst>
              </p:cNvPr>
              <p:cNvSpPr txBox="1"/>
              <p:nvPr/>
            </p:nvSpPr>
            <p:spPr>
              <a:xfrm>
                <a:off x="4598467" y="2953174"/>
                <a:ext cx="24454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6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4E21BA68-D17D-4CB0-9C18-0E8E4AFA7F45}"/>
                </a:ext>
              </a:extLst>
            </p:cNvPr>
            <p:cNvSpPr txBox="1"/>
            <p:nvPr/>
          </p:nvSpPr>
          <p:spPr>
            <a:xfrm>
              <a:off x="3637083" y="2885624"/>
              <a:ext cx="2445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3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A1F0F0D-0DA2-CA46-9840-1BA6D208A0A4}"/>
              </a:ext>
            </a:extLst>
          </p:cNvPr>
          <p:cNvSpPr txBox="1"/>
          <p:nvPr/>
        </p:nvSpPr>
        <p:spPr>
          <a:xfrm>
            <a:off x="8601353" y="2650104"/>
            <a:ext cx="5426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Cerebral aqueduct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1393A2-1E6F-0B40-B56D-78BCA6883D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1" t="19596" r="12500"/>
          <a:stretch/>
        </p:blipFill>
        <p:spPr>
          <a:xfrm>
            <a:off x="3397653" y="1620428"/>
            <a:ext cx="2351831" cy="2309984"/>
          </a:xfrm>
          <a:prstGeom prst="rect">
            <a:avLst/>
          </a:prstGeom>
          <a:ln w="19050">
            <a:solidFill>
              <a:schemeClr val="tx2">
                <a:lumMod val="75000"/>
              </a:schemeClr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838E79D-4930-E243-B0A9-5C6CC133BDB0}"/>
              </a:ext>
            </a:extLst>
          </p:cNvPr>
          <p:cNvSpPr txBox="1"/>
          <p:nvPr/>
        </p:nvSpPr>
        <p:spPr>
          <a:xfrm>
            <a:off x="4455869" y="2742436"/>
            <a:ext cx="3977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9B8742-95A9-724B-9F31-8593681BE8C4}"/>
              </a:ext>
            </a:extLst>
          </p:cNvPr>
          <p:cNvSpPr txBox="1"/>
          <p:nvPr/>
        </p:nvSpPr>
        <p:spPr>
          <a:xfrm>
            <a:off x="4455869" y="3105919"/>
            <a:ext cx="3977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6181A1-709D-6F43-A025-92592243F9C4}"/>
              </a:ext>
            </a:extLst>
          </p:cNvPr>
          <p:cNvSpPr txBox="1"/>
          <p:nvPr/>
        </p:nvSpPr>
        <p:spPr>
          <a:xfrm>
            <a:off x="4215196" y="3440650"/>
            <a:ext cx="3977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00D092-ED0B-304A-A0E6-8933F1D97ECF}"/>
              </a:ext>
            </a:extLst>
          </p:cNvPr>
          <p:cNvSpPr txBox="1"/>
          <p:nvPr/>
        </p:nvSpPr>
        <p:spPr>
          <a:xfrm>
            <a:off x="3914441" y="2998494"/>
            <a:ext cx="3977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727D7E-EF10-FD42-8D9C-94AF84159F2F}"/>
              </a:ext>
            </a:extLst>
          </p:cNvPr>
          <p:cNvSpPr txBox="1"/>
          <p:nvPr/>
        </p:nvSpPr>
        <p:spPr>
          <a:xfrm>
            <a:off x="4113340" y="3143281"/>
            <a:ext cx="3977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2FE098-62BD-2F41-A9F6-8AB1DF46C1F3}"/>
              </a:ext>
            </a:extLst>
          </p:cNvPr>
          <p:cNvSpPr txBox="1"/>
          <p:nvPr/>
        </p:nvSpPr>
        <p:spPr>
          <a:xfrm>
            <a:off x="3612711" y="3589622"/>
            <a:ext cx="22068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F8882B1-945A-7346-B783-35C4FCC33F67}"/>
              </a:ext>
            </a:extLst>
          </p:cNvPr>
          <p:cNvCxnSpPr>
            <a:cxnSpLocks/>
          </p:cNvCxnSpPr>
          <p:nvPr/>
        </p:nvCxnSpPr>
        <p:spPr>
          <a:xfrm flipV="1">
            <a:off x="3755838" y="2929309"/>
            <a:ext cx="625544" cy="73619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81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F20E05-9434-6D45-901C-AE37552CE047}"/>
              </a:ext>
            </a:extLst>
          </p:cNvPr>
          <p:cNvSpPr txBox="1"/>
          <p:nvPr/>
        </p:nvSpPr>
        <p:spPr>
          <a:xfrm>
            <a:off x="527990" y="895239"/>
            <a:ext cx="3827721" cy="401648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C00000"/>
                </a:solidFill>
                <a:latin typeface="Open Sans" panose="020B0604020202020204" charset="0"/>
              </a:rPr>
              <a:t>*Mid brain:</a:t>
            </a:r>
          </a:p>
          <a:p>
            <a:pPr marL="180000" indent="-1800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C00000"/>
                </a:solidFill>
                <a:latin typeface="Open Sans" panose="020B0604020202020204" charset="0"/>
              </a:rPr>
              <a:t>3rd CN (Oculomotor nerve)</a:t>
            </a:r>
          </a:p>
          <a:p>
            <a:pPr marL="180000" indent="-1800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C00000"/>
                </a:solidFill>
                <a:latin typeface="Open Sans" panose="020B0604020202020204" charset="0"/>
              </a:rPr>
              <a:t>4th CN (Trochlear nerve) </a:t>
            </a:r>
            <a:r>
              <a:rPr lang="en-US" sz="1500" dirty="0">
                <a:solidFill>
                  <a:schemeClr val="bg2">
                    <a:lumMod val="50000"/>
                  </a:schemeClr>
                </a:solidFill>
                <a:latin typeface="Open Sans" panose="020B0604020202020204" charset="0"/>
              </a:rPr>
              <a:t>it’s not in the picture because it emerge from the dorsal surface of the mid brain.</a:t>
            </a:r>
          </a:p>
          <a:p>
            <a:pPr marL="285750" indent="-285750">
              <a:buFont typeface="Arial"/>
              <a:buChar char="•"/>
            </a:pPr>
            <a:endParaRPr lang="en-US" sz="1500" dirty="0">
              <a:solidFill>
                <a:srgbClr val="C00000"/>
              </a:solidFill>
              <a:latin typeface="Open Sans" panose="020B0604020202020204" charset="0"/>
            </a:endParaRPr>
          </a:p>
          <a:p>
            <a:r>
              <a:rPr lang="en-US" sz="1500" b="1" dirty="0">
                <a:solidFill>
                  <a:srgbClr val="C00000"/>
                </a:solidFill>
                <a:latin typeface="Open Sans" panose="020B0604020202020204" charset="0"/>
              </a:rPr>
              <a:t>*Pons:</a:t>
            </a:r>
          </a:p>
          <a:p>
            <a:pPr marL="180000" indent="-1800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C00000"/>
                </a:solidFill>
                <a:latin typeface="Open Sans" panose="020B0604020202020204" charset="0"/>
              </a:rPr>
              <a:t>5th CN (Trigeminal nerve)</a:t>
            </a:r>
          </a:p>
          <a:p>
            <a:pPr marL="180000" indent="-1800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C00000"/>
                </a:solidFill>
                <a:latin typeface="Open Sans" panose="020B0604020202020204" charset="0"/>
              </a:rPr>
              <a:t>6th CN (Abducent nerve)</a:t>
            </a:r>
          </a:p>
          <a:p>
            <a:pPr marL="180000" indent="-1800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C00000"/>
                </a:solidFill>
                <a:latin typeface="Open Sans" panose="020B0604020202020204" charset="0"/>
              </a:rPr>
              <a:t>7th CN (Facial nerve)</a:t>
            </a:r>
          </a:p>
          <a:p>
            <a:pPr marL="180000" indent="-1800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C00000"/>
                </a:solidFill>
                <a:latin typeface="Open Sans" panose="020B0604020202020204" charset="0"/>
              </a:rPr>
              <a:t>8th CN (Vestibulocochlear nerve)</a:t>
            </a:r>
          </a:p>
          <a:p>
            <a:pPr marL="285750" indent="-285750">
              <a:buFont typeface="Arial"/>
              <a:buChar char="•"/>
            </a:pPr>
            <a:endParaRPr lang="en-US" sz="1500" dirty="0">
              <a:solidFill>
                <a:srgbClr val="C00000"/>
              </a:solidFill>
              <a:latin typeface="Open Sans" panose="020B0604020202020204" charset="0"/>
            </a:endParaRPr>
          </a:p>
          <a:p>
            <a:r>
              <a:rPr lang="en-US" sz="1500" b="1" dirty="0">
                <a:solidFill>
                  <a:srgbClr val="C00000"/>
                </a:solidFill>
                <a:latin typeface="Open Sans" panose="020B0604020202020204" charset="0"/>
              </a:rPr>
              <a:t>*Medulla oblongata:</a:t>
            </a:r>
          </a:p>
          <a:p>
            <a:pPr marL="180000" indent="-1800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C00000"/>
                </a:solidFill>
                <a:latin typeface="Open Sans" panose="020B0604020202020204" charset="0"/>
              </a:rPr>
              <a:t>9th CN (Glossopharyngeal nerve)</a:t>
            </a:r>
          </a:p>
          <a:p>
            <a:pPr marL="180000" indent="-1800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C00000"/>
                </a:solidFill>
                <a:latin typeface="Open Sans" panose="020B0604020202020204" charset="0"/>
              </a:rPr>
              <a:t>10th CN (</a:t>
            </a:r>
            <a:r>
              <a:rPr lang="en-US" sz="1500" dirty="0" err="1">
                <a:solidFill>
                  <a:srgbClr val="C00000"/>
                </a:solidFill>
                <a:latin typeface="Open Sans" panose="020B0604020202020204" charset="0"/>
              </a:rPr>
              <a:t>Vagus</a:t>
            </a:r>
            <a:r>
              <a:rPr lang="en-US" sz="1500" dirty="0">
                <a:solidFill>
                  <a:srgbClr val="C00000"/>
                </a:solidFill>
                <a:latin typeface="Open Sans" panose="020B0604020202020204" charset="0"/>
              </a:rPr>
              <a:t> nerve)</a:t>
            </a:r>
          </a:p>
          <a:p>
            <a:pPr marL="180000" indent="-1800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C00000"/>
                </a:solidFill>
                <a:latin typeface="Open Sans" panose="020B0604020202020204" charset="0"/>
              </a:rPr>
              <a:t>11th CN (Accessory nerve)</a:t>
            </a:r>
          </a:p>
          <a:p>
            <a:pPr marL="180000" indent="-1800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C00000"/>
                </a:solidFill>
                <a:latin typeface="Open Sans" panose="020B0604020202020204" charset="0"/>
              </a:rPr>
              <a:t>12th CN (Hypoglossal nerve)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FA723E5-EC6E-1D47-8F47-EB5F69EE69B6}"/>
              </a:ext>
            </a:extLst>
          </p:cNvPr>
          <p:cNvGrpSpPr/>
          <p:nvPr/>
        </p:nvGrpSpPr>
        <p:grpSpPr>
          <a:xfrm>
            <a:off x="4572000" y="681090"/>
            <a:ext cx="4026304" cy="4200389"/>
            <a:chOff x="483274" y="669851"/>
            <a:chExt cx="4026304" cy="4200389"/>
          </a:xfrm>
        </p:grpSpPr>
        <p:sp>
          <p:nvSpPr>
            <p:cNvPr id="6" name="object 2">
              <a:extLst>
                <a:ext uri="{FF2B5EF4-FFF2-40B4-BE49-F238E27FC236}">
                  <a16:creationId xmlns:a16="http://schemas.microsoft.com/office/drawing/2014/main" id="{94FBFDBF-745D-204C-82AC-4BD95D075B7E}"/>
                </a:ext>
              </a:extLst>
            </p:cNvPr>
            <p:cNvSpPr/>
            <p:nvPr/>
          </p:nvSpPr>
          <p:spPr>
            <a:xfrm>
              <a:off x="483274" y="669851"/>
              <a:ext cx="3477354" cy="420038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28D20E5-FE85-DA49-972D-FDAD4BCEAA62}"/>
                </a:ext>
              </a:extLst>
            </p:cNvPr>
            <p:cNvSpPr txBox="1"/>
            <p:nvPr/>
          </p:nvSpPr>
          <p:spPr>
            <a:xfrm>
              <a:off x="3476844" y="1499188"/>
              <a:ext cx="7017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C00000"/>
                  </a:solidFill>
                  <a:latin typeface="+mn-lt"/>
                </a:rPr>
                <a:t>3</a:t>
              </a:r>
              <a:r>
                <a:rPr lang="en-US" sz="1100" baseline="30000" dirty="0">
                  <a:solidFill>
                    <a:srgbClr val="C00000"/>
                  </a:solidFill>
                  <a:latin typeface="+mn-lt"/>
                </a:rPr>
                <a:t>rd</a:t>
              </a:r>
              <a:r>
                <a:rPr lang="en-US" sz="1100" dirty="0">
                  <a:solidFill>
                    <a:srgbClr val="C00000"/>
                  </a:solidFill>
                  <a:latin typeface="+mn-lt"/>
                </a:rPr>
                <a:t> CN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D4CB6A9-1DA4-934E-BD69-931DAE2B6336}"/>
                </a:ext>
              </a:extLst>
            </p:cNvPr>
            <p:cNvSpPr txBox="1"/>
            <p:nvPr/>
          </p:nvSpPr>
          <p:spPr>
            <a:xfrm>
              <a:off x="3476843" y="1808624"/>
              <a:ext cx="7017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C00000"/>
                  </a:solidFill>
                  <a:latin typeface="+mn-lt"/>
                </a:rPr>
                <a:t>5</a:t>
              </a:r>
              <a:r>
                <a:rPr lang="en-US" sz="1100" baseline="30000" dirty="0">
                  <a:solidFill>
                    <a:srgbClr val="C00000"/>
                  </a:solidFill>
                  <a:latin typeface="+mn-lt"/>
                </a:rPr>
                <a:t>th</a:t>
              </a:r>
              <a:r>
                <a:rPr lang="en-US" sz="1100" dirty="0">
                  <a:solidFill>
                    <a:srgbClr val="C00000"/>
                  </a:solidFill>
                  <a:latin typeface="+mn-lt"/>
                </a:rPr>
                <a:t> CN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F219BE1-6054-224E-8AD7-9E1C0C7EA7A3}"/>
                </a:ext>
              </a:extLst>
            </p:cNvPr>
            <p:cNvSpPr txBox="1"/>
            <p:nvPr/>
          </p:nvSpPr>
          <p:spPr>
            <a:xfrm>
              <a:off x="3609753" y="2203691"/>
              <a:ext cx="7017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C00000"/>
                  </a:solidFill>
                  <a:latin typeface="+mn-lt"/>
                </a:rPr>
                <a:t>6</a:t>
              </a:r>
              <a:r>
                <a:rPr lang="en-US" sz="1100" baseline="30000" dirty="0">
                  <a:solidFill>
                    <a:srgbClr val="C00000"/>
                  </a:solidFill>
                  <a:latin typeface="+mn-lt"/>
                </a:rPr>
                <a:t>th</a:t>
              </a:r>
              <a:r>
                <a:rPr lang="en-US" sz="1100" dirty="0">
                  <a:solidFill>
                    <a:srgbClr val="C00000"/>
                  </a:solidFill>
                  <a:latin typeface="+mn-lt"/>
                </a:rPr>
                <a:t> CN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B7D4717-D54C-F643-B07C-61574CC24F6B}"/>
                </a:ext>
              </a:extLst>
            </p:cNvPr>
            <p:cNvSpPr txBox="1"/>
            <p:nvPr/>
          </p:nvSpPr>
          <p:spPr>
            <a:xfrm>
              <a:off x="3609753" y="2486547"/>
              <a:ext cx="7017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>
                  <a:solidFill>
                    <a:srgbClr val="C00000"/>
                  </a:solidFill>
                  <a:latin typeface="+mn-lt"/>
                </a:rPr>
                <a:t>7</a:t>
              </a:r>
              <a:r>
                <a:rPr lang="en-US" sz="1100" baseline="30000">
                  <a:solidFill>
                    <a:srgbClr val="C00000"/>
                  </a:solidFill>
                  <a:latin typeface="+mn-lt"/>
                </a:rPr>
                <a:t>th</a:t>
              </a:r>
              <a:r>
                <a:rPr lang="en-US" sz="1100">
                  <a:solidFill>
                    <a:srgbClr val="C00000"/>
                  </a:solidFill>
                  <a:latin typeface="+mn-lt"/>
                </a:rPr>
                <a:t> CN</a:t>
              </a:r>
              <a:endParaRPr lang="en-US" sz="1100" dirty="0">
                <a:solidFill>
                  <a:srgbClr val="C00000"/>
                </a:solidFill>
                <a:latin typeface="+mn-l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AB34D4B-E66B-9A48-B65A-2816B3F9AD85}"/>
                </a:ext>
              </a:extLst>
            </p:cNvPr>
            <p:cNvSpPr txBox="1"/>
            <p:nvPr/>
          </p:nvSpPr>
          <p:spPr>
            <a:xfrm>
              <a:off x="3629642" y="2761437"/>
              <a:ext cx="8799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C00000"/>
                  </a:solidFill>
                  <a:latin typeface="+mn-lt"/>
                </a:rPr>
                <a:t>8</a:t>
              </a:r>
              <a:r>
                <a:rPr lang="en-US" sz="1100" baseline="30000" dirty="0">
                  <a:solidFill>
                    <a:srgbClr val="C00000"/>
                  </a:solidFill>
                  <a:latin typeface="+mn-lt"/>
                </a:rPr>
                <a:t>th</a:t>
              </a:r>
              <a:r>
                <a:rPr lang="en-US" sz="1100" dirty="0">
                  <a:solidFill>
                    <a:srgbClr val="C00000"/>
                  </a:solidFill>
                  <a:latin typeface="+mn-lt"/>
                </a:rPr>
                <a:t> CN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5F458E4-445A-0744-81DA-C4EB7F457C2C}"/>
                </a:ext>
              </a:extLst>
            </p:cNvPr>
            <p:cNvSpPr txBox="1"/>
            <p:nvPr/>
          </p:nvSpPr>
          <p:spPr>
            <a:xfrm>
              <a:off x="3622522" y="3048225"/>
              <a:ext cx="7017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C00000"/>
                  </a:solidFill>
                  <a:latin typeface="+mn-lt"/>
                </a:rPr>
                <a:t>9</a:t>
              </a:r>
              <a:r>
                <a:rPr lang="en-US" sz="1100" baseline="30000" dirty="0">
                  <a:solidFill>
                    <a:srgbClr val="C00000"/>
                  </a:solidFill>
                  <a:latin typeface="+mn-lt"/>
                </a:rPr>
                <a:t>th</a:t>
              </a:r>
              <a:r>
                <a:rPr lang="en-US" sz="1100" dirty="0">
                  <a:solidFill>
                    <a:srgbClr val="C00000"/>
                  </a:solidFill>
                  <a:latin typeface="+mn-lt"/>
                </a:rPr>
                <a:t> CN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5F4E6B-6698-DB41-9221-E4A4EDBC33D6}"/>
                </a:ext>
              </a:extLst>
            </p:cNvPr>
            <p:cNvSpPr txBox="1"/>
            <p:nvPr/>
          </p:nvSpPr>
          <p:spPr>
            <a:xfrm>
              <a:off x="3559248" y="3380448"/>
              <a:ext cx="7017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>
                  <a:solidFill>
                    <a:srgbClr val="C00000"/>
                  </a:solidFill>
                  <a:latin typeface="+mn-lt"/>
                </a:rPr>
                <a:t>10</a:t>
              </a:r>
              <a:r>
                <a:rPr lang="en-US" sz="1100" baseline="30000">
                  <a:solidFill>
                    <a:srgbClr val="C00000"/>
                  </a:solidFill>
                  <a:latin typeface="+mn-lt"/>
                </a:rPr>
                <a:t>th</a:t>
              </a:r>
              <a:r>
                <a:rPr lang="en-US" sz="1100">
                  <a:solidFill>
                    <a:srgbClr val="C00000"/>
                  </a:solidFill>
                  <a:latin typeface="+mn-lt"/>
                </a:rPr>
                <a:t> </a:t>
              </a:r>
              <a:r>
                <a:rPr lang="en-US" sz="1100" dirty="0">
                  <a:solidFill>
                    <a:srgbClr val="C00000"/>
                  </a:solidFill>
                  <a:latin typeface="+mn-lt"/>
                </a:rPr>
                <a:t>CN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D703290-FC7A-9B4A-8801-418FF67FF2D7}"/>
                </a:ext>
              </a:extLst>
            </p:cNvPr>
            <p:cNvSpPr txBox="1"/>
            <p:nvPr/>
          </p:nvSpPr>
          <p:spPr>
            <a:xfrm>
              <a:off x="3556912" y="3824561"/>
              <a:ext cx="7017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C00000"/>
                  </a:solidFill>
                  <a:latin typeface="+mn-lt"/>
                </a:rPr>
                <a:t>11</a:t>
              </a:r>
              <a:r>
                <a:rPr lang="en-US" sz="1100" baseline="30000" dirty="0">
                  <a:solidFill>
                    <a:srgbClr val="C00000"/>
                  </a:solidFill>
                  <a:latin typeface="+mn-lt"/>
                </a:rPr>
                <a:t>th</a:t>
              </a:r>
              <a:r>
                <a:rPr lang="en-US" sz="1100" dirty="0">
                  <a:solidFill>
                    <a:srgbClr val="C00000"/>
                  </a:solidFill>
                  <a:latin typeface="+mn-lt"/>
                </a:rPr>
                <a:t> CN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72D0586-0A62-A24F-8BD9-5DE7BFD1610C}"/>
                </a:ext>
              </a:extLst>
            </p:cNvPr>
            <p:cNvSpPr txBox="1"/>
            <p:nvPr/>
          </p:nvSpPr>
          <p:spPr>
            <a:xfrm>
              <a:off x="3559247" y="3582875"/>
              <a:ext cx="7017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C00000"/>
                  </a:solidFill>
                  <a:latin typeface="+mn-lt"/>
                </a:rPr>
                <a:t>12</a:t>
              </a:r>
              <a:r>
                <a:rPr lang="en-US" sz="1100" baseline="30000" dirty="0">
                  <a:solidFill>
                    <a:srgbClr val="C00000"/>
                  </a:solidFill>
                  <a:latin typeface="+mn-lt"/>
                </a:rPr>
                <a:t>th</a:t>
              </a:r>
              <a:r>
                <a:rPr lang="en-US" sz="1100" dirty="0">
                  <a:solidFill>
                    <a:srgbClr val="C00000"/>
                  </a:solidFill>
                  <a:latin typeface="+mn-lt"/>
                </a:rPr>
                <a:t> CN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1BA83FDB-1C55-0645-9E19-16C0832BF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0"/>
            <a:ext cx="8520600" cy="831300"/>
          </a:xfrm>
        </p:spPr>
        <p:txBody>
          <a:bodyPr/>
          <a:lstStyle/>
          <a:p>
            <a:pPr algn="ctr"/>
            <a:r>
              <a:rPr lang="en-US" sz="4400" b="1" dirty="0"/>
              <a:t>Nerves</a:t>
            </a:r>
            <a:r>
              <a:rPr lang="en-US" sz="4400" dirty="0"/>
              <a:t> Emerging From Brain 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409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F20E05-9434-6D45-901C-AE37552CE047}"/>
              </a:ext>
            </a:extLst>
          </p:cNvPr>
          <p:cNvSpPr txBox="1"/>
          <p:nvPr/>
        </p:nvSpPr>
        <p:spPr>
          <a:xfrm>
            <a:off x="527990" y="1514891"/>
            <a:ext cx="3827721" cy="263149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C00000"/>
                </a:solidFill>
                <a:latin typeface="Open Sans" panose="020B0604020202020204" charset="0"/>
              </a:rPr>
              <a:t>*Mid brain:</a:t>
            </a:r>
          </a:p>
          <a:p>
            <a:pPr marL="180000" indent="-1800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500" u="sng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Afferent</a:t>
            </a:r>
            <a:r>
              <a:rPr lang="en-US" sz="1500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: </a:t>
            </a:r>
            <a:r>
              <a:rPr lang="en-US" sz="1500" dirty="0" err="1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Corticorubral</a:t>
            </a:r>
            <a:r>
              <a:rPr lang="en-US" sz="1500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tract</a:t>
            </a:r>
          </a:p>
          <a:p>
            <a:pPr marL="180000" indent="-1800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500" u="sng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Efferent</a:t>
            </a:r>
            <a:r>
              <a:rPr lang="en-US" sz="1500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: </a:t>
            </a:r>
            <a:r>
              <a:rPr lang="en-US" sz="1500" dirty="0" err="1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Rubrospinal</a:t>
            </a:r>
            <a:r>
              <a:rPr lang="en-US" sz="1500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tract</a:t>
            </a:r>
          </a:p>
          <a:p>
            <a:pPr marL="285750" indent="-285750">
              <a:buFont typeface="Arial"/>
              <a:buChar char="•"/>
            </a:pPr>
            <a:endParaRPr lang="en-US" sz="1500" dirty="0">
              <a:solidFill>
                <a:srgbClr val="C0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en-US" sz="1500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*Pons:</a:t>
            </a:r>
          </a:p>
          <a:p>
            <a:pPr marL="180000" indent="-1800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500" u="sng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Afferent</a:t>
            </a:r>
            <a:r>
              <a:rPr lang="en-US" sz="1500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: Corticopontine fibers</a:t>
            </a:r>
          </a:p>
          <a:p>
            <a:pPr marL="180000" indent="-1800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500" u="sng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Efferent</a:t>
            </a:r>
            <a:r>
              <a:rPr lang="en-US" sz="1500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: Pontocerebellar fibers</a:t>
            </a:r>
          </a:p>
          <a:p>
            <a:pPr marL="180000" indent="-18000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C0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en-US" sz="1500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*Medulla oblongata:</a:t>
            </a:r>
          </a:p>
          <a:p>
            <a:pPr marL="180000" indent="-1800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500" u="sng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Afferent</a:t>
            </a:r>
            <a:r>
              <a:rPr lang="en-US" sz="1500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:</a:t>
            </a:r>
            <a:r>
              <a:rPr lang="ar-SA" sz="1500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</a:rPr>
              <a:t> </a:t>
            </a:r>
            <a:r>
              <a:rPr lang="en-US" sz="1500" dirty="0" err="1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Spinoolivary</a:t>
            </a:r>
            <a:r>
              <a:rPr lang="en-US" sz="1500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tract</a:t>
            </a:r>
          </a:p>
          <a:p>
            <a:pPr marL="180000" indent="-1800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500" u="sng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Efferent</a:t>
            </a:r>
            <a:r>
              <a:rPr lang="en-US" sz="1500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: </a:t>
            </a:r>
            <a:r>
              <a:rPr lang="en-US" sz="1500" dirty="0" err="1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Olivospinal</a:t>
            </a:r>
            <a:r>
              <a:rPr lang="en-US" sz="1500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tract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BA83FDB-1C55-0645-9E19-16C0832BF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0"/>
            <a:ext cx="8520600" cy="831300"/>
          </a:xfrm>
        </p:spPr>
        <p:txBody>
          <a:bodyPr/>
          <a:lstStyle/>
          <a:p>
            <a:pPr algn="ctr"/>
            <a:r>
              <a:rPr lang="en-US" sz="4400" dirty="0"/>
              <a:t>Important </a:t>
            </a:r>
            <a:r>
              <a:rPr lang="en-US" sz="4400" b="1" dirty="0"/>
              <a:t>Afferents</a:t>
            </a:r>
            <a:r>
              <a:rPr lang="en-US" sz="4400" dirty="0"/>
              <a:t> &amp; </a:t>
            </a:r>
            <a:r>
              <a:rPr lang="en-US" sz="4400" b="1" dirty="0"/>
              <a:t>Efferents</a:t>
            </a:r>
            <a:r>
              <a:rPr lang="en-US" sz="4400" dirty="0"/>
              <a:t> </a:t>
            </a:r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7032067-8785-49D6-9C3D-08F1405A05F7}"/>
              </a:ext>
            </a:extLst>
          </p:cNvPr>
          <p:cNvGrpSpPr/>
          <p:nvPr/>
        </p:nvGrpSpPr>
        <p:grpSpPr>
          <a:xfrm>
            <a:off x="4914728" y="1092627"/>
            <a:ext cx="4097110" cy="3476019"/>
            <a:chOff x="4914728" y="1092627"/>
            <a:chExt cx="4097110" cy="347601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D85B44B-A8DC-43B5-BA66-5BD7CE4E5E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088" t="3782" r="9318" b="6646"/>
            <a:stretch/>
          </p:blipFill>
          <p:spPr>
            <a:xfrm>
              <a:off x="4914728" y="1092627"/>
              <a:ext cx="3828873" cy="347601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904F9F8-9E81-4AF1-830C-341282475CFB}"/>
                </a:ext>
              </a:extLst>
            </p:cNvPr>
            <p:cNvSpPr txBox="1"/>
            <p:nvPr/>
          </p:nvSpPr>
          <p:spPr>
            <a:xfrm>
              <a:off x="7760529" y="1115487"/>
              <a:ext cx="125130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Crus cerebri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8648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7F1C4-8F47-48E4-A876-925BC6E8B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00" y="2169833"/>
            <a:ext cx="4045200" cy="803833"/>
          </a:xfrm>
        </p:spPr>
        <p:txBody>
          <a:bodyPr/>
          <a:lstStyle/>
          <a:p>
            <a:r>
              <a:rPr lang="en-US" sz="4000" dirty="0"/>
              <a:t>Cerebral Hemisphere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017F2E-4512-4A6B-BBE0-482049B593C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sz="2000" dirty="0"/>
              <a:t>Identify the </a:t>
            </a:r>
            <a:r>
              <a:rPr lang="en-US" sz="2000" b="1" u="sng" dirty="0"/>
              <a:t>structure</a:t>
            </a:r>
            <a:r>
              <a:rPr lang="en-US" sz="2000" dirty="0"/>
              <a:t> labelled.</a:t>
            </a:r>
          </a:p>
          <a:p>
            <a:r>
              <a:rPr lang="en-US" sz="2000" dirty="0"/>
              <a:t>You should know the  </a:t>
            </a:r>
            <a:r>
              <a:rPr lang="en-US" sz="2000" b="1" u="sng" dirty="0"/>
              <a:t>name</a:t>
            </a:r>
            <a:r>
              <a:rPr lang="en-US" sz="2000" dirty="0"/>
              <a:t> of </a:t>
            </a:r>
            <a:r>
              <a:rPr lang="en-US" sz="2000" b="1" u="sng" dirty="0"/>
              <a:t>sulci</a:t>
            </a:r>
            <a:r>
              <a:rPr lang="en-US" sz="2000" dirty="0"/>
              <a:t> and </a:t>
            </a:r>
            <a:r>
              <a:rPr lang="en-US" sz="2000" b="1" u="sng" dirty="0"/>
              <a:t>gyri</a:t>
            </a:r>
            <a:r>
              <a:rPr lang="en-US" sz="2000" dirty="0"/>
              <a:t>, the </a:t>
            </a:r>
            <a:r>
              <a:rPr lang="en-US" sz="2000" b="1" u="sng" dirty="0"/>
              <a:t>functions</a:t>
            </a:r>
            <a:r>
              <a:rPr lang="en-US" sz="2000" dirty="0"/>
              <a:t> and </a:t>
            </a:r>
            <a:r>
              <a:rPr lang="en-US" sz="2000" b="1" u="sng" dirty="0"/>
              <a:t>effects of  lesion </a:t>
            </a:r>
            <a:r>
              <a:rPr lang="en-US" sz="2000" dirty="0"/>
              <a:t>in </a:t>
            </a:r>
            <a:r>
              <a:rPr lang="en-US" sz="2000" b="1" u="sng" dirty="0"/>
              <a:t>important areas</a:t>
            </a:r>
            <a:r>
              <a:rPr lang="en-US" sz="2000" dirty="0"/>
              <a:t>, the </a:t>
            </a:r>
            <a:r>
              <a:rPr lang="en-US" sz="2000" b="1" u="sng" dirty="0"/>
              <a:t>arterial supply</a:t>
            </a:r>
            <a:r>
              <a:rPr lang="en-US" sz="2000" dirty="0"/>
              <a:t> of  cerebral hemispheres.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C3FBC2-3388-4564-B76F-3BBAA2185541}"/>
              </a:ext>
            </a:extLst>
          </p:cNvPr>
          <p:cNvSpPr/>
          <p:nvPr/>
        </p:nvSpPr>
        <p:spPr>
          <a:xfrm>
            <a:off x="-1" y="4127837"/>
            <a:ext cx="4571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*Whole brain or cerebral hemisphere </a:t>
            </a:r>
            <a:r>
              <a:rPr lang="en-US" sz="1500" u="sng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specimen</a:t>
            </a:r>
            <a:r>
              <a:rPr lang="en-US" sz="1500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(</a:t>
            </a:r>
            <a:r>
              <a:rPr lang="en-US" sz="1500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complete</a:t>
            </a:r>
            <a:r>
              <a:rPr lang="en-US" sz="1500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or </a:t>
            </a:r>
            <a:r>
              <a:rPr lang="en-US" sz="1500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sagittal </a:t>
            </a:r>
            <a:r>
              <a:rPr lang="en-US" sz="1500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section) and/or </a:t>
            </a:r>
            <a:r>
              <a:rPr lang="en-US" sz="1500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plastinated</a:t>
            </a:r>
            <a:r>
              <a:rPr lang="en-US" sz="1500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section of brain (</a:t>
            </a:r>
            <a:r>
              <a:rPr lang="en-US" sz="1500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horizontal</a:t>
            </a:r>
            <a:r>
              <a:rPr lang="en-US" sz="1500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or </a:t>
            </a:r>
            <a:r>
              <a:rPr lang="en-US" sz="1500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coronal</a:t>
            </a:r>
            <a:r>
              <a:rPr lang="en-US" sz="1500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):</a:t>
            </a:r>
          </a:p>
          <a:p>
            <a:endParaRPr lang="en-US" sz="1500" dirty="0">
              <a:solidFill>
                <a:srgbClr val="C0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882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EDFA748-962A-4E85-8F91-E76B3EC7ADC8}"/>
              </a:ext>
            </a:extLst>
          </p:cNvPr>
          <p:cNvSpPr/>
          <p:nvPr/>
        </p:nvSpPr>
        <p:spPr>
          <a:xfrm>
            <a:off x="1340839" y="519842"/>
            <a:ext cx="6462321" cy="43318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086D10-2369-464A-9141-B699A0AA70F8}"/>
              </a:ext>
            </a:extLst>
          </p:cNvPr>
          <p:cNvSpPr/>
          <p:nvPr/>
        </p:nvSpPr>
        <p:spPr>
          <a:xfrm>
            <a:off x="0" y="277150"/>
            <a:ext cx="45719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*JUST for illustration </a:t>
            </a:r>
          </a:p>
        </p:txBody>
      </p:sp>
    </p:spTree>
    <p:extLst>
      <p:ext uri="{BB962C8B-B14F-4D97-AF65-F5344CB8AC3E}">
        <p14:creationId xmlns:p14="http://schemas.microsoft.com/office/powerpoint/2010/main" val="3377738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C8C0A-67A4-47AA-82DD-6A9C0D602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0"/>
            <a:ext cx="8520600" cy="831300"/>
          </a:xfrm>
        </p:spPr>
        <p:txBody>
          <a:bodyPr/>
          <a:lstStyle/>
          <a:p>
            <a:pPr algn="ctr"/>
            <a:r>
              <a:rPr lang="en-US" dirty="0"/>
              <a:t>Superolateral Surface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A04EF15-784C-364A-99AD-0F0DC7F183F9}"/>
              </a:ext>
            </a:extLst>
          </p:cNvPr>
          <p:cNvGrpSpPr/>
          <p:nvPr/>
        </p:nvGrpSpPr>
        <p:grpSpPr>
          <a:xfrm>
            <a:off x="163462" y="1049791"/>
            <a:ext cx="8868310" cy="3953737"/>
            <a:chOff x="163462" y="1049791"/>
            <a:chExt cx="8868310" cy="3953737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589F21A5-BE19-6242-94A9-4642C84F5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1271" y="1191328"/>
              <a:ext cx="6042190" cy="364360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A15495-8FBE-B744-BF21-0613B01D2FF6}"/>
                </a:ext>
              </a:extLst>
            </p:cNvPr>
            <p:cNvSpPr txBox="1"/>
            <p:nvPr/>
          </p:nvSpPr>
          <p:spPr>
            <a:xfrm>
              <a:off x="3337552" y="1049791"/>
              <a:ext cx="10115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 Central sulcus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DBFA4A-EAB1-CA45-981E-430E0ED6C883}"/>
                </a:ext>
              </a:extLst>
            </p:cNvPr>
            <p:cNvSpPr txBox="1"/>
            <p:nvPr/>
          </p:nvSpPr>
          <p:spPr>
            <a:xfrm>
              <a:off x="4404678" y="1121789"/>
              <a:ext cx="125916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u="sng" dirty="0"/>
                <a:t>Post</a:t>
              </a:r>
              <a:r>
                <a:rPr lang="en-US" sz="900" b="1" dirty="0"/>
                <a:t>central gyrus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FF23670-BBBD-1742-AC88-B7276663E063}"/>
                </a:ext>
              </a:extLst>
            </p:cNvPr>
            <p:cNvSpPr txBox="1"/>
            <p:nvPr/>
          </p:nvSpPr>
          <p:spPr>
            <a:xfrm>
              <a:off x="2022774" y="1305965"/>
              <a:ext cx="125916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u="sng" dirty="0"/>
                <a:t>Pre</a:t>
              </a:r>
              <a:r>
                <a:rPr lang="en-US" sz="900" b="1" dirty="0"/>
                <a:t>central gyrus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220FC53-5FC6-D545-BD1F-378E5C1BEDCE}"/>
                </a:ext>
              </a:extLst>
            </p:cNvPr>
            <p:cNvSpPr txBox="1"/>
            <p:nvPr/>
          </p:nvSpPr>
          <p:spPr>
            <a:xfrm>
              <a:off x="163462" y="2126994"/>
              <a:ext cx="148732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 Superior frontal sulcus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BE0E60-E197-6449-B3DE-3FC1280FB626}"/>
                </a:ext>
              </a:extLst>
            </p:cNvPr>
            <p:cNvSpPr txBox="1"/>
            <p:nvPr/>
          </p:nvSpPr>
          <p:spPr>
            <a:xfrm>
              <a:off x="247881" y="2509589"/>
              <a:ext cx="148732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 Inferior frontal sulcus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F834B46-122B-EC41-B110-FC2EA0AD15B1}"/>
                </a:ext>
              </a:extLst>
            </p:cNvPr>
            <p:cNvSpPr txBox="1"/>
            <p:nvPr/>
          </p:nvSpPr>
          <p:spPr>
            <a:xfrm>
              <a:off x="7227388" y="3710357"/>
              <a:ext cx="175388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 Inferior temporal sulcus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744E5B0-7E90-5345-8F00-60D0AA22D6D0}"/>
                </a:ext>
              </a:extLst>
            </p:cNvPr>
            <p:cNvSpPr txBox="1"/>
            <p:nvPr/>
          </p:nvSpPr>
          <p:spPr>
            <a:xfrm>
              <a:off x="7227388" y="3013131"/>
              <a:ext cx="175388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 Superior temporal sulcus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05241D-EAB8-174C-BCAF-F6352B4255AF}"/>
                </a:ext>
              </a:extLst>
            </p:cNvPr>
            <p:cNvSpPr txBox="1"/>
            <p:nvPr/>
          </p:nvSpPr>
          <p:spPr>
            <a:xfrm>
              <a:off x="7227388" y="2602285"/>
              <a:ext cx="175388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 Lateral sulcus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BD95FCC-4607-8442-A673-CB61EA32D5DE}"/>
                </a:ext>
              </a:extLst>
            </p:cNvPr>
            <p:cNvSpPr txBox="1"/>
            <p:nvPr/>
          </p:nvSpPr>
          <p:spPr>
            <a:xfrm>
              <a:off x="7277890" y="1421381"/>
              <a:ext cx="175388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Intraparietal sulcus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541BBC1-45D5-2648-BAD9-49976032A288}"/>
                </a:ext>
              </a:extLst>
            </p:cNvPr>
            <p:cNvSpPr txBox="1"/>
            <p:nvPr/>
          </p:nvSpPr>
          <p:spPr>
            <a:xfrm>
              <a:off x="2495674" y="4284037"/>
              <a:ext cx="176114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 Superior temporal gyrus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90C5FC-EC5C-BD4A-9922-2554EBDB81CB}"/>
                </a:ext>
              </a:extLst>
            </p:cNvPr>
            <p:cNvSpPr txBox="1"/>
            <p:nvPr/>
          </p:nvSpPr>
          <p:spPr>
            <a:xfrm>
              <a:off x="2810238" y="4514090"/>
              <a:ext cx="176114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 Middle temporal gyrus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1E2E5B4-1EC7-CF46-B914-E62559E61B95}"/>
                </a:ext>
              </a:extLst>
            </p:cNvPr>
            <p:cNvSpPr txBox="1"/>
            <p:nvPr/>
          </p:nvSpPr>
          <p:spPr>
            <a:xfrm>
              <a:off x="3468494" y="4772696"/>
              <a:ext cx="176114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 Inferior temporal gyrus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3CFCE2F-0500-DD4B-A3CC-907766920B12}"/>
                </a:ext>
              </a:extLst>
            </p:cNvPr>
            <p:cNvSpPr txBox="1"/>
            <p:nvPr/>
          </p:nvSpPr>
          <p:spPr>
            <a:xfrm>
              <a:off x="218166" y="1856407"/>
              <a:ext cx="148732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 Superior frontal gyrus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BFC9BF2-C306-9A48-9844-135FE0347B62}"/>
                </a:ext>
              </a:extLst>
            </p:cNvPr>
            <p:cNvSpPr txBox="1"/>
            <p:nvPr/>
          </p:nvSpPr>
          <p:spPr>
            <a:xfrm>
              <a:off x="321882" y="2340321"/>
              <a:ext cx="148732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 Middle frontal gyrus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59DB407-870F-BD4C-8587-290E7357CD95}"/>
                </a:ext>
              </a:extLst>
            </p:cNvPr>
            <p:cNvSpPr txBox="1"/>
            <p:nvPr/>
          </p:nvSpPr>
          <p:spPr>
            <a:xfrm>
              <a:off x="296941" y="2685859"/>
              <a:ext cx="148732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 Inferior frontal gyrus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14F9367-8508-4083-9D5D-391AA7ED215B}"/>
              </a:ext>
            </a:extLst>
          </p:cNvPr>
          <p:cNvGrpSpPr/>
          <p:nvPr/>
        </p:nvGrpSpPr>
        <p:grpSpPr>
          <a:xfrm>
            <a:off x="7117882" y="4695410"/>
            <a:ext cx="1889146" cy="308344"/>
            <a:chOff x="7117882" y="4695410"/>
            <a:chExt cx="1889146" cy="308344"/>
          </a:xfrm>
        </p:grpSpPr>
        <p:sp>
          <p:nvSpPr>
            <p:cNvPr id="23" name="Action Button: Video 22">
              <a:hlinkClick r:id="rId3" highlightClick="1"/>
              <a:extLst>
                <a:ext uri="{FF2B5EF4-FFF2-40B4-BE49-F238E27FC236}">
                  <a16:creationId xmlns:a16="http://schemas.microsoft.com/office/drawing/2014/main" id="{33D3853C-EBF0-4571-91D6-39427E789088}"/>
                </a:ext>
              </a:extLst>
            </p:cNvPr>
            <p:cNvSpPr/>
            <p:nvPr/>
          </p:nvSpPr>
          <p:spPr>
            <a:xfrm>
              <a:off x="8698684" y="4695410"/>
              <a:ext cx="308344" cy="308344"/>
            </a:xfrm>
            <a:prstGeom prst="actionButtonMovie">
              <a:avLst/>
            </a:prstGeom>
            <a:solidFill>
              <a:srgbClr val="CCA677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5C8DC4E-A6DA-4980-AB5D-DE8CD248A2AE}"/>
                </a:ext>
              </a:extLst>
            </p:cNvPr>
            <p:cNvSpPr/>
            <p:nvPr/>
          </p:nvSpPr>
          <p:spPr>
            <a:xfrm>
              <a:off x="7117882" y="4695410"/>
              <a:ext cx="1889146" cy="3083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50" b="1" dirty="0">
                  <a:solidFill>
                    <a:srgbClr val="FF0000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Anterior &amp; posterior differentiation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1189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5187CAC-1F30-4D45-BCCB-80A1FAFBE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0"/>
            <a:ext cx="8520600" cy="831300"/>
          </a:xfrm>
        </p:spPr>
        <p:txBody>
          <a:bodyPr/>
          <a:lstStyle/>
          <a:p>
            <a:pPr algn="ctr"/>
            <a:r>
              <a:rPr lang="en-US" dirty="0"/>
              <a:t>Medial Surface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FC8AA62-A16F-420F-B2B3-70711A5695E4}"/>
              </a:ext>
            </a:extLst>
          </p:cNvPr>
          <p:cNvGrpSpPr/>
          <p:nvPr/>
        </p:nvGrpSpPr>
        <p:grpSpPr>
          <a:xfrm>
            <a:off x="485623" y="726510"/>
            <a:ext cx="8658377" cy="4308953"/>
            <a:chOff x="387766" y="726510"/>
            <a:chExt cx="8658377" cy="430895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307FCB7-C793-4655-ACA5-B1679AB94E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715"/>
            <a:stretch/>
          </p:blipFill>
          <p:spPr>
            <a:xfrm>
              <a:off x="690502" y="726510"/>
              <a:ext cx="6632840" cy="430895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4540534-F81A-4C97-AFA9-9E2EBF14C87E}"/>
                </a:ext>
              </a:extLst>
            </p:cNvPr>
            <p:cNvSpPr txBox="1"/>
            <p:nvPr/>
          </p:nvSpPr>
          <p:spPr>
            <a:xfrm>
              <a:off x="7136926" y="2103885"/>
              <a:ext cx="19092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Parietooccipital sulcus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8670C0B-96C3-41F9-BEC9-D2821601DAEF}"/>
                </a:ext>
              </a:extLst>
            </p:cNvPr>
            <p:cNvSpPr txBox="1"/>
            <p:nvPr/>
          </p:nvSpPr>
          <p:spPr>
            <a:xfrm>
              <a:off x="7095586" y="2634765"/>
              <a:ext cx="19092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 Calcarine sulcus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6522EF2-1C12-4BA6-BEBA-2FF418E88282}"/>
                </a:ext>
              </a:extLst>
            </p:cNvPr>
            <p:cNvSpPr txBox="1"/>
            <p:nvPr/>
          </p:nvSpPr>
          <p:spPr>
            <a:xfrm>
              <a:off x="7095585" y="2417906"/>
              <a:ext cx="19092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 Cuneus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6309CA5-AFB7-48A6-BADF-4465C4C5945E}"/>
                </a:ext>
              </a:extLst>
            </p:cNvPr>
            <p:cNvSpPr txBox="1"/>
            <p:nvPr/>
          </p:nvSpPr>
          <p:spPr>
            <a:xfrm>
              <a:off x="7095584" y="2770860"/>
              <a:ext cx="19092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 Lingual gyrus 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873AE8C-24E0-483B-89CE-DFC00B40EABF}"/>
                </a:ext>
              </a:extLst>
            </p:cNvPr>
            <p:cNvSpPr txBox="1"/>
            <p:nvPr/>
          </p:nvSpPr>
          <p:spPr>
            <a:xfrm>
              <a:off x="1083538" y="4293879"/>
              <a:ext cx="19092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 Fornix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5A0C6E8-8573-402C-87A5-DCFE4504793B}"/>
                </a:ext>
              </a:extLst>
            </p:cNvPr>
            <p:cNvSpPr txBox="1"/>
            <p:nvPr/>
          </p:nvSpPr>
          <p:spPr>
            <a:xfrm>
              <a:off x="2755900" y="955871"/>
              <a:ext cx="11875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/>
                <a:t> Cingulate gyrus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1E3E13D-8677-4B72-99A5-33DD74A6AB70}"/>
                </a:ext>
              </a:extLst>
            </p:cNvPr>
            <p:cNvSpPr txBox="1"/>
            <p:nvPr/>
          </p:nvSpPr>
          <p:spPr>
            <a:xfrm>
              <a:off x="387766" y="2188182"/>
              <a:ext cx="13915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/>
                <a:t> Cingulate sulcus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7188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83EBA0E-8B1A-4E6B-9D52-8300F1E91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0"/>
            <a:ext cx="8520600" cy="831300"/>
          </a:xfrm>
        </p:spPr>
        <p:txBody>
          <a:bodyPr/>
          <a:lstStyle/>
          <a:p>
            <a:pPr algn="ctr"/>
            <a:r>
              <a:rPr lang="en-US" dirty="0"/>
              <a:t>Corpus Callosum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E0005CA-508A-4A30-AA5B-1CA8C4B5C558}"/>
              </a:ext>
            </a:extLst>
          </p:cNvPr>
          <p:cNvGrpSpPr/>
          <p:nvPr/>
        </p:nvGrpSpPr>
        <p:grpSpPr>
          <a:xfrm>
            <a:off x="18426" y="698382"/>
            <a:ext cx="9107147" cy="4337079"/>
            <a:chOff x="-84800" y="698382"/>
            <a:chExt cx="9107147" cy="433707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0CFBB6E-F7BD-47E8-98BF-F567C0D5C81C}"/>
                </a:ext>
              </a:extLst>
            </p:cNvPr>
            <p:cNvGrpSpPr/>
            <p:nvPr/>
          </p:nvGrpSpPr>
          <p:grpSpPr>
            <a:xfrm>
              <a:off x="121653" y="698382"/>
              <a:ext cx="8900694" cy="4337079"/>
              <a:chOff x="121653" y="698382"/>
              <a:chExt cx="8900694" cy="4337079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D08B5AAB-BA21-4BDD-8A51-F7E5BBF5F5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2587"/>
              <a:stretch/>
            </p:blipFill>
            <p:spPr>
              <a:xfrm>
                <a:off x="789140" y="750478"/>
                <a:ext cx="6514036" cy="4284983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FA7E1CD-73AD-42C7-873D-FED73C89D1B7}"/>
                  </a:ext>
                </a:extLst>
              </p:cNvPr>
              <p:cNvSpPr txBox="1"/>
              <p:nvPr/>
            </p:nvSpPr>
            <p:spPr>
              <a:xfrm>
                <a:off x="7113130" y="2355877"/>
                <a:ext cx="190921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/>
                  <a:t>Callosal sulcus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41BC6C9-F987-4BFF-BF6B-CDAAD3C0F1AF}"/>
                  </a:ext>
                </a:extLst>
              </p:cNvPr>
              <p:cNvSpPr txBox="1"/>
              <p:nvPr/>
            </p:nvSpPr>
            <p:spPr>
              <a:xfrm>
                <a:off x="7113130" y="2529706"/>
                <a:ext cx="190921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/>
                  <a:t>Splenium </a:t>
                </a:r>
                <a:r>
                  <a:rPr lang="en-US" sz="1000" dirty="0"/>
                  <a:t>of</a:t>
                </a:r>
                <a:r>
                  <a:rPr lang="en-US" sz="1000" b="1" dirty="0"/>
                  <a:t> </a:t>
                </a:r>
                <a:r>
                  <a:rPr lang="en-US" sz="1000" dirty="0"/>
                  <a:t>corpus callosum 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9C690DB-C1DE-44E0-B56F-70184B8C5616}"/>
                  </a:ext>
                </a:extLst>
              </p:cNvPr>
              <p:cNvSpPr txBox="1"/>
              <p:nvPr/>
            </p:nvSpPr>
            <p:spPr>
              <a:xfrm>
                <a:off x="2785117" y="698382"/>
                <a:ext cx="207757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/>
                  <a:t>Body/trunk </a:t>
                </a:r>
                <a:r>
                  <a:rPr lang="en-US" sz="1000" dirty="0"/>
                  <a:t>of</a:t>
                </a:r>
                <a:r>
                  <a:rPr lang="en-US" sz="1000" b="1" dirty="0"/>
                  <a:t> </a:t>
                </a:r>
                <a:r>
                  <a:rPr lang="en-US" sz="1000" dirty="0"/>
                  <a:t>corpus callosum 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46420A6-078A-41B8-AFE9-B9480B6992D4}"/>
                  </a:ext>
                </a:extLst>
              </p:cNvPr>
              <p:cNvSpPr txBox="1"/>
              <p:nvPr/>
            </p:nvSpPr>
            <p:spPr>
              <a:xfrm>
                <a:off x="121653" y="2700652"/>
                <a:ext cx="161483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/>
                  <a:t>Genu </a:t>
                </a:r>
                <a:r>
                  <a:rPr lang="en-US" sz="1000" dirty="0"/>
                  <a:t>of</a:t>
                </a:r>
                <a:r>
                  <a:rPr lang="en-US" sz="1000" b="1" dirty="0"/>
                  <a:t> </a:t>
                </a:r>
                <a:r>
                  <a:rPr lang="en-US" sz="1000" dirty="0"/>
                  <a:t>corpus callosum 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4EE7B3A-F9B7-447A-A4C8-641A59C35F97}"/>
                  </a:ext>
                </a:extLst>
              </p:cNvPr>
              <p:cNvSpPr txBox="1"/>
              <p:nvPr/>
            </p:nvSpPr>
            <p:spPr>
              <a:xfrm>
                <a:off x="1083538" y="4293879"/>
                <a:ext cx="190921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/>
                  <a:t> Fornix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6A0DD40-C618-4180-B27F-9BD79DFF96A8}"/>
                </a:ext>
              </a:extLst>
            </p:cNvPr>
            <p:cNvSpPr txBox="1"/>
            <p:nvPr/>
          </p:nvSpPr>
          <p:spPr>
            <a:xfrm>
              <a:off x="-84800" y="2875858"/>
              <a:ext cx="18836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</a:rPr>
                <a:t>Rostrum 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</a:rPr>
                <a:t>of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</a:rPr>
                <a:t>corpus callosum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DDA9022-BB44-4230-98ED-F8F3C5A16F77}"/>
              </a:ext>
            </a:extLst>
          </p:cNvPr>
          <p:cNvGrpSpPr/>
          <p:nvPr/>
        </p:nvGrpSpPr>
        <p:grpSpPr>
          <a:xfrm>
            <a:off x="7948528" y="4695410"/>
            <a:ext cx="1058500" cy="308344"/>
            <a:chOff x="7948528" y="4695410"/>
            <a:chExt cx="1058500" cy="308344"/>
          </a:xfrm>
        </p:grpSpPr>
        <p:sp>
          <p:nvSpPr>
            <p:cNvPr id="31" name="Action Button: Video 30">
              <a:hlinkClick r:id="rId3" highlightClick="1"/>
              <a:extLst>
                <a:ext uri="{FF2B5EF4-FFF2-40B4-BE49-F238E27FC236}">
                  <a16:creationId xmlns:a16="http://schemas.microsoft.com/office/drawing/2014/main" id="{11127C8F-152B-49F4-AA76-4DB1BCC801F4}"/>
                </a:ext>
              </a:extLst>
            </p:cNvPr>
            <p:cNvSpPr/>
            <p:nvPr/>
          </p:nvSpPr>
          <p:spPr>
            <a:xfrm>
              <a:off x="8698684" y="4695410"/>
              <a:ext cx="308344" cy="308344"/>
            </a:xfrm>
            <a:prstGeom prst="actionButtonMovie">
              <a:avLst/>
            </a:prstGeom>
            <a:solidFill>
              <a:srgbClr val="CCA677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127CB34-3410-4338-9559-AEDAEA128595}"/>
                </a:ext>
              </a:extLst>
            </p:cNvPr>
            <p:cNvSpPr/>
            <p:nvPr/>
          </p:nvSpPr>
          <p:spPr>
            <a:xfrm>
              <a:off x="7948528" y="4695410"/>
              <a:ext cx="787985" cy="3083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50" b="1" dirty="0">
                  <a:solidFill>
                    <a:srgbClr val="FF0000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Corpus callosum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4314FC93-FCDC-48AD-A1A0-BCB5CD69C6AF}"/>
              </a:ext>
            </a:extLst>
          </p:cNvPr>
          <p:cNvSpPr/>
          <p:nvPr/>
        </p:nvSpPr>
        <p:spPr>
          <a:xfrm>
            <a:off x="0" y="4498312"/>
            <a:ext cx="836483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*Can't ask about </a:t>
            </a:r>
            <a:r>
              <a:rPr lang="en-US" sz="1500" b="1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Rostrum 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of</a:t>
            </a:r>
            <a:r>
              <a:rPr lang="en-US" sz="1500" b="1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corpus callosum </a:t>
            </a:r>
            <a:br>
              <a:rPr lang="en-US" sz="1500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because it usually not obvious </a:t>
            </a:r>
          </a:p>
        </p:txBody>
      </p:sp>
    </p:spTree>
    <p:extLst>
      <p:ext uri="{BB962C8B-B14F-4D97-AF65-F5344CB8AC3E}">
        <p14:creationId xmlns:p14="http://schemas.microsoft.com/office/powerpoint/2010/main" val="2557888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C8C0A-67A4-47AA-82DD-6A9C0D602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0"/>
            <a:ext cx="8520600" cy="831300"/>
          </a:xfrm>
        </p:spPr>
        <p:txBody>
          <a:bodyPr/>
          <a:lstStyle/>
          <a:p>
            <a:pPr algn="ctr"/>
            <a:r>
              <a:rPr lang="en-US" dirty="0"/>
              <a:t>Inferior Surface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49FB8-8ED6-48C8-886D-7A0C618697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22"/>
          <a:stretch/>
        </p:blipFill>
        <p:spPr>
          <a:xfrm>
            <a:off x="2282587" y="831300"/>
            <a:ext cx="4578825" cy="411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86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7F1C4-8F47-48E4-A876-925BC6E8B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00" y="2169833"/>
            <a:ext cx="4045200" cy="803833"/>
          </a:xfrm>
        </p:spPr>
        <p:txBody>
          <a:bodyPr/>
          <a:lstStyle/>
          <a:p>
            <a:r>
              <a:rPr lang="en-US" sz="4000" dirty="0"/>
              <a:t>Skull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017F2E-4512-4A6B-BBE0-482049B593C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sz="2000" dirty="0"/>
              <a:t>Identify the </a:t>
            </a:r>
            <a:r>
              <a:rPr lang="en-US" sz="2000" b="1" u="sng" dirty="0"/>
              <a:t>foramen</a:t>
            </a:r>
            <a:r>
              <a:rPr lang="en-US" sz="2000" dirty="0"/>
              <a:t> labelled.</a:t>
            </a:r>
          </a:p>
          <a:p>
            <a:r>
              <a:rPr lang="en-US" sz="2000" dirty="0"/>
              <a:t>Mention the </a:t>
            </a:r>
            <a:r>
              <a:rPr lang="en-US" sz="2000" b="1" u="sng" dirty="0"/>
              <a:t>structure/s</a:t>
            </a:r>
            <a:r>
              <a:rPr lang="en-US" sz="2000" u="sng" dirty="0"/>
              <a:t> </a:t>
            </a:r>
            <a:r>
              <a:rPr lang="en-US" sz="2000" b="1" u="sng" dirty="0"/>
              <a:t>passing</a:t>
            </a:r>
            <a:r>
              <a:rPr lang="en-US" sz="2000" dirty="0"/>
              <a:t> through the foramen  labelled </a:t>
            </a:r>
            <a:r>
              <a:rPr lang="en-US" sz="2000" b="1" u="sng" dirty="0"/>
              <a:t>(especially nerves)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2148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C8C0A-67A4-47AA-82DD-6A9C0D602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0"/>
            <a:ext cx="8520600" cy="831300"/>
          </a:xfrm>
        </p:spPr>
        <p:txBody>
          <a:bodyPr/>
          <a:lstStyle/>
          <a:p>
            <a:pPr algn="ctr"/>
            <a:r>
              <a:rPr lang="en-US" dirty="0"/>
              <a:t>Functional Areas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978DD4-2002-43F4-9E18-33C7096FC6B5}"/>
              </a:ext>
            </a:extLst>
          </p:cNvPr>
          <p:cNvSpPr/>
          <p:nvPr/>
        </p:nvSpPr>
        <p:spPr>
          <a:xfrm>
            <a:off x="0" y="277150"/>
            <a:ext cx="45719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*JUST for illustration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65E193-95AA-49E8-8F9C-E0E237B9A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49" y="1534397"/>
            <a:ext cx="8832300" cy="268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75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A6FDCC0-C035-4707-B342-88663CE68E8B}"/>
              </a:ext>
            </a:extLst>
          </p:cNvPr>
          <p:cNvGrpSpPr/>
          <p:nvPr/>
        </p:nvGrpSpPr>
        <p:grpSpPr>
          <a:xfrm>
            <a:off x="5201915" y="1510145"/>
            <a:ext cx="3942085" cy="2351283"/>
            <a:chOff x="4234986" y="1473200"/>
            <a:chExt cx="4909014" cy="292801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BF5A8C8-5AE9-4B0C-BEA4-BD889C9DE8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989" t="10303" r="5716" b="6455"/>
            <a:stretch/>
          </p:blipFill>
          <p:spPr>
            <a:xfrm>
              <a:off x="4234986" y="1473200"/>
              <a:ext cx="4909014" cy="2928014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F2D24CF-EECF-4CEA-8894-4DA39D169F0E}"/>
                </a:ext>
              </a:extLst>
            </p:cNvPr>
            <p:cNvSpPr/>
            <p:nvPr/>
          </p:nvSpPr>
          <p:spPr>
            <a:xfrm>
              <a:off x="4907975" y="2663125"/>
              <a:ext cx="168786" cy="168786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B0CDECC-BE01-41BA-A913-01E6E23023B5}"/>
                </a:ext>
              </a:extLst>
            </p:cNvPr>
            <p:cNvSpPr/>
            <p:nvPr/>
          </p:nvSpPr>
          <p:spPr>
            <a:xfrm>
              <a:off x="5121790" y="2663125"/>
              <a:ext cx="168786" cy="168786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D9C8C0A-67A4-47AA-82DD-6A9C0D602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0"/>
            <a:ext cx="8520600" cy="831300"/>
          </a:xfrm>
        </p:spPr>
        <p:txBody>
          <a:bodyPr/>
          <a:lstStyle/>
          <a:p>
            <a:pPr algn="ctr"/>
            <a:r>
              <a:rPr lang="en-US" dirty="0"/>
              <a:t>Functional Areas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F090267-08B4-44FF-9D15-8850F16C62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582998"/>
              </p:ext>
            </p:extLst>
          </p:nvPr>
        </p:nvGraphicFramePr>
        <p:xfrm>
          <a:off x="133347" y="747799"/>
          <a:ext cx="5034398" cy="399288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5034398">
                  <a:extLst>
                    <a:ext uri="{9D8B030D-6E8A-4147-A177-3AD203B41FA5}">
                      <a16:colId xmlns:a16="http://schemas.microsoft.com/office/drawing/2014/main" val="36803397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000" i="0" u="none" dirty="0">
                          <a:solidFill>
                            <a:schemeClr val="bg1"/>
                          </a:solidFill>
                          <a:latin typeface="Open Sans" panose="020B0604020202020204" charset="0"/>
                          <a:cs typeface="Open Sans" panose="020B0604020202020204" charset="0"/>
                        </a:rPr>
                        <a:t>Frontal lobe 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576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en-US" sz="1000" b="1" u="none" kern="1200" dirty="0">
                          <a:solidFill>
                            <a:srgbClr val="FF0000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Primary motor cortex</a:t>
                      </a:r>
                      <a:r>
                        <a:rPr lang="ar-SA" altLang="en-US" sz="1000" b="1" u="none" kern="1200" dirty="0">
                          <a:solidFill>
                            <a:srgbClr val="FF0000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 </a:t>
                      </a:r>
                      <a:r>
                        <a:rPr lang="en-US" altLang="en-US" sz="1000" u="none" kern="1200" dirty="0">
                          <a:solidFill>
                            <a:srgbClr val="FF0000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(</a:t>
                      </a:r>
                      <a:r>
                        <a:rPr lang="en-US" altLang="en-US" sz="1000" kern="1200" dirty="0">
                          <a:solidFill>
                            <a:srgbClr val="FF0000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area 4</a:t>
                      </a:r>
                      <a:r>
                        <a:rPr lang="en-US" altLang="en-US" sz="1000" u="none" kern="1200" dirty="0">
                          <a:solidFill>
                            <a:srgbClr val="FF0000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):</a:t>
                      </a:r>
                      <a:r>
                        <a:rPr lang="en-GB" altLang="en-US" sz="1000" i="0" u="none" kern="0" dirty="0">
                          <a:solidFill>
                            <a:srgbClr val="FF0000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Arial"/>
                        </a:rPr>
                        <a:t> In </a:t>
                      </a:r>
                      <a:r>
                        <a:rPr lang="en-US" altLang="en-US" sz="1000" u="none" kern="1200" dirty="0">
                          <a:solidFill>
                            <a:srgbClr val="FF0000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precentral gyrus </a:t>
                      </a:r>
                    </a:p>
                    <a:p>
                      <a:r>
                        <a:rPr lang="en-US" sz="1000" b="0" i="0" u="sng" kern="1200" dirty="0">
                          <a:solidFill>
                            <a:srgbClr val="FF0000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Lesion</a:t>
                      </a:r>
                      <a:r>
                        <a:rPr lang="en-US" sz="1000" b="1" i="0" u="none" kern="1200" dirty="0">
                          <a:solidFill>
                            <a:srgbClr val="FF0000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: Contralateral</a:t>
                      </a:r>
                      <a:r>
                        <a:rPr lang="en-US" sz="1000" b="0" i="0" u="none" kern="1200" dirty="0">
                          <a:solidFill>
                            <a:srgbClr val="FF0000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 affect voluntary movement of all body except LL &amp; perineum</a:t>
                      </a:r>
                      <a:endParaRPr lang="en-GB" sz="1000" b="0" i="0" u="none" dirty="0">
                        <a:solidFill>
                          <a:srgbClr val="FF0000"/>
                        </a:solidFill>
                        <a:latin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220781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en-US" sz="1000" b="1" u="none" kern="1200" dirty="0">
                          <a:solidFill>
                            <a:srgbClr val="0000FF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Premotor cortex </a:t>
                      </a:r>
                      <a:r>
                        <a:rPr lang="en-US" altLang="en-US" sz="1000" u="none" kern="1200" dirty="0">
                          <a:solidFill>
                            <a:srgbClr val="0000FF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(</a:t>
                      </a:r>
                      <a:r>
                        <a:rPr lang="en-US" altLang="en-US" sz="1000" kern="1200" dirty="0">
                          <a:solidFill>
                            <a:srgbClr val="0000FF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area 6</a:t>
                      </a:r>
                      <a:r>
                        <a:rPr lang="en-US" altLang="en-US" sz="1000" u="none" kern="1200" dirty="0">
                          <a:solidFill>
                            <a:srgbClr val="0000FF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):</a:t>
                      </a:r>
                      <a:r>
                        <a:rPr lang="en-GB" altLang="en-US" sz="1000" i="0" u="none" kern="0" dirty="0">
                          <a:solidFill>
                            <a:srgbClr val="0000FF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Arial"/>
                        </a:rPr>
                        <a:t> </a:t>
                      </a:r>
                      <a:r>
                        <a:rPr lang="en-US" altLang="en-US" sz="1000" u="none" kern="1200" dirty="0">
                          <a:solidFill>
                            <a:srgbClr val="0000FF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Anterior to the precentral gyrus </a:t>
                      </a:r>
                      <a:endParaRPr lang="en-GB" sz="1000" b="1" i="0" u="none" dirty="0">
                        <a:solidFill>
                          <a:srgbClr val="0000FF"/>
                        </a:solidFill>
                        <a:latin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031861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en-US" sz="1000" b="1" u="none" kern="1200" dirty="0">
                          <a:solidFill>
                            <a:srgbClr val="FF8A3B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Frontal eye field </a:t>
                      </a:r>
                      <a:r>
                        <a:rPr lang="en-US" altLang="en-US" sz="1000" u="none" kern="1200" dirty="0">
                          <a:solidFill>
                            <a:srgbClr val="FF8A3B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(area 8)</a:t>
                      </a:r>
                      <a:r>
                        <a:rPr lang="en-GB" altLang="en-US" sz="1000" i="0" u="none" kern="0" dirty="0">
                          <a:solidFill>
                            <a:srgbClr val="FF8A3B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Arial"/>
                        </a:rPr>
                        <a:t>: </a:t>
                      </a:r>
                      <a:r>
                        <a:rPr lang="en-US" altLang="en-US" sz="1000" kern="1200" dirty="0">
                          <a:solidFill>
                            <a:srgbClr val="FF8A3B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In front of premotor cortex (area)</a:t>
                      </a:r>
                    </a:p>
                    <a:p>
                      <a:r>
                        <a:rPr lang="en-GB" sz="1000" i="0" u="sng" dirty="0">
                          <a:solidFill>
                            <a:srgbClr val="FF8A3B"/>
                          </a:solidFill>
                          <a:latin typeface="Open Sans" panose="020B0604020202020204" charset="0"/>
                          <a:cs typeface="Open Sans" panose="020B0604020202020204" charset="0"/>
                        </a:rPr>
                        <a:t>Lesion</a:t>
                      </a:r>
                      <a:r>
                        <a:rPr lang="en-GB" sz="1000" i="0" dirty="0">
                          <a:solidFill>
                            <a:srgbClr val="FF8A3B"/>
                          </a:solidFill>
                          <a:latin typeface="Open Sans" panose="020B0604020202020204" charset="0"/>
                          <a:cs typeface="Open Sans" panose="020B0604020202020204" charset="0"/>
                        </a:rPr>
                        <a:t>: </a:t>
                      </a:r>
                      <a:r>
                        <a:rPr lang="en-GB" sz="1000" b="1" i="0" dirty="0">
                          <a:solidFill>
                            <a:srgbClr val="FF8A3B"/>
                          </a:solidFill>
                          <a:latin typeface="Open Sans" panose="020B0604020202020204" charset="0"/>
                          <a:cs typeface="Open Sans" panose="020B0604020202020204" charset="0"/>
                        </a:rPr>
                        <a:t>Visual field cut </a:t>
                      </a:r>
                      <a:r>
                        <a:rPr lang="en-GB" sz="1000" b="0" i="0" dirty="0">
                          <a:solidFill>
                            <a:srgbClr val="FF8A3B"/>
                          </a:solidFill>
                          <a:latin typeface="Open Sans" panose="020B0604020202020204" charset="0"/>
                          <a:cs typeface="Open Sans" panose="020B0604020202020204" charset="0"/>
                        </a:rPr>
                        <a:t>(damage to </a:t>
                      </a:r>
                      <a:r>
                        <a:rPr lang="en-GB" sz="1000" b="1" i="0" dirty="0">
                          <a:solidFill>
                            <a:srgbClr val="FF8A3B"/>
                          </a:solidFill>
                          <a:latin typeface="Open Sans" panose="020B0604020202020204" charset="0"/>
                          <a:cs typeface="Open Sans" panose="020B0604020202020204" charset="0"/>
                        </a:rPr>
                        <a:t>optic radiation</a:t>
                      </a:r>
                      <a:r>
                        <a:rPr lang="en-GB" sz="1000" b="0" i="0" dirty="0">
                          <a:solidFill>
                            <a:srgbClr val="FF8A3B"/>
                          </a:solidFill>
                          <a:latin typeface="Open Sans" panose="020B0604020202020204" charset="0"/>
                          <a:cs typeface="Open Sans" panose="020B060402020202020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3755492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en-US" sz="1000" b="1" u="none" kern="1200" dirty="0">
                          <a:solidFill>
                            <a:srgbClr val="00B0F0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Broca’s (motor speech) </a:t>
                      </a:r>
                      <a:r>
                        <a:rPr lang="en-US" altLang="en-US" sz="1000" u="none" kern="1200" dirty="0">
                          <a:solidFill>
                            <a:srgbClr val="00B0F0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(</a:t>
                      </a:r>
                      <a:r>
                        <a:rPr lang="en-US" altLang="en-US" sz="1000" kern="1200" dirty="0">
                          <a:solidFill>
                            <a:srgbClr val="00B0F0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area 44 &amp; </a:t>
                      </a:r>
                      <a:r>
                        <a:rPr lang="en-US" altLang="en-US" sz="1000" dirty="0">
                          <a:solidFill>
                            <a:srgbClr val="00B0F0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45)</a:t>
                      </a:r>
                      <a:r>
                        <a:rPr lang="en-US" altLang="en-US" sz="1000" b="1" i="0" u="none" kern="1200" dirty="0">
                          <a:solidFill>
                            <a:srgbClr val="00B0F0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: </a:t>
                      </a:r>
                      <a:r>
                        <a:rPr lang="en-US" altLang="en-US" sz="1000" u="none" kern="1200" dirty="0">
                          <a:solidFill>
                            <a:srgbClr val="00B0F0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In inferior frontal gyrus</a:t>
                      </a:r>
                    </a:p>
                    <a:p>
                      <a:r>
                        <a:rPr lang="en-GB" sz="1000" i="0" u="sng" dirty="0">
                          <a:solidFill>
                            <a:srgbClr val="00B0F0"/>
                          </a:solidFill>
                          <a:latin typeface="Open Sans" panose="020B0604020202020204" charset="0"/>
                          <a:cs typeface="Open Sans" panose="020B0604020202020204" charset="0"/>
                        </a:rPr>
                        <a:t>Lesion</a:t>
                      </a:r>
                      <a:r>
                        <a:rPr lang="en-GB" sz="1000" i="0" dirty="0">
                          <a:solidFill>
                            <a:srgbClr val="00B0F0"/>
                          </a:solidFill>
                          <a:latin typeface="Open Sans" panose="020B0604020202020204" charset="0"/>
                          <a:cs typeface="Open Sans" panose="020B0604020202020204" charset="0"/>
                        </a:rPr>
                        <a:t>: </a:t>
                      </a:r>
                      <a:r>
                        <a:rPr lang="en-GB" sz="1000" b="1" i="0" dirty="0">
                          <a:solidFill>
                            <a:srgbClr val="00B0F0"/>
                          </a:solidFill>
                          <a:latin typeface="Open Sans" panose="020B0604020202020204" charset="0"/>
                          <a:cs typeface="Open Sans" panose="020B0604020202020204" charset="0"/>
                        </a:rPr>
                        <a:t>Motor</a:t>
                      </a:r>
                      <a:r>
                        <a:rPr lang="en-GB" sz="1000" i="0" dirty="0">
                          <a:solidFill>
                            <a:srgbClr val="00B0F0"/>
                          </a:solidFill>
                          <a:latin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GB" sz="1000" b="1" i="0" dirty="0">
                          <a:solidFill>
                            <a:srgbClr val="00B0F0"/>
                          </a:solidFill>
                          <a:latin typeface="Open Sans" panose="020B0604020202020204" charset="0"/>
                          <a:cs typeface="Open Sans" panose="020B0604020202020204" charset="0"/>
                        </a:rPr>
                        <a:t>Aphasia</a:t>
                      </a:r>
                      <a:r>
                        <a:rPr lang="en-GB" sz="1000" i="0" dirty="0">
                          <a:solidFill>
                            <a:srgbClr val="00B0F0"/>
                          </a:solidFill>
                          <a:latin typeface="Open Sans" panose="020B0604020202020204" charset="0"/>
                          <a:cs typeface="Open Sans" panose="020B0604020202020204" charset="0"/>
                        </a:rPr>
                        <a:t> (</a:t>
                      </a:r>
                      <a:r>
                        <a:rPr lang="en-GB" sz="1000" b="0" i="0" dirty="0">
                          <a:solidFill>
                            <a:srgbClr val="00B0F0"/>
                          </a:solidFill>
                          <a:latin typeface="Open Sans" panose="020B0604020202020204" charset="0"/>
                          <a:cs typeface="Open Sans" panose="020B0604020202020204" charset="0"/>
                        </a:rPr>
                        <a:t>Speech production deficits)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6913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Open Sans" panose="020B0604020202020204" charset="0"/>
                          <a:cs typeface="Open Sans" panose="020B0604020202020204" charset="0"/>
                        </a:rPr>
                        <a:t>Parietal lobe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25627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en-US" sz="1000" b="1" u="none" kern="1200" dirty="0">
                          <a:solidFill>
                            <a:srgbClr val="FF3399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Primary somatosensory cortex </a:t>
                      </a:r>
                      <a:r>
                        <a:rPr lang="en-US" altLang="en-US" sz="1000" u="none" kern="1200" dirty="0">
                          <a:solidFill>
                            <a:srgbClr val="FF3399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(</a:t>
                      </a:r>
                      <a:r>
                        <a:rPr lang="en-GB" altLang="en-US" sz="1000" kern="1200" dirty="0">
                          <a:solidFill>
                            <a:srgbClr val="FF3399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area 3,1,2)</a:t>
                      </a:r>
                      <a:r>
                        <a:rPr lang="en-GB" altLang="en-US" sz="1000" i="0" u="none" kern="0" dirty="0">
                          <a:solidFill>
                            <a:srgbClr val="FF3399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Arial"/>
                        </a:rPr>
                        <a:t>: </a:t>
                      </a:r>
                      <a:r>
                        <a:rPr lang="en-US" altLang="en-US" sz="1000" kern="1200" dirty="0">
                          <a:solidFill>
                            <a:srgbClr val="FF3399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In p</a:t>
                      </a:r>
                      <a:r>
                        <a:rPr lang="en-US" altLang="en-US" sz="1000" u="none" kern="1200" dirty="0">
                          <a:solidFill>
                            <a:srgbClr val="FF3399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o</a:t>
                      </a:r>
                      <a:r>
                        <a:rPr lang="en-US" altLang="en-US" sz="1000" kern="1200" dirty="0">
                          <a:solidFill>
                            <a:srgbClr val="FF3399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stcentral gyrus</a:t>
                      </a:r>
                    </a:p>
                    <a:p>
                      <a:r>
                        <a:rPr lang="en-US" altLang="en-US" sz="1000" b="0" u="sng" kern="1200" dirty="0">
                          <a:solidFill>
                            <a:srgbClr val="FF3399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Lesion</a:t>
                      </a:r>
                      <a:r>
                        <a:rPr lang="en-US" altLang="en-US" sz="1000" kern="1200" dirty="0">
                          <a:solidFill>
                            <a:srgbClr val="FF3399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: </a:t>
                      </a:r>
                      <a:r>
                        <a:rPr lang="en-US" altLang="en-US" sz="1000" b="1" kern="1200" dirty="0">
                          <a:solidFill>
                            <a:srgbClr val="FF3399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Contralateral</a:t>
                      </a:r>
                      <a:r>
                        <a:rPr lang="en-US" altLang="en-US" sz="1000" kern="1200" dirty="0">
                          <a:solidFill>
                            <a:srgbClr val="FF3399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 </a:t>
                      </a:r>
                      <a:r>
                        <a:rPr lang="en-US" altLang="en-US" sz="1000" b="1" kern="1200" dirty="0">
                          <a:solidFill>
                            <a:srgbClr val="FF3399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sensory loss </a:t>
                      </a:r>
                      <a:r>
                        <a:rPr lang="en-US" altLang="en-US" sz="1000" kern="1200" dirty="0">
                          <a:solidFill>
                            <a:srgbClr val="FF3399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of all body except LL &amp; perineum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23443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Open Sans" panose="020B0604020202020204" charset="0"/>
                          <a:cs typeface="Open Sans" panose="020B0604020202020204" charset="0"/>
                        </a:rPr>
                        <a:t>Occipital lobe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92748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en-US" sz="1000" b="1" u="none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Primary visual cortex </a:t>
                      </a:r>
                      <a:r>
                        <a:rPr lang="en-US" altLang="en-US" sz="1000" u="none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(</a:t>
                      </a:r>
                      <a:r>
                        <a:rPr lang="en-GB" altLang="en-US" sz="10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area 17</a:t>
                      </a:r>
                      <a:r>
                        <a:rPr lang="en-US" altLang="en-US" sz="1000" u="none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)</a:t>
                      </a:r>
                      <a:r>
                        <a:rPr lang="en-GB" altLang="en-US" sz="1000" i="0" u="none" kern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Arial"/>
                        </a:rPr>
                        <a:t>:</a:t>
                      </a:r>
                      <a:r>
                        <a:rPr lang="en-US" altLang="en-US" sz="1000" i="0" u="none" kern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Arial"/>
                        </a:rPr>
                        <a:t> </a:t>
                      </a:r>
                      <a:r>
                        <a:rPr lang="en-GB" altLang="en-US" sz="1000" i="0" u="none" kern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Arial"/>
                        </a:rPr>
                        <a:t>In </a:t>
                      </a:r>
                      <a:r>
                        <a:rPr lang="en-GB" altLang="en-US" sz="10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gyri surround the calcarine sulcus</a:t>
                      </a:r>
                    </a:p>
                    <a:p>
                      <a:r>
                        <a:rPr lang="en-US" altLang="en-US" sz="1000" u="sng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Lesion</a:t>
                      </a:r>
                      <a:r>
                        <a:rPr lang="en-US" altLang="en-US" sz="10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: </a:t>
                      </a:r>
                      <a:r>
                        <a:rPr lang="en-US" altLang="en-US" sz="10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homonymous hemianopia</a:t>
                      </a:r>
                      <a:endParaRPr lang="en-US" altLang="en-US" sz="1000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Open Sans" panose="020B0604020202020204" charset="0"/>
                        <a:cs typeface="Open Sans" panose="020B0604020202020204" charset="0"/>
                        <a:sym typeface="Times New Roman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732982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000" b="1" i="0" u="none" dirty="0">
                          <a:solidFill>
                            <a:schemeClr val="bg1"/>
                          </a:solidFill>
                          <a:latin typeface="Open Sans" panose="020B0604020202020204" charset="0"/>
                          <a:cs typeface="Open Sans" panose="020B0604020202020204" charset="0"/>
                        </a:rPr>
                        <a:t>Temporal lobe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1863276"/>
                  </a:ext>
                </a:extLst>
              </a:tr>
              <a:tr h="1545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en-US" sz="1000" b="1" u="none" kern="1200" dirty="0">
                          <a:solidFill>
                            <a:srgbClr val="006600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Primary auditory cortex</a:t>
                      </a:r>
                      <a:r>
                        <a:rPr lang="ar-SA" altLang="en-US" sz="1000" b="1" u="none" kern="1200" dirty="0">
                          <a:solidFill>
                            <a:srgbClr val="006600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 </a:t>
                      </a:r>
                      <a:r>
                        <a:rPr lang="en-US" altLang="en-US" sz="1000" u="none" kern="1200" dirty="0">
                          <a:solidFill>
                            <a:srgbClr val="006600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(</a:t>
                      </a:r>
                      <a:r>
                        <a:rPr lang="en-GB" altLang="en-US" sz="1000" kern="1200" dirty="0">
                          <a:solidFill>
                            <a:srgbClr val="006600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area 41, 42</a:t>
                      </a:r>
                      <a:r>
                        <a:rPr lang="en-GB" altLang="en-US" sz="1000" b="0" u="none" kern="1200" dirty="0">
                          <a:solidFill>
                            <a:srgbClr val="006600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)  </a:t>
                      </a:r>
                      <a:r>
                        <a:rPr lang="en-GB" altLang="en-US" sz="1000" b="0" u="sng" kern="1200" dirty="0">
                          <a:solidFill>
                            <a:srgbClr val="006600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Lesion</a:t>
                      </a:r>
                      <a:r>
                        <a:rPr lang="en-GB" altLang="en-US" sz="1000" b="0" u="none" kern="1200" dirty="0">
                          <a:solidFill>
                            <a:srgbClr val="006600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: </a:t>
                      </a:r>
                      <a:r>
                        <a:rPr lang="en-GB" altLang="en-US" sz="1000" b="1" u="none" kern="1200" dirty="0">
                          <a:solidFill>
                            <a:srgbClr val="006600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Decreasing of hearing  </a:t>
                      </a:r>
                      <a:r>
                        <a:rPr lang="en-GB" altLang="en-US" sz="1000" b="0" u="none" kern="1200" dirty="0">
                          <a:solidFill>
                            <a:srgbClr val="006600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(NOT loss)</a:t>
                      </a:r>
                      <a:endParaRPr lang="en-GB" sz="1000" b="0" u="none" dirty="0">
                        <a:solidFill>
                          <a:srgbClr val="006600"/>
                        </a:solidFill>
                        <a:latin typeface="Open Sans" panose="020B0604020202020204" charset="0"/>
                        <a:cs typeface="Open Sans" panose="020B0604020202020204" charset="0"/>
                      </a:endParaRPr>
                    </a:p>
                    <a:p>
                      <a:r>
                        <a:rPr lang="en-GB" altLang="en-US" sz="1000" kern="1200" dirty="0">
                          <a:solidFill>
                            <a:srgbClr val="006600"/>
                          </a:solidFill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In the superior surface of the superior temporal gyrus </a:t>
                      </a:r>
                      <a:endParaRPr lang="en-GB" sz="1000" b="1" i="0" u="none" dirty="0">
                        <a:solidFill>
                          <a:srgbClr val="006600"/>
                        </a:solidFill>
                        <a:latin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64204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altLang="en-US" sz="1000" b="1" kern="1200" dirty="0"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Wernicke’s</a:t>
                      </a:r>
                      <a:r>
                        <a:rPr lang="en-GB" altLang="en-US" sz="1000" kern="1200" dirty="0"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 (area </a:t>
                      </a:r>
                      <a:r>
                        <a:rPr lang="en-GB" sz="1000" dirty="0">
                          <a:latin typeface="Open Sans" panose="020B0604020202020204" charset="0"/>
                          <a:cs typeface="Open Sans" panose="020B0604020202020204" charset="0"/>
                        </a:rPr>
                        <a:t>39,40)</a:t>
                      </a:r>
                      <a:r>
                        <a:rPr lang="en-US" altLang="en-US" sz="1000" kern="1200" dirty="0"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: end of lateral sulcus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en-US" sz="1000" u="sng" kern="1200" dirty="0"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Lesion</a:t>
                      </a:r>
                      <a:r>
                        <a:rPr lang="en-US" altLang="en-US" sz="1000" kern="1200" dirty="0"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: </a:t>
                      </a:r>
                      <a:r>
                        <a:rPr lang="en-US" altLang="en-US" sz="1000" b="1" kern="1200" dirty="0"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Sensory</a:t>
                      </a:r>
                      <a:r>
                        <a:rPr lang="en-US" altLang="en-US" sz="1000" kern="1200" dirty="0"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 </a:t>
                      </a:r>
                      <a:r>
                        <a:rPr lang="en-US" altLang="en-US" sz="1000" b="1" kern="1200" dirty="0"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Aphasia</a:t>
                      </a:r>
                      <a:r>
                        <a:rPr lang="en-US" altLang="en-US" sz="1000" kern="1200" dirty="0"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 (</a:t>
                      </a:r>
                      <a:r>
                        <a:rPr lang="en-US" altLang="en-US" sz="1000" b="0" kern="1200" dirty="0"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comprehension</a:t>
                      </a:r>
                      <a:r>
                        <a:rPr lang="en-US" altLang="en-US" sz="1000" kern="1200" dirty="0">
                          <a:latin typeface="Open Sans" panose="020B0604020202020204" charset="0"/>
                          <a:cs typeface="Open Sans" panose="020B0604020202020204" charset="0"/>
                          <a:sym typeface="Times New Roman" charset="0"/>
                        </a:rPr>
                        <a:t> deficits)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7764511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EEE39A08-790A-A543-8707-9FCC9C6751E4}"/>
              </a:ext>
            </a:extLst>
          </p:cNvPr>
          <p:cNvSpPr/>
          <p:nvPr/>
        </p:nvSpPr>
        <p:spPr>
          <a:xfrm>
            <a:off x="0" y="4764137"/>
            <a:ext cx="93535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*</a:t>
            </a:r>
            <a:r>
              <a:rPr lang="en-US" sz="1100" u="sng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All</a:t>
            </a:r>
            <a:r>
              <a:rPr lang="en-US" sz="1100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functional areas  supplied by the </a:t>
            </a:r>
            <a:r>
              <a:rPr lang="en-US" sz="1100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middle cerebral artery</a:t>
            </a:r>
            <a:r>
              <a:rPr lang="en-US" sz="1100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EXPECT </a:t>
            </a:r>
            <a:r>
              <a:rPr lang="en-US" sz="1100" u="sng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primary visual cortex</a:t>
            </a:r>
            <a:r>
              <a:rPr lang="en-US" sz="1100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which supply by the </a:t>
            </a:r>
            <a:r>
              <a:rPr lang="en-US" sz="1100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posterior cerebral artery</a:t>
            </a:r>
          </a:p>
        </p:txBody>
      </p:sp>
    </p:spTree>
    <p:extLst>
      <p:ext uri="{BB962C8B-B14F-4D97-AF65-F5344CB8AC3E}">
        <p14:creationId xmlns:p14="http://schemas.microsoft.com/office/powerpoint/2010/main" val="859446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C8C0A-67A4-47AA-82DD-6A9C0D602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0"/>
            <a:ext cx="8520600" cy="831300"/>
          </a:xfrm>
        </p:spPr>
        <p:txBody>
          <a:bodyPr/>
          <a:lstStyle/>
          <a:p>
            <a:pPr algn="ctr"/>
            <a:r>
              <a:rPr lang="en-US" dirty="0"/>
              <a:t>Arterial Supply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20767-16BC-4A00-AD10-A3503C2F5E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6" t="8271" r="4836" b="4639"/>
          <a:stretch/>
        </p:blipFill>
        <p:spPr>
          <a:xfrm>
            <a:off x="4672141" y="996592"/>
            <a:ext cx="4321122" cy="40069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2004EC-4614-4457-B578-56A8D40251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2" t="8052" r="2406" b="4856"/>
          <a:stretch/>
        </p:blipFill>
        <p:spPr>
          <a:xfrm>
            <a:off x="200283" y="996593"/>
            <a:ext cx="4471858" cy="400692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4978DD4-2002-43F4-9E18-33C7096FC6B5}"/>
              </a:ext>
            </a:extLst>
          </p:cNvPr>
          <p:cNvSpPr/>
          <p:nvPr/>
        </p:nvSpPr>
        <p:spPr>
          <a:xfrm>
            <a:off x="0" y="277150"/>
            <a:ext cx="45719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*JUST for illustration </a:t>
            </a:r>
          </a:p>
        </p:txBody>
      </p:sp>
    </p:spTree>
    <p:extLst>
      <p:ext uri="{BB962C8B-B14F-4D97-AF65-F5344CB8AC3E}">
        <p14:creationId xmlns:p14="http://schemas.microsoft.com/office/powerpoint/2010/main" val="3644992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C8C0A-67A4-47AA-82DD-6A9C0D602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0"/>
            <a:ext cx="8520600" cy="831300"/>
          </a:xfrm>
        </p:spPr>
        <p:txBody>
          <a:bodyPr/>
          <a:lstStyle/>
          <a:p>
            <a:pPr algn="ctr"/>
            <a:r>
              <a:rPr lang="en-US" b="1" dirty="0"/>
              <a:t>Sagittal</a:t>
            </a:r>
            <a:r>
              <a:rPr lang="en-US" dirty="0"/>
              <a:t> Section of Brain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563455B0-434A-6843-B1B4-80F7D5BC8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033" y="1414834"/>
            <a:ext cx="3829050" cy="30289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758B7AC-8F1D-44A4-9179-A0DE6B3E578D}"/>
              </a:ext>
            </a:extLst>
          </p:cNvPr>
          <p:cNvSpPr/>
          <p:nvPr/>
        </p:nvSpPr>
        <p:spPr>
          <a:xfrm>
            <a:off x="311700" y="1348801"/>
            <a:ext cx="447740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*Identify the structures:</a:t>
            </a:r>
            <a:br>
              <a:rPr lang="en-US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1- Caudate nucleus</a:t>
            </a:r>
          </a:p>
          <a:p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2- </a:t>
            </a:r>
            <a:r>
              <a:rPr lang="en-US" b="1" u="sng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Rostrum</a:t>
            </a:r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of</a:t>
            </a:r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corpus callosum    </a:t>
            </a:r>
          </a:p>
          <a:p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3- </a:t>
            </a:r>
            <a:r>
              <a:rPr lang="en-US" b="1" u="sng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Genu</a:t>
            </a:r>
            <a:r>
              <a:rPr lang="en-US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of</a:t>
            </a:r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corpus callosum</a:t>
            </a:r>
          </a:p>
          <a:p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4- </a:t>
            </a:r>
            <a:r>
              <a:rPr lang="en-US" b="1" u="sng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Body</a:t>
            </a:r>
            <a:r>
              <a:rPr lang="en-US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of</a:t>
            </a:r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corpus callosum</a:t>
            </a:r>
            <a:endParaRPr lang="en-US" dirty="0">
              <a:solidFill>
                <a:srgbClr val="C0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5- </a:t>
            </a:r>
            <a:r>
              <a:rPr lang="en-US" b="1" u="sng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Splenium</a:t>
            </a:r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of</a:t>
            </a:r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corpus callosum</a:t>
            </a:r>
          </a:p>
          <a:p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6- Lateral ventricle</a:t>
            </a:r>
          </a:p>
          <a:p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7- Thalamus </a:t>
            </a:r>
          </a:p>
          <a:p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8- Cerebellum </a:t>
            </a:r>
          </a:p>
        </p:txBody>
      </p:sp>
    </p:spTree>
    <p:extLst>
      <p:ext uri="{BB962C8B-B14F-4D97-AF65-F5344CB8AC3E}">
        <p14:creationId xmlns:p14="http://schemas.microsoft.com/office/powerpoint/2010/main" val="10978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C8C0A-67A4-47AA-82DD-6A9C0D602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0"/>
            <a:ext cx="8520600" cy="831300"/>
          </a:xfrm>
        </p:spPr>
        <p:txBody>
          <a:bodyPr/>
          <a:lstStyle/>
          <a:p>
            <a:pPr algn="ctr"/>
            <a:r>
              <a:rPr lang="en-US" b="1" dirty="0"/>
              <a:t>Coronal</a:t>
            </a:r>
            <a:r>
              <a:rPr lang="en-US" dirty="0"/>
              <a:t> Section of Brain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543BF1C-B2B2-4DBB-AB28-67817C26BC89}"/>
              </a:ext>
            </a:extLst>
          </p:cNvPr>
          <p:cNvGrpSpPr/>
          <p:nvPr/>
        </p:nvGrpSpPr>
        <p:grpSpPr>
          <a:xfrm>
            <a:off x="3974397" y="1376718"/>
            <a:ext cx="5308485" cy="2983751"/>
            <a:chOff x="3974397" y="1376718"/>
            <a:chExt cx="5308485" cy="298375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917D787-4E05-4128-A7E7-34B1CEDE5F44}"/>
                </a:ext>
              </a:extLst>
            </p:cNvPr>
            <p:cNvGrpSpPr/>
            <p:nvPr/>
          </p:nvGrpSpPr>
          <p:grpSpPr>
            <a:xfrm>
              <a:off x="3974397" y="1376718"/>
              <a:ext cx="5308485" cy="2983751"/>
              <a:chOff x="3986429" y="1310425"/>
              <a:chExt cx="5308485" cy="2983751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C0689A2B-D906-4FBF-B3F9-8BE3912E16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08377" y="1310425"/>
                <a:ext cx="5135623" cy="2862322"/>
              </a:xfrm>
              <a:prstGeom prst="rect">
                <a:avLst/>
              </a:prstGeom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C51AD10E-1D1B-4CE9-AACF-78794C9EBAA1}"/>
                  </a:ext>
                </a:extLst>
              </p:cNvPr>
              <p:cNvSpPr txBox="1"/>
              <p:nvPr/>
            </p:nvSpPr>
            <p:spPr>
              <a:xfrm>
                <a:off x="3986429" y="2470439"/>
                <a:ext cx="859243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" dirty="0"/>
                  <a:t>Caudate nucleus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0326D04-0F2C-4682-807B-E8F951717357}"/>
                  </a:ext>
                </a:extLst>
              </p:cNvPr>
              <p:cNvSpPr txBox="1"/>
              <p:nvPr/>
            </p:nvSpPr>
            <p:spPr>
              <a:xfrm>
                <a:off x="4127267" y="2806700"/>
                <a:ext cx="859243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" dirty="0"/>
                  <a:t>Putamen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25AD6CA5-037E-4910-B5C9-8CBAD4D5B267}"/>
                  </a:ext>
                </a:extLst>
              </p:cNvPr>
              <p:cNvSpPr txBox="1"/>
              <p:nvPr/>
            </p:nvSpPr>
            <p:spPr>
              <a:xfrm>
                <a:off x="5679647" y="3866610"/>
                <a:ext cx="859243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" dirty="0"/>
                  <a:t>Globus pallidus </a:t>
                </a:r>
              </a:p>
            </p:txBody>
          </p: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B88AF55C-E070-49B8-939D-03BC6B03FF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5869" y="2697602"/>
                <a:ext cx="4558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FD05D48B-34CF-4794-B20F-46427B56CF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86877" y="2806700"/>
                <a:ext cx="118488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2BFCD72-3212-4A3A-BAE5-393827D4ECD5}"/>
                  </a:ext>
                </a:extLst>
              </p:cNvPr>
              <p:cNvSpPr txBox="1"/>
              <p:nvPr/>
            </p:nvSpPr>
            <p:spPr>
              <a:xfrm>
                <a:off x="8435671" y="2581785"/>
                <a:ext cx="859243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" dirty="0"/>
                  <a:t>Lateral sulcus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57831F9D-C98D-42FA-A0C4-12711762B4A5}"/>
                  </a:ext>
                </a:extLst>
              </p:cNvPr>
              <p:cNvSpPr txBox="1"/>
              <p:nvPr/>
            </p:nvSpPr>
            <p:spPr>
              <a:xfrm>
                <a:off x="3986429" y="2337431"/>
                <a:ext cx="859243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" dirty="0"/>
                  <a:t>Corpus callosum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8A64E0EC-AECD-433F-A56F-E5F0E11530FD}"/>
                  </a:ext>
                </a:extLst>
              </p:cNvPr>
              <p:cNvSpPr txBox="1"/>
              <p:nvPr/>
            </p:nvSpPr>
            <p:spPr>
              <a:xfrm>
                <a:off x="5869236" y="4094121"/>
                <a:ext cx="81104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" dirty="0"/>
                  <a:t>Lateral ventricle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FF875DE-A7D4-479B-9E02-B264F6C6A73D}"/>
                  </a:ext>
                </a:extLst>
              </p:cNvPr>
              <p:cNvSpPr txBox="1"/>
              <p:nvPr/>
            </p:nvSpPr>
            <p:spPr>
              <a:xfrm>
                <a:off x="6576188" y="3873036"/>
                <a:ext cx="431465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" dirty="0"/>
                  <a:t>Fornix</a:t>
                </a:r>
              </a:p>
            </p:txBody>
          </p: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A0899829-9A5F-485E-BA3D-8EE039BBB57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766179" y="2796630"/>
                <a:ext cx="1" cy="112734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0977A0B-E804-45BE-8CA9-9E02618E3BEE}"/>
                </a:ext>
              </a:extLst>
            </p:cNvPr>
            <p:cNvSpPr txBox="1"/>
            <p:nvPr/>
          </p:nvSpPr>
          <p:spPr>
            <a:xfrm>
              <a:off x="8348182" y="2767390"/>
              <a:ext cx="85924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/>
                <a:t>Claustrum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0C74272-7645-4F65-A726-C21DF5C1B960}"/>
              </a:ext>
            </a:extLst>
          </p:cNvPr>
          <p:cNvGrpSpPr/>
          <p:nvPr/>
        </p:nvGrpSpPr>
        <p:grpSpPr>
          <a:xfrm>
            <a:off x="3837106" y="1193730"/>
            <a:ext cx="1193504" cy="1193504"/>
            <a:chOff x="10537371" y="1654629"/>
            <a:chExt cx="1193504" cy="119350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370B3E9-803B-4912-8BC4-D612BA8C35FD}"/>
                </a:ext>
              </a:extLst>
            </p:cNvPr>
            <p:cNvSpPr/>
            <p:nvPr/>
          </p:nvSpPr>
          <p:spPr>
            <a:xfrm>
              <a:off x="10537371" y="1654629"/>
              <a:ext cx="1193504" cy="1193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639E457D-FD05-4E01-9ABB-94DF21AED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81538" b="63773"/>
            <a:stretch/>
          </p:blipFill>
          <p:spPr>
            <a:xfrm>
              <a:off x="10697011" y="1809700"/>
              <a:ext cx="874224" cy="874700"/>
            </a:xfrm>
            <a:prstGeom prst="rect">
              <a:avLst/>
            </a:prstGeom>
          </p:spPr>
        </p:pic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983BB5EB-B90C-4A8A-A0E9-432B053CF506}"/>
              </a:ext>
            </a:extLst>
          </p:cNvPr>
          <p:cNvGrpSpPr/>
          <p:nvPr/>
        </p:nvGrpSpPr>
        <p:grpSpPr>
          <a:xfrm>
            <a:off x="2413009" y="2862923"/>
            <a:ext cx="1432422" cy="1411370"/>
            <a:chOff x="3292497" y="3532095"/>
            <a:chExt cx="1432422" cy="1411370"/>
          </a:xfrm>
        </p:grpSpPr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9456C644-3B7C-42F6-894D-79F3BD03D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92497" y="3532095"/>
              <a:ext cx="1407695" cy="1411370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C4F3AB63-51E5-4FD3-8366-918BCCBD10BD}"/>
                </a:ext>
              </a:extLst>
            </p:cNvPr>
            <p:cNvSpPr txBox="1"/>
            <p:nvPr/>
          </p:nvSpPr>
          <p:spPr>
            <a:xfrm>
              <a:off x="3972379" y="4021611"/>
              <a:ext cx="194664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b="1" dirty="0">
                  <a:solidFill>
                    <a:schemeClr val="tx1"/>
                  </a:solidFill>
                </a:rPr>
                <a:t>7</a:t>
              </a: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012E7C39-982D-44FB-B5C7-FFA1D4953A0F}"/>
                </a:ext>
              </a:extLst>
            </p:cNvPr>
            <p:cNvGrpSpPr/>
            <p:nvPr/>
          </p:nvGrpSpPr>
          <p:grpSpPr>
            <a:xfrm>
              <a:off x="3532165" y="3949448"/>
              <a:ext cx="1192754" cy="432948"/>
              <a:chOff x="3532165" y="3949448"/>
              <a:chExt cx="1192754" cy="432948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353079D5-1EF4-4785-A06F-4A25583554E7}"/>
                  </a:ext>
                </a:extLst>
              </p:cNvPr>
              <p:cNvSpPr txBox="1"/>
              <p:nvPr/>
            </p:nvSpPr>
            <p:spPr>
              <a:xfrm>
                <a:off x="4112403" y="4160414"/>
                <a:ext cx="194664" cy="169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" b="1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AEBF752E-7B33-456C-9A8E-BFD5A9CFF19C}"/>
                  </a:ext>
                </a:extLst>
              </p:cNvPr>
              <p:cNvGrpSpPr/>
              <p:nvPr/>
            </p:nvGrpSpPr>
            <p:grpSpPr>
              <a:xfrm>
                <a:off x="3532165" y="3949448"/>
                <a:ext cx="1192754" cy="432948"/>
                <a:chOff x="3532165" y="3949448"/>
                <a:chExt cx="1192754" cy="432948"/>
              </a:xfrm>
            </p:grpSpPr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C620319B-76B3-4A89-A511-AA5B31555EB0}"/>
                    </a:ext>
                  </a:extLst>
                </p:cNvPr>
                <p:cNvSpPr txBox="1"/>
                <p:nvPr/>
              </p:nvSpPr>
              <p:spPr>
                <a:xfrm>
                  <a:off x="3917739" y="4206158"/>
                  <a:ext cx="194664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" b="1" dirty="0">
                      <a:solidFill>
                        <a:schemeClr val="bg1"/>
                      </a:solidFill>
                    </a:rPr>
                    <a:t>8</a:t>
                  </a:r>
                </a:p>
              </p:txBody>
            </p:sp>
            <p:grpSp>
              <p:nvGrpSpPr>
                <p:cNvPr id="119" name="Group 118">
                  <a:extLst>
                    <a:ext uri="{FF2B5EF4-FFF2-40B4-BE49-F238E27FC236}">
                      <a16:creationId xmlns:a16="http://schemas.microsoft.com/office/drawing/2014/main" id="{570616D5-C64D-4143-80FE-E042DD3693D3}"/>
                    </a:ext>
                  </a:extLst>
                </p:cNvPr>
                <p:cNvGrpSpPr/>
                <p:nvPr/>
              </p:nvGrpSpPr>
              <p:grpSpPr>
                <a:xfrm>
                  <a:off x="3532165" y="3949448"/>
                  <a:ext cx="1192754" cy="432948"/>
                  <a:chOff x="3532165" y="3949448"/>
                  <a:chExt cx="1192754" cy="432948"/>
                </a:xfrm>
              </p:grpSpPr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FDA79AA9-94FC-43F9-AF0E-744A1FEE3325}"/>
                      </a:ext>
                    </a:extLst>
                  </p:cNvPr>
                  <p:cNvSpPr txBox="1"/>
                  <p:nvPr/>
                </p:nvSpPr>
                <p:spPr>
                  <a:xfrm>
                    <a:off x="3768171" y="3973372"/>
                    <a:ext cx="278130" cy="1692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500" b="1" dirty="0">
                        <a:solidFill>
                          <a:schemeClr val="bg1"/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121" name="TextBox 120">
                    <a:extLst>
                      <a:ext uri="{FF2B5EF4-FFF2-40B4-BE49-F238E27FC236}">
                        <a16:creationId xmlns:a16="http://schemas.microsoft.com/office/drawing/2014/main" id="{FD1E3742-F519-479C-84AB-B81B554E26B3}"/>
                      </a:ext>
                    </a:extLst>
                  </p:cNvPr>
                  <p:cNvSpPr txBox="1"/>
                  <p:nvPr/>
                </p:nvSpPr>
                <p:spPr>
                  <a:xfrm>
                    <a:off x="4233145" y="4130477"/>
                    <a:ext cx="194664" cy="1692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500" b="1" dirty="0">
                        <a:solidFill>
                          <a:schemeClr val="bg1"/>
                        </a:solidFill>
                      </a:rPr>
                      <a:t>2</a:t>
                    </a:r>
                  </a:p>
                </p:txBody>
              </p:sp>
              <p:sp>
                <p:nvSpPr>
                  <p:cNvPr id="122" name="TextBox 121">
                    <a:extLst>
                      <a:ext uri="{FF2B5EF4-FFF2-40B4-BE49-F238E27FC236}">
                        <a16:creationId xmlns:a16="http://schemas.microsoft.com/office/drawing/2014/main" id="{1158CF71-5A8F-4106-A8B2-203AB82027AB}"/>
                      </a:ext>
                    </a:extLst>
                  </p:cNvPr>
                  <p:cNvSpPr txBox="1"/>
                  <p:nvPr/>
                </p:nvSpPr>
                <p:spPr>
                  <a:xfrm>
                    <a:off x="3532165" y="4153141"/>
                    <a:ext cx="194664" cy="1692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500" b="1" dirty="0">
                        <a:solidFill>
                          <a:schemeClr val="bg1"/>
                        </a:solidFill>
                      </a:rPr>
                      <a:t>4</a:t>
                    </a:r>
                  </a:p>
                </p:txBody>
              </p:sp>
              <p:sp>
                <p:nvSpPr>
                  <p:cNvPr id="123" name="TextBox 122">
                    <a:extLst>
                      <a:ext uri="{FF2B5EF4-FFF2-40B4-BE49-F238E27FC236}">
                        <a16:creationId xmlns:a16="http://schemas.microsoft.com/office/drawing/2014/main" id="{87B3DA08-EE77-4AEC-93C0-C101B2607225}"/>
                      </a:ext>
                    </a:extLst>
                  </p:cNvPr>
                  <p:cNvSpPr txBox="1"/>
                  <p:nvPr/>
                </p:nvSpPr>
                <p:spPr>
                  <a:xfrm>
                    <a:off x="4530255" y="4160414"/>
                    <a:ext cx="194664" cy="1692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500" b="1" dirty="0">
                        <a:solidFill>
                          <a:schemeClr val="bg1"/>
                        </a:solidFill>
                      </a:rPr>
                      <a:t>5</a:t>
                    </a:r>
                  </a:p>
                </p:txBody>
              </p:sp>
              <p:sp>
                <p:nvSpPr>
                  <p:cNvPr id="124" name="TextBox 123">
                    <a:extLst>
                      <a:ext uri="{FF2B5EF4-FFF2-40B4-BE49-F238E27FC236}">
                        <a16:creationId xmlns:a16="http://schemas.microsoft.com/office/drawing/2014/main" id="{2FDC63BC-5BFE-4C4D-B2B6-359C4A643E62}"/>
                      </a:ext>
                    </a:extLst>
                  </p:cNvPr>
                  <p:cNvSpPr txBox="1"/>
                  <p:nvPr/>
                </p:nvSpPr>
                <p:spPr>
                  <a:xfrm>
                    <a:off x="3920911" y="3949448"/>
                    <a:ext cx="194664" cy="1692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500" b="1" dirty="0">
                        <a:solidFill>
                          <a:schemeClr val="bg1"/>
                        </a:solidFill>
                      </a:rPr>
                      <a:t>6</a:t>
                    </a:r>
                  </a:p>
                </p:txBody>
              </p:sp>
              <p:sp>
                <p:nvSpPr>
                  <p:cNvPr id="125" name="TextBox 124">
                    <a:extLst>
                      <a:ext uri="{FF2B5EF4-FFF2-40B4-BE49-F238E27FC236}">
                        <a16:creationId xmlns:a16="http://schemas.microsoft.com/office/drawing/2014/main" id="{B0458054-424E-47D4-87FE-D9F4AA4B7952}"/>
                      </a:ext>
                    </a:extLst>
                  </p:cNvPr>
                  <p:cNvSpPr txBox="1"/>
                  <p:nvPr/>
                </p:nvSpPr>
                <p:spPr>
                  <a:xfrm>
                    <a:off x="3926270" y="4073280"/>
                    <a:ext cx="194664" cy="1692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500" b="1" dirty="0">
                        <a:solidFill>
                          <a:schemeClr val="bg1"/>
                        </a:solidFill>
                      </a:rPr>
                      <a:t>9</a:t>
                    </a:r>
                  </a:p>
                </p:txBody>
              </p:sp>
              <p:sp>
                <p:nvSpPr>
                  <p:cNvPr id="126" name="TextBox 125">
                    <a:extLst>
                      <a:ext uri="{FF2B5EF4-FFF2-40B4-BE49-F238E27FC236}">
                        <a16:creationId xmlns:a16="http://schemas.microsoft.com/office/drawing/2014/main" id="{3251C42F-1047-4851-82A1-AB3DCD4036B5}"/>
                      </a:ext>
                    </a:extLst>
                  </p:cNvPr>
                  <p:cNvSpPr txBox="1"/>
                  <p:nvPr/>
                </p:nvSpPr>
                <p:spPr>
                  <a:xfrm>
                    <a:off x="4000792" y="4213119"/>
                    <a:ext cx="318827" cy="1692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500" b="1" dirty="0">
                        <a:solidFill>
                          <a:schemeClr val="bg1"/>
                        </a:solidFill>
                      </a:rPr>
                      <a:t>10</a:t>
                    </a:r>
                  </a:p>
                </p:txBody>
              </p:sp>
              <p:sp>
                <p:nvSpPr>
                  <p:cNvPr id="127" name="TextBox 126">
                    <a:extLst>
                      <a:ext uri="{FF2B5EF4-FFF2-40B4-BE49-F238E27FC236}">
                        <a16:creationId xmlns:a16="http://schemas.microsoft.com/office/drawing/2014/main" id="{07AE8FA4-09F1-4D4F-87EB-EBE319039108}"/>
                      </a:ext>
                    </a:extLst>
                  </p:cNvPr>
                  <p:cNvSpPr txBox="1"/>
                  <p:nvPr/>
                </p:nvSpPr>
                <p:spPr>
                  <a:xfrm>
                    <a:off x="3751603" y="4073758"/>
                    <a:ext cx="262198" cy="1692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500" b="1" dirty="0">
                        <a:solidFill>
                          <a:schemeClr val="bg1"/>
                        </a:solidFill>
                      </a:rPr>
                      <a:t>11</a:t>
                    </a:r>
                  </a:p>
                </p:txBody>
              </p:sp>
            </p:grpSp>
          </p:grpSp>
        </p:grp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4B73A15-37D6-48C1-A19A-43B9267F0F5D}"/>
              </a:ext>
            </a:extLst>
          </p:cNvPr>
          <p:cNvSpPr/>
          <p:nvPr/>
        </p:nvSpPr>
        <p:spPr>
          <a:xfrm>
            <a:off x="0" y="4469221"/>
            <a:ext cx="902704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*</a:t>
            </a:r>
            <a:r>
              <a:rPr lang="en-US" sz="1500" b="1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Caudate nucleus 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lies around lateral ventricle | *</a:t>
            </a:r>
            <a:r>
              <a:rPr lang="en-US" sz="1500" b="1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Thalamus 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lies around 3</a:t>
            </a:r>
            <a:r>
              <a:rPr lang="en-US" sz="1500" baseline="30000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rd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ventricle</a:t>
            </a:r>
          </a:p>
          <a:p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*In coronal section if the Putamen &amp; Globus pallidus not clear, you have to write lentiform nucleus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D555049-FEF6-4761-AF14-AE5EABC2319E}"/>
              </a:ext>
            </a:extLst>
          </p:cNvPr>
          <p:cNvSpPr/>
          <p:nvPr/>
        </p:nvSpPr>
        <p:spPr>
          <a:xfrm>
            <a:off x="311700" y="1348801"/>
            <a:ext cx="447740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*Identify the structures:</a:t>
            </a:r>
            <a:br>
              <a:rPr lang="en-US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1- Caudate nucleus</a:t>
            </a:r>
          </a:p>
          <a:p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2- Putamen </a:t>
            </a:r>
          </a:p>
          <a:p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3- Globus pallidus  </a:t>
            </a:r>
          </a:p>
          <a:p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4- Claustrum </a:t>
            </a:r>
            <a:r>
              <a:rPr lang="ar-SA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endParaRPr lang="en-US" b="1" dirty="0">
              <a:solidFill>
                <a:srgbClr val="C0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5- Lateral fissure (sulcus)</a:t>
            </a:r>
          </a:p>
          <a:p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6- Corpus callosum</a:t>
            </a:r>
          </a:p>
          <a:p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7- Lateral ventricle</a:t>
            </a:r>
          </a:p>
          <a:p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8- 3</a:t>
            </a:r>
            <a:r>
              <a:rPr lang="en-US" b="1" baseline="30000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rd</a:t>
            </a:r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ventricle</a:t>
            </a:r>
          </a:p>
          <a:p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9- Fornix</a:t>
            </a:r>
          </a:p>
          <a:p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10- Thalamus </a:t>
            </a:r>
          </a:p>
          <a:p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11- Internal capsule </a:t>
            </a:r>
          </a:p>
        </p:txBody>
      </p:sp>
    </p:spTree>
    <p:extLst>
      <p:ext uri="{BB962C8B-B14F-4D97-AF65-F5344CB8AC3E}">
        <p14:creationId xmlns:p14="http://schemas.microsoft.com/office/powerpoint/2010/main" val="2649272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6939EFE-AF35-4001-94B5-24BEADEB2F41}"/>
              </a:ext>
            </a:extLst>
          </p:cNvPr>
          <p:cNvGrpSpPr/>
          <p:nvPr/>
        </p:nvGrpSpPr>
        <p:grpSpPr>
          <a:xfrm>
            <a:off x="3996345" y="1376879"/>
            <a:ext cx="5055030" cy="2928515"/>
            <a:chOff x="3777270" y="1500267"/>
            <a:chExt cx="5055030" cy="292851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5C194E9-5D3C-4579-A3B1-D7F67D157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7270" y="1500267"/>
              <a:ext cx="5055030" cy="292851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BCA4AB3-657C-4EF0-B526-E3308AE88220}"/>
                </a:ext>
              </a:extLst>
            </p:cNvPr>
            <p:cNvSpPr txBox="1"/>
            <p:nvPr/>
          </p:nvSpPr>
          <p:spPr>
            <a:xfrm>
              <a:off x="4647844" y="2064545"/>
              <a:ext cx="8767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/>
                <a:t>Anterior </a:t>
              </a:r>
              <a:r>
                <a:rPr lang="en-US" sz="600" u="sng" dirty="0"/>
                <a:t>horn</a:t>
              </a:r>
              <a:r>
                <a:rPr lang="en-US" sz="600" dirty="0"/>
                <a:t> of </a:t>
              </a:r>
              <a:r>
                <a:rPr lang="en-US" sz="600" b="1" dirty="0"/>
                <a:t>lateral ventricle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82F776B-3D25-4DA0-88FD-13E44C2A5874}"/>
                </a:ext>
              </a:extLst>
            </p:cNvPr>
            <p:cNvSpPr txBox="1"/>
            <p:nvPr/>
          </p:nvSpPr>
          <p:spPr>
            <a:xfrm>
              <a:off x="7822671" y="1769270"/>
              <a:ext cx="859243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/>
                <a:t>Corpus callosum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101C621-9479-4A7B-B164-F52E4D739F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04498" y="2990700"/>
              <a:ext cx="1173752" cy="87313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951E8BD-0770-496B-AD79-879D5924F8A6}"/>
                </a:ext>
              </a:extLst>
            </p:cNvPr>
            <p:cNvSpPr txBox="1"/>
            <p:nvPr/>
          </p:nvSpPr>
          <p:spPr>
            <a:xfrm>
              <a:off x="4872039" y="3771500"/>
              <a:ext cx="83357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/>
                <a:t>3</a:t>
              </a:r>
              <a:r>
                <a:rPr lang="en-US" sz="600" baseline="30000" dirty="0"/>
                <a:t>rd</a:t>
              </a:r>
              <a:r>
                <a:rPr lang="en-US" sz="600" dirty="0"/>
                <a:t> ventricle</a:t>
              </a:r>
              <a:endParaRPr lang="en-US" sz="600" b="1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D9C8C0A-67A4-47AA-82DD-6A9C0D602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0"/>
            <a:ext cx="8520600" cy="831300"/>
          </a:xfrm>
        </p:spPr>
        <p:txBody>
          <a:bodyPr/>
          <a:lstStyle/>
          <a:p>
            <a:pPr algn="ctr"/>
            <a:r>
              <a:rPr lang="en-US" b="1" dirty="0"/>
              <a:t>Horizontal</a:t>
            </a:r>
            <a:r>
              <a:rPr lang="en-US" dirty="0"/>
              <a:t> Section of Brain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BCDB46-9C0A-437E-A017-055CC155B524}"/>
              </a:ext>
            </a:extLst>
          </p:cNvPr>
          <p:cNvSpPr txBox="1"/>
          <p:nvPr/>
        </p:nvSpPr>
        <p:spPr>
          <a:xfrm>
            <a:off x="6610591" y="4230083"/>
            <a:ext cx="63835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/>
              <a:t>Cerebellum</a:t>
            </a:r>
            <a:endParaRPr lang="en-US" sz="600" b="1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BEBBBCE-C1F8-4A22-98C6-A90B15C23938}"/>
              </a:ext>
            </a:extLst>
          </p:cNvPr>
          <p:cNvGrpSpPr/>
          <p:nvPr/>
        </p:nvGrpSpPr>
        <p:grpSpPr>
          <a:xfrm>
            <a:off x="3360913" y="2962566"/>
            <a:ext cx="1515121" cy="1791925"/>
            <a:chOff x="3003411" y="3046847"/>
            <a:chExt cx="1515121" cy="179192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3E2CB13-FA85-458E-89B0-5CC3BDF5EB14}"/>
                </a:ext>
              </a:extLst>
            </p:cNvPr>
            <p:cNvGrpSpPr/>
            <p:nvPr/>
          </p:nvGrpSpPr>
          <p:grpSpPr>
            <a:xfrm>
              <a:off x="3003411" y="3046847"/>
              <a:ext cx="1514582" cy="1791925"/>
              <a:chOff x="3320113" y="3059048"/>
              <a:chExt cx="1514582" cy="1791925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4D55B1F-71C8-45F1-9FC0-7D24F3156EFD}"/>
                  </a:ext>
                </a:extLst>
              </p:cNvPr>
              <p:cNvGrpSpPr/>
              <p:nvPr/>
            </p:nvGrpSpPr>
            <p:grpSpPr>
              <a:xfrm>
                <a:off x="3320113" y="3059048"/>
                <a:ext cx="1505986" cy="1791925"/>
                <a:chOff x="3320113" y="3059048"/>
                <a:chExt cx="1505986" cy="1791925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9D3EC977-E2FE-48A3-8687-8DE566A0B9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320113" y="3059048"/>
                  <a:ext cx="1454772" cy="1791925"/>
                </a:xfrm>
                <a:prstGeom prst="rect">
                  <a:avLst/>
                </a:prstGeom>
              </p:spPr>
            </p:pic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255612DF-F47A-4870-8655-4111E8D527B8}"/>
                    </a:ext>
                  </a:extLst>
                </p:cNvPr>
                <p:cNvSpPr txBox="1"/>
                <p:nvPr/>
              </p:nvSpPr>
              <p:spPr>
                <a:xfrm>
                  <a:off x="4572625" y="3204150"/>
                  <a:ext cx="253474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" b="1" dirty="0"/>
                    <a:t>13</a:t>
                  </a:r>
                  <a:endParaRPr lang="en-US" sz="1800" b="1" dirty="0"/>
                </a:p>
              </p:txBody>
            </p:sp>
            <p:cxnSp>
              <p:nvCxnSpPr>
                <p:cNvPr id="6" name="Straight Connector 5">
                  <a:extLst>
                    <a:ext uri="{FF2B5EF4-FFF2-40B4-BE49-F238E27FC236}">
                      <a16:creationId xmlns:a16="http://schemas.microsoft.com/office/drawing/2014/main" id="{9198F441-789F-4496-AFF9-CD1B86F136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330778" y="3306432"/>
                  <a:ext cx="341680" cy="341680"/>
                </a:xfrm>
                <a:prstGeom prst="line">
                  <a:avLst/>
                </a:prstGeom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433FD4CC-E866-4680-A2B7-96F5FC4EC786}"/>
                    </a:ext>
                  </a:extLst>
                </p:cNvPr>
                <p:cNvCxnSpPr/>
                <p:nvPr/>
              </p:nvCxnSpPr>
              <p:spPr>
                <a:xfrm flipV="1">
                  <a:off x="4381635" y="3454897"/>
                  <a:ext cx="299052" cy="299052"/>
                </a:xfrm>
                <a:prstGeom prst="line">
                  <a:avLst/>
                </a:prstGeom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6533AA1D-6123-44F5-83D2-DD085561C3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427213" y="3597083"/>
                  <a:ext cx="253474" cy="253474"/>
                </a:xfrm>
                <a:prstGeom prst="line">
                  <a:avLst/>
                </a:prstGeom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3D42CA8-1C54-4D8E-936A-9BB360AC575A}"/>
                  </a:ext>
                </a:extLst>
              </p:cNvPr>
              <p:cNvSpPr txBox="1"/>
              <p:nvPr/>
            </p:nvSpPr>
            <p:spPr>
              <a:xfrm>
                <a:off x="4581221" y="3356713"/>
                <a:ext cx="253474" cy="169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" b="1" dirty="0"/>
                  <a:t>14</a:t>
                </a:r>
                <a:endParaRPr lang="en-US" sz="1800" b="1" dirty="0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0EAE370-6D4B-4351-B73B-FB4318B54F35}"/>
                </a:ext>
              </a:extLst>
            </p:cNvPr>
            <p:cNvSpPr txBox="1"/>
            <p:nvPr/>
          </p:nvSpPr>
          <p:spPr>
            <a:xfrm>
              <a:off x="4265058" y="3483828"/>
              <a:ext cx="253474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b="1" dirty="0"/>
                <a:t>15</a:t>
              </a:r>
              <a:endParaRPr lang="en-US" sz="1800" b="1" dirty="0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4BB1A0D4-8B50-46E8-AF9B-5CBFD9513564}"/>
              </a:ext>
            </a:extLst>
          </p:cNvPr>
          <p:cNvSpPr/>
          <p:nvPr/>
        </p:nvSpPr>
        <p:spPr>
          <a:xfrm>
            <a:off x="311700" y="1065321"/>
            <a:ext cx="447740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*Identify the structures:</a:t>
            </a:r>
            <a:br>
              <a:rPr lang="en-US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1- Head </a:t>
            </a:r>
            <a:r>
              <a:rPr lang="en-US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of</a:t>
            </a:r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caudate nucleus</a:t>
            </a:r>
          </a:p>
          <a:p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2- Putamen</a:t>
            </a:r>
          </a:p>
          <a:p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3- Globus pallidus  </a:t>
            </a:r>
          </a:p>
          <a:p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4- Thalamus</a:t>
            </a:r>
          </a:p>
          <a:p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5- Cerebellum </a:t>
            </a:r>
          </a:p>
          <a:p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6- Corpus callosum</a:t>
            </a:r>
          </a:p>
          <a:p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7- Insula </a:t>
            </a:r>
          </a:p>
          <a:p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8- 3</a:t>
            </a:r>
            <a:r>
              <a:rPr lang="en-US" b="1" baseline="30000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rd</a:t>
            </a:r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ventricle </a:t>
            </a:r>
          </a:p>
          <a:p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9- Posterior </a:t>
            </a:r>
            <a:r>
              <a:rPr lang="en-US" b="1" u="sng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limb</a:t>
            </a:r>
            <a:r>
              <a:rPr lang="en-US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of </a:t>
            </a:r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internal capsule</a:t>
            </a:r>
          </a:p>
          <a:p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10- Anterior </a:t>
            </a:r>
            <a:r>
              <a:rPr lang="en-US" b="1" u="sng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limb</a:t>
            </a:r>
            <a:r>
              <a:rPr lang="en-US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of </a:t>
            </a:r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internal capsule</a:t>
            </a:r>
          </a:p>
          <a:p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11- Tail </a:t>
            </a:r>
            <a:r>
              <a:rPr lang="en-US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of</a:t>
            </a:r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caudate nucleus</a:t>
            </a:r>
          </a:p>
          <a:p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12- Hippocampus </a:t>
            </a:r>
          </a:p>
          <a:p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13- External capsule </a:t>
            </a:r>
          </a:p>
          <a:p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14- Claustrum </a:t>
            </a:r>
          </a:p>
          <a:p>
            <a:r>
              <a:rPr lang="en-US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15- Extreme capsule </a:t>
            </a:r>
          </a:p>
        </p:txBody>
      </p:sp>
    </p:spTree>
    <p:extLst>
      <p:ext uri="{BB962C8B-B14F-4D97-AF65-F5344CB8AC3E}">
        <p14:creationId xmlns:p14="http://schemas.microsoft.com/office/powerpoint/2010/main" val="28578171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515DE-CCEF-405E-A310-49E10DE77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6040" y="1940820"/>
            <a:ext cx="3657600" cy="1042920"/>
          </a:xfrm>
        </p:spPr>
        <p:txBody>
          <a:bodyPr/>
          <a:lstStyle/>
          <a:p>
            <a:r>
              <a:rPr lang="en-US" sz="6000" dirty="0"/>
              <a:t>GOOD LUCK  </a:t>
            </a:r>
            <a:r>
              <a:rPr lang="en-US" sz="4000" dirty="0"/>
              <a:t>“</a:t>
            </a:r>
            <a:endParaRPr lang="en-US" sz="6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AC748-9F7C-472D-B611-8E0965A6B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480" y="2144133"/>
            <a:ext cx="629160" cy="6291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950214-236D-4F69-92F9-86E775BDBB21}"/>
              </a:ext>
            </a:extLst>
          </p:cNvPr>
          <p:cNvSpPr txBox="1"/>
          <p:nvPr/>
        </p:nvSpPr>
        <p:spPr>
          <a:xfrm>
            <a:off x="2720340" y="3612590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Trebuchet MS" panose="020B0603020202020204" pitchFamily="34" charset="0"/>
              </a:rPr>
              <a:t>Rawan Alharbi &amp; Faisal Alsaif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5C16891-F102-426F-A1E8-789C236F8E21}"/>
              </a:ext>
            </a:extLst>
          </p:cNvPr>
          <p:cNvGrpSpPr/>
          <p:nvPr/>
        </p:nvGrpSpPr>
        <p:grpSpPr>
          <a:xfrm>
            <a:off x="88169" y="4629545"/>
            <a:ext cx="2959831" cy="464195"/>
            <a:chOff x="446235" y="3950683"/>
            <a:chExt cx="2959831" cy="46419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5B7359C-87EB-4B92-939B-E210D7649F93}"/>
                </a:ext>
              </a:extLst>
            </p:cNvPr>
            <p:cNvSpPr/>
            <p:nvPr/>
          </p:nvSpPr>
          <p:spPr>
            <a:xfrm>
              <a:off x="649670" y="3957953"/>
              <a:ext cx="2656628" cy="213136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solidFill>
                    <a:schemeClr val="bg1">
                      <a:lumMod val="50000"/>
                    </a:schemeClr>
                  </a:solidFill>
                  <a:latin typeface="Open Sans" panose="020B0604020202020204" charset="0"/>
                  <a:cs typeface="Open Sans" panose="020B0604020202020204" charset="0"/>
                </a:rPr>
                <a:t>Twitter.com</a:t>
              </a:r>
              <a:r>
                <a:rPr lang="ar-SA" dirty="0">
                  <a:solidFill>
                    <a:schemeClr val="bg1">
                      <a:lumMod val="50000"/>
                    </a:schemeClr>
                  </a:solidFill>
                  <a:latin typeface="Open Sans" panose="020B0604020202020204" charset="0"/>
                  <a:cs typeface="Open Sans" panose="020B0604020202020204" charset="0"/>
                </a:rPr>
                <a:t>/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Open Sans" panose="020B0604020202020204" charset="0"/>
                  <a:cs typeface="Open Sans" panose="020B0604020202020204" charset="0"/>
                </a:rPr>
                <a:t>Anatomy437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84B3097-BD25-460E-9651-8AFF2E335324}"/>
                </a:ext>
              </a:extLst>
            </p:cNvPr>
            <p:cNvSpPr/>
            <p:nvPr/>
          </p:nvSpPr>
          <p:spPr>
            <a:xfrm>
              <a:off x="649670" y="4194605"/>
              <a:ext cx="2756396" cy="213136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Open Sans" panose="020B0604020202020204" charset="0"/>
                  <a:cs typeface="Open Sans" panose="020B0604020202020204" charset="0"/>
                </a:rPr>
                <a:t>Anatomyteam.437@gmail.com</a:t>
              </a:r>
            </a:p>
          </p:txBody>
        </p:sp>
        <p:pic>
          <p:nvPicPr>
            <p:cNvPr id="27" name="صورة 6">
              <a:extLst>
                <a:ext uri="{FF2B5EF4-FFF2-40B4-BE49-F238E27FC236}">
                  <a16:creationId xmlns:a16="http://schemas.microsoft.com/office/drawing/2014/main" id="{A42A44CD-B4AD-424F-9DEE-8C0D0C317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6235" y="3950683"/>
              <a:ext cx="262051" cy="213136"/>
            </a:xfrm>
            <a:prstGeom prst="rect">
              <a:avLst/>
            </a:prstGeom>
          </p:spPr>
        </p:pic>
        <p:pic>
          <p:nvPicPr>
            <p:cNvPr id="28" name="صورة 4">
              <a:extLst>
                <a:ext uri="{FF2B5EF4-FFF2-40B4-BE49-F238E27FC236}">
                  <a16:creationId xmlns:a16="http://schemas.microsoft.com/office/drawing/2014/main" id="{6B0524FD-2DD8-42C6-8B76-66B3FA59E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6235" y="4179252"/>
              <a:ext cx="235626" cy="2356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5327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CDBF2CD-9283-4B12-8598-FB4B86C80226}"/>
              </a:ext>
            </a:extLst>
          </p:cNvPr>
          <p:cNvGrpSpPr/>
          <p:nvPr/>
        </p:nvGrpSpPr>
        <p:grpSpPr>
          <a:xfrm>
            <a:off x="8181223" y="4695410"/>
            <a:ext cx="825805" cy="308344"/>
            <a:chOff x="8181223" y="4695410"/>
            <a:chExt cx="825805" cy="308344"/>
          </a:xfrm>
        </p:grpSpPr>
        <p:sp>
          <p:nvSpPr>
            <p:cNvPr id="9" name="Action Button: Video 8">
              <a:hlinkClick r:id="rId3" highlightClick="1"/>
              <a:extLst>
                <a:ext uri="{FF2B5EF4-FFF2-40B4-BE49-F238E27FC236}">
                  <a16:creationId xmlns:a16="http://schemas.microsoft.com/office/drawing/2014/main" id="{524D91C3-A67B-4068-B100-B8A9D5BE9503}"/>
                </a:ext>
              </a:extLst>
            </p:cNvPr>
            <p:cNvSpPr/>
            <p:nvPr/>
          </p:nvSpPr>
          <p:spPr>
            <a:xfrm>
              <a:off x="8698684" y="4695410"/>
              <a:ext cx="308344" cy="308344"/>
            </a:xfrm>
            <a:prstGeom prst="actionButtonMovie">
              <a:avLst/>
            </a:prstGeom>
            <a:solidFill>
              <a:srgbClr val="CCA677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B3BA505-860F-499B-AEAC-FFFD303727D8}"/>
                </a:ext>
              </a:extLst>
            </p:cNvPr>
            <p:cNvSpPr/>
            <p:nvPr/>
          </p:nvSpPr>
          <p:spPr>
            <a:xfrm>
              <a:off x="8181223" y="4695410"/>
              <a:ext cx="555290" cy="3083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50" b="1" dirty="0">
                  <a:solidFill>
                    <a:srgbClr val="FF0000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Skull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313A772-50E2-4667-99AA-4AEA7615F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076" y="48556"/>
            <a:ext cx="4555847" cy="500375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A8B9229-63A9-438B-86D1-1AA80149F565}"/>
              </a:ext>
            </a:extLst>
          </p:cNvPr>
          <p:cNvSpPr/>
          <p:nvPr/>
        </p:nvSpPr>
        <p:spPr>
          <a:xfrm>
            <a:off x="0" y="4498312"/>
            <a:ext cx="836483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*Any part in posterior cranial fossa </a:t>
            </a:r>
            <a:br>
              <a:rPr lang="en-US" sz="1500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other than foramina is transverse sinus </a:t>
            </a:r>
          </a:p>
        </p:txBody>
      </p:sp>
    </p:spTree>
    <p:extLst>
      <p:ext uri="{BB962C8B-B14F-4D97-AF65-F5344CB8AC3E}">
        <p14:creationId xmlns:p14="http://schemas.microsoft.com/office/powerpoint/2010/main" val="387558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7F1C4-8F47-48E4-A876-925BC6E8B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00" y="2169833"/>
            <a:ext cx="4045200" cy="803833"/>
          </a:xfrm>
        </p:spPr>
        <p:txBody>
          <a:bodyPr/>
          <a:lstStyle/>
          <a:p>
            <a:r>
              <a:rPr lang="en-US" sz="4000" dirty="0"/>
              <a:t>Upper &amp; Lower Limb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017F2E-4512-4A6B-BBE0-482049B593C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sz="2000" dirty="0"/>
              <a:t>Identify the </a:t>
            </a:r>
            <a:r>
              <a:rPr lang="en-US" sz="2000" b="1" u="sng" dirty="0"/>
              <a:t>nerve</a:t>
            </a:r>
            <a:r>
              <a:rPr lang="en-US" sz="2000" dirty="0"/>
              <a:t> labelled.</a:t>
            </a:r>
          </a:p>
          <a:p>
            <a:r>
              <a:rPr lang="en-US" sz="2000" dirty="0"/>
              <a:t>You should know the </a:t>
            </a:r>
            <a:r>
              <a:rPr lang="en-US" sz="2000" b="1" u="sng" dirty="0"/>
              <a:t>root value</a:t>
            </a:r>
            <a:r>
              <a:rPr lang="en-US" sz="2000" dirty="0"/>
              <a:t>, the </a:t>
            </a:r>
            <a:r>
              <a:rPr lang="en-US" sz="2000" b="1" u="sng" dirty="0"/>
              <a:t>motor supply</a:t>
            </a:r>
            <a:r>
              <a:rPr lang="en-US" sz="2000" dirty="0"/>
              <a:t>,  and the </a:t>
            </a:r>
            <a:r>
              <a:rPr lang="en-US" sz="2000" b="1" u="sng" dirty="0"/>
              <a:t>name of lesion</a:t>
            </a:r>
            <a:r>
              <a:rPr lang="en-US" sz="2000" dirty="0"/>
              <a:t> for each nerve.</a:t>
            </a:r>
          </a:p>
        </p:txBody>
      </p:sp>
    </p:spTree>
    <p:extLst>
      <p:ext uri="{BB962C8B-B14F-4D97-AF65-F5344CB8AC3E}">
        <p14:creationId xmlns:p14="http://schemas.microsoft.com/office/powerpoint/2010/main" val="3882856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5621949-5F47-4F62-A617-97CBF36E6A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497737"/>
              </p:ext>
            </p:extLst>
          </p:nvPr>
        </p:nvGraphicFramePr>
        <p:xfrm>
          <a:off x="136971" y="321803"/>
          <a:ext cx="8870057" cy="4509277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249174">
                  <a:extLst>
                    <a:ext uri="{9D8B030D-6E8A-4147-A177-3AD203B41FA5}">
                      <a16:colId xmlns:a16="http://schemas.microsoft.com/office/drawing/2014/main" val="2382122499"/>
                    </a:ext>
                  </a:extLst>
                </a:gridCol>
                <a:gridCol w="3867307">
                  <a:extLst>
                    <a:ext uri="{9D8B030D-6E8A-4147-A177-3AD203B41FA5}">
                      <a16:colId xmlns:a16="http://schemas.microsoft.com/office/drawing/2014/main" val="181316862"/>
                    </a:ext>
                  </a:extLst>
                </a:gridCol>
                <a:gridCol w="3753576">
                  <a:extLst>
                    <a:ext uri="{9D8B030D-6E8A-4147-A177-3AD203B41FA5}">
                      <a16:colId xmlns:a16="http://schemas.microsoft.com/office/drawing/2014/main" val="2465295133"/>
                    </a:ext>
                  </a:extLst>
                </a:gridCol>
              </a:tblGrid>
              <a:tr h="245376">
                <a:tc gridSpan="3">
                  <a:txBody>
                    <a:bodyPr/>
                    <a:lstStyle/>
                    <a:p>
                      <a:pPr algn="ctr"/>
                      <a:r>
                        <a:rPr lang="en-US" sz="95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Brachial Plexus (supply UPPER limb)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5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3788413"/>
                  </a:ext>
                </a:extLst>
              </a:tr>
              <a:tr h="245376">
                <a:tc>
                  <a:txBody>
                    <a:bodyPr/>
                    <a:lstStyle/>
                    <a:p>
                      <a:pPr algn="ctr"/>
                      <a:r>
                        <a:rPr lang="en-US" sz="950" b="1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Site: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95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In the </a:t>
                      </a:r>
                      <a:r>
                        <a:rPr lang="en-US" sz="950" b="1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posterior</a:t>
                      </a:r>
                      <a:r>
                        <a:rPr lang="en-US" sz="95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sz="950" b="1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triangle</a:t>
                      </a:r>
                      <a:r>
                        <a:rPr lang="en-US" sz="95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of the </a:t>
                      </a:r>
                      <a:r>
                        <a:rPr lang="en-US" sz="950" b="1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neck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4473"/>
                  </a:ext>
                </a:extLst>
              </a:tr>
              <a:tr h="245376">
                <a:tc>
                  <a:txBody>
                    <a:bodyPr/>
                    <a:lstStyle/>
                    <a:p>
                      <a:pPr algn="ctr"/>
                      <a:r>
                        <a:rPr lang="en-US" sz="950" b="1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Formation by: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50" b="1" i="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Ventral rami </a:t>
                      </a:r>
                      <a:r>
                        <a:rPr lang="en-US" sz="95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of t</a:t>
                      </a:r>
                      <a:r>
                        <a:rPr lang="en-US" sz="950" b="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he</a:t>
                      </a:r>
                      <a:r>
                        <a:rPr lang="en-US" sz="95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C5, C6, C7, C8 &amp; T1 spinal nerves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9908738"/>
                  </a:ext>
                </a:extLst>
              </a:tr>
              <a:tr h="246465">
                <a:tc>
                  <a:txBody>
                    <a:bodyPr/>
                    <a:lstStyle/>
                    <a:p>
                      <a:pPr algn="ctr"/>
                      <a:r>
                        <a:rPr lang="en-US" sz="95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Stages: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95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1- Roots: in the </a:t>
                      </a:r>
                      <a:r>
                        <a:rPr lang="en-US" sz="95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posterior</a:t>
                      </a:r>
                      <a:r>
                        <a:rPr lang="en-US" sz="95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sz="95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triangle</a:t>
                      </a:r>
                      <a:r>
                        <a:rPr lang="en-US" sz="95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of the </a:t>
                      </a:r>
                      <a:r>
                        <a:rPr lang="en-US" sz="95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neck </a:t>
                      </a:r>
                    </a:p>
                    <a:p>
                      <a:r>
                        <a:rPr lang="en-US" sz="95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2- Trunks: in the </a:t>
                      </a:r>
                      <a:r>
                        <a:rPr lang="en-US" sz="95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posterior</a:t>
                      </a:r>
                      <a:r>
                        <a:rPr lang="en-US" sz="95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sz="95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triangle</a:t>
                      </a:r>
                      <a:r>
                        <a:rPr lang="en-US" sz="95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of the </a:t>
                      </a:r>
                      <a:r>
                        <a:rPr lang="en-US" sz="95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neck (Upper C5-C6, Meddle C7 &amp; Lower C8-T1)</a:t>
                      </a:r>
                    </a:p>
                    <a:p>
                      <a:r>
                        <a:rPr lang="en-US" sz="95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3- Divisions: </a:t>
                      </a:r>
                      <a:r>
                        <a:rPr lang="en-US" sz="95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behind</a:t>
                      </a:r>
                      <a:r>
                        <a:rPr lang="en-US" sz="95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the </a:t>
                      </a:r>
                      <a:r>
                        <a:rPr lang="en-US" sz="95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clavicle ”</a:t>
                      </a:r>
                      <a:r>
                        <a:rPr lang="en-US" sz="950" b="1" dirty="0" err="1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cervico</a:t>
                      </a:r>
                      <a:r>
                        <a:rPr lang="en-US" sz="95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axillary trunk” (Anterior &amp; Posterior)</a:t>
                      </a:r>
                    </a:p>
                    <a:p>
                      <a:r>
                        <a:rPr lang="en-US" sz="95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4- Cords: in the </a:t>
                      </a:r>
                      <a:r>
                        <a:rPr lang="en-US" sz="95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axilla (Medial, Lateral &amp; Posterior)                       </a:t>
                      </a:r>
                      <a:r>
                        <a:rPr lang="en-US" sz="95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5- Branches: in the </a:t>
                      </a:r>
                      <a:r>
                        <a:rPr lang="en-US" sz="95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axilla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9826278"/>
                  </a:ext>
                </a:extLst>
              </a:tr>
              <a:tr h="2017537">
                <a:tc>
                  <a:txBody>
                    <a:bodyPr/>
                    <a:lstStyle/>
                    <a:p>
                      <a:pPr algn="ctr"/>
                      <a:r>
                        <a:rPr lang="en-US" sz="950" b="1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Main branches: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50" u="sng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From </a:t>
                      </a:r>
                      <a:r>
                        <a:rPr lang="en-US" sz="950" b="1" u="sng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Roots</a:t>
                      </a:r>
                      <a:r>
                        <a:rPr lang="en-US" sz="950" u="sng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:</a:t>
                      </a:r>
                    </a:p>
                    <a:p>
                      <a:r>
                        <a:rPr lang="en-US" sz="95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1- C5: Nerve to rhomboids (dorsal scapular nerve)</a:t>
                      </a:r>
                    </a:p>
                    <a:p>
                      <a:r>
                        <a:rPr lang="en-US" sz="950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2- C5,6 &amp;7: Long thoracic nerve (supplies serratus anterior) </a:t>
                      </a:r>
                      <a:r>
                        <a:rPr lang="en-US" sz="950" b="1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Lesion=Winging scapula </a:t>
                      </a:r>
                    </a:p>
                    <a:p>
                      <a:endParaRPr lang="en-US" sz="50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  <a:p>
                      <a:r>
                        <a:rPr lang="en-US" sz="950" u="sng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From Trunks (</a:t>
                      </a:r>
                      <a:r>
                        <a:rPr lang="en-US" sz="950" b="1" u="sng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Upper</a:t>
                      </a:r>
                      <a:r>
                        <a:rPr lang="en-US" sz="950" u="sng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sz="950" u="sng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“superior” </a:t>
                      </a:r>
                      <a:r>
                        <a:rPr lang="en-US" sz="950" b="1" u="sng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trunk</a:t>
                      </a:r>
                      <a:r>
                        <a:rPr lang="en-US" sz="950" u="sng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):</a:t>
                      </a:r>
                    </a:p>
                    <a:p>
                      <a:r>
                        <a:rPr lang="en-US" sz="95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C5 &amp; 6: Nerve to subclavius </a:t>
                      </a:r>
                    </a:p>
                    <a:p>
                      <a:r>
                        <a:rPr lang="en-US" sz="95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C5 &amp; 6: Suprascapular nerve (supplies supraspinatus &amp; infraspinatus)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500" u="sng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u="sng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From Cords (</a:t>
                      </a:r>
                      <a:r>
                        <a:rPr lang="en-US" sz="950" b="1" u="sng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Lateral</a:t>
                      </a:r>
                      <a:r>
                        <a:rPr lang="en-US" sz="950" u="sng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cord):</a:t>
                      </a:r>
                      <a:r>
                        <a:rPr lang="en-US" sz="950" u="none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sz="950" b="1" u="none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2LM</a:t>
                      </a:r>
                      <a:endParaRPr lang="en-US" sz="950" b="1" u="sng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  <a:p>
                      <a:r>
                        <a:rPr lang="en-US" sz="95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Lateral pectoral nerve</a:t>
                      </a:r>
                    </a:p>
                    <a:p>
                      <a:r>
                        <a:rPr lang="en-US" sz="950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Lateral root of median nerve</a:t>
                      </a:r>
                    </a:p>
                    <a:p>
                      <a:r>
                        <a:rPr lang="en-US" sz="950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Musculocutaneous nerve 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u="sng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From Cords (</a:t>
                      </a:r>
                      <a:r>
                        <a:rPr lang="en-US" sz="950" b="1" u="sng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Posterior</a:t>
                      </a:r>
                      <a:r>
                        <a:rPr lang="en-US" sz="950" u="sng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sz="950" b="1" u="sng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cord</a:t>
                      </a:r>
                      <a:r>
                        <a:rPr lang="en-US" sz="950" u="sng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):</a:t>
                      </a:r>
                      <a:r>
                        <a:rPr lang="en-US" sz="950" u="none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sz="950" b="1" u="none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ULTRA </a:t>
                      </a:r>
                    </a:p>
                    <a:p>
                      <a:r>
                        <a:rPr lang="en-US" sz="95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Upper subscapular nerve</a:t>
                      </a:r>
                    </a:p>
                    <a:p>
                      <a:r>
                        <a:rPr lang="en-US" sz="95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Lower subscapular nerve</a:t>
                      </a:r>
                    </a:p>
                    <a:p>
                      <a:r>
                        <a:rPr lang="en-US" sz="95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Thoracodorsal nerve.</a:t>
                      </a:r>
                    </a:p>
                    <a:p>
                      <a:r>
                        <a:rPr lang="en-US" sz="950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Radial nerve </a:t>
                      </a:r>
                      <a:r>
                        <a:rPr lang="en-US" sz="950" b="1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(continuation) </a:t>
                      </a:r>
                    </a:p>
                    <a:p>
                      <a:r>
                        <a:rPr lang="en-US" sz="950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Axillary nerve </a:t>
                      </a:r>
                      <a:r>
                        <a:rPr lang="en-US" sz="950" b="1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(branch)</a:t>
                      </a:r>
                      <a:endParaRPr lang="ar-SA" sz="950" b="1" dirty="0">
                        <a:solidFill>
                          <a:srgbClr val="C00000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  <a:p>
                      <a:br>
                        <a:rPr lang="en-US" sz="950" u="sng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</a:br>
                      <a:r>
                        <a:rPr lang="en-US" sz="950" u="sng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From Cords (</a:t>
                      </a:r>
                      <a:r>
                        <a:rPr lang="en-US" sz="950" b="1" u="sng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Medial</a:t>
                      </a:r>
                      <a:r>
                        <a:rPr lang="en-US" sz="950" u="sng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sz="950" b="1" u="sng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cord</a:t>
                      </a:r>
                      <a:r>
                        <a:rPr lang="en-US" sz="950" u="sng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):</a:t>
                      </a:r>
                      <a:r>
                        <a:rPr lang="en-US" sz="950" u="none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sz="950" b="1" u="none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4MU</a:t>
                      </a:r>
                      <a:endParaRPr lang="en-US" sz="950" b="1" u="sng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  <a:p>
                      <a:r>
                        <a:rPr lang="en-US" sz="95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Medial pectoral nerve</a:t>
                      </a:r>
                    </a:p>
                    <a:p>
                      <a:r>
                        <a:rPr lang="en-US" sz="950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Medial root of median nerve</a:t>
                      </a:r>
                    </a:p>
                    <a:p>
                      <a:r>
                        <a:rPr lang="en-US" sz="95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Medial cutaneous nerve of arm</a:t>
                      </a:r>
                    </a:p>
                    <a:p>
                      <a:r>
                        <a:rPr lang="en-US" sz="95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Medial cutaneous nerve of forearm</a:t>
                      </a:r>
                    </a:p>
                    <a:p>
                      <a:r>
                        <a:rPr lang="en-US" sz="950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Ulnar nerve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427977"/>
                  </a:ext>
                </a:extLst>
              </a:tr>
              <a:tr h="926976">
                <a:tc>
                  <a:txBody>
                    <a:bodyPr/>
                    <a:lstStyle/>
                    <a:p>
                      <a:pPr algn="ctr"/>
                      <a:r>
                        <a:rPr lang="en-US" sz="950" b="1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Lesion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950" b="1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- Lesion of upper trunk C5-C6 (</a:t>
                      </a:r>
                      <a:r>
                        <a:rPr lang="en-US" sz="950" b="1" dirty="0" err="1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Erb</a:t>
                      </a:r>
                      <a:r>
                        <a:rPr lang="en-US" sz="950" b="1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-Duchenne Palsy or waiter's tip position):</a:t>
                      </a:r>
                    </a:p>
                    <a:p>
                      <a:r>
                        <a:rPr lang="en-US" sz="950" b="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displacement of the head to the opposite side, depression of the shoulder, arm hangs by the side &amp; rotated medially</a:t>
                      </a:r>
                    </a:p>
                    <a:p>
                      <a:r>
                        <a:rPr lang="en-US" sz="950" b="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forearm is extended &amp; pronated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b="1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- Lesions of Lower trunk C8-T1 (</a:t>
                      </a:r>
                      <a:r>
                        <a:rPr lang="en-US" sz="950" b="1" dirty="0" err="1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Klumpke</a:t>
                      </a:r>
                      <a:r>
                        <a:rPr lang="en-US" sz="950" b="1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Palsy) ,</a:t>
                      </a:r>
                      <a:r>
                        <a:rPr lang="en-US" sz="950" b="0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the </a:t>
                      </a:r>
                      <a:r>
                        <a:rPr lang="en-US" sz="950" b="1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first thoracic nerve </a:t>
                      </a:r>
                      <a:r>
                        <a:rPr lang="en-US" sz="950" b="0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is usually torn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b="0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The hand has a </a:t>
                      </a:r>
                      <a:r>
                        <a:rPr lang="en-US" sz="950" b="1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clawed</a:t>
                      </a:r>
                      <a:r>
                        <a:rPr lang="en-US" sz="950" b="0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appearance due to </a:t>
                      </a:r>
                      <a:r>
                        <a:rPr lang="en-US" sz="950" b="1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ulnar nerve injury</a:t>
                      </a:r>
                      <a:r>
                        <a:rPr lang="en-US" sz="950" b="1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endParaRPr lang="en-US" sz="950" b="0" dirty="0">
                        <a:solidFill>
                          <a:srgbClr val="FF0000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  <a:p>
                      <a:r>
                        <a:rPr lang="en-US" sz="950" b="0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Hand of Benediction or Pope’s Blessings </a:t>
                      </a:r>
                      <a:r>
                        <a:rPr lang="en-US" sz="950" b="1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(APE hand) </a:t>
                      </a:r>
                      <a:r>
                        <a:rPr lang="en-US" sz="950" b="0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will result from </a:t>
                      </a:r>
                      <a:r>
                        <a:rPr lang="en-US" sz="950" b="1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median nerve injury</a:t>
                      </a:r>
                      <a:endParaRPr lang="en-US" sz="950" b="0" dirty="0">
                        <a:solidFill>
                          <a:srgbClr val="FF0000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24208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4928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5621949-5F47-4F62-A617-97CBF36E6A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835992"/>
              </p:ext>
            </p:extLst>
          </p:nvPr>
        </p:nvGraphicFramePr>
        <p:xfrm>
          <a:off x="136971" y="139746"/>
          <a:ext cx="8870057" cy="427912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25347">
                  <a:extLst>
                    <a:ext uri="{9D8B030D-6E8A-4147-A177-3AD203B41FA5}">
                      <a16:colId xmlns:a16="http://schemas.microsoft.com/office/drawing/2014/main" val="2382122499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8131686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559608016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90591101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931458159"/>
                    </a:ext>
                  </a:extLst>
                </a:gridCol>
                <a:gridCol w="1315310">
                  <a:extLst>
                    <a:ext uri="{9D8B030D-6E8A-4147-A177-3AD203B41FA5}">
                      <a16:colId xmlns:a16="http://schemas.microsoft.com/office/drawing/2014/main" val="685045911"/>
                    </a:ext>
                  </a:extLst>
                </a:gridCol>
              </a:tblGrid>
              <a:tr h="262866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5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Nerves  of the UPPER limbs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5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5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5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5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5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3788413"/>
                  </a:ext>
                </a:extLst>
              </a:tr>
              <a:tr h="330460">
                <a:tc>
                  <a:txBody>
                    <a:bodyPr/>
                    <a:lstStyle/>
                    <a:p>
                      <a:pPr algn="ctr"/>
                      <a:r>
                        <a:rPr lang="en-US" sz="950" b="1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Name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50" b="1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Median nerve</a:t>
                      </a:r>
                      <a:r>
                        <a:rPr lang="en-US" sz="1000" b="1" i="0" u="none" strike="noStrike" cap="none" baseline="30000" dirty="0">
                          <a:solidFill>
                            <a:srgbClr val="FF0000"/>
                          </a:solidFill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  <a:sym typeface="Arial"/>
                        </a:rPr>
                        <a:t>1</a:t>
                      </a:r>
                      <a:endParaRPr lang="en-US" sz="1000" b="1" dirty="0">
                        <a:solidFill>
                          <a:srgbClr val="FF0000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50" b="1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Ulnar nerve</a:t>
                      </a:r>
                      <a:r>
                        <a:rPr lang="en-US" sz="1000" b="1" i="0" u="none" strike="noStrike" cap="none" baseline="30000" dirty="0">
                          <a:solidFill>
                            <a:srgbClr val="FF0000"/>
                          </a:solidFill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  <a:sym typeface="Arial"/>
                        </a:rPr>
                        <a:t>2</a:t>
                      </a:r>
                      <a:endParaRPr lang="en-US" sz="1000" b="1" dirty="0">
                        <a:solidFill>
                          <a:srgbClr val="FF0000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50" b="1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Musculocutaneous</a:t>
                      </a:r>
                      <a:r>
                        <a:rPr lang="en-US" sz="950" b="1" baseline="0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sz="950" b="1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nerve</a:t>
                      </a:r>
                      <a:r>
                        <a:rPr lang="en-US" sz="1000" b="1" i="0" u="none" strike="noStrike" cap="none" baseline="30000" dirty="0">
                          <a:solidFill>
                            <a:srgbClr val="FF0000"/>
                          </a:solidFill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  <a:sym typeface="Arial"/>
                        </a:rPr>
                        <a:t>3</a:t>
                      </a:r>
                      <a:endParaRPr lang="en-US" sz="1000" b="1" dirty="0">
                        <a:solidFill>
                          <a:srgbClr val="FF0000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5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Radial nerve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5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Axillary nerve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184473"/>
                  </a:ext>
                </a:extLst>
              </a:tr>
              <a:tr h="383033">
                <a:tc>
                  <a:txBody>
                    <a:bodyPr/>
                    <a:lstStyle/>
                    <a:p>
                      <a:pPr algn="ctr"/>
                      <a:r>
                        <a:rPr lang="en-US" sz="950" b="1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Root</a:t>
                      </a:r>
                      <a:r>
                        <a:rPr lang="en-US" sz="950" b="1" baseline="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value</a:t>
                      </a:r>
                      <a:endParaRPr lang="en-US" sz="950" b="1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50" b="1" u="none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C5-T1</a:t>
                      </a:r>
                      <a:endParaRPr lang="en-US" sz="950" b="1" dirty="0">
                        <a:solidFill>
                          <a:srgbClr val="FF0000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50" b="1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C8, T1*</a:t>
                      </a:r>
                      <a:br>
                        <a:rPr lang="en-US" sz="950" b="1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</a:br>
                      <a:r>
                        <a:rPr lang="en-US" sz="800" b="1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*Dr. Abu Almakarem said C7-T1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50" b="1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C5-C7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50" b="1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C5-T1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50" b="1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C5,C6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29908738"/>
                  </a:ext>
                </a:extLst>
              </a:tr>
              <a:tr h="262866">
                <a:tc>
                  <a:txBody>
                    <a:bodyPr/>
                    <a:lstStyle/>
                    <a:p>
                      <a:pPr algn="ctr"/>
                      <a:r>
                        <a:rPr lang="en-US" sz="95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Cords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5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Medial &amp; lateral cord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5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Medial cord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5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Lateral cord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5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Posterior cord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5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Posterior 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0269207"/>
                  </a:ext>
                </a:extLst>
              </a:tr>
              <a:tr h="548263">
                <a:tc>
                  <a:txBody>
                    <a:bodyPr/>
                    <a:lstStyle/>
                    <a:p>
                      <a:pPr algn="ctr"/>
                      <a:r>
                        <a:rPr lang="en-US" sz="950" b="1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Muscles</a:t>
                      </a:r>
                      <a:r>
                        <a:rPr lang="en-US" sz="950" b="1" baseline="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supplied</a:t>
                      </a:r>
                      <a:endParaRPr lang="en-US" sz="950" b="1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50" b="1" baseline="0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Flexor carpi radialis</a:t>
                      </a:r>
                    </a:p>
                    <a:p>
                      <a:pPr algn="ctr"/>
                      <a:r>
                        <a:rPr lang="en-US" sz="950" b="1" baseline="0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Palmaris longus</a:t>
                      </a:r>
                    </a:p>
                    <a:p>
                      <a:pPr algn="ctr"/>
                      <a:r>
                        <a:rPr lang="en-US" sz="950" b="1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Pronator</a:t>
                      </a:r>
                      <a:r>
                        <a:rPr lang="en-US" sz="950" b="1" baseline="0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sz="950" b="1" baseline="0" dirty="0" err="1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teres</a:t>
                      </a:r>
                      <a:endParaRPr lang="en-US" sz="950" b="1" baseline="0" dirty="0">
                        <a:solidFill>
                          <a:srgbClr val="C00000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950" b="1" i="0" u="none" strike="noStrike" cap="none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  <a:sym typeface="Arial"/>
                        </a:rPr>
                        <a:t>Flexor carpi </a:t>
                      </a:r>
                      <a:r>
                        <a:rPr lang="en-US" sz="950" b="1" i="0" u="none" strike="noStrike" cap="none" dirty="0" err="1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  <a:sym typeface="Arial"/>
                        </a:rPr>
                        <a:t>ulnaris</a:t>
                      </a:r>
                      <a:r>
                        <a:rPr lang="en-US" sz="950" b="1" i="0" u="none" strike="noStrike" cap="none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  <a:sym typeface="Arial"/>
                        </a:rPr>
                        <a:t> 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950" b="1" i="0" u="none" strike="noStrike" cap="none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  <a:sym typeface="Arial"/>
                        </a:rPr>
                        <a:t>Palmar interossei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950" b="1" i="0" u="none" strike="noStrike" cap="none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  <a:sym typeface="Arial"/>
                        </a:rPr>
                        <a:t>Adductor Pollicis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950" b="1" i="0" u="none" strike="noStrike" cap="none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  <a:sym typeface="Arial"/>
                        </a:rPr>
                        <a:t>Coracobrachialis</a:t>
                      </a:r>
                      <a:r>
                        <a:rPr lang="en-US" sz="950" b="1" i="0" u="none" strike="noStrike" cap="none" baseline="0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  <a:sym typeface="Arial"/>
                        </a:rPr>
                        <a:t> 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950" b="1" i="0" u="none" strike="noStrike" cap="none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  <a:sym typeface="Arial"/>
                        </a:rPr>
                        <a:t>Biceps brachii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950" b="1" i="0" u="none" strike="noStrike" cap="none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  <a:sym typeface="Arial"/>
                        </a:rPr>
                        <a:t>Brachialis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950" b="1" i="0" u="none" strike="noStrike" cap="none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  <a:sym typeface="Arial"/>
                        </a:rPr>
                        <a:t>Triceps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950" b="1" i="0" u="none" strike="noStrike" cap="none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  <a:sym typeface="Arial"/>
                        </a:rPr>
                        <a:t>Supinator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950" b="1" i="0" u="none" strike="noStrike" cap="none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  <a:sym typeface="Arial"/>
                        </a:rPr>
                        <a:t>Extensor</a:t>
                      </a:r>
                      <a:r>
                        <a:rPr lang="en-US" sz="950" b="1" i="0" u="none" strike="noStrike" cap="none" baseline="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  <a:sym typeface="Arial"/>
                        </a:rPr>
                        <a:t> digitorum</a:t>
                      </a:r>
                      <a:endParaRPr lang="en-US" sz="950" b="1" i="0" u="none" strike="noStrike" cap="none" dirty="0">
                        <a:solidFill>
                          <a:schemeClr val="tx1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  <a:sym typeface="Arial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950" b="1" i="0" u="none" strike="noStrike" cap="none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  <a:sym typeface="Arial"/>
                        </a:rPr>
                        <a:t>Deltoid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950" b="1" i="0" u="none" strike="noStrike" cap="none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  <a:sym typeface="Arial"/>
                        </a:rPr>
                        <a:t>Teres </a:t>
                      </a:r>
                      <a:r>
                        <a:rPr lang="en-US" sz="950" b="1" i="0" u="none" strike="noStrike" cap="none" baseline="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  <a:sym typeface="Arial"/>
                        </a:rPr>
                        <a:t> minor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950" b="1" i="0" u="none" strike="noStrike" cap="none" baseline="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  <a:sym typeface="Arial"/>
                        </a:rPr>
                        <a:t>Triceps (long head)</a:t>
                      </a:r>
                      <a:endParaRPr lang="en-US" sz="950" b="1" i="0" u="none" strike="noStrike" cap="none" dirty="0">
                        <a:solidFill>
                          <a:schemeClr val="tx1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  <a:sym typeface="Arial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9826278"/>
                  </a:ext>
                </a:extLst>
              </a:tr>
              <a:tr h="405564">
                <a:tc>
                  <a:txBody>
                    <a:bodyPr/>
                    <a:lstStyle/>
                    <a:p>
                      <a:pPr algn="ctr"/>
                      <a:r>
                        <a:rPr lang="en-US" sz="950" b="1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Lesions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50" b="1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APE hand</a:t>
                      </a:r>
                      <a:endParaRPr lang="en-US" sz="950" b="1" baseline="0" dirty="0">
                        <a:solidFill>
                          <a:srgbClr val="C00000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950" b="1" i="0" u="none" strike="noStrike" cap="none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  <a:sym typeface="Arial"/>
                        </a:rPr>
                        <a:t>Claw hand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950" b="1" i="0" u="none" strike="noStrike" cap="none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  <a:sym typeface="Arial"/>
                        </a:rPr>
                        <a:t>Weakness of elbow flexion &amp; foramen supination 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950" b="1" i="0" u="none" strike="noStrike" cap="none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  <a:sym typeface="Arial"/>
                        </a:rPr>
                        <a:t>Wrist drop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950" b="1" i="0" u="none" strike="noStrike" cap="none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  <a:sym typeface="Arial"/>
                        </a:rPr>
                        <a:t>Weak abduction of the shoulder 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4127155"/>
                  </a:ext>
                </a:extLst>
              </a:tr>
              <a:tr h="2058909">
                <a:tc>
                  <a:txBody>
                    <a:bodyPr/>
                    <a:lstStyle/>
                    <a:p>
                      <a:pPr algn="ctr"/>
                      <a:r>
                        <a:rPr lang="en-US" sz="950" b="1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Picture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50" b="1" baseline="0" dirty="0">
                        <a:solidFill>
                          <a:srgbClr val="C00000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  <a:p>
                      <a:pPr algn="ctr"/>
                      <a:endParaRPr lang="en-US" sz="950" b="1" baseline="0" dirty="0">
                        <a:solidFill>
                          <a:srgbClr val="C00000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  <a:p>
                      <a:pPr algn="ctr"/>
                      <a:endParaRPr lang="en-US" sz="950" b="1" baseline="0" dirty="0">
                        <a:solidFill>
                          <a:srgbClr val="C00000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  <a:p>
                      <a:pPr algn="ctr"/>
                      <a:endParaRPr lang="en-US" sz="950" b="1" baseline="0" dirty="0">
                        <a:solidFill>
                          <a:srgbClr val="C00000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  <a:p>
                      <a:pPr algn="ctr"/>
                      <a:endParaRPr lang="en-US" sz="950" b="1" baseline="0" dirty="0">
                        <a:solidFill>
                          <a:srgbClr val="C00000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  <a:p>
                      <a:pPr algn="ctr"/>
                      <a:endParaRPr lang="en-US" sz="950" b="1" baseline="0" dirty="0">
                        <a:solidFill>
                          <a:srgbClr val="C00000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  <a:p>
                      <a:pPr algn="ctr"/>
                      <a:endParaRPr lang="en-US" sz="950" b="1" baseline="0" dirty="0">
                        <a:solidFill>
                          <a:srgbClr val="C00000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  <a:p>
                      <a:pPr algn="ctr"/>
                      <a:endParaRPr lang="en-US" sz="950" b="1" baseline="0" dirty="0">
                        <a:solidFill>
                          <a:srgbClr val="C00000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  <a:p>
                      <a:pPr algn="ctr"/>
                      <a:endParaRPr lang="en-US" sz="950" b="1" baseline="0" dirty="0">
                        <a:solidFill>
                          <a:srgbClr val="C00000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US" sz="950" b="1" i="0" u="none" strike="noStrike" cap="none" dirty="0">
                        <a:solidFill>
                          <a:srgbClr val="C00000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  <a:sym typeface="Arial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US" sz="950" b="1" i="0" u="none" strike="noStrike" cap="none" dirty="0">
                        <a:solidFill>
                          <a:srgbClr val="C00000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  <a:sym typeface="Arial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US" sz="950" b="1" i="0" u="none" strike="noStrike" cap="none" dirty="0">
                        <a:solidFill>
                          <a:schemeClr val="tx1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  <a:sym typeface="Arial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US" sz="950" b="1" i="0" u="none" strike="noStrike" cap="none" dirty="0">
                        <a:solidFill>
                          <a:schemeClr val="tx1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  <a:sym typeface="Arial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29404166"/>
                  </a:ext>
                </a:extLst>
              </a:tr>
            </a:tbl>
          </a:graphicData>
        </a:graphic>
      </p:graphicFrame>
      <p:grpSp>
        <p:nvGrpSpPr>
          <p:cNvPr id="18" name="Group 17">
            <a:extLst>
              <a:ext uri="{FF2B5EF4-FFF2-40B4-BE49-F238E27FC236}">
                <a16:creationId xmlns:a16="http://schemas.microsoft.com/office/drawing/2014/main" id="{8843A367-F99D-44CF-8F9D-CDD8F7E6C209}"/>
              </a:ext>
            </a:extLst>
          </p:cNvPr>
          <p:cNvGrpSpPr/>
          <p:nvPr/>
        </p:nvGrpSpPr>
        <p:grpSpPr>
          <a:xfrm>
            <a:off x="8156135" y="4653032"/>
            <a:ext cx="850893" cy="308344"/>
            <a:chOff x="6297522" y="4695410"/>
            <a:chExt cx="850893" cy="308344"/>
          </a:xfrm>
        </p:grpSpPr>
        <p:sp>
          <p:nvSpPr>
            <p:cNvPr id="8" name="Action Button: Video 7">
              <a:hlinkClick r:id="rId3" highlightClick="1"/>
              <a:extLst>
                <a:ext uri="{FF2B5EF4-FFF2-40B4-BE49-F238E27FC236}">
                  <a16:creationId xmlns:a16="http://schemas.microsoft.com/office/drawing/2014/main" id="{C1CC7D53-CE4C-4624-B334-4AA2E2971A59}"/>
                </a:ext>
              </a:extLst>
            </p:cNvPr>
            <p:cNvSpPr/>
            <p:nvPr/>
          </p:nvSpPr>
          <p:spPr>
            <a:xfrm>
              <a:off x="6840071" y="4695410"/>
              <a:ext cx="308344" cy="308344"/>
            </a:xfrm>
            <a:prstGeom prst="actionButtonMovie">
              <a:avLst/>
            </a:prstGeom>
            <a:solidFill>
              <a:srgbClr val="CCA677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54B6B0D-D01E-41EF-85F3-20BC9E99AE88}"/>
                </a:ext>
              </a:extLst>
            </p:cNvPr>
            <p:cNvSpPr/>
            <p:nvPr/>
          </p:nvSpPr>
          <p:spPr>
            <a:xfrm>
              <a:off x="6297522" y="4695410"/>
              <a:ext cx="555290" cy="3083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50" b="1" dirty="0">
                  <a:solidFill>
                    <a:srgbClr val="FF0000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Upper limb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92288ADC-A057-4E57-8C57-5F6446B77A83}"/>
              </a:ext>
            </a:extLst>
          </p:cNvPr>
          <p:cNvSpPr/>
          <p:nvPr/>
        </p:nvSpPr>
        <p:spPr>
          <a:xfrm>
            <a:off x="136971" y="4391706"/>
            <a:ext cx="47338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bg2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1- Median nerve: 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arises from lateral and medial cords of the brachial plexus </a:t>
            </a:r>
            <a:r>
              <a:rPr lang="en-US" sz="800" b="1" dirty="0">
                <a:solidFill>
                  <a:schemeClr val="bg2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(Y shape) 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then continues in both arm &amp; forearm in the </a:t>
            </a:r>
            <a:r>
              <a:rPr lang="en-US" sz="800" b="1" u="sng" dirty="0">
                <a:solidFill>
                  <a:schemeClr val="bg2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middle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side </a:t>
            </a:r>
            <a:r>
              <a:rPr lang="en-US" sz="800" b="1" dirty="0">
                <a:solidFill>
                  <a:schemeClr val="bg2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(very obvious)</a:t>
            </a:r>
          </a:p>
          <a:p>
            <a:r>
              <a:rPr lang="en-US" sz="800" b="1" dirty="0">
                <a:solidFill>
                  <a:schemeClr val="bg2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2- Ulnar nerve: long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800" b="1" u="sng" dirty="0">
                <a:solidFill>
                  <a:schemeClr val="bg2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medial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nerve in both arm “may disappears ¾ end of arm” &amp; forearm </a:t>
            </a:r>
            <a:r>
              <a:rPr lang="en-US" sz="800" b="1" dirty="0">
                <a:solidFill>
                  <a:schemeClr val="bg2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(directly connected to the little finger)</a:t>
            </a:r>
          </a:p>
          <a:p>
            <a:r>
              <a:rPr lang="en-US" sz="800" b="1" dirty="0">
                <a:solidFill>
                  <a:schemeClr val="bg2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3- Musculocutaneous nerve: superficial short </a:t>
            </a:r>
            <a:r>
              <a:rPr lang="en-US" sz="800" b="1" u="sng" dirty="0">
                <a:solidFill>
                  <a:schemeClr val="bg2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lateral</a:t>
            </a:r>
            <a:r>
              <a:rPr lang="en-US" sz="800" b="1" dirty="0">
                <a:solidFill>
                  <a:schemeClr val="bg2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nerve </a:t>
            </a:r>
          </a:p>
          <a:p>
            <a:endParaRPr lang="en-US" sz="800" dirty="0">
              <a:solidFill>
                <a:schemeClr val="bg1">
                  <a:lumMod val="50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5B2B081-4BA1-41CD-9B12-6CD308946154}"/>
              </a:ext>
            </a:extLst>
          </p:cNvPr>
          <p:cNvGrpSpPr/>
          <p:nvPr/>
        </p:nvGrpSpPr>
        <p:grpSpPr>
          <a:xfrm>
            <a:off x="3148382" y="2394283"/>
            <a:ext cx="1105196" cy="1997420"/>
            <a:chOff x="3148382" y="2394283"/>
            <a:chExt cx="1105196" cy="1997420"/>
          </a:xfrm>
        </p:grpSpPr>
        <p:pic>
          <p:nvPicPr>
            <p:cNvPr id="23" name="Picture 22">
              <a:hlinkClick r:id="rId4"/>
              <a:extLst>
                <a:ext uri="{FF2B5EF4-FFF2-40B4-BE49-F238E27FC236}">
                  <a16:creationId xmlns:a16="http://schemas.microsoft.com/office/drawing/2014/main" id="{86E179F1-61C8-4704-B86E-848E28D09D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7955"/>
            <a:stretch/>
          </p:blipFill>
          <p:spPr>
            <a:xfrm rot="5400000">
              <a:off x="2685062" y="2928256"/>
              <a:ext cx="1997417" cy="929477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2C8CF4F-F8CF-4316-8E7D-F6A06C0A1D18}"/>
                </a:ext>
              </a:extLst>
            </p:cNvPr>
            <p:cNvSpPr/>
            <p:nvPr/>
          </p:nvSpPr>
          <p:spPr>
            <a:xfrm>
              <a:off x="3647322" y="4148581"/>
              <a:ext cx="606256" cy="2385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950" b="1" dirty="0">
                  <a:solidFill>
                    <a:schemeClr val="bg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Lateral 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0FF2FD3-2EEA-452A-A7CC-C8BE7A75B286}"/>
                </a:ext>
              </a:extLst>
            </p:cNvPr>
            <p:cNvSpPr/>
            <p:nvPr/>
          </p:nvSpPr>
          <p:spPr>
            <a:xfrm>
              <a:off x="3148382" y="2394283"/>
              <a:ext cx="567784" cy="2385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950" b="1" dirty="0">
                  <a:solidFill>
                    <a:schemeClr val="bg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Medial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3D7E038-400E-455B-88F6-17FE5727ADB9}"/>
              </a:ext>
            </a:extLst>
          </p:cNvPr>
          <p:cNvGrpSpPr/>
          <p:nvPr/>
        </p:nvGrpSpPr>
        <p:grpSpPr>
          <a:xfrm>
            <a:off x="4885149" y="2394283"/>
            <a:ext cx="1105196" cy="1997420"/>
            <a:chOff x="4885149" y="2394283"/>
            <a:chExt cx="1105196" cy="1997420"/>
          </a:xfrm>
        </p:grpSpPr>
        <p:pic>
          <p:nvPicPr>
            <p:cNvPr id="24" name="Picture 23">
              <a:hlinkClick r:id="rId6"/>
              <a:extLst>
                <a:ext uri="{FF2B5EF4-FFF2-40B4-BE49-F238E27FC236}">
                  <a16:creationId xmlns:a16="http://schemas.microsoft.com/office/drawing/2014/main" id="{9E5676D6-F136-499E-888F-356C935DB9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37955"/>
            <a:stretch/>
          </p:blipFill>
          <p:spPr>
            <a:xfrm rot="5400000">
              <a:off x="4430932" y="2928257"/>
              <a:ext cx="1997416" cy="929476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41827B0-8173-42BF-9C55-F204040536DC}"/>
                </a:ext>
              </a:extLst>
            </p:cNvPr>
            <p:cNvSpPr/>
            <p:nvPr/>
          </p:nvSpPr>
          <p:spPr>
            <a:xfrm>
              <a:off x="5384089" y="4148581"/>
              <a:ext cx="606256" cy="2385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950" b="1" dirty="0">
                  <a:solidFill>
                    <a:schemeClr val="bg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Lateral 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99DD4C3-4F60-4E44-BF80-960DC9E69235}"/>
                </a:ext>
              </a:extLst>
            </p:cNvPr>
            <p:cNvSpPr/>
            <p:nvPr/>
          </p:nvSpPr>
          <p:spPr>
            <a:xfrm>
              <a:off x="4885149" y="2394283"/>
              <a:ext cx="567784" cy="2385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950" b="1" dirty="0">
                  <a:solidFill>
                    <a:schemeClr val="bg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Medial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E4B631-38CC-454D-B5F9-B4044D121A52}"/>
              </a:ext>
            </a:extLst>
          </p:cNvPr>
          <p:cNvGrpSpPr/>
          <p:nvPr/>
        </p:nvGrpSpPr>
        <p:grpSpPr>
          <a:xfrm>
            <a:off x="1391143" y="2394283"/>
            <a:ext cx="1105196" cy="1997424"/>
            <a:chOff x="1391143" y="2394283"/>
            <a:chExt cx="1105196" cy="1997424"/>
          </a:xfrm>
        </p:grpSpPr>
        <p:pic>
          <p:nvPicPr>
            <p:cNvPr id="25" name="Picture 24">
              <a:hlinkClick r:id="rId8"/>
              <a:extLst>
                <a:ext uri="{FF2B5EF4-FFF2-40B4-BE49-F238E27FC236}">
                  <a16:creationId xmlns:a16="http://schemas.microsoft.com/office/drawing/2014/main" id="{23DCCFEC-5903-4E06-B5E6-99D0208CC5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37955"/>
            <a:stretch/>
          </p:blipFill>
          <p:spPr>
            <a:xfrm rot="5400000">
              <a:off x="939191" y="2928259"/>
              <a:ext cx="1997419" cy="929478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D2558EB-1B94-4BC2-8306-D7935D61FB79}"/>
                </a:ext>
              </a:extLst>
            </p:cNvPr>
            <p:cNvSpPr/>
            <p:nvPr/>
          </p:nvSpPr>
          <p:spPr>
            <a:xfrm>
              <a:off x="1890083" y="4148581"/>
              <a:ext cx="606256" cy="2385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950" b="1" dirty="0">
                  <a:solidFill>
                    <a:schemeClr val="bg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Lateral 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EF73C2F-1BDA-4A7B-BD95-7DFE7672CF15}"/>
                </a:ext>
              </a:extLst>
            </p:cNvPr>
            <p:cNvSpPr/>
            <p:nvPr/>
          </p:nvSpPr>
          <p:spPr>
            <a:xfrm>
              <a:off x="1391143" y="2394283"/>
              <a:ext cx="567784" cy="2385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950" b="1" dirty="0">
                  <a:solidFill>
                    <a:schemeClr val="bg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Medial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1944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5621949-5F47-4F62-A617-97CBF36E6A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29710"/>
              </p:ext>
            </p:extLst>
          </p:nvPr>
        </p:nvGraphicFramePr>
        <p:xfrm>
          <a:off x="136971" y="321803"/>
          <a:ext cx="8870058" cy="402069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249174">
                  <a:extLst>
                    <a:ext uri="{9D8B030D-6E8A-4147-A177-3AD203B41FA5}">
                      <a16:colId xmlns:a16="http://schemas.microsoft.com/office/drawing/2014/main" val="2382122499"/>
                    </a:ext>
                  </a:extLst>
                </a:gridCol>
                <a:gridCol w="3810442">
                  <a:extLst>
                    <a:ext uri="{9D8B030D-6E8A-4147-A177-3AD203B41FA5}">
                      <a16:colId xmlns:a16="http://schemas.microsoft.com/office/drawing/2014/main" val="181316862"/>
                    </a:ext>
                  </a:extLst>
                </a:gridCol>
                <a:gridCol w="3810442">
                  <a:extLst>
                    <a:ext uri="{9D8B030D-6E8A-4147-A177-3AD203B41FA5}">
                      <a16:colId xmlns:a16="http://schemas.microsoft.com/office/drawing/2014/main" val="2465295133"/>
                    </a:ext>
                  </a:extLst>
                </a:gridCol>
              </a:tblGrid>
              <a:tr h="245376">
                <a:tc>
                  <a:txBody>
                    <a:bodyPr/>
                    <a:lstStyle/>
                    <a:p>
                      <a:endParaRPr lang="en-US" sz="950" dirty="0">
                        <a:latin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5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Lumbar Plexus (supply LOWER limb)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Sacral Plexus (supply LOWER limb &amp; pelvic)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3788413"/>
                  </a:ext>
                </a:extLst>
              </a:tr>
              <a:tr h="245376">
                <a:tc>
                  <a:txBody>
                    <a:bodyPr/>
                    <a:lstStyle/>
                    <a:p>
                      <a:pPr algn="ctr"/>
                      <a:r>
                        <a:rPr lang="en-US" sz="950" b="1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Site: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5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In the </a:t>
                      </a:r>
                      <a:r>
                        <a:rPr lang="en-US" sz="950" b="1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substance</a:t>
                      </a:r>
                      <a:r>
                        <a:rPr lang="en-US" sz="95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of </a:t>
                      </a:r>
                      <a:r>
                        <a:rPr lang="en-US" sz="950" b="1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psoas</a:t>
                      </a:r>
                      <a:r>
                        <a:rPr lang="en-US" sz="95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sz="950" b="1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major</a:t>
                      </a:r>
                      <a:r>
                        <a:rPr lang="en-US" sz="95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sz="950" b="1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muscle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5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In </a:t>
                      </a:r>
                      <a:r>
                        <a:rPr lang="en-US" sz="950" b="1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front</a:t>
                      </a:r>
                      <a:r>
                        <a:rPr lang="en-US" sz="95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of </a:t>
                      </a:r>
                      <a:r>
                        <a:rPr lang="en-US" sz="950" b="1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piriformis</a:t>
                      </a:r>
                      <a:r>
                        <a:rPr lang="en-US" sz="95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sz="950" b="1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muscle</a:t>
                      </a:r>
                      <a:r>
                        <a:rPr lang="en-US" sz="95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(In pelvic)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184473"/>
                  </a:ext>
                </a:extLst>
              </a:tr>
              <a:tr h="245376">
                <a:tc>
                  <a:txBody>
                    <a:bodyPr/>
                    <a:lstStyle/>
                    <a:p>
                      <a:pPr algn="ctr"/>
                      <a:r>
                        <a:rPr lang="en-US" sz="950" b="1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Formation by: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50" b="1" i="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Ventral rami </a:t>
                      </a:r>
                      <a:r>
                        <a:rPr lang="en-US" sz="95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of t</a:t>
                      </a:r>
                      <a:r>
                        <a:rPr lang="en-US" sz="950" b="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he</a:t>
                      </a:r>
                      <a:r>
                        <a:rPr lang="en-US" sz="95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L1, L2, L3 &amp; most of L4 spinal nerves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50" b="1" i="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Ventral rami </a:t>
                      </a:r>
                      <a:r>
                        <a:rPr lang="en-US" sz="95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of t</a:t>
                      </a:r>
                      <a:r>
                        <a:rPr lang="en-US" sz="950" b="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he</a:t>
                      </a:r>
                      <a:r>
                        <a:rPr lang="en-US" sz="95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Part of the L4 &amp; whole L5 (lumbosacral trunk) + S1, S2, S3 &amp; most of the S4 spinal nerves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29908738"/>
                  </a:ext>
                </a:extLst>
              </a:tr>
              <a:tr h="1721066">
                <a:tc>
                  <a:txBody>
                    <a:bodyPr/>
                    <a:lstStyle/>
                    <a:p>
                      <a:pPr algn="ctr"/>
                      <a:r>
                        <a:rPr lang="en-US" sz="950" b="1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Main branches: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50" u="none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1- CIliohypogastric &amp; ilioinguinal nerves (L1): to anterior abdominal wall (sensory branches)</a:t>
                      </a:r>
                    </a:p>
                    <a:p>
                      <a:r>
                        <a:rPr lang="en-US" sz="950" u="none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2- </a:t>
                      </a:r>
                      <a:r>
                        <a:rPr lang="en-US" sz="950" b="1" u="none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Obturator nerve (L2 – L4)</a:t>
                      </a:r>
                      <a:r>
                        <a:rPr lang="en-US" sz="950" b="0" u="none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:</a:t>
                      </a:r>
                      <a:r>
                        <a:rPr lang="en-US" sz="950" u="none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to </a:t>
                      </a:r>
                      <a:r>
                        <a:rPr lang="en-US" sz="950" b="1" u="none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medial</a:t>
                      </a:r>
                      <a:r>
                        <a:rPr lang="en-US" sz="950" u="none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compartment (supply Adductor longus &amp; Adductor brevis muscles)</a:t>
                      </a:r>
                    </a:p>
                    <a:p>
                      <a:r>
                        <a:rPr lang="en-US" sz="950" u="none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3- </a:t>
                      </a:r>
                      <a:r>
                        <a:rPr lang="en-US" sz="950" b="1" u="none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Femoral nerve (L2 – L4)</a:t>
                      </a:r>
                      <a:r>
                        <a:rPr lang="en-US" sz="950" b="0" u="none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:</a:t>
                      </a:r>
                      <a:r>
                        <a:rPr lang="en-US" sz="950" u="none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to </a:t>
                      </a:r>
                      <a:r>
                        <a:rPr lang="en-US" sz="950" b="1" u="none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anterior</a:t>
                      </a:r>
                      <a:r>
                        <a:rPr lang="en-US" sz="950" u="none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compartment of thigh</a:t>
                      </a:r>
                    </a:p>
                    <a:p>
                      <a:endParaRPr lang="en-US" sz="950" u="none" dirty="0">
                        <a:solidFill>
                          <a:srgbClr val="C00000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  <a:p>
                      <a:endParaRPr lang="en-US" sz="950" u="none" dirty="0">
                        <a:solidFill>
                          <a:srgbClr val="C00000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  <a:p>
                      <a:endParaRPr lang="en-US" sz="950" u="none" dirty="0">
                        <a:solidFill>
                          <a:srgbClr val="006600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5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1- </a:t>
                      </a:r>
                      <a:r>
                        <a:rPr lang="en-US" sz="95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Pelvic splanchnic nerve</a:t>
                      </a:r>
                      <a:r>
                        <a:rPr lang="en-US" sz="95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: preganglionic </a:t>
                      </a:r>
                      <a:r>
                        <a:rPr lang="en-US" sz="95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parasympathetic</a:t>
                      </a:r>
                      <a:r>
                        <a:rPr lang="en-US" sz="95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 to pelvic viscera &amp; hindgut</a:t>
                      </a:r>
                    </a:p>
                    <a:p>
                      <a:r>
                        <a:rPr lang="en-US" sz="95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2- </a:t>
                      </a:r>
                      <a:r>
                        <a:rPr lang="en-US" sz="95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Pudendal nerve</a:t>
                      </a:r>
                      <a:r>
                        <a:rPr lang="en-US" sz="95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: to perineum</a:t>
                      </a:r>
                    </a:p>
                    <a:p>
                      <a:r>
                        <a:rPr lang="en-US" sz="950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3- </a:t>
                      </a:r>
                      <a:r>
                        <a:rPr lang="en-US" sz="950" b="1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Sciatic nerve (L4, L5, S1, S2, &amp; S3) </a:t>
                      </a:r>
                      <a:r>
                        <a:rPr lang="en-US" sz="950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: </a:t>
                      </a:r>
                      <a:r>
                        <a:rPr lang="en-US" sz="95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to lower limb</a:t>
                      </a:r>
                    </a:p>
                    <a:p>
                      <a:r>
                        <a:rPr lang="en-US" sz="950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*The largest nerve of the body</a:t>
                      </a:r>
                      <a:r>
                        <a:rPr lang="en-US" sz="95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, Divides into:</a:t>
                      </a:r>
                    </a:p>
                    <a:p>
                      <a:r>
                        <a:rPr lang="en-US" sz="950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1: </a:t>
                      </a:r>
                      <a:r>
                        <a:rPr lang="en-US" sz="950" b="1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Tibial</a:t>
                      </a:r>
                      <a:r>
                        <a:rPr lang="en-US" sz="950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“medial” </a:t>
                      </a:r>
                      <a:r>
                        <a:rPr lang="en-US" sz="950" b="1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nerve</a:t>
                      </a:r>
                      <a:r>
                        <a:rPr lang="en-US" sz="950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 divides into 2 terminal branches: </a:t>
                      </a:r>
                      <a:r>
                        <a:rPr lang="en-US" sz="950" b="1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Medial &amp; lateral plantar nerves</a:t>
                      </a:r>
                      <a:endParaRPr lang="en-US" sz="950" dirty="0">
                        <a:solidFill>
                          <a:srgbClr val="C00000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  <a:p>
                      <a:r>
                        <a:rPr lang="en-US" sz="950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2: </a:t>
                      </a:r>
                      <a:r>
                        <a:rPr lang="en-US" sz="950" b="1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Common peroneal </a:t>
                      </a:r>
                      <a:r>
                        <a:rPr lang="en-US" sz="950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“lateral” (fibular) </a:t>
                      </a:r>
                      <a:r>
                        <a:rPr lang="en-US" sz="950" b="1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nerve</a:t>
                      </a:r>
                      <a:r>
                        <a:rPr lang="en-US" sz="950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divides into:    </a:t>
                      </a:r>
                    </a:p>
                    <a:p>
                      <a:pPr marL="108000"/>
                      <a:r>
                        <a:rPr lang="en-US" sz="950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(1) </a:t>
                      </a:r>
                      <a:r>
                        <a:rPr lang="en-US" sz="950" b="1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Superficial peroneal </a:t>
                      </a:r>
                      <a:r>
                        <a:rPr lang="en-US" sz="950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or </a:t>
                      </a:r>
                      <a:r>
                        <a:rPr lang="en-US" sz="950" b="1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musculocutaneous nerve  </a:t>
                      </a:r>
                      <a:r>
                        <a:rPr lang="en-US" sz="950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of leg descends into </a:t>
                      </a:r>
                      <a:r>
                        <a:rPr lang="en-US" sz="950" b="1" u="sng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lateral</a:t>
                      </a:r>
                      <a:r>
                        <a:rPr lang="en-US" sz="950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compartment of leg (motor &amp; sensory)</a:t>
                      </a:r>
                      <a:br>
                        <a:rPr lang="en-US" sz="950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</a:br>
                      <a:r>
                        <a:rPr lang="en-US" sz="950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supply: Peroneus longus &amp; Peroneus  brevis muscles</a:t>
                      </a:r>
                    </a:p>
                    <a:p>
                      <a:pPr marL="108000"/>
                      <a:r>
                        <a:rPr lang="en-US" sz="950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(2) </a:t>
                      </a:r>
                      <a:r>
                        <a:rPr lang="en-US" sz="950" b="1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Deep peroneal </a:t>
                      </a:r>
                      <a:r>
                        <a:rPr lang="en-US" sz="950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or </a:t>
                      </a:r>
                      <a:r>
                        <a:rPr lang="en-US" sz="950" b="1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anterior tibial nerve </a:t>
                      </a:r>
                      <a:r>
                        <a:rPr lang="en-US" sz="950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descends into </a:t>
                      </a:r>
                      <a:r>
                        <a:rPr lang="en-US" sz="950" b="1" u="sng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anterior</a:t>
                      </a:r>
                      <a:r>
                        <a:rPr lang="en-US" sz="950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compartment of leg, supply: Extensors hallucis &amp; Extensors </a:t>
                      </a:r>
                      <a:r>
                        <a:rPr lang="en-US" sz="950" dirty="0" err="1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digitorum</a:t>
                      </a:r>
                      <a:r>
                        <a:rPr lang="en-US" sz="950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longus muscles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427977"/>
                  </a:ext>
                </a:extLst>
              </a:tr>
              <a:tr h="926976">
                <a:tc>
                  <a:txBody>
                    <a:bodyPr/>
                    <a:lstStyle/>
                    <a:p>
                      <a:pPr algn="ctr"/>
                      <a:r>
                        <a:rPr lang="en-US" sz="950" b="1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Lesion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50" b="0" u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(next slide)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5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- Lesion of Superficial peroneal: loss </a:t>
                      </a:r>
                      <a:r>
                        <a:rPr lang="en-US" sz="950" b="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of</a:t>
                      </a:r>
                      <a:r>
                        <a:rPr lang="en-US" sz="95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sz="950" b="0" u="sng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foot</a:t>
                      </a:r>
                      <a:r>
                        <a:rPr lang="en-US" sz="95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eversion </a:t>
                      </a:r>
                    </a:p>
                    <a:p>
                      <a:r>
                        <a:rPr lang="en-US" sz="95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- Lesion of Deep peroneal: loss </a:t>
                      </a:r>
                      <a:r>
                        <a:rPr lang="en-US" sz="950" b="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of</a:t>
                      </a:r>
                      <a:r>
                        <a:rPr lang="en-US" sz="95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sz="950" b="0" u="sng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ankle</a:t>
                      </a:r>
                      <a:r>
                        <a:rPr lang="en-US" sz="95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dorsiflexion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50" b="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- </a:t>
                      </a:r>
                      <a:r>
                        <a:rPr lang="en-US" sz="95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Lesion of common peroneal nerve:</a:t>
                      </a:r>
                      <a:r>
                        <a:rPr lang="en-US" sz="950" b="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sz="95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loss</a:t>
                      </a:r>
                      <a:r>
                        <a:rPr lang="en-US" sz="950" b="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both of</a:t>
                      </a:r>
                      <a:r>
                        <a:rPr lang="en-US" sz="95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sz="950" b="0" u="sng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foot</a:t>
                      </a:r>
                      <a:r>
                        <a:rPr lang="en-US" sz="95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eversion  and loss </a:t>
                      </a:r>
                      <a:r>
                        <a:rPr lang="en-US" sz="950" b="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of</a:t>
                      </a:r>
                      <a:r>
                        <a:rPr lang="en-US" sz="95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sz="950" b="0" u="sng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ankle</a:t>
                      </a:r>
                      <a:r>
                        <a:rPr lang="en-US" sz="95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dorsiflexion ( talipes equinovarus)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24208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2209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5621949-5F47-4F62-A617-97CBF36E6A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816855"/>
              </p:ext>
            </p:extLst>
          </p:nvPr>
        </p:nvGraphicFramePr>
        <p:xfrm>
          <a:off x="136971" y="139748"/>
          <a:ext cx="8870059" cy="446845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25347">
                  <a:extLst>
                    <a:ext uri="{9D8B030D-6E8A-4147-A177-3AD203B41FA5}">
                      <a16:colId xmlns:a16="http://schemas.microsoft.com/office/drawing/2014/main" val="2382122499"/>
                    </a:ext>
                  </a:extLst>
                </a:gridCol>
                <a:gridCol w="2573767">
                  <a:extLst>
                    <a:ext uri="{9D8B030D-6E8A-4147-A177-3AD203B41FA5}">
                      <a16:colId xmlns:a16="http://schemas.microsoft.com/office/drawing/2014/main" val="181316862"/>
                    </a:ext>
                  </a:extLst>
                </a:gridCol>
                <a:gridCol w="1790315">
                  <a:extLst>
                    <a:ext uri="{9D8B030D-6E8A-4147-A177-3AD203B41FA5}">
                      <a16:colId xmlns:a16="http://schemas.microsoft.com/office/drawing/2014/main" val="559608016"/>
                    </a:ext>
                  </a:extLst>
                </a:gridCol>
                <a:gridCol w="1790315">
                  <a:extLst>
                    <a:ext uri="{9D8B030D-6E8A-4147-A177-3AD203B41FA5}">
                      <a16:colId xmlns:a16="http://schemas.microsoft.com/office/drawing/2014/main" val="3905911010"/>
                    </a:ext>
                  </a:extLst>
                </a:gridCol>
                <a:gridCol w="1790315">
                  <a:extLst>
                    <a:ext uri="{9D8B030D-6E8A-4147-A177-3AD203B41FA5}">
                      <a16:colId xmlns:a16="http://schemas.microsoft.com/office/drawing/2014/main" val="1931458159"/>
                    </a:ext>
                  </a:extLst>
                </a:gridCol>
              </a:tblGrid>
              <a:tr h="259466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5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Nerves  of the LOWER limbs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5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5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5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5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3788413"/>
                  </a:ext>
                </a:extLst>
              </a:tr>
              <a:tr h="259466">
                <a:tc>
                  <a:txBody>
                    <a:bodyPr/>
                    <a:lstStyle/>
                    <a:p>
                      <a:pPr algn="ctr"/>
                      <a:endParaRPr lang="en-US" sz="950" b="1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5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Anterior part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5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Posterior part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950" b="1" dirty="0">
                        <a:solidFill>
                          <a:srgbClr val="FF0000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950" b="1" dirty="0">
                        <a:solidFill>
                          <a:schemeClr val="tx1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1079446"/>
                  </a:ext>
                </a:extLst>
              </a:tr>
              <a:tr h="259466">
                <a:tc rowSpan="2">
                  <a:txBody>
                    <a:bodyPr/>
                    <a:lstStyle/>
                    <a:p>
                      <a:pPr algn="ctr"/>
                      <a:r>
                        <a:rPr lang="en-US" sz="950" b="1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Name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950" b="1" dirty="0">
                        <a:solidFill>
                          <a:srgbClr val="FF0000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5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Sciatic nerve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5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Branches of sciatic nerve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950" b="1" dirty="0">
                        <a:solidFill>
                          <a:schemeClr val="tx1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4596396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en-US" sz="950" b="1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50" b="1" u="none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Femoral </a:t>
                      </a:r>
                      <a:r>
                        <a:rPr lang="en-US" sz="950" b="1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nerve</a:t>
                      </a:r>
                      <a:r>
                        <a:rPr lang="en-US" sz="1000" b="1" i="0" u="none" strike="noStrike" cap="none" baseline="30000" dirty="0">
                          <a:solidFill>
                            <a:srgbClr val="FF0000"/>
                          </a:solidFill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  <a:sym typeface="Arial"/>
                        </a:rPr>
                        <a:t>1</a:t>
                      </a:r>
                      <a:r>
                        <a:rPr lang="en-US" sz="950" b="1" u="none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endParaRPr lang="en-US" sz="950" b="1" dirty="0">
                        <a:solidFill>
                          <a:srgbClr val="FF0000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50" b="1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Sciatic nerve</a:t>
                      </a:r>
                      <a:r>
                        <a:rPr lang="en-US" sz="1000" b="1" i="0" u="none" strike="noStrike" cap="none" baseline="30000" dirty="0">
                          <a:solidFill>
                            <a:srgbClr val="FF0000"/>
                          </a:solidFill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  <a:sym typeface="Arial"/>
                        </a:rPr>
                        <a:t>2</a:t>
                      </a:r>
                      <a:endParaRPr lang="en-US" sz="950" b="1" dirty="0">
                        <a:solidFill>
                          <a:srgbClr val="FF0000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50" b="1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Tibial</a:t>
                      </a:r>
                      <a:r>
                        <a:rPr lang="en-US" sz="950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“medial” </a:t>
                      </a:r>
                      <a:r>
                        <a:rPr lang="en-US" sz="950" b="1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nerve</a:t>
                      </a:r>
                      <a:r>
                        <a:rPr lang="en-US" sz="1000" b="1" i="0" u="none" strike="noStrike" cap="none" baseline="30000" dirty="0">
                          <a:solidFill>
                            <a:srgbClr val="C00000"/>
                          </a:solidFill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  <a:sym typeface="Arial"/>
                        </a:rPr>
                        <a:t>3</a:t>
                      </a:r>
                      <a:r>
                        <a:rPr lang="en-US" sz="950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50" b="1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(Continuation) 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50" b="1" u="none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Common peroneal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50" b="0" u="none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“lateral” </a:t>
                      </a:r>
                      <a:r>
                        <a:rPr lang="en-US" sz="950" b="1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nerve</a:t>
                      </a:r>
                      <a:r>
                        <a:rPr lang="en-US" sz="1000" b="1" i="0" u="none" strike="noStrike" cap="none" baseline="30000" dirty="0">
                          <a:solidFill>
                            <a:srgbClr val="C00000"/>
                          </a:solidFill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  <a:sym typeface="Arial"/>
                        </a:rPr>
                        <a:t>4</a:t>
                      </a:r>
                      <a:r>
                        <a:rPr lang="en-US" sz="950" b="1" u="none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(Branch)</a:t>
                      </a:r>
                      <a:endParaRPr lang="en-US" sz="950" b="1" dirty="0">
                        <a:solidFill>
                          <a:srgbClr val="C00000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184473"/>
                  </a:ext>
                </a:extLst>
              </a:tr>
              <a:tr h="259466">
                <a:tc>
                  <a:txBody>
                    <a:bodyPr/>
                    <a:lstStyle/>
                    <a:p>
                      <a:pPr algn="ctr"/>
                      <a:r>
                        <a:rPr lang="en-US" sz="950" b="1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Root</a:t>
                      </a:r>
                      <a:r>
                        <a:rPr lang="en-US" sz="950" b="1" baseline="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value</a:t>
                      </a:r>
                      <a:endParaRPr lang="en-US" sz="950" b="1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50" b="1" u="none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L2 – L4</a:t>
                      </a:r>
                      <a:endParaRPr lang="en-US" sz="950" b="1" dirty="0">
                        <a:solidFill>
                          <a:srgbClr val="FF0000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50" b="1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L4-S3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50" b="1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L4-S3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50" b="1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L4-S2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29908738"/>
                  </a:ext>
                </a:extLst>
              </a:tr>
              <a:tr h="682025">
                <a:tc>
                  <a:txBody>
                    <a:bodyPr/>
                    <a:lstStyle/>
                    <a:p>
                      <a:pPr algn="ctr"/>
                      <a:r>
                        <a:rPr lang="en-US" sz="950" b="1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Muscles</a:t>
                      </a:r>
                      <a:r>
                        <a:rPr lang="en-US" sz="950" b="1" baseline="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supplied</a:t>
                      </a:r>
                      <a:endParaRPr lang="en-US" sz="950" b="1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50" b="1" u="none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Quadriceps femoris  </a:t>
                      </a:r>
                    </a:p>
                    <a:p>
                      <a:r>
                        <a:rPr lang="en-US" sz="950" b="1" u="none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Sartorius muscle</a:t>
                      </a:r>
                    </a:p>
                    <a:p>
                      <a:r>
                        <a:rPr lang="en-US" sz="950" b="1" u="none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Pectineus muscle</a:t>
                      </a:r>
                    </a:p>
                    <a:p>
                      <a:r>
                        <a:rPr lang="en-US" sz="950" b="1" u="none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iliacus muscle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50" b="1" i="0" u="none" strike="noStrike" cap="none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  <a:sym typeface="Arial"/>
                        </a:rPr>
                        <a:t>Peroneus  brevis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50" b="1" i="0" u="none" strike="noStrike" cap="none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  <a:sym typeface="Arial"/>
                        </a:rPr>
                        <a:t>Peroneus longus 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950" b="1" i="0" u="none" strike="noStrike" cap="none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  <a:sym typeface="Arial"/>
                        </a:rPr>
                        <a:t>Gastrocnemius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950" b="1" i="0" u="none" strike="noStrike" cap="none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  <a:sym typeface="Arial"/>
                        </a:rPr>
                        <a:t>Soleus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950" b="1" i="0" u="none" strike="noStrike" cap="none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  <a:sym typeface="Arial"/>
                        </a:rPr>
                        <a:t>Gastrocnemius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950" b="1" i="0" u="none" strike="noStrike" cap="none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  <a:sym typeface="Arial"/>
                        </a:rPr>
                        <a:t>Plantaris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950" b="1" i="0" u="none" strike="noStrike" cap="none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  <a:sym typeface="Arial"/>
                        </a:rPr>
                        <a:t>Soleus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50" b="1" i="0" u="none" strike="noStrike" cap="none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  <a:sym typeface="Arial"/>
                        </a:rPr>
                        <a:t>Peroneus  brevis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50" b="1" i="0" u="none" strike="noStrike" cap="none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  <a:sym typeface="Arial"/>
                        </a:rPr>
                        <a:t>Peroneus longus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50" b="1" i="0" u="none" strike="noStrike" cap="none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  <a:sym typeface="Arial"/>
                        </a:rPr>
                        <a:t>Extensors hallucis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950" b="1" i="0" u="none" strike="noStrike" cap="none" dirty="0">
                        <a:solidFill>
                          <a:schemeClr val="tx1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  <a:sym typeface="Arial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9826278"/>
                  </a:ext>
                </a:extLst>
              </a:tr>
              <a:tr h="1104583">
                <a:tc>
                  <a:txBody>
                    <a:bodyPr/>
                    <a:lstStyle/>
                    <a:p>
                      <a:pPr algn="ctr"/>
                      <a:r>
                        <a:rPr lang="en-US" sz="950" b="1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Lesions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50" b="1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Motor effect: </a:t>
                      </a:r>
                      <a:br>
                        <a:rPr lang="en-US" sz="950" b="1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</a:br>
                      <a:r>
                        <a:rPr lang="en-US" sz="950" b="1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Wasting</a:t>
                      </a:r>
                      <a:r>
                        <a:rPr lang="en-US" sz="950" b="0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of </a:t>
                      </a:r>
                      <a:r>
                        <a:rPr lang="en-US" sz="950" b="0" u="sng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quadriceps femoris</a:t>
                      </a:r>
                      <a:r>
                        <a:rPr lang="en-US" sz="950" b="0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, </a:t>
                      </a:r>
                      <a:r>
                        <a:rPr lang="en-US" sz="950" b="1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Loss</a:t>
                      </a:r>
                      <a:r>
                        <a:rPr lang="en-US" sz="950" b="0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sz="950" b="1" u="none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extension</a:t>
                      </a:r>
                      <a:r>
                        <a:rPr lang="en-US" sz="950" b="0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of </a:t>
                      </a:r>
                      <a:r>
                        <a:rPr lang="en-US" sz="950" b="0" u="sng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knee</a:t>
                      </a:r>
                      <a:r>
                        <a:rPr lang="en-US" sz="950" b="0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&amp; </a:t>
                      </a:r>
                      <a:r>
                        <a:rPr lang="en-US" sz="950" b="1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Weak</a:t>
                      </a:r>
                      <a:r>
                        <a:rPr lang="en-US" sz="950" b="0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sz="950" b="1" u="none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flexion</a:t>
                      </a:r>
                      <a:r>
                        <a:rPr lang="en-US" sz="950" b="0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of </a:t>
                      </a:r>
                      <a:r>
                        <a:rPr lang="en-US" sz="950" b="0" u="sng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hip</a:t>
                      </a:r>
                      <a:r>
                        <a:rPr lang="en-US" sz="950" b="0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br>
                        <a:rPr lang="en-US" sz="950" b="1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</a:br>
                      <a:r>
                        <a:rPr lang="en-US" sz="950" b="1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Sensory effect:</a:t>
                      </a:r>
                    </a:p>
                    <a:p>
                      <a:r>
                        <a:rPr lang="en-US" sz="950" b="1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loss</a:t>
                      </a:r>
                      <a:r>
                        <a:rPr lang="en-US" sz="950" b="0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of </a:t>
                      </a:r>
                      <a:r>
                        <a:rPr lang="en-US" sz="950" b="1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sensation</a:t>
                      </a:r>
                      <a:r>
                        <a:rPr lang="en-US" sz="950" b="0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of skin over areas supplied </a:t>
                      </a:r>
                      <a:r>
                        <a:rPr lang="en-US" sz="950" b="1" u="sng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antero-medial aspect</a:t>
                      </a:r>
                      <a:r>
                        <a:rPr lang="en-US" sz="950" b="0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of </a:t>
                      </a:r>
                      <a:r>
                        <a:rPr lang="en-US" sz="950" b="0" u="sng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thigh</a:t>
                      </a:r>
                      <a:r>
                        <a:rPr lang="en-US" sz="950" b="0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&amp; </a:t>
                      </a:r>
                      <a:r>
                        <a:rPr lang="en-US" sz="950" b="1" u="sng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medial</a:t>
                      </a:r>
                      <a:r>
                        <a:rPr lang="en-US" sz="950" b="0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side of </a:t>
                      </a:r>
                      <a:r>
                        <a:rPr lang="en-US" sz="950" b="0" u="sng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leg</a:t>
                      </a:r>
                      <a:r>
                        <a:rPr lang="en-US" sz="950" b="0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&amp; </a:t>
                      </a:r>
                      <a:r>
                        <a:rPr lang="en-US" sz="950" b="0" u="sng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foot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950" b="1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Motor effect: </a:t>
                      </a:r>
                      <a:br>
                        <a:rPr lang="en-US" sz="950" b="1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</a:br>
                      <a:r>
                        <a:rPr lang="en-US" sz="950" b="1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weak flexion</a:t>
                      </a:r>
                      <a:r>
                        <a:rPr lang="en-US" sz="950" b="0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of knee, </a:t>
                      </a:r>
                      <a:r>
                        <a:rPr lang="en-US" sz="950" b="1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weak extension </a:t>
                      </a:r>
                      <a:r>
                        <a:rPr lang="en-US" sz="950" b="0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of hip, </a:t>
                      </a:r>
                      <a:r>
                        <a:rPr lang="en-US" sz="950" b="1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affect</a:t>
                      </a:r>
                      <a:r>
                        <a:rPr lang="en-US" sz="950" b="0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all </a:t>
                      </a:r>
                      <a:r>
                        <a:rPr lang="en-US" sz="950" b="1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movements</a:t>
                      </a:r>
                      <a:r>
                        <a:rPr lang="en-US" sz="950" b="0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of </a:t>
                      </a:r>
                      <a:r>
                        <a:rPr lang="en-US" sz="950" b="0" u="sng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leg</a:t>
                      </a:r>
                      <a:r>
                        <a:rPr lang="en-US" sz="950" b="0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&amp; </a:t>
                      </a:r>
                      <a:r>
                        <a:rPr lang="en-US" sz="950" b="0" u="sng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foot</a:t>
                      </a:r>
                      <a:r>
                        <a:rPr lang="en-US" sz="950" b="0" u="none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sz="950" b="1" u="none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(paralysis) &amp; Foot drop</a:t>
                      </a:r>
                      <a:br>
                        <a:rPr lang="en-US" sz="950" b="1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</a:br>
                      <a:r>
                        <a:rPr lang="en-US" sz="950" b="1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Sensory effect:</a:t>
                      </a:r>
                    </a:p>
                    <a:p>
                      <a:r>
                        <a:rPr lang="en-US" sz="950" b="1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loss</a:t>
                      </a:r>
                      <a:r>
                        <a:rPr lang="en-US" sz="950" b="0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of </a:t>
                      </a:r>
                      <a:r>
                        <a:rPr lang="en-US" sz="950" b="1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sensation</a:t>
                      </a:r>
                      <a:r>
                        <a:rPr lang="en-US" sz="950" b="0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of skin of </a:t>
                      </a:r>
                      <a:r>
                        <a:rPr lang="en-US" sz="950" b="0" u="sng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leg</a:t>
                      </a:r>
                      <a:r>
                        <a:rPr lang="en-US" sz="950" b="0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and </a:t>
                      </a:r>
                      <a:r>
                        <a:rPr lang="en-US" sz="950" b="0" u="sng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foot</a:t>
                      </a:r>
                      <a:r>
                        <a:rPr lang="en-US" sz="950" b="0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(</a:t>
                      </a:r>
                      <a:r>
                        <a:rPr lang="en-US" sz="950" b="1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EXCEPT</a:t>
                      </a:r>
                      <a:r>
                        <a:rPr lang="en-US" sz="950" b="0" dirty="0">
                          <a:solidFill>
                            <a:srgbClr val="C0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areas supplied by saphenous branch of femoral nerve)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US" sz="950" b="1" i="0" u="none" strike="noStrike" cap="none" dirty="0">
                        <a:solidFill>
                          <a:srgbClr val="C00000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  <a:sym typeface="Arial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US" sz="950" b="1" i="0" u="none" strike="noStrike" cap="none" dirty="0">
                        <a:solidFill>
                          <a:schemeClr val="tx1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  <a:sym typeface="Arial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4127155"/>
                  </a:ext>
                </a:extLst>
              </a:tr>
              <a:tr h="1153751">
                <a:tc>
                  <a:txBody>
                    <a:bodyPr/>
                    <a:lstStyle/>
                    <a:p>
                      <a:pPr algn="ctr"/>
                      <a:r>
                        <a:rPr lang="en-US" sz="950" b="1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Picture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50" b="1" baseline="0" dirty="0">
                        <a:solidFill>
                          <a:srgbClr val="C00000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US" sz="950" b="1" i="0" u="none" strike="noStrike" cap="none" dirty="0">
                        <a:solidFill>
                          <a:srgbClr val="C00000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  <a:sym typeface="Arial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US" sz="950" b="1" i="0" u="none" strike="noStrike" cap="none" dirty="0">
                        <a:solidFill>
                          <a:srgbClr val="C00000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  <a:sym typeface="Arial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US" sz="950" b="1" i="0" u="none" strike="noStrike" cap="none" dirty="0">
                        <a:solidFill>
                          <a:schemeClr val="tx1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  <a:sym typeface="Arial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29404166"/>
                  </a:ext>
                </a:extLst>
              </a:tr>
            </a:tbl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92288ADC-A057-4E57-8C57-5F6446B77A83}"/>
              </a:ext>
            </a:extLst>
          </p:cNvPr>
          <p:cNvSpPr/>
          <p:nvPr/>
        </p:nvSpPr>
        <p:spPr>
          <a:xfrm>
            <a:off x="136970" y="4703508"/>
            <a:ext cx="88700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bg2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1- Femoral nerve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: ONLY nerve from </a:t>
            </a:r>
            <a:r>
              <a:rPr lang="en-US" sz="800" b="1" dirty="0">
                <a:solidFill>
                  <a:schemeClr val="bg2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anterior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part of LL </a:t>
            </a:r>
          </a:p>
          <a:p>
            <a:r>
              <a:rPr lang="en-US" sz="800" b="1" dirty="0">
                <a:solidFill>
                  <a:schemeClr val="bg2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2- Sciatic nerve: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800" b="1" dirty="0">
                <a:solidFill>
                  <a:schemeClr val="bg2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largest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nerve in the </a:t>
            </a:r>
            <a:r>
              <a:rPr lang="en-US" sz="800" b="1" dirty="0">
                <a:solidFill>
                  <a:schemeClr val="bg2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posterior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part of LL body, Divides into </a:t>
            </a:r>
            <a:r>
              <a:rPr lang="en-US" sz="800" b="1" dirty="0">
                <a:solidFill>
                  <a:schemeClr val="bg2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tibial “</a:t>
            </a:r>
            <a:r>
              <a:rPr lang="en-US" sz="800" b="1" u="sng" dirty="0">
                <a:solidFill>
                  <a:schemeClr val="bg2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medial</a:t>
            </a:r>
            <a:r>
              <a:rPr lang="en-US" sz="800" b="1" dirty="0">
                <a:solidFill>
                  <a:schemeClr val="bg2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” nerve</a:t>
            </a:r>
            <a:r>
              <a:rPr lang="en-US" sz="800" b="1" baseline="30000" dirty="0">
                <a:solidFill>
                  <a:schemeClr val="bg2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3</a:t>
            </a:r>
            <a:r>
              <a:rPr lang="en-US" sz="800" b="1" dirty="0">
                <a:solidFill>
                  <a:schemeClr val="bg2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(Continuation)  &amp; common peroneal “</a:t>
            </a:r>
            <a:r>
              <a:rPr lang="en-US" sz="800" b="1" u="sng" dirty="0">
                <a:solidFill>
                  <a:schemeClr val="bg2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lateral</a:t>
            </a:r>
            <a:r>
              <a:rPr lang="en-US" sz="800" b="1" dirty="0">
                <a:solidFill>
                  <a:schemeClr val="bg2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” nerve</a:t>
            </a:r>
            <a:r>
              <a:rPr lang="en-US" sz="800" b="1" baseline="30000" dirty="0">
                <a:solidFill>
                  <a:schemeClr val="bg2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4</a:t>
            </a:r>
            <a:r>
              <a:rPr lang="en-US" sz="800" b="1" dirty="0">
                <a:solidFill>
                  <a:schemeClr val="bg2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(branch)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AE5EB97-677F-43B4-A052-89882D5444BF}"/>
              </a:ext>
            </a:extLst>
          </p:cNvPr>
          <p:cNvGrpSpPr/>
          <p:nvPr/>
        </p:nvGrpSpPr>
        <p:grpSpPr>
          <a:xfrm>
            <a:off x="3806306" y="3480842"/>
            <a:ext cx="2358716" cy="1101025"/>
            <a:chOff x="3914223" y="3596477"/>
            <a:chExt cx="2358716" cy="1101025"/>
          </a:xfrm>
        </p:grpSpPr>
        <p:pic>
          <p:nvPicPr>
            <p:cNvPr id="22" name="Picture 21">
              <a:hlinkClick r:id="rId3"/>
              <a:extLst>
                <a:ext uri="{FF2B5EF4-FFF2-40B4-BE49-F238E27FC236}">
                  <a16:creationId xmlns:a16="http://schemas.microsoft.com/office/drawing/2014/main" id="{A7F1B413-5B33-4771-B4CD-16F75180FC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7955"/>
            <a:stretch/>
          </p:blipFill>
          <p:spPr>
            <a:xfrm rot="10800000">
              <a:off x="3914223" y="3596477"/>
              <a:ext cx="2358716" cy="1097604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5FDC5A8-A27C-432F-A016-7A1A204CAA8D}"/>
                </a:ext>
              </a:extLst>
            </p:cNvPr>
            <p:cNvSpPr/>
            <p:nvPr/>
          </p:nvSpPr>
          <p:spPr>
            <a:xfrm>
              <a:off x="4790451" y="3633121"/>
              <a:ext cx="606256" cy="2385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950" b="1" dirty="0">
                  <a:solidFill>
                    <a:schemeClr val="bg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Lateral 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50C3112-E6B7-4AD5-8941-FDC6130B6299}"/>
                </a:ext>
              </a:extLst>
            </p:cNvPr>
            <p:cNvSpPr/>
            <p:nvPr/>
          </p:nvSpPr>
          <p:spPr>
            <a:xfrm>
              <a:off x="4809686" y="4458975"/>
              <a:ext cx="567784" cy="2385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950" b="1" dirty="0">
                  <a:solidFill>
                    <a:schemeClr val="bg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Medial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FF6AD32-ACC7-4FEF-8461-172069A8B7F1}"/>
              </a:ext>
            </a:extLst>
          </p:cNvPr>
          <p:cNvGrpSpPr/>
          <p:nvPr/>
        </p:nvGrpSpPr>
        <p:grpSpPr>
          <a:xfrm>
            <a:off x="6352708" y="3417357"/>
            <a:ext cx="2358717" cy="1198521"/>
            <a:chOff x="6460625" y="3532992"/>
            <a:chExt cx="2358717" cy="119852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CECEB57-909A-412B-9832-3ED0E58EC9CA}"/>
                </a:ext>
              </a:extLst>
            </p:cNvPr>
            <p:cNvGrpSpPr/>
            <p:nvPr/>
          </p:nvGrpSpPr>
          <p:grpSpPr>
            <a:xfrm>
              <a:off x="6460625" y="3596477"/>
              <a:ext cx="2358717" cy="1135036"/>
              <a:chOff x="6460625" y="3596477"/>
              <a:chExt cx="2358717" cy="1135036"/>
            </a:xfrm>
          </p:grpSpPr>
          <p:pic>
            <p:nvPicPr>
              <p:cNvPr id="27" name="Picture 26">
                <a:hlinkClick r:id="rId5"/>
                <a:extLst>
                  <a:ext uri="{FF2B5EF4-FFF2-40B4-BE49-F238E27FC236}">
                    <a16:creationId xmlns:a16="http://schemas.microsoft.com/office/drawing/2014/main" id="{90802CF9-962B-48A5-AB5D-E64466BBD0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37955"/>
              <a:stretch/>
            </p:blipFill>
            <p:spPr>
              <a:xfrm rot="10800000">
                <a:off x="6460625" y="3596477"/>
                <a:ext cx="2358717" cy="1097603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B2D7D2B-BAC3-4AC2-941F-22369D6B47FA}"/>
                  </a:ext>
                </a:extLst>
              </p:cNvPr>
              <p:cNvSpPr/>
              <p:nvPr/>
            </p:nvSpPr>
            <p:spPr>
              <a:xfrm>
                <a:off x="7336856" y="3667132"/>
                <a:ext cx="606256" cy="2385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950" b="1" dirty="0">
                    <a:solidFill>
                      <a:schemeClr val="bg1"/>
                    </a:solidFill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</a:rPr>
                  <a:t>Lateral 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2F90CB1-E7B5-48D6-A1B2-B32725B0D21E}"/>
                  </a:ext>
                </a:extLst>
              </p:cNvPr>
              <p:cNvSpPr/>
              <p:nvPr/>
            </p:nvSpPr>
            <p:spPr>
              <a:xfrm>
                <a:off x="7356091" y="4492986"/>
                <a:ext cx="567784" cy="2385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950" b="1" dirty="0">
                    <a:solidFill>
                      <a:schemeClr val="bg1"/>
                    </a:solidFill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</a:rPr>
                  <a:t>Medial</a:t>
                </a:r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4F450A2-775D-4819-B571-7988CD86FE4F}"/>
                </a:ext>
              </a:extLst>
            </p:cNvPr>
            <p:cNvSpPr/>
            <p:nvPr/>
          </p:nvSpPr>
          <p:spPr>
            <a:xfrm>
              <a:off x="7679194" y="3532992"/>
              <a:ext cx="678391" cy="2385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950" b="1" dirty="0">
                  <a:solidFill>
                    <a:schemeClr val="bg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Sciatic n.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C7752A4-90E0-4D65-A0F8-370C911F2781}"/>
                </a:ext>
              </a:extLst>
            </p:cNvPr>
            <p:cNvCxnSpPr>
              <a:cxnSpLocks/>
            </p:cNvCxnSpPr>
            <p:nvPr/>
          </p:nvCxnSpPr>
          <p:spPr>
            <a:xfrm>
              <a:off x="8014963" y="3715730"/>
              <a:ext cx="36957" cy="15591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9D129AAE-4556-4D5B-8E61-BC25353AE3EA}"/>
              </a:ext>
            </a:extLst>
          </p:cNvPr>
          <p:cNvSpPr/>
          <p:nvPr/>
        </p:nvSpPr>
        <p:spPr>
          <a:xfrm>
            <a:off x="5151355" y="3532992"/>
            <a:ext cx="678391" cy="2385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950" b="1" dirty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Sciatic n.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B85CEC7-2376-4D35-BC4E-930A7036C6BA}"/>
              </a:ext>
            </a:extLst>
          </p:cNvPr>
          <p:cNvCxnSpPr>
            <a:cxnSpLocks/>
          </p:cNvCxnSpPr>
          <p:nvPr/>
        </p:nvCxnSpPr>
        <p:spPr>
          <a:xfrm>
            <a:off x="5524188" y="3715730"/>
            <a:ext cx="36957" cy="15591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E0D930-3FCA-4EC7-89B3-4671EAB46133}"/>
              </a:ext>
            </a:extLst>
          </p:cNvPr>
          <p:cNvGrpSpPr/>
          <p:nvPr/>
        </p:nvGrpSpPr>
        <p:grpSpPr>
          <a:xfrm>
            <a:off x="8156135" y="4653032"/>
            <a:ext cx="850893" cy="308344"/>
            <a:chOff x="6297522" y="4695410"/>
            <a:chExt cx="850893" cy="308344"/>
          </a:xfrm>
        </p:grpSpPr>
        <p:sp>
          <p:nvSpPr>
            <p:cNvPr id="18" name="Action Button: Video 17">
              <a:hlinkClick r:id="rId7" highlightClick="1"/>
              <a:extLst>
                <a:ext uri="{FF2B5EF4-FFF2-40B4-BE49-F238E27FC236}">
                  <a16:creationId xmlns:a16="http://schemas.microsoft.com/office/drawing/2014/main" id="{D83EBBA9-1C0F-472F-A6EA-8AE44666A51E}"/>
                </a:ext>
              </a:extLst>
            </p:cNvPr>
            <p:cNvSpPr/>
            <p:nvPr/>
          </p:nvSpPr>
          <p:spPr>
            <a:xfrm>
              <a:off x="6840071" y="4695410"/>
              <a:ext cx="308344" cy="308344"/>
            </a:xfrm>
            <a:prstGeom prst="actionButtonMovie">
              <a:avLst/>
            </a:prstGeom>
            <a:solidFill>
              <a:srgbClr val="CCA677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F6D821A-44FA-425D-871F-7A51DD75C67E}"/>
                </a:ext>
              </a:extLst>
            </p:cNvPr>
            <p:cNvSpPr/>
            <p:nvPr/>
          </p:nvSpPr>
          <p:spPr>
            <a:xfrm>
              <a:off x="6297522" y="4695410"/>
              <a:ext cx="555290" cy="3083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50" b="1" dirty="0">
                  <a:solidFill>
                    <a:srgbClr val="FF0000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Lower limb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D51FFE9-FFE1-425E-B339-DBD0E4051A20}"/>
              </a:ext>
            </a:extLst>
          </p:cNvPr>
          <p:cNvGrpSpPr/>
          <p:nvPr/>
        </p:nvGrpSpPr>
        <p:grpSpPr>
          <a:xfrm>
            <a:off x="7305242" y="4659150"/>
            <a:ext cx="850893" cy="308344"/>
            <a:chOff x="6297522" y="4695410"/>
            <a:chExt cx="850893" cy="308344"/>
          </a:xfrm>
        </p:grpSpPr>
        <p:sp>
          <p:nvSpPr>
            <p:cNvPr id="26" name="Action Button: Video 25">
              <a:hlinkClick r:id="rId8" highlightClick="1"/>
              <a:extLst>
                <a:ext uri="{FF2B5EF4-FFF2-40B4-BE49-F238E27FC236}">
                  <a16:creationId xmlns:a16="http://schemas.microsoft.com/office/drawing/2014/main" id="{2B9BAA7D-D713-40B2-B778-40AC09DD66C0}"/>
                </a:ext>
              </a:extLst>
            </p:cNvPr>
            <p:cNvSpPr/>
            <p:nvPr/>
          </p:nvSpPr>
          <p:spPr>
            <a:xfrm>
              <a:off x="6840071" y="4695410"/>
              <a:ext cx="308344" cy="308344"/>
            </a:xfrm>
            <a:prstGeom prst="actionButtonMovie">
              <a:avLst/>
            </a:prstGeom>
            <a:solidFill>
              <a:srgbClr val="CCA677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2550FF4-70BD-4CAE-B7ED-6B039AB89EAD}"/>
                </a:ext>
              </a:extLst>
            </p:cNvPr>
            <p:cNvSpPr/>
            <p:nvPr/>
          </p:nvSpPr>
          <p:spPr>
            <a:xfrm>
              <a:off x="6297522" y="4695410"/>
              <a:ext cx="555290" cy="3083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50" b="1" dirty="0">
                  <a:solidFill>
                    <a:srgbClr val="FF0000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Pelvis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6707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7F1C4-8F47-48E4-A876-925BC6E8B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69833"/>
            <a:ext cx="4571999" cy="803833"/>
          </a:xfrm>
        </p:spPr>
        <p:txBody>
          <a:bodyPr/>
          <a:lstStyle/>
          <a:p>
            <a:r>
              <a:rPr lang="en-US" sz="4000" dirty="0"/>
              <a:t>Brain Stem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017F2E-4512-4A6B-BBE0-482049B593C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sz="2000" dirty="0"/>
              <a:t>Identify the </a:t>
            </a:r>
            <a:r>
              <a:rPr lang="en-US" sz="2000" b="1" u="sng" dirty="0"/>
              <a:t>parts</a:t>
            </a:r>
            <a:r>
              <a:rPr lang="en-US" sz="2000" dirty="0"/>
              <a:t> of the </a:t>
            </a:r>
            <a:r>
              <a:rPr lang="en-US" sz="2000" b="1" u="sng" dirty="0"/>
              <a:t>brain stem</a:t>
            </a:r>
            <a:r>
              <a:rPr lang="en-US" sz="2000" dirty="0"/>
              <a:t> and the  </a:t>
            </a:r>
            <a:r>
              <a:rPr lang="en-US" sz="2000" b="1" u="sng" dirty="0"/>
              <a:t>cerebellum</a:t>
            </a:r>
            <a:r>
              <a:rPr lang="en-US" sz="2000" dirty="0"/>
              <a:t>.</a:t>
            </a:r>
          </a:p>
          <a:p>
            <a:r>
              <a:rPr lang="en-US" sz="2000" dirty="0"/>
              <a:t>You should know important </a:t>
            </a:r>
            <a:r>
              <a:rPr lang="en-US" sz="2000" b="1" u="sng" dirty="0"/>
              <a:t>afferents</a:t>
            </a:r>
            <a:r>
              <a:rPr lang="en-US" sz="2000" dirty="0"/>
              <a:t> and </a:t>
            </a:r>
            <a:r>
              <a:rPr lang="en-US" sz="2000" b="1" u="sng" dirty="0" err="1"/>
              <a:t>efferents</a:t>
            </a:r>
            <a:r>
              <a:rPr lang="en-US" sz="2000" b="1" dirty="0"/>
              <a:t> </a:t>
            </a:r>
            <a:r>
              <a:rPr lang="en-US" sz="2000" dirty="0"/>
              <a:t>of each part.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37D766-34C0-4A25-B013-C70EC7F832A6}"/>
              </a:ext>
            </a:extLst>
          </p:cNvPr>
          <p:cNvSpPr/>
          <p:nvPr/>
        </p:nvSpPr>
        <p:spPr>
          <a:xfrm>
            <a:off x="0" y="4358670"/>
            <a:ext cx="457199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*Whole brain or brain stem </a:t>
            </a:r>
            <a:r>
              <a:rPr lang="en-US" sz="1500" u="sng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specimen</a:t>
            </a:r>
            <a:r>
              <a:rPr lang="en-US" sz="1500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(</a:t>
            </a:r>
            <a:r>
              <a:rPr lang="en-US" sz="1500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complete</a:t>
            </a:r>
            <a:r>
              <a:rPr lang="en-US" sz="1500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or </a:t>
            </a:r>
            <a:r>
              <a:rPr lang="en-US" sz="1500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sagittal</a:t>
            </a:r>
            <a:r>
              <a:rPr lang="en-US" sz="1500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section) - with or without cerebellum</a:t>
            </a:r>
          </a:p>
          <a:p>
            <a:endParaRPr lang="en-US" sz="1500" dirty="0">
              <a:solidFill>
                <a:srgbClr val="C0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61365"/>
      </p:ext>
    </p:extLst>
  </p:cSld>
  <p:clrMapOvr>
    <a:masterClrMapping/>
  </p:clrMapOvr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7095</TotalTime>
  <Words>1767</Words>
  <Application>Microsoft Office PowerPoint</Application>
  <PresentationFormat>On-screen Show (16:9)</PresentationFormat>
  <Paragraphs>404</Paragraphs>
  <Slides>26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Open Sans</vt:lpstr>
      <vt:lpstr>Arabic Typesetting</vt:lpstr>
      <vt:lpstr>Economica</vt:lpstr>
      <vt:lpstr>Calibri</vt:lpstr>
      <vt:lpstr>Trebuchet MS</vt:lpstr>
      <vt:lpstr>Times New Roman</vt:lpstr>
      <vt:lpstr>Luxe</vt:lpstr>
      <vt:lpstr>OSPE</vt:lpstr>
      <vt:lpstr>Skull</vt:lpstr>
      <vt:lpstr>PowerPoint Presentation</vt:lpstr>
      <vt:lpstr>Upper &amp; Lower Limb </vt:lpstr>
      <vt:lpstr>PowerPoint Presentation</vt:lpstr>
      <vt:lpstr>PowerPoint Presentation</vt:lpstr>
      <vt:lpstr>PowerPoint Presentation</vt:lpstr>
      <vt:lpstr>PowerPoint Presentation</vt:lpstr>
      <vt:lpstr>Brain Stem</vt:lpstr>
      <vt:lpstr>External Structures of Brainstem</vt:lpstr>
      <vt:lpstr>External Structures of Brainstem</vt:lpstr>
      <vt:lpstr>Nerves Emerging From Brain Stem</vt:lpstr>
      <vt:lpstr>Important Afferents &amp; Efferents </vt:lpstr>
      <vt:lpstr>Cerebral Hemisphere</vt:lpstr>
      <vt:lpstr>PowerPoint Presentation</vt:lpstr>
      <vt:lpstr>Superolateral Surface</vt:lpstr>
      <vt:lpstr>Medial Surface</vt:lpstr>
      <vt:lpstr>Corpus Callosum</vt:lpstr>
      <vt:lpstr>Inferior Surface</vt:lpstr>
      <vt:lpstr>Functional Areas</vt:lpstr>
      <vt:lpstr>Functional Areas</vt:lpstr>
      <vt:lpstr>Arterial Supply</vt:lpstr>
      <vt:lpstr>Sagittal Section of Brain</vt:lpstr>
      <vt:lpstr>Coronal Section of Brain</vt:lpstr>
      <vt:lpstr>Horizontal Section of Brain</vt:lpstr>
      <vt:lpstr>GOOD LUCK  “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OSPE</dc:title>
  <dc:creator>Rawan</dc:creator>
  <cp:lastModifiedBy>روان الحربي</cp:lastModifiedBy>
  <cp:revision>226</cp:revision>
  <dcterms:modified xsi:type="dcterms:W3CDTF">2018-10-28T17:59:48Z</dcterms:modified>
</cp:coreProperties>
</file>