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9" r:id="rId5"/>
    <p:sldMasterId id="2147483680" r:id="rId6"/>
    <p:sldMasterId id="214748368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9902950" cx="6858000"/>
  <p:notesSz cx="6858000" cy="9144000"/>
  <p:embeddedFontLst>
    <p:embeddedFont>
      <p:font typeface="Dosis"/>
      <p:regular r:id="rId16"/>
      <p:bold r:id="rId17"/>
    </p:embeddedFont>
    <p:embeddedFont>
      <p:font typeface="Economica"/>
      <p:regular r:id="rId18"/>
      <p:bold r:id="rId19"/>
      <p:italic r:id="rId20"/>
      <p:boldItalic r:id="rId21"/>
    </p:embeddedFont>
    <p:embeddedFont>
      <p:font typeface="Cairo"/>
      <p:regular r:id="rId22"/>
      <p:bold r:id="rId23"/>
    </p:embeddedFont>
    <p:embeddedFont>
      <p:font typeface="Arvo"/>
      <p:regular r:id="rId24"/>
      <p:bold r:id="rId25"/>
      <p:italic r:id="rId26"/>
      <p:boldItalic r:id="rId27"/>
    </p:embeddedFont>
    <p:embeddedFont>
      <p:font typeface="Roboto Condensed"/>
      <p:regular r:id="rId28"/>
      <p:bold r:id="rId29"/>
      <p:italic r:id="rId30"/>
      <p:boldItalic r:id="rId31"/>
    </p:embeddedFont>
    <p:embeddedFont>
      <p:font typeface="Century Schoolbook"/>
      <p:regular r:id="rId32"/>
      <p:bold r:id="rId33"/>
      <p:italic r:id="rId34"/>
      <p:boldItalic r:id="rId35"/>
    </p:embeddedFont>
    <p:embeddedFont>
      <p:font typeface="Roboto Condensed Light"/>
      <p:regular r:id="rId36"/>
      <p:bold r:id="rId37"/>
      <p:italic r:id="rId38"/>
      <p:boldItalic r:id="rId39"/>
    </p:embeddedFont>
    <p:embeddedFont>
      <p:font typeface="Josefin Sans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D5AAF3E-FC18-4A05-A878-268E94319621}">
  <a:tblStyle styleId="{FD5AAF3E-FC18-4A05-A878-268E943196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-regular.fntdata"/><Relationship Id="rId20" Type="http://schemas.openxmlformats.org/officeDocument/2006/relationships/font" Target="fonts/Economica-italic.fntdata"/><Relationship Id="rId42" Type="http://schemas.openxmlformats.org/officeDocument/2006/relationships/font" Target="fonts/JosefinSans-italic.fntdata"/><Relationship Id="rId41" Type="http://schemas.openxmlformats.org/officeDocument/2006/relationships/font" Target="fonts/JosefinSans-bold.fntdata"/><Relationship Id="rId22" Type="http://schemas.openxmlformats.org/officeDocument/2006/relationships/font" Target="fonts/Cairo-regular.fntdata"/><Relationship Id="rId44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43" Type="http://schemas.openxmlformats.org/officeDocument/2006/relationships/font" Target="fonts/JosefinSans-boldItalic.fntdata"/><Relationship Id="rId24" Type="http://schemas.openxmlformats.org/officeDocument/2006/relationships/font" Target="fonts/Arvo-regular.fntdata"/><Relationship Id="rId46" Type="http://schemas.openxmlformats.org/officeDocument/2006/relationships/font" Target="fonts/OpenSans-italic.fntdata"/><Relationship Id="rId23" Type="http://schemas.openxmlformats.org/officeDocument/2006/relationships/font" Target="fonts/Cairo-bold.fntdata"/><Relationship Id="rId45" Type="http://schemas.openxmlformats.org/officeDocument/2006/relationships/font" Target="fonts/Open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Arvo-italic.fntdata"/><Relationship Id="rId25" Type="http://schemas.openxmlformats.org/officeDocument/2006/relationships/font" Target="fonts/Arvo-bold.fntdata"/><Relationship Id="rId47" Type="http://schemas.openxmlformats.org/officeDocument/2006/relationships/font" Target="fonts/OpenSans-boldItalic.fntdata"/><Relationship Id="rId28" Type="http://schemas.openxmlformats.org/officeDocument/2006/relationships/font" Target="fonts/RobotoCondensed-regular.fntdata"/><Relationship Id="rId27" Type="http://schemas.openxmlformats.org/officeDocument/2006/relationships/font" Target="fonts/Arv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Condensed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Condensed-boldItalic.fntdata"/><Relationship Id="rId30" Type="http://schemas.openxmlformats.org/officeDocument/2006/relationships/font" Target="fonts/RobotoCondensed-italic.fntdata"/><Relationship Id="rId11" Type="http://schemas.openxmlformats.org/officeDocument/2006/relationships/slide" Target="slides/slide3.xml"/><Relationship Id="rId33" Type="http://schemas.openxmlformats.org/officeDocument/2006/relationships/font" Target="fonts/CenturySchoolbook-bold.fntdata"/><Relationship Id="rId10" Type="http://schemas.openxmlformats.org/officeDocument/2006/relationships/slide" Target="slides/slide2.xml"/><Relationship Id="rId32" Type="http://schemas.openxmlformats.org/officeDocument/2006/relationships/font" Target="fonts/CenturySchoolbook-regular.fntdata"/><Relationship Id="rId13" Type="http://schemas.openxmlformats.org/officeDocument/2006/relationships/slide" Target="slides/slide5.xml"/><Relationship Id="rId35" Type="http://schemas.openxmlformats.org/officeDocument/2006/relationships/font" Target="fonts/CenturySchoolbook-boldItalic.fntdata"/><Relationship Id="rId12" Type="http://schemas.openxmlformats.org/officeDocument/2006/relationships/slide" Target="slides/slide4.xml"/><Relationship Id="rId34" Type="http://schemas.openxmlformats.org/officeDocument/2006/relationships/font" Target="fonts/CenturySchoolbook-italic.fntdata"/><Relationship Id="rId15" Type="http://schemas.openxmlformats.org/officeDocument/2006/relationships/slide" Target="slides/slide7.xml"/><Relationship Id="rId37" Type="http://schemas.openxmlformats.org/officeDocument/2006/relationships/font" Target="fonts/RobotoCondensedLight-bold.fntdata"/><Relationship Id="rId14" Type="http://schemas.openxmlformats.org/officeDocument/2006/relationships/slide" Target="slides/slide6.xml"/><Relationship Id="rId36" Type="http://schemas.openxmlformats.org/officeDocument/2006/relationships/font" Target="fonts/RobotoCondensedLight-regular.fntdata"/><Relationship Id="rId17" Type="http://schemas.openxmlformats.org/officeDocument/2006/relationships/font" Target="fonts/Dosis-bold.fntdata"/><Relationship Id="rId39" Type="http://schemas.openxmlformats.org/officeDocument/2006/relationships/font" Target="fonts/RobotoCondensedLight-boldItalic.fntdata"/><Relationship Id="rId16" Type="http://schemas.openxmlformats.org/officeDocument/2006/relationships/font" Target="fonts/Dosis-regular.fntdata"/><Relationship Id="rId38" Type="http://schemas.openxmlformats.org/officeDocument/2006/relationships/font" Target="fonts/RobotoCondensedLight-italic.fntdata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90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66973fa2786b901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66973fa2786b90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9a65f11d6c2b21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9a65f11d6c2b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82632521831e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282632521831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336b2efd2e93b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336b2efd2e93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bc40fb47b4a71a1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bc40fb47b4a71a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dbb65b5899e0ef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dbb65b5899e0e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9906a55dda3b81_0:notes"/>
          <p:cNvSpPr/>
          <p:nvPr>
            <p:ph idx="2" type="sldImg"/>
          </p:nvPr>
        </p:nvSpPr>
        <p:spPr>
          <a:xfrm>
            <a:off x="2241939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9906a55dda3b8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2C50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flipH="1" rot="10800000">
            <a:off x="165688" y="7570195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2C50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367688" y="866689"/>
            <a:ext cx="47757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3704625" y="1394085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233775" y="2129659"/>
            <a:ext cx="6390300" cy="378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233775" y="6069083"/>
            <a:ext cx="63903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>
            <a:off x="5658362" y="1266436"/>
            <a:ext cx="974400" cy="833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1" name="Google Shape;111;p26"/>
          <p:cNvGrpSpPr/>
          <p:nvPr/>
        </p:nvGrpSpPr>
        <p:grpSpPr>
          <a:xfrm>
            <a:off x="0" y="-13647"/>
            <a:ext cx="6496049" cy="9916428"/>
            <a:chOff x="0" y="-7088"/>
            <a:chExt cx="8661398" cy="5150588"/>
          </a:xfrm>
        </p:grpSpPr>
        <p:sp>
          <p:nvSpPr>
            <p:cNvPr id="112" name="Google Shape;112;p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6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4" name="Google Shape;114;p26"/>
          <p:cNvGrpSpPr/>
          <p:nvPr/>
        </p:nvGrpSpPr>
        <p:grpSpPr>
          <a:xfrm flipH="1" rot="10800000">
            <a:off x="-204" y="2100069"/>
            <a:ext cx="6636113" cy="5702828"/>
            <a:chOff x="-8178042" y="-4493254"/>
            <a:chExt cx="19483598" cy="6522736"/>
          </a:xfrm>
        </p:grpSpPr>
        <p:sp>
          <p:nvSpPr>
            <p:cNvPr id="115" name="Google Shape;115;p26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7" name="Google Shape;117;p26"/>
          <p:cNvGrpSpPr/>
          <p:nvPr/>
        </p:nvGrpSpPr>
        <p:grpSpPr>
          <a:xfrm>
            <a:off x="2757927" y="8237093"/>
            <a:ext cx="4110622" cy="833647"/>
            <a:chOff x="5582265" y="4646738"/>
            <a:chExt cx="5480829" cy="432996"/>
          </a:xfrm>
        </p:grpSpPr>
        <p:sp>
          <p:nvSpPr>
            <p:cNvPr id="118" name="Google Shape;118;p26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" name="Google Shape;119;p26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20" name="Google Shape;120;p26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6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2" name="Google Shape;122;p26"/>
          <p:cNvSpPr txBox="1"/>
          <p:nvPr>
            <p:ph type="ctrTitle"/>
          </p:nvPr>
        </p:nvSpPr>
        <p:spPr>
          <a:xfrm>
            <a:off x="514350" y="2100057"/>
            <a:ext cx="4026000" cy="57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>
            <a:off x="4272910" y="5074251"/>
            <a:ext cx="666900" cy="5706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25" name="Google Shape;125;p27"/>
          <p:cNvGrpSpPr/>
          <p:nvPr/>
        </p:nvGrpSpPr>
        <p:grpSpPr>
          <a:xfrm>
            <a:off x="0" y="-13647"/>
            <a:ext cx="6496049" cy="9916428"/>
            <a:chOff x="0" y="-7088"/>
            <a:chExt cx="8661398" cy="5150588"/>
          </a:xfrm>
        </p:grpSpPr>
        <p:sp>
          <p:nvSpPr>
            <p:cNvPr id="126" name="Google Shape;126;p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8" name="Google Shape;128;p27"/>
          <p:cNvGrpSpPr/>
          <p:nvPr/>
        </p:nvGrpSpPr>
        <p:grpSpPr>
          <a:xfrm flipH="1" rot="10800000">
            <a:off x="-1" y="5631250"/>
            <a:ext cx="4941815" cy="3903208"/>
            <a:chOff x="-9894852" y="-4493254"/>
            <a:chExt cx="21200407" cy="6522740"/>
          </a:xfrm>
        </p:grpSpPr>
        <p:sp>
          <p:nvSpPr>
            <p:cNvPr id="129" name="Google Shape;129;p27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31" name="Google Shape;131;p27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132" name="Google Shape;132;p2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2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4" name="Google Shape;134;p2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2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7" name="Google Shape;137;p2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9" name="Google Shape;139;p27"/>
          <p:cNvSpPr txBox="1"/>
          <p:nvPr>
            <p:ph type="ctrTitle"/>
          </p:nvPr>
        </p:nvSpPr>
        <p:spPr>
          <a:xfrm>
            <a:off x="347644" y="5527916"/>
            <a:ext cx="3070800" cy="2232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0" name="Google Shape;140;p27"/>
          <p:cNvSpPr txBox="1"/>
          <p:nvPr>
            <p:ph idx="1" type="subTitle"/>
          </p:nvPr>
        </p:nvSpPr>
        <p:spPr>
          <a:xfrm>
            <a:off x="347644" y="7654062"/>
            <a:ext cx="3070800" cy="1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5658362" y="1266436"/>
            <a:ext cx="974400" cy="833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44" name="Google Shape;144;p28"/>
          <p:cNvGrpSpPr/>
          <p:nvPr/>
        </p:nvGrpSpPr>
        <p:grpSpPr>
          <a:xfrm>
            <a:off x="0" y="-13647"/>
            <a:ext cx="6496049" cy="9916428"/>
            <a:chOff x="0" y="-7088"/>
            <a:chExt cx="8661398" cy="5150588"/>
          </a:xfrm>
        </p:grpSpPr>
        <p:sp>
          <p:nvSpPr>
            <p:cNvPr id="145" name="Google Shape;145;p28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7" name="Google Shape;147;p28"/>
          <p:cNvGrpSpPr/>
          <p:nvPr/>
        </p:nvGrpSpPr>
        <p:grpSpPr>
          <a:xfrm flipH="1" rot="10800000">
            <a:off x="-204" y="2100069"/>
            <a:ext cx="6636113" cy="5702828"/>
            <a:chOff x="-8178042" y="-4493254"/>
            <a:chExt cx="19483598" cy="6522736"/>
          </a:xfrm>
        </p:grpSpPr>
        <p:sp>
          <p:nvSpPr>
            <p:cNvPr id="148" name="Google Shape;148;p2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622331" y="2314250"/>
            <a:ext cx="3818100" cy="528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Google Shape;151;p28"/>
          <p:cNvSpPr txBox="1"/>
          <p:nvPr/>
        </p:nvSpPr>
        <p:spPr>
          <a:xfrm>
            <a:off x="214950" y="1953395"/>
            <a:ext cx="5073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152" name="Google Shape;152;p28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153" name="Google Shape;153;p2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2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5" name="Google Shape;155;p2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2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8" name="Google Shape;158;p2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9"/>
          <p:cNvGrpSpPr/>
          <p:nvPr/>
        </p:nvGrpSpPr>
        <p:grpSpPr>
          <a:xfrm>
            <a:off x="-3" y="78"/>
            <a:ext cx="5304323" cy="2555479"/>
            <a:chOff x="-4" y="40"/>
            <a:chExt cx="7072430" cy="1327315"/>
          </a:xfrm>
        </p:grpSpPr>
        <p:sp>
          <p:nvSpPr>
            <p:cNvPr id="163" name="Google Shape;163;p29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64" name="Google Shape;164;p29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65" name="Google Shape;165;p2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66" name="Google Shape;166;p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67" name="Google Shape;167;p29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68" name="Google Shape;168;p2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69" name="Google Shape;169;p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70" name="Google Shape;170;p29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171" name="Google Shape;171;p2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2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8" name="Google Shape;178;p29"/>
          <p:cNvSpPr txBox="1"/>
          <p:nvPr>
            <p:ph type="title"/>
          </p:nvPr>
        </p:nvSpPr>
        <p:spPr>
          <a:xfrm>
            <a:off x="610706" y="755838"/>
            <a:ext cx="4119300" cy="14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610706" y="2555591"/>
            <a:ext cx="4599600" cy="60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 rtl="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0"/>
          <p:cNvGrpSpPr/>
          <p:nvPr/>
        </p:nvGrpSpPr>
        <p:grpSpPr>
          <a:xfrm>
            <a:off x="-3" y="78"/>
            <a:ext cx="5304323" cy="2555479"/>
            <a:chOff x="-4" y="40"/>
            <a:chExt cx="7072430" cy="1327315"/>
          </a:xfrm>
        </p:grpSpPr>
        <p:sp>
          <p:nvSpPr>
            <p:cNvPr id="183" name="Google Shape;183;p30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84" name="Google Shape;184;p30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85" name="Google Shape;185;p30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86" name="Google Shape;186;p3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87" name="Google Shape;187;p30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88" name="Google Shape;188;p30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90" name="Google Shape;190;p30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191" name="Google Shape;191;p3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2" name="Google Shape;192;p3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3" name="Google Shape;193;p3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Google Shape;195;p3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6" name="Google Shape;196;p3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3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8" name="Google Shape;198;p30"/>
          <p:cNvSpPr txBox="1"/>
          <p:nvPr>
            <p:ph type="title"/>
          </p:nvPr>
        </p:nvSpPr>
        <p:spPr>
          <a:xfrm>
            <a:off x="610706" y="755838"/>
            <a:ext cx="3943800" cy="14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610706" y="2961138"/>
            <a:ext cx="2533800" cy="524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200" name="Google Shape;200;p30"/>
          <p:cNvSpPr txBox="1"/>
          <p:nvPr>
            <p:ph idx="2" type="body"/>
          </p:nvPr>
        </p:nvSpPr>
        <p:spPr>
          <a:xfrm>
            <a:off x="3297092" y="2961138"/>
            <a:ext cx="2533800" cy="524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31"/>
          <p:cNvGrpSpPr/>
          <p:nvPr/>
        </p:nvGrpSpPr>
        <p:grpSpPr>
          <a:xfrm>
            <a:off x="-3" y="78"/>
            <a:ext cx="5304323" cy="2555479"/>
            <a:chOff x="-4" y="40"/>
            <a:chExt cx="7072430" cy="1327315"/>
          </a:xfrm>
        </p:grpSpPr>
        <p:sp>
          <p:nvSpPr>
            <p:cNvPr id="204" name="Google Shape;204;p31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05" name="Google Shape;205;p31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06" name="Google Shape;206;p31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7" name="Google Shape;207;p31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08" name="Google Shape;208;p31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209" name="Google Shape;209;p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10" name="Google Shape;210;p31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211" name="Google Shape;211;p31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212" name="Google Shape;212;p3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31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4" name="Google Shape;214;p31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31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31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17" name="Google Shape;217;p31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3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9" name="Google Shape;219;p31"/>
          <p:cNvSpPr txBox="1"/>
          <p:nvPr>
            <p:ph type="title"/>
          </p:nvPr>
        </p:nvSpPr>
        <p:spPr>
          <a:xfrm>
            <a:off x="610706" y="755838"/>
            <a:ext cx="3943800" cy="14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652838" y="2974785"/>
            <a:ext cx="1686000" cy="521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2425228" y="2974785"/>
            <a:ext cx="1686000" cy="521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222" name="Google Shape;222;p31"/>
          <p:cNvSpPr txBox="1"/>
          <p:nvPr>
            <p:ph idx="3" type="body"/>
          </p:nvPr>
        </p:nvSpPr>
        <p:spPr>
          <a:xfrm>
            <a:off x="4155487" y="2974785"/>
            <a:ext cx="1686000" cy="521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32"/>
          <p:cNvGrpSpPr/>
          <p:nvPr/>
        </p:nvGrpSpPr>
        <p:grpSpPr>
          <a:xfrm>
            <a:off x="-3" y="78"/>
            <a:ext cx="5304323" cy="2555479"/>
            <a:chOff x="-4" y="40"/>
            <a:chExt cx="7072430" cy="1327315"/>
          </a:xfrm>
        </p:grpSpPr>
        <p:sp>
          <p:nvSpPr>
            <p:cNvPr id="226" name="Google Shape;226;p32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27" name="Google Shape;227;p32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28" name="Google Shape;228;p32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29" name="Google Shape;229;p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30" name="Google Shape;230;p32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231" name="Google Shape;231;p32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32" name="Google Shape;232;p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233" name="Google Shape;233;p32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234" name="Google Shape;234;p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" name="Google Shape;235;p3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36" name="Google Shape;236;p32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2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32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39" name="Google Shape;239;p32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2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1" name="Google Shape;241;p32"/>
          <p:cNvSpPr txBox="1"/>
          <p:nvPr>
            <p:ph type="title"/>
          </p:nvPr>
        </p:nvSpPr>
        <p:spPr>
          <a:xfrm>
            <a:off x="610706" y="755838"/>
            <a:ext cx="3943800" cy="14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3"/>
          <p:cNvGrpSpPr/>
          <p:nvPr/>
        </p:nvGrpSpPr>
        <p:grpSpPr>
          <a:xfrm>
            <a:off x="1849603" y="8611333"/>
            <a:ext cx="5015119" cy="1291481"/>
            <a:chOff x="5589288" y="4472723"/>
            <a:chExt cx="6686825" cy="670795"/>
          </a:xfrm>
        </p:grpSpPr>
        <p:sp>
          <p:nvSpPr>
            <p:cNvPr id="245" name="Google Shape;245;p33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6" name="Google Shape;246;p33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247" name="Google Shape;247;p33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3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33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250" name="Google Shape;250;p33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3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2012100" y="8926806"/>
            <a:ext cx="45030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4" name="Google Shape;254;p33"/>
          <p:cNvGrpSpPr/>
          <p:nvPr/>
        </p:nvGrpSpPr>
        <p:grpSpPr>
          <a:xfrm rot="10800000">
            <a:off x="-6" y="165"/>
            <a:ext cx="1652122" cy="1291481"/>
            <a:chOff x="5575242" y="4472723"/>
            <a:chExt cx="2202830" cy="670795"/>
          </a:xfrm>
        </p:grpSpPr>
        <p:sp>
          <p:nvSpPr>
            <p:cNvPr id="255" name="Google Shape;255;p3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6" name="Google Shape;256;p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57" name="Google Shape;257;p3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3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60" name="Google Shape;260;p3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4" name="Google Shape;264;p34"/>
          <p:cNvGrpSpPr/>
          <p:nvPr/>
        </p:nvGrpSpPr>
        <p:grpSpPr>
          <a:xfrm>
            <a:off x="5210131" y="8611333"/>
            <a:ext cx="1652122" cy="1291481"/>
            <a:chOff x="5575242" y="4472723"/>
            <a:chExt cx="2202830" cy="670795"/>
          </a:xfrm>
        </p:grpSpPr>
        <p:sp>
          <p:nvSpPr>
            <p:cNvPr id="265" name="Google Shape;265;p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" name="Google Shape;266;p3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67" name="Google Shape;267;p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" name="Google Shape;269;p3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70" name="Google Shape;270;p3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2" name="Google Shape;272;p34"/>
          <p:cNvGrpSpPr/>
          <p:nvPr/>
        </p:nvGrpSpPr>
        <p:grpSpPr>
          <a:xfrm rot="10800000">
            <a:off x="-6" y="165"/>
            <a:ext cx="1652122" cy="1291481"/>
            <a:chOff x="5575242" y="4472723"/>
            <a:chExt cx="2202830" cy="670795"/>
          </a:xfrm>
        </p:grpSpPr>
        <p:sp>
          <p:nvSpPr>
            <p:cNvPr id="273" name="Google Shape;273;p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4" name="Google Shape;274;p3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75" name="Google Shape;275;p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" name="Google Shape;277;p3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78" name="Google Shape;278;p3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9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10706" y="755838"/>
            <a:ext cx="39438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10706" y="2555591"/>
            <a:ext cx="4599600" cy="60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type="ctrTitle"/>
          </p:nvPr>
        </p:nvSpPr>
        <p:spPr>
          <a:xfrm>
            <a:off x="431857" y="2100153"/>
            <a:ext cx="4026000" cy="57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OSPE</a:t>
            </a:r>
            <a:endParaRPr/>
          </a:p>
        </p:txBody>
      </p:sp>
      <p:pic>
        <p:nvPicPr>
          <p:cNvPr id="285" name="Google Shape;2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675" y="347500"/>
            <a:ext cx="953800" cy="11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"/>
            <a:ext cx="1647693" cy="6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5"/>
          <p:cNvPicPr preferRelativeResize="0"/>
          <p:nvPr/>
        </p:nvPicPr>
        <p:blipFill rotWithShape="1">
          <a:blip r:embed="rId5">
            <a:alphaModFix/>
          </a:blip>
          <a:srcRect b="0" l="0" r="0" t="7672"/>
          <a:stretch/>
        </p:blipFill>
        <p:spPr>
          <a:xfrm>
            <a:off x="5776126" y="8852625"/>
            <a:ext cx="1081875" cy="10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 txBox="1"/>
          <p:nvPr/>
        </p:nvSpPr>
        <p:spPr>
          <a:xfrm rot="-5400000">
            <a:off x="3154113" y="4212245"/>
            <a:ext cx="6895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437 Biochemistry Team</a:t>
            </a:r>
            <a:endParaRPr sz="1700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3429004" y="9572183"/>
            <a:ext cx="2060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Neuropsychiatry block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1750127" y="1059375"/>
            <a:ext cx="40260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" اللَّهُمَّ لا سَهْلَ إِلاَّ ما جَعَلْتَهُ سَهْلاً، وأنْتَ تَجْعَلُ الحَزْنَ إذَا شِئْتَ سَهْلاً" 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91" name="Google Shape;291;p35"/>
          <p:cNvSpPr txBox="1"/>
          <p:nvPr/>
        </p:nvSpPr>
        <p:spPr>
          <a:xfrm>
            <a:off x="3000" y="6858797"/>
            <a:ext cx="54864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leaders : Fatima Balsharaf &amp; MOATH ALHAMOUD 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Special thanks for: Razan Alzahrani 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75638" y="733456"/>
            <a:ext cx="4043700" cy="14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Exam </a:t>
            </a:r>
            <a:r>
              <a:rPr lang="en" sz="3300"/>
              <a:t>will include:</a:t>
            </a:r>
            <a:endParaRPr sz="3300"/>
          </a:p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5713500" y="8926806"/>
            <a:ext cx="11157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036" y="-84650"/>
            <a:ext cx="812152" cy="8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318300" y="3106944"/>
            <a:ext cx="6221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 sz="1800">
                <a:solidFill>
                  <a:srgbClr val="FF0000"/>
                </a:solidFill>
              </a:rPr>
              <a:t>اختبار العملي فقط راح يكون حساب معادلة والوحدات والتحويل مهم ! 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 sz="1800">
                <a:solidFill>
                  <a:srgbClr val="FF0000"/>
                </a:solidFill>
              </a:rPr>
              <a:t>كمية البروتين في CSF واسم الطريقة 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 sz="1800">
                <a:solidFill>
                  <a:srgbClr val="FF0000"/>
                </a:solidFill>
              </a:rPr>
              <a:t>الباقي فقط أجزاء من النظري قراءة 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 sz="1800">
                <a:solidFill>
                  <a:srgbClr val="FF0000"/>
                </a:solidFill>
              </a:rPr>
              <a:t>هل بتكون في عينات نشتغل عليها مثل ماطبقنا في المعمل ؟ لا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د.سمبل: الأحمر فقط </a:t>
            </a:r>
            <a:r>
              <a:rPr b="1" lang="en" sz="1800" u="sng">
                <a:solidFill>
                  <a:srgbClr val="FF0000"/>
                </a:solidFill>
              </a:rPr>
              <a:t>المهم</a:t>
            </a:r>
            <a:r>
              <a:rPr b="1" lang="en" sz="1800">
                <a:solidFill>
                  <a:srgbClr val="FF0000"/>
                </a:solidFill>
              </a:rPr>
              <a:t>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العينات الصورة هذه من قسم المايكرو تم إضافتها للفهم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834750" y="5521646"/>
            <a:ext cx="51885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دكتور عيسى قال: نفس الكلام بس بالاضافه ان ممكن يجيكم </a:t>
            </a:r>
            <a:r>
              <a:rPr lang="en" sz="1800">
                <a:solidFill>
                  <a:srgbClr val="FF0000"/>
                </a:solidFill>
              </a:rPr>
              <a:t>سؤال</a:t>
            </a:r>
            <a:r>
              <a:rPr lang="en" sz="1800">
                <a:solidFill>
                  <a:srgbClr val="FF0000"/>
                </a:solidFill>
              </a:rPr>
              <a:t> عن </a:t>
            </a:r>
            <a:r>
              <a:rPr lang="en" sz="1800">
                <a:solidFill>
                  <a:srgbClr val="FF0000"/>
                </a:solidFill>
              </a:rPr>
              <a:t>ال Physical</a:t>
            </a:r>
            <a:r>
              <a:rPr lang="en" sz="1800">
                <a:solidFill>
                  <a:srgbClr val="FF0000"/>
                </a:solidFill>
              </a:rPr>
              <a:t> examination of </a:t>
            </a:r>
            <a:r>
              <a:rPr lang="en" sz="1800">
                <a:solidFill>
                  <a:srgbClr val="FF0000"/>
                </a:solidFill>
              </a:rPr>
              <a:t>CSF الي</a:t>
            </a:r>
            <a:r>
              <a:rPr lang="en" sz="1800">
                <a:solidFill>
                  <a:srgbClr val="FF0000"/>
                </a:solidFill>
              </a:rPr>
              <a:t> هو </a:t>
            </a:r>
            <a:endParaRPr sz="1800">
              <a:solidFill>
                <a:srgbClr val="FF00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appearance</a:t>
            </a:r>
            <a:r>
              <a:rPr lang="en" sz="1800">
                <a:solidFill>
                  <a:srgbClr val="FF0000"/>
                </a:solidFill>
              </a:rPr>
              <a:t>,color,</a:t>
            </a:r>
            <a:r>
              <a:rPr lang="en" sz="1800">
                <a:solidFill>
                  <a:srgbClr val="FF0000"/>
                </a:solidFill>
              </a:rPr>
              <a:t>viscous بالاضافه انه قال ال</a:t>
            </a:r>
            <a:endParaRPr sz="1800">
              <a:solidFill>
                <a:srgbClr val="FF00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normal </a:t>
            </a:r>
            <a:r>
              <a:rPr b="1" lang="en" sz="1800" u="sng">
                <a:solidFill>
                  <a:srgbClr val="FF0000"/>
                </a:solidFill>
              </a:rPr>
              <a:t>Range</a:t>
            </a:r>
            <a:r>
              <a:rPr b="1" lang="en" sz="1800">
                <a:solidFill>
                  <a:srgbClr val="FF0000"/>
                </a:solidFill>
              </a:rPr>
              <a:t> of protein and glucose are .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.important</a:t>
            </a:r>
            <a:r>
              <a:rPr lang="en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786" y="-60300"/>
            <a:ext cx="812152" cy="8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/>
        </p:nvSpPr>
        <p:spPr>
          <a:xfrm>
            <a:off x="96871" y="100551"/>
            <a:ext cx="3918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1- Physical Examination </a:t>
            </a:r>
            <a:endParaRPr sz="3000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308" name="Google Shape;308;p37"/>
          <p:cNvGraphicFramePr/>
          <p:nvPr/>
        </p:nvGraphicFramePr>
        <p:xfrm>
          <a:off x="96875" y="22267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{FD5AAF3E-FC18-4A05-A878-268E94319621}</a:tableStyleId>
              </a:tblPr>
              <a:tblGrid>
                <a:gridCol w="926150"/>
                <a:gridCol w="973575"/>
                <a:gridCol w="2495025"/>
              </a:tblGrid>
              <a:tr h="750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Parameter</a:t>
                      </a:r>
                      <a:endParaRPr b="1"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Normal</a:t>
                      </a:r>
                      <a:r>
                        <a:rPr lang="en" sz="1100"/>
                        <a:t>- how will you describe it ?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Abnormal</a:t>
                      </a:r>
                      <a:r>
                        <a:rPr lang="en" sz="1100"/>
                        <a:t>- how will you describe it ? 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3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Turbidity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Clear- normal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Cloudy/ turbid- </a:t>
                      </a:r>
                      <a:r>
                        <a:rPr lang="en" sz="1100" u="sng"/>
                        <a:t>may indicate </a:t>
                      </a:r>
                      <a:r>
                        <a:rPr lang="en" sz="1100"/>
                        <a:t>the</a:t>
                      </a:r>
                      <a:br>
                        <a:rPr lang="en" sz="1100"/>
                      </a:br>
                      <a:r>
                        <a:rPr lang="en" sz="1100"/>
                        <a:t>presence of white, or red blood cells, microorganisms, or an increase in protein level</a:t>
                      </a:r>
                      <a:br>
                        <a:rPr lang="en" sz="1100"/>
                      </a:b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Color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Colorless- normal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D966"/>
                          </a:solidFill>
                        </a:rPr>
                        <a:t>Yellow</a:t>
                      </a:r>
                      <a:r>
                        <a:rPr lang="en" sz="1100"/>
                        <a:t>, </a:t>
                      </a:r>
                      <a:r>
                        <a:rPr lang="en" sz="1100">
                          <a:solidFill>
                            <a:srgbClr val="FF9900"/>
                          </a:solidFill>
                        </a:rPr>
                        <a:t>orange</a:t>
                      </a:r>
                      <a:r>
                        <a:rPr lang="en" sz="1100"/>
                        <a:t>-</a:t>
                      </a:r>
                      <a:r>
                        <a:rPr lang="en" sz="1100">
                          <a:solidFill>
                            <a:srgbClr val="980000"/>
                          </a:solidFill>
                        </a:rPr>
                        <a:t>brown</a:t>
                      </a:r>
                      <a:r>
                        <a:rPr lang="en" sz="1100"/>
                        <a:t>, or </a:t>
                      </a: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" sz="1100"/>
                        <a:t>- may indicate the presence  of blood</a:t>
                      </a:r>
                      <a:br>
                        <a:rPr lang="en" sz="1100"/>
                      </a:b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1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Viscosity 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same</a:t>
                      </a:r>
                      <a:br>
                        <a:rPr lang="en" sz="1100"/>
                      </a:br>
                      <a:r>
                        <a:rPr lang="en" sz="1100"/>
                        <a:t>consistency as water</a:t>
                      </a: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Thicker CSF</a:t>
                      </a:r>
                      <a:r>
                        <a:rPr lang="en" sz="1100"/>
                        <a:t> may be seen in patients with certain types of </a:t>
                      </a:r>
                      <a:r>
                        <a:rPr b="1" lang="en" sz="1100"/>
                        <a:t>cancers</a:t>
                      </a:r>
                      <a:r>
                        <a:rPr lang="en" sz="1100"/>
                        <a:t> or</a:t>
                      </a:r>
                      <a:br>
                        <a:rPr lang="en" sz="1100"/>
                      </a:br>
                      <a:r>
                        <a:rPr b="1" lang="en" sz="1100"/>
                        <a:t>meningitis</a:t>
                      </a:r>
                      <a:r>
                        <a:rPr lang="en" sz="1100"/>
                        <a:t>.</a:t>
                      </a:r>
                      <a:br>
                        <a:rPr lang="en" sz="1100"/>
                      </a:br>
                      <a:endParaRPr sz="1100"/>
                    </a:p>
                  </a:txBody>
                  <a:tcPr marT="176025" marB="176025" marR="68575" marL="68575">
                    <a:lnL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37"/>
          <p:cNvSpPr txBox="1"/>
          <p:nvPr/>
        </p:nvSpPr>
        <p:spPr>
          <a:xfrm>
            <a:off x="96875" y="757799"/>
            <a:ext cx="67671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specimen should be delivered to the laboratory immediately after collection ( 100-150 ml)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Glucose and protein estimations should be performed as soon as possible after drawing the CSF specimen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testing is to be delayed, the specimen should be frozen at – 200 C.</a:t>
            </a:r>
            <a:br>
              <a:rPr lang="en"/>
            </a:br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96875" y="6331498"/>
            <a:ext cx="47781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2- Chemical Analysis:</a:t>
            </a:r>
            <a:endParaRPr sz="30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0" y="7020077"/>
            <a:ext cx="6496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Routinely performed biochemical tests in CSF are:</a:t>
            </a:r>
            <a:br>
              <a:rPr lang="en" sz="1300"/>
            </a:br>
            <a:r>
              <a:rPr b="1" lang="en" sz="1300"/>
              <a:t>glucose 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protein (total and specific) 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lactate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lactate dehydrogenase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 glutamine and acid-base </a:t>
            </a:r>
            <a:r>
              <a:rPr lang="en" sz="1300"/>
              <a:t>parameter</a:t>
            </a:r>
            <a:endParaRPr sz="1300"/>
          </a:p>
        </p:txBody>
      </p:sp>
      <p:sp>
        <p:nvSpPr>
          <p:cNvPr id="312" name="Google Shape;312;p37"/>
          <p:cNvSpPr txBox="1"/>
          <p:nvPr/>
        </p:nvSpPr>
        <p:spPr>
          <a:xfrm>
            <a:off x="96875" y="8400230"/>
            <a:ext cx="5221200" cy="12540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5A5A5"/>
                </a:solidFill>
              </a:rPr>
              <a:t>● </a:t>
            </a:r>
            <a:r>
              <a:rPr lang="en" sz="11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Protein is normally low in CSF: if increased suspect infection,  but its decrease is not significant.</a:t>
            </a:r>
            <a:endParaRPr sz="11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5A5A5"/>
                </a:solidFill>
              </a:rPr>
              <a:t>● </a:t>
            </a:r>
            <a:r>
              <a:rPr lang="en" sz="11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Lactate and lactate dehydrogenase increase in bacterial  infection, but not in viral.</a:t>
            </a:r>
            <a:endParaRPr sz="11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5A5A5"/>
                </a:solidFill>
              </a:rPr>
              <a:t>● </a:t>
            </a:r>
            <a:r>
              <a:rPr lang="en" sz="11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Glutamine increase in CSF due to liver disease</a:t>
            </a:r>
            <a:endParaRPr sz="11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450" y="2226800"/>
            <a:ext cx="2007674" cy="397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302" y="-135549"/>
            <a:ext cx="752311" cy="7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277500" y="622250"/>
            <a:ext cx="6399000" cy="2650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B53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1F5F"/>
                </a:solidFill>
                <a:latin typeface="Open Sans"/>
                <a:ea typeface="Open Sans"/>
                <a:cs typeface="Open Sans"/>
                <a:sym typeface="Open Sans"/>
              </a:rPr>
              <a:t>Remember !!</a:t>
            </a:r>
            <a:endParaRPr b="1">
              <a:solidFill>
                <a:srgbClr val="001F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F7779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Before any analysis, the fluid should  be centrifuged to avoid  contamination by cellular elements.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• CSF is the most precious biological  material. Often, only small volumes  of CSF are available for analysis due  to difficulty in collection; hence  handle this with care.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• The specimen may not be pre-tested  for micro-organisms ( may contain  virulent organisms), so strict safety  precautions should be followed.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277488" y="2817077"/>
            <a:ext cx="1635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Just read it !!</a:t>
            </a:r>
            <a:endParaRPr b="1"/>
          </a:p>
        </p:txBody>
      </p:sp>
      <p:pic>
        <p:nvPicPr>
          <p:cNvPr id="322" name="Google Shape;32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125" y="684400"/>
            <a:ext cx="943919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8"/>
          <p:cNvSpPr txBox="1"/>
          <p:nvPr/>
        </p:nvSpPr>
        <p:spPr>
          <a:xfrm>
            <a:off x="1786642" y="3458036"/>
            <a:ext cx="37557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CSF Protein Assay</a:t>
            </a:r>
            <a:endParaRPr sz="30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141300" y="4243425"/>
            <a:ext cx="6624600" cy="377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334E5D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Protein present in the CSF is detected by a series of enzymatic reactions that ultimately form a colored product like kit based on Biuret method.</a:t>
            </a:r>
            <a:endParaRPr sz="1100">
              <a:solidFill>
                <a:srgbClr val="334E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Biuret reagent when interacts with the peptide bonds in the protein give a blue  coloured product.important if they asked you about the method !!</a:t>
            </a:r>
            <a:endParaRPr sz="11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4E5D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100" u="sng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intensity</a:t>
            </a:r>
            <a:r>
              <a:rPr lang="en" sz="1100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 of the color is proportional the </a:t>
            </a:r>
            <a:r>
              <a:rPr lang="en" sz="1100" u="sng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amount of protein</a:t>
            </a:r>
            <a:r>
              <a:rPr lang="en" sz="1100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 in CSF</a:t>
            </a:r>
            <a:endParaRPr sz="1100">
              <a:solidFill>
                <a:srgbClr val="334E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4E5D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Color intensity is determined by measuring the absorbance by the colored solution at a wavelength of 546nm</a:t>
            </a:r>
            <a:endParaRPr sz="1100">
              <a:solidFill>
                <a:srgbClr val="334E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4E5D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Absorbance is measured by an instrument, </a:t>
            </a:r>
            <a:r>
              <a:rPr lang="en" sz="1100" u="sng">
                <a:solidFill>
                  <a:srgbClr val="334E5D"/>
                </a:solidFill>
                <a:latin typeface="Open Sans"/>
                <a:ea typeface="Open Sans"/>
                <a:cs typeface="Open Sans"/>
                <a:sym typeface="Open Sans"/>
              </a:rPr>
              <a:t>spectrophotometer</a:t>
            </a:r>
            <a:endParaRPr sz="1100" u="sng">
              <a:solidFill>
                <a:srgbClr val="334E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Extra“ Information”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A6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   Most of visible spectrophotometers are composed of:</a:t>
            </a:r>
            <a:endParaRPr b="1" sz="11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Light source which works with visible wavelengths  (400-700 nm)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Monochromator filter for choosing desired wavelength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Sample holder (cuvette)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Detector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Meter or recorder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277500" y="6213771"/>
            <a:ext cx="2744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Spectrophotometer 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800"/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7953" y="3365390"/>
            <a:ext cx="1100675" cy="7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225" y="6071121"/>
            <a:ext cx="2123975" cy="7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8"/>
          <p:cNvSpPr txBox="1"/>
          <p:nvPr/>
        </p:nvSpPr>
        <p:spPr>
          <a:xfrm>
            <a:off x="3021903" y="7656234"/>
            <a:ext cx="38739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Just read it Except the red is important !!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idx="12" type="sldNum"/>
          </p:nvPr>
        </p:nvSpPr>
        <p:spPr>
          <a:xfrm>
            <a:off x="6446481" y="9045487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4" name="Google Shape;3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0" y="1118825"/>
            <a:ext cx="3703875" cy="276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5" name="Google Shape;335;p39"/>
          <p:cNvSpPr txBox="1"/>
          <p:nvPr/>
        </p:nvSpPr>
        <p:spPr>
          <a:xfrm>
            <a:off x="134850" y="7073225"/>
            <a:ext cx="2572500" cy="1548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B53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Normal Range</a:t>
            </a:r>
            <a:br>
              <a:rPr lang="en" sz="12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Normal reference values for CSF protein:</a:t>
            </a:r>
            <a:br>
              <a:rPr lang="en" sz="12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15 - 45 mg/dL	( 0.1 - 0.4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g/L )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Don’t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memorize the range it will be given in the question but the unit is important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39"/>
          <p:cNvSpPr txBox="1"/>
          <p:nvPr/>
        </p:nvSpPr>
        <p:spPr>
          <a:xfrm>
            <a:off x="3940173" y="1173473"/>
            <a:ext cx="2572500" cy="1147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B53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1-Mix and incubate for 15 minutes at room temperature</a:t>
            </a:r>
            <a:br>
              <a:rPr lang="en" sz="12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2- Measure absorbance at 546 nm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134842" y="208754"/>
            <a:ext cx="41265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 Condensed"/>
                <a:ea typeface="Roboto Condensed"/>
                <a:cs typeface="Roboto Condensed"/>
                <a:sym typeface="Roboto Condensed"/>
              </a:rPr>
              <a:t>Procedure</a:t>
            </a:r>
            <a:endParaRPr sz="3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134848" y="4850263"/>
            <a:ext cx="43563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Calculation: 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Protein concentration (g/L) =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2856422" y="5048006"/>
            <a:ext cx="2250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Absorbance of sample ”test”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0" name="Google Shape;340;p39"/>
          <p:cNvCxnSpPr/>
          <p:nvPr/>
        </p:nvCxnSpPr>
        <p:spPr>
          <a:xfrm>
            <a:off x="2856431" y="5864591"/>
            <a:ext cx="22500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39"/>
          <p:cNvSpPr txBox="1"/>
          <p:nvPr/>
        </p:nvSpPr>
        <p:spPr>
          <a:xfrm>
            <a:off x="2912707" y="6079287"/>
            <a:ext cx="225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Absorbance of standard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5106431" y="5304196"/>
            <a:ext cx="475500" cy="757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 txBox="1"/>
          <p:nvPr/>
        </p:nvSpPr>
        <p:spPr>
          <a:xfrm>
            <a:off x="5561325" y="5304172"/>
            <a:ext cx="1296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Conc. of standard (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60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mg/dL)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918469" y="6600425"/>
            <a:ext cx="52752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 Important: you must convert from mg/dL to g/L ) , </a:t>
            </a:r>
            <a:r>
              <a:rPr lang="en" sz="12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divide on 100 </a:t>
            </a:r>
            <a:endParaRPr sz="1200" u="sng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9"/>
          <p:cNvSpPr txBox="1"/>
          <p:nvPr/>
        </p:nvSpPr>
        <p:spPr>
          <a:xfrm>
            <a:off x="3905525" y="2320675"/>
            <a:ext cx="26418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Don’t memorize the procedure for each tube they will give you already the numbers that have been calculated in </a:t>
            </a:r>
            <a:r>
              <a:rPr lang="en">
                <a:solidFill>
                  <a:srgbClr val="999999"/>
                </a:solidFill>
              </a:rPr>
              <a:t>centrifuge</a:t>
            </a:r>
            <a:r>
              <a:rPr lang="en">
                <a:solidFill>
                  <a:srgbClr val="999999"/>
                </a:solidFill>
              </a:rPr>
              <a:t>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2779886" y="7073215"/>
            <a:ext cx="40017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They will give you the value of the </a:t>
            </a:r>
            <a:r>
              <a:rPr lang="en" sz="1000">
                <a:solidFill>
                  <a:srgbClr val="666666"/>
                </a:solidFill>
              </a:rPr>
              <a:t>absorption</a:t>
            </a:r>
            <a:r>
              <a:rPr lang="en" sz="1000">
                <a:solidFill>
                  <a:srgbClr val="666666"/>
                </a:solidFill>
              </a:rPr>
              <a:t> of sample test tube  ( without any unit ) and the </a:t>
            </a:r>
            <a:r>
              <a:rPr lang="en" sz="1000">
                <a:solidFill>
                  <a:srgbClr val="666666"/>
                </a:solidFill>
              </a:rPr>
              <a:t>standard</a:t>
            </a:r>
            <a:r>
              <a:rPr lang="en" sz="1000">
                <a:solidFill>
                  <a:srgbClr val="666666"/>
                </a:solidFill>
              </a:rPr>
              <a:t> tube value </a:t>
            </a:r>
            <a:r>
              <a:rPr b="1" lang="en" sz="1000">
                <a:solidFill>
                  <a:srgbClr val="666666"/>
                </a:solidFill>
              </a:rPr>
              <a:t>what will you do ? </a:t>
            </a:r>
            <a:r>
              <a:rPr lang="en" sz="1000">
                <a:solidFill>
                  <a:srgbClr val="666666"/>
                </a:solidFill>
              </a:rPr>
              <a:t>Just after the </a:t>
            </a:r>
            <a:r>
              <a:rPr lang="en" sz="1000">
                <a:solidFill>
                  <a:srgbClr val="666666"/>
                </a:solidFill>
              </a:rPr>
              <a:t>division</a:t>
            </a:r>
            <a:r>
              <a:rPr lang="en" sz="1000">
                <a:solidFill>
                  <a:srgbClr val="666666"/>
                </a:solidFill>
              </a:rPr>
              <a:t> you will </a:t>
            </a:r>
            <a:r>
              <a:rPr lang="en" sz="1000" u="sng">
                <a:solidFill>
                  <a:srgbClr val="666666"/>
                </a:solidFill>
              </a:rPr>
              <a:t>multiply</a:t>
            </a:r>
            <a:r>
              <a:rPr lang="en" sz="1000">
                <a:solidFill>
                  <a:srgbClr val="666666"/>
                </a:solidFill>
              </a:rPr>
              <a:t> it by </a:t>
            </a:r>
            <a:r>
              <a:rPr lang="en" sz="1000">
                <a:solidFill>
                  <a:srgbClr val="FF0000"/>
                </a:solidFill>
              </a:rPr>
              <a:t>60</a:t>
            </a:r>
            <a:r>
              <a:rPr lang="en" sz="1000">
                <a:solidFill>
                  <a:srgbClr val="666666"/>
                </a:solidFill>
              </a:rPr>
              <a:t> important to memorize it. then the answer </a:t>
            </a:r>
            <a:r>
              <a:rPr lang="en" sz="1000">
                <a:solidFill>
                  <a:srgbClr val="666666"/>
                </a:solidFill>
              </a:rPr>
              <a:t>divide</a:t>
            </a:r>
            <a:r>
              <a:rPr lang="en" sz="1000">
                <a:solidFill>
                  <a:srgbClr val="666666"/>
                </a:solidFill>
              </a:rPr>
              <a:t> it again by </a:t>
            </a:r>
            <a:r>
              <a:rPr b="1" lang="en" sz="1000">
                <a:solidFill>
                  <a:srgbClr val="666666"/>
                </a:solidFill>
              </a:rPr>
              <a:t>100</a:t>
            </a:r>
            <a:r>
              <a:rPr lang="en" sz="1000">
                <a:solidFill>
                  <a:srgbClr val="666666"/>
                </a:solidFill>
              </a:rPr>
              <a:t> the answer must be in unit of </a:t>
            </a:r>
            <a:r>
              <a:rPr b="1" lang="en" sz="1000">
                <a:solidFill>
                  <a:srgbClr val="666666"/>
                </a:solidFill>
              </a:rPr>
              <a:t>g/L </a:t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Then if it's in the normal range write normal if it’s not write abnormal whether ( high/ low ) </a:t>
            </a:r>
            <a:endParaRPr sz="1000">
              <a:solidFill>
                <a:srgbClr val="666666"/>
              </a:solidFill>
            </a:endParaRPr>
          </a:p>
        </p:txBody>
      </p:sp>
      <p:cxnSp>
        <p:nvCxnSpPr>
          <p:cNvPr id="347" name="Google Shape;347;p39"/>
          <p:cNvCxnSpPr/>
          <p:nvPr/>
        </p:nvCxnSpPr>
        <p:spPr>
          <a:xfrm flipH="1" rot="10800000">
            <a:off x="918466" y="4461052"/>
            <a:ext cx="5275200" cy="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48" name="Google Shape;3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031" y="69096"/>
            <a:ext cx="812152" cy="8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31" y="69096"/>
            <a:ext cx="812152" cy="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75" y="2076649"/>
            <a:ext cx="6416999" cy="33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0"/>
          <p:cNvSpPr txBox="1"/>
          <p:nvPr/>
        </p:nvSpPr>
        <p:spPr>
          <a:xfrm>
            <a:off x="2271032" y="1129862"/>
            <a:ext cx="37950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Very Important!! </a:t>
            </a:r>
            <a:endParaRPr sz="2400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253175" y="69109"/>
            <a:ext cx="55452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Abnormal findings of CSF in some pathological conditions: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8" name="Google Shape;358;p40"/>
          <p:cNvSpPr txBox="1"/>
          <p:nvPr/>
        </p:nvSpPr>
        <p:spPr>
          <a:xfrm>
            <a:off x="253175" y="3598375"/>
            <a:ext cx="1211400" cy="1191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25" y="1031825"/>
            <a:ext cx="6555850" cy="35058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5" name="Google Shape;36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00" y="5110450"/>
            <a:ext cx="6555850" cy="396822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6" name="Google Shape;36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8031" y="69096"/>
            <a:ext cx="812152" cy="8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