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79" r:id="rId5"/>
    <p:sldMasterId id="2147483680" r:id="rId6"/>
    <p:sldMasterId id="2147483681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</p:sldIdLst>
  <p:sldSz cy="9902950" cx="6858000"/>
  <p:notesSz cx="6858000" cy="9144000"/>
  <p:embeddedFontLst>
    <p:embeddedFont>
      <p:font typeface="Dosis"/>
      <p:regular r:id="rId16"/>
      <p:bold r:id="rId17"/>
    </p:embeddedFont>
    <p:embeddedFont>
      <p:font typeface="Economica"/>
      <p:regular r:id="rId18"/>
      <p:bold r:id="rId19"/>
      <p:italic r:id="rId20"/>
      <p:boldItalic r:id="rId21"/>
    </p:embeddedFont>
    <p:embeddedFont>
      <p:font typeface="Cairo"/>
      <p:regular r:id="rId22"/>
      <p:bold r:id="rId23"/>
    </p:embeddedFont>
    <p:embeddedFont>
      <p:font typeface="Arvo"/>
      <p:regular r:id="rId24"/>
      <p:bold r:id="rId25"/>
      <p:italic r:id="rId26"/>
      <p:boldItalic r:id="rId27"/>
    </p:embeddedFont>
    <p:embeddedFont>
      <p:font typeface="Roboto Condensed"/>
      <p:regular r:id="rId28"/>
      <p:bold r:id="rId29"/>
      <p:italic r:id="rId30"/>
      <p:boldItalic r:id="rId31"/>
    </p:embeddedFont>
    <p:embeddedFont>
      <p:font typeface="Century Schoolbook"/>
      <p:regular r:id="rId32"/>
      <p:bold r:id="rId33"/>
      <p:italic r:id="rId34"/>
      <p:boldItalic r:id="rId35"/>
    </p:embeddedFont>
    <p:embeddedFont>
      <p:font typeface="Roboto Condensed Light"/>
      <p:regular r:id="rId36"/>
      <p:bold r:id="rId37"/>
      <p:italic r:id="rId38"/>
      <p:boldItalic r:id="rId39"/>
    </p:embeddedFont>
    <p:embeddedFont>
      <p:font typeface="Josefin Sans"/>
      <p:regular r:id="rId40"/>
      <p:bold r:id="rId41"/>
      <p:italic r:id="rId42"/>
      <p:boldItalic r:id="rId43"/>
    </p:embeddedFont>
    <p:embeddedFont>
      <p:font typeface="Open Sans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FD5AAF3E-FC18-4A05-A878-268E94319621}">
  <a:tblStyle styleId="{FD5AAF3E-FC18-4A05-A878-268E9431962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JosefinSans-regular.fntdata"/><Relationship Id="rId20" Type="http://schemas.openxmlformats.org/officeDocument/2006/relationships/font" Target="fonts/Economica-italic.fntdata"/><Relationship Id="rId42" Type="http://schemas.openxmlformats.org/officeDocument/2006/relationships/font" Target="fonts/JosefinSans-italic.fntdata"/><Relationship Id="rId41" Type="http://schemas.openxmlformats.org/officeDocument/2006/relationships/font" Target="fonts/JosefinSans-bold.fntdata"/><Relationship Id="rId22" Type="http://schemas.openxmlformats.org/officeDocument/2006/relationships/font" Target="fonts/Cairo-regular.fntdata"/><Relationship Id="rId44" Type="http://schemas.openxmlformats.org/officeDocument/2006/relationships/font" Target="fonts/OpenSans-regular.fntdata"/><Relationship Id="rId21" Type="http://schemas.openxmlformats.org/officeDocument/2006/relationships/font" Target="fonts/Economica-boldItalic.fntdata"/><Relationship Id="rId43" Type="http://schemas.openxmlformats.org/officeDocument/2006/relationships/font" Target="fonts/JosefinSans-boldItalic.fntdata"/><Relationship Id="rId24" Type="http://schemas.openxmlformats.org/officeDocument/2006/relationships/font" Target="fonts/Arvo-regular.fntdata"/><Relationship Id="rId46" Type="http://schemas.openxmlformats.org/officeDocument/2006/relationships/font" Target="fonts/OpenSans-italic.fntdata"/><Relationship Id="rId23" Type="http://schemas.openxmlformats.org/officeDocument/2006/relationships/font" Target="fonts/Cairo-bold.fntdata"/><Relationship Id="rId45" Type="http://schemas.openxmlformats.org/officeDocument/2006/relationships/font" Target="fonts/OpenSans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Arvo-italic.fntdata"/><Relationship Id="rId25" Type="http://schemas.openxmlformats.org/officeDocument/2006/relationships/font" Target="fonts/Arvo-bold.fntdata"/><Relationship Id="rId47" Type="http://schemas.openxmlformats.org/officeDocument/2006/relationships/font" Target="fonts/OpenSans-boldItalic.fntdata"/><Relationship Id="rId28" Type="http://schemas.openxmlformats.org/officeDocument/2006/relationships/font" Target="fonts/RobotoCondensed-regular.fntdata"/><Relationship Id="rId27" Type="http://schemas.openxmlformats.org/officeDocument/2006/relationships/font" Target="fonts/Arvo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obotoCondensed-bold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RobotoCondensed-boldItalic.fntdata"/><Relationship Id="rId30" Type="http://schemas.openxmlformats.org/officeDocument/2006/relationships/font" Target="fonts/RobotoCondensed-italic.fntdata"/><Relationship Id="rId11" Type="http://schemas.openxmlformats.org/officeDocument/2006/relationships/slide" Target="slides/slide3.xml"/><Relationship Id="rId33" Type="http://schemas.openxmlformats.org/officeDocument/2006/relationships/font" Target="fonts/CenturySchoolbook-bold.fntdata"/><Relationship Id="rId10" Type="http://schemas.openxmlformats.org/officeDocument/2006/relationships/slide" Target="slides/slide2.xml"/><Relationship Id="rId32" Type="http://schemas.openxmlformats.org/officeDocument/2006/relationships/font" Target="fonts/CenturySchoolbook-regular.fntdata"/><Relationship Id="rId13" Type="http://schemas.openxmlformats.org/officeDocument/2006/relationships/slide" Target="slides/slide5.xml"/><Relationship Id="rId35" Type="http://schemas.openxmlformats.org/officeDocument/2006/relationships/font" Target="fonts/CenturySchoolbook-boldItalic.fntdata"/><Relationship Id="rId12" Type="http://schemas.openxmlformats.org/officeDocument/2006/relationships/slide" Target="slides/slide4.xml"/><Relationship Id="rId34" Type="http://schemas.openxmlformats.org/officeDocument/2006/relationships/font" Target="fonts/CenturySchoolbook-italic.fntdata"/><Relationship Id="rId15" Type="http://schemas.openxmlformats.org/officeDocument/2006/relationships/slide" Target="slides/slide7.xml"/><Relationship Id="rId37" Type="http://schemas.openxmlformats.org/officeDocument/2006/relationships/font" Target="fonts/RobotoCondensedLight-bold.fntdata"/><Relationship Id="rId14" Type="http://schemas.openxmlformats.org/officeDocument/2006/relationships/slide" Target="slides/slide6.xml"/><Relationship Id="rId36" Type="http://schemas.openxmlformats.org/officeDocument/2006/relationships/font" Target="fonts/RobotoCondensedLight-regular.fntdata"/><Relationship Id="rId17" Type="http://schemas.openxmlformats.org/officeDocument/2006/relationships/font" Target="fonts/Dosis-bold.fntdata"/><Relationship Id="rId39" Type="http://schemas.openxmlformats.org/officeDocument/2006/relationships/font" Target="fonts/RobotoCondensedLight-boldItalic.fntdata"/><Relationship Id="rId16" Type="http://schemas.openxmlformats.org/officeDocument/2006/relationships/font" Target="fonts/Dosis-regular.fntdata"/><Relationship Id="rId38" Type="http://schemas.openxmlformats.org/officeDocument/2006/relationships/font" Target="fonts/RobotoCondensedLight-italic.fntdata"/><Relationship Id="rId19" Type="http://schemas.openxmlformats.org/officeDocument/2006/relationships/font" Target="fonts/Economica-bold.fntdata"/><Relationship Id="rId18" Type="http://schemas.openxmlformats.org/officeDocument/2006/relationships/font" Target="fonts/Economica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66973fa2786b901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766973fa2786b90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59a65f11d6c2b21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259a65f11d6c2b2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5282632521831e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5282632521831e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0336b2efd2e93b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0336b2efd2e93b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4bc40fb47b4a71a1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4bc40fb47b4a71a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2dbb65b5899e0ef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2dbb65b5899e0ef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549906a55dda3b81_0:notes"/>
          <p:cNvSpPr/>
          <p:nvPr>
            <p:ph idx="2" type="sldImg"/>
          </p:nvPr>
        </p:nvSpPr>
        <p:spPr>
          <a:xfrm>
            <a:off x="2241939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549906a55dda3b8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2C50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2C50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6" name="Google Shape;66;p14"/>
          <p:cNvSpPr txBox="1"/>
          <p:nvPr>
            <p:ph idx="1" type="subTitle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" type="body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7"/>
          <p:cNvSpPr txBox="1"/>
          <p:nvPr>
            <p:ph idx="2" type="body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9" name="Google Shape;89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1"/>
          <p:cNvSpPr txBox="1"/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3" name="Google Shape;93;p21"/>
          <p:cNvSpPr txBox="1"/>
          <p:nvPr>
            <p:ph idx="1" type="subTitle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4" name="Google Shape;94;p21"/>
          <p:cNvSpPr txBox="1"/>
          <p:nvPr>
            <p:ph idx="2" type="body"/>
          </p:nvPr>
        </p:nvSpPr>
        <p:spPr>
          <a:xfrm>
            <a:off x="3704625" y="1394085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5" name="Google Shape;95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" name="Google Shape;21;p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idx="1" type="body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8" name="Google Shape;98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 txBox="1"/>
          <p:nvPr>
            <p:ph hasCustomPrompt="1" type="title"/>
          </p:nvPr>
        </p:nvSpPr>
        <p:spPr>
          <a:xfrm>
            <a:off x="233775" y="2129659"/>
            <a:ext cx="6390300" cy="3780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233775" y="6069083"/>
            <a:ext cx="6390300" cy="2504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2" name="Google Shape;102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6"/>
          <p:cNvSpPr/>
          <p:nvPr/>
        </p:nvSpPr>
        <p:spPr>
          <a:xfrm>
            <a:off x="5658362" y="1266436"/>
            <a:ext cx="974400" cy="833400"/>
          </a:xfrm>
          <a:prstGeom prst="triangle">
            <a:avLst>
              <a:gd fmla="val 32425" name="adj"/>
            </a:avLst>
          </a:prstGeom>
          <a:solidFill>
            <a:srgbClr val="2632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1" name="Google Shape;111;p26"/>
          <p:cNvGrpSpPr/>
          <p:nvPr/>
        </p:nvGrpSpPr>
        <p:grpSpPr>
          <a:xfrm>
            <a:off x="0" y="-13647"/>
            <a:ext cx="6496049" cy="9916428"/>
            <a:chOff x="0" y="-7088"/>
            <a:chExt cx="8661398" cy="5150588"/>
          </a:xfrm>
        </p:grpSpPr>
        <p:sp>
          <p:nvSpPr>
            <p:cNvPr id="112" name="Google Shape;112;p26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26"/>
            <p:cNvSpPr/>
            <p:nvPr/>
          </p:nvSpPr>
          <p:spPr>
            <a:xfrm flipH="1" rot="10800000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14" name="Google Shape;114;p26"/>
          <p:cNvGrpSpPr/>
          <p:nvPr/>
        </p:nvGrpSpPr>
        <p:grpSpPr>
          <a:xfrm flipH="1" rot="10800000">
            <a:off x="-204" y="2100069"/>
            <a:ext cx="6636113" cy="5702828"/>
            <a:chOff x="-8178042" y="-4493254"/>
            <a:chExt cx="19483598" cy="6522736"/>
          </a:xfrm>
        </p:grpSpPr>
        <p:sp>
          <p:nvSpPr>
            <p:cNvPr id="115" name="Google Shape;115;p26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16" name="Google Shape;116;p26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17" name="Google Shape;117;p26"/>
          <p:cNvGrpSpPr/>
          <p:nvPr/>
        </p:nvGrpSpPr>
        <p:grpSpPr>
          <a:xfrm>
            <a:off x="2757927" y="8237093"/>
            <a:ext cx="4110622" cy="833647"/>
            <a:chOff x="5582265" y="4646738"/>
            <a:chExt cx="5480829" cy="432996"/>
          </a:xfrm>
        </p:grpSpPr>
        <p:sp>
          <p:nvSpPr>
            <p:cNvPr id="118" name="Google Shape;118;p26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19" name="Google Shape;119;p26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120" name="Google Shape;120;p26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26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22" name="Google Shape;122;p26"/>
          <p:cNvSpPr txBox="1"/>
          <p:nvPr>
            <p:ph type="ctrTitle"/>
          </p:nvPr>
        </p:nvSpPr>
        <p:spPr>
          <a:xfrm>
            <a:off x="514350" y="2100057"/>
            <a:ext cx="4026000" cy="57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7"/>
          <p:cNvSpPr/>
          <p:nvPr/>
        </p:nvSpPr>
        <p:spPr>
          <a:xfrm>
            <a:off x="4272910" y="5074251"/>
            <a:ext cx="666900" cy="570600"/>
          </a:xfrm>
          <a:prstGeom prst="triangle">
            <a:avLst>
              <a:gd fmla="val 32425" name="adj"/>
            </a:avLst>
          </a:prstGeom>
          <a:solidFill>
            <a:srgbClr val="2632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25" name="Google Shape;125;p27"/>
          <p:cNvGrpSpPr/>
          <p:nvPr/>
        </p:nvGrpSpPr>
        <p:grpSpPr>
          <a:xfrm>
            <a:off x="0" y="-13647"/>
            <a:ext cx="6496049" cy="9916428"/>
            <a:chOff x="0" y="-7088"/>
            <a:chExt cx="8661398" cy="5150588"/>
          </a:xfrm>
        </p:grpSpPr>
        <p:sp>
          <p:nvSpPr>
            <p:cNvPr id="126" name="Google Shape;126;p27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27"/>
            <p:cNvSpPr/>
            <p:nvPr/>
          </p:nvSpPr>
          <p:spPr>
            <a:xfrm flipH="1" rot="10800000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28" name="Google Shape;128;p27"/>
          <p:cNvGrpSpPr/>
          <p:nvPr/>
        </p:nvGrpSpPr>
        <p:grpSpPr>
          <a:xfrm flipH="1" rot="10800000">
            <a:off x="-1" y="5631250"/>
            <a:ext cx="4941815" cy="3903208"/>
            <a:chOff x="-9894852" y="-4493254"/>
            <a:chExt cx="21200407" cy="6522740"/>
          </a:xfrm>
        </p:grpSpPr>
        <p:sp>
          <p:nvSpPr>
            <p:cNvPr id="129" name="Google Shape;129;p27"/>
            <p:cNvSpPr/>
            <p:nvPr/>
          </p:nvSpPr>
          <p:spPr>
            <a:xfrm>
              <a:off x="-9894852" y="-4493114"/>
              <a:ext cx="146853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30" name="Google Shape;130;p27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31" name="Google Shape;131;p27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132" name="Google Shape;132;p27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33" name="Google Shape;133;p27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34" name="Google Shape;134;p2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27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6" name="Google Shape;136;p2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37" name="Google Shape;137;p2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2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39" name="Google Shape;139;p27"/>
          <p:cNvSpPr txBox="1"/>
          <p:nvPr>
            <p:ph type="ctrTitle"/>
          </p:nvPr>
        </p:nvSpPr>
        <p:spPr>
          <a:xfrm>
            <a:off x="347644" y="5527916"/>
            <a:ext cx="3070800" cy="2232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0" name="Google Shape;140;p27"/>
          <p:cNvSpPr txBox="1"/>
          <p:nvPr>
            <p:ph idx="1" type="subTitle"/>
          </p:nvPr>
        </p:nvSpPr>
        <p:spPr>
          <a:xfrm>
            <a:off x="347644" y="7654062"/>
            <a:ext cx="3070800" cy="1511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/>
          <p:nvPr/>
        </p:nvSpPr>
        <p:spPr>
          <a:xfrm>
            <a:off x="5658362" y="1266436"/>
            <a:ext cx="974400" cy="833400"/>
          </a:xfrm>
          <a:prstGeom prst="triangle">
            <a:avLst>
              <a:gd fmla="val 32425" name="adj"/>
            </a:avLst>
          </a:prstGeom>
          <a:solidFill>
            <a:srgbClr val="2632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44" name="Google Shape;144;p28"/>
          <p:cNvGrpSpPr/>
          <p:nvPr/>
        </p:nvGrpSpPr>
        <p:grpSpPr>
          <a:xfrm>
            <a:off x="0" y="-13647"/>
            <a:ext cx="6496049" cy="9916428"/>
            <a:chOff x="0" y="-7088"/>
            <a:chExt cx="8661398" cy="5150588"/>
          </a:xfrm>
        </p:grpSpPr>
        <p:sp>
          <p:nvSpPr>
            <p:cNvPr id="145" name="Google Shape;145;p28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28"/>
            <p:cNvSpPr/>
            <p:nvPr/>
          </p:nvSpPr>
          <p:spPr>
            <a:xfrm flipH="1" rot="10800000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7" name="Google Shape;147;p28"/>
          <p:cNvGrpSpPr/>
          <p:nvPr/>
        </p:nvGrpSpPr>
        <p:grpSpPr>
          <a:xfrm flipH="1" rot="10800000">
            <a:off x="-204" y="2100069"/>
            <a:ext cx="6636113" cy="5702828"/>
            <a:chOff x="-8178042" y="-4493254"/>
            <a:chExt cx="19483598" cy="6522736"/>
          </a:xfrm>
        </p:grpSpPr>
        <p:sp>
          <p:nvSpPr>
            <p:cNvPr id="148" name="Google Shape;148;p28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49" name="Google Shape;149;p28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622331" y="2314250"/>
            <a:ext cx="3818100" cy="528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Char char="▰"/>
              <a:defRPr i="1" sz="3000">
                <a:solidFill>
                  <a:srgbClr val="FFFFFF"/>
                </a:solidFill>
              </a:defRPr>
            </a:lvl1pPr>
            <a:lvl2pPr indent="-419100" lvl="1" marL="914400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2pPr>
            <a:lvl3pPr indent="-419100" lvl="2" marL="1371600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3pPr>
            <a:lvl4pPr indent="-419100" lvl="3" marL="18288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4pPr>
            <a:lvl5pPr indent="-419100" lvl="4" marL="22860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5pPr>
            <a:lvl6pPr indent="-419100" lvl="5" marL="27432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6pPr>
            <a:lvl7pPr indent="-419100" lvl="6" marL="32004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7pPr>
            <a:lvl8pPr indent="-419100" lvl="7" marL="36576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8pPr>
            <a:lvl9pPr indent="-419100" lvl="8" marL="41148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3000"/>
              <a:buChar char="▻"/>
              <a:defRPr i="1" sz="3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/>
        </p:nvSpPr>
        <p:spPr>
          <a:xfrm>
            <a:off x="214950" y="1953395"/>
            <a:ext cx="507300" cy="12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FF9800"/>
                </a:solidFill>
              </a:rPr>
              <a:t>“</a:t>
            </a:r>
            <a:endParaRPr b="1" sz="7200">
              <a:solidFill>
                <a:srgbClr val="FF9800"/>
              </a:solidFill>
            </a:endParaRPr>
          </a:p>
        </p:txBody>
      </p:sp>
      <p:grpSp>
        <p:nvGrpSpPr>
          <p:cNvPr id="152" name="Google Shape;152;p28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153" name="Google Shape;153;p28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4" name="Google Shape;154;p28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55" name="Google Shape;155;p28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" name="Google Shape;156;p2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7" name="Google Shape;157;p28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58" name="Google Shape;158;p2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9" name="Google Shape;159;p2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60" name="Google Shape;160;p28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29"/>
          <p:cNvGrpSpPr/>
          <p:nvPr/>
        </p:nvGrpSpPr>
        <p:grpSpPr>
          <a:xfrm>
            <a:off x="-3" y="78"/>
            <a:ext cx="5304323" cy="2555479"/>
            <a:chOff x="-4" y="40"/>
            <a:chExt cx="7072430" cy="1327315"/>
          </a:xfrm>
        </p:grpSpPr>
        <p:sp>
          <p:nvSpPr>
            <p:cNvPr id="163" name="Google Shape;163;p29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64" name="Google Shape;164;p29"/>
            <p:cNvGrpSpPr/>
            <p:nvPr/>
          </p:nvGrpSpPr>
          <p:grpSpPr>
            <a:xfrm flipH="1" rot="10800000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65" name="Google Shape;165;p29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66" name="Google Shape;166;p2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67" name="Google Shape;167;p29"/>
            <p:cNvGrpSpPr/>
            <p:nvPr/>
          </p:nvGrpSpPr>
          <p:grpSpPr>
            <a:xfrm flipH="1" rot="10800000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68" name="Google Shape;168;p29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69" name="Google Shape;169;p2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70" name="Google Shape;170;p29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171" name="Google Shape;171;p29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72" name="Google Shape;172;p29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3" name="Google Shape;173;p29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" name="Google Shape;174;p29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5" name="Google Shape;175;p29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6" name="Google Shape;176;p29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29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78" name="Google Shape;178;p29"/>
          <p:cNvSpPr txBox="1"/>
          <p:nvPr>
            <p:ph type="title"/>
          </p:nvPr>
        </p:nvSpPr>
        <p:spPr>
          <a:xfrm>
            <a:off x="610706" y="755838"/>
            <a:ext cx="4119300" cy="14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79" name="Google Shape;179;p29"/>
          <p:cNvSpPr txBox="1"/>
          <p:nvPr>
            <p:ph idx="1" type="body"/>
          </p:nvPr>
        </p:nvSpPr>
        <p:spPr>
          <a:xfrm>
            <a:off x="610706" y="2555591"/>
            <a:ext cx="4599600" cy="605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SzPts val="2400"/>
              <a:buChar char="▰"/>
              <a:defRPr/>
            </a:lvl1pPr>
            <a:lvl2pPr indent="-381000" lvl="1" marL="9144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2pPr>
            <a:lvl3pPr indent="-381000" lvl="2" marL="13716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3pPr>
            <a:lvl4pPr indent="-381000" lvl="3" marL="18288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4pPr>
            <a:lvl5pPr indent="-381000" lvl="4" marL="22860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5pPr>
            <a:lvl6pPr indent="-381000" lvl="5" marL="27432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6pPr>
            <a:lvl7pPr indent="-381000" lvl="6" marL="32004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7pPr>
            <a:lvl8pPr indent="-381000" lvl="7" marL="3657600" rtl="0">
              <a:spcBef>
                <a:spcPts val="1000"/>
              </a:spcBef>
              <a:spcAft>
                <a:spcPts val="0"/>
              </a:spcAft>
              <a:buSzPts val="2400"/>
              <a:buChar char="▻"/>
              <a:defRPr/>
            </a:lvl8pPr>
            <a:lvl9pPr indent="-381000" lvl="8" marL="4114800" rtl="0">
              <a:spcBef>
                <a:spcPts val="1000"/>
              </a:spcBef>
              <a:spcAft>
                <a:spcPts val="1000"/>
              </a:spcAft>
              <a:buSzPts val="2400"/>
              <a:buChar char="▻"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30"/>
          <p:cNvGrpSpPr/>
          <p:nvPr/>
        </p:nvGrpSpPr>
        <p:grpSpPr>
          <a:xfrm>
            <a:off x="-3" y="78"/>
            <a:ext cx="5304323" cy="2555479"/>
            <a:chOff x="-4" y="40"/>
            <a:chExt cx="7072430" cy="1327315"/>
          </a:xfrm>
        </p:grpSpPr>
        <p:sp>
          <p:nvSpPr>
            <p:cNvPr id="183" name="Google Shape;183;p30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84" name="Google Shape;184;p30"/>
            <p:cNvGrpSpPr/>
            <p:nvPr/>
          </p:nvGrpSpPr>
          <p:grpSpPr>
            <a:xfrm flipH="1" rot="10800000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85" name="Google Shape;185;p30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86" name="Google Shape;186;p30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87" name="Google Shape;187;p30"/>
            <p:cNvGrpSpPr/>
            <p:nvPr/>
          </p:nvGrpSpPr>
          <p:grpSpPr>
            <a:xfrm flipH="1" rot="10800000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88" name="Google Shape;188;p30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89" name="Google Shape;189;p30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90" name="Google Shape;190;p30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191" name="Google Shape;191;p30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92" name="Google Shape;192;p30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93" name="Google Shape;193;p30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" name="Google Shape;194;p30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5" name="Google Shape;195;p30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96" name="Google Shape;196;p3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3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98" name="Google Shape;198;p30"/>
          <p:cNvSpPr txBox="1"/>
          <p:nvPr>
            <p:ph type="title"/>
          </p:nvPr>
        </p:nvSpPr>
        <p:spPr>
          <a:xfrm>
            <a:off x="610706" y="755838"/>
            <a:ext cx="3943800" cy="14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99" name="Google Shape;199;p30"/>
          <p:cNvSpPr txBox="1"/>
          <p:nvPr>
            <p:ph idx="1" type="body"/>
          </p:nvPr>
        </p:nvSpPr>
        <p:spPr>
          <a:xfrm>
            <a:off x="610706" y="2961138"/>
            <a:ext cx="2533800" cy="524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indent="-355600" lvl="1" marL="9144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indent="-355600" lvl="2" marL="13716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indent="-355600" lvl="3" marL="18288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indent="-355600" lvl="4" marL="22860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indent="-355600" lvl="5" marL="27432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indent="-355600" lvl="6" marL="32004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indent="-355600" lvl="7" marL="36576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indent="-355600" lvl="8" marL="4114800" rtl="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/>
        </p:txBody>
      </p:sp>
      <p:sp>
        <p:nvSpPr>
          <p:cNvPr id="200" name="Google Shape;200;p30"/>
          <p:cNvSpPr txBox="1"/>
          <p:nvPr>
            <p:ph idx="2" type="body"/>
          </p:nvPr>
        </p:nvSpPr>
        <p:spPr>
          <a:xfrm>
            <a:off x="3297092" y="2961138"/>
            <a:ext cx="2533800" cy="524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indent="-355600" lvl="1" marL="9144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indent="-355600" lvl="2" marL="13716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indent="-355600" lvl="3" marL="18288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indent="-355600" lvl="4" marL="22860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indent="-355600" lvl="5" marL="27432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indent="-355600" lvl="6" marL="32004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indent="-355600" lvl="7" marL="3657600" rtl="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indent="-355600" lvl="8" marL="4114800" rtl="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/>
        </p:txBody>
      </p:sp>
      <p:sp>
        <p:nvSpPr>
          <p:cNvPr id="201" name="Google Shape;201;p30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31"/>
          <p:cNvGrpSpPr/>
          <p:nvPr/>
        </p:nvGrpSpPr>
        <p:grpSpPr>
          <a:xfrm>
            <a:off x="-3" y="78"/>
            <a:ext cx="5304323" cy="2555479"/>
            <a:chOff x="-4" y="40"/>
            <a:chExt cx="7072430" cy="1327315"/>
          </a:xfrm>
        </p:grpSpPr>
        <p:sp>
          <p:nvSpPr>
            <p:cNvPr id="204" name="Google Shape;204;p31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205" name="Google Shape;205;p31"/>
            <p:cNvGrpSpPr/>
            <p:nvPr/>
          </p:nvGrpSpPr>
          <p:grpSpPr>
            <a:xfrm flipH="1" rot="10800000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206" name="Google Shape;206;p31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207" name="Google Shape;207;p31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208" name="Google Shape;208;p31"/>
            <p:cNvGrpSpPr/>
            <p:nvPr/>
          </p:nvGrpSpPr>
          <p:grpSpPr>
            <a:xfrm flipH="1" rot="10800000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209" name="Google Shape;209;p31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210" name="Google Shape;210;p31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211" name="Google Shape;211;p31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212" name="Google Shape;212;p31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13" name="Google Shape;213;p31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214" name="Google Shape;214;p31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31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6" name="Google Shape;216;p31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217" name="Google Shape;217;p31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31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19" name="Google Shape;219;p31"/>
          <p:cNvSpPr txBox="1"/>
          <p:nvPr>
            <p:ph type="title"/>
          </p:nvPr>
        </p:nvSpPr>
        <p:spPr>
          <a:xfrm>
            <a:off x="610706" y="755838"/>
            <a:ext cx="3943800" cy="14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20" name="Google Shape;220;p31"/>
          <p:cNvSpPr txBox="1"/>
          <p:nvPr>
            <p:ph idx="1" type="body"/>
          </p:nvPr>
        </p:nvSpPr>
        <p:spPr>
          <a:xfrm>
            <a:off x="652838" y="2974785"/>
            <a:ext cx="1686000" cy="521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indent="-342900" lvl="1" marL="914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indent="-342900" lvl="2" marL="1371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indent="-342900" lvl="3" marL="18288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indent="-342900" lvl="4" marL="22860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indent="-342900" lvl="5" marL="27432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indent="-342900" lvl="6" marL="3200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indent="-342900" lvl="7" marL="3657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indent="-342900" lvl="8" marL="41148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/>
        </p:txBody>
      </p:sp>
      <p:sp>
        <p:nvSpPr>
          <p:cNvPr id="221" name="Google Shape;221;p31"/>
          <p:cNvSpPr txBox="1"/>
          <p:nvPr>
            <p:ph idx="2" type="body"/>
          </p:nvPr>
        </p:nvSpPr>
        <p:spPr>
          <a:xfrm>
            <a:off x="2425228" y="2974785"/>
            <a:ext cx="1686000" cy="521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indent="-342900" lvl="1" marL="914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indent="-342900" lvl="2" marL="1371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indent="-342900" lvl="3" marL="18288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indent="-342900" lvl="4" marL="22860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indent="-342900" lvl="5" marL="27432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indent="-342900" lvl="6" marL="3200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indent="-342900" lvl="7" marL="3657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indent="-342900" lvl="8" marL="41148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/>
        </p:txBody>
      </p:sp>
      <p:sp>
        <p:nvSpPr>
          <p:cNvPr id="222" name="Google Shape;222;p31"/>
          <p:cNvSpPr txBox="1"/>
          <p:nvPr>
            <p:ph idx="3" type="body"/>
          </p:nvPr>
        </p:nvSpPr>
        <p:spPr>
          <a:xfrm>
            <a:off x="4155487" y="2974785"/>
            <a:ext cx="1686000" cy="521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▰"/>
              <a:defRPr sz="1800"/>
            </a:lvl1pPr>
            <a:lvl2pPr indent="-342900" lvl="1" marL="914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2pPr>
            <a:lvl3pPr indent="-342900" lvl="2" marL="1371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3pPr>
            <a:lvl4pPr indent="-342900" lvl="3" marL="18288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4pPr>
            <a:lvl5pPr indent="-342900" lvl="4" marL="22860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5pPr>
            <a:lvl6pPr indent="-342900" lvl="5" marL="27432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6pPr>
            <a:lvl7pPr indent="-342900" lvl="6" marL="32004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7pPr>
            <a:lvl8pPr indent="-342900" lvl="7" marL="3657600" rtl="0">
              <a:spcBef>
                <a:spcPts val="1000"/>
              </a:spcBef>
              <a:spcAft>
                <a:spcPts val="0"/>
              </a:spcAft>
              <a:buSzPts val="1800"/>
              <a:buChar char="▻"/>
              <a:defRPr sz="1800"/>
            </a:lvl8pPr>
            <a:lvl9pPr indent="-342900" lvl="8" marL="4114800" rtl="0">
              <a:spcBef>
                <a:spcPts val="1000"/>
              </a:spcBef>
              <a:spcAft>
                <a:spcPts val="1000"/>
              </a:spcAft>
              <a:buSzPts val="1800"/>
              <a:buChar char="▻"/>
              <a:defRPr sz="1800"/>
            </a:lvl9pPr>
          </a:lstStyle>
          <a:p/>
        </p:txBody>
      </p:sp>
      <p:sp>
        <p:nvSpPr>
          <p:cNvPr id="223" name="Google Shape;223;p31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oogle Shape;225;p32"/>
          <p:cNvGrpSpPr/>
          <p:nvPr/>
        </p:nvGrpSpPr>
        <p:grpSpPr>
          <a:xfrm>
            <a:off x="-3" y="78"/>
            <a:ext cx="5304323" cy="2555479"/>
            <a:chOff x="-4" y="40"/>
            <a:chExt cx="7072430" cy="1327315"/>
          </a:xfrm>
        </p:grpSpPr>
        <p:sp>
          <p:nvSpPr>
            <p:cNvPr id="226" name="Google Shape;226;p32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227" name="Google Shape;227;p32"/>
            <p:cNvGrpSpPr/>
            <p:nvPr/>
          </p:nvGrpSpPr>
          <p:grpSpPr>
            <a:xfrm flipH="1" rot="10800000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228" name="Google Shape;228;p32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229" name="Google Shape;229;p32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230" name="Google Shape;230;p32"/>
            <p:cNvGrpSpPr/>
            <p:nvPr/>
          </p:nvGrpSpPr>
          <p:grpSpPr>
            <a:xfrm flipH="1" rot="10800000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231" name="Google Shape;231;p32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232" name="Google Shape;232;p32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233" name="Google Shape;233;p32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234" name="Google Shape;234;p32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35" name="Google Shape;235;p32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236" name="Google Shape;236;p32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32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8" name="Google Shape;238;p32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239" name="Google Shape;239;p32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32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41" name="Google Shape;241;p32"/>
          <p:cNvSpPr txBox="1"/>
          <p:nvPr>
            <p:ph type="title"/>
          </p:nvPr>
        </p:nvSpPr>
        <p:spPr>
          <a:xfrm>
            <a:off x="610706" y="755838"/>
            <a:ext cx="3943800" cy="14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42" name="Google Shape;242;p32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33"/>
          <p:cNvGrpSpPr/>
          <p:nvPr/>
        </p:nvGrpSpPr>
        <p:grpSpPr>
          <a:xfrm>
            <a:off x="1849603" y="8611333"/>
            <a:ext cx="5015119" cy="1291481"/>
            <a:chOff x="5589288" y="4472723"/>
            <a:chExt cx="6686825" cy="670795"/>
          </a:xfrm>
        </p:grpSpPr>
        <p:sp>
          <p:nvSpPr>
            <p:cNvPr id="245" name="Google Shape;245;p33"/>
            <p:cNvSpPr/>
            <p:nvPr/>
          </p:nvSpPr>
          <p:spPr>
            <a:xfrm rot="10800000">
              <a:off x="5589288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46" name="Google Shape;246;p33"/>
            <p:cNvGrpSpPr/>
            <p:nvPr/>
          </p:nvGrpSpPr>
          <p:grpSpPr>
            <a:xfrm flipH="1">
              <a:off x="5748896" y="4472723"/>
              <a:ext cx="6527217" cy="670795"/>
              <a:chOff x="-10101302" y="330075"/>
              <a:chExt cx="16532971" cy="1699506"/>
            </a:xfrm>
          </p:grpSpPr>
          <p:sp>
            <p:nvSpPr>
              <p:cNvPr id="247" name="Google Shape;247;p33"/>
              <p:cNvSpPr/>
              <p:nvPr/>
            </p:nvSpPr>
            <p:spPr>
              <a:xfrm>
                <a:off x="-10101302" y="330081"/>
                <a:ext cx="148464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33"/>
              <p:cNvSpPr/>
              <p:nvPr/>
            </p:nvSpPr>
            <p:spPr>
              <a:xfrm>
                <a:off x="4732169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9" name="Google Shape;249;p33"/>
            <p:cNvGrpSpPr/>
            <p:nvPr/>
          </p:nvGrpSpPr>
          <p:grpSpPr>
            <a:xfrm flipH="1">
              <a:off x="5592255" y="4646738"/>
              <a:ext cx="6682918" cy="304563"/>
              <a:chOff x="-30922586" y="330075"/>
              <a:chExt cx="37293070" cy="1699569"/>
            </a:xfrm>
          </p:grpSpPr>
          <p:sp>
            <p:nvSpPr>
              <p:cNvPr id="250" name="Google Shape;250;p33"/>
              <p:cNvSpPr/>
              <p:nvPr/>
            </p:nvSpPr>
            <p:spPr>
              <a:xfrm>
                <a:off x="-30922586" y="330144"/>
                <a:ext cx="355881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33"/>
              <p:cNvSpPr/>
              <p:nvPr/>
            </p:nvSpPr>
            <p:spPr>
              <a:xfrm>
                <a:off x="4670984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52" name="Google Shape;252;p33"/>
          <p:cNvSpPr txBox="1"/>
          <p:nvPr>
            <p:ph idx="1" type="body"/>
          </p:nvPr>
        </p:nvSpPr>
        <p:spPr>
          <a:xfrm>
            <a:off x="2012100" y="8926806"/>
            <a:ext cx="45030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</a:lstStyle>
          <a:p/>
        </p:txBody>
      </p:sp>
      <p:sp>
        <p:nvSpPr>
          <p:cNvPr id="253" name="Google Shape;253;p33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4" name="Google Shape;254;p33"/>
          <p:cNvGrpSpPr/>
          <p:nvPr/>
        </p:nvGrpSpPr>
        <p:grpSpPr>
          <a:xfrm rot="10800000">
            <a:off x="-6" y="165"/>
            <a:ext cx="1652122" cy="1291481"/>
            <a:chOff x="5575242" y="4472723"/>
            <a:chExt cx="2202830" cy="670795"/>
          </a:xfrm>
        </p:grpSpPr>
        <p:sp>
          <p:nvSpPr>
            <p:cNvPr id="255" name="Google Shape;255;p3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6" name="Google Shape;256;p3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257" name="Google Shape;257;p3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33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" name="Google Shape;259;p33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260" name="Google Shape;260;p33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33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4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4" name="Google Shape;264;p34"/>
          <p:cNvGrpSpPr/>
          <p:nvPr/>
        </p:nvGrpSpPr>
        <p:grpSpPr>
          <a:xfrm>
            <a:off x="5210131" y="8611333"/>
            <a:ext cx="1652122" cy="1291481"/>
            <a:chOff x="5575242" y="4472723"/>
            <a:chExt cx="2202830" cy="670795"/>
          </a:xfrm>
        </p:grpSpPr>
        <p:sp>
          <p:nvSpPr>
            <p:cNvPr id="265" name="Google Shape;265;p34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D26F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6" name="Google Shape;266;p34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267" name="Google Shape;267;p34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8" name="Google Shape;268;p34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9" name="Google Shape;269;p34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270" name="Google Shape;270;p34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1" name="Google Shape;271;p34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72" name="Google Shape;272;p34"/>
          <p:cNvGrpSpPr/>
          <p:nvPr/>
        </p:nvGrpSpPr>
        <p:grpSpPr>
          <a:xfrm rot="10800000">
            <a:off x="-6" y="165"/>
            <a:ext cx="1652122" cy="1291481"/>
            <a:chOff x="5575242" y="4472723"/>
            <a:chExt cx="2202830" cy="670795"/>
          </a:xfrm>
        </p:grpSpPr>
        <p:sp>
          <p:nvSpPr>
            <p:cNvPr id="273" name="Google Shape;273;p34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fmla="val 32425" name="adj"/>
              </a:avLst>
            </a:prstGeom>
            <a:solidFill>
              <a:srgbClr val="2632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74" name="Google Shape;274;p34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275" name="Google Shape;275;p34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34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77" name="Google Shape;277;p34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278" name="Google Shape;278;p34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34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5" name="Google Shape;45;p9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9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52" name="Google Shape;52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" name="Google Shape;62;p13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" name="Google Shape;63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5"/>
          <p:cNvSpPr txBox="1"/>
          <p:nvPr>
            <p:ph type="title"/>
          </p:nvPr>
        </p:nvSpPr>
        <p:spPr>
          <a:xfrm>
            <a:off x="610706" y="755838"/>
            <a:ext cx="3943800" cy="147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b="1" sz="2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  <p:sp>
        <p:nvSpPr>
          <p:cNvPr id="107" name="Google Shape;107;p25"/>
          <p:cNvSpPr txBox="1"/>
          <p:nvPr>
            <p:ph idx="1" type="body"/>
          </p:nvPr>
        </p:nvSpPr>
        <p:spPr>
          <a:xfrm>
            <a:off x="610706" y="2555591"/>
            <a:ext cx="4599600" cy="605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indent="-381000" lvl="1" marL="9144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indent="-381000" lvl="2" marL="13716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indent="-381000" lvl="3" marL="18288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indent="-381000" lvl="4" marL="22860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indent="-381000" lvl="5" marL="27432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indent="-381000" lvl="6" marL="32004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indent="-381000" lvl="7" marL="3657600" rtl="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indent="-381000" lvl="8" marL="4114800" rtl="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/>
        </p:txBody>
      </p:sp>
      <p:sp>
        <p:nvSpPr>
          <p:cNvPr id="108" name="Google Shape;108;p25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 algn="r">
              <a:buNone/>
              <a:defRPr b="1" sz="12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2.png"/><Relationship Id="rId5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5"/>
          <p:cNvSpPr txBox="1"/>
          <p:nvPr>
            <p:ph type="ctrTitle"/>
          </p:nvPr>
        </p:nvSpPr>
        <p:spPr>
          <a:xfrm>
            <a:off x="431857" y="2100153"/>
            <a:ext cx="4026000" cy="57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OSPE</a:t>
            </a:r>
            <a:endParaRPr/>
          </a:p>
        </p:txBody>
      </p:sp>
      <p:pic>
        <p:nvPicPr>
          <p:cNvPr id="285" name="Google Shape;28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0675" y="347500"/>
            <a:ext cx="953800" cy="113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3"/>
            <a:ext cx="1647693" cy="63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5"/>
          <p:cNvPicPr preferRelativeResize="0"/>
          <p:nvPr/>
        </p:nvPicPr>
        <p:blipFill rotWithShape="1">
          <a:blip r:embed="rId5">
            <a:alphaModFix/>
          </a:blip>
          <a:srcRect b="0" l="0" r="0" t="7672"/>
          <a:stretch/>
        </p:blipFill>
        <p:spPr>
          <a:xfrm>
            <a:off x="5776126" y="8852625"/>
            <a:ext cx="1081875" cy="1050326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5"/>
          <p:cNvSpPr txBox="1"/>
          <p:nvPr/>
        </p:nvSpPr>
        <p:spPr>
          <a:xfrm rot="-5400000">
            <a:off x="3154113" y="4212245"/>
            <a:ext cx="6895500" cy="58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437 Biochemistry Team</a:t>
            </a:r>
            <a:endParaRPr sz="1700">
              <a:solidFill>
                <a:srgbClr val="A5A5A5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289" name="Google Shape;289;p35"/>
          <p:cNvSpPr txBox="1"/>
          <p:nvPr/>
        </p:nvSpPr>
        <p:spPr>
          <a:xfrm>
            <a:off x="3429004" y="9572183"/>
            <a:ext cx="20604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</a:rPr>
              <a:t>Neuropsychiatry block</a:t>
            </a:r>
            <a:endParaRPr>
              <a:solidFill>
                <a:srgbClr val="CCCCCC"/>
              </a:solidFill>
            </a:endParaRPr>
          </a:p>
        </p:txBody>
      </p:sp>
      <p:sp>
        <p:nvSpPr>
          <p:cNvPr id="290" name="Google Shape;290;p35"/>
          <p:cNvSpPr txBox="1"/>
          <p:nvPr/>
        </p:nvSpPr>
        <p:spPr>
          <a:xfrm>
            <a:off x="1750127" y="1059375"/>
            <a:ext cx="40260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B5394"/>
                </a:solidFill>
              </a:rPr>
              <a:t>" اللَّهُمَّ لا سَهْلَ إِلاَّ ما جَعَلْتَهُ سَهْلاً، وأنْتَ تَجْعَلُ الحَزْنَ إذَا شِئْتَ سَهْلاً" </a:t>
            </a:r>
            <a:endParaRPr>
              <a:solidFill>
                <a:srgbClr val="0B5394"/>
              </a:solidFill>
            </a:endParaRPr>
          </a:p>
        </p:txBody>
      </p:sp>
      <p:sp>
        <p:nvSpPr>
          <p:cNvPr id="291" name="Google Shape;291;p35"/>
          <p:cNvSpPr txBox="1"/>
          <p:nvPr/>
        </p:nvSpPr>
        <p:spPr>
          <a:xfrm>
            <a:off x="3000" y="6858797"/>
            <a:ext cx="54864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leaders : Fatima Balsharaf &amp; MOATH ALHAMOUD 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Special thanks for: Razan Alzahrani 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6"/>
          <p:cNvSpPr txBox="1"/>
          <p:nvPr>
            <p:ph type="title"/>
          </p:nvPr>
        </p:nvSpPr>
        <p:spPr>
          <a:xfrm>
            <a:off x="75638" y="733456"/>
            <a:ext cx="4043700" cy="14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Exam </a:t>
            </a:r>
            <a:r>
              <a:rPr lang="en" sz="3300"/>
              <a:t>will include:</a:t>
            </a:r>
            <a:endParaRPr sz="3300"/>
          </a:p>
        </p:txBody>
      </p:sp>
      <p:sp>
        <p:nvSpPr>
          <p:cNvPr id="297" name="Google Shape;297;p36"/>
          <p:cNvSpPr txBox="1"/>
          <p:nvPr>
            <p:ph idx="12" type="sldNum"/>
          </p:nvPr>
        </p:nvSpPr>
        <p:spPr>
          <a:xfrm>
            <a:off x="5713500" y="8926806"/>
            <a:ext cx="11157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8" name="Google Shape;29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7036" y="-84650"/>
            <a:ext cx="812152" cy="81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6"/>
          <p:cNvSpPr txBox="1"/>
          <p:nvPr/>
        </p:nvSpPr>
        <p:spPr>
          <a:xfrm>
            <a:off x="318300" y="3106944"/>
            <a:ext cx="6221400" cy="24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1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-"/>
            </a:pPr>
            <a:r>
              <a:rPr b="1" lang="en" sz="1800">
                <a:solidFill>
                  <a:srgbClr val="FF0000"/>
                </a:solidFill>
              </a:rPr>
              <a:t>اختبار العملي فقط راح يكون حساب معادلة والوحدات والتحويل مهم ! </a:t>
            </a:r>
            <a:endParaRPr b="1" sz="1800">
              <a:solidFill>
                <a:srgbClr val="FF0000"/>
              </a:solidFill>
            </a:endParaRPr>
          </a:p>
          <a:p>
            <a:pPr indent="-342900" lvl="0" marL="457200" rtl="1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-"/>
            </a:pPr>
            <a:r>
              <a:rPr b="1" lang="en" sz="1800">
                <a:solidFill>
                  <a:srgbClr val="FF0000"/>
                </a:solidFill>
              </a:rPr>
              <a:t>كمية البروتين في CSF واسم الطريقة </a:t>
            </a:r>
            <a:endParaRPr b="1" sz="1800">
              <a:solidFill>
                <a:srgbClr val="FF0000"/>
              </a:solidFill>
            </a:endParaRPr>
          </a:p>
          <a:p>
            <a:pPr indent="-342900" lvl="0" marL="457200" rtl="1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-"/>
            </a:pPr>
            <a:r>
              <a:rPr b="1" lang="en" sz="1800">
                <a:solidFill>
                  <a:srgbClr val="FF0000"/>
                </a:solidFill>
              </a:rPr>
              <a:t>الباقي فقط أجزاء من النظري قراءة </a:t>
            </a:r>
            <a:endParaRPr b="1" sz="1800">
              <a:solidFill>
                <a:srgbClr val="FF0000"/>
              </a:solidFill>
            </a:endParaRPr>
          </a:p>
          <a:p>
            <a:pPr indent="-342900" lvl="0" marL="457200" rtl="1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-"/>
            </a:pPr>
            <a:r>
              <a:rPr b="1" lang="en" sz="1800">
                <a:solidFill>
                  <a:srgbClr val="FF0000"/>
                </a:solidFill>
              </a:rPr>
              <a:t>هل بتكون في عينات نشتغل عليها مثل ماطبقنا في المعمل ؟ لا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</a:rPr>
              <a:t>د.سمبل: الأحمر فقط </a:t>
            </a:r>
            <a:r>
              <a:rPr b="1" lang="en" sz="1800" u="sng">
                <a:solidFill>
                  <a:srgbClr val="FF0000"/>
                </a:solidFill>
              </a:rPr>
              <a:t>المهم</a:t>
            </a:r>
            <a:r>
              <a:rPr b="1" lang="en" sz="1800">
                <a:solidFill>
                  <a:srgbClr val="FF0000"/>
                </a:solidFill>
              </a:rPr>
              <a:t>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</a:rPr>
              <a:t>العينات الصورة هذه من قسم المايكرو تم إضافتها للفهم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300" name="Google Shape;300;p36"/>
          <p:cNvSpPr txBox="1"/>
          <p:nvPr/>
        </p:nvSpPr>
        <p:spPr>
          <a:xfrm>
            <a:off x="834750" y="5521646"/>
            <a:ext cx="5188500" cy="17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</a:rPr>
              <a:t>دكتور عيسى قال: نفس الكلام بس بالاضافه ان ممكن يجيكم </a:t>
            </a:r>
            <a:r>
              <a:rPr lang="en" sz="1800">
                <a:solidFill>
                  <a:srgbClr val="FF0000"/>
                </a:solidFill>
              </a:rPr>
              <a:t>سؤال</a:t>
            </a:r>
            <a:r>
              <a:rPr lang="en" sz="1800">
                <a:solidFill>
                  <a:srgbClr val="FF0000"/>
                </a:solidFill>
              </a:rPr>
              <a:t> عن </a:t>
            </a:r>
            <a:r>
              <a:rPr lang="en" sz="1800">
                <a:solidFill>
                  <a:srgbClr val="FF0000"/>
                </a:solidFill>
              </a:rPr>
              <a:t>ال Physical</a:t>
            </a:r>
            <a:r>
              <a:rPr lang="en" sz="1800">
                <a:solidFill>
                  <a:srgbClr val="FF0000"/>
                </a:solidFill>
              </a:rPr>
              <a:t> examination of </a:t>
            </a:r>
            <a:r>
              <a:rPr lang="en" sz="1800">
                <a:solidFill>
                  <a:srgbClr val="FF0000"/>
                </a:solidFill>
              </a:rPr>
              <a:t>CSF الي</a:t>
            </a:r>
            <a:r>
              <a:rPr lang="en" sz="1800">
                <a:solidFill>
                  <a:srgbClr val="FF0000"/>
                </a:solidFill>
              </a:rPr>
              <a:t> هو </a:t>
            </a:r>
            <a:endParaRPr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</a:rPr>
              <a:t>appearance</a:t>
            </a:r>
            <a:r>
              <a:rPr lang="en" sz="1800">
                <a:solidFill>
                  <a:srgbClr val="FF0000"/>
                </a:solidFill>
              </a:rPr>
              <a:t>,color,</a:t>
            </a:r>
            <a:r>
              <a:rPr lang="en" sz="1800">
                <a:solidFill>
                  <a:srgbClr val="FF0000"/>
                </a:solidFill>
              </a:rPr>
              <a:t>viscous بالاضافه انه قال ال</a:t>
            </a:r>
            <a:endParaRPr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</a:rPr>
              <a:t>  normal </a:t>
            </a:r>
            <a:r>
              <a:rPr b="1" lang="en" sz="1800" u="sng">
                <a:solidFill>
                  <a:srgbClr val="FF0000"/>
                </a:solidFill>
              </a:rPr>
              <a:t>Range</a:t>
            </a:r>
            <a:r>
              <a:rPr b="1" lang="en" sz="1800">
                <a:solidFill>
                  <a:srgbClr val="FF0000"/>
                </a:solidFill>
              </a:rPr>
              <a:t> of protein and glucose are .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</a:rPr>
              <a:t>.important</a:t>
            </a:r>
            <a:r>
              <a:rPr lang="en" sz="1800">
                <a:solidFill>
                  <a:srgbClr val="FF0000"/>
                </a:solidFill>
              </a:rPr>
              <a:t> </a:t>
            </a:r>
            <a:endParaRPr sz="1800">
              <a:solidFill>
                <a:srgbClr val="FF0000"/>
              </a:solidFill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6" name="Google Shape;30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3786" y="-60300"/>
            <a:ext cx="812152" cy="818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7"/>
          <p:cNvSpPr txBox="1"/>
          <p:nvPr/>
        </p:nvSpPr>
        <p:spPr>
          <a:xfrm>
            <a:off x="96871" y="100551"/>
            <a:ext cx="39180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1- Physical Examination </a:t>
            </a:r>
            <a:endParaRPr sz="3000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308" name="Google Shape;308;p37"/>
          <p:cNvGraphicFramePr/>
          <p:nvPr/>
        </p:nvGraphicFramePr>
        <p:xfrm>
          <a:off x="96875" y="222679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{FD5AAF3E-FC18-4A05-A878-268E94319621}</a:tableStyleId>
              </a:tblPr>
              <a:tblGrid>
                <a:gridCol w="926150"/>
                <a:gridCol w="973575"/>
                <a:gridCol w="2495025"/>
              </a:tblGrid>
              <a:tr h="750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Parameter</a:t>
                      </a:r>
                      <a:endParaRPr b="1"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Normal</a:t>
                      </a:r>
                      <a:r>
                        <a:rPr lang="en" sz="1100"/>
                        <a:t>- how will you describe it ?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Abnormal</a:t>
                      </a:r>
                      <a:r>
                        <a:rPr lang="en" sz="1100"/>
                        <a:t>- how will you describe it ? 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3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Turbidity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Clear- normal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Cloudy/ turbid- </a:t>
                      </a:r>
                      <a:r>
                        <a:rPr lang="en" sz="1100" u="sng"/>
                        <a:t>may indicate </a:t>
                      </a:r>
                      <a:r>
                        <a:rPr lang="en" sz="1100"/>
                        <a:t>the</a:t>
                      </a:r>
                      <a:br>
                        <a:rPr lang="en" sz="1100"/>
                      </a:br>
                      <a:r>
                        <a:rPr lang="en" sz="1100"/>
                        <a:t>presence of white, or red blood cells, microorganisms, or an increase in protein level</a:t>
                      </a:r>
                      <a:br>
                        <a:rPr lang="en" sz="1100"/>
                      </a:b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50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Color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Colorless- normal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D966"/>
                          </a:solidFill>
                        </a:rPr>
                        <a:t>Yellow</a:t>
                      </a:r>
                      <a:r>
                        <a:rPr lang="en" sz="1100"/>
                        <a:t>, </a:t>
                      </a:r>
                      <a:r>
                        <a:rPr lang="en" sz="1100">
                          <a:solidFill>
                            <a:srgbClr val="FF9900"/>
                          </a:solidFill>
                        </a:rPr>
                        <a:t>orange</a:t>
                      </a:r>
                      <a:r>
                        <a:rPr lang="en" sz="1100"/>
                        <a:t>-</a:t>
                      </a:r>
                      <a:r>
                        <a:rPr lang="en" sz="1100">
                          <a:solidFill>
                            <a:srgbClr val="980000"/>
                          </a:solidFill>
                        </a:rPr>
                        <a:t>brown</a:t>
                      </a:r>
                      <a:r>
                        <a:rPr lang="en" sz="1100"/>
                        <a:t>, or </a:t>
                      </a:r>
                      <a:r>
                        <a:rPr lang="en" sz="1100">
                          <a:solidFill>
                            <a:srgbClr val="FF0000"/>
                          </a:solidFill>
                        </a:rPr>
                        <a:t>red</a:t>
                      </a:r>
                      <a:r>
                        <a:rPr lang="en" sz="1100"/>
                        <a:t>- may indicate the presence  of blood</a:t>
                      </a:r>
                      <a:br>
                        <a:rPr lang="en" sz="1100"/>
                      </a:b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91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Viscosity 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same</a:t>
                      </a:r>
                      <a:br>
                        <a:rPr lang="en" sz="1100"/>
                      </a:br>
                      <a:r>
                        <a:rPr lang="en" sz="1100"/>
                        <a:t>consistency as water</a:t>
                      </a: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Thicker CSF</a:t>
                      </a:r>
                      <a:r>
                        <a:rPr lang="en" sz="1100"/>
                        <a:t> may be seen in patients with certain types of </a:t>
                      </a:r>
                      <a:r>
                        <a:rPr b="1" lang="en" sz="1100"/>
                        <a:t>cancers</a:t>
                      </a:r>
                      <a:r>
                        <a:rPr lang="en" sz="1100"/>
                        <a:t> or</a:t>
                      </a:r>
                      <a:br>
                        <a:rPr lang="en" sz="1100"/>
                      </a:br>
                      <a:r>
                        <a:rPr b="1" lang="en" sz="1100"/>
                        <a:t>meningitis</a:t>
                      </a:r>
                      <a:r>
                        <a:rPr lang="en" sz="1100"/>
                        <a:t>.</a:t>
                      </a:r>
                      <a:br>
                        <a:rPr lang="en" sz="1100"/>
                      </a:br>
                      <a:endParaRPr sz="1100"/>
                    </a:p>
                  </a:txBody>
                  <a:tcPr marT="176025" marB="176025" marR="68575" marL="68575">
                    <a:lnL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09" name="Google Shape;309;p37"/>
          <p:cNvSpPr txBox="1"/>
          <p:nvPr/>
        </p:nvSpPr>
        <p:spPr>
          <a:xfrm>
            <a:off x="96875" y="757799"/>
            <a:ext cx="67671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specimen should be delivered to the laboratory immediately after collection ( 100-150 ml)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Glucose and protein estimations should be performed as soon as possible after drawing the CSF specimen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testing is to be delayed, the specimen should be frozen at – 200 C.</a:t>
            </a:r>
            <a:br>
              <a:rPr lang="en"/>
            </a:br>
            <a:endParaRPr/>
          </a:p>
        </p:txBody>
      </p:sp>
      <p:sp>
        <p:nvSpPr>
          <p:cNvPr id="310" name="Google Shape;310;p37"/>
          <p:cNvSpPr txBox="1"/>
          <p:nvPr/>
        </p:nvSpPr>
        <p:spPr>
          <a:xfrm>
            <a:off x="96875" y="6331498"/>
            <a:ext cx="47781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07376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2- Chemical Analysis:</a:t>
            </a:r>
            <a:endParaRPr sz="3000">
              <a:solidFill>
                <a:srgbClr val="073763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11" name="Google Shape;311;p37"/>
          <p:cNvSpPr txBox="1"/>
          <p:nvPr/>
        </p:nvSpPr>
        <p:spPr>
          <a:xfrm>
            <a:off x="0" y="7020077"/>
            <a:ext cx="64968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Routinely performed biochemical tests in CSF are:</a:t>
            </a:r>
            <a:br>
              <a:rPr lang="en" sz="1300"/>
            </a:br>
            <a:r>
              <a:rPr b="1" lang="en" sz="1300"/>
              <a:t>glucose </a:t>
            </a:r>
            <a:endParaRPr b="1"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protein (total and specific) </a:t>
            </a:r>
            <a:endParaRPr b="1"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lactate 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lactate dehydrogenase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 glutamine and acid-base </a:t>
            </a:r>
            <a:r>
              <a:rPr lang="en" sz="1300"/>
              <a:t>parameter</a:t>
            </a:r>
            <a:endParaRPr sz="1300"/>
          </a:p>
        </p:txBody>
      </p:sp>
      <p:sp>
        <p:nvSpPr>
          <p:cNvPr id="312" name="Google Shape;312;p37"/>
          <p:cNvSpPr txBox="1"/>
          <p:nvPr/>
        </p:nvSpPr>
        <p:spPr>
          <a:xfrm>
            <a:off x="96875" y="8400230"/>
            <a:ext cx="5221200" cy="12540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A5A5A5"/>
                </a:solidFill>
              </a:rPr>
              <a:t>● </a:t>
            </a:r>
            <a:r>
              <a:rPr lang="en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Protein is normally low in CSF: if increased suspect infection,  but its decrease is not significant.</a:t>
            </a:r>
            <a:endParaRPr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A5A5A5"/>
                </a:solidFill>
              </a:rPr>
              <a:t>● </a:t>
            </a:r>
            <a:r>
              <a:rPr lang="en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Lactate and lactate dehydrogenase increase in bacterial  infection, but not in viral.</a:t>
            </a:r>
            <a:endParaRPr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A5A5A5"/>
                </a:solidFill>
              </a:rPr>
              <a:t>● </a:t>
            </a:r>
            <a:r>
              <a:rPr lang="en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Glutamine increase in CSF due to liver disease</a:t>
            </a:r>
            <a:endParaRPr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3" name="Google Shape;31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6450" y="2226800"/>
            <a:ext cx="2007674" cy="3979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9" name="Google Shape;31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05302" y="-135549"/>
            <a:ext cx="752311" cy="7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8"/>
          <p:cNvSpPr txBox="1"/>
          <p:nvPr/>
        </p:nvSpPr>
        <p:spPr>
          <a:xfrm>
            <a:off x="277500" y="622250"/>
            <a:ext cx="6399000" cy="26505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0B5394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001F5F"/>
                </a:solidFill>
                <a:latin typeface="Open Sans"/>
                <a:ea typeface="Open Sans"/>
                <a:cs typeface="Open Sans"/>
                <a:sym typeface="Open Sans"/>
              </a:rPr>
              <a:t>Remember !!</a:t>
            </a:r>
            <a:endParaRPr b="1">
              <a:solidFill>
                <a:srgbClr val="001F5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F7779"/>
                </a:solidFill>
                <a:latin typeface="Open Sans"/>
                <a:ea typeface="Open Sans"/>
                <a:cs typeface="Open Sans"/>
                <a:sym typeface="Open Sans"/>
              </a:rPr>
              <a:t>• </a:t>
            </a: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Before any analysis, the fluid should  be centrifuged to avoid  contamination by cellular elements.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• CSF is the most precious biological  material. Often, only small volumes  of CSF are available for analysis due  to difficulty in collection; hence  handle this with care.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• The specimen may not be pre-tested  for micro-organisms ( may contain  virulent organisms), so strict safety  precautions should be followed.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8"/>
          <p:cNvSpPr txBox="1"/>
          <p:nvPr/>
        </p:nvSpPr>
        <p:spPr>
          <a:xfrm>
            <a:off x="277488" y="2817077"/>
            <a:ext cx="16350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Just read it !!</a:t>
            </a:r>
            <a:endParaRPr b="1"/>
          </a:p>
        </p:txBody>
      </p:sp>
      <p:pic>
        <p:nvPicPr>
          <p:cNvPr id="322" name="Google Shape;32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3125" y="684400"/>
            <a:ext cx="943919" cy="5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8"/>
          <p:cNvSpPr txBox="1"/>
          <p:nvPr/>
        </p:nvSpPr>
        <p:spPr>
          <a:xfrm>
            <a:off x="1786642" y="3458036"/>
            <a:ext cx="3755700" cy="7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rgbClr val="07376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CSF Protein Assay</a:t>
            </a:r>
            <a:endParaRPr sz="3000">
              <a:solidFill>
                <a:srgbClr val="073763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73763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141300" y="4243425"/>
            <a:ext cx="6624600" cy="377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rgbClr val="334E5D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Protein present in the CSF is detected by a series of enzymatic reactions that ultimately form a colored product like kit based on Biuret method.</a:t>
            </a:r>
            <a:endParaRPr sz="1100">
              <a:solidFill>
                <a:srgbClr val="334E5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Biuret reagent when interacts with the peptide bonds in the protein give a blue  coloured product.important if they asked you about the method !!</a:t>
            </a:r>
            <a:endParaRPr sz="11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4E5D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The </a:t>
            </a:r>
            <a:r>
              <a:rPr lang="en" sz="1100" u="sng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intensity</a:t>
            </a: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 of the color is proportional the </a:t>
            </a:r>
            <a:r>
              <a:rPr lang="en" sz="1100" u="sng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amount of protein</a:t>
            </a: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 in CSF</a:t>
            </a:r>
            <a:endParaRPr sz="1100">
              <a:solidFill>
                <a:srgbClr val="334E5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4E5D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Color intensity is determined by measuring the absorbance by the colored solution at a wavelength of 546nm</a:t>
            </a:r>
            <a:endParaRPr sz="1100">
              <a:solidFill>
                <a:srgbClr val="334E5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4E5D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Absorbance is measured by an instrument, </a:t>
            </a:r>
            <a:r>
              <a:rPr lang="en" sz="1100" u="sng">
                <a:solidFill>
                  <a:srgbClr val="334E5D"/>
                </a:solidFill>
                <a:latin typeface="Open Sans"/>
                <a:ea typeface="Open Sans"/>
                <a:cs typeface="Open Sans"/>
                <a:sym typeface="Open Sans"/>
              </a:rPr>
              <a:t>spectrophotometer</a:t>
            </a:r>
            <a:endParaRPr sz="1100" u="sng">
              <a:solidFill>
                <a:srgbClr val="334E5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Extra“ Information”</a:t>
            </a:r>
            <a:endParaRPr sz="11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A606E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3D85C6"/>
                </a:solidFill>
                <a:latin typeface="Open Sans"/>
                <a:ea typeface="Open Sans"/>
                <a:cs typeface="Open Sans"/>
                <a:sym typeface="Open Sans"/>
              </a:rPr>
              <a:t>   Most of visible spectrophotometers are composed of:</a:t>
            </a:r>
            <a:endParaRPr b="1" sz="1100">
              <a:solidFill>
                <a:srgbClr val="3D85C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Light source which works with visible wavelengths  (400-700 nm)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Monochromator filter for choosing desired wavelength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Sample holder (cuvette)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Detector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"/>
              <a:buChar char="-"/>
            </a:pPr>
            <a:r>
              <a:rPr lang="en" sz="1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Meter or recorder</a:t>
            </a:r>
            <a:endParaRPr sz="1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5" name="Google Shape;325;p38"/>
          <p:cNvSpPr txBox="1"/>
          <p:nvPr/>
        </p:nvSpPr>
        <p:spPr>
          <a:xfrm>
            <a:off x="277500" y="6213771"/>
            <a:ext cx="2744400" cy="5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B5394"/>
                </a:solidFill>
                <a:latin typeface="Open Sans"/>
                <a:ea typeface="Open Sans"/>
                <a:cs typeface="Open Sans"/>
                <a:sym typeface="Open Sans"/>
              </a:rPr>
              <a:t>Spectrophotometer </a:t>
            </a: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endParaRPr sz="1800"/>
          </a:p>
        </p:txBody>
      </p:sp>
      <p:pic>
        <p:nvPicPr>
          <p:cNvPr id="326" name="Google Shape;326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7953" y="3365390"/>
            <a:ext cx="1100675" cy="78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225" y="6071121"/>
            <a:ext cx="2123975" cy="7854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8"/>
          <p:cNvSpPr txBox="1"/>
          <p:nvPr/>
        </p:nvSpPr>
        <p:spPr>
          <a:xfrm>
            <a:off x="3021903" y="7656234"/>
            <a:ext cx="38739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Just read it Except the red is important !!</a:t>
            </a:r>
            <a:endParaRPr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9"/>
          <p:cNvSpPr txBox="1"/>
          <p:nvPr>
            <p:ph idx="12" type="sldNum"/>
          </p:nvPr>
        </p:nvSpPr>
        <p:spPr>
          <a:xfrm>
            <a:off x="6446481" y="9045487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34" name="Google Shape;33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850" y="1118825"/>
            <a:ext cx="3703875" cy="276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35" name="Google Shape;335;p39"/>
          <p:cNvSpPr txBox="1"/>
          <p:nvPr/>
        </p:nvSpPr>
        <p:spPr>
          <a:xfrm>
            <a:off x="134850" y="7073225"/>
            <a:ext cx="2572500" cy="15486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0B5394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Normal Range</a:t>
            </a:r>
            <a:br>
              <a:rPr lang="en" sz="1200"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Normal reference values for CSF protein:</a:t>
            </a:r>
            <a:br>
              <a:rPr lang="en" sz="1200"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15 - 45 mg/dL	( 0.1 - 0.4 </a:t>
            </a:r>
            <a:r>
              <a:rPr lang="en" sz="1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g/L )</a:t>
            </a:r>
            <a:endParaRPr sz="1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Don’t</a:t>
            </a:r>
            <a:r>
              <a:rPr lang="en" sz="1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memorize the range it will be given in the question but the unit is important</a:t>
            </a:r>
            <a:endParaRPr sz="1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6" name="Google Shape;336;p39"/>
          <p:cNvSpPr txBox="1"/>
          <p:nvPr/>
        </p:nvSpPr>
        <p:spPr>
          <a:xfrm>
            <a:off x="3940173" y="1173473"/>
            <a:ext cx="2572500" cy="1147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0B5394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1-Mix and incubate for 15 minutes at room temperature</a:t>
            </a:r>
            <a:br>
              <a:rPr lang="en" sz="1200"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200">
                <a:latin typeface="Open Sans"/>
                <a:ea typeface="Open Sans"/>
                <a:cs typeface="Open Sans"/>
                <a:sym typeface="Open Sans"/>
              </a:rPr>
              <a:t>2- Measure absorbance at 546 nm</a:t>
            </a:r>
            <a:endParaRPr sz="1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7" name="Google Shape;337;p39"/>
          <p:cNvSpPr txBox="1"/>
          <p:nvPr/>
        </p:nvSpPr>
        <p:spPr>
          <a:xfrm>
            <a:off x="134842" y="208754"/>
            <a:ext cx="41265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Roboto Condensed"/>
                <a:ea typeface="Roboto Condensed"/>
                <a:cs typeface="Roboto Condensed"/>
                <a:sym typeface="Roboto Condensed"/>
              </a:rPr>
              <a:t>Procedure</a:t>
            </a:r>
            <a:endParaRPr sz="30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38" name="Google Shape;338;p39"/>
          <p:cNvSpPr txBox="1"/>
          <p:nvPr/>
        </p:nvSpPr>
        <p:spPr>
          <a:xfrm>
            <a:off x="134848" y="4850263"/>
            <a:ext cx="4356300" cy="125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Calculation: </a:t>
            </a:r>
            <a:endParaRPr b="1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Protein concentration (g/L) =</a:t>
            </a:r>
            <a:endParaRPr b="1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39"/>
          <p:cNvSpPr txBox="1"/>
          <p:nvPr/>
        </p:nvSpPr>
        <p:spPr>
          <a:xfrm>
            <a:off x="2856422" y="5048006"/>
            <a:ext cx="2250000" cy="95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Absorbance of sample ”test”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40" name="Google Shape;340;p39"/>
          <p:cNvCxnSpPr/>
          <p:nvPr/>
        </p:nvCxnSpPr>
        <p:spPr>
          <a:xfrm>
            <a:off x="2856431" y="5864591"/>
            <a:ext cx="22500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1" name="Google Shape;341;p39"/>
          <p:cNvSpPr txBox="1"/>
          <p:nvPr/>
        </p:nvSpPr>
        <p:spPr>
          <a:xfrm>
            <a:off x="2912707" y="6079287"/>
            <a:ext cx="22500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Absorbance of standard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2" name="Google Shape;342;p39"/>
          <p:cNvSpPr/>
          <p:nvPr/>
        </p:nvSpPr>
        <p:spPr>
          <a:xfrm>
            <a:off x="5106431" y="5304196"/>
            <a:ext cx="475500" cy="757800"/>
          </a:xfrm>
          <a:prstGeom prst="mathMultiply">
            <a:avLst>
              <a:gd fmla="val 23520" name="adj1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39"/>
          <p:cNvSpPr txBox="1"/>
          <p:nvPr/>
        </p:nvSpPr>
        <p:spPr>
          <a:xfrm>
            <a:off x="5561325" y="5304172"/>
            <a:ext cx="1296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Conc. of standard (</a:t>
            </a:r>
            <a:r>
              <a:rPr b="1" lang="en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60</a:t>
            </a: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 mg/dL)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p39"/>
          <p:cNvSpPr txBox="1"/>
          <p:nvPr/>
        </p:nvSpPr>
        <p:spPr>
          <a:xfrm>
            <a:off x="918469" y="6600425"/>
            <a:ext cx="52752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( Important: you must convert from mg/dL to g/L ) , </a:t>
            </a:r>
            <a:r>
              <a:rPr lang="en" sz="1200" u="sng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divide on 100 </a:t>
            </a:r>
            <a:endParaRPr sz="1200" u="sng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5" name="Google Shape;345;p39"/>
          <p:cNvSpPr txBox="1"/>
          <p:nvPr/>
        </p:nvSpPr>
        <p:spPr>
          <a:xfrm>
            <a:off x="3905525" y="2320675"/>
            <a:ext cx="2641800" cy="14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</a:rPr>
              <a:t>Don’t memorize the procedure for each tube they will give you already the numbers that have been calculated in </a:t>
            </a:r>
            <a:r>
              <a:rPr lang="en">
                <a:solidFill>
                  <a:srgbClr val="999999"/>
                </a:solidFill>
              </a:rPr>
              <a:t>centrifuge</a:t>
            </a:r>
            <a:r>
              <a:rPr lang="en">
                <a:solidFill>
                  <a:srgbClr val="999999"/>
                </a:solidFill>
              </a:rPr>
              <a:t> </a:t>
            </a:r>
            <a:endParaRPr>
              <a:solidFill>
                <a:srgbClr val="999999"/>
              </a:solidFill>
            </a:endParaRPr>
          </a:p>
        </p:txBody>
      </p:sp>
      <p:sp>
        <p:nvSpPr>
          <p:cNvPr id="346" name="Google Shape;346;p39"/>
          <p:cNvSpPr txBox="1"/>
          <p:nvPr/>
        </p:nvSpPr>
        <p:spPr>
          <a:xfrm>
            <a:off x="2779886" y="7073215"/>
            <a:ext cx="4001700" cy="18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</a:rPr>
              <a:t>They will give you the value of the </a:t>
            </a:r>
            <a:r>
              <a:rPr lang="en" sz="1000">
                <a:solidFill>
                  <a:srgbClr val="666666"/>
                </a:solidFill>
              </a:rPr>
              <a:t>absorption</a:t>
            </a:r>
            <a:r>
              <a:rPr lang="en" sz="1000">
                <a:solidFill>
                  <a:srgbClr val="666666"/>
                </a:solidFill>
              </a:rPr>
              <a:t> of sample test tube  ( without any unit ) and the </a:t>
            </a:r>
            <a:r>
              <a:rPr lang="en" sz="1000">
                <a:solidFill>
                  <a:srgbClr val="666666"/>
                </a:solidFill>
              </a:rPr>
              <a:t>standard</a:t>
            </a:r>
            <a:r>
              <a:rPr lang="en" sz="1000">
                <a:solidFill>
                  <a:srgbClr val="666666"/>
                </a:solidFill>
              </a:rPr>
              <a:t> tube value </a:t>
            </a:r>
            <a:r>
              <a:rPr b="1" lang="en" sz="1000">
                <a:solidFill>
                  <a:srgbClr val="666666"/>
                </a:solidFill>
              </a:rPr>
              <a:t>what will you do ? </a:t>
            </a:r>
            <a:r>
              <a:rPr lang="en" sz="1000">
                <a:solidFill>
                  <a:srgbClr val="666666"/>
                </a:solidFill>
              </a:rPr>
              <a:t>Just after the </a:t>
            </a:r>
            <a:r>
              <a:rPr lang="en" sz="1000">
                <a:solidFill>
                  <a:srgbClr val="666666"/>
                </a:solidFill>
              </a:rPr>
              <a:t>division</a:t>
            </a:r>
            <a:r>
              <a:rPr lang="en" sz="1000">
                <a:solidFill>
                  <a:srgbClr val="666666"/>
                </a:solidFill>
              </a:rPr>
              <a:t> you will </a:t>
            </a:r>
            <a:r>
              <a:rPr lang="en" sz="1000" u="sng">
                <a:solidFill>
                  <a:srgbClr val="666666"/>
                </a:solidFill>
              </a:rPr>
              <a:t>multiply</a:t>
            </a:r>
            <a:r>
              <a:rPr lang="en" sz="1000">
                <a:solidFill>
                  <a:srgbClr val="666666"/>
                </a:solidFill>
              </a:rPr>
              <a:t> it by </a:t>
            </a:r>
            <a:r>
              <a:rPr lang="en" sz="1000">
                <a:solidFill>
                  <a:srgbClr val="FF0000"/>
                </a:solidFill>
              </a:rPr>
              <a:t>60</a:t>
            </a:r>
            <a:r>
              <a:rPr lang="en" sz="1000">
                <a:solidFill>
                  <a:srgbClr val="666666"/>
                </a:solidFill>
              </a:rPr>
              <a:t> important to memorize it. then the answer </a:t>
            </a:r>
            <a:r>
              <a:rPr lang="en" sz="1000">
                <a:solidFill>
                  <a:srgbClr val="666666"/>
                </a:solidFill>
              </a:rPr>
              <a:t>divide</a:t>
            </a:r>
            <a:r>
              <a:rPr lang="en" sz="1000">
                <a:solidFill>
                  <a:srgbClr val="666666"/>
                </a:solidFill>
              </a:rPr>
              <a:t> it again by </a:t>
            </a:r>
            <a:r>
              <a:rPr b="1" lang="en" sz="1000">
                <a:solidFill>
                  <a:srgbClr val="666666"/>
                </a:solidFill>
              </a:rPr>
              <a:t>100</a:t>
            </a:r>
            <a:r>
              <a:rPr lang="en" sz="1000">
                <a:solidFill>
                  <a:srgbClr val="666666"/>
                </a:solidFill>
              </a:rPr>
              <a:t> the answer must be in unit of </a:t>
            </a:r>
            <a:r>
              <a:rPr b="1" lang="en" sz="1000">
                <a:solidFill>
                  <a:srgbClr val="666666"/>
                </a:solidFill>
              </a:rPr>
              <a:t>g/L </a:t>
            </a:r>
            <a:endParaRPr b="1" sz="1000"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</a:rPr>
              <a:t>Then if it's in the normal range write normal if it’s not write abnormal whether ( high/ low ) </a:t>
            </a:r>
            <a:endParaRPr sz="1000">
              <a:solidFill>
                <a:srgbClr val="666666"/>
              </a:solidFill>
            </a:endParaRPr>
          </a:p>
        </p:txBody>
      </p:sp>
      <p:cxnSp>
        <p:nvCxnSpPr>
          <p:cNvPr id="347" name="Google Shape;347;p39"/>
          <p:cNvCxnSpPr/>
          <p:nvPr/>
        </p:nvCxnSpPr>
        <p:spPr>
          <a:xfrm flipH="1" rot="10800000">
            <a:off x="918466" y="4461052"/>
            <a:ext cx="5275200" cy="11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348" name="Google Shape;348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8031" y="69096"/>
            <a:ext cx="812152" cy="81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4" name="Google Shape;35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8031" y="69096"/>
            <a:ext cx="812152" cy="81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175" y="2076649"/>
            <a:ext cx="6416999" cy="3341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0"/>
          <p:cNvSpPr txBox="1"/>
          <p:nvPr/>
        </p:nvSpPr>
        <p:spPr>
          <a:xfrm>
            <a:off x="2271032" y="1129862"/>
            <a:ext cx="3795000" cy="9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Very Important!! </a:t>
            </a:r>
            <a:endParaRPr sz="2400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57" name="Google Shape;357;p40"/>
          <p:cNvSpPr txBox="1"/>
          <p:nvPr/>
        </p:nvSpPr>
        <p:spPr>
          <a:xfrm>
            <a:off x="253175" y="69109"/>
            <a:ext cx="5545200" cy="104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Roboto Condensed"/>
                <a:ea typeface="Roboto Condensed"/>
                <a:cs typeface="Roboto Condensed"/>
                <a:sym typeface="Roboto Condensed"/>
              </a:rPr>
              <a:t>Abnormal findings of CSF in some pathological conditions:</a:t>
            </a:r>
            <a:endParaRPr sz="170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58" name="Google Shape;358;p40"/>
          <p:cNvSpPr txBox="1"/>
          <p:nvPr/>
        </p:nvSpPr>
        <p:spPr>
          <a:xfrm>
            <a:off x="253175" y="3598375"/>
            <a:ext cx="1211400" cy="11916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4" name="Google Shape;36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25" y="1031825"/>
            <a:ext cx="6555850" cy="350585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65" name="Google Shape;365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600" y="5110450"/>
            <a:ext cx="6555850" cy="3968224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66" name="Google Shape;3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8031" y="69096"/>
            <a:ext cx="812152" cy="81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