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9" r:id="rId4"/>
    <p:sldId id="305" r:id="rId5"/>
    <p:sldId id="306" r:id="rId6"/>
    <p:sldId id="307" r:id="rId7"/>
    <p:sldId id="309" r:id="rId8"/>
    <p:sldId id="312" r:id="rId9"/>
    <p:sldId id="313" r:id="rId10"/>
    <p:sldId id="308" r:id="rId11"/>
    <p:sldId id="30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FFFFF"/>
    <a:srgbClr val="66FF33"/>
    <a:srgbClr val="FCF600"/>
    <a:srgbClr val="EF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>
        <p:scale>
          <a:sx n="66" d="100"/>
          <a:sy n="66" d="100"/>
        </p:scale>
        <p:origin x="9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19">
            <a:extLst>
              <a:ext uri="{FF2B5EF4-FFF2-40B4-BE49-F238E27FC236}">
                <a16:creationId xmlns:a16="http://schemas.microsoft.com/office/drawing/2014/main" id="{C412CB61-16F9-445F-8D65-08E03F146A9E}"/>
              </a:ext>
            </a:extLst>
          </p:cNvPr>
          <p:cNvSpPr/>
          <p:nvPr userDrawn="1"/>
        </p:nvSpPr>
        <p:spPr>
          <a:xfrm>
            <a:off x="2848738" y="2394858"/>
            <a:ext cx="7418121" cy="3011332"/>
          </a:xfrm>
          <a:prstGeom prst="rect">
            <a:avLst/>
          </a:prstGeom>
          <a:noFill/>
          <a:ln w="28575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br>
              <a:rPr lang="en-GB" sz="200" b="0" i="0" dirty="0">
                <a:effectLst/>
                <a:latin typeface="+mn-lt"/>
              </a:rPr>
            </a:br>
            <a:br>
              <a:rPr lang="en-GB" sz="200" b="0" i="0" dirty="0">
                <a:effectLst/>
                <a:latin typeface="+mn-lt"/>
              </a:rPr>
            </a:br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endParaRPr lang="en-US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</a:t>
            </a: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dirty="0"/>
          </a:p>
          <a:p>
            <a:pPr algn="l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Pink: questions</a:t>
            </a:r>
          </a:p>
          <a:p>
            <a:pPr algn="l"/>
            <a:r>
              <a:rPr lang="en-US" sz="1800" b="1" u="none" baseline="0" dirty="0">
                <a:solidFill>
                  <a:srgbClr val="FF0000"/>
                </a:solidFill>
                <a:effectLst/>
                <a:latin typeface="+mn-lt"/>
              </a:rPr>
              <a:t>red: very important</a:t>
            </a:r>
          </a:p>
          <a:p>
            <a:pPr algn="l"/>
            <a:r>
              <a:rPr lang="en-US" sz="1800" b="1" dirty="0">
                <a:effectLst/>
                <a:latin typeface="+mn-lt"/>
              </a:rPr>
              <a:t>Black: complete answers</a:t>
            </a:r>
          </a:p>
          <a:p>
            <a:pPr algn="l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Gray: notes|extra</a:t>
            </a:r>
            <a:endParaRPr lang="ar-SA" sz="1800" b="1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cxnSp>
        <p:nvCxnSpPr>
          <p:cNvPr id="32" name="رابط مستقيم 26">
            <a:extLst>
              <a:ext uri="{FF2B5EF4-FFF2-40B4-BE49-F238E27FC236}">
                <a16:creationId xmlns:a16="http://schemas.microsoft.com/office/drawing/2014/main" id="{8238857E-3BA1-4F01-8D82-7BB27B18365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006873"/>
            <a:ext cx="7367607" cy="1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مربع نص 1">
            <a:extLst>
              <a:ext uri="{FF2B5EF4-FFF2-40B4-BE49-F238E27FC236}">
                <a16:creationId xmlns:a16="http://schemas.microsoft.com/office/drawing/2014/main" id="{9C862F8E-C488-4094-AB9E-8E92D55EDCE8}"/>
              </a:ext>
            </a:extLst>
          </p:cNvPr>
          <p:cNvSpPr txBox="1"/>
          <p:nvPr userDrawn="1"/>
        </p:nvSpPr>
        <p:spPr>
          <a:xfrm>
            <a:off x="2848739" y="2532060"/>
            <a:ext cx="74181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OSPE file </a:t>
            </a:r>
          </a:p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Neuropsychiatry block</a:t>
            </a:r>
            <a:endParaRPr lang="ar-S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0800000">
            <a:off x="-19901" y="0"/>
            <a:ext cx="12208725" cy="6849533"/>
            <a:chOff x="0" y="0"/>
            <a:chExt cx="12208725" cy="6849533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14"/>
          <a:stretch/>
        </p:blipFill>
        <p:spPr>
          <a:xfrm>
            <a:off x="2887646" y="2532060"/>
            <a:ext cx="1304944" cy="1220945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603" y="2616413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903898" y="1896533"/>
            <a:ext cx="7926593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</a:rPr>
              <a:t>You should know before the exam: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exam will consist of 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stations</a:t>
            </a:r>
            <a:r>
              <a:rPr lang="en-US" sz="2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The pictures in these slides may not be the </a:t>
            </a:r>
            <a:r>
              <a:rPr lang="en-GB" sz="2400" b="1" dirty="0">
                <a:latin typeface="+mj-lt"/>
              </a:rPr>
              <a:t>same</a:t>
            </a:r>
            <a:r>
              <a:rPr lang="en-GB" sz="2400" b="0" dirty="0">
                <a:latin typeface="+mj-lt"/>
              </a:rPr>
              <a:t> in the exam.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latin typeface="+mj-lt"/>
              </a:rPr>
              <a:t>You have to </a:t>
            </a:r>
            <a:r>
              <a:rPr lang="en-GB" sz="2400" b="1" u="sng" dirty="0">
                <a:latin typeface="+mj-lt"/>
              </a:rPr>
              <a:t>mention the full name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0" dirty="0">
                <a:latin typeface="+mj-lt"/>
              </a:rPr>
              <a:t>always and </a:t>
            </a:r>
            <a:r>
              <a:rPr lang="en-GB" sz="2400" b="1" dirty="0">
                <a:latin typeface="+mj-lt"/>
              </a:rPr>
              <a:t>don’t use shortcuts</a:t>
            </a:r>
            <a:r>
              <a:rPr lang="en-GB" sz="2400" b="0" dirty="0">
                <a:latin typeface="+mj-lt"/>
              </a:rPr>
              <a:t> you could lose marks because of that.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DA0B8-34B0-4A18-BB4F-65DE8F45D1BD}"/>
              </a:ext>
            </a:extLst>
          </p:cNvPr>
          <p:cNvGrpSpPr/>
          <p:nvPr userDrawn="1"/>
        </p:nvGrpSpPr>
        <p:grpSpPr>
          <a:xfrm>
            <a:off x="9511141" y="-11963"/>
            <a:ext cx="2680859" cy="6861495"/>
            <a:chOff x="9527866" y="0"/>
            <a:chExt cx="2680859" cy="603915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C01C3-1E30-4826-B495-142C7833F07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9880600" y="1"/>
              <a:ext cx="709609" cy="6039151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C76C62-CAC0-4A12-96E6-1B2FF12B208D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0800000" flipV="1">
              <a:off x="9527866" y="2862564"/>
              <a:ext cx="2660959" cy="31765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FB90F93-1432-441A-93A7-4423157ACAC5}"/>
                </a:ext>
              </a:extLst>
            </p:cNvPr>
            <p:cNvSpPr/>
            <p:nvPr/>
          </p:nvSpPr>
          <p:spPr>
            <a:xfrm>
              <a:off x="9750810" y="3"/>
              <a:ext cx="2457915" cy="6039152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B6DFB5B7-DA87-490F-8DDD-CC4338F9B965}"/>
                </a:ext>
              </a:extLst>
            </p:cNvPr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5164DA0-E80B-4867-A470-718F1052318F}"/>
                </a:ext>
              </a:extLst>
            </p:cNvPr>
            <p:cNvSpPr/>
            <p:nvPr/>
          </p:nvSpPr>
          <p:spPr>
            <a:xfrm>
              <a:off x="9527866" y="2229152"/>
              <a:ext cx="2664135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E02BDA46-51A4-42A1-A7C8-CDF0AF4BCB42}"/>
                </a:ext>
              </a:extLst>
            </p:cNvPr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D17009B2-E2CC-481A-834B-AB37931CA542}"/>
                </a:ext>
              </a:extLst>
            </p:cNvPr>
            <p:cNvSpPr/>
            <p:nvPr/>
          </p:nvSpPr>
          <p:spPr>
            <a:xfrm>
              <a:off x="10898730" y="0"/>
              <a:ext cx="1290094" cy="6039152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56F6C669-84FB-43B5-A98B-593AEF7BF767}"/>
                </a:ext>
              </a:extLst>
            </p:cNvPr>
            <p:cNvSpPr/>
            <p:nvPr/>
          </p:nvSpPr>
          <p:spPr>
            <a:xfrm>
              <a:off x="11167339" y="0"/>
              <a:ext cx="1021486" cy="6039152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29F3CC3-3A32-4DEE-98B3-FF4FAD77736E}"/>
                </a:ext>
              </a:extLst>
            </p:cNvPr>
            <p:cNvSpPr/>
            <p:nvPr/>
          </p:nvSpPr>
          <p:spPr>
            <a:xfrm>
              <a:off x="10703657" y="2771020"/>
              <a:ext cx="148516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8" name="صورة 7">
            <a:extLst>
              <a:ext uri="{FF2B5EF4-FFF2-40B4-BE49-F238E27FC236}">
                <a16:creationId xmlns:a16="http://schemas.microsoft.com/office/drawing/2014/main" id="{B535A1B8-A01D-41B2-B9CC-1766F139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74" y="5750315"/>
            <a:ext cx="909991" cy="947218"/>
          </a:xfrm>
          <a:prstGeom prst="rect">
            <a:avLst/>
          </a:prstGeom>
        </p:spPr>
      </p:pic>
      <p:sp>
        <p:nvSpPr>
          <p:cNvPr id="15" name="مربع نص 21">
            <a:extLst>
              <a:ext uri="{FF2B5EF4-FFF2-40B4-BE49-F238E27FC236}">
                <a16:creationId xmlns:a16="http://schemas.microsoft.com/office/drawing/2014/main" id="{D3D0FD0B-70A3-4BCD-829E-E1F69DEC52F6}"/>
              </a:ext>
            </a:extLst>
          </p:cNvPr>
          <p:cNvSpPr txBox="1"/>
          <p:nvPr userDrawn="1"/>
        </p:nvSpPr>
        <p:spPr>
          <a:xfrm>
            <a:off x="-19901" y="657442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Neuropsychiatry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4AA2F1-BDCC-4599-A92D-4B904DA73B5E}"/>
              </a:ext>
            </a:extLst>
          </p:cNvPr>
          <p:cNvSpPr/>
          <p:nvPr userDrawn="1"/>
        </p:nvSpPr>
        <p:spPr>
          <a:xfrm>
            <a:off x="7705102" y="3709851"/>
            <a:ext cx="2104314" cy="210431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1E517E-71FD-4E6C-BE73-70ED46128A55}"/>
              </a:ext>
            </a:extLst>
          </p:cNvPr>
          <p:cNvSpPr/>
          <p:nvPr userDrawn="1"/>
        </p:nvSpPr>
        <p:spPr>
          <a:xfrm>
            <a:off x="9908772" y="3709851"/>
            <a:ext cx="2104314" cy="210431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2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8587775-7ECF-48E5-8A59-DA0EC945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2" y="533400"/>
            <a:ext cx="9457266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ABB628-52F3-4B1E-8346-47C46EAD8A32}"/>
              </a:ext>
            </a:extLst>
          </p:cNvPr>
          <p:cNvSpPr/>
          <p:nvPr userDrawn="1"/>
        </p:nvSpPr>
        <p:spPr>
          <a:xfrm>
            <a:off x="7629098" y="4244457"/>
            <a:ext cx="2140459" cy="144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60C21-AC54-443D-A4BA-9D211CABC09D}"/>
              </a:ext>
            </a:extLst>
          </p:cNvPr>
          <p:cNvSpPr/>
          <p:nvPr userDrawn="1"/>
        </p:nvSpPr>
        <p:spPr>
          <a:xfrm>
            <a:off x="9883254" y="4244457"/>
            <a:ext cx="2140459" cy="144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813E8-092E-4ACD-B2C5-8398BA7FCD8C}"/>
              </a:ext>
            </a:extLst>
          </p:cNvPr>
          <p:cNvSpPr/>
          <p:nvPr userDrawn="1"/>
        </p:nvSpPr>
        <p:spPr>
          <a:xfrm>
            <a:off x="8618453" y="1735850"/>
            <a:ext cx="2411624" cy="2411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0800000">
            <a:off x="-19902" y="-9"/>
            <a:ext cx="12208726" cy="6849542"/>
            <a:chOff x="0" y="0"/>
            <a:chExt cx="12208726" cy="6849542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 flipH="1" flipV="1">
              <a:off x="9880599" y="0"/>
              <a:ext cx="823058" cy="684106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  <a:endCxn id="23" idx="2"/>
            </p:cNvCxnSpPr>
            <p:nvPr/>
          </p:nvCxnSpPr>
          <p:spPr>
            <a:xfrm rot="10800000" flipV="1">
              <a:off x="9527868" y="2862564"/>
              <a:ext cx="2660957" cy="398697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750811" y="3"/>
              <a:ext cx="2457915" cy="6849533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10076364" y="0"/>
              <a:ext cx="2115636" cy="6039152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9527868" y="2229152"/>
              <a:ext cx="2664135" cy="462039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855977" y="1"/>
              <a:ext cx="2332849" cy="6039153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0"/>
              <a:ext cx="1290094" cy="68410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1167339" y="0"/>
              <a:ext cx="1021486" cy="6849539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703658" y="2771020"/>
              <a:ext cx="1485169" cy="40700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68495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28" name="مستطيل 19">
            <a:extLst>
              <a:ext uri="{FF2B5EF4-FFF2-40B4-BE49-F238E27FC236}">
                <a16:creationId xmlns:a16="http://schemas.microsoft.com/office/drawing/2014/main" id="{E2D56596-A12A-4CDE-A733-3A10207BDF60}"/>
              </a:ext>
            </a:extLst>
          </p:cNvPr>
          <p:cNvSpPr/>
          <p:nvPr userDrawn="1"/>
        </p:nvSpPr>
        <p:spPr>
          <a:xfrm>
            <a:off x="2848738" y="2264229"/>
            <a:ext cx="7418121" cy="3339785"/>
          </a:xfrm>
          <a:prstGeom prst="rect">
            <a:avLst/>
          </a:prstGeom>
          <a:noFill/>
          <a:ln w="28575"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b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</a:br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dirty="0">
                <a:effectLst/>
                <a:latin typeface="+mn-lt"/>
              </a:rPr>
              <a:t>Khalid Fayez Alshehri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dirty="0">
                <a:effectLst/>
                <a:latin typeface="+mn-lt"/>
              </a:rPr>
              <a:t>Rawan Mohammad Alharbi</a:t>
            </a:r>
          </a:p>
          <a:p>
            <a:pPr algn="ctr"/>
            <a:endParaRPr lang="en-GB" sz="20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Microscopic pictures taken by:</a:t>
            </a:r>
          </a:p>
          <a:p>
            <a:pPr algn="ctr"/>
            <a:r>
              <a:rPr lang="en-GB" sz="1800" b="0" i="0" dirty="0">
                <a:effectLst/>
                <a:latin typeface="+mn-lt"/>
              </a:rPr>
              <a:t>Abdurhman Alhayssoni</a:t>
            </a:r>
          </a:p>
          <a:p>
            <a:pPr algn="ctr"/>
            <a:r>
              <a:rPr lang="en-GB" sz="1800" b="0" i="0" dirty="0">
                <a:effectLst/>
                <a:latin typeface="+mn-lt"/>
              </a:rPr>
              <a:t> Majed Aljohani</a:t>
            </a:r>
          </a:p>
          <a:p>
            <a:pPr algn="ctr"/>
            <a:r>
              <a:rPr lang="en-GB" sz="1800" b="0" i="0" dirty="0">
                <a:effectLst/>
                <a:latin typeface="+mn-lt"/>
              </a:rPr>
              <a:t>Dimah Alaraifi</a:t>
            </a:r>
            <a:r>
              <a:rPr lang="en-GB" sz="2000" b="0" i="0" dirty="0">
                <a:effectLst/>
                <a:latin typeface="+mn-lt"/>
              </a:rPr>
              <a:t>    </a:t>
            </a:r>
            <a:br>
              <a:rPr lang="en-GB" sz="200" b="0" i="0" dirty="0">
                <a:effectLst/>
                <a:latin typeface="+mn-lt"/>
              </a:rPr>
            </a:br>
            <a:br>
              <a:rPr lang="en-GB" sz="200" b="0" i="0" dirty="0">
                <a:effectLst/>
                <a:latin typeface="+mn-lt"/>
              </a:rPr>
            </a:br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endParaRPr lang="en-US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</a:t>
            </a: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pic>
        <p:nvPicPr>
          <p:cNvPr id="30" name="صورة 49">
            <a:extLst>
              <a:ext uri="{FF2B5EF4-FFF2-40B4-BE49-F238E27FC236}">
                <a16:creationId xmlns:a16="http://schemas.microsoft.com/office/drawing/2014/main" id="{1DE34581-58A3-4F6E-BAB1-62F0744A1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713924"/>
            <a:ext cx="833791" cy="867901"/>
          </a:xfrm>
          <a:prstGeom prst="rect">
            <a:avLst/>
          </a:prstGeom>
        </p:spPr>
      </p:pic>
      <p:cxnSp>
        <p:nvCxnSpPr>
          <p:cNvPr id="37" name="رابط مستقيم 26">
            <a:extLst>
              <a:ext uri="{FF2B5EF4-FFF2-40B4-BE49-F238E27FC236}">
                <a16:creationId xmlns:a16="http://schemas.microsoft.com/office/drawing/2014/main" id="{01763FC2-C71A-45CD-B882-48DF29FC22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705456"/>
            <a:ext cx="7367607" cy="1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DBF72C5-EC8D-475C-8CC1-8CB22A312C6F}"/>
              </a:ext>
            </a:extLst>
          </p:cNvPr>
          <p:cNvGrpSpPr/>
          <p:nvPr userDrawn="1"/>
        </p:nvGrpSpPr>
        <p:grpSpPr>
          <a:xfrm>
            <a:off x="2961699" y="4748124"/>
            <a:ext cx="6475640" cy="815608"/>
            <a:chOff x="2961699" y="4531383"/>
            <a:chExt cx="6475640" cy="815608"/>
          </a:xfrm>
        </p:grpSpPr>
        <p:grpSp>
          <p:nvGrpSpPr>
            <p:cNvPr id="31" name="مجموعة 7">
              <a:extLst>
                <a:ext uri="{FF2B5EF4-FFF2-40B4-BE49-F238E27FC236}">
                  <a16:creationId xmlns:a16="http://schemas.microsoft.com/office/drawing/2014/main" id="{A92D1ED0-045F-4226-BA72-C727C774849C}"/>
                </a:ext>
              </a:extLst>
            </p:cNvPr>
            <p:cNvGrpSpPr/>
            <p:nvPr userDrawn="1"/>
          </p:nvGrpSpPr>
          <p:grpSpPr>
            <a:xfrm>
              <a:off x="2961699" y="4602373"/>
              <a:ext cx="404082" cy="718195"/>
              <a:chOff x="3955103" y="5434210"/>
              <a:chExt cx="404082" cy="718195"/>
            </a:xfrm>
          </p:grpSpPr>
          <p:pic>
            <p:nvPicPr>
              <p:cNvPr id="32" name="صورة 4">
                <a:extLst>
                  <a:ext uri="{FF2B5EF4-FFF2-40B4-BE49-F238E27FC236}">
                    <a16:creationId xmlns:a16="http://schemas.microsoft.com/office/drawing/2014/main" id="{0D058179-342E-4B46-A611-A8553A309B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3955103" y="5808367"/>
                <a:ext cx="344038" cy="344038"/>
              </a:xfrm>
              <a:prstGeom prst="rect">
                <a:avLst/>
              </a:prstGeom>
            </p:spPr>
          </p:pic>
          <p:pic>
            <p:nvPicPr>
              <p:cNvPr id="36" name="صورة 6">
                <a:extLst>
                  <a:ext uri="{FF2B5EF4-FFF2-40B4-BE49-F238E27FC236}">
                    <a16:creationId xmlns:a16="http://schemas.microsoft.com/office/drawing/2014/main" id="{DAB557A2-7354-447F-9014-F407B01C93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3955103" y="5434210"/>
                <a:ext cx="404082" cy="328654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DAA10E5-A29F-430F-9BB2-0655E17CCFC4}"/>
                </a:ext>
              </a:extLst>
            </p:cNvPr>
            <p:cNvSpPr/>
            <p:nvPr userDrawn="1"/>
          </p:nvSpPr>
          <p:spPr>
            <a:xfrm>
              <a:off x="3341339" y="4531383"/>
              <a:ext cx="6096000" cy="8156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0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Twitter.com</a:t>
              </a:r>
              <a:r>
                <a:rPr lang="ar-SA" sz="20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/</a:t>
              </a:r>
              <a:r>
                <a:rPr lang="en-US" sz="20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Histology437</a:t>
              </a:r>
            </a:p>
            <a:p>
              <a:endPara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endParaRPr>
            </a:p>
            <a:p>
              <a:r>
                <a:rPr lang="en-US" sz="2000" b="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+mn-lt"/>
                </a:rPr>
                <a:t>HistologyTeam437@gmail.com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06004F-6032-4BC0-9BB7-2AF27A96177C}"/>
              </a:ext>
            </a:extLst>
          </p:cNvPr>
          <p:cNvSpPr txBox="1"/>
          <p:nvPr userDrawn="1"/>
        </p:nvSpPr>
        <p:spPr>
          <a:xfrm>
            <a:off x="2840525" y="634878"/>
            <a:ext cx="741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 </a:t>
            </a: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“Y</a:t>
            </a:r>
            <a:r>
              <a:rPr lang="en-US" sz="3500" b="1" dirty="0">
                <a:latin typeface="Copperplate Gothic Light" panose="020E0507020206020404" pitchFamily="34" charset="0"/>
              </a:rPr>
              <a:t>ou </a:t>
            </a: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3500" b="1" dirty="0">
                <a:latin typeface="Copperplate Gothic Light" panose="020E0507020206020404" pitchFamily="34" charset="0"/>
              </a:rPr>
              <a:t>ecome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W</a:t>
            </a:r>
            <a:r>
              <a:rPr lang="en-US" sz="3500" b="1" dirty="0">
                <a:latin typeface="Copperplate Gothic Light" panose="020E0507020206020404" pitchFamily="34" charset="0"/>
              </a:rPr>
              <a:t>hat </a:t>
            </a: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Y</a:t>
            </a:r>
            <a:r>
              <a:rPr lang="en-US" sz="3500" b="1" dirty="0">
                <a:latin typeface="Copperplate Gothic Light" panose="020E0507020206020404" pitchFamily="34" charset="0"/>
              </a:rPr>
              <a:t>ou </a:t>
            </a: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3500" b="1" dirty="0">
                <a:latin typeface="Copperplate Gothic Light" panose="020E0507020206020404" pitchFamily="34" charset="0"/>
              </a:rPr>
              <a:t>elieve</a:t>
            </a:r>
            <a:r>
              <a:rPr lang="en-US" sz="3500" b="1" dirty="0">
                <a:solidFill>
                  <a:schemeClr val="accent2"/>
                </a:solidFill>
                <a:latin typeface="Copperplate Gothic Light" panose="020E0507020206020404" pitchFamily="34" charset="0"/>
              </a:rPr>
              <a:t>”</a:t>
            </a:r>
            <a:r>
              <a:rPr lang="en-US" sz="3500" b="1" dirty="0">
                <a:latin typeface="Copperplate Gothic Light" panose="020E05070202060204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8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546" y="5750315"/>
            <a:ext cx="909991" cy="947218"/>
          </a:xfrm>
          <a:prstGeom prst="rect">
            <a:avLst/>
          </a:prstGeom>
        </p:spPr>
      </p:pic>
      <p:sp>
        <p:nvSpPr>
          <p:cNvPr id="12" name="مربع نص 21">
            <a:extLst>
              <a:ext uri="{FF2B5EF4-FFF2-40B4-BE49-F238E27FC236}">
                <a16:creationId xmlns:a16="http://schemas.microsoft.com/office/drawing/2014/main" id="{B2A2273F-96D6-4F38-915A-8CEB0655AF78}"/>
              </a:ext>
            </a:extLst>
          </p:cNvPr>
          <p:cNvSpPr txBox="1"/>
          <p:nvPr userDrawn="1"/>
        </p:nvSpPr>
        <p:spPr>
          <a:xfrm>
            <a:off x="-19901" y="657442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Practical histology (OSPE) team 437 | Neuropsychiatry block 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A7B99-7F7E-4755-9C73-6E20D5EBB55E}"/>
              </a:ext>
            </a:extLst>
          </p:cNvPr>
          <p:cNvGrpSpPr/>
          <p:nvPr userDrawn="1"/>
        </p:nvGrpSpPr>
        <p:grpSpPr>
          <a:xfrm rot="10800000">
            <a:off x="0" y="-8467"/>
            <a:ext cx="1823508" cy="6866467"/>
            <a:chOff x="10368492" y="-8467"/>
            <a:chExt cx="1823508" cy="6866467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D54CB51-2D46-4415-B8B6-0A285EA30E3B}"/>
                </a:ext>
              </a:extLst>
            </p:cNvPr>
            <p:cNvSpPr/>
            <p:nvPr/>
          </p:nvSpPr>
          <p:spPr>
            <a:xfrm>
              <a:off x="10371666" y="-8467"/>
              <a:ext cx="182033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A1CEB4A6-0D81-4575-AB9A-68056884CB95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C29CAFC-E755-46F2-9BF5-81D69A7FA7B8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4798857-7571-407D-86C7-F48FB73AB63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FD2A39D-9642-4FDA-B770-437902E4059E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73" r:id="rId4"/>
    <p:sldLayoutId id="2147483677" r:id="rId5"/>
    <p:sldLayoutId id="2147483676" r:id="rId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9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0E03FD0-7148-4735-AE6D-8682EEDDBB59}"/>
              </a:ext>
            </a:extLst>
          </p:cNvPr>
          <p:cNvGrpSpPr/>
          <p:nvPr/>
        </p:nvGrpSpPr>
        <p:grpSpPr>
          <a:xfrm>
            <a:off x="1838244" y="1298927"/>
            <a:ext cx="9543681" cy="5025674"/>
            <a:chOff x="1838244" y="1298927"/>
            <a:chExt cx="9543681" cy="5025674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C26ABA8-7DAB-4D3D-92A8-3BF2ECAF5B1A}"/>
                </a:ext>
              </a:extLst>
            </p:cNvPr>
            <p:cNvGrpSpPr/>
            <p:nvPr/>
          </p:nvGrpSpPr>
          <p:grpSpPr>
            <a:xfrm>
              <a:off x="1838244" y="1298927"/>
              <a:ext cx="9543681" cy="5025674"/>
              <a:chOff x="1838244" y="1298927"/>
              <a:chExt cx="9543681" cy="5025674"/>
            </a:xfrm>
          </p:grpSpPr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64A47DF-E8DA-414E-A840-B6DF89B5E89D}"/>
                  </a:ext>
                </a:extLst>
              </p:cNvPr>
              <p:cNvGrpSpPr/>
              <p:nvPr/>
            </p:nvGrpSpPr>
            <p:grpSpPr>
              <a:xfrm>
                <a:off x="1845449" y="1298927"/>
                <a:ext cx="9536476" cy="5025674"/>
                <a:chOff x="1845449" y="1298927"/>
                <a:chExt cx="9536476" cy="5025674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8BCDDFE9-4B00-4113-BBFF-8DAA22C028C1}"/>
                    </a:ext>
                  </a:extLst>
                </p:cNvPr>
                <p:cNvGrpSpPr/>
                <p:nvPr/>
              </p:nvGrpSpPr>
              <p:grpSpPr>
                <a:xfrm>
                  <a:off x="1845449" y="1298927"/>
                  <a:ext cx="9536476" cy="5025674"/>
                  <a:chOff x="1845449" y="1298927"/>
                  <a:chExt cx="9536476" cy="5025674"/>
                </a:xfrm>
              </p:grpSpPr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DDE2AF47-347B-46B3-8406-891A3D49DF09}"/>
                      </a:ext>
                    </a:extLst>
                  </p:cNvPr>
                  <p:cNvGrpSpPr/>
                  <p:nvPr/>
                </p:nvGrpSpPr>
                <p:grpSpPr>
                  <a:xfrm>
                    <a:off x="1845450" y="1298927"/>
                    <a:ext cx="9536475" cy="5025674"/>
                    <a:chOff x="1845450" y="1298927"/>
                    <a:chExt cx="9536475" cy="5025674"/>
                  </a:xfrm>
                </p:grpSpPr>
                <p:grpSp>
                  <p:nvGrpSpPr>
                    <p:cNvPr id="158" name="Group 157">
                      <a:extLst>
                        <a:ext uri="{FF2B5EF4-FFF2-40B4-BE49-F238E27FC236}">
                          <a16:creationId xmlns:a16="http://schemas.microsoft.com/office/drawing/2014/main" id="{400313C5-6FED-40D2-B4DD-815CD5D1D0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45450" y="1298927"/>
                      <a:ext cx="9536475" cy="5025674"/>
                      <a:chOff x="1845450" y="1298927"/>
                      <a:chExt cx="9536475" cy="5025674"/>
                    </a:xfrm>
                  </p:grpSpPr>
                  <p:grpSp>
                    <p:nvGrpSpPr>
                      <p:cNvPr id="160" name="Group 159">
                        <a:extLst>
                          <a:ext uri="{FF2B5EF4-FFF2-40B4-BE49-F238E27FC236}">
                            <a16:creationId xmlns:a16="http://schemas.microsoft.com/office/drawing/2014/main" id="{3C46C39D-1AC0-4FC9-B8A4-3327D72477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45450" y="1298927"/>
                        <a:ext cx="9536475" cy="5025674"/>
                        <a:chOff x="1845450" y="1298927"/>
                        <a:chExt cx="9536475" cy="5025674"/>
                      </a:xfrm>
                    </p:grpSpPr>
                    <p:pic>
                      <p:nvPicPr>
                        <p:cNvPr id="162" name="Picture 161">
                          <a:extLst>
                            <a:ext uri="{FF2B5EF4-FFF2-40B4-BE49-F238E27FC236}">
                              <a16:creationId xmlns:a16="http://schemas.microsoft.com/office/drawing/2014/main" id="{35E51CEA-CAF9-428B-8C52-24F62D2AFBF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/>
                        <a:srcRect l="4038" r="3308"/>
                        <a:stretch/>
                      </p:blipFill>
                      <p:spPr>
                        <a:xfrm>
                          <a:off x="1845453" y="1298927"/>
                          <a:ext cx="9536472" cy="502567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63" name="Rectangle 162">
                          <a:extLst>
                            <a:ext uri="{FF2B5EF4-FFF2-40B4-BE49-F238E27FC236}">
                              <a16:creationId xmlns:a16="http://schemas.microsoft.com/office/drawing/2014/main" id="{043C6DC3-7526-4C6E-A5E2-9E2803F93D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5451" y="4449538"/>
                          <a:ext cx="1618438" cy="39672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*Pain</a:t>
                          </a:r>
                        </a:p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*Temperature </a:t>
                          </a:r>
                        </a:p>
                      </p:txBody>
                    </p:sp>
                    <p:sp>
                      <p:nvSpPr>
                        <p:cNvPr id="164" name="Rectangle 163">
                          <a:extLst>
                            <a:ext uri="{FF2B5EF4-FFF2-40B4-BE49-F238E27FC236}">
                              <a16:creationId xmlns:a16="http://schemas.microsoft.com/office/drawing/2014/main" id="{6C409EF5-151A-44CC-9A30-22EB0EF8AF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5451" y="4030850"/>
                          <a:ext cx="1618437" cy="4186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Lateral spinothalamic tract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165" name="Straight Connector 164">
                          <a:extLst>
                            <a:ext uri="{FF2B5EF4-FFF2-40B4-BE49-F238E27FC236}">
                              <a16:creationId xmlns:a16="http://schemas.microsoft.com/office/drawing/2014/main" id="{C44E3762-A496-4311-A793-9ACFFFAED66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63889" y="5333473"/>
                          <a:ext cx="1324011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Straight Connector 165">
                          <a:extLst>
                            <a:ext uri="{FF2B5EF4-FFF2-40B4-BE49-F238E27FC236}">
                              <a16:creationId xmlns:a16="http://schemas.microsoft.com/office/drawing/2014/main" id="{C46FE29E-1EAA-4323-9463-3A1BE34D9F5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4787900" y="4746081"/>
                          <a:ext cx="517987" cy="58739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" name="Rectangle 166">
                          <a:extLst>
                            <a:ext uri="{FF2B5EF4-FFF2-40B4-BE49-F238E27FC236}">
                              <a16:creationId xmlns:a16="http://schemas.microsoft.com/office/drawing/2014/main" id="{7C2BD7CA-BD3C-4065-B743-73B6AFF748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5450" y="2624356"/>
                          <a:ext cx="1618438" cy="6428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*Proprioception (movement &amp; joint position sense)</a:t>
                          </a:r>
                        </a:p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*Fine touch 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8" name="Rectangle 167">
                          <a:extLst>
                            <a:ext uri="{FF2B5EF4-FFF2-40B4-BE49-F238E27FC236}">
                              <a16:creationId xmlns:a16="http://schemas.microsoft.com/office/drawing/2014/main" id="{F20462DA-D98C-4256-ADFA-6D52B4CB6B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5450" y="2266888"/>
                          <a:ext cx="1618437" cy="3574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Fasciculus cuneatus</a:t>
                          </a:r>
                        </a:p>
                      </p:txBody>
                    </p:sp>
                    <p:cxnSp>
                      <p:nvCxnSpPr>
                        <p:cNvPr id="169" name="Straight Connector 168">
                          <a:extLst>
                            <a:ext uri="{FF2B5EF4-FFF2-40B4-BE49-F238E27FC236}">
                              <a16:creationId xmlns:a16="http://schemas.microsoft.com/office/drawing/2014/main" id="{47BE34C6-7934-48BA-8DC9-F8FEB0D1D94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63888" y="2445622"/>
                          <a:ext cx="170446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" name="Rectangle 169">
                          <a:extLst>
                            <a:ext uri="{FF2B5EF4-FFF2-40B4-BE49-F238E27FC236}">
                              <a16:creationId xmlns:a16="http://schemas.microsoft.com/office/drawing/2014/main" id="{30A3549D-70D5-40B3-B25B-F2879CBDAF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45450" y="1917634"/>
                          <a:ext cx="1618437" cy="3574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Fasciculus gracilis</a:t>
                          </a:r>
                        </a:p>
                      </p:txBody>
                    </p:sp>
                    <p:cxnSp>
                      <p:nvCxnSpPr>
                        <p:cNvPr id="171" name="Straight Connector 170">
                          <a:extLst>
                            <a:ext uri="{FF2B5EF4-FFF2-40B4-BE49-F238E27FC236}">
                              <a16:creationId xmlns:a16="http://schemas.microsoft.com/office/drawing/2014/main" id="{33F006E1-D075-4B47-BC6C-EB3B6F0F08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63887" y="2066551"/>
                          <a:ext cx="2539348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Straight Connector 171">
                          <a:extLst>
                            <a:ext uri="{FF2B5EF4-FFF2-40B4-BE49-F238E27FC236}">
                              <a16:creationId xmlns:a16="http://schemas.microsoft.com/office/drawing/2014/main" id="{72A9B101-76C1-456E-A33D-D2925302D89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8279027" y="3195126"/>
                          <a:ext cx="1380420" cy="566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DD7B278A-8700-40E4-B19C-3B5416DC97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995249" y="5791238"/>
                          <a:ext cx="1613339" cy="51571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*Voluntary movement</a:t>
                          </a:r>
                        </a:p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*Discrete movement</a:t>
                          </a:r>
                        </a:p>
                        <a:p>
                          <a:r>
                            <a:rPr lang="en-US" sz="1000" dirty="0">
                              <a:solidFill>
                                <a:srgbClr val="FF0000"/>
                              </a:solidFill>
                            </a:rPr>
                            <a:t>*Skilled movement  </a:t>
                          </a:r>
                        </a:p>
                      </p:txBody>
                    </p:sp>
                    <p:cxnSp>
                      <p:nvCxnSpPr>
                        <p:cNvPr id="174" name="Straight Connector 173">
                          <a:extLst>
                            <a:ext uri="{FF2B5EF4-FFF2-40B4-BE49-F238E27FC236}">
                              <a16:creationId xmlns:a16="http://schemas.microsoft.com/office/drawing/2014/main" id="{E0061156-DDF6-42DF-86C7-78B1F96024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613686" y="5613070"/>
                          <a:ext cx="23494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5" name="Straight Connector 174">
                          <a:extLst>
                            <a:ext uri="{FF2B5EF4-FFF2-40B4-BE49-F238E27FC236}">
                              <a16:creationId xmlns:a16="http://schemas.microsoft.com/office/drawing/2014/main" id="{E243F60A-CB86-4768-BE6A-FC97C4842E0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770561" y="5203846"/>
                          <a:ext cx="78065" cy="408658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61" name="Straight Connector 160">
                        <a:extLst>
                          <a:ext uri="{FF2B5EF4-FFF2-40B4-BE49-F238E27FC236}">
                            <a16:creationId xmlns:a16="http://schemas.microsoft.com/office/drawing/2014/main" id="{7F1AB4ED-EE01-48BD-A267-A268C795D7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63888" y="4258874"/>
                        <a:ext cx="996901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5D09626A-940F-4CC1-B392-8E460A51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0151" y="5374829"/>
                      <a:ext cx="1618437" cy="4186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Ventral Corticospinal tract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5096D284-FB93-4DE2-B902-DA0EE4CDE71F}"/>
                      </a:ext>
                    </a:extLst>
                  </p:cNvPr>
                  <p:cNvSpPr/>
                  <p:nvPr/>
                </p:nvSpPr>
                <p:spPr>
                  <a:xfrm>
                    <a:off x="1845449" y="5095807"/>
                    <a:ext cx="1618437" cy="41868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b="1" dirty="0">
                        <a:solidFill>
                          <a:srgbClr val="FF0000"/>
                        </a:solidFill>
                      </a:rPr>
                      <a:t>Ventral spinothalamic tract</a:t>
                    </a:r>
                    <a:endParaRPr lang="en-US" sz="1200" dirty="0"/>
                  </a:p>
                </p:txBody>
              </p:sp>
            </p:grp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DCD94C28-05A4-459F-B9F1-E9549AA9CFBA}"/>
                    </a:ext>
                  </a:extLst>
                </p:cNvPr>
                <p:cNvSpPr/>
                <p:nvPr/>
              </p:nvSpPr>
              <p:spPr>
                <a:xfrm>
                  <a:off x="9659445" y="2961016"/>
                  <a:ext cx="1618437" cy="41868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b="1" dirty="0">
                      <a:solidFill>
                        <a:srgbClr val="FF0000"/>
                      </a:solidFill>
                    </a:rPr>
                    <a:t>Lateral Corticospinal tract</a:t>
                  </a:r>
                  <a:endParaRPr lang="en-US" sz="1200" dirty="0"/>
                </a:p>
              </p:txBody>
            </p:sp>
          </p:grp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648E974-64D7-457B-938E-692FEF230B85}"/>
                  </a:ext>
                </a:extLst>
              </p:cNvPr>
              <p:cNvSpPr/>
              <p:nvPr/>
            </p:nvSpPr>
            <p:spPr>
              <a:xfrm>
                <a:off x="1838244" y="5514495"/>
                <a:ext cx="1625642" cy="3967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*Pressure</a:t>
                </a:r>
              </a:p>
              <a:p>
                <a:r>
                  <a:rPr lang="en-US" sz="1000" dirty="0">
                    <a:solidFill>
                      <a:srgbClr val="FF0000"/>
                    </a:solidFill>
                  </a:rPr>
                  <a:t>*Crude touch  </a:t>
                </a:r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3821723-80A9-4AB1-9D43-44712974649F}"/>
                </a:ext>
              </a:extLst>
            </p:cNvPr>
            <p:cNvSpPr/>
            <p:nvPr/>
          </p:nvSpPr>
          <p:spPr>
            <a:xfrm>
              <a:off x="9659445" y="3379704"/>
              <a:ext cx="1618438" cy="51571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*Voluntary movement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*Discrete movement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*Skilled movement 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3922F4-E473-47DF-AE76-28770763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Ascending &amp; Descending Tracts</a:t>
            </a:r>
          </a:p>
        </p:txBody>
      </p:sp>
      <p:sp>
        <p:nvSpPr>
          <p:cNvPr id="177" name="Content Placeholder 2">
            <a:extLst>
              <a:ext uri="{FF2B5EF4-FFF2-40B4-BE49-F238E27FC236}">
                <a16:creationId xmlns:a16="http://schemas.microsoft.com/office/drawing/2014/main" id="{9B8222CC-D9E6-4010-8F14-CF9BA42ABA6B}"/>
              </a:ext>
            </a:extLst>
          </p:cNvPr>
          <p:cNvSpPr txBox="1">
            <a:spLocks/>
          </p:cNvSpPr>
          <p:nvPr/>
        </p:nvSpPr>
        <p:spPr>
          <a:xfrm>
            <a:off x="1634297" y="1196228"/>
            <a:ext cx="3355854" cy="703762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rgbClr val="FF0000"/>
                </a:solidFill>
                <a:latin typeface="+mj-lt"/>
                <a:cs typeface="Calibri"/>
              </a:rPr>
              <a:t>*Identify the labelled structure &amp; function?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32" name="صورة 7">
            <a:extLst>
              <a:ext uri="{FF2B5EF4-FFF2-40B4-BE49-F238E27FC236}">
                <a16:creationId xmlns:a16="http://schemas.microsoft.com/office/drawing/2014/main" id="{F5450419-56CB-4A85-85B6-2570739D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546" y="5750315"/>
            <a:ext cx="909991" cy="94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7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Unipolar/Pseudo-unipolar Neuron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677575"/>
            <a:ext cx="6396520" cy="3502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 (type of the neuron)?</a:t>
            </a:r>
            <a:endParaRPr lang="ar-SA" b="1" kern="100" spc="-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Unipolar/Pseudo-unipolar Neuron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Where is the structure located?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Dorsal root </a:t>
            </a:r>
            <a:r>
              <a:rPr lang="en-US" b="1" u="sng" kern="100" spc="-5" dirty="0">
                <a:solidFill>
                  <a:schemeClr val="tx1"/>
                </a:solidFill>
                <a:latin typeface="+mj-lt"/>
                <a:cs typeface="Calibri"/>
              </a:rPr>
              <a:t>ganglion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Mesencephalic nucleus of the </a:t>
            </a:r>
            <a:r>
              <a:rPr lang="en-US" b="1" u="sng" kern="100" spc="-5" dirty="0">
                <a:solidFill>
                  <a:schemeClr val="tx1"/>
                </a:solidFill>
                <a:latin typeface="+mj-lt"/>
                <a:cs typeface="Calibri"/>
              </a:rPr>
              <a:t>trigeminal nerve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are the components</a:t>
            </a:r>
            <a:r>
              <a:rPr lang="ar-SA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that form this structure?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Nucleus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Nucleolus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Nissl bodies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Mitochondria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cs typeface="Calibri"/>
              </a:rPr>
              <a:t>Cell body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kern="100" spc="-5" dirty="0">
              <a:solidFill>
                <a:schemeClr val="tx1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صورة 3">
            <a:extLst>
              <a:ext uri="{FF2B5EF4-FFF2-40B4-BE49-F238E27FC236}">
                <a16:creationId xmlns:a16="http://schemas.microsoft.com/office/drawing/2014/main" id="{7D09766D-15E7-47E5-8B49-BC9E8833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04" t="20996" r="31705" b="14528"/>
          <a:stretch/>
        </p:blipFill>
        <p:spPr>
          <a:xfrm>
            <a:off x="9867705" y="3673285"/>
            <a:ext cx="2206850" cy="2230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" descr="Unipolar 02.jpg">
            <a:extLst>
              <a:ext uri="{FF2B5EF4-FFF2-40B4-BE49-F238E27FC236}">
                <a16:creationId xmlns:a16="http://schemas.microsoft.com/office/drawing/2014/main" id="{DC8FE127-FFC2-405E-963B-B719856D14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20" y="1830658"/>
            <a:ext cx="2289801" cy="148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1">
            <a:extLst>
              <a:ext uri="{FF2B5EF4-FFF2-40B4-BE49-F238E27FC236}">
                <a16:creationId xmlns:a16="http://schemas.microsoft.com/office/drawing/2014/main" id="{02212346-C9A8-405B-859A-1993759D3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64" t="13365" r="20183" b="5039"/>
          <a:stretch/>
        </p:blipFill>
        <p:spPr>
          <a:xfrm>
            <a:off x="7619689" y="3609365"/>
            <a:ext cx="2248016" cy="228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17A7C5-6799-4EF5-B7B8-E56A433E3FE3}"/>
              </a:ext>
            </a:extLst>
          </p:cNvPr>
          <p:cNvSpPr/>
          <p:nvPr/>
        </p:nvSpPr>
        <p:spPr>
          <a:xfrm>
            <a:off x="1634297" y="5675072"/>
            <a:ext cx="7394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*When the question only Identify you should write the location</a:t>
            </a:r>
          </a:p>
        </p:txBody>
      </p:sp>
    </p:spTree>
    <p:extLst>
      <p:ext uri="{BB962C8B-B14F-4D97-AF65-F5344CB8AC3E}">
        <p14:creationId xmlns:p14="http://schemas.microsoft.com/office/powerpoint/2010/main" val="99669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2">
            <a:extLst>
              <a:ext uri="{FF2B5EF4-FFF2-40B4-BE49-F238E27FC236}">
                <a16:creationId xmlns:a16="http://schemas.microsoft.com/office/drawing/2014/main" id="{73A74F3E-BEF4-45E5-963F-7637C8A57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1" t="15588" r="26072" b="9152"/>
          <a:stretch/>
        </p:blipFill>
        <p:spPr>
          <a:xfrm>
            <a:off x="7648740" y="3656541"/>
            <a:ext cx="2223801" cy="2202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1855F2B2-350E-4CC9-A0CB-6840B6BE8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14" t="17855" r="35452" b="7338"/>
          <a:stretch/>
        </p:blipFill>
        <p:spPr>
          <a:xfrm>
            <a:off x="9872541" y="3609423"/>
            <a:ext cx="2168754" cy="229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Multipolar Stellate Neuron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957046"/>
            <a:ext cx="6396520" cy="3502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 (type of the neuron)?</a:t>
            </a:r>
            <a:endParaRPr lang="ar-SA" b="1" kern="100" spc="-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Multipolar Stellate Neuron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Where is the structure located?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Anterior horn of the </a:t>
            </a:r>
            <a:r>
              <a:rPr lang="en-US" b="1" u="sng" kern="100" spc="-5" dirty="0">
                <a:solidFill>
                  <a:schemeClr val="tx1"/>
                </a:solidFill>
                <a:latin typeface="+mj-lt"/>
                <a:cs typeface="Calibri"/>
              </a:rPr>
              <a:t>spinal cord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are the components</a:t>
            </a:r>
            <a:r>
              <a:rPr lang="ar-SA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that form this structure?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Nucleus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Nucleolus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Nissl bodies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Mitochondria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" name="Picture 1" descr="AHC 06.jpg">
            <a:extLst>
              <a:ext uri="{FF2B5EF4-FFF2-40B4-BE49-F238E27FC236}">
                <a16:creationId xmlns:a16="http://schemas.microsoft.com/office/drawing/2014/main" id="{4EF28484-DA3B-4490-807E-FA99EBCEB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59" y="1830658"/>
            <a:ext cx="2355322" cy="14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07BF1B-63AD-4185-8DEF-4E7EFDA2E1B6}"/>
              </a:ext>
            </a:extLst>
          </p:cNvPr>
          <p:cNvSpPr/>
          <p:nvPr/>
        </p:nvSpPr>
        <p:spPr>
          <a:xfrm>
            <a:off x="1634297" y="5675072"/>
            <a:ext cx="7394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*When the question only Identify you should write the location</a:t>
            </a:r>
          </a:p>
        </p:txBody>
      </p:sp>
    </p:spTree>
    <p:extLst>
      <p:ext uri="{BB962C8B-B14F-4D97-AF65-F5344CB8AC3E}">
        <p14:creationId xmlns:p14="http://schemas.microsoft.com/office/powerpoint/2010/main" val="230980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yramidal (acetylcholine esterase).png">
            <a:extLst>
              <a:ext uri="{FF2B5EF4-FFF2-40B4-BE49-F238E27FC236}">
                <a16:creationId xmlns:a16="http://schemas.microsoft.com/office/drawing/2014/main" id="{AB3BE1B2-E07D-408D-B5C4-A77C87E44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62" y="1830658"/>
            <a:ext cx="2351320" cy="14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Multipolar Pyramidal Neuron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957046"/>
            <a:ext cx="6396520" cy="35028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 (type of the neuron)?</a:t>
            </a:r>
            <a:endParaRPr lang="ar-SA" b="1" kern="100" spc="-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Multipolar Pyramidal Neuron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Where is the structure located?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Motor area 4 of the </a:t>
            </a:r>
            <a:r>
              <a:rPr lang="en-US" b="1" u="sng" kern="100" spc="-5" dirty="0">
                <a:solidFill>
                  <a:schemeClr val="tx1"/>
                </a:solidFill>
                <a:latin typeface="+mj-lt"/>
                <a:cs typeface="Calibri"/>
              </a:rPr>
              <a:t>cerebral cortex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are the components</a:t>
            </a:r>
            <a:r>
              <a:rPr lang="ar-SA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that form this structure?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Nucleus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Nucleolus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Nissl bodies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Mitochondria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صورة 7">
            <a:extLst>
              <a:ext uri="{FF2B5EF4-FFF2-40B4-BE49-F238E27FC236}">
                <a16:creationId xmlns:a16="http://schemas.microsoft.com/office/drawing/2014/main" id="{6CB7B34D-8EB3-4616-BBF2-A9FFEC8F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07" t="19032" r="33572" b="20678"/>
          <a:stretch/>
        </p:blipFill>
        <p:spPr>
          <a:xfrm>
            <a:off x="9854339" y="3647959"/>
            <a:ext cx="2179521" cy="2236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1">
            <a:extLst>
              <a:ext uri="{FF2B5EF4-FFF2-40B4-BE49-F238E27FC236}">
                <a16:creationId xmlns:a16="http://schemas.microsoft.com/office/drawing/2014/main" id="{6278D817-8D4E-4857-B6A6-5EC2DBAF9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69" t="20704" r="34462" b="21832"/>
          <a:stretch/>
        </p:blipFill>
        <p:spPr>
          <a:xfrm>
            <a:off x="7674818" y="3669108"/>
            <a:ext cx="2179521" cy="2236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1190B2-A8E1-4BC3-BA49-5ABA6B6D80F5}"/>
              </a:ext>
            </a:extLst>
          </p:cNvPr>
          <p:cNvSpPr/>
          <p:nvPr/>
        </p:nvSpPr>
        <p:spPr>
          <a:xfrm>
            <a:off x="1634297" y="5675072"/>
            <a:ext cx="7394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*When the question only Identify you should write the location</a:t>
            </a:r>
          </a:p>
        </p:txBody>
      </p:sp>
    </p:spTree>
    <p:extLst>
      <p:ext uri="{BB962C8B-B14F-4D97-AF65-F5344CB8AC3E}">
        <p14:creationId xmlns:p14="http://schemas.microsoft.com/office/powerpoint/2010/main" val="298793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Multipolar Pyriform Neurons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698278"/>
            <a:ext cx="6396520" cy="38739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 (type of the neuron)?</a:t>
            </a:r>
            <a:endParaRPr lang="ar-SA" b="1" kern="100" spc="-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cs typeface="Calibri"/>
              </a:rPr>
              <a:t>Multipolar Pyriform Neurons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Where is the structure located?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  <a:r>
              <a:rPr lang="en-US" b="1" kern="100" spc="-5" dirty="0">
                <a:solidFill>
                  <a:schemeClr val="tx1"/>
                </a:solidFill>
                <a:cs typeface="Calibri"/>
              </a:rPr>
              <a:t>Purkinje cells of </a:t>
            </a:r>
            <a:r>
              <a:rPr lang="en-US" b="1" u="sng" kern="100" spc="-5" dirty="0">
                <a:solidFill>
                  <a:schemeClr val="tx1"/>
                </a:solidFill>
                <a:latin typeface="+mj-lt"/>
                <a:cs typeface="Calibri"/>
              </a:rPr>
              <a:t>cerebellum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are the components</a:t>
            </a:r>
            <a:r>
              <a:rPr lang="ar-SA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that form this structure?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Purkinje cells with nucleus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cs typeface="Calibri"/>
              </a:rPr>
              <a:t>Purkinje cells with nucleolus</a:t>
            </a: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Dendrites of Purkinje cells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Nissl bodies </a:t>
            </a:r>
          </a:p>
          <a:p>
            <a:pPr marL="360000" indent="-3600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Mitochondria 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5" name="Picture 1" descr="Purkinje.gif">
            <a:extLst>
              <a:ext uri="{FF2B5EF4-FFF2-40B4-BE49-F238E27FC236}">
                <a16:creationId xmlns:a16="http://schemas.microsoft.com/office/drawing/2014/main" id="{C4CCCE24-265D-414A-B41F-48D9113573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59" y="1830658"/>
            <a:ext cx="2050125" cy="14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6">
            <a:extLst>
              <a:ext uri="{FF2B5EF4-FFF2-40B4-BE49-F238E27FC236}">
                <a16:creationId xmlns:a16="http://schemas.microsoft.com/office/drawing/2014/main" id="{2CD4A706-5F2C-4D71-B176-B509A6380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55" t="19048" b="17056"/>
          <a:stretch/>
        </p:blipFill>
        <p:spPr>
          <a:xfrm>
            <a:off x="7670260" y="3635234"/>
            <a:ext cx="2203406" cy="2263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7">
            <a:extLst>
              <a:ext uri="{FF2B5EF4-FFF2-40B4-BE49-F238E27FC236}">
                <a16:creationId xmlns:a16="http://schemas.microsoft.com/office/drawing/2014/main" id="{1C225D89-0C5F-476D-9622-B6ABB0F73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09" t="23363" r="33571" b="18079"/>
          <a:stretch/>
        </p:blipFill>
        <p:spPr>
          <a:xfrm>
            <a:off x="9873666" y="3621141"/>
            <a:ext cx="2151610" cy="2277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752776-27E0-4CE7-9792-18BC3A12996E}"/>
              </a:ext>
            </a:extLst>
          </p:cNvPr>
          <p:cNvSpPr/>
          <p:nvPr/>
        </p:nvSpPr>
        <p:spPr>
          <a:xfrm>
            <a:off x="1634297" y="5675072"/>
            <a:ext cx="7394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*When the question only Identify you should write the location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*Microscopic pictures here not important because its not clear</a:t>
            </a:r>
          </a:p>
        </p:txBody>
      </p:sp>
    </p:spTree>
    <p:extLst>
      <p:ext uri="{BB962C8B-B14F-4D97-AF65-F5344CB8AC3E}">
        <p14:creationId xmlns:p14="http://schemas.microsoft.com/office/powerpoint/2010/main" val="418338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4C8DBC3-69C6-4296-971B-FCA3F074B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107"/>
          <a:stretch/>
        </p:blipFill>
        <p:spPr>
          <a:xfrm>
            <a:off x="5141923" y="5021179"/>
            <a:ext cx="1600071" cy="1166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Cervical Spinal Cord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677575"/>
            <a:ext cx="6396520" cy="3502850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Cervical level of Spinal Cord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Identify labeling: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1- Central canal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2- Grey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3- Ventral white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4- Ventral median fissure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5- Ventral white column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6- Ventral grey horn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7- Lateral white column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8- Dorsal grey horn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9- Cuneate tract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10- Gracile tract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11- Dorsal median sulcus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12- Dorsal white column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788D0-E04D-4C8A-82AC-412BC076C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1" t="11022" r="6224" b="8288"/>
          <a:stretch/>
        </p:blipFill>
        <p:spPr>
          <a:xfrm>
            <a:off x="9924721" y="4281529"/>
            <a:ext cx="2042633" cy="1391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E2B230-A298-43FB-8F7F-F2280B924CFA}"/>
              </a:ext>
            </a:extLst>
          </p:cNvPr>
          <p:cNvSpPr/>
          <p:nvPr/>
        </p:nvSpPr>
        <p:spPr>
          <a:xfrm>
            <a:off x="1634297" y="44160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is the features of the structure?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cs typeface="Calibri"/>
              </a:rPr>
              <a:t>Oval in shape 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cs typeface="Calibri"/>
              </a:rPr>
              <a:t>Wide ventral horn</a:t>
            </a:r>
            <a:r>
              <a:rPr lang="en-US" b="1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*</a:t>
            </a:r>
            <a:r>
              <a:rPr lang="en-US" b="1" kern="100" spc="-5" dirty="0">
                <a:cs typeface="Calibri"/>
              </a:rPr>
              <a:t> 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cs typeface="Calibri"/>
              </a:rPr>
              <a:t>Thin dorsal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rgbClr val="FF0000"/>
                </a:solidFill>
                <a:cs typeface="Calibri"/>
              </a:rPr>
              <a:t>Not contain lateral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rgbClr val="FF0000"/>
                </a:solidFill>
                <a:cs typeface="Calibri"/>
              </a:rPr>
              <a:t>Contain both cuneate tract and gracile tract</a:t>
            </a:r>
          </a:p>
          <a:p>
            <a:r>
              <a:rPr lang="en-US" kern="1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*Because of brachial plexus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E8E7F-5B13-4544-9A9E-DFF73DB35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0" r="1944"/>
          <a:stretch/>
        </p:blipFill>
        <p:spPr>
          <a:xfrm>
            <a:off x="8648957" y="1784019"/>
            <a:ext cx="2349231" cy="2303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B7D40E-04BD-43C3-A461-4CAC74808A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07" t="6591" r="1515" b="29401"/>
          <a:stretch/>
        </p:blipFill>
        <p:spPr>
          <a:xfrm>
            <a:off x="7648438" y="4298923"/>
            <a:ext cx="2103283" cy="13572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0E3868-7C70-42B5-B9B6-68471DB8867B}"/>
              </a:ext>
            </a:extLst>
          </p:cNvPr>
          <p:cNvSpPr/>
          <p:nvPr/>
        </p:nvSpPr>
        <p:spPr>
          <a:xfrm>
            <a:off x="7869760" y="1203470"/>
            <a:ext cx="392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spinal cord sections won’t be under the microscope, it will be as seen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72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9F427D-A964-4120-88B7-30A3A1909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48" b="51176"/>
          <a:stretch/>
        </p:blipFill>
        <p:spPr>
          <a:xfrm>
            <a:off x="5020034" y="5108091"/>
            <a:ext cx="2151931" cy="1318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Thoracic Spinal Cord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677575"/>
            <a:ext cx="6396520" cy="3502850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Thoracic level of Spinal Cord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Q2: Identify labeling: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1- Central canal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2- Grey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3- Ventral white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4- Ventral median fissure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5- Ventral white column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6- Ventral grey horn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7- Lateral white column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8- Dorsal grey horn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9- Cuneate tract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10- Gracile tract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11- Dorsal median sulcus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12- Dorsal white column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13- Lateral grey horn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2B230-A298-43FB-8F7F-F2280B924CFA}"/>
              </a:ext>
            </a:extLst>
          </p:cNvPr>
          <p:cNvSpPr/>
          <p:nvPr/>
        </p:nvSpPr>
        <p:spPr>
          <a:xfrm>
            <a:off x="1634297" y="45710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kern="100" spc="-5" dirty="0">
              <a:solidFill>
                <a:srgbClr val="FF0000"/>
              </a:solidFill>
              <a:cs typeface="Calibri"/>
            </a:endParaRPr>
          </a:p>
          <a:p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Q3: What is the features of the structure?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cs typeface="Calibri"/>
              </a:rPr>
              <a:t>Thin ventral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cs typeface="Calibri"/>
              </a:rPr>
              <a:t>Thin Dorsal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rgbClr val="FF0000"/>
                </a:solidFill>
                <a:cs typeface="Calibri"/>
              </a:rPr>
              <a:t>It contain lateral horn</a:t>
            </a:r>
          </a:p>
          <a:p>
            <a:endParaRPr lang="en-US" b="1" kern="100" spc="-5" dirty="0"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45DED-ED78-4A8B-AFBD-495F5FE11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9" t="3608" r="5535" b="40522"/>
          <a:stretch/>
        </p:blipFill>
        <p:spPr>
          <a:xfrm>
            <a:off x="7652580" y="4345318"/>
            <a:ext cx="2088430" cy="12701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1464BA-BB1C-4A72-977A-4DC30043B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836" t="56095" r="18461" b="697"/>
          <a:stretch/>
        </p:blipFill>
        <p:spPr>
          <a:xfrm>
            <a:off x="10036098" y="4273710"/>
            <a:ext cx="1788574" cy="1413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25AFC0-EF06-4CBB-9ABC-90B74C4ECE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67"/>
          <a:stretch/>
        </p:blipFill>
        <p:spPr>
          <a:xfrm>
            <a:off x="8667452" y="1759562"/>
            <a:ext cx="2297208" cy="2370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EC6263-3468-4F10-87F3-96DD7E19848E}"/>
              </a:ext>
            </a:extLst>
          </p:cNvPr>
          <p:cNvSpPr/>
          <p:nvPr/>
        </p:nvSpPr>
        <p:spPr>
          <a:xfrm>
            <a:off x="7869760" y="1203470"/>
            <a:ext cx="392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spinal cord sections won’t be under the microscope, it will be as seen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015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5AF00-5AF0-4201-BA11-A26E8F2438FF}"/>
              </a:ext>
            </a:extLst>
          </p:cNvPr>
          <p:cNvSpPr txBox="1">
            <a:spLocks/>
          </p:cNvSpPr>
          <p:nvPr/>
        </p:nvSpPr>
        <p:spPr>
          <a:xfrm>
            <a:off x="1634297" y="1677575"/>
            <a:ext cx="6396520" cy="3502850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/>
              </a:rPr>
              <a:t>Q1: Identify the structure?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Lumbar level of Spinal Cord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/>
              </a:rPr>
              <a:t>Q2: Identify labeling: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1- Central canal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2- Grey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3- Ventral white commissure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4- Ventral median fissure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5- Ventral white column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6- Ventral grey horn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7- Lateral white column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8- Dorsal grey horn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9- </a:t>
            </a:r>
            <a:r>
              <a:rPr lang="en-US" b="1" kern="100" spc="-5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(not found at this level)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10- Gracile tract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11- Dorsal median sulcus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12- Dorsal white column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b="1" kern="100" spc="-5" dirty="0">
                <a:solidFill>
                  <a:schemeClr val="tx1"/>
                </a:solidFill>
                <a:latin typeface="+mj-lt"/>
                <a:cs typeface="Calibri"/>
              </a:rPr>
              <a:t>13- Lateral grey horn 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rgbClr val="FF0000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0" indent="0" algn="l" rtl="0">
              <a:spcBef>
                <a:spcPts val="0"/>
              </a:spcBef>
              <a:buNone/>
            </a:pPr>
            <a:endParaRPr lang="en-US" b="1" kern="100" spc="-5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2B230-A298-43FB-8F7F-F2280B924CFA}"/>
              </a:ext>
            </a:extLst>
          </p:cNvPr>
          <p:cNvSpPr/>
          <p:nvPr/>
        </p:nvSpPr>
        <p:spPr>
          <a:xfrm>
            <a:off x="1634297" y="457102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kern="100" spc="-5" dirty="0">
              <a:solidFill>
                <a:srgbClr val="FF0000"/>
              </a:solidFill>
              <a:latin typeface="+mj-lt"/>
              <a:cs typeface="Calibri"/>
            </a:endParaRPr>
          </a:p>
          <a:p>
            <a:r>
              <a:rPr lang="en-US" b="1" kern="100" spc="-5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/>
              </a:rPr>
              <a:t>Q3: What is the features of the structure?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latin typeface="+mj-lt"/>
                <a:cs typeface="Calibri"/>
              </a:rPr>
              <a:t>Wide ventral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latin typeface="+mj-lt"/>
                <a:cs typeface="Calibri"/>
              </a:rPr>
              <a:t>Wide Dorsal horn</a:t>
            </a:r>
          </a:p>
          <a:p>
            <a:pPr marL="360000" indent="-3600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100" spc="-5" dirty="0">
                <a:solidFill>
                  <a:srgbClr val="FF0000"/>
                </a:solidFill>
                <a:latin typeface="+mj-lt"/>
                <a:cs typeface="Calibri"/>
              </a:rPr>
              <a:t>Not contain Cuneate tract </a:t>
            </a:r>
          </a:p>
          <a:p>
            <a:endParaRPr lang="en-US" b="1" kern="100" spc="-5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76FB8-A12A-409D-8141-CC0E9CBA7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0" t="50803" r="10738" b="26650"/>
          <a:stretch/>
        </p:blipFill>
        <p:spPr>
          <a:xfrm>
            <a:off x="5337087" y="5132132"/>
            <a:ext cx="1517825" cy="1241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DE952-B0A2-4890-8A34-0398A52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Lumbar Spinal Cord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7182A8-8CB2-4411-8B5E-FE3012DD2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0" t="17280" r="34744" b="26773"/>
          <a:stretch/>
        </p:blipFill>
        <p:spPr>
          <a:xfrm>
            <a:off x="10052197" y="4291816"/>
            <a:ext cx="1775194" cy="1365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52184-FCFF-434B-B121-DF57B9BF6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79" t="3444" r="9779" b="38368"/>
          <a:stretch/>
        </p:blipFill>
        <p:spPr>
          <a:xfrm>
            <a:off x="7650537" y="4402681"/>
            <a:ext cx="2104317" cy="1144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4ED0C-9413-4F5E-814A-B5E111387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907" y="1754644"/>
            <a:ext cx="2365025" cy="2371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367BA4-2484-4E1A-8BD4-AE3F72C1C053}"/>
              </a:ext>
            </a:extLst>
          </p:cNvPr>
          <p:cNvSpPr/>
          <p:nvPr/>
        </p:nvSpPr>
        <p:spPr>
          <a:xfrm>
            <a:off x="7869760" y="1203470"/>
            <a:ext cx="392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spinal cord sections won’t be under the microscope, it will be as seen 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125320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 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 team437" id="{000AD7A5-8B25-4CCA-8170-5D29BF6B4F9C}" vid="{3E8A66D0-33B0-4BD4-8133-2A26675304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 team437</Template>
  <TotalTime>2159</TotalTime>
  <Words>654</Words>
  <Application>Microsoft Office PowerPoint</Application>
  <PresentationFormat>Widescreen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Copperplate Gothic Light</vt:lpstr>
      <vt:lpstr>Tahoma</vt:lpstr>
      <vt:lpstr>Trebuchet MS</vt:lpstr>
      <vt:lpstr>Wingdings</vt:lpstr>
      <vt:lpstr>Wingdings 3</vt:lpstr>
      <vt:lpstr>Histology team437</vt:lpstr>
      <vt:lpstr>PowerPoint Presentation</vt:lpstr>
      <vt:lpstr>PowerPoint Presentation</vt:lpstr>
      <vt:lpstr>Unipolar/Pseudo-unipolar Neuron</vt:lpstr>
      <vt:lpstr>Multipolar Stellate Neuron</vt:lpstr>
      <vt:lpstr>Multipolar Pyramidal Neuron</vt:lpstr>
      <vt:lpstr>Multipolar Pyriform Neurons</vt:lpstr>
      <vt:lpstr>Cervical Spinal Cord</vt:lpstr>
      <vt:lpstr>Thoracic Spinal Cord</vt:lpstr>
      <vt:lpstr>Lumbar Spinal Cord</vt:lpstr>
      <vt:lpstr>Ascending &amp; Descending Tracts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Alharbi.</dc:creator>
  <cp:lastModifiedBy>روان</cp:lastModifiedBy>
  <cp:revision>110</cp:revision>
  <dcterms:created xsi:type="dcterms:W3CDTF">2017-12-13T17:07:20Z</dcterms:created>
  <dcterms:modified xsi:type="dcterms:W3CDTF">2018-10-25T14:00:23Z</dcterms:modified>
</cp:coreProperties>
</file>