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25" r:id="rId2"/>
  </p:sldMasterIdLst>
  <p:notesMasterIdLst>
    <p:notesMasterId r:id="rId17"/>
  </p:notesMasterIdLst>
  <p:sldIdLst>
    <p:sldId id="312" r:id="rId3"/>
    <p:sldId id="313" r:id="rId4"/>
    <p:sldId id="315" r:id="rId5"/>
    <p:sldId id="303" r:id="rId6"/>
    <p:sldId id="304" r:id="rId7"/>
    <p:sldId id="305" r:id="rId8"/>
    <p:sldId id="306" r:id="rId9"/>
    <p:sldId id="307" r:id="rId10"/>
    <p:sldId id="308" r:id="rId11"/>
    <p:sldId id="309" r:id="rId12"/>
    <p:sldId id="316" r:id="rId13"/>
    <p:sldId id="317" r:id="rId14"/>
    <p:sldId id="318" r:id="rId15"/>
    <p:sldId id="310" r:id="rId16"/>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CE9157-02FD-46CB-BA52-A8278CE4EFAD}">
          <p14:sldIdLst>
            <p14:sldId id="312"/>
            <p14:sldId id="313"/>
            <p14:sldId id="315"/>
            <p14:sldId id="303"/>
            <p14:sldId id="304"/>
            <p14:sldId id="305"/>
            <p14:sldId id="306"/>
            <p14:sldId id="307"/>
            <p14:sldId id="308"/>
            <p14:sldId id="309"/>
            <p14:sldId id="316"/>
            <p14:sldId id="317"/>
            <p14:sldId id="318"/>
            <p14:sldId id="3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5AF4"/>
    <a:srgbClr val="F1C86A"/>
    <a:srgbClr val="FF505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6" autoAdjust="0"/>
    <p:restoredTop sz="91392"/>
  </p:normalViewPr>
  <p:slideViewPr>
    <p:cSldViewPr snapToGrid="0">
      <p:cViewPr>
        <p:scale>
          <a:sx n="48" d="100"/>
          <a:sy n="48" d="100"/>
        </p:scale>
        <p:origin x="2944"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4FC8E-9A00-B24B-8935-00C4181054BB}" type="datetimeFigureOut">
              <a:rPr lang="en-US" smtClean="0"/>
              <a:t>10/29/18</a:t>
            </a:fld>
            <a:endParaRPr lang="en-US"/>
          </a:p>
        </p:txBody>
      </p:sp>
      <p:sp>
        <p:nvSpPr>
          <p:cNvPr id="4" name="Slide Image Placeholder 3"/>
          <p:cNvSpPr>
            <a:spLocks noGrp="1" noRot="1" noChangeAspect="1"/>
          </p:cNvSpPr>
          <p:nvPr>
            <p:ph type="sldImg" idx="2"/>
          </p:nvPr>
        </p:nvSpPr>
        <p:spPr>
          <a:xfrm>
            <a:off x="2560638" y="1143000"/>
            <a:ext cx="17367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B90F1-53D0-2B46-802F-1BC21DC2F9A1}" type="slidenum">
              <a:rPr lang="en-US" smtClean="0"/>
              <a:t>‹#›</a:t>
            </a:fld>
            <a:endParaRPr lang="en-US"/>
          </a:p>
        </p:txBody>
      </p:sp>
    </p:spTree>
    <p:extLst>
      <p:ext uri="{BB962C8B-B14F-4D97-AF65-F5344CB8AC3E}">
        <p14:creationId xmlns:p14="http://schemas.microsoft.com/office/powerpoint/2010/main" val="186613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1B90F1-53D0-2B46-802F-1BC21DC2F9A1}" type="slidenum">
              <a:rPr lang="en-US" smtClean="0"/>
              <a:t>2</a:t>
            </a:fld>
            <a:endParaRPr lang="en-US"/>
          </a:p>
        </p:txBody>
      </p:sp>
    </p:spTree>
    <p:extLst>
      <p:ext uri="{BB962C8B-B14F-4D97-AF65-F5344CB8AC3E}">
        <p14:creationId xmlns:p14="http://schemas.microsoft.com/office/powerpoint/2010/main" val="12464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1B90F1-53D0-2B46-802F-1BC21DC2F9A1}" type="slidenum">
              <a:rPr lang="en-US" smtClean="0"/>
              <a:t>7</a:t>
            </a:fld>
            <a:endParaRPr lang="en-US"/>
          </a:p>
        </p:txBody>
      </p:sp>
    </p:spTree>
    <p:extLst>
      <p:ext uri="{BB962C8B-B14F-4D97-AF65-F5344CB8AC3E}">
        <p14:creationId xmlns:p14="http://schemas.microsoft.com/office/powerpoint/2010/main" val="1000084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1B90F1-53D0-2B46-802F-1BC21DC2F9A1}" type="slidenum">
              <a:rPr lang="en-US" smtClean="0"/>
              <a:t>8</a:t>
            </a:fld>
            <a:endParaRPr lang="en-US"/>
          </a:p>
        </p:txBody>
      </p:sp>
    </p:spTree>
    <p:extLst>
      <p:ext uri="{BB962C8B-B14F-4D97-AF65-F5344CB8AC3E}">
        <p14:creationId xmlns:p14="http://schemas.microsoft.com/office/powerpoint/2010/main" val="145838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6350" y="-15054"/>
            <a:ext cx="6877353" cy="12222107"/>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4274727"/>
            <a:ext cx="4370039" cy="2926759"/>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847947" y="7201483"/>
            <a:ext cx="4370039" cy="1950043"/>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199" y="4801544"/>
            <a:ext cx="4760786" cy="324725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457199" y="8048796"/>
            <a:ext cx="4760786" cy="15296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733"/>
            <a:ext cx="4760786" cy="234808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3841047"/>
            <a:ext cx="2316082" cy="6899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901903" y="3841050"/>
            <a:ext cx="2316083" cy="689915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733"/>
            <a:ext cx="4760785" cy="234808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199" y="3841747"/>
            <a:ext cx="2318004" cy="1024466"/>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199" y="4866216"/>
            <a:ext cx="2318004" cy="587398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899980" y="3841747"/>
            <a:ext cx="2318004" cy="1024466"/>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2899980" y="4866216"/>
            <a:ext cx="2318004" cy="587398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99" y="1083733"/>
            <a:ext cx="4760786" cy="2348089"/>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2664185"/>
            <a:ext cx="2092637" cy="2272828"/>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2678456" y="915423"/>
            <a:ext cx="2539528" cy="982477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199" y="4937012"/>
            <a:ext cx="2092637" cy="4594576"/>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8534400"/>
            <a:ext cx="4760786" cy="100753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199" y="1083733"/>
            <a:ext cx="4760786" cy="683683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199" y="9541934"/>
            <a:ext cx="4760786" cy="1198265"/>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734"/>
            <a:ext cx="4760786" cy="6050844"/>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7947378"/>
            <a:ext cx="4760786" cy="2792821"/>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64" y="1083733"/>
            <a:ext cx="4554137" cy="5373511"/>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25806" y="6457245"/>
            <a:ext cx="4064853" cy="677333"/>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457199" y="7947378"/>
            <a:ext cx="4760786" cy="2792821"/>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
        <p:nvSpPr>
          <p:cNvPr id="24" name="TextBox 23"/>
          <p:cNvSpPr txBox="1"/>
          <p:nvPr/>
        </p:nvSpPr>
        <p:spPr>
          <a:xfrm>
            <a:off x="362034" y="1405116"/>
            <a:ext cx="342989" cy="103960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5131655"/>
            <a:ext cx="342989" cy="103960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57199" y="3434645"/>
            <a:ext cx="4760786" cy="4614151"/>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457199" y="8048796"/>
            <a:ext cx="4760786" cy="2691403"/>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581164" y="1083733"/>
            <a:ext cx="4554137" cy="5373511"/>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457198" y="7134578"/>
            <a:ext cx="4760787" cy="914219"/>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457199" y="8048796"/>
            <a:ext cx="4760786" cy="2691403"/>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
        <p:nvSpPr>
          <p:cNvPr id="24" name="TextBox 23"/>
          <p:cNvSpPr txBox="1"/>
          <p:nvPr/>
        </p:nvSpPr>
        <p:spPr>
          <a:xfrm>
            <a:off x="362034" y="1405116"/>
            <a:ext cx="342989" cy="103960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5131655"/>
            <a:ext cx="342989" cy="103960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461886" y="1083733"/>
            <a:ext cx="4756099" cy="5373511"/>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457198" y="7134578"/>
            <a:ext cx="4760787" cy="914219"/>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457199" y="8048796"/>
            <a:ext cx="4760786" cy="2691403"/>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1083734"/>
            <a:ext cx="734109" cy="9335913"/>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457199" y="1083734"/>
            <a:ext cx="3896270" cy="9335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A1FF474-857E-43C0-86C3-3D20AF404648}" type="datetimeFigureOut">
              <a:rPr lang="ar-SA" smtClean="0"/>
              <a:t>19 صفر، 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7A442417-CC2E-4320-89BD-D4443EA18D44}"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BA1FF474-857E-43C0-86C3-3D20AF404648}" type="datetimeFigureOut">
              <a:rPr lang="ar-SA" smtClean="0"/>
              <a:t>19 صفر، 1440</a:t>
            </a:fld>
            <a:endParaRPr lang="ar-SA"/>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7A442417-CC2E-4320-89BD-D4443EA18D44}" type="slidenum">
              <a:rPr lang="ar-SA" smtClean="0"/>
              <a:t>‹#›</a:t>
            </a:fld>
            <a:endParaRPr lang="ar-SA"/>
          </a:p>
        </p:txBody>
      </p:sp>
    </p:spTree>
    <p:extLst>
      <p:ext uri="{BB962C8B-B14F-4D97-AF65-F5344CB8AC3E}">
        <p14:creationId xmlns:p14="http://schemas.microsoft.com/office/powerpoint/2010/main" val="4404935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5054"/>
            <a:ext cx="6877354" cy="12222107"/>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1083733"/>
            <a:ext cx="4760785" cy="234808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199" y="3841050"/>
            <a:ext cx="4760786" cy="68991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53944" y="10740202"/>
            <a:ext cx="513099" cy="649111"/>
          </a:xfrm>
          <a:prstGeom prst="rect">
            <a:avLst/>
          </a:prstGeom>
        </p:spPr>
        <p:txBody>
          <a:bodyPr vert="horz" lIns="91440" tIns="45720" rIns="91440" bIns="45720" rtlCol="0" anchor="ctr"/>
          <a:lstStyle>
            <a:lvl1pPr algn="r">
              <a:defRPr sz="675">
                <a:solidFill>
                  <a:schemeClr val="tx1">
                    <a:tint val="75000"/>
                  </a:schemeClr>
                </a:solidFill>
              </a:defRPr>
            </a:lvl1pPr>
          </a:lstStyle>
          <a:p>
            <a:fld id="{BA1FF474-857E-43C0-86C3-3D20AF404648}" type="datetimeFigureOut">
              <a:rPr lang="ar-SA" smtClean="0"/>
              <a:t>19 صفر، 1440</a:t>
            </a:fld>
            <a:endParaRPr lang="ar-SA"/>
          </a:p>
        </p:txBody>
      </p:sp>
      <p:sp>
        <p:nvSpPr>
          <p:cNvPr id="5" name="Footer Placeholder 4"/>
          <p:cNvSpPr>
            <a:spLocks noGrp="1"/>
          </p:cNvSpPr>
          <p:nvPr>
            <p:ph type="ftr" sz="quarter" idx="3"/>
          </p:nvPr>
        </p:nvSpPr>
        <p:spPr>
          <a:xfrm>
            <a:off x="457200" y="10740202"/>
            <a:ext cx="3467230" cy="649111"/>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4833507" y="10740202"/>
            <a:ext cx="384479" cy="649111"/>
          </a:xfrm>
          <a:prstGeom prst="rect">
            <a:avLst/>
          </a:prstGeom>
        </p:spPr>
        <p:txBody>
          <a:bodyPr vert="horz" lIns="91440" tIns="45720" rIns="91440" bIns="45720" rtlCol="0" anchor="ctr"/>
          <a:lstStyle>
            <a:lvl1pPr algn="r">
              <a:defRPr sz="675">
                <a:solidFill>
                  <a:schemeClr val="accent1"/>
                </a:solidFill>
              </a:defRPr>
            </a:lvl1pPr>
          </a:lstStyle>
          <a:p>
            <a:fld id="{7A442417-CC2E-4320-89BD-D4443EA18D44}" type="slidenum">
              <a:rPr lang="ar-SA" smtClean="0"/>
              <a:t>‹#›</a:t>
            </a:fld>
            <a:endParaRPr lang="ar-SA"/>
          </a:p>
        </p:txBody>
      </p:sp>
    </p:spTree>
    <p:extLst>
      <p:ext uri="{BB962C8B-B14F-4D97-AF65-F5344CB8AC3E}">
        <p14:creationId xmlns:p14="http://schemas.microsoft.com/office/powerpoint/2010/main" val="172726483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342900" rtl="1" eaLnBrk="1" latinLnBrk="0" hangingPunct="1">
        <a:spcBef>
          <a:spcPct val="0"/>
        </a:spcBef>
        <a:buNone/>
        <a:defRPr sz="27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upload.wikimedia.org/wikipedia/commons/a/aa/CSF.JPG" TargetMode="External"/><Relationship Id="rId4" Type="http://schemas.openxmlformats.org/officeDocument/2006/relationships/image" Target="../media/image14.jpeg"/><Relationship Id="rId5" Type="http://schemas.openxmlformats.org/officeDocument/2006/relationships/image" Target="../media/image25.jpe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 Type="http://schemas.openxmlformats.org/officeDocument/2006/relationships/image" Target="../media/image37.tiff"/><Relationship Id="rId12"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g"/><Relationship Id="rId6" Type="http://schemas.openxmlformats.org/officeDocument/2006/relationships/image" Target="../media/image43.jpeg"/><Relationship Id="rId7"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g"/><Relationship Id="rId7" Type="http://schemas.openxmlformats.org/officeDocument/2006/relationships/image" Target="../media/image7.jpeg"/><Relationship Id="rId8" Type="http://schemas.openxmlformats.org/officeDocument/2006/relationships/image" Target="../media/image8.jp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hyperlink" Target="http://upload.wikimedia.org/wikipedia/commons/a/aa/CSF.JPG" TargetMode="External"/><Relationship Id="rId8"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a/aa/CSF.JPG" TargetMode="External"/><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2E54092-712C-4970-BB7E-661BFDCA36C8}"/>
              </a:ext>
            </a:extLst>
          </p:cNvPr>
          <p:cNvSpPr txBox="1"/>
          <p:nvPr/>
        </p:nvSpPr>
        <p:spPr>
          <a:xfrm>
            <a:off x="655519" y="1198149"/>
            <a:ext cx="4163023" cy="1200329"/>
          </a:xfrm>
          <a:prstGeom prst="rect">
            <a:avLst/>
          </a:prstGeom>
          <a:noFill/>
        </p:spPr>
        <p:txBody>
          <a:bodyPr wrap="square" rtlCol="1">
            <a:spAutoFit/>
          </a:bodyPr>
          <a:lstStyle/>
          <a:p>
            <a:r>
              <a:rPr lang="en-US" sz="3600" b="1" cap="all" dirty="0">
                <a:solidFill>
                  <a:schemeClr val="tx2"/>
                </a:solidFill>
                <a:latin typeface="Trebuchet MS" charset="0"/>
                <a:ea typeface="Trebuchet MS" charset="0"/>
                <a:cs typeface="Trebuchet MS" charset="0"/>
              </a:rPr>
              <a:t>Microbiology practical</a:t>
            </a:r>
            <a:endParaRPr lang="ar-SA" sz="3600" b="1" dirty="0">
              <a:solidFill>
                <a:schemeClr val="tx2"/>
              </a:solidFill>
              <a:latin typeface="Trebuchet MS" charset="0"/>
              <a:ea typeface="Trebuchet MS" charset="0"/>
              <a:cs typeface="Trebuchet MS" charset="0"/>
            </a:endParaRPr>
          </a:p>
        </p:txBody>
      </p:sp>
      <p:sp>
        <p:nvSpPr>
          <p:cNvPr id="5" name="TextBox 4">
            <a:extLst>
              <a:ext uri="{FF2B5EF4-FFF2-40B4-BE49-F238E27FC236}">
                <a16:creationId xmlns:a16="http://schemas.microsoft.com/office/drawing/2014/main" xmlns="" id="{43166C28-174D-476C-8CAA-5A81935FC312}"/>
              </a:ext>
            </a:extLst>
          </p:cNvPr>
          <p:cNvSpPr txBox="1"/>
          <p:nvPr/>
        </p:nvSpPr>
        <p:spPr>
          <a:xfrm>
            <a:off x="3271840" y="1886516"/>
            <a:ext cx="1866217" cy="369332"/>
          </a:xfrm>
          <a:prstGeom prst="rect">
            <a:avLst/>
          </a:prstGeom>
          <a:noFill/>
        </p:spPr>
        <p:txBody>
          <a:bodyPr wrap="none" rtlCol="1">
            <a:spAutoFit/>
          </a:bodyPr>
          <a:lstStyle/>
          <a:p>
            <a:r>
              <a:rPr lang="en-US" cap="all" dirty="0">
                <a:solidFill>
                  <a:schemeClr val="tx2"/>
                </a:solidFill>
                <a:latin typeface="Trebuchet MS" charset="0"/>
                <a:ea typeface="Trebuchet MS" charset="0"/>
                <a:cs typeface="Trebuchet MS" charset="0"/>
              </a:rPr>
              <a:t>Teamwork 437 </a:t>
            </a:r>
            <a:endParaRPr lang="ar-SA" sz="1600" dirty="0">
              <a:solidFill>
                <a:schemeClr val="tx2"/>
              </a:solidFill>
              <a:latin typeface="Trebuchet MS" charset="0"/>
              <a:ea typeface="Trebuchet MS" charset="0"/>
              <a:cs typeface="Trebuchet MS" charset="0"/>
            </a:endParaRPr>
          </a:p>
        </p:txBody>
      </p:sp>
      <p:sp>
        <p:nvSpPr>
          <p:cNvPr id="6" name="TextBox 5">
            <a:extLst>
              <a:ext uri="{FF2B5EF4-FFF2-40B4-BE49-F238E27FC236}">
                <a16:creationId xmlns:a16="http://schemas.microsoft.com/office/drawing/2014/main" xmlns="" id="{2730844E-EBC8-4AA3-B401-1B57AFECC327}"/>
              </a:ext>
            </a:extLst>
          </p:cNvPr>
          <p:cNvSpPr txBox="1"/>
          <p:nvPr/>
        </p:nvSpPr>
        <p:spPr>
          <a:xfrm>
            <a:off x="1149328" y="2885207"/>
            <a:ext cx="3055620" cy="1139825"/>
          </a:xfrm>
          <a:prstGeom prst="rect">
            <a:avLst/>
          </a:prstGeom>
          <a:noFill/>
        </p:spPr>
        <p:txBody>
          <a:bodyPr wrap="square" rtlCol="1">
            <a:noAutofit/>
          </a:bodyPr>
          <a:lstStyle/>
          <a:p>
            <a:pPr marL="0" marR="0">
              <a:lnSpc>
                <a:spcPts val="6800"/>
              </a:lnSpc>
              <a:spcBef>
                <a:spcPts val="1000"/>
              </a:spcBef>
              <a:spcAft>
                <a:spcPts val="0"/>
              </a:spcAft>
            </a:pPr>
            <a:r>
              <a:rPr lang="en-US" sz="2800" b="1" dirty="0">
                <a:solidFill>
                  <a:srgbClr val="548DD4"/>
                </a:solidFill>
                <a:effectLst/>
                <a:latin typeface="Calibri" charset="0"/>
                <a:ea typeface="Times New Roman" charset="0"/>
                <a:cs typeface="Arial Black" charset="0"/>
              </a:rPr>
              <a:t>Examination of CSF</a:t>
            </a:r>
            <a:endParaRPr lang="en-US" sz="1000" dirty="0">
              <a:effectLst/>
              <a:latin typeface="Calibri" charset="0"/>
              <a:ea typeface="Times New Roman" charset="0"/>
              <a:cs typeface="Arial" charset="0"/>
            </a:endParaRPr>
          </a:p>
          <a:p>
            <a:pPr marL="0" marR="0" algn="ctr">
              <a:lnSpc>
                <a:spcPct val="115000"/>
              </a:lnSpc>
              <a:spcBef>
                <a:spcPts val="0"/>
              </a:spcBef>
              <a:spcAft>
                <a:spcPts val="0"/>
              </a:spcAft>
            </a:pPr>
            <a:r>
              <a:rPr lang="en-US" sz="1000" dirty="0">
                <a:effectLst/>
                <a:latin typeface="Calibri" charset="0"/>
                <a:ea typeface="Times New Roman" charset="0"/>
                <a:cs typeface="Arial" charset="0"/>
              </a:rPr>
              <a:t> </a:t>
            </a:r>
          </a:p>
        </p:txBody>
      </p:sp>
      <p:sp>
        <p:nvSpPr>
          <p:cNvPr id="7" name="TextBox 6">
            <a:extLst>
              <a:ext uri="{FF2B5EF4-FFF2-40B4-BE49-F238E27FC236}">
                <a16:creationId xmlns:a16="http://schemas.microsoft.com/office/drawing/2014/main" xmlns="" id="{C3AA3E94-0DA4-43DA-BFD9-3ED4BF56315D}"/>
              </a:ext>
            </a:extLst>
          </p:cNvPr>
          <p:cNvSpPr txBox="1"/>
          <p:nvPr/>
        </p:nvSpPr>
        <p:spPr>
          <a:xfrm>
            <a:off x="562566" y="4595054"/>
            <a:ext cx="5014358" cy="4029821"/>
          </a:xfrm>
          <a:prstGeom prst="rect">
            <a:avLst/>
          </a:prstGeom>
          <a:noFill/>
        </p:spPr>
        <p:txBody>
          <a:bodyPr wrap="square" rtlCol="1">
            <a:spAutoFit/>
          </a:bodyPr>
          <a:lstStyle/>
          <a:p>
            <a:pPr marL="0" marR="0">
              <a:lnSpc>
                <a:spcPct val="115000"/>
              </a:lnSpc>
              <a:spcBef>
                <a:spcPts val="0"/>
              </a:spcBef>
              <a:spcAft>
                <a:spcPts val="0"/>
              </a:spcAft>
            </a:pPr>
            <a:r>
              <a:rPr lang="en-US" kern="1200" dirty="0">
                <a:solidFill>
                  <a:srgbClr val="7030A0"/>
                </a:solidFill>
                <a:effectLst/>
                <a:latin typeface="Calibri" charset="0"/>
                <a:ea typeface="Times New Roman" charset="0"/>
                <a:cs typeface="Arial" charset="0"/>
              </a:rPr>
              <a:t>Objectives:</a:t>
            </a:r>
            <a:endParaRPr lang="en-US" dirty="0">
              <a:solidFill>
                <a:srgbClr val="7030A0"/>
              </a:solidFill>
              <a:effectLst/>
              <a:latin typeface="Calibri" charset="0"/>
              <a:ea typeface="Times New Roman" charset="0"/>
              <a:cs typeface="Arial" charset="0"/>
            </a:endParaRPr>
          </a:p>
          <a:p>
            <a:pPr marL="0" marR="0">
              <a:lnSpc>
                <a:spcPct val="115000"/>
              </a:lnSpc>
              <a:spcBef>
                <a:spcPts val="0"/>
              </a:spcBef>
              <a:spcAft>
                <a:spcPts val="0"/>
              </a:spcAft>
            </a:pPr>
            <a:r>
              <a:rPr lang="en-US" dirty="0">
                <a:solidFill>
                  <a:srgbClr val="7030A0"/>
                </a:solidFill>
                <a:effectLst/>
                <a:latin typeface="Calibri" charset="0"/>
                <a:ea typeface="Times New Roman" charset="0"/>
                <a:cs typeface="Arial" charset="0"/>
              </a:rPr>
              <a:t> </a:t>
            </a:r>
          </a:p>
          <a:p>
            <a:pPr marL="342900" marR="0" lvl="0" indent="-342900">
              <a:lnSpc>
                <a:spcPct val="115000"/>
              </a:lnSpc>
              <a:spcBef>
                <a:spcPts val="1000"/>
              </a:spcBef>
              <a:spcAft>
                <a:spcPts val="0"/>
              </a:spcAft>
              <a:buFont typeface="+mj-lt"/>
              <a:buAutoNum type="arabicPeriod"/>
            </a:pPr>
            <a:r>
              <a:rPr lang="en-US" dirty="0">
                <a:solidFill>
                  <a:srgbClr val="7030A0"/>
                </a:solidFill>
                <a:effectLst/>
                <a:latin typeface="Calibri" charset="0"/>
                <a:ea typeface="Times New Roman" charset="0"/>
                <a:cs typeface="Times New Roman" charset="0"/>
              </a:rPr>
              <a:t>Identify the functions of CSF.</a:t>
            </a:r>
            <a:endParaRPr lang="en-US" dirty="0">
              <a:solidFill>
                <a:srgbClr val="7030A0"/>
              </a:solidFill>
              <a:effectLst/>
              <a:latin typeface="Calibri" charset="0"/>
              <a:ea typeface="Times New Roman" charset="0"/>
              <a:cs typeface="Arial" charset="0"/>
            </a:endParaRPr>
          </a:p>
          <a:p>
            <a:pPr marL="342900" marR="0" lvl="0" indent="-342900">
              <a:lnSpc>
                <a:spcPct val="115000"/>
              </a:lnSpc>
              <a:spcBef>
                <a:spcPts val="0"/>
              </a:spcBef>
              <a:spcAft>
                <a:spcPts val="0"/>
              </a:spcAft>
              <a:buFont typeface="+mj-lt"/>
              <a:buAutoNum type="arabicPeriod"/>
            </a:pPr>
            <a:r>
              <a:rPr lang="en-US" dirty="0">
                <a:solidFill>
                  <a:srgbClr val="7030A0"/>
                </a:solidFill>
                <a:effectLst/>
                <a:latin typeface="Calibri" charset="0"/>
                <a:ea typeface="Times New Roman" charset="0"/>
                <a:cs typeface="Times New Roman" charset="0"/>
              </a:rPr>
              <a:t>Recognize the normal and abnormal constituents of CSF.</a:t>
            </a:r>
            <a:endParaRPr lang="en-US" dirty="0">
              <a:solidFill>
                <a:srgbClr val="7030A0"/>
              </a:solidFill>
              <a:effectLst/>
              <a:latin typeface="Calibri" charset="0"/>
              <a:ea typeface="Times New Roman" charset="0"/>
              <a:cs typeface="Arial" charset="0"/>
            </a:endParaRPr>
          </a:p>
          <a:p>
            <a:pPr marL="342900" marR="0" lvl="0" indent="-342900">
              <a:lnSpc>
                <a:spcPct val="115000"/>
              </a:lnSpc>
              <a:spcBef>
                <a:spcPts val="0"/>
              </a:spcBef>
              <a:spcAft>
                <a:spcPts val="0"/>
              </a:spcAft>
              <a:buFont typeface="+mj-lt"/>
              <a:buAutoNum type="arabicPeriod"/>
            </a:pPr>
            <a:r>
              <a:rPr lang="en-US" dirty="0">
                <a:solidFill>
                  <a:srgbClr val="7030A0"/>
                </a:solidFill>
                <a:effectLst/>
                <a:latin typeface="Calibri" charset="0"/>
                <a:ea typeface="Times New Roman" charset="0"/>
                <a:cs typeface="Times New Roman" charset="0"/>
              </a:rPr>
              <a:t>Understand the role of CSF in diagnosis of different diseases of CNS.</a:t>
            </a:r>
            <a:endParaRPr lang="en-US" dirty="0">
              <a:solidFill>
                <a:srgbClr val="7030A0"/>
              </a:solidFill>
              <a:effectLst/>
              <a:latin typeface="Calibri" charset="0"/>
              <a:ea typeface="Times New Roman" charset="0"/>
              <a:cs typeface="Arial" charset="0"/>
            </a:endParaRPr>
          </a:p>
          <a:p>
            <a:pPr marL="342900" marR="0" lvl="0" indent="-342900">
              <a:lnSpc>
                <a:spcPct val="115000"/>
              </a:lnSpc>
              <a:spcBef>
                <a:spcPts val="0"/>
              </a:spcBef>
              <a:spcAft>
                <a:spcPts val="0"/>
              </a:spcAft>
              <a:buFont typeface="+mj-lt"/>
              <a:buAutoNum type="arabicPeriod"/>
            </a:pPr>
            <a:r>
              <a:rPr lang="en-US" dirty="0">
                <a:solidFill>
                  <a:srgbClr val="7030A0"/>
                </a:solidFill>
                <a:effectLst/>
                <a:latin typeface="Calibri" charset="0"/>
                <a:ea typeface="Times New Roman" charset="0"/>
                <a:cs typeface="Times New Roman" charset="0"/>
              </a:rPr>
              <a:t>Interpret the microbiological investigation results of CSF.</a:t>
            </a:r>
            <a:endParaRPr lang="en-US" dirty="0">
              <a:solidFill>
                <a:srgbClr val="7030A0"/>
              </a:solidFill>
              <a:effectLst/>
              <a:latin typeface="Calibri" charset="0"/>
              <a:ea typeface="Times New Roman" charset="0"/>
              <a:cs typeface="Arial" charset="0"/>
            </a:endParaRPr>
          </a:p>
          <a:p>
            <a:pPr marL="342900" marR="0" lvl="0" indent="-342900">
              <a:lnSpc>
                <a:spcPct val="115000"/>
              </a:lnSpc>
              <a:spcBef>
                <a:spcPts val="0"/>
              </a:spcBef>
              <a:spcAft>
                <a:spcPts val="1000"/>
              </a:spcAft>
              <a:buFont typeface="+mj-lt"/>
              <a:buAutoNum type="arabicPeriod"/>
            </a:pPr>
            <a:r>
              <a:rPr lang="en-US" dirty="0">
                <a:solidFill>
                  <a:srgbClr val="7030A0"/>
                </a:solidFill>
                <a:effectLst/>
                <a:latin typeface="Calibri" charset="0"/>
                <a:ea typeface="Times New Roman" charset="0"/>
                <a:cs typeface="Times New Roman" charset="0"/>
              </a:rPr>
              <a:t>Hands-on the procedure for estimation of total protein in CSF.</a:t>
            </a:r>
            <a:endParaRPr lang="en-US" dirty="0">
              <a:solidFill>
                <a:srgbClr val="7030A0"/>
              </a:solidFill>
              <a:effectLst/>
              <a:latin typeface="Calibri" charset="0"/>
              <a:ea typeface="Times New Roman" charset="0"/>
              <a:cs typeface="Arial" charset="0"/>
            </a:endParaRPr>
          </a:p>
          <a:p>
            <a:pPr marL="0" marR="0">
              <a:lnSpc>
                <a:spcPct val="115000"/>
              </a:lnSpc>
              <a:spcBef>
                <a:spcPts val="0"/>
              </a:spcBef>
              <a:spcAft>
                <a:spcPts val="0"/>
              </a:spcAft>
            </a:pPr>
            <a:r>
              <a:rPr lang="en-US" sz="1000" dirty="0">
                <a:effectLst/>
                <a:latin typeface="Calibri" charset="0"/>
                <a:ea typeface="Times New Roman" charset="0"/>
                <a:cs typeface="Arial" charset="0"/>
              </a:rPr>
              <a:t> </a:t>
            </a:r>
          </a:p>
        </p:txBody>
      </p:sp>
      <p:sp>
        <p:nvSpPr>
          <p:cNvPr id="8" name="Rectangle 7"/>
          <p:cNvSpPr/>
          <p:nvPr/>
        </p:nvSpPr>
        <p:spPr>
          <a:xfrm>
            <a:off x="562566" y="9387916"/>
            <a:ext cx="3429000" cy="1754326"/>
          </a:xfrm>
          <a:prstGeom prst="rect">
            <a:avLst/>
          </a:prstGeom>
        </p:spPr>
        <p:txBody>
          <a:bodyPr>
            <a:spAutoFit/>
          </a:bodyPr>
          <a:lstStyle/>
          <a:p>
            <a:r>
              <a:rPr lang="en-US" dirty="0">
                <a:solidFill>
                  <a:srgbClr val="AA82C4"/>
                </a:solidFill>
                <a:latin typeface="TrebuchetMS" charset="0"/>
              </a:rPr>
              <a:t>Done by :</a:t>
            </a:r>
            <a:br>
              <a:rPr lang="en-US" dirty="0">
                <a:solidFill>
                  <a:srgbClr val="AA82C4"/>
                </a:solidFill>
                <a:latin typeface="TrebuchetMS" charset="0"/>
              </a:rPr>
            </a:br>
            <a:r>
              <a:rPr lang="en-US" dirty="0">
                <a:solidFill>
                  <a:srgbClr val="AA82C4"/>
                </a:solidFill>
                <a:latin typeface="TrebuchetMS" charset="0"/>
              </a:rPr>
              <a:t>ABEER ALABDULJABBAR </a:t>
            </a:r>
          </a:p>
          <a:p>
            <a:r>
              <a:rPr lang="en-US" dirty="0">
                <a:solidFill>
                  <a:srgbClr val="AA82C4"/>
                </a:solidFill>
                <a:latin typeface="TrebuchetMS" charset="0"/>
              </a:rPr>
              <a:t>NOURA ALOTHAIM</a:t>
            </a:r>
          </a:p>
          <a:p>
            <a:r>
              <a:rPr lang="en-US" dirty="0">
                <a:solidFill>
                  <a:srgbClr val="AA82C4"/>
                </a:solidFill>
                <a:latin typeface="TrebuchetMS" charset="0"/>
              </a:rPr>
              <a:t>KHALED ALOGAILY</a:t>
            </a:r>
          </a:p>
          <a:p>
            <a:endParaRPr lang="en-US" dirty="0">
              <a:solidFill>
                <a:srgbClr val="AA82C4"/>
              </a:solidFill>
              <a:latin typeface="TrebuchetMS" charset="0"/>
            </a:endParaRPr>
          </a:p>
          <a:p>
            <a:r>
              <a:rPr lang="en-US" dirty="0">
                <a:solidFill>
                  <a:schemeClr val="accent1"/>
                </a:solidFill>
                <a:latin typeface="+mj-lt"/>
              </a:rPr>
              <a:t>Special thanks to team 436 💜  </a:t>
            </a:r>
          </a:p>
        </p:txBody>
      </p:sp>
      <p:pic>
        <p:nvPicPr>
          <p:cNvPr id="9" name="Google Shape;170;p24" descr="https://lh4.googleusercontent.com/sqp4J_IJkxhqQWv3g6Q-Fry8aneK1w2rXb0egRA-HOAvpdjSUQXo2kbmZPxoxrKHPBJva3U8Szk3mcjJMy2m2lu3Kpn-pqkt8fRVwtQ4BQrTw1UwLe4cnHbHDX9JOKv-rp3HimqqEjs"/>
          <p:cNvPicPr/>
          <p:nvPr/>
        </p:nvPicPr>
        <p:blipFill rotWithShape="1">
          <a:blip r:embed="rId2">
            <a:alphaModFix/>
            <a:extLst>
              <a:ext uri="{BEBA8EAE-BF5A-486C-A8C5-ECC9F3942E4B}">
                <a14:imgProps xmlns:a14="http://schemas.microsoft.com/office/drawing/2010/main">
                  <a14:imgLayer r:embed="rId3">
                    <a14:imgEffect>
                      <a14:colorTemperature colorTemp="3406"/>
                    </a14:imgEffect>
                    <a14:imgEffect>
                      <a14:saturation sat="181000"/>
                    </a14:imgEffect>
                  </a14:imgLayer>
                </a14:imgProps>
              </a:ext>
              <a:ext uri="{28A0092B-C50C-407E-A947-70E740481C1C}">
                <a14:useLocalDpi xmlns:a14="http://schemas.microsoft.com/office/drawing/2010/main" val="0"/>
              </a:ext>
            </a:extLst>
          </a:blip>
          <a:srcRect/>
          <a:stretch/>
        </p:blipFill>
        <p:spPr>
          <a:xfrm>
            <a:off x="5199189" y="297634"/>
            <a:ext cx="1216025" cy="455930"/>
          </a:xfrm>
          <a:prstGeom prst="rect">
            <a:avLst/>
          </a:prstGeom>
          <a:noFill/>
          <a:ln>
            <a:noFill/>
          </a:ln>
          <a:effectLst>
            <a:glow>
              <a:schemeClr val="accent1"/>
            </a:glow>
            <a:outerShdw dist="50800" dir="5400000" algn="ctr" rotWithShape="0">
              <a:srgbClr val="000000">
                <a:alpha val="0"/>
              </a:srgbClr>
            </a:outerShdw>
            <a:softEdge rad="0"/>
          </a:effectLst>
        </p:spPr>
      </p:pic>
      <p:pic>
        <p:nvPicPr>
          <p:cNvPr id="10" name="Google Shape;172;p24"/>
          <p:cNvPicPr/>
          <p:nvPr/>
        </p:nvPicPr>
        <p:blipFill rotWithShape="1">
          <a:blip r:embed="rId4" cstate="print">
            <a:alphaModFix/>
            <a:extLst>
              <a:ext uri="{28A0092B-C50C-407E-A947-70E740481C1C}">
                <a14:useLocalDpi xmlns:a14="http://schemas.microsoft.com/office/drawing/2010/main" val="0"/>
              </a:ext>
            </a:extLst>
          </a:blip>
          <a:srcRect/>
          <a:stretch/>
        </p:blipFill>
        <p:spPr>
          <a:xfrm>
            <a:off x="4453417" y="245674"/>
            <a:ext cx="730250" cy="584200"/>
          </a:xfrm>
          <a:prstGeom prst="rect">
            <a:avLst/>
          </a:prstGeom>
          <a:noFill/>
          <a:ln>
            <a:noFill/>
          </a:ln>
        </p:spPr>
      </p:pic>
    </p:spTree>
    <p:extLst>
      <p:ext uri="{BB962C8B-B14F-4D97-AF65-F5344CB8AC3E}">
        <p14:creationId xmlns:p14="http://schemas.microsoft.com/office/powerpoint/2010/main" val="523437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49978706"/>
              </p:ext>
            </p:extLst>
          </p:nvPr>
        </p:nvGraphicFramePr>
        <p:xfrm>
          <a:off x="402758" y="566736"/>
          <a:ext cx="5734050" cy="5312761"/>
        </p:xfrm>
        <a:graphic>
          <a:graphicData uri="http://schemas.openxmlformats.org/drawingml/2006/table">
            <a:tbl>
              <a:tblPr firstRow="1" bandRow="1">
                <a:tableStyleId>{0660B408-B3CF-4A94-85FC-2B1E0A45F4A2}</a:tableStyleId>
              </a:tblPr>
              <a:tblGrid>
                <a:gridCol w="1433513">
                  <a:extLst>
                    <a:ext uri="{9D8B030D-6E8A-4147-A177-3AD203B41FA5}">
                      <a16:colId xmlns:a16="http://schemas.microsoft.com/office/drawing/2014/main" xmlns="" val="20000"/>
                    </a:ext>
                  </a:extLst>
                </a:gridCol>
                <a:gridCol w="2168170">
                  <a:extLst>
                    <a:ext uri="{9D8B030D-6E8A-4147-A177-3AD203B41FA5}">
                      <a16:colId xmlns:a16="http://schemas.microsoft.com/office/drawing/2014/main" xmlns="" val="20001"/>
                    </a:ext>
                  </a:extLst>
                </a:gridCol>
                <a:gridCol w="2132367">
                  <a:extLst>
                    <a:ext uri="{9D8B030D-6E8A-4147-A177-3AD203B41FA5}">
                      <a16:colId xmlns:a16="http://schemas.microsoft.com/office/drawing/2014/main" xmlns="" val="20002"/>
                    </a:ext>
                  </a:extLst>
                </a:gridCol>
              </a:tblGrid>
              <a:tr h="481759">
                <a:tc gridSpan="3">
                  <a:txBody>
                    <a:bodyPr/>
                    <a:lstStyle/>
                    <a:p>
                      <a:pPr algn="l"/>
                      <a:r>
                        <a:rPr lang="en-US" sz="1400" dirty="0"/>
                        <a:t>CASE 3</a:t>
                      </a:r>
                      <a:endParaRPr lang="en-US" sz="1400" b="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75505">
                <a:tc gridSpan="3">
                  <a:txBody>
                    <a:bodyPr/>
                    <a:lstStyle/>
                    <a:p>
                      <a:pPr algn="ctr"/>
                      <a:r>
                        <a:rPr lang="en-US" sz="1600" b="1" dirty="0"/>
                        <a:t>Chronic Meningitis</a:t>
                      </a:r>
                    </a:p>
                    <a:p>
                      <a:pPr marL="0" marR="0" indent="0" algn="ctr" defTabSz="342900" rtl="1" eaLnBrk="1" fontAlgn="auto" latinLnBrk="0" hangingPunct="1">
                        <a:lnSpc>
                          <a:spcPct val="100000"/>
                        </a:lnSpc>
                        <a:spcBef>
                          <a:spcPts val="0"/>
                        </a:spcBef>
                        <a:spcAft>
                          <a:spcPts val="0"/>
                        </a:spcAft>
                        <a:buClrTx/>
                        <a:buSzTx/>
                        <a:buFontTx/>
                        <a:buNone/>
                        <a:tabLst/>
                        <a:defRPr/>
                      </a:pPr>
                      <a:r>
                        <a:rPr lang="en-US" sz="1600" b="1" i="1" dirty="0">
                          <a:solidFill>
                            <a:schemeClr val="accent1">
                              <a:lumMod val="75000"/>
                            </a:schemeClr>
                          </a:solidFill>
                        </a:rPr>
                        <a:t>Mycobacterium Tuberculosis</a:t>
                      </a: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26831">
                <a:tc gridSpan="3">
                  <a:txBody>
                    <a:bodyPr/>
                    <a:lstStyle/>
                    <a:p>
                      <a:pPr algn="l"/>
                      <a:r>
                        <a:rPr lang="en-US" sz="1400" b="1" dirty="0"/>
                        <a:t>Scenario: </a:t>
                      </a:r>
                      <a:r>
                        <a:rPr lang="en-US" sz="1400" dirty="0">
                          <a:solidFill>
                            <a:schemeClr val="tx1"/>
                          </a:solidFill>
                        </a:rPr>
                        <a:t>A </a:t>
                      </a:r>
                      <a:r>
                        <a:rPr lang="en-US" sz="1400" u="sng" dirty="0">
                          <a:solidFill>
                            <a:schemeClr val="tx1"/>
                          </a:solidFill>
                        </a:rPr>
                        <a:t>65-year-old</a:t>
                      </a:r>
                      <a:r>
                        <a:rPr lang="en-US" sz="1400" dirty="0">
                          <a:solidFill>
                            <a:schemeClr val="tx1"/>
                          </a:solidFill>
                        </a:rPr>
                        <a:t> is referred from a general practitioner because of </a:t>
                      </a:r>
                      <a:r>
                        <a:rPr lang="en-US" sz="1400" u="sng" dirty="0">
                          <a:solidFill>
                            <a:schemeClr val="tx1"/>
                          </a:solidFill>
                        </a:rPr>
                        <a:t>headache</a:t>
                      </a:r>
                      <a:r>
                        <a:rPr lang="en-US" sz="1400" dirty="0">
                          <a:solidFill>
                            <a:schemeClr val="tx1"/>
                          </a:solidFill>
                        </a:rPr>
                        <a:t>, </a:t>
                      </a:r>
                      <a:r>
                        <a:rPr lang="en-US" sz="1400" u="sng" dirty="0">
                          <a:solidFill>
                            <a:schemeClr val="tx1"/>
                          </a:solidFill>
                        </a:rPr>
                        <a:t>fever</a:t>
                      </a:r>
                      <a:r>
                        <a:rPr lang="en-US" sz="1400" dirty="0">
                          <a:solidFill>
                            <a:schemeClr val="tx1"/>
                          </a:solidFill>
                        </a:rPr>
                        <a:t>, </a:t>
                      </a:r>
                      <a:r>
                        <a:rPr lang="en-US" sz="1400" u="sng" dirty="0">
                          <a:solidFill>
                            <a:schemeClr val="tx1"/>
                          </a:solidFill>
                        </a:rPr>
                        <a:t>excessive sweating at night</a:t>
                      </a:r>
                      <a:r>
                        <a:rPr lang="en-US" sz="1400" dirty="0">
                          <a:solidFill>
                            <a:schemeClr val="tx1"/>
                          </a:solidFill>
                        </a:rPr>
                        <a:t>, and </a:t>
                      </a:r>
                      <a:r>
                        <a:rPr lang="en-US" sz="1400" u="sng" dirty="0">
                          <a:solidFill>
                            <a:schemeClr val="tx1"/>
                          </a:solidFill>
                        </a:rPr>
                        <a:t>weight loss</a:t>
                      </a:r>
                      <a:r>
                        <a:rPr lang="en-US" sz="1400" dirty="0">
                          <a:solidFill>
                            <a:schemeClr val="tx1"/>
                          </a:solidFill>
                        </a:rPr>
                        <a:t> over the </a:t>
                      </a:r>
                      <a:r>
                        <a:rPr lang="en-US" sz="1400" u="sng" dirty="0">
                          <a:solidFill>
                            <a:schemeClr val="tx1"/>
                          </a:solidFill>
                        </a:rPr>
                        <a:t>last 4-5 months</a:t>
                      </a:r>
                      <a:r>
                        <a:rPr lang="en-US" sz="1400" dirty="0">
                          <a:solidFill>
                            <a:schemeClr val="tx1"/>
                          </a:solidFill>
                        </a:rPr>
                        <a:t>. He has </a:t>
                      </a:r>
                      <a:r>
                        <a:rPr lang="en-US" sz="1400" u="sng" dirty="0">
                          <a:solidFill>
                            <a:schemeClr val="tx1"/>
                          </a:solidFill>
                        </a:rPr>
                        <a:t>lost his appetite for food</a:t>
                      </a:r>
                      <a:r>
                        <a:rPr lang="en-US" sz="1400" dirty="0">
                          <a:solidFill>
                            <a:schemeClr val="tx1"/>
                          </a:solidFill>
                        </a:rPr>
                        <a:t>. On examination, there is </a:t>
                      </a:r>
                      <a:r>
                        <a:rPr lang="en-US" sz="1400" u="sng" dirty="0">
                          <a:solidFill>
                            <a:schemeClr val="tx1"/>
                          </a:solidFill>
                        </a:rPr>
                        <a:t>neck rigidity</a:t>
                      </a:r>
                      <a:r>
                        <a:rPr lang="en-US" sz="1400" dirty="0">
                          <a:solidFill>
                            <a:schemeClr val="tx1"/>
                          </a:solidFill>
                        </a:rPr>
                        <a:t>. Laboratory tests including blood count, serum and electrolytes, blood urea, creatinine and blood culture are all normal.</a:t>
                      </a:r>
                    </a:p>
                    <a:p>
                      <a:pPr algn="l"/>
                      <a:endParaRPr lang="en-US" sz="1400" dirty="0">
                        <a:solidFill>
                          <a:schemeClr val="tx1"/>
                        </a:solidFill>
                      </a:endParaRPr>
                    </a:p>
                    <a:p>
                      <a:pPr algn="l"/>
                      <a:r>
                        <a:rPr lang="en-US" sz="1400" dirty="0"/>
                        <a:t>The results of the lumber puncture are shown below:</a:t>
                      </a: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8423">
                <a:tc>
                  <a:txBody>
                    <a:bodyPr/>
                    <a:lstStyle/>
                    <a:p>
                      <a:pPr algn="l"/>
                      <a:r>
                        <a:rPr lang="en-US" sz="1400" dirty="0"/>
                        <a:t>CSF</a:t>
                      </a:r>
                      <a:endParaRPr lang="en-US" sz="1400" b="1" dirty="0">
                        <a:solidFill>
                          <a:schemeClr val="bg1"/>
                        </a:solidFill>
                      </a:endParaRPr>
                    </a:p>
                  </a:txBody>
                  <a:tcPr>
                    <a:solidFill>
                      <a:schemeClr val="accent2"/>
                    </a:solidFill>
                  </a:tcPr>
                </a:tc>
                <a:tc>
                  <a:txBody>
                    <a:bodyPr/>
                    <a:lstStyle/>
                    <a:p>
                      <a:pPr algn="l"/>
                      <a:r>
                        <a:rPr lang="en-US" sz="1400" dirty="0"/>
                        <a:t>Patient’s results </a:t>
                      </a:r>
                      <a:endParaRPr lang="en-US" sz="1400" b="1" dirty="0">
                        <a:solidFill>
                          <a:schemeClr val="bg1"/>
                        </a:solidFill>
                      </a:endParaRPr>
                    </a:p>
                  </a:txBody>
                  <a:tcPr>
                    <a:solidFill>
                      <a:schemeClr val="accent2"/>
                    </a:solidFill>
                  </a:tcPr>
                </a:tc>
                <a:tc>
                  <a:txBody>
                    <a:bodyPr/>
                    <a:lstStyle/>
                    <a:p>
                      <a:pPr algn="l"/>
                      <a:r>
                        <a:rPr lang="en-US" sz="1400" dirty="0"/>
                        <a:t>Normal range</a:t>
                      </a:r>
                      <a:endParaRPr lang="en-US" sz="1400" b="1" dirty="0">
                        <a:solidFill>
                          <a:schemeClr val="bg1"/>
                        </a:solidFill>
                      </a:endParaRPr>
                    </a:p>
                  </a:txBody>
                  <a:tcPr>
                    <a:solidFill>
                      <a:schemeClr val="accent2"/>
                    </a:solidFill>
                  </a:tcPr>
                </a:tc>
                <a:extLst>
                  <a:ext uri="{0D108BD9-81ED-4DB2-BD59-A6C34878D82A}">
                    <a16:rowId xmlns:a16="http://schemas.microsoft.com/office/drawing/2014/main" xmlns="" val="10004"/>
                  </a:ext>
                </a:extLst>
              </a:tr>
              <a:tr h="670158">
                <a:tc>
                  <a:txBody>
                    <a:bodyPr/>
                    <a:lstStyle/>
                    <a:p>
                      <a:pPr algn="ctr"/>
                      <a:r>
                        <a:rPr lang="en-US" sz="1050" b="1" dirty="0"/>
                        <a:t>Appearance</a:t>
                      </a:r>
                    </a:p>
                  </a:txBody>
                  <a:tcPr/>
                </a:tc>
                <a:tc>
                  <a:txBody>
                    <a:bodyPr/>
                    <a:lstStyle/>
                    <a:p>
                      <a:pPr algn="l"/>
                      <a:r>
                        <a:rPr lang="en-US" sz="1050" dirty="0"/>
                        <a:t>Turbid</a:t>
                      </a:r>
                      <a:endParaRPr lang="en-US" sz="1050" b="1" dirty="0"/>
                    </a:p>
                  </a:txBody>
                  <a:tcPr/>
                </a:tc>
                <a:tc>
                  <a:txBody>
                    <a:bodyPr/>
                    <a:lstStyle/>
                    <a:p>
                      <a:pPr algn="l"/>
                      <a:r>
                        <a:rPr lang="en-US" sz="1050" b="1" dirty="0"/>
                        <a:t>Clear</a:t>
                      </a:r>
                    </a:p>
                  </a:txBody>
                  <a:tcPr/>
                </a:tc>
                <a:extLst>
                  <a:ext uri="{0D108BD9-81ED-4DB2-BD59-A6C34878D82A}">
                    <a16:rowId xmlns:a16="http://schemas.microsoft.com/office/drawing/2014/main" xmlns="" val="10005"/>
                  </a:ext>
                </a:extLst>
              </a:tr>
              <a:tr h="504453">
                <a:tc>
                  <a:txBody>
                    <a:bodyPr/>
                    <a:lstStyle/>
                    <a:p>
                      <a:pPr algn="ctr"/>
                      <a:r>
                        <a:rPr lang="en-US" sz="1050" b="1" dirty="0"/>
                        <a:t>WBCs (cells</a:t>
                      </a:r>
                      <a:r>
                        <a:rPr lang="ar-SA" sz="1050" b="1" dirty="0"/>
                        <a:t>/</a:t>
                      </a:r>
                      <a:r>
                        <a:rPr lang="en-US" sz="1050" b="1" baseline="0" dirty="0"/>
                        <a:t>mm</a:t>
                      </a:r>
                      <a:r>
                        <a:rPr lang="en-US" sz="1050" b="1" kern="1200" baseline="30000" dirty="0">
                          <a:solidFill>
                            <a:schemeClr val="tx1"/>
                          </a:solidFill>
                          <a:effectLst/>
                          <a:latin typeface="+mn-lt"/>
                          <a:ea typeface="+mn-ea"/>
                          <a:cs typeface="+mn-cs"/>
                        </a:rPr>
                        <a:t>3</a:t>
                      </a:r>
                      <a:r>
                        <a:rPr lang="en-US" sz="1050" b="1" kern="1200" baseline="0" dirty="0">
                          <a:solidFill>
                            <a:schemeClr val="tx1"/>
                          </a:solidFill>
                          <a:effectLst/>
                          <a:latin typeface="+mn-lt"/>
                          <a:ea typeface="+mn-ea"/>
                          <a:cs typeface="+mn-cs"/>
                        </a:rPr>
                        <a:t>)</a:t>
                      </a:r>
                      <a:endParaRPr lang="en-US" sz="105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t>300</a:t>
                      </a:r>
                      <a:r>
                        <a:rPr lang="en-US" sz="1050" b="1" baseline="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t>Mainly lymphocytes (80%)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t>Few (&lt;5</a:t>
                      </a:r>
                      <a:r>
                        <a:rPr lang="en-US" sz="1050" b="1" kern="1200" baseline="0">
                          <a:solidFill>
                            <a:schemeClr val="tx1"/>
                          </a:solidFill>
                          <a:effectLst/>
                          <a:latin typeface="+mn-lt"/>
                          <a:ea typeface="+mn-ea"/>
                          <a:cs typeface="+mn-cs"/>
                        </a:rPr>
                        <a:t>)</a:t>
                      </a:r>
                      <a:endParaRPr lang="en-US" sz="1050" b="1" kern="1200">
                        <a:solidFill>
                          <a:schemeClr val="tx1"/>
                        </a:solidFill>
                        <a:effectLst/>
                        <a:latin typeface="+mn-lt"/>
                        <a:ea typeface="+mn-ea"/>
                        <a:cs typeface="+mn-cs"/>
                      </a:endParaRPr>
                    </a:p>
                  </a:txBody>
                  <a:tcPr/>
                </a:tc>
                <a:extLst>
                  <a:ext uri="{0D108BD9-81ED-4DB2-BD59-A6C34878D82A}">
                    <a16:rowId xmlns:a16="http://schemas.microsoft.com/office/drawing/2014/main" xmlns="" val="10006"/>
                  </a:ext>
                </a:extLst>
              </a:tr>
              <a:tr h="358674">
                <a:tc>
                  <a:txBody>
                    <a:bodyPr/>
                    <a:lstStyle/>
                    <a:p>
                      <a:pPr algn="ctr"/>
                      <a:r>
                        <a:rPr lang="en-US" sz="1050" b="1" dirty="0"/>
                        <a:t>Protein (g/L)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 0.8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0.1-0.4</a:t>
                      </a:r>
                    </a:p>
                  </a:txBody>
                  <a:tcPr/>
                </a:tc>
                <a:extLst>
                  <a:ext uri="{0D108BD9-81ED-4DB2-BD59-A6C34878D82A}">
                    <a16:rowId xmlns:a16="http://schemas.microsoft.com/office/drawing/2014/main" xmlns="" val="10007"/>
                  </a:ext>
                </a:extLst>
              </a:tr>
              <a:tr h="362607">
                <a:tc>
                  <a:txBody>
                    <a:bodyPr/>
                    <a:lstStyle/>
                    <a:p>
                      <a:pPr algn="ctr"/>
                      <a:r>
                        <a:rPr lang="en-US" sz="1050" b="1" dirty="0"/>
                        <a:t>Glucose (</a:t>
                      </a:r>
                      <a:r>
                        <a:rPr lang="en-US" sz="1050" b="1" dirty="0" err="1"/>
                        <a:t>mmol</a:t>
                      </a:r>
                      <a:r>
                        <a:rPr lang="en-US" sz="1050" b="1" dirty="0"/>
                        <a:t>/L)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t>3.0-4.5</a:t>
                      </a:r>
                    </a:p>
                  </a:txBody>
                  <a:tcPr/>
                </a:tc>
                <a:extLst>
                  <a:ext uri="{0D108BD9-81ED-4DB2-BD59-A6C34878D82A}">
                    <a16:rowId xmlns:a16="http://schemas.microsoft.com/office/drawing/2014/main" xmlns="" val="10008"/>
                  </a:ext>
                </a:extLst>
              </a:tr>
              <a:tr h="362607">
                <a:tc>
                  <a:txBody>
                    <a:bodyPr/>
                    <a:lstStyle/>
                    <a:p>
                      <a:pPr algn="ctr"/>
                      <a:r>
                        <a:rPr lang="en-US" sz="1050" b="1" dirty="0"/>
                        <a:t>Chloride (</a:t>
                      </a:r>
                      <a:r>
                        <a:rPr lang="en-US" sz="1050" b="1" dirty="0" err="1"/>
                        <a:t>mmol</a:t>
                      </a:r>
                      <a:r>
                        <a:rPr lang="en-US" sz="1050" b="1" dirty="0"/>
                        <a:t>/L)</a:t>
                      </a:r>
                    </a:p>
                  </a:txBody>
                  <a:tcPr/>
                </a:tc>
                <a:tc>
                  <a:txBody>
                    <a:bodyPr/>
                    <a:lstStyle/>
                    <a:p>
                      <a:pPr algn="ctr"/>
                      <a:r>
                        <a:rPr lang="en-US" sz="1050" b="1" dirty="0"/>
                        <a:t>110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t>115-130</a:t>
                      </a:r>
                    </a:p>
                  </a:txBody>
                  <a:tcPr/>
                </a:tc>
                <a:extLst>
                  <a:ext uri="{0D108BD9-81ED-4DB2-BD59-A6C34878D82A}">
                    <a16:rowId xmlns:a16="http://schemas.microsoft.com/office/drawing/2014/main" xmlns="" val="10009"/>
                  </a:ext>
                </a:extLst>
              </a:tr>
            </a:tbl>
          </a:graphicData>
        </a:graphic>
      </p:graphicFrame>
      <p:pic>
        <p:nvPicPr>
          <p:cNvPr id="6" name="Picture 5" descr="http://www.emedmag.com/images/039080022d.jpg"/>
          <p:cNvPicPr/>
          <p:nvPr/>
        </p:nvPicPr>
        <p:blipFill>
          <a:blip r:embed="rId2" cstate="print"/>
          <a:srcRect/>
          <a:stretch>
            <a:fillRect/>
          </a:stretch>
        </p:blipFill>
        <p:spPr bwMode="auto">
          <a:xfrm>
            <a:off x="2723745" y="3696511"/>
            <a:ext cx="389331" cy="447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File:CSF.JPG">
            <a:hlinkClick r:id="rId3"/>
          </p:cNvPr>
          <p:cNvPicPr/>
          <p:nvPr/>
        </p:nvPicPr>
        <p:blipFill rotWithShape="1">
          <a:blip r:embed="rId4" cstate="print"/>
          <a:srcRect r="75733"/>
          <a:stretch/>
        </p:blipFill>
        <p:spPr bwMode="auto">
          <a:xfrm>
            <a:off x="5029704" y="3697035"/>
            <a:ext cx="335732" cy="535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Table 8"/>
          <p:cNvGraphicFramePr>
            <a:graphicFrameLocks noGrp="1"/>
          </p:cNvGraphicFramePr>
          <p:nvPr>
            <p:extLst>
              <p:ext uri="{D42A27DB-BD31-4B8C-83A1-F6EECF244321}">
                <p14:modId xmlns:p14="http://schemas.microsoft.com/office/powerpoint/2010/main" val="2128996791"/>
              </p:ext>
            </p:extLst>
          </p:nvPr>
        </p:nvGraphicFramePr>
        <p:xfrm>
          <a:off x="402758" y="6315030"/>
          <a:ext cx="5734050" cy="2381498"/>
        </p:xfrm>
        <a:graphic>
          <a:graphicData uri="http://schemas.openxmlformats.org/drawingml/2006/table">
            <a:tbl>
              <a:tblPr firstRow="1" bandRow="1">
                <a:tableStyleId>{21E4AEA4-8DFA-4A89-87EB-49C32662AFE0}</a:tableStyleId>
              </a:tblPr>
              <a:tblGrid>
                <a:gridCol w="2867025">
                  <a:extLst>
                    <a:ext uri="{9D8B030D-6E8A-4147-A177-3AD203B41FA5}">
                      <a16:colId xmlns:a16="http://schemas.microsoft.com/office/drawing/2014/main" xmlns="" val="20000"/>
                    </a:ext>
                  </a:extLst>
                </a:gridCol>
                <a:gridCol w="2867025">
                  <a:extLst>
                    <a:ext uri="{9D8B030D-6E8A-4147-A177-3AD203B41FA5}">
                      <a16:colId xmlns:a16="http://schemas.microsoft.com/office/drawing/2014/main" xmlns="" val="20001"/>
                    </a:ext>
                  </a:extLst>
                </a:gridCol>
              </a:tblGrid>
              <a:tr h="713604">
                <a:tc gridSpan="2">
                  <a:txBody>
                    <a:bodyPr/>
                    <a:lstStyle/>
                    <a:p>
                      <a:pPr algn="ctr"/>
                      <a:r>
                        <a:rPr lang="en-US" sz="1200" dirty="0"/>
                        <a:t>Chronic Meningitis </a:t>
                      </a:r>
                    </a:p>
                    <a:p>
                      <a:pPr algn="ctr"/>
                      <a:r>
                        <a:rPr lang="en-US" sz="1200" dirty="0"/>
                        <a:t>Mycobacterium Tuberculosis</a:t>
                      </a:r>
                      <a:endParaRPr lang="en-US" sz="1200" b="1" i="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197825">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xmlns="" val="10001"/>
                  </a:ext>
                </a:extLst>
              </a:tr>
              <a:tr h="470069">
                <a:tc>
                  <a:txBody>
                    <a:bodyPr/>
                    <a:lstStyle/>
                    <a:p>
                      <a:pPr algn="ctr"/>
                      <a:r>
                        <a:rPr lang="en-US" sz="1200" dirty="0"/>
                        <a:t>Microscopic Appearance </a:t>
                      </a:r>
                      <a:endParaRPr lang="en-US" sz="1200" b="1" dirty="0">
                        <a:latin typeface="+mn-lt"/>
                      </a:endParaRPr>
                    </a:p>
                  </a:txBody>
                  <a:tcPr/>
                </a:tc>
                <a:tc>
                  <a:txBody>
                    <a:bodyPr/>
                    <a:lstStyle/>
                    <a:p>
                      <a:pPr algn="ctr"/>
                      <a:r>
                        <a:rPr lang="en-US" sz="1200" dirty="0"/>
                        <a:t>Lowenstein-Jensen Medium</a:t>
                      </a:r>
                      <a:endParaRPr lang="en-US" sz="1200" b="1" dirty="0"/>
                    </a:p>
                  </a:txBody>
                  <a:tcPr/>
                </a:tc>
                <a:extLst>
                  <a:ext uri="{0D108BD9-81ED-4DB2-BD59-A6C34878D82A}">
                    <a16:rowId xmlns:a16="http://schemas.microsoft.com/office/drawing/2014/main" xmlns="" val="10002"/>
                  </a:ext>
                </a:extLst>
              </a:tr>
            </a:tbl>
          </a:graphicData>
        </a:graphic>
      </p:graphicFrame>
      <p:pic>
        <p:nvPicPr>
          <p:cNvPr id="11" name="Picture 2"/>
          <p:cNvPicPr>
            <a:picLocks noChangeAspect="1" noChangeArrowheads="1"/>
          </p:cNvPicPr>
          <p:nvPr/>
        </p:nvPicPr>
        <p:blipFill>
          <a:blip r:embed="rId5" cstate="print"/>
          <a:srcRect/>
          <a:stretch>
            <a:fillRect/>
          </a:stretch>
        </p:blipFill>
        <p:spPr bwMode="auto">
          <a:xfrm>
            <a:off x="1050588" y="7101191"/>
            <a:ext cx="1673157" cy="1121887"/>
          </a:xfrm>
          <a:prstGeom prst="rect">
            <a:avLst/>
          </a:prstGeom>
          <a:ln>
            <a:noFill/>
          </a:ln>
          <a:effectLst>
            <a:outerShdw blurRad="292100" dist="139700" dir="2700000" algn="tl" rotWithShape="0">
              <a:srgbClr val="333333">
                <a:alpha val="0"/>
              </a:srgbClr>
            </a:outerShdw>
          </a:effectLst>
        </p:spPr>
      </p:pic>
      <p:pic>
        <p:nvPicPr>
          <p:cNvPr id="8" name="Picture 3"/>
          <p:cNvPicPr>
            <a:picLocks noChangeAspect="1" noChangeArrowheads="1"/>
          </p:cNvPicPr>
          <p:nvPr/>
        </p:nvPicPr>
        <p:blipFill rotWithShape="1">
          <a:blip r:embed="rId6" cstate="print"/>
          <a:srcRect l="10000" r="3600" b="7289"/>
          <a:stretch/>
        </p:blipFill>
        <p:spPr>
          <a:xfrm>
            <a:off x="3796104" y="7101591"/>
            <a:ext cx="834264" cy="1063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2" descr="http://4.bp.blogspot.com/_OwoEg7Db_AE/TTGM2HWMfHI/AAAAAAAABgY/ecV03TnSD80/s1600/LJ%2Bmedium.png"/>
          <p:cNvPicPr>
            <a:picLocks noChangeAspect="1" noChangeArrowheads="1"/>
          </p:cNvPicPr>
          <p:nvPr/>
        </p:nvPicPr>
        <p:blipFill>
          <a:blip r:embed="rId7" cstate="print"/>
          <a:srcRect/>
          <a:stretch>
            <a:fillRect/>
          </a:stretch>
        </p:blipFill>
        <p:spPr bwMode="auto">
          <a:xfrm rot="5400000">
            <a:off x="4815391" y="7297966"/>
            <a:ext cx="1105070" cy="629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23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5671" y="1715058"/>
            <a:ext cx="5929485" cy="5816977"/>
          </a:xfrm>
          <a:prstGeom prst="rect">
            <a:avLst/>
          </a:prstGeom>
          <a:noFill/>
        </p:spPr>
        <p:txBody>
          <a:bodyPr wrap="square" rtlCol="0">
            <a:spAutoFit/>
          </a:bodyPr>
          <a:lstStyle/>
          <a:p>
            <a:r>
              <a:rPr lang="en-US" sz="1200" b="1" dirty="0"/>
              <a:t>Q1</a:t>
            </a:r>
            <a:r>
              <a:rPr lang="en-US" sz="1200" dirty="0"/>
              <a:t>: What is your diagnosis?</a:t>
            </a:r>
          </a:p>
          <a:p>
            <a:r>
              <a:rPr lang="en-US" sz="1200" dirty="0">
                <a:solidFill>
                  <a:schemeClr val="accent1">
                    <a:lumMod val="75000"/>
                  </a:schemeClr>
                </a:solidFill>
              </a:rPr>
              <a:t>Chronic Bacterial Meningitis</a:t>
            </a:r>
            <a:r>
              <a:rPr lang="en-US" sz="1200" dirty="0" smtClean="0">
                <a:solidFill>
                  <a:schemeClr val="accent1">
                    <a:lumMod val="75000"/>
                  </a:schemeClr>
                </a:solidFill>
              </a:rPr>
              <a:t>.</a:t>
            </a:r>
          </a:p>
          <a:p>
            <a:endParaRPr lang="en-US" sz="1200" dirty="0">
              <a:solidFill>
                <a:schemeClr val="accent1">
                  <a:lumMod val="75000"/>
                </a:schemeClr>
              </a:solidFill>
            </a:endParaRPr>
          </a:p>
          <a:p>
            <a:r>
              <a:rPr lang="en-US" sz="1200" b="1" dirty="0"/>
              <a:t>Q2</a:t>
            </a:r>
            <a:r>
              <a:rPr lang="en-US" sz="1200" dirty="0"/>
              <a:t>: What is the most likely infection responsible?</a:t>
            </a:r>
          </a:p>
          <a:p>
            <a:r>
              <a:rPr lang="en-US" sz="1200" dirty="0">
                <a:solidFill>
                  <a:schemeClr val="accent1">
                    <a:lumMod val="75000"/>
                  </a:schemeClr>
                </a:solidFill>
              </a:rPr>
              <a:t>Mycobacterial infection</a:t>
            </a:r>
            <a:r>
              <a:rPr lang="en-US" sz="1200" dirty="0" smtClean="0">
                <a:solidFill>
                  <a:schemeClr val="accent1">
                    <a:lumMod val="75000"/>
                  </a:schemeClr>
                </a:solidFill>
              </a:rPr>
              <a:t>.</a:t>
            </a:r>
          </a:p>
          <a:p>
            <a:endParaRPr lang="en-US" sz="1200" dirty="0">
              <a:solidFill>
                <a:schemeClr val="accent1">
                  <a:lumMod val="75000"/>
                </a:schemeClr>
              </a:solidFill>
            </a:endParaRPr>
          </a:p>
          <a:p>
            <a:r>
              <a:rPr lang="en-US" sz="1200" b="1" dirty="0"/>
              <a:t>Q3</a:t>
            </a:r>
            <a:r>
              <a:rPr lang="en-US" sz="1200" dirty="0"/>
              <a:t>: What is your justification for your answer to question two?</a:t>
            </a:r>
          </a:p>
          <a:p>
            <a:r>
              <a:rPr lang="en-US" sz="1200" dirty="0">
                <a:solidFill>
                  <a:schemeClr val="accent1">
                    <a:lumMod val="75000"/>
                  </a:schemeClr>
                </a:solidFill>
              </a:rPr>
              <a:t>↑  WBCs + ↑  Protein + ↓  Glucose + present of </a:t>
            </a:r>
            <a:r>
              <a:rPr lang="en-US" sz="1200" dirty="0" smtClean="0">
                <a:solidFill>
                  <a:schemeClr val="accent1">
                    <a:lumMod val="75000"/>
                  </a:schemeClr>
                </a:solidFill>
              </a:rPr>
              <a:t>Lymphocytes</a:t>
            </a:r>
            <a:r>
              <a:rPr lang="en-US" sz="1200" dirty="0">
                <a:solidFill>
                  <a:schemeClr val="accent1">
                    <a:lumMod val="75000"/>
                  </a:schemeClr>
                </a:solidFill>
              </a:rPr>
              <a:t> </a:t>
            </a:r>
            <a:r>
              <a:rPr lang="en-US" sz="1200" dirty="0" smtClean="0">
                <a:solidFill>
                  <a:schemeClr val="accent1">
                    <a:lumMod val="75000"/>
                  </a:schemeClr>
                </a:solidFill>
              </a:rPr>
              <a:t>+ </a:t>
            </a:r>
            <a:r>
              <a:rPr lang="en-US" sz="1200" dirty="0">
                <a:solidFill>
                  <a:schemeClr val="accent1">
                    <a:lumMod val="75000"/>
                  </a:schemeClr>
                </a:solidFill>
              </a:rPr>
              <a:t>↓ </a:t>
            </a:r>
            <a:r>
              <a:rPr lang="en-US" sz="1200" dirty="0" smtClean="0">
                <a:solidFill>
                  <a:schemeClr val="accent1">
                    <a:lumMod val="75000"/>
                  </a:schemeClr>
                </a:solidFill>
              </a:rPr>
              <a:t>chloride</a:t>
            </a:r>
          </a:p>
          <a:p>
            <a:r>
              <a:rPr lang="en-US" sz="1200" dirty="0" smtClean="0">
                <a:solidFill>
                  <a:schemeClr val="accent1">
                    <a:lumMod val="75000"/>
                  </a:schemeClr>
                </a:solidFill>
              </a:rPr>
              <a:t>Extra from doctor </a:t>
            </a:r>
            <a:r>
              <a:rPr lang="en-US" sz="1200" dirty="0" err="1" smtClean="0">
                <a:solidFill>
                  <a:schemeClr val="accent1">
                    <a:lumMod val="75000"/>
                  </a:schemeClr>
                </a:solidFill>
              </a:rPr>
              <a:t>fawzia</a:t>
            </a:r>
            <a:r>
              <a:rPr lang="en-US" sz="1200" dirty="0" smtClean="0">
                <a:solidFill>
                  <a:schemeClr val="accent1">
                    <a:lumMod val="75000"/>
                  </a:schemeClr>
                </a:solidFill>
              </a:rPr>
              <a:t> : symptoms of TB like weight loss and sweating</a:t>
            </a:r>
          </a:p>
          <a:p>
            <a:endParaRPr lang="en-US" sz="1200" dirty="0">
              <a:solidFill>
                <a:schemeClr val="accent1">
                  <a:lumMod val="75000"/>
                </a:schemeClr>
              </a:solidFill>
            </a:endParaRPr>
          </a:p>
          <a:p>
            <a:r>
              <a:rPr lang="en-US" sz="1200" b="1" dirty="0"/>
              <a:t>Q4</a:t>
            </a:r>
            <a:r>
              <a:rPr lang="en-US" sz="1200" dirty="0"/>
              <a:t>: What is the most probable Pathogen isolated?</a:t>
            </a:r>
          </a:p>
          <a:p>
            <a:r>
              <a:rPr lang="en-US" sz="1200" b="1" i="1" dirty="0">
                <a:solidFill>
                  <a:schemeClr val="accent1">
                    <a:lumMod val="75000"/>
                  </a:schemeClr>
                </a:solidFill>
              </a:rPr>
              <a:t>Mycobacterium Tuberculosis</a:t>
            </a:r>
            <a:r>
              <a:rPr lang="en-US" sz="1200" dirty="0" smtClean="0">
                <a:solidFill>
                  <a:schemeClr val="accent1">
                    <a:lumMod val="75000"/>
                  </a:schemeClr>
                </a:solidFill>
              </a:rPr>
              <a:t>.</a:t>
            </a:r>
          </a:p>
          <a:p>
            <a:endParaRPr lang="en-US" sz="1200" dirty="0">
              <a:solidFill>
                <a:schemeClr val="accent1">
                  <a:lumMod val="75000"/>
                </a:schemeClr>
              </a:solidFill>
            </a:endParaRPr>
          </a:p>
          <a:p>
            <a:r>
              <a:rPr lang="en-US" sz="1200" b="1" dirty="0"/>
              <a:t>Q5</a:t>
            </a:r>
            <a:r>
              <a:rPr lang="en-US" sz="1200" dirty="0"/>
              <a:t>: What is the stain used to identify such organism?</a:t>
            </a:r>
          </a:p>
          <a:p>
            <a:r>
              <a:rPr lang="en-US" sz="1200" dirty="0" err="1">
                <a:solidFill>
                  <a:schemeClr val="accent1">
                    <a:lumMod val="75000"/>
                  </a:schemeClr>
                </a:solidFill>
              </a:rPr>
              <a:t>Ziehl-Neelsen</a:t>
            </a:r>
            <a:r>
              <a:rPr lang="en-US" sz="1200" dirty="0">
                <a:solidFill>
                  <a:schemeClr val="accent1">
                    <a:lumMod val="75000"/>
                  </a:schemeClr>
                </a:solidFill>
              </a:rPr>
              <a:t> (ZN) stain for Acid Fast Bacilli (AFB</a:t>
            </a:r>
            <a:r>
              <a:rPr lang="en-US" sz="1200" dirty="0" smtClean="0">
                <a:solidFill>
                  <a:schemeClr val="accent1">
                    <a:lumMod val="75000"/>
                  </a:schemeClr>
                </a:solidFill>
              </a:rPr>
              <a:t>).</a:t>
            </a:r>
          </a:p>
          <a:p>
            <a:endParaRPr lang="en-US" sz="1200" dirty="0">
              <a:solidFill>
                <a:schemeClr val="accent1">
                  <a:lumMod val="75000"/>
                </a:schemeClr>
              </a:solidFill>
            </a:endParaRPr>
          </a:p>
          <a:p>
            <a:r>
              <a:rPr lang="en-US" sz="1200" b="1" dirty="0"/>
              <a:t>Q6</a:t>
            </a:r>
            <a:r>
              <a:rPr lang="en-US" sz="1200" dirty="0"/>
              <a:t>: Describe the microorganism’s appearance under microscope?</a:t>
            </a:r>
          </a:p>
          <a:p>
            <a:r>
              <a:rPr lang="en-US" sz="1200" dirty="0">
                <a:solidFill>
                  <a:schemeClr val="accent1">
                    <a:lumMod val="75000"/>
                  </a:schemeClr>
                </a:solidFill>
              </a:rPr>
              <a:t>Acid Fast Bacilli (AFB) with a blue background</a:t>
            </a:r>
            <a:r>
              <a:rPr lang="en-US" sz="1200" dirty="0" smtClean="0">
                <a:solidFill>
                  <a:schemeClr val="accent1">
                    <a:lumMod val="75000"/>
                  </a:schemeClr>
                </a:solidFill>
              </a:rPr>
              <a:t>.</a:t>
            </a:r>
          </a:p>
          <a:p>
            <a:endParaRPr lang="en-US" sz="1200" dirty="0">
              <a:solidFill>
                <a:schemeClr val="accent1">
                  <a:lumMod val="75000"/>
                </a:schemeClr>
              </a:solidFill>
            </a:endParaRPr>
          </a:p>
          <a:p>
            <a:r>
              <a:rPr lang="en-US" sz="1200" b="1" dirty="0"/>
              <a:t>Q7</a:t>
            </a:r>
            <a:r>
              <a:rPr lang="en-US" sz="1200" dirty="0"/>
              <a:t>: Name the media used for growing such organism?</a:t>
            </a:r>
          </a:p>
          <a:p>
            <a:r>
              <a:rPr lang="en-US" sz="1200" dirty="0">
                <a:solidFill>
                  <a:schemeClr val="accent1">
                    <a:lumMod val="75000"/>
                  </a:schemeClr>
                </a:solidFill>
              </a:rPr>
              <a:t>Lowenstein-Jensen (LJ) media</a:t>
            </a:r>
            <a:r>
              <a:rPr lang="en-US" sz="1200" dirty="0" smtClean="0">
                <a:solidFill>
                  <a:schemeClr val="accent1">
                    <a:lumMod val="75000"/>
                  </a:schemeClr>
                </a:solidFill>
              </a:rPr>
              <a:t>.</a:t>
            </a:r>
          </a:p>
          <a:p>
            <a:endParaRPr lang="en-US" sz="1200" dirty="0">
              <a:solidFill>
                <a:schemeClr val="accent1">
                  <a:lumMod val="75000"/>
                </a:schemeClr>
              </a:solidFill>
            </a:endParaRPr>
          </a:p>
          <a:p>
            <a:r>
              <a:rPr lang="en-US" sz="1200" b="1" dirty="0"/>
              <a:t>Q8: </a:t>
            </a:r>
            <a:r>
              <a:rPr lang="en-US" sz="1200" dirty="0"/>
              <a:t>describe the culture on Lowenstein-Jensen?</a:t>
            </a:r>
          </a:p>
          <a:p>
            <a:r>
              <a:rPr lang="en-US" sz="1200" dirty="0">
                <a:solidFill>
                  <a:schemeClr val="accent1">
                    <a:lumMod val="75000"/>
                  </a:schemeClr>
                </a:solidFill>
              </a:rPr>
              <a:t>Colonies or growth is rough, tough and buff</a:t>
            </a:r>
            <a:r>
              <a:rPr lang="en-US" sz="1200" dirty="0" smtClean="0">
                <a:solidFill>
                  <a:schemeClr val="accent1">
                    <a:lumMod val="75000"/>
                  </a:schemeClr>
                </a:solidFill>
              </a:rPr>
              <a:t>.</a:t>
            </a:r>
          </a:p>
          <a:p>
            <a:endParaRPr lang="en-US" sz="1200" dirty="0">
              <a:solidFill>
                <a:schemeClr val="accent1">
                  <a:lumMod val="75000"/>
                </a:schemeClr>
              </a:solidFill>
            </a:endParaRPr>
          </a:p>
          <a:p>
            <a:r>
              <a:rPr lang="en-US" sz="1200" b="1" dirty="0"/>
              <a:t>Q9</a:t>
            </a:r>
            <a:r>
              <a:rPr lang="en-US" sz="1200" dirty="0"/>
              <a:t>: what further investigation would like to do at this stage? </a:t>
            </a:r>
          </a:p>
          <a:p>
            <a:r>
              <a:rPr lang="en-US" sz="1200" dirty="0">
                <a:solidFill>
                  <a:schemeClr val="accent1">
                    <a:lumMod val="75000"/>
                  </a:schemeClr>
                </a:solidFill>
              </a:rPr>
              <a:t>CSF </a:t>
            </a:r>
            <a:r>
              <a:rPr lang="en-US" sz="1200" dirty="0" smtClean="0">
                <a:solidFill>
                  <a:schemeClr val="accent1">
                    <a:lumMod val="75000"/>
                  </a:schemeClr>
                </a:solidFill>
              </a:rPr>
              <a:t>culture (on LJ media for 2 to 3 weeks) , </a:t>
            </a:r>
            <a:r>
              <a:rPr lang="en-US" sz="1200" dirty="0">
                <a:solidFill>
                  <a:schemeClr val="accent1">
                    <a:lumMod val="75000"/>
                  </a:schemeClr>
                </a:solidFill>
              </a:rPr>
              <a:t>PCR, CBC, Tuberculin skin test, chest X-ray</a:t>
            </a:r>
            <a:r>
              <a:rPr lang="en-US" sz="1200" dirty="0" smtClean="0">
                <a:solidFill>
                  <a:schemeClr val="accent1">
                    <a:lumMod val="75000"/>
                  </a:schemeClr>
                </a:solidFill>
              </a:rPr>
              <a:t>.</a:t>
            </a:r>
          </a:p>
          <a:p>
            <a:endParaRPr lang="en-US" sz="1200" dirty="0">
              <a:solidFill>
                <a:schemeClr val="accent1">
                  <a:lumMod val="75000"/>
                </a:schemeClr>
              </a:solidFill>
            </a:endParaRPr>
          </a:p>
          <a:p>
            <a:r>
              <a:rPr lang="en-US" sz="1200" b="1" dirty="0"/>
              <a:t>Q10</a:t>
            </a:r>
            <a:r>
              <a:rPr lang="en-US" sz="1200" dirty="0"/>
              <a:t>: Name the drug used to treat such infections?</a:t>
            </a:r>
          </a:p>
          <a:p>
            <a:r>
              <a:rPr lang="en-US" sz="1200" dirty="0">
                <a:solidFill>
                  <a:schemeClr val="accent1">
                    <a:lumMod val="75000"/>
                  </a:schemeClr>
                </a:solidFill>
              </a:rPr>
              <a:t>For the first 2 months:​ Rifampicin + Isoniazid (INH) + Ethambutol + </a:t>
            </a:r>
            <a:r>
              <a:rPr lang="en-US" sz="1200" dirty="0" smtClean="0">
                <a:solidFill>
                  <a:schemeClr val="accent1">
                    <a:lumMod val="75000"/>
                  </a:schemeClr>
                </a:solidFill>
              </a:rPr>
              <a:t>Pyrazinamide</a:t>
            </a:r>
            <a:r>
              <a:rPr lang="en-US" sz="1200" dirty="0">
                <a:solidFill>
                  <a:schemeClr val="accent1">
                    <a:lumMod val="75000"/>
                  </a:schemeClr>
                </a:solidFill>
              </a:rPr>
              <a:t>. Then, for 4-6 months:​ Rifampicin + Isoniazid (INH).</a:t>
            </a:r>
          </a:p>
        </p:txBody>
      </p:sp>
      <p:graphicFrame>
        <p:nvGraphicFramePr>
          <p:cNvPr id="5" name="Table 4"/>
          <p:cNvGraphicFramePr>
            <a:graphicFrameLocks noGrp="1"/>
          </p:cNvGraphicFramePr>
          <p:nvPr>
            <p:extLst/>
          </p:nvPr>
        </p:nvGraphicFramePr>
        <p:xfrm>
          <a:off x="315672" y="430893"/>
          <a:ext cx="5734050" cy="1060879"/>
        </p:xfrm>
        <a:graphic>
          <a:graphicData uri="http://schemas.openxmlformats.org/drawingml/2006/table">
            <a:tbl>
              <a:tblPr firstRow="1" bandRow="1">
                <a:tableStyleId>{0660B408-B3CF-4A94-85FC-2B1E0A45F4A2}</a:tableStyleId>
              </a:tblPr>
              <a:tblGrid>
                <a:gridCol w="1433513"/>
                <a:gridCol w="2168170"/>
                <a:gridCol w="2132367"/>
              </a:tblGrid>
              <a:tr h="481759">
                <a:tc gridSpan="3">
                  <a:txBody>
                    <a:bodyPr/>
                    <a:lstStyle/>
                    <a:p>
                      <a:pPr algn="l"/>
                      <a:r>
                        <a:rPr lang="en-US" sz="1400" dirty="0" smtClean="0"/>
                        <a:t>CASE 3</a:t>
                      </a:r>
                      <a:endParaRPr lang="en-US" sz="1400" b="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5505">
                <a:tc gridSpan="3">
                  <a:txBody>
                    <a:bodyPr/>
                    <a:lstStyle/>
                    <a:p>
                      <a:pPr algn="ctr"/>
                      <a:r>
                        <a:rPr lang="en-US" sz="1600" b="1" dirty="0" smtClean="0"/>
                        <a:t>Chronic Meningitis</a:t>
                      </a:r>
                    </a:p>
                    <a:p>
                      <a:pPr marL="0" marR="0" indent="0" algn="ctr" defTabSz="342900" rtl="1" eaLnBrk="1" fontAlgn="auto" latinLnBrk="0" hangingPunct="1">
                        <a:lnSpc>
                          <a:spcPct val="100000"/>
                        </a:lnSpc>
                        <a:spcBef>
                          <a:spcPts val="0"/>
                        </a:spcBef>
                        <a:spcAft>
                          <a:spcPts val="0"/>
                        </a:spcAft>
                        <a:buClrTx/>
                        <a:buSzTx/>
                        <a:buFontTx/>
                        <a:buNone/>
                        <a:tabLst/>
                        <a:defRPr/>
                      </a:pPr>
                      <a:r>
                        <a:rPr lang="en-US" sz="1600" b="1" i="1" dirty="0" smtClean="0">
                          <a:solidFill>
                            <a:schemeClr val="accent1">
                              <a:lumMod val="75000"/>
                            </a:schemeClr>
                          </a:solidFill>
                        </a:rPr>
                        <a:t>Mycobacterium Tuberculosis</a:t>
                      </a: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5596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235" y="242025"/>
            <a:ext cx="2952750" cy="646331"/>
          </a:xfrm>
          <a:prstGeom prst="rect">
            <a:avLst/>
          </a:prstGeom>
        </p:spPr>
        <p:txBody>
          <a:bodyPr wrap="square">
            <a:spAutoFit/>
          </a:bodyPr>
          <a:lstStyle/>
          <a:p>
            <a:pPr algn="ctr"/>
            <a:r>
              <a:rPr lang="en-US" b="1" dirty="0"/>
              <a:t>Acute Pyogenic Meningitis</a:t>
            </a:r>
          </a:p>
          <a:p>
            <a:pPr algn="ctr" defTabSz="342900" rtl="1">
              <a:defRPr/>
            </a:pPr>
            <a:r>
              <a:rPr lang="en-US" b="1" i="1" dirty="0">
                <a:solidFill>
                  <a:schemeClr val="accent1">
                    <a:lumMod val="75000"/>
                  </a:schemeClr>
                </a:solidFill>
              </a:rPr>
              <a:t>1- Neisseria </a:t>
            </a:r>
            <a:r>
              <a:rPr lang="en-US" b="1" i="1" dirty="0" err="1">
                <a:solidFill>
                  <a:schemeClr val="accent1">
                    <a:lumMod val="75000"/>
                  </a:schemeClr>
                </a:solidFill>
              </a:rPr>
              <a:t>meningitidis</a:t>
            </a:r>
            <a:endParaRPr lang="en-US" b="1" i="1" dirty="0">
              <a:solidFill>
                <a:schemeClr val="accent1">
                  <a:lumMod val="75000"/>
                </a:schemeClr>
              </a:solidFill>
            </a:endParaRPr>
          </a:p>
        </p:txBody>
      </p:sp>
      <p:sp>
        <p:nvSpPr>
          <p:cNvPr id="5" name="Rectangle 4"/>
          <p:cNvSpPr/>
          <p:nvPr/>
        </p:nvSpPr>
        <p:spPr>
          <a:xfrm>
            <a:off x="1485845" y="3489545"/>
            <a:ext cx="3429000" cy="646331"/>
          </a:xfrm>
          <a:prstGeom prst="rect">
            <a:avLst/>
          </a:prstGeom>
        </p:spPr>
        <p:txBody>
          <a:bodyPr>
            <a:spAutoFit/>
          </a:bodyPr>
          <a:lstStyle/>
          <a:p>
            <a:pPr algn="ctr"/>
            <a:r>
              <a:rPr lang="en-US" b="1" dirty="0"/>
              <a:t>Acute Pyogenic Meningitis</a:t>
            </a:r>
          </a:p>
          <a:p>
            <a:pPr algn="ctr" defTabSz="342900" rtl="1">
              <a:defRPr/>
            </a:pPr>
            <a:r>
              <a:rPr lang="en-US" b="1" i="1" dirty="0">
                <a:solidFill>
                  <a:schemeClr val="accent1">
                    <a:lumMod val="75000"/>
                  </a:schemeClr>
                </a:solidFill>
              </a:rPr>
              <a:t>2-Streptococcus Pneumoniae</a:t>
            </a:r>
          </a:p>
        </p:txBody>
      </p:sp>
      <p:sp>
        <p:nvSpPr>
          <p:cNvPr id="6" name="Rectangle 5"/>
          <p:cNvSpPr/>
          <p:nvPr/>
        </p:nvSpPr>
        <p:spPr>
          <a:xfrm>
            <a:off x="1714500" y="6996675"/>
            <a:ext cx="3429000" cy="646331"/>
          </a:xfrm>
          <a:prstGeom prst="rect">
            <a:avLst/>
          </a:prstGeom>
        </p:spPr>
        <p:txBody>
          <a:bodyPr>
            <a:spAutoFit/>
          </a:bodyPr>
          <a:lstStyle/>
          <a:p>
            <a:pPr algn="ctr"/>
            <a:r>
              <a:rPr lang="en-US" b="1" dirty="0"/>
              <a:t>Acute Pyogenic Meningitis</a:t>
            </a:r>
          </a:p>
          <a:p>
            <a:pPr algn="ctr"/>
            <a:r>
              <a:rPr lang="en-US" b="1" i="1" dirty="0">
                <a:solidFill>
                  <a:schemeClr val="accent1">
                    <a:lumMod val="75000"/>
                  </a:schemeClr>
                </a:solidFill>
              </a:rPr>
              <a:t>3- </a:t>
            </a:r>
            <a:r>
              <a:rPr lang="en-US" b="1" i="1" dirty="0" err="1">
                <a:solidFill>
                  <a:schemeClr val="accent1">
                    <a:lumMod val="75000"/>
                  </a:schemeClr>
                </a:solidFill>
              </a:rPr>
              <a:t>Haemophilus</a:t>
            </a:r>
            <a:r>
              <a:rPr lang="en-US" b="1" i="1" dirty="0">
                <a:solidFill>
                  <a:schemeClr val="accent1">
                    <a:lumMod val="75000"/>
                  </a:schemeClr>
                </a:solidFill>
              </a:rPr>
              <a:t> </a:t>
            </a:r>
            <a:r>
              <a:rPr lang="en-US" b="1" i="1" dirty="0" err="1">
                <a:solidFill>
                  <a:schemeClr val="accent1">
                    <a:lumMod val="75000"/>
                  </a:schemeClr>
                </a:solidFill>
              </a:rPr>
              <a:t>Influenzae</a:t>
            </a:r>
            <a:r>
              <a:rPr lang="en-US" b="1" i="1" dirty="0">
                <a:solidFill>
                  <a:schemeClr val="accent1">
                    <a:lumMod val="75000"/>
                  </a:schemeClr>
                </a:solidFill>
              </a:rPr>
              <a:t> </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7625" t="11495" b="4967"/>
          <a:stretch/>
        </p:blipFill>
        <p:spPr>
          <a:xfrm>
            <a:off x="1010759" y="987722"/>
            <a:ext cx="1819728" cy="184542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309" y="989087"/>
            <a:ext cx="1881468" cy="1881468"/>
          </a:xfrm>
          <a:prstGeom prst="rect">
            <a:avLst/>
          </a:prstGeom>
        </p:spPr>
      </p:pic>
      <p:sp>
        <p:nvSpPr>
          <p:cNvPr id="13" name="TextBox 12"/>
          <p:cNvSpPr txBox="1"/>
          <p:nvPr/>
        </p:nvSpPr>
        <p:spPr>
          <a:xfrm>
            <a:off x="3396127" y="2836759"/>
            <a:ext cx="2242132" cy="369332"/>
          </a:xfrm>
          <a:prstGeom prst="rect">
            <a:avLst/>
          </a:prstGeom>
          <a:noFill/>
        </p:spPr>
        <p:txBody>
          <a:bodyPr wrap="square" rtlCol="0">
            <a:spAutoFit/>
          </a:bodyPr>
          <a:lstStyle/>
          <a:p>
            <a:r>
              <a:rPr lang="en-US" smtClean="0"/>
              <a:t>Thayer-Martin agar</a:t>
            </a:r>
            <a:endParaRPr lang="en-US"/>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0278" t="3889" r="3889" b="7777"/>
          <a:stretch/>
        </p:blipFill>
        <p:spPr>
          <a:xfrm>
            <a:off x="4631887" y="4205616"/>
            <a:ext cx="1870047" cy="1924514"/>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0556" t="5000" r="6667" b="12202"/>
          <a:stretch/>
        </p:blipFill>
        <p:spPr>
          <a:xfrm>
            <a:off x="2626016" y="4205616"/>
            <a:ext cx="1924050" cy="1924514"/>
          </a:xfrm>
          <a:prstGeom prst="rect">
            <a:avLst/>
          </a:prstGeom>
        </p:spPr>
      </p:pic>
      <p:sp>
        <p:nvSpPr>
          <p:cNvPr id="17" name="Rectangle 16"/>
          <p:cNvSpPr/>
          <p:nvPr/>
        </p:nvSpPr>
        <p:spPr>
          <a:xfrm>
            <a:off x="650371" y="2861349"/>
            <a:ext cx="2540504" cy="369332"/>
          </a:xfrm>
          <a:prstGeom prst="rect">
            <a:avLst/>
          </a:prstGeom>
        </p:spPr>
        <p:txBody>
          <a:bodyPr wrap="none">
            <a:spAutoFit/>
          </a:bodyPr>
          <a:lstStyle/>
          <a:p>
            <a:pPr algn="ctr"/>
            <a:r>
              <a:rPr lang="en-US"/>
              <a:t>Microscopic Appearance </a:t>
            </a:r>
            <a:endParaRPr lang="en-US" b="1" dirty="0"/>
          </a:p>
        </p:txBody>
      </p:sp>
      <p:sp>
        <p:nvSpPr>
          <p:cNvPr id="18" name="Rectangle 17"/>
          <p:cNvSpPr/>
          <p:nvPr/>
        </p:nvSpPr>
        <p:spPr>
          <a:xfrm>
            <a:off x="183788" y="6116203"/>
            <a:ext cx="2540504" cy="369332"/>
          </a:xfrm>
          <a:prstGeom prst="rect">
            <a:avLst/>
          </a:prstGeom>
        </p:spPr>
        <p:txBody>
          <a:bodyPr wrap="none">
            <a:spAutoFit/>
          </a:bodyPr>
          <a:lstStyle/>
          <a:p>
            <a:pPr algn="ctr"/>
            <a:r>
              <a:rPr lang="en-US"/>
              <a:t>Microscopic Appearance </a:t>
            </a:r>
            <a:endParaRPr lang="en-US" b="1" dirty="0"/>
          </a:p>
        </p:txBody>
      </p:sp>
      <p:sp>
        <p:nvSpPr>
          <p:cNvPr id="19" name="Rectangle 18"/>
          <p:cNvSpPr/>
          <p:nvPr/>
        </p:nvSpPr>
        <p:spPr>
          <a:xfrm>
            <a:off x="66438" y="9604313"/>
            <a:ext cx="2540503" cy="369332"/>
          </a:xfrm>
          <a:prstGeom prst="rect">
            <a:avLst/>
          </a:prstGeom>
        </p:spPr>
        <p:txBody>
          <a:bodyPr wrap="none">
            <a:spAutoFit/>
          </a:bodyPr>
          <a:lstStyle/>
          <a:p>
            <a:pPr algn="ctr"/>
            <a:r>
              <a:rPr lang="en-US"/>
              <a:t>Microscopic Appearance </a:t>
            </a:r>
            <a:endParaRPr lang="en-US" b="1" dirty="0"/>
          </a:p>
        </p:txBody>
      </p:sp>
      <p:sp>
        <p:nvSpPr>
          <p:cNvPr id="20" name="Rectangle 19"/>
          <p:cNvSpPr/>
          <p:nvPr/>
        </p:nvSpPr>
        <p:spPr>
          <a:xfrm>
            <a:off x="4806484" y="6161468"/>
            <a:ext cx="1695450" cy="648135"/>
          </a:xfrm>
          <a:prstGeom prst="rect">
            <a:avLst/>
          </a:prstGeom>
        </p:spPr>
        <p:txBody>
          <a:bodyPr wrap="square">
            <a:spAutoFit/>
          </a:bodyPr>
          <a:lstStyle/>
          <a:p>
            <a:r>
              <a:rPr lang="en-US"/>
              <a:t>Alpha </a:t>
            </a:r>
            <a:r>
              <a:rPr lang="en-US" smtClean="0"/>
              <a:t>hemolytic</a:t>
            </a:r>
          </a:p>
          <a:p>
            <a:r>
              <a:rPr lang="en-US" dirty="0" smtClean="0"/>
              <a:t> </a:t>
            </a:r>
            <a:r>
              <a:rPr lang="en-US" dirty="0"/>
              <a:t>blood agar </a:t>
            </a:r>
            <a:endParaRPr lang="en-US" b="1" dirty="0"/>
          </a:p>
        </p:txBody>
      </p:sp>
      <p:sp>
        <p:nvSpPr>
          <p:cNvPr id="21" name="Rectangle 20"/>
          <p:cNvSpPr/>
          <p:nvPr/>
        </p:nvSpPr>
        <p:spPr>
          <a:xfrm>
            <a:off x="2824947" y="6171133"/>
            <a:ext cx="1526187" cy="369332"/>
          </a:xfrm>
          <a:prstGeom prst="rect">
            <a:avLst/>
          </a:prstGeom>
        </p:spPr>
        <p:txBody>
          <a:bodyPr wrap="none">
            <a:spAutoFit/>
          </a:bodyPr>
          <a:lstStyle/>
          <a:p>
            <a:pPr algn="ctr"/>
            <a:r>
              <a:rPr lang="en-US"/>
              <a:t>Optochin Test </a:t>
            </a:r>
            <a:endParaRPr lang="en-US" b="1" dirty="0"/>
          </a:p>
        </p:txBody>
      </p:sp>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12984" b="14445"/>
          <a:stretch/>
        </p:blipFill>
        <p:spPr>
          <a:xfrm>
            <a:off x="484905" y="4187439"/>
            <a:ext cx="1939801" cy="1907259"/>
          </a:xfrm>
          <a:prstGeom prst="rect">
            <a:avLst/>
          </a:prstGeom>
        </p:spPr>
      </p:pic>
      <p:cxnSp>
        <p:nvCxnSpPr>
          <p:cNvPr id="24" name="Straight Connector 23"/>
          <p:cNvCxnSpPr/>
          <p:nvPr/>
        </p:nvCxnSpPr>
        <p:spPr>
          <a:xfrm>
            <a:off x="-27572" y="3391987"/>
            <a:ext cx="6865761" cy="2607"/>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26669" y="6887807"/>
            <a:ext cx="6865761" cy="2607"/>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2802" t="6772" r="12195" b="9133"/>
          <a:stretch/>
        </p:blipFill>
        <p:spPr>
          <a:xfrm>
            <a:off x="484905" y="7735478"/>
            <a:ext cx="1850682" cy="1830900"/>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2801" t="4979" r="2439" b="2629"/>
          <a:stretch/>
        </p:blipFill>
        <p:spPr>
          <a:xfrm>
            <a:off x="4777911" y="7749266"/>
            <a:ext cx="1784287" cy="1739711"/>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0807" y="7735478"/>
            <a:ext cx="1772076" cy="1772076"/>
          </a:xfrm>
          <a:prstGeom prst="rect">
            <a:avLst/>
          </a:prstGeom>
        </p:spPr>
      </p:pic>
      <p:pic>
        <p:nvPicPr>
          <p:cNvPr id="30" name="Picture 29"/>
          <p:cNvPicPr>
            <a:picLocks noChangeAspect="1"/>
          </p:cNvPicPr>
          <p:nvPr/>
        </p:nvPicPr>
        <p:blipFill rotWithShape="1">
          <a:blip r:embed="rId10">
            <a:extLst>
              <a:ext uri="{28A0092B-C50C-407E-A947-70E740481C1C}">
                <a14:useLocalDpi xmlns:a14="http://schemas.microsoft.com/office/drawing/2010/main" val="0"/>
              </a:ext>
            </a:extLst>
          </a:blip>
          <a:srcRect l="9102" t="18078" r="13821" b="3279"/>
          <a:stretch/>
        </p:blipFill>
        <p:spPr>
          <a:xfrm>
            <a:off x="2781415" y="9946054"/>
            <a:ext cx="1665752" cy="1699602"/>
          </a:xfrm>
          <a:prstGeom prst="rect">
            <a:avLst/>
          </a:prstGeom>
        </p:spPr>
      </p:pic>
      <p:sp>
        <p:nvSpPr>
          <p:cNvPr id="32" name="Rectangle 31"/>
          <p:cNvSpPr/>
          <p:nvPr/>
        </p:nvSpPr>
        <p:spPr>
          <a:xfrm>
            <a:off x="2869638" y="9483427"/>
            <a:ext cx="1436804" cy="369332"/>
          </a:xfrm>
          <a:prstGeom prst="rect">
            <a:avLst/>
          </a:prstGeom>
        </p:spPr>
        <p:txBody>
          <a:bodyPr wrap="none">
            <a:spAutoFit/>
          </a:bodyPr>
          <a:lstStyle/>
          <a:p>
            <a:pPr algn="ctr"/>
            <a:r>
              <a:rPr lang="en-US"/>
              <a:t>Nutrient agar</a:t>
            </a:r>
            <a:endParaRPr lang="en-US" b="1" dirty="0"/>
          </a:p>
        </p:txBody>
      </p:sp>
      <p:sp>
        <p:nvSpPr>
          <p:cNvPr id="33" name="Rectangle 32"/>
          <p:cNvSpPr/>
          <p:nvPr/>
        </p:nvSpPr>
        <p:spPr>
          <a:xfrm>
            <a:off x="4587892" y="9457349"/>
            <a:ext cx="2089899" cy="646331"/>
          </a:xfrm>
          <a:prstGeom prst="rect">
            <a:avLst/>
          </a:prstGeom>
        </p:spPr>
        <p:txBody>
          <a:bodyPr wrap="square">
            <a:spAutoFit/>
          </a:bodyPr>
          <a:lstStyle/>
          <a:p>
            <a:pPr algn="ctr" defTabSz="914400">
              <a:defRPr/>
            </a:pPr>
            <a:r>
              <a:rPr lang="en-US"/>
              <a:t>Blood </a:t>
            </a:r>
            <a:r>
              <a:rPr lang="en-US" smtClean="0"/>
              <a:t>agar showing </a:t>
            </a:r>
            <a:r>
              <a:rPr lang="en-US" b="1" dirty="0" err="1"/>
              <a:t>satellitisim</a:t>
            </a:r>
            <a:r>
              <a:rPr lang="en-US" dirty="0"/>
              <a:t> </a:t>
            </a:r>
          </a:p>
        </p:txBody>
      </p:sp>
      <p:sp>
        <p:nvSpPr>
          <p:cNvPr id="34" name="Rectangle 33"/>
          <p:cNvSpPr/>
          <p:nvPr/>
        </p:nvSpPr>
        <p:spPr>
          <a:xfrm>
            <a:off x="2810807" y="11645656"/>
            <a:ext cx="1554465" cy="369332"/>
          </a:xfrm>
          <a:prstGeom prst="rect">
            <a:avLst/>
          </a:prstGeom>
        </p:spPr>
        <p:txBody>
          <a:bodyPr wrap="none">
            <a:spAutoFit/>
          </a:bodyPr>
          <a:lstStyle/>
          <a:p>
            <a:pPr algn="ctr" defTabSz="914400">
              <a:defRPr/>
            </a:pPr>
            <a:r>
              <a:rPr lang="en-US"/>
              <a:t>chocolate agar</a:t>
            </a:r>
            <a:endParaRPr lang="en-US" dirty="0"/>
          </a:p>
        </p:txBody>
      </p:sp>
      <p:pic>
        <p:nvPicPr>
          <p:cNvPr id="7" name="Picture 6"/>
          <p:cNvPicPr>
            <a:picLocks noChangeAspect="1"/>
          </p:cNvPicPr>
          <p:nvPr/>
        </p:nvPicPr>
        <p:blipFill rotWithShape="1">
          <a:blip r:embed="rId11"/>
          <a:srcRect l="27763" t="-1" b="4844"/>
          <a:stretch/>
        </p:blipFill>
        <p:spPr>
          <a:xfrm>
            <a:off x="0" y="0"/>
            <a:ext cx="1729235" cy="747146"/>
          </a:xfrm>
          <a:prstGeom prst="rect">
            <a:avLst/>
          </a:prstGeom>
        </p:spPr>
      </p:pic>
      <p:pic>
        <p:nvPicPr>
          <p:cNvPr id="3" name="Picture 2"/>
          <p:cNvPicPr>
            <a:picLocks noChangeAspect="1"/>
          </p:cNvPicPr>
          <p:nvPr/>
        </p:nvPicPr>
        <p:blipFill>
          <a:blip r:embed="rId12"/>
          <a:stretch>
            <a:fillRect/>
          </a:stretch>
        </p:blipFill>
        <p:spPr>
          <a:xfrm>
            <a:off x="66438" y="-34139"/>
            <a:ext cx="1689622" cy="848190"/>
          </a:xfrm>
          <a:prstGeom prst="rect">
            <a:avLst/>
          </a:prstGeom>
        </p:spPr>
      </p:pic>
    </p:spTree>
    <p:extLst>
      <p:ext uri="{BB962C8B-B14F-4D97-AF65-F5344CB8AC3E}">
        <p14:creationId xmlns:p14="http://schemas.microsoft.com/office/powerpoint/2010/main" val="811388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0618" y="7284598"/>
            <a:ext cx="3429000" cy="646331"/>
          </a:xfrm>
          <a:prstGeom prst="rect">
            <a:avLst/>
          </a:prstGeom>
        </p:spPr>
        <p:txBody>
          <a:bodyPr>
            <a:spAutoFit/>
          </a:bodyPr>
          <a:lstStyle/>
          <a:p>
            <a:pPr algn="ctr"/>
            <a:r>
              <a:rPr lang="en-US" b="1"/>
              <a:t>CSF Appearance</a:t>
            </a:r>
          </a:p>
          <a:p>
            <a:pPr algn="ctr"/>
            <a:endParaRPr lang="en-US" b="1" i="1" dirty="0">
              <a:solidFill>
                <a:schemeClr val="accent1">
                  <a:lumMod val="75000"/>
                </a:schemeClr>
              </a:solidFill>
            </a:endParaRPr>
          </a:p>
        </p:txBody>
      </p:sp>
      <p:sp>
        <p:nvSpPr>
          <p:cNvPr id="7" name="Rectangle 6"/>
          <p:cNvSpPr/>
          <p:nvPr/>
        </p:nvSpPr>
        <p:spPr>
          <a:xfrm>
            <a:off x="1714500" y="198235"/>
            <a:ext cx="3429000" cy="646331"/>
          </a:xfrm>
          <a:prstGeom prst="rect">
            <a:avLst/>
          </a:prstGeom>
        </p:spPr>
        <p:txBody>
          <a:bodyPr>
            <a:spAutoFit/>
          </a:bodyPr>
          <a:lstStyle/>
          <a:p>
            <a:pPr algn="ctr"/>
            <a:r>
              <a:rPr lang="en-US" b="1"/>
              <a:t>Acute Pyogenic Meningitis</a:t>
            </a:r>
          </a:p>
          <a:p>
            <a:pPr algn="ctr"/>
            <a:r>
              <a:rPr lang="en-US" b="1" i="1" dirty="0">
                <a:solidFill>
                  <a:schemeClr val="accent1">
                    <a:lumMod val="75000"/>
                  </a:schemeClr>
                </a:solidFill>
              </a:rPr>
              <a:t>4. Escherichia Coli</a:t>
            </a:r>
          </a:p>
        </p:txBody>
      </p:sp>
      <p:sp>
        <p:nvSpPr>
          <p:cNvPr id="8" name="Rectangle 7"/>
          <p:cNvSpPr/>
          <p:nvPr/>
        </p:nvSpPr>
        <p:spPr>
          <a:xfrm>
            <a:off x="1554376" y="3804907"/>
            <a:ext cx="3429000" cy="646331"/>
          </a:xfrm>
          <a:prstGeom prst="rect">
            <a:avLst/>
          </a:prstGeom>
        </p:spPr>
        <p:txBody>
          <a:bodyPr>
            <a:spAutoFit/>
          </a:bodyPr>
          <a:lstStyle/>
          <a:p>
            <a:pPr algn="ctr"/>
            <a:r>
              <a:rPr lang="en-US" b="1" dirty="0"/>
              <a:t>Chronic Meningitis</a:t>
            </a:r>
          </a:p>
          <a:p>
            <a:pPr algn="ctr" defTabSz="342900" rtl="1">
              <a:defRPr/>
            </a:pPr>
            <a:r>
              <a:rPr lang="en-US" b="1" i="1" dirty="0">
                <a:solidFill>
                  <a:schemeClr val="accent1">
                    <a:lumMod val="75000"/>
                  </a:schemeClr>
                </a:solidFill>
              </a:rPr>
              <a:t>Mycobacterium Tuberculosis</a:t>
            </a:r>
          </a:p>
        </p:txBody>
      </p:sp>
      <p:sp>
        <p:nvSpPr>
          <p:cNvPr id="17" name="Rectangle 16"/>
          <p:cNvSpPr/>
          <p:nvPr/>
        </p:nvSpPr>
        <p:spPr>
          <a:xfrm>
            <a:off x="884614" y="2938145"/>
            <a:ext cx="2540504" cy="369332"/>
          </a:xfrm>
          <a:prstGeom prst="rect">
            <a:avLst/>
          </a:prstGeom>
        </p:spPr>
        <p:txBody>
          <a:bodyPr wrap="none">
            <a:spAutoFit/>
          </a:bodyPr>
          <a:lstStyle/>
          <a:p>
            <a:pPr algn="ctr"/>
            <a:r>
              <a:rPr lang="en-US"/>
              <a:t>Microscopic Appearance </a:t>
            </a:r>
            <a:endParaRPr lang="en-US" b="1" dirty="0"/>
          </a:p>
        </p:txBody>
      </p:sp>
      <p:sp>
        <p:nvSpPr>
          <p:cNvPr id="18" name="Rectangle 17"/>
          <p:cNvSpPr/>
          <p:nvPr/>
        </p:nvSpPr>
        <p:spPr>
          <a:xfrm>
            <a:off x="737628" y="6465105"/>
            <a:ext cx="2540504" cy="369332"/>
          </a:xfrm>
          <a:prstGeom prst="rect">
            <a:avLst/>
          </a:prstGeom>
        </p:spPr>
        <p:txBody>
          <a:bodyPr wrap="none">
            <a:spAutoFit/>
          </a:bodyPr>
          <a:lstStyle/>
          <a:p>
            <a:pPr algn="ctr"/>
            <a:r>
              <a:rPr lang="en-US"/>
              <a:t>Microscopic Appearance </a:t>
            </a:r>
            <a:endParaRPr lang="en-US" b="1" dirty="0"/>
          </a:p>
        </p:txBody>
      </p:sp>
      <p:cxnSp>
        <p:nvCxnSpPr>
          <p:cNvPr id="24" name="Straight Connector 23"/>
          <p:cNvCxnSpPr/>
          <p:nvPr/>
        </p:nvCxnSpPr>
        <p:spPr>
          <a:xfrm>
            <a:off x="-7761" y="3643704"/>
            <a:ext cx="6865761" cy="2607"/>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7762" y="7126002"/>
            <a:ext cx="6865761" cy="2607"/>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595" t="12157" r="3268" b="5816"/>
          <a:stretch/>
        </p:blipFill>
        <p:spPr>
          <a:xfrm>
            <a:off x="1352575" y="1052275"/>
            <a:ext cx="1885363" cy="186016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156" r="5278" b="1373"/>
          <a:stretch/>
        </p:blipFill>
        <p:spPr>
          <a:xfrm>
            <a:off x="3646870" y="1052275"/>
            <a:ext cx="1806391" cy="1839733"/>
          </a:xfrm>
          <a:prstGeom prst="rect">
            <a:avLst/>
          </a:prstGeom>
        </p:spPr>
      </p:pic>
      <p:sp>
        <p:nvSpPr>
          <p:cNvPr id="12" name="Rectangle 11"/>
          <p:cNvSpPr/>
          <p:nvPr/>
        </p:nvSpPr>
        <p:spPr>
          <a:xfrm>
            <a:off x="3646870" y="2884539"/>
            <a:ext cx="1784335" cy="369332"/>
          </a:xfrm>
          <a:prstGeom prst="rect">
            <a:avLst/>
          </a:prstGeom>
        </p:spPr>
        <p:txBody>
          <a:bodyPr wrap="none">
            <a:spAutoFit/>
          </a:bodyPr>
          <a:lstStyle/>
          <a:p>
            <a:pPr algn="ctr"/>
            <a:r>
              <a:rPr lang="en-US"/>
              <a:t>MacConkey agar </a:t>
            </a:r>
            <a:endParaRPr lang="en-US" b="1" dirty="0"/>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7712" t="2458" r="30138" b="5899"/>
          <a:stretch/>
        </p:blipFill>
        <p:spPr>
          <a:xfrm>
            <a:off x="4285622" y="4580212"/>
            <a:ext cx="857878" cy="1865238"/>
          </a:xfrm>
          <a:prstGeom prst="rect">
            <a:avLst/>
          </a:prstGeom>
        </p:spPr>
      </p:pic>
      <p:sp>
        <p:nvSpPr>
          <p:cNvPr id="23" name="Rectangle 22"/>
          <p:cNvSpPr/>
          <p:nvPr/>
        </p:nvSpPr>
        <p:spPr>
          <a:xfrm>
            <a:off x="3425118" y="6465105"/>
            <a:ext cx="2810962" cy="369332"/>
          </a:xfrm>
          <a:prstGeom prst="rect">
            <a:avLst/>
          </a:prstGeom>
        </p:spPr>
        <p:txBody>
          <a:bodyPr wrap="none">
            <a:spAutoFit/>
          </a:bodyPr>
          <a:lstStyle/>
          <a:p>
            <a:pPr algn="ctr"/>
            <a:r>
              <a:rPr lang="en-US"/>
              <a:t>Lowenstein-Jensen Medium</a:t>
            </a:r>
            <a:endParaRPr lang="en-US" b="1" dirty="0"/>
          </a:p>
        </p:txBody>
      </p:sp>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t="23181" r="13987" b="10712"/>
          <a:stretch/>
        </p:blipFill>
        <p:spPr>
          <a:xfrm>
            <a:off x="1117418" y="4640123"/>
            <a:ext cx="1780924" cy="1824982"/>
          </a:xfrm>
          <a:prstGeom prst="rect">
            <a:avLst/>
          </a:prstGeom>
        </p:spPr>
      </p:pic>
      <p:pic>
        <p:nvPicPr>
          <p:cNvPr id="31" name="Picture 30"/>
          <p:cNvPicPr>
            <a:picLocks noChangeAspect="1"/>
          </p:cNvPicPr>
          <p:nvPr/>
        </p:nvPicPr>
        <p:blipFill rotWithShape="1">
          <a:blip r:embed="rId6">
            <a:alphaModFix/>
            <a:extLst>
              <a:ext uri="{BEBA8EAE-BF5A-486C-A8C5-ECC9F3942E4B}">
                <a14:imgProps xmlns:a14="http://schemas.microsoft.com/office/drawing/2010/main">
                  <a14:imgLayer r:embed="rId7">
                    <a14:imgEffect>
                      <a14:sharpenSoften amount="40000"/>
                    </a14:imgEffect>
                    <a14:imgEffect>
                      <a14:brightnessContrast bright="13000"/>
                    </a14:imgEffect>
                  </a14:imgLayer>
                </a14:imgProps>
              </a:ext>
              <a:ext uri="{28A0092B-C50C-407E-A947-70E740481C1C}">
                <a14:useLocalDpi xmlns:a14="http://schemas.microsoft.com/office/drawing/2010/main" val="0"/>
              </a:ext>
            </a:extLst>
          </a:blip>
          <a:srcRect t="32628" b="22118"/>
          <a:stretch/>
        </p:blipFill>
        <p:spPr>
          <a:xfrm>
            <a:off x="1209741" y="7837745"/>
            <a:ext cx="4221464" cy="2547225"/>
          </a:xfrm>
          <a:prstGeom prst="rect">
            <a:avLst/>
          </a:prstGeom>
          <a:noFill/>
          <a:effectLst>
            <a:glow>
              <a:schemeClr val="accent1">
                <a:alpha val="40000"/>
              </a:schemeClr>
            </a:glow>
            <a:softEdge rad="88900"/>
          </a:effectLst>
          <a:scene3d>
            <a:camera prst="orthographicFront">
              <a:rot lat="0" lon="0" rev="21299999"/>
            </a:camera>
            <a:lightRig rig="threePt" dir="t"/>
          </a:scene3d>
        </p:spPr>
      </p:pic>
    </p:spTree>
    <p:extLst>
      <p:ext uri="{BB962C8B-B14F-4D97-AF65-F5344CB8AC3E}">
        <p14:creationId xmlns:p14="http://schemas.microsoft.com/office/powerpoint/2010/main" val="482604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578231"/>
            <a:ext cx="6309360" cy="9694962"/>
          </a:xfrm>
          <a:prstGeom prst="rect">
            <a:avLst/>
          </a:prstGeom>
          <a:noFill/>
        </p:spPr>
        <p:txBody>
          <a:bodyPr wrap="square" rtlCol="0">
            <a:spAutoFit/>
          </a:bodyPr>
          <a:lstStyle/>
          <a:p>
            <a:pPr algn="ctr"/>
            <a:r>
              <a:rPr lang="en-US" sz="3200" dirty="0" err="1">
                <a:solidFill>
                  <a:schemeClr val="accent1">
                    <a:lumMod val="75000"/>
                  </a:schemeClr>
                </a:solidFill>
              </a:rPr>
              <a:t>Dr.khalifa</a:t>
            </a:r>
            <a:r>
              <a:rPr lang="en-US" sz="3200" dirty="0">
                <a:solidFill>
                  <a:schemeClr val="accent1">
                    <a:lumMod val="75000"/>
                  </a:schemeClr>
                </a:solidFill>
              </a:rPr>
              <a:t> </a:t>
            </a:r>
            <a:r>
              <a:rPr lang="en-US" sz="3200" dirty="0" smtClean="0">
                <a:solidFill>
                  <a:schemeClr val="accent1">
                    <a:lumMod val="75000"/>
                  </a:schemeClr>
                </a:solidFill>
              </a:rPr>
              <a:t>notes</a:t>
            </a:r>
          </a:p>
          <a:p>
            <a:pPr algn="ctr"/>
            <a:endParaRPr lang="en-US" sz="3200" dirty="0">
              <a:solidFill>
                <a:schemeClr val="accent1">
                  <a:lumMod val="75000"/>
                </a:schemeClr>
              </a:solidFill>
            </a:endParaRPr>
          </a:p>
          <a:p>
            <a:endParaRPr lang="en-US" sz="1400" dirty="0">
              <a:solidFill>
                <a:schemeClr val="accent1">
                  <a:lumMod val="75000"/>
                </a:schemeClr>
              </a:solidFill>
            </a:endParaRPr>
          </a:p>
          <a:p>
            <a:r>
              <a:rPr lang="en-US" sz="1400" dirty="0">
                <a:solidFill>
                  <a:srgbClr val="FF0000"/>
                </a:solidFill>
              </a:rPr>
              <a:t>Age</a:t>
            </a:r>
            <a:r>
              <a:rPr lang="en-US" sz="1400" dirty="0"/>
              <a:t>, CSF analysis gram stain, culture findings Are important</a:t>
            </a:r>
          </a:p>
          <a:p>
            <a:r>
              <a:rPr lang="en-US" sz="1400" b="1" dirty="0"/>
              <a:t>Age:</a:t>
            </a:r>
          </a:p>
          <a:p>
            <a:r>
              <a:rPr lang="en-US" sz="1400" dirty="0"/>
              <a:t>The most common causative organism in neonates:</a:t>
            </a:r>
          </a:p>
          <a:p>
            <a:r>
              <a:rPr lang="en-US" sz="1400" dirty="0"/>
              <a:t>E. Coli Group B Listeria monocytogenes </a:t>
            </a:r>
          </a:p>
          <a:p>
            <a:r>
              <a:rPr lang="en-US" sz="1400" dirty="0"/>
              <a:t>Most common cause of Meningitis in children:</a:t>
            </a:r>
          </a:p>
          <a:p>
            <a:r>
              <a:rPr lang="en-US" sz="1400" dirty="0"/>
              <a:t>-H. Influenza -stept.pneumonia -N.Meningitidis</a:t>
            </a:r>
          </a:p>
          <a:p>
            <a:r>
              <a:rPr lang="en-US" sz="1400" dirty="0"/>
              <a:t>-Adults: stept.pneumonia N. Meningitidis </a:t>
            </a:r>
          </a:p>
          <a:p>
            <a:r>
              <a:rPr lang="en-US" sz="1400" dirty="0"/>
              <a:t>If age is more than 50 you should add listeria</a:t>
            </a:r>
          </a:p>
          <a:p>
            <a:endParaRPr lang="en-US" sz="1400" dirty="0" smtClean="0"/>
          </a:p>
          <a:p>
            <a:r>
              <a:rPr lang="en-US" sz="1400" dirty="0" smtClean="0"/>
              <a:t>Empiric  </a:t>
            </a:r>
            <a:r>
              <a:rPr lang="en-US" sz="1400" dirty="0"/>
              <a:t>therapy:</a:t>
            </a:r>
          </a:p>
          <a:p>
            <a:r>
              <a:rPr lang="en-US" sz="1400" dirty="0"/>
              <a:t>Neonates  Treatment : cefotaxime + gentamicin + ampicillin</a:t>
            </a:r>
          </a:p>
          <a:p>
            <a:r>
              <a:rPr lang="en-US" sz="1400" dirty="0"/>
              <a:t>Adults : cefotaxime + Vancomycin </a:t>
            </a:r>
          </a:p>
          <a:p>
            <a:r>
              <a:rPr lang="en-US" sz="1400" dirty="0" smtClean="0"/>
              <a:t>If </a:t>
            </a:r>
            <a:r>
              <a:rPr lang="en-US" sz="1400" dirty="0"/>
              <a:t>age is above 50Add ampicillin (know the empiric Treatment, you don't have to know the specific bacterial treatment) </a:t>
            </a:r>
            <a:endParaRPr lang="en-US" sz="1400" dirty="0" smtClean="0"/>
          </a:p>
          <a:p>
            <a:endParaRPr lang="en-US" sz="1400" dirty="0"/>
          </a:p>
          <a:p>
            <a:r>
              <a:rPr lang="en-US" sz="1400" b="1" dirty="0"/>
              <a:t>Symptoms</a:t>
            </a:r>
            <a:r>
              <a:rPr lang="en-US" sz="1400" dirty="0"/>
              <a:t> :stiff neck Fever, headache....(Skin rash usually indicates severe infection Caused either by N. Meningitidis\stept.pneumonia </a:t>
            </a:r>
          </a:p>
          <a:p>
            <a:r>
              <a:rPr lang="en-US" sz="1400" b="1" dirty="0"/>
              <a:t>CSF in acute bacterial</a:t>
            </a:r>
            <a:r>
              <a:rPr lang="en-US" sz="1400" dirty="0"/>
              <a:t>(pyogenic) Meningitis: -WBC count over thousand not just hundreds, Low glucose ,Low chloride ,High protein </a:t>
            </a:r>
          </a:p>
          <a:p>
            <a:r>
              <a:rPr lang="en-US" sz="1400" dirty="0">
                <a:solidFill>
                  <a:srgbClr val="FF0000"/>
                </a:solidFill>
              </a:rPr>
              <a:t>(he noted :viral CSF Normal chloride, While TB chloride is low)</a:t>
            </a:r>
          </a:p>
          <a:p>
            <a:endParaRPr lang="en-US" sz="1400" dirty="0"/>
          </a:p>
          <a:p>
            <a:r>
              <a:rPr lang="en-US" sz="1400" dirty="0"/>
              <a:t>Most common viral cause is enterovirus, How to diagnose enterovirus? RT.PCR</a:t>
            </a:r>
          </a:p>
          <a:p>
            <a:r>
              <a:rPr lang="en-US" sz="1400" dirty="0"/>
              <a:t>Chronic Meningitis causes? TB. Brucella How to know if its TB from CSF findings? Fibrin web High protein Low glucose Low chloride Increased WBC (mainly lymphocytes)How to confirm? Acid fact stain(Bacteria in red with blue background ) Culture in L.J.  Media(Yellowish colonies)</a:t>
            </a:r>
          </a:p>
          <a:p>
            <a:endParaRPr lang="en-US" sz="1400" dirty="0"/>
          </a:p>
          <a:p>
            <a:r>
              <a:rPr lang="ar-SA" sz="1400" dirty="0"/>
              <a:t>اسئلة سأل عنها في المحاضرة</a:t>
            </a:r>
            <a:endParaRPr lang="en-US" sz="1400" dirty="0"/>
          </a:p>
          <a:p>
            <a:r>
              <a:rPr lang="en-US" sz="1400" dirty="0"/>
              <a:t>How to confirm N.Meningitidis? Sugar utilization (glucose, maltose)</a:t>
            </a:r>
          </a:p>
          <a:p>
            <a:r>
              <a:rPr lang="en-US" sz="1400" dirty="0"/>
              <a:t>How to confirm H.infleunza? Chocolate agar, grows around X-V factors</a:t>
            </a:r>
          </a:p>
          <a:p>
            <a:r>
              <a:rPr lang="en-US" sz="1400" dirty="0"/>
              <a:t>Describe E.coli growth in MacConkey ager? Lactose fermenting colonies</a:t>
            </a:r>
            <a:endParaRPr lang="ar-SA" sz="1400" dirty="0"/>
          </a:p>
          <a:p>
            <a:endParaRPr lang="ar-SA" sz="1400" dirty="0"/>
          </a:p>
          <a:p>
            <a:r>
              <a:rPr lang="en-US" sz="1400" dirty="0"/>
              <a:t>And he Sayed it the end: The case will be very short (age, symptom)</a:t>
            </a:r>
          </a:p>
          <a:p>
            <a:r>
              <a:rPr lang="en-US" sz="1400" dirty="0"/>
              <a:t>?</a:t>
            </a:r>
            <a:r>
              <a:rPr lang="ar-SA" sz="1400" dirty="0"/>
              <a:t>ايش ممكن يجي مع الكيس</a:t>
            </a:r>
            <a:endParaRPr lang="en-US" sz="1400" dirty="0"/>
          </a:p>
          <a:p>
            <a:r>
              <a:rPr lang="ar-SA" sz="1400" dirty="0"/>
              <a:t> </a:t>
            </a:r>
            <a:r>
              <a:rPr lang="en-US" sz="1400" dirty="0"/>
              <a:t>Gram stain, CSF findings +CSF normal ranges will be given </a:t>
            </a:r>
          </a:p>
          <a:p>
            <a:endParaRPr lang="en-US" sz="1400" dirty="0"/>
          </a:p>
          <a:p>
            <a:endParaRPr lang="en-US" sz="1400" dirty="0"/>
          </a:p>
          <a:p>
            <a:r>
              <a:rPr lang="en-US" sz="1400" dirty="0"/>
              <a:t>-We advise you to read meningitis lecture before the exam</a:t>
            </a:r>
          </a:p>
          <a:p>
            <a:r>
              <a:rPr lang="en-US" sz="1400" dirty="0"/>
              <a:t> </a:t>
            </a:r>
          </a:p>
        </p:txBody>
      </p:sp>
    </p:spTree>
    <p:extLst>
      <p:ext uri="{BB962C8B-B14F-4D97-AF65-F5344CB8AC3E}">
        <p14:creationId xmlns:p14="http://schemas.microsoft.com/office/powerpoint/2010/main" val="1619093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6AB62D-77C4-2B47-9A63-56FDC9CA23B1}"/>
              </a:ext>
            </a:extLst>
          </p:cNvPr>
          <p:cNvSpPr>
            <a:spLocks noGrp="1"/>
          </p:cNvSpPr>
          <p:nvPr>
            <p:ph type="title"/>
          </p:nvPr>
        </p:nvSpPr>
        <p:spPr>
          <a:xfrm>
            <a:off x="345687" y="148070"/>
            <a:ext cx="4549698" cy="914399"/>
          </a:xfrm>
        </p:spPr>
        <p:txBody>
          <a:bodyPr>
            <a:noAutofit/>
          </a:bodyPr>
          <a:lstStyle/>
          <a:p>
            <a:r>
              <a:rPr lang="en-US" sz="1200" b="1" dirty="0">
                <a:solidFill>
                  <a:schemeClr val="bg1">
                    <a:lumMod val="50000"/>
                  </a:schemeClr>
                </a:solidFill>
              </a:rPr>
              <a:t>EXTRA</a:t>
            </a:r>
            <a:endParaRPr lang="en-US" sz="1200" dirty="0"/>
          </a:p>
        </p:txBody>
      </p:sp>
      <p:graphicFrame>
        <p:nvGraphicFramePr>
          <p:cNvPr id="4" name="Content Placeholder 3">
            <a:extLst>
              <a:ext uri="{FF2B5EF4-FFF2-40B4-BE49-F238E27FC236}">
                <a16:creationId xmlns:a16="http://schemas.microsoft.com/office/drawing/2014/main" xmlns="" id="{D68EC5AC-1D56-FC46-9E50-9902CD0B15D6}"/>
              </a:ext>
            </a:extLst>
          </p:cNvPr>
          <p:cNvGraphicFramePr>
            <a:graphicFrameLocks noGrp="1"/>
          </p:cNvGraphicFramePr>
          <p:nvPr>
            <p:ph idx="1"/>
            <p:extLst>
              <p:ext uri="{D42A27DB-BD31-4B8C-83A1-F6EECF244321}">
                <p14:modId xmlns:p14="http://schemas.microsoft.com/office/powerpoint/2010/main" val="2044284373"/>
              </p:ext>
            </p:extLst>
          </p:nvPr>
        </p:nvGraphicFramePr>
        <p:xfrm>
          <a:off x="345687" y="524317"/>
          <a:ext cx="5977621" cy="1569720"/>
        </p:xfrm>
        <a:graphic>
          <a:graphicData uri="http://schemas.openxmlformats.org/drawingml/2006/table">
            <a:tbl>
              <a:tblPr firstRow="1" bandRow="1">
                <a:tableStyleId>{5C22544A-7EE6-4342-B048-85BDC9FD1C3A}</a:tableStyleId>
              </a:tblPr>
              <a:tblGrid>
                <a:gridCol w="3063940">
                  <a:extLst>
                    <a:ext uri="{9D8B030D-6E8A-4147-A177-3AD203B41FA5}">
                      <a16:colId xmlns:a16="http://schemas.microsoft.com/office/drawing/2014/main" xmlns="" val="1196332353"/>
                    </a:ext>
                  </a:extLst>
                </a:gridCol>
                <a:gridCol w="2913681">
                  <a:extLst>
                    <a:ext uri="{9D8B030D-6E8A-4147-A177-3AD203B41FA5}">
                      <a16:colId xmlns:a16="http://schemas.microsoft.com/office/drawing/2014/main" xmlns="" val="895253728"/>
                    </a:ext>
                  </a:extLst>
                </a:gridCol>
              </a:tblGrid>
              <a:tr h="370840">
                <a:tc gridSpan="2">
                  <a:txBody>
                    <a:bodyPr/>
                    <a:lstStyle/>
                    <a:p>
                      <a:pPr algn="ctr"/>
                      <a:r>
                        <a:rPr lang="en-US" sz="1200" dirty="0"/>
                        <a:t>How can I know if the bacteria is Gram positive or Gram negative?</a:t>
                      </a:r>
                    </a:p>
                    <a:p>
                      <a:pPr algn="ctr"/>
                      <a:r>
                        <a:rPr lang="en-US" sz="1200" dirty="0"/>
                        <a:t>GRAM STAIN IS THE ONLY WAY </a:t>
                      </a:r>
                      <a:endParaRPr lang="en-US" sz="1200" dirty="0">
                        <a:solidFill>
                          <a:schemeClr val="tx1">
                            <a:lumMod val="95000"/>
                            <a:lumOff val="5000"/>
                          </a:schemeClr>
                        </a:solidFill>
                      </a:endParaRPr>
                    </a:p>
                  </a:txBody>
                  <a:tcPr/>
                </a:tc>
                <a:tc hMerge="1">
                  <a:txBody>
                    <a:bodyPr/>
                    <a:lstStyle/>
                    <a:p>
                      <a:endParaRPr lang="en-US"/>
                    </a:p>
                  </a:txBody>
                  <a:tcPr/>
                </a:tc>
                <a:extLst>
                  <a:ext uri="{0D108BD9-81ED-4DB2-BD59-A6C34878D82A}">
                    <a16:rowId xmlns:a16="http://schemas.microsoft.com/office/drawing/2014/main" xmlns="" val="3947905017"/>
                  </a:ext>
                </a:extLst>
              </a:tr>
              <a:tr h="370840">
                <a:tc>
                  <a:txBody>
                    <a:bodyPr/>
                    <a:lstStyle/>
                    <a:p>
                      <a:pPr marL="0" algn="ctr" defTabSz="342900" rtl="0" eaLnBrk="1" latinLnBrk="0" hangingPunct="1"/>
                      <a:r>
                        <a:rPr lang="en-US" sz="1200" dirty="0">
                          <a:solidFill>
                            <a:srgbClr val="005AF4"/>
                          </a:solidFill>
                        </a:rPr>
                        <a:t>+</a:t>
                      </a:r>
                      <a:r>
                        <a:rPr lang="en-US" sz="1200" dirty="0" err="1">
                          <a:solidFill>
                            <a:srgbClr val="005AF4"/>
                          </a:solidFill>
                        </a:rPr>
                        <a:t>ve</a:t>
                      </a:r>
                      <a:endParaRPr lang="en-US" sz="1200" dirty="0">
                        <a:solidFill>
                          <a:srgbClr val="005AF4"/>
                        </a:solidFill>
                      </a:endParaRPr>
                    </a:p>
                  </a:txBody>
                  <a:tcPr/>
                </a:tc>
                <a:tc>
                  <a:txBody>
                    <a:bodyPr/>
                    <a:lstStyle/>
                    <a:p>
                      <a:pPr marL="0" algn="ctr" defTabSz="342900" rtl="0" eaLnBrk="1" latinLnBrk="0" hangingPunct="1"/>
                      <a:r>
                        <a:rPr lang="en-US" sz="1200" dirty="0">
                          <a:solidFill>
                            <a:srgbClr val="C00000"/>
                          </a:solidFill>
                        </a:rPr>
                        <a:t>-</a:t>
                      </a:r>
                      <a:r>
                        <a:rPr lang="en-US" sz="1200" dirty="0" err="1">
                          <a:solidFill>
                            <a:srgbClr val="C00000"/>
                          </a:solidFill>
                        </a:rPr>
                        <a:t>ve</a:t>
                      </a:r>
                      <a:endParaRPr lang="en-US" sz="1200" dirty="0">
                        <a:solidFill>
                          <a:srgbClr val="C00000"/>
                        </a:solidFill>
                      </a:endParaRPr>
                    </a:p>
                  </a:txBody>
                  <a:tcPr/>
                </a:tc>
                <a:extLst>
                  <a:ext uri="{0D108BD9-81ED-4DB2-BD59-A6C34878D82A}">
                    <a16:rowId xmlns:a16="http://schemas.microsoft.com/office/drawing/2014/main" xmlns="" val="3666874025"/>
                  </a:ext>
                </a:extLst>
              </a:tr>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200" dirty="0"/>
                        <a:t>Purple / Blue</a:t>
                      </a:r>
                      <a:endParaRPr lang="en-US" sz="1200" b="1" dirty="0">
                        <a:solidFill>
                          <a:srgbClr val="0070C0"/>
                        </a:solidFill>
                      </a:endParaRP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200" dirty="0"/>
                        <a:t>Red / Pink </a:t>
                      </a:r>
                      <a:endParaRPr lang="en-US" sz="1200" b="1" dirty="0">
                        <a:solidFill>
                          <a:srgbClr val="FF3399"/>
                        </a:solidFill>
                      </a:endParaRPr>
                    </a:p>
                  </a:txBody>
                  <a:tcPr/>
                </a:tc>
                <a:extLst>
                  <a:ext uri="{0D108BD9-81ED-4DB2-BD59-A6C34878D82A}">
                    <a16:rowId xmlns:a16="http://schemas.microsoft.com/office/drawing/2014/main" xmlns="" val="2226415905"/>
                  </a:ext>
                </a:extLst>
              </a:tr>
              <a:tr h="370840">
                <a:tc>
                  <a:txBody>
                    <a:bodyPr/>
                    <a:lstStyle/>
                    <a:p>
                      <a:pPr marL="0" algn="ctr" defTabSz="342900" rtl="0" eaLnBrk="1" latinLnBrk="0" hangingPunct="1"/>
                      <a:r>
                        <a:rPr lang="en-US" sz="1200" dirty="0"/>
                        <a:t>Coccus - Bacillus</a:t>
                      </a:r>
                      <a:endParaRPr lang="en-US" dirty="0"/>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200" dirty="0"/>
                        <a:t>Coccus - Bacillus</a:t>
                      </a:r>
                    </a:p>
                  </a:txBody>
                  <a:tcPr/>
                </a:tc>
                <a:extLst>
                  <a:ext uri="{0D108BD9-81ED-4DB2-BD59-A6C34878D82A}">
                    <a16:rowId xmlns:a16="http://schemas.microsoft.com/office/drawing/2014/main" xmlns="" val="74151482"/>
                  </a:ext>
                </a:extLst>
              </a:tr>
            </a:tbl>
          </a:graphicData>
        </a:graphic>
      </p:graphicFrame>
      <p:graphicFrame>
        <p:nvGraphicFramePr>
          <p:cNvPr id="5" name="Table 4">
            <a:extLst>
              <a:ext uri="{FF2B5EF4-FFF2-40B4-BE49-F238E27FC236}">
                <a16:creationId xmlns:a16="http://schemas.microsoft.com/office/drawing/2014/main" xmlns="" id="{08886EC1-952F-7640-B478-14E90FDB2923}"/>
              </a:ext>
            </a:extLst>
          </p:cNvPr>
          <p:cNvGraphicFramePr>
            <a:graphicFrameLocks noGrp="1"/>
          </p:cNvGraphicFramePr>
          <p:nvPr>
            <p:extLst>
              <p:ext uri="{D42A27DB-BD31-4B8C-83A1-F6EECF244321}">
                <p14:modId xmlns:p14="http://schemas.microsoft.com/office/powerpoint/2010/main" val="1948659030"/>
              </p:ext>
            </p:extLst>
          </p:nvPr>
        </p:nvGraphicFramePr>
        <p:xfrm>
          <a:off x="345687" y="2581794"/>
          <a:ext cx="6008620" cy="2985395"/>
        </p:xfrm>
        <a:graphic>
          <a:graphicData uri="http://schemas.openxmlformats.org/drawingml/2006/table">
            <a:tbl>
              <a:tblPr firstRow="1" bandRow="1">
                <a:tableStyleId>{5C22544A-7EE6-4342-B048-85BDC9FD1C3A}</a:tableStyleId>
              </a:tblPr>
              <a:tblGrid>
                <a:gridCol w="3004310">
                  <a:extLst>
                    <a:ext uri="{9D8B030D-6E8A-4147-A177-3AD203B41FA5}">
                      <a16:colId xmlns:a16="http://schemas.microsoft.com/office/drawing/2014/main" xmlns="" val="20000"/>
                    </a:ext>
                  </a:extLst>
                </a:gridCol>
                <a:gridCol w="3004310">
                  <a:extLst>
                    <a:ext uri="{9D8B030D-6E8A-4147-A177-3AD203B41FA5}">
                      <a16:colId xmlns:a16="http://schemas.microsoft.com/office/drawing/2014/main" xmlns="" val="20001"/>
                    </a:ext>
                  </a:extLst>
                </a:gridCol>
              </a:tblGrid>
              <a:tr h="207656">
                <a:tc gridSpan="2">
                  <a:txBody>
                    <a:bodyPr/>
                    <a:lstStyle/>
                    <a:p>
                      <a:pPr marL="0" marR="0" algn="ctr">
                        <a:lnSpc>
                          <a:spcPct val="115000"/>
                        </a:lnSpc>
                        <a:spcBef>
                          <a:spcPts val="0"/>
                        </a:spcBef>
                        <a:spcAft>
                          <a:spcPts val="1000"/>
                        </a:spcAft>
                      </a:pPr>
                      <a:r>
                        <a:rPr lang="en-US" sz="1200" dirty="0"/>
                        <a:t>Gram </a:t>
                      </a:r>
                      <a:r>
                        <a:rPr lang="en-US" sz="1200" dirty="0">
                          <a:solidFill>
                            <a:srgbClr val="005AF4"/>
                          </a:solidFill>
                          <a:effectLst/>
                        </a:rPr>
                        <a:t>+</a:t>
                      </a:r>
                      <a:r>
                        <a:rPr lang="en-US" sz="1200" dirty="0" err="1">
                          <a:solidFill>
                            <a:srgbClr val="005AF4"/>
                          </a:solidFill>
                          <a:effectLst/>
                        </a:rPr>
                        <a:t>ve</a:t>
                      </a:r>
                      <a:r>
                        <a:rPr lang="en-US" sz="1200" baseline="0" dirty="0">
                          <a:effectLst/>
                        </a:rPr>
                        <a:t> </a:t>
                      </a:r>
                      <a:r>
                        <a:rPr lang="en-US" sz="1200" dirty="0"/>
                        <a:t>Cocci </a:t>
                      </a:r>
                      <a:endParaRPr lang="en-US" sz="1200" b="1" dirty="0"/>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40187">
                <a:tc>
                  <a:txBody>
                    <a:bodyPr/>
                    <a:lstStyle/>
                    <a:p>
                      <a:r>
                        <a:rPr lang="en-US" sz="1200" dirty="0"/>
                        <a:t>Staphylococcus (in clusters) </a:t>
                      </a:r>
                    </a:p>
                  </a:txBody>
                  <a:tcPr/>
                </a:tc>
                <a:tc>
                  <a:txBody>
                    <a:bodyPr/>
                    <a:lstStyle/>
                    <a:p>
                      <a:r>
                        <a:rPr lang="en-US" sz="1200" dirty="0"/>
                        <a:t>Streptococcus (in chains or pairs)</a:t>
                      </a:r>
                    </a:p>
                  </a:txBody>
                  <a:tcPr/>
                </a:tc>
                <a:extLst>
                  <a:ext uri="{0D108BD9-81ED-4DB2-BD59-A6C34878D82A}">
                    <a16:rowId xmlns:a16="http://schemas.microsoft.com/office/drawing/2014/main" xmlns="" val="10001"/>
                  </a:ext>
                </a:extLst>
              </a:tr>
              <a:tr h="578303">
                <a:tc>
                  <a:txBody>
                    <a:bodyPr/>
                    <a:lstStyle/>
                    <a:p>
                      <a:pPr marL="0" algn="l" defTabSz="342900" rtl="0" eaLnBrk="1" latinLnBrk="0" hangingPunct="1"/>
                      <a:endParaRPr lang="en-US" dirty="0"/>
                    </a:p>
                    <a:p>
                      <a:pPr marL="0" algn="l" defTabSz="342900" rtl="0" eaLnBrk="1" latinLnBrk="0" hangingPunct="1"/>
                      <a:endParaRPr lang="en-US" dirty="0"/>
                    </a:p>
                    <a:p>
                      <a:pPr marL="0" algn="l" defTabSz="342900" rtl="0" eaLnBrk="1" latinLnBrk="0" hangingPunct="1"/>
                      <a:endParaRPr lang="en-US" dirty="0"/>
                    </a:p>
                    <a:p>
                      <a:pPr marL="0" algn="l" defTabSz="342900" rtl="0" eaLnBrk="1" latinLnBrk="0" hangingPunct="1"/>
                      <a:endParaRPr lang="en-US" dirty="0"/>
                    </a:p>
                  </a:txBody>
                  <a:tcPr/>
                </a:tc>
                <a:tc>
                  <a:txBody>
                    <a:bodyPr/>
                    <a:lstStyle/>
                    <a:p>
                      <a:pPr marL="0" algn="l" defTabSz="342900" rtl="0" eaLnBrk="1" latinLnBrk="0" hangingPunct="1"/>
                      <a:endParaRPr lang="en-US" dirty="0"/>
                    </a:p>
                  </a:txBody>
                  <a:tcPr/>
                </a:tc>
                <a:extLst>
                  <a:ext uri="{0D108BD9-81ED-4DB2-BD59-A6C34878D82A}">
                    <a16:rowId xmlns:a16="http://schemas.microsoft.com/office/drawing/2014/main" xmlns="" val="10002"/>
                  </a:ext>
                </a:extLst>
              </a:tr>
              <a:tr h="380209">
                <a:tc gridSpan="2">
                  <a:txBody>
                    <a:bodyPr/>
                    <a:lstStyle/>
                    <a:p>
                      <a:pPr algn="ctr"/>
                      <a:r>
                        <a:rPr lang="en-US" sz="1200" dirty="0"/>
                        <a:t>We differentiate between the two by using the “Catalase test”</a:t>
                      </a:r>
                      <a:endParaRPr lang="en-US" sz="1200" b="1" dirty="0">
                        <a:solidFill>
                          <a:srgbClr val="C00000"/>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71357">
                <a:tc>
                  <a:txBody>
                    <a:bodyPr/>
                    <a:lstStyle/>
                    <a:p>
                      <a:pPr marL="0" algn="l" defTabSz="342900" rtl="0" eaLnBrk="1" latinLnBrk="0" hangingPunct="1"/>
                      <a:endParaRPr lang="en-US" dirty="0"/>
                    </a:p>
                    <a:p>
                      <a:pPr marL="0" algn="l" defTabSz="342900" rtl="0" eaLnBrk="1" latinLnBrk="0" hangingPunct="1"/>
                      <a:endParaRPr lang="en-US" dirty="0"/>
                    </a:p>
                    <a:p>
                      <a:pPr marL="0" algn="l" defTabSz="342900" rtl="0" eaLnBrk="1" latinLnBrk="0" hangingPunct="1"/>
                      <a:endParaRPr lang="en-US" dirty="0"/>
                    </a:p>
                  </a:txBody>
                  <a:tcPr/>
                </a:tc>
                <a:tc>
                  <a:txBody>
                    <a:bodyPr/>
                    <a:lstStyle/>
                    <a:p>
                      <a:endParaRPr lang="en-US" dirty="0"/>
                    </a:p>
                  </a:txBody>
                  <a:tcPr/>
                </a:tc>
                <a:extLst>
                  <a:ext uri="{0D108BD9-81ED-4DB2-BD59-A6C34878D82A}">
                    <a16:rowId xmlns:a16="http://schemas.microsoft.com/office/drawing/2014/main" xmlns="" val="10004"/>
                  </a:ext>
                </a:extLst>
              </a:tr>
              <a:tr h="340187">
                <a:tc>
                  <a:txBody>
                    <a:bodyPr/>
                    <a:lstStyle/>
                    <a:p>
                      <a:pPr algn="ctr"/>
                      <a:r>
                        <a:rPr lang="en-US" sz="1200" dirty="0"/>
                        <a:t>Bubbles → Catalase Positive</a:t>
                      </a:r>
                    </a:p>
                  </a:txBody>
                  <a:tcPr/>
                </a:tc>
                <a:tc>
                  <a:txBody>
                    <a:bodyPr/>
                    <a:lstStyle/>
                    <a:p>
                      <a:pPr algn="ctr"/>
                      <a:r>
                        <a:rPr lang="en-US" sz="1200" dirty="0"/>
                        <a:t>No reaction → Catalase Negative</a:t>
                      </a:r>
                    </a:p>
                  </a:txBody>
                  <a:tcPr/>
                </a:tc>
                <a:extLst>
                  <a:ext uri="{0D108BD9-81ED-4DB2-BD59-A6C34878D82A}">
                    <a16:rowId xmlns:a16="http://schemas.microsoft.com/office/drawing/2014/main" xmlns="" val="10005"/>
                  </a:ext>
                </a:extLst>
              </a:tr>
            </a:tbl>
          </a:graphicData>
        </a:graphic>
      </p:graphicFrame>
      <p:pic>
        <p:nvPicPr>
          <p:cNvPr id="6" name="Picture 4" descr="https://i.pinimg.com/originals/a4/29/d9/a429d9b43edf3e10d682765106ba8780.jpg">
            <a:extLst>
              <a:ext uri="{FF2B5EF4-FFF2-40B4-BE49-F238E27FC236}">
                <a16:creationId xmlns:a16="http://schemas.microsoft.com/office/drawing/2014/main" xmlns="" id="{5D2CA830-FB03-624D-8360-4F01DA2E3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847" y="3256838"/>
            <a:ext cx="1289281" cy="8509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mg.medscapestatic.com/pi/meds/ckb/85/37385tn.jpg">
            <a:extLst>
              <a:ext uri="{FF2B5EF4-FFF2-40B4-BE49-F238E27FC236}">
                <a16:creationId xmlns:a16="http://schemas.microsoft.com/office/drawing/2014/main" xmlns="" id="{F56CDBE2-F696-284A-8312-6967D596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4269" y="3241831"/>
            <a:ext cx="1204664" cy="8475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c1.staticflickr.com/3/2130/2414768507_6b5bcf3ebe_b.jpg">
            <a:extLst>
              <a:ext uri="{FF2B5EF4-FFF2-40B4-BE49-F238E27FC236}">
                <a16:creationId xmlns:a16="http://schemas.microsoft.com/office/drawing/2014/main" xmlns="" id="{1CAAFF58-5B86-3543-BDF0-91163969B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907" y="4516650"/>
            <a:ext cx="1256010" cy="6969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32A014D3-703F-4346-8A76-7FEB1530A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4712" y="4479814"/>
            <a:ext cx="1204660" cy="696976"/>
          </a:xfrm>
          <a:prstGeom prst="rect">
            <a:avLst/>
          </a:prstGeom>
        </p:spPr>
      </p:pic>
      <p:graphicFrame>
        <p:nvGraphicFramePr>
          <p:cNvPr id="11" name="Table 10">
            <a:extLst>
              <a:ext uri="{FF2B5EF4-FFF2-40B4-BE49-F238E27FC236}">
                <a16:creationId xmlns:a16="http://schemas.microsoft.com/office/drawing/2014/main" xmlns="" id="{A1C8E644-BB27-F247-B607-06DCAFCBA90F}"/>
              </a:ext>
            </a:extLst>
          </p:cNvPr>
          <p:cNvGraphicFramePr>
            <a:graphicFrameLocks noGrp="1"/>
          </p:cNvGraphicFramePr>
          <p:nvPr>
            <p:extLst>
              <p:ext uri="{D42A27DB-BD31-4B8C-83A1-F6EECF244321}">
                <p14:modId xmlns:p14="http://schemas.microsoft.com/office/powerpoint/2010/main" val="4229314545"/>
              </p:ext>
            </p:extLst>
          </p:nvPr>
        </p:nvGraphicFramePr>
        <p:xfrm>
          <a:off x="357184" y="6096000"/>
          <a:ext cx="5997123" cy="5403742"/>
        </p:xfrm>
        <a:graphic>
          <a:graphicData uri="http://schemas.openxmlformats.org/drawingml/2006/table">
            <a:tbl>
              <a:tblPr firstRow="1" bandRow="1">
                <a:tableStyleId>{5C22544A-7EE6-4342-B048-85BDC9FD1C3A}</a:tableStyleId>
              </a:tblPr>
              <a:tblGrid>
                <a:gridCol w="1989361">
                  <a:extLst>
                    <a:ext uri="{9D8B030D-6E8A-4147-A177-3AD203B41FA5}">
                      <a16:colId xmlns:a16="http://schemas.microsoft.com/office/drawing/2014/main" xmlns="" val="20000"/>
                    </a:ext>
                  </a:extLst>
                </a:gridCol>
                <a:gridCol w="2003881">
                  <a:extLst>
                    <a:ext uri="{9D8B030D-6E8A-4147-A177-3AD203B41FA5}">
                      <a16:colId xmlns:a16="http://schemas.microsoft.com/office/drawing/2014/main" xmlns="" val="20001"/>
                    </a:ext>
                  </a:extLst>
                </a:gridCol>
                <a:gridCol w="2003881">
                  <a:extLst>
                    <a:ext uri="{9D8B030D-6E8A-4147-A177-3AD203B41FA5}">
                      <a16:colId xmlns:a16="http://schemas.microsoft.com/office/drawing/2014/main" xmlns="" val="20002"/>
                    </a:ext>
                  </a:extLst>
                </a:gridCol>
              </a:tblGrid>
              <a:tr h="262359">
                <a:tc gridSpan="3">
                  <a:txBody>
                    <a:bodyPr/>
                    <a:lstStyle/>
                    <a:p>
                      <a:pPr algn="ctr"/>
                      <a:r>
                        <a:rPr lang="en-US" sz="1200" dirty="0"/>
                        <a:t>Streptococcus </a:t>
                      </a:r>
                      <a:endParaRPr lang="en-US" sz="1200" b="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95995">
                <a:tc gridSpan="3">
                  <a:txBody>
                    <a:bodyPr/>
                    <a:lstStyle/>
                    <a:p>
                      <a:pPr algn="ctr"/>
                      <a:r>
                        <a:rPr lang="en-US" sz="1200" dirty="0"/>
                        <a:t>Alpha Hemolytic (</a:t>
                      </a:r>
                      <a:r>
                        <a:rPr lang="el-GR" sz="1200" kern="1200" dirty="0">
                          <a:effectLst/>
                        </a:rPr>
                        <a:t>α</a:t>
                      </a:r>
                      <a:r>
                        <a:rPr lang="en-US" sz="1200" kern="1200" dirty="0">
                          <a:effectLst/>
                        </a:rPr>
                        <a:t>)</a:t>
                      </a:r>
                      <a:endParaRPr lang="en-US" sz="1200" b="1" dirty="0"/>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69086">
                <a:tc>
                  <a:txBody>
                    <a:bodyPr/>
                    <a:lstStyle/>
                    <a:p>
                      <a:pPr algn="ctr"/>
                      <a:r>
                        <a:rPr lang="en-US" sz="1200" dirty="0"/>
                        <a:t>Species</a:t>
                      </a:r>
                    </a:p>
                  </a:txBody>
                  <a:tcPr/>
                </a:tc>
                <a:tc>
                  <a:txBody>
                    <a:bodyPr/>
                    <a:lstStyle/>
                    <a:p>
                      <a:pPr algn="ctr"/>
                      <a:r>
                        <a:rPr lang="en-US" sz="1200" dirty="0"/>
                        <a:t>Further test</a:t>
                      </a:r>
                    </a:p>
                  </a:txBody>
                  <a:tcPr/>
                </a:tc>
                <a:tc>
                  <a:txBody>
                    <a:bodyPr/>
                    <a:lstStyle/>
                    <a:p>
                      <a:pPr algn="ctr"/>
                      <a:r>
                        <a:rPr lang="en-US" sz="1200" dirty="0"/>
                        <a:t>Result</a:t>
                      </a:r>
                      <a:r>
                        <a:rPr lang="en-US" sz="1400" dirty="0"/>
                        <a:t> </a:t>
                      </a:r>
                    </a:p>
                  </a:txBody>
                  <a:tcPr/>
                </a:tc>
                <a:extLst>
                  <a:ext uri="{0D108BD9-81ED-4DB2-BD59-A6C34878D82A}">
                    <a16:rowId xmlns:a16="http://schemas.microsoft.com/office/drawing/2014/main" xmlns="" val="10002"/>
                  </a:ext>
                </a:extLst>
              </a:tr>
              <a:tr h="834167">
                <a:tc>
                  <a:txBody>
                    <a:bodyPr/>
                    <a:lstStyle/>
                    <a:p>
                      <a:pPr algn="ctr"/>
                      <a:r>
                        <a:rPr lang="en-US" sz="1200" dirty="0"/>
                        <a:t>Streptococcus </a:t>
                      </a:r>
                      <a:r>
                        <a:rPr lang="en-US" sz="1200" u="sng" dirty="0"/>
                        <a:t>pneumoniae</a:t>
                      </a:r>
                    </a:p>
                    <a:p>
                      <a:pPr algn="ctr"/>
                      <a:r>
                        <a:rPr lang="en-US" sz="1200" dirty="0"/>
                        <a:t>Streptococcus </a:t>
                      </a:r>
                      <a:r>
                        <a:rPr lang="en-US" sz="1200" u="sng" dirty="0" err="1"/>
                        <a:t>viridans</a:t>
                      </a:r>
                      <a:r>
                        <a:rPr lang="en-US" sz="1200" u="sng" dirty="0"/>
                        <a:t> </a:t>
                      </a:r>
                      <a:endParaRPr lang="en-US" sz="1200" b="1" i="1" u="sng" dirty="0"/>
                    </a:p>
                  </a:txBody>
                  <a:tcPr/>
                </a:tc>
                <a:tc>
                  <a:txBody>
                    <a:bodyPr/>
                    <a:lstStyle/>
                    <a:p>
                      <a:pPr algn="ctr"/>
                      <a:r>
                        <a:rPr lang="en-US" sz="1200" dirty="0"/>
                        <a:t>We differentiate between them using “Optochin Test”</a:t>
                      </a:r>
                    </a:p>
                  </a:txBody>
                  <a:tcPr/>
                </a:tc>
                <a:tc>
                  <a:txBody>
                    <a:bodyPr/>
                    <a:lstStyle/>
                    <a:p>
                      <a:pPr algn="ctr"/>
                      <a:r>
                        <a:rPr lang="en-US" sz="1200" dirty="0"/>
                        <a:t>Pneumoniae = Sensitive </a:t>
                      </a:r>
                    </a:p>
                    <a:p>
                      <a:pPr algn="ctr"/>
                      <a:r>
                        <a:rPr lang="en-US" sz="1200" dirty="0" err="1"/>
                        <a:t>Viridans</a:t>
                      </a:r>
                      <a:r>
                        <a:rPr lang="en-US" sz="1200" dirty="0"/>
                        <a:t> = Resistant</a:t>
                      </a:r>
                    </a:p>
                  </a:txBody>
                  <a:tcPr/>
                </a:tc>
                <a:extLst>
                  <a:ext uri="{0D108BD9-81ED-4DB2-BD59-A6C34878D82A}">
                    <a16:rowId xmlns:a16="http://schemas.microsoft.com/office/drawing/2014/main" xmlns="" val="10003"/>
                  </a:ext>
                </a:extLst>
              </a:tr>
              <a:tr h="795922">
                <a:tc gridSpan="3">
                  <a:txBody>
                    <a:bodyPr/>
                    <a:lstStyle/>
                    <a:p>
                      <a:pPr marL="0" algn="l" defTabSz="342900" rtl="0" eaLnBrk="1" latinLnBrk="0" hangingPunct="1"/>
                      <a:endParaRPr lang="en-US" dirty="0"/>
                    </a:p>
                    <a:p>
                      <a:pPr marL="0" algn="l" defTabSz="342900" rtl="0" eaLnBrk="1" latinLnBrk="0" hangingPunct="1"/>
                      <a:endParaRPr lang="en-US" dirty="0"/>
                    </a:p>
                    <a:p>
                      <a:pPr marL="0" algn="l" defTabSz="342900" rtl="0" eaLnBrk="1" latinLnBrk="0" hangingPunct="1"/>
                      <a:endParaRPr lang="en-US" dirty="0"/>
                    </a:p>
                    <a:p>
                      <a:pPr marL="0" algn="l" defTabSz="342900" rtl="0" eaLnBrk="1" latinLnBrk="0" hangingPunct="1"/>
                      <a:endParaRPr lang="en-US" dirty="0"/>
                    </a:p>
                    <a:p>
                      <a:pPr marL="0" algn="l" defTabSz="342900" rtl="0" eaLnBrk="1" latinLnBrk="0" hangingPunct="1"/>
                      <a:endParaRPr lang="en-US" dirty="0"/>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95995">
                <a:tc gridSpan="3">
                  <a:txBody>
                    <a:bodyPr/>
                    <a:lstStyle/>
                    <a:p>
                      <a:pPr algn="ctr"/>
                      <a:r>
                        <a:rPr lang="en-US" sz="1200" dirty="0"/>
                        <a:t>Beta Hemolytic (</a:t>
                      </a:r>
                      <a:r>
                        <a:rPr lang="el-GR" sz="1200" kern="1200" dirty="0">
                          <a:effectLst/>
                        </a:rPr>
                        <a:t>β</a:t>
                      </a:r>
                      <a:r>
                        <a:rPr lang="en-US" sz="1200" kern="1200" dirty="0">
                          <a:effectLst/>
                        </a:rPr>
                        <a:t>)</a:t>
                      </a:r>
                      <a:r>
                        <a:rPr lang="el-GR" sz="1200" kern="1200" dirty="0">
                          <a:effectLst/>
                        </a:rPr>
                        <a:t> </a:t>
                      </a:r>
                      <a:endParaRPr lang="en-US" sz="1200" b="1" dirty="0"/>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69086">
                <a:tc>
                  <a:txBody>
                    <a:bodyPr/>
                    <a:lstStyle/>
                    <a:p>
                      <a:pPr algn="ctr"/>
                      <a:r>
                        <a:rPr lang="en-US" sz="1200" dirty="0"/>
                        <a:t>Species</a:t>
                      </a:r>
                    </a:p>
                  </a:txBody>
                  <a:tcPr/>
                </a:tc>
                <a:tc>
                  <a:txBody>
                    <a:bodyPr/>
                    <a:lstStyle/>
                    <a:p>
                      <a:pPr algn="ctr"/>
                      <a:r>
                        <a:rPr lang="en-US" sz="1200" dirty="0"/>
                        <a:t>Further test </a:t>
                      </a:r>
                    </a:p>
                  </a:txBody>
                  <a:tcPr/>
                </a:tc>
                <a:tc>
                  <a:txBody>
                    <a:bodyPr/>
                    <a:lstStyle/>
                    <a:p>
                      <a:pPr algn="ctr"/>
                      <a:r>
                        <a:rPr lang="en-US" sz="1200" dirty="0"/>
                        <a:t>Result</a:t>
                      </a:r>
                    </a:p>
                  </a:txBody>
                  <a:tcPr/>
                </a:tc>
                <a:extLst>
                  <a:ext uri="{0D108BD9-81ED-4DB2-BD59-A6C34878D82A}">
                    <a16:rowId xmlns:a16="http://schemas.microsoft.com/office/drawing/2014/main" xmlns="" val="10006"/>
                  </a:ext>
                </a:extLst>
              </a:tr>
              <a:tr h="834167">
                <a:tc>
                  <a:txBody>
                    <a:bodyPr/>
                    <a:lstStyle/>
                    <a:p>
                      <a:pPr algn="ctr"/>
                      <a:r>
                        <a:rPr lang="en-US" sz="1200" dirty="0"/>
                        <a:t>Group A (Pyogens)</a:t>
                      </a:r>
                    </a:p>
                    <a:p>
                      <a:pPr algn="ctr"/>
                      <a:r>
                        <a:rPr lang="en-US" sz="1200" dirty="0"/>
                        <a:t> Group B (Agalactiae) Group C </a:t>
                      </a:r>
                      <a:endParaRPr lang="en-US" sz="1200" i="1" dirty="0"/>
                    </a:p>
                  </a:txBody>
                  <a:tcPr/>
                </a:tc>
                <a:tc>
                  <a:txBody>
                    <a:bodyPr/>
                    <a:lstStyle/>
                    <a:p>
                      <a:pPr algn="ctr"/>
                      <a:r>
                        <a:rPr lang="en-US" sz="1200" dirty="0"/>
                        <a:t>We differentiate between them using “Bacitracin Test”</a:t>
                      </a:r>
                    </a:p>
                  </a:txBody>
                  <a:tcPr/>
                </a:tc>
                <a:tc>
                  <a:txBody>
                    <a:bodyPr/>
                    <a:lstStyle/>
                    <a:p>
                      <a:pPr algn="ctr"/>
                      <a:r>
                        <a:rPr lang="en-US" sz="1200" dirty="0"/>
                        <a:t>Group A = Sensitive Group B and C = Resistant</a:t>
                      </a:r>
                    </a:p>
                  </a:txBody>
                  <a:tcPr/>
                </a:tc>
                <a:extLst>
                  <a:ext uri="{0D108BD9-81ED-4DB2-BD59-A6C34878D82A}">
                    <a16:rowId xmlns:a16="http://schemas.microsoft.com/office/drawing/2014/main" xmlns="" val="10007"/>
                  </a:ext>
                </a:extLst>
              </a:tr>
              <a:tr h="1169838">
                <a:tc gridSpan="3">
                  <a:txBody>
                    <a:bodyPr/>
                    <a:lstStyle/>
                    <a:p>
                      <a:pPr marL="0" algn="l" defTabSz="342900" rtl="0" eaLnBrk="1" latinLnBrk="0" hangingPunct="1"/>
                      <a:endParaRPr lang="en-US" dirty="0"/>
                    </a:p>
                    <a:p>
                      <a:pPr marL="0" algn="l" defTabSz="342900" rtl="0" eaLnBrk="1" latinLnBrk="0" hangingPunct="1"/>
                      <a:endParaRPr lang="en-US" dirty="0"/>
                    </a:p>
                    <a:p>
                      <a:pPr marL="0" algn="l" defTabSz="342900" rtl="0" eaLnBrk="1" latinLnBrk="0" hangingPunct="1"/>
                      <a:endParaRPr lang="en-US" dirty="0"/>
                    </a:p>
                    <a:p>
                      <a:pPr marL="0" algn="l" defTabSz="342900" rtl="0" eaLnBrk="1" latinLnBrk="0" hangingPunct="1"/>
                      <a:endParaRPr lang="en-US" dirty="0"/>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pic>
        <p:nvPicPr>
          <p:cNvPr id="12" name="Picture 2" descr="نتيجة بحث الصور عن ‪Optochin Test‬‏">
            <a:extLst>
              <a:ext uri="{FF2B5EF4-FFF2-40B4-BE49-F238E27FC236}">
                <a16:creationId xmlns:a16="http://schemas.microsoft.com/office/drawing/2014/main" xmlns="" id="{7A91DB52-32F4-204C-BCFE-E3A598F054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1488" y="7860749"/>
            <a:ext cx="1718618" cy="10047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52C43FA5-FE99-3C42-86B7-DB7758326D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2917" y="10386316"/>
            <a:ext cx="1669313" cy="1113426"/>
          </a:xfrm>
          <a:prstGeom prst="rect">
            <a:avLst/>
          </a:prstGeom>
        </p:spPr>
      </p:pic>
    </p:spTree>
    <p:extLst>
      <p:ext uri="{BB962C8B-B14F-4D97-AF65-F5344CB8AC3E}">
        <p14:creationId xmlns:p14="http://schemas.microsoft.com/office/powerpoint/2010/main" val="753102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5D5640-FB2F-9C44-92FF-C4D5FCFD2763}"/>
              </a:ext>
            </a:extLst>
          </p:cNvPr>
          <p:cNvSpPr>
            <a:spLocks noGrp="1"/>
          </p:cNvSpPr>
          <p:nvPr>
            <p:ph type="title"/>
          </p:nvPr>
        </p:nvSpPr>
        <p:spPr>
          <a:xfrm>
            <a:off x="228600" y="149858"/>
            <a:ext cx="1000126" cy="287867"/>
          </a:xfrm>
        </p:spPr>
        <p:txBody>
          <a:bodyPr>
            <a:noAutofit/>
          </a:bodyPr>
          <a:lstStyle/>
          <a:p>
            <a:r>
              <a:rPr lang="en-US" sz="1200" b="1" dirty="0">
                <a:solidFill>
                  <a:schemeClr val="bg1">
                    <a:lumMod val="50000"/>
                  </a:schemeClr>
                </a:solidFill>
              </a:rPr>
              <a:t>EXTRA</a:t>
            </a:r>
            <a:br>
              <a:rPr lang="en-US" sz="1200" b="1" dirty="0">
                <a:solidFill>
                  <a:schemeClr val="bg1">
                    <a:lumMod val="50000"/>
                  </a:schemeClr>
                </a:solidFill>
              </a:rPr>
            </a:br>
            <a:endParaRPr lang="en-US" sz="1200" dirty="0"/>
          </a:p>
        </p:txBody>
      </p:sp>
      <p:graphicFrame>
        <p:nvGraphicFramePr>
          <p:cNvPr id="4" name="Table 3">
            <a:extLst>
              <a:ext uri="{FF2B5EF4-FFF2-40B4-BE49-F238E27FC236}">
                <a16:creationId xmlns:a16="http://schemas.microsoft.com/office/drawing/2014/main" xmlns="" id="{A229C49C-DFA6-674F-8EA0-BB845B734922}"/>
              </a:ext>
            </a:extLst>
          </p:cNvPr>
          <p:cNvGraphicFramePr>
            <a:graphicFrameLocks noGrp="1"/>
          </p:cNvGraphicFramePr>
          <p:nvPr>
            <p:extLst>
              <p:ext uri="{D42A27DB-BD31-4B8C-83A1-F6EECF244321}">
                <p14:modId xmlns:p14="http://schemas.microsoft.com/office/powerpoint/2010/main" val="684910885"/>
              </p:ext>
            </p:extLst>
          </p:nvPr>
        </p:nvGraphicFramePr>
        <p:xfrm>
          <a:off x="228600" y="471488"/>
          <a:ext cx="6063712" cy="2565134"/>
        </p:xfrm>
        <a:graphic>
          <a:graphicData uri="http://schemas.openxmlformats.org/drawingml/2006/table">
            <a:tbl>
              <a:tblPr firstRow="1" bandRow="1">
                <a:tableStyleId>{5C22544A-7EE6-4342-B048-85BDC9FD1C3A}</a:tableStyleId>
              </a:tblPr>
              <a:tblGrid>
                <a:gridCol w="6063712">
                  <a:extLst>
                    <a:ext uri="{9D8B030D-6E8A-4147-A177-3AD203B41FA5}">
                      <a16:colId xmlns:a16="http://schemas.microsoft.com/office/drawing/2014/main" xmlns="" val="20000"/>
                    </a:ext>
                  </a:extLst>
                </a:gridCol>
              </a:tblGrid>
              <a:tr h="268517">
                <a:tc>
                  <a:txBody>
                    <a:bodyPr/>
                    <a:lstStyle/>
                    <a:p>
                      <a:pPr algn="ctr"/>
                      <a:r>
                        <a:rPr lang="en-US" sz="1200" dirty="0"/>
                        <a:t>Key information </a:t>
                      </a:r>
                      <a:endParaRPr lang="en-US" sz="1200" b="1" dirty="0">
                        <a:solidFill>
                          <a:schemeClr val="tx1"/>
                        </a:solidFill>
                      </a:endParaRPr>
                    </a:p>
                  </a:txBody>
                  <a:tcPr/>
                </a:tc>
                <a:extLst>
                  <a:ext uri="{0D108BD9-81ED-4DB2-BD59-A6C34878D82A}">
                    <a16:rowId xmlns:a16="http://schemas.microsoft.com/office/drawing/2014/main" xmlns="" val="10000"/>
                  </a:ext>
                </a:extLst>
              </a:tr>
              <a:tr h="313039">
                <a:tc>
                  <a:txBody>
                    <a:bodyPr/>
                    <a:lstStyle/>
                    <a:p>
                      <a:pPr algn="ctr"/>
                      <a:r>
                        <a:rPr lang="en-US" sz="1200" dirty="0"/>
                        <a:t>Acute Pyogenic Meningitis</a:t>
                      </a:r>
                      <a:endParaRPr lang="en-US" sz="1200" b="1" dirty="0">
                        <a:solidFill>
                          <a:schemeClr val="bg1"/>
                        </a:solidFill>
                      </a:endParaRPr>
                    </a:p>
                  </a:txBody>
                  <a:tcPr/>
                </a:tc>
                <a:extLst>
                  <a:ext uri="{0D108BD9-81ED-4DB2-BD59-A6C34878D82A}">
                    <a16:rowId xmlns:a16="http://schemas.microsoft.com/office/drawing/2014/main" xmlns="" val="10001"/>
                  </a:ext>
                </a:extLst>
              </a:tr>
              <a:tr h="410966">
                <a:tc>
                  <a:txBody>
                    <a:bodyPr/>
                    <a:lstStyle/>
                    <a:p>
                      <a:pPr algn="ctr"/>
                      <a:r>
                        <a:rPr lang="en-US" sz="1200" dirty="0"/>
                        <a:t>Acute onset  (sudden)+ pus</a:t>
                      </a:r>
                      <a:r>
                        <a:rPr lang="en-US" sz="1200" baseline="0" dirty="0"/>
                        <a:t> cells</a:t>
                      </a:r>
                      <a:r>
                        <a:rPr lang="en-US" sz="1200" dirty="0"/>
                        <a:t>+</a:t>
                      </a:r>
                      <a:r>
                        <a:rPr lang="en-US" sz="1200" baseline="0" dirty="0"/>
                        <a:t> </a:t>
                      </a:r>
                      <a:r>
                        <a:rPr lang="en-US" sz="1200" baseline="0" dirty="0">
                          <a:solidFill>
                            <a:srgbClr val="C00000"/>
                          </a:solidFill>
                        </a:rPr>
                        <a:t>fever, headache, stiff neck, other </a:t>
                      </a:r>
                      <a:r>
                        <a:rPr lang="en-US" sz="1200" dirty="0">
                          <a:solidFill>
                            <a:srgbClr val="C00000"/>
                          </a:solidFill>
                        </a:rPr>
                        <a:t>meningitis </a:t>
                      </a:r>
                      <a:r>
                        <a:rPr lang="en-US" sz="1200" baseline="0" dirty="0">
                          <a:solidFill>
                            <a:srgbClr val="C00000"/>
                          </a:solidFill>
                        </a:rPr>
                        <a:t>symptoms</a:t>
                      </a:r>
                      <a:r>
                        <a:rPr lang="en-US" sz="1200" baseline="0" dirty="0">
                          <a:solidFill>
                            <a:srgbClr val="FF0000"/>
                          </a:solidFill>
                        </a:rPr>
                        <a:t> </a:t>
                      </a:r>
                      <a:r>
                        <a:rPr lang="en-US" sz="1200" baseline="0" dirty="0"/>
                        <a:t> +</a:t>
                      </a:r>
                      <a:r>
                        <a:rPr lang="en-US" sz="1200" dirty="0"/>
                        <a:t> Turbid CSF + High protein + Low glucose + Polymorphs.</a:t>
                      </a:r>
                    </a:p>
                  </a:txBody>
                  <a:tcPr/>
                </a:tc>
                <a:extLst>
                  <a:ext uri="{0D108BD9-81ED-4DB2-BD59-A6C34878D82A}">
                    <a16:rowId xmlns:a16="http://schemas.microsoft.com/office/drawing/2014/main" xmlns="" val="10002"/>
                  </a:ext>
                </a:extLst>
              </a:tr>
              <a:tr h="313362">
                <a:tc>
                  <a:txBody>
                    <a:bodyPr/>
                    <a:lstStyle/>
                    <a:p>
                      <a:pPr algn="ctr"/>
                      <a:r>
                        <a:rPr lang="en-US" sz="1200" dirty="0"/>
                        <a:t>Viral (Aseptic/Lymphocytic) Meningitis</a:t>
                      </a:r>
                      <a:endParaRPr lang="en-US" sz="1200" b="1" dirty="0">
                        <a:solidFill>
                          <a:schemeClr val="bg1"/>
                        </a:solidFill>
                      </a:endParaRPr>
                    </a:p>
                  </a:txBody>
                  <a:tcPr/>
                </a:tc>
                <a:extLst>
                  <a:ext uri="{0D108BD9-81ED-4DB2-BD59-A6C34878D82A}">
                    <a16:rowId xmlns:a16="http://schemas.microsoft.com/office/drawing/2014/main" xmlns="" val="10003"/>
                  </a:ext>
                </a:extLst>
              </a:tr>
              <a:tr h="370840">
                <a:tc>
                  <a:txBody>
                    <a:bodyPr/>
                    <a:lstStyle/>
                    <a:p>
                      <a:pPr algn="ctr"/>
                      <a:r>
                        <a:rPr lang="en-US" sz="1200" dirty="0"/>
                        <a:t>Acute onset (sudden)+ Symptoms of meningitis +Clear CSF + Unchanged/high protein + Unchanged/low glucose + Lymphocytes.</a:t>
                      </a:r>
                    </a:p>
                  </a:txBody>
                  <a:tcPr/>
                </a:tc>
                <a:extLst>
                  <a:ext uri="{0D108BD9-81ED-4DB2-BD59-A6C34878D82A}">
                    <a16:rowId xmlns:a16="http://schemas.microsoft.com/office/drawing/2014/main" xmlns="" val="10004"/>
                  </a:ext>
                </a:extLst>
              </a:tr>
              <a:tr h="292813">
                <a:tc>
                  <a:txBody>
                    <a:bodyPr/>
                    <a:lstStyle/>
                    <a:p>
                      <a:pPr algn="ctr"/>
                      <a:r>
                        <a:rPr lang="en-US" sz="1200" dirty="0"/>
                        <a:t>Chronic Meningitis</a:t>
                      </a:r>
                      <a:endParaRPr lang="en-US" sz="1200" b="1" dirty="0">
                        <a:solidFill>
                          <a:schemeClr val="bg1"/>
                        </a:solidFill>
                      </a:endParaRPr>
                    </a:p>
                  </a:txBody>
                  <a:tcPr/>
                </a:tc>
                <a:extLst>
                  <a:ext uri="{0D108BD9-81ED-4DB2-BD59-A6C34878D82A}">
                    <a16:rowId xmlns:a16="http://schemas.microsoft.com/office/drawing/2014/main" xmlns="" val="10005"/>
                  </a:ext>
                </a:extLst>
              </a:tr>
              <a:tr h="370840">
                <a:tc>
                  <a:txBody>
                    <a:bodyPr/>
                    <a:lstStyle/>
                    <a:p>
                      <a:pPr algn="ctr"/>
                      <a:r>
                        <a:rPr lang="en-US" sz="1200" dirty="0"/>
                        <a:t>Chronic onset + </a:t>
                      </a:r>
                      <a:r>
                        <a:rPr lang="en-US" sz="1200" dirty="0">
                          <a:solidFill>
                            <a:srgbClr val="C00000"/>
                          </a:solidFill>
                        </a:rPr>
                        <a:t>chronic</a:t>
                      </a:r>
                      <a:r>
                        <a:rPr lang="en-US" sz="1200" baseline="0" dirty="0">
                          <a:solidFill>
                            <a:srgbClr val="C00000"/>
                          </a:solidFill>
                        </a:rPr>
                        <a:t> headache,facial weakness, double vision, other </a:t>
                      </a:r>
                      <a:r>
                        <a:rPr lang="en-US" sz="1200" dirty="0">
                          <a:solidFill>
                            <a:srgbClr val="C00000"/>
                          </a:solidFill>
                        </a:rPr>
                        <a:t>meningitis </a:t>
                      </a:r>
                      <a:r>
                        <a:rPr lang="en-US" sz="1200" baseline="0" dirty="0">
                          <a:solidFill>
                            <a:srgbClr val="C00000"/>
                          </a:solidFill>
                        </a:rPr>
                        <a:t>symptoms</a:t>
                      </a:r>
                      <a:r>
                        <a:rPr lang="en-US" sz="1200" baseline="0" dirty="0"/>
                        <a:t>  +</a:t>
                      </a:r>
                      <a:r>
                        <a:rPr lang="en-US" sz="1200" dirty="0"/>
                        <a:t> Turbid CSF + High protein + Low glucose + Lymphocytes.</a:t>
                      </a:r>
                    </a:p>
                  </a:txBody>
                  <a:tcPr/>
                </a:tc>
                <a:extLst>
                  <a:ext uri="{0D108BD9-81ED-4DB2-BD59-A6C34878D82A}">
                    <a16:rowId xmlns:a16="http://schemas.microsoft.com/office/drawing/2014/main" xmlns="" val="10006"/>
                  </a:ext>
                </a:extLst>
              </a:tr>
            </a:tbl>
          </a:graphicData>
        </a:graphic>
      </p:graphicFrame>
      <p:graphicFrame>
        <p:nvGraphicFramePr>
          <p:cNvPr id="5" name="Table 4">
            <a:extLst>
              <a:ext uri="{FF2B5EF4-FFF2-40B4-BE49-F238E27FC236}">
                <a16:creationId xmlns:a16="http://schemas.microsoft.com/office/drawing/2014/main" xmlns="" id="{FF4DB01A-6B75-F94B-9BEE-40C290118C5D}"/>
              </a:ext>
            </a:extLst>
          </p:cNvPr>
          <p:cNvGraphicFramePr>
            <a:graphicFrameLocks noGrp="1"/>
          </p:cNvGraphicFramePr>
          <p:nvPr>
            <p:extLst>
              <p:ext uri="{D42A27DB-BD31-4B8C-83A1-F6EECF244321}">
                <p14:modId xmlns:p14="http://schemas.microsoft.com/office/powerpoint/2010/main" val="999354745"/>
              </p:ext>
            </p:extLst>
          </p:nvPr>
        </p:nvGraphicFramePr>
        <p:xfrm>
          <a:off x="228600" y="3360154"/>
          <a:ext cx="6063711" cy="5252427"/>
        </p:xfrm>
        <a:graphic>
          <a:graphicData uri="http://schemas.openxmlformats.org/drawingml/2006/table">
            <a:tbl>
              <a:tblPr firstRow="1" bandRow="1">
                <a:tableStyleId>{5C22544A-7EE6-4342-B048-85BDC9FD1C3A}</a:tableStyleId>
              </a:tblPr>
              <a:tblGrid>
                <a:gridCol w="1494527">
                  <a:extLst>
                    <a:ext uri="{9D8B030D-6E8A-4147-A177-3AD203B41FA5}">
                      <a16:colId xmlns:a16="http://schemas.microsoft.com/office/drawing/2014/main" xmlns="" val="20000"/>
                    </a:ext>
                  </a:extLst>
                </a:gridCol>
                <a:gridCol w="1537328">
                  <a:extLst>
                    <a:ext uri="{9D8B030D-6E8A-4147-A177-3AD203B41FA5}">
                      <a16:colId xmlns:a16="http://schemas.microsoft.com/office/drawing/2014/main" xmlns="" val="20001"/>
                    </a:ext>
                  </a:extLst>
                </a:gridCol>
                <a:gridCol w="1515928">
                  <a:extLst>
                    <a:ext uri="{9D8B030D-6E8A-4147-A177-3AD203B41FA5}">
                      <a16:colId xmlns:a16="http://schemas.microsoft.com/office/drawing/2014/main" xmlns="" val="20002"/>
                    </a:ext>
                  </a:extLst>
                </a:gridCol>
                <a:gridCol w="1515928">
                  <a:extLst>
                    <a:ext uri="{9D8B030D-6E8A-4147-A177-3AD203B41FA5}">
                      <a16:colId xmlns:a16="http://schemas.microsoft.com/office/drawing/2014/main" xmlns="" val="20003"/>
                    </a:ext>
                  </a:extLst>
                </a:gridCol>
              </a:tblGrid>
              <a:tr h="432157">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 causes of </a:t>
                      </a:r>
                      <a:r>
                        <a:rPr lang="en-US" sz="1200" u="sng" dirty="0"/>
                        <a:t>Acute Pyogenic Meningitis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it differs based on the age group and all are capsulated </a:t>
                      </a:r>
                      <a:endParaRPr lang="en-US" sz="1200" b="1" u="none" dirty="0">
                        <a:solidFill>
                          <a:schemeClr val="accent1">
                            <a:lumMod val="75000"/>
                          </a:schemeClr>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32157">
                <a:tc>
                  <a:txBody>
                    <a:bodyPr/>
                    <a:lstStyle/>
                    <a:p>
                      <a:pPr algn="ctr"/>
                      <a:r>
                        <a:rPr lang="en-US" sz="1200" dirty="0"/>
                        <a:t>Neisseria meningitidis</a:t>
                      </a:r>
                      <a:endParaRPr lang="en-US" sz="1200" b="1" i="1" dirty="0">
                        <a:solidFill>
                          <a:schemeClr val="bg1"/>
                        </a:solidFill>
                      </a:endParaRPr>
                    </a:p>
                  </a:txBody>
                  <a:tcPr/>
                </a:tc>
                <a:tc>
                  <a:txBody>
                    <a:bodyPr/>
                    <a:lstStyle/>
                    <a:p>
                      <a:pPr algn="ctr">
                        <a:lnSpc>
                          <a:spcPct val="100000"/>
                        </a:lnSpc>
                      </a:pPr>
                      <a:r>
                        <a:rPr lang="en-US" sz="1200" dirty="0"/>
                        <a:t>Streptococcus pneumoniae</a:t>
                      </a:r>
                      <a:endParaRPr lang="en-US" sz="1200" b="1" i="1" dirty="0">
                        <a:solidFill>
                          <a:schemeClr val="bg1"/>
                        </a:solidFill>
                      </a:endParaRPr>
                    </a:p>
                  </a:txBody>
                  <a:tcPr/>
                </a:tc>
                <a:tc>
                  <a:txBody>
                    <a:bodyPr/>
                    <a:lstStyle/>
                    <a:p>
                      <a:pPr algn="ctr"/>
                      <a:r>
                        <a:rPr lang="en-US" sz="1200" dirty="0"/>
                        <a:t>Haemophilus influenzae</a:t>
                      </a:r>
                      <a:endParaRPr lang="en-US" sz="1200" b="1" i="1" dirty="0">
                        <a:solidFill>
                          <a:schemeClr val="bg1"/>
                        </a:solidFill>
                      </a:endParaRPr>
                    </a:p>
                  </a:txBody>
                  <a:tcPr/>
                </a:tc>
                <a:tc>
                  <a:txBody>
                    <a:bodyPr/>
                    <a:lstStyle/>
                    <a:p>
                      <a:pPr algn="ctr"/>
                      <a:r>
                        <a:rPr lang="en-US" sz="1200" dirty="0"/>
                        <a:t>Escherichia coli</a:t>
                      </a:r>
                      <a:endParaRPr lang="en-US" sz="1200" b="1" i="1" dirty="0">
                        <a:solidFill>
                          <a:schemeClr val="bg1"/>
                        </a:solidFill>
                      </a:endParaRPr>
                    </a:p>
                  </a:txBody>
                  <a:tcPr/>
                </a:tc>
                <a:extLst>
                  <a:ext uri="{0D108BD9-81ED-4DB2-BD59-A6C34878D82A}">
                    <a16:rowId xmlns:a16="http://schemas.microsoft.com/office/drawing/2014/main" xmlns="" val="10001"/>
                  </a:ext>
                </a:extLst>
              </a:tr>
              <a:tr h="3301707">
                <a:tc>
                  <a:txBody>
                    <a:bodyPr/>
                    <a:lstStyle/>
                    <a:p>
                      <a:pPr marL="285750" indent="-285750" algn="l" rtl="0">
                        <a:lnSpc>
                          <a:spcPct val="100000"/>
                        </a:lnSpc>
                        <a:buFont typeface="Arial" panose="020B0604020202020204" pitchFamily="34" charset="0"/>
                        <a:buChar char="•"/>
                      </a:pPr>
                      <a:r>
                        <a:rPr lang="en-US" sz="1000" dirty="0"/>
                        <a:t>Adults&amp;Infants / Children.</a:t>
                      </a:r>
                      <a:endParaRPr lang="en-US" sz="1000" dirty="0">
                        <a:effectLst/>
                      </a:endParaRPr>
                    </a:p>
                    <a:p>
                      <a:pPr marL="285750" indent="-285750" algn="l" rtl="0">
                        <a:lnSpc>
                          <a:spcPct val="100000"/>
                        </a:lnSpc>
                        <a:buFont typeface="Arial" panose="020B0604020202020204" pitchFamily="34" charset="0"/>
                        <a:buChar char="•"/>
                      </a:pPr>
                      <a:r>
                        <a:rPr lang="en-US" sz="1000" dirty="0"/>
                        <a:t>Gram  </a:t>
                      </a:r>
                    </a:p>
                    <a:p>
                      <a:pPr marL="285750" marR="0" indent="-285750" algn="l" rtl="0">
                        <a:lnSpc>
                          <a:spcPct val="100000"/>
                        </a:lnSpc>
                        <a:spcBef>
                          <a:spcPts val="0"/>
                        </a:spcBef>
                        <a:spcAft>
                          <a:spcPts val="1000"/>
                        </a:spcAft>
                        <a:buFont typeface="Arial" panose="020B0604020202020204" pitchFamily="34" charset="0"/>
                        <a:buChar char="•"/>
                      </a:pPr>
                      <a:r>
                        <a:rPr lang="en-US" sz="1000" dirty="0">
                          <a:effectLst/>
                        </a:rPr>
                        <a:t>-</a:t>
                      </a:r>
                      <a:r>
                        <a:rPr lang="en-US" sz="1000" dirty="0" err="1">
                          <a:solidFill>
                            <a:srgbClr val="C00000"/>
                          </a:solidFill>
                          <a:effectLst/>
                        </a:rPr>
                        <a:t>ve</a:t>
                      </a:r>
                      <a:r>
                        <a:rPr lang="en-US" sz="1000" baseline="0" dirty="0">
                          <a:effectLst/>
                        </a:rPr>
                        <a:t> </a:t>
                      </a:r>
                      <a:r>
                        <a:rPr lang="en-US" sz="1000" dirty="0"/>
                        <a:t>diplococci.(kidney shaped)</a:t>
                      </a:r>
                      <a:endParaRPr lang="en-US" sz="1000" baseline="0" dirty="0"/>
                    </a:p>
                    <a:p>
                      <a:pPr marL="285750" marR="0" indent="-285750" algn="l" rtl="0">
                        <a:lnSpc>
                          <a:spcPct val="100000"/>
                        </a:lnSpc>
                        <a:spcBef>
                          <a:spcPts val="0"/>
                        </a:spcBef>
                        <a:spcAft>
                          <a:spcPts val="1000"/>
                        </a:spcAft>
                        <a:buFont typeface="Arial" panose="020B0604020202020204" pitchFamily="34" charset="0"/>
                        <a:buChar char="•"/>
                      </a:pPr>
                      <a:r>
                        <a:rPr lang="en-US" sz="1000" dirty="0"/>
                        <a:t>Glucose &amp; maltose fermenter .</a:t>
                      </a:r>
                    </a:p>
                    <a:p>
                      <a:pPr marL="285750" marR="0" indent="-285750" algn="l" rtl="0">
                        <a:lnSpc>
                          <a:spcPct val="100000"/>
                        </a:lnSpc>
                        <a:spcBef>
                          <a:spcPts val="0"/>
                        </a:spcBef>
                        <a:spcAft>
                          <a:spcPts val="1000"/>
                        </a:spcAft>
                        <a:buFont typeface="Arial" panose="020B0604020202020204" pitchFamily="34" charset="0"/>
                        <a:buChar char="•"/>
                      </a:pPr>
                      <a:r>
                        <a:rPr lang="en-US" sz="1000" dirty="0"/>
                        <a:t>Its capsule: </a:t>
                      </a:r>
                    </a:p>
                    <a:p>
                      <a:pPr marL="0" marR="0" indent="0" algn="l" rtl="0">
                        <a:lnSpc>
                          <a:spcPct val="100000"/>
                        </a:lnSpc>
                        <a:spcBef>
                          <a:spcPts val="0"/>
                        </a:spcBef>
                        <a:spcAft>
                          <a:spcPts val="1000"/>
                        </a:spcAft>
                        <a:buFont typeface="Arial" panose="020B0604020202020204" pitchFamily="34" charset="0"/>
                        <a:buNone/>
                      </a:pPr>
                      <a:r>
                        <a:rPr lang="en-US" sz="1000" dirty="0"/>
                        <a:t>1-Produce endotoxin (LPS). Causes skin rash and septic shock.</a:t>
                      </a:r>
                    </a:p>
                    <a:p>
                      <a:pPr marL="0" marR="0" indent="0" algn="l" rtl="0">
                        <a:lnSpc>
                          <a:spcPct val="100000"/>
                        </a:lnSpc>
                        <a:spcBef>
                          <a:spcPts val="0"/>
                        </a:spcBef>
                        <a:spcAft>
                          <a:spcPts val="1000"/>
                        </a:spcAft>
                        <a:buFont typeface="Arial" panose="020B0604020202020204" pitchFamily="34" charset="0"/>
                        <a:buNone/>
                      </a:pPr>
                      <a:r>
                        <a:rPr lang="en-US" sz="1000" dirty="0"/>
                        <a:t>2-Resists phagocytosis.</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t>Adults&amp;Infants / Children.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t>Gram</a:t>
                      </a:r>
                      <a:r>
                        <a:rPr lang="en-US" sz="1050" baseline="0" dirty="0"/>
                        <a:t> </a:t>
                      </a:r>
                      <a:r>
                        <a:rPr lang="en-US" sz="1050" dirty="0">
                          <a:effectLst/>
                        </a:rPr>
                        <a:t>+</a:t>
                      </a:r>
                      <a:r>
                        <a:rPr lang="en-US" sz="1050" dirty="0" err="1">
                          <a:solidFill>
                            <a:srgbClr val="005AF4"/>
                          </a:solidFill>
                          <a:effectLst/>
                        </a:rPr>
                        <a:t>ve</a:t>
                      </a:r>
                      <a:r>
                        <a:rPr lang="en-US" sz="1050" baseline="0" dirty="0">
                          <a:effectLst/>
                        </a:rPr>
                        <a:t> </a:t>
                      </a:r>
                      <a:r>
                        <a:rPr lang="en-US" sz="1050" dirty="0"/>
                        <a:t>diplococci.</a:t>
                      </a:r>
                    </a:p>
                    <a:p>
                      <a:pPr marL="285750" marR="0" indent="-285750" algn="l" rtl="0">
                        <a:lnSpc>
                          <a:spcPct val="100000"/>
                        </a:lnSpc>
                        <a:spcBef>
                          <a:spcPts val="0"/>
                        </a:spcBef>
                        <a:spcAft>
                          <a:spcPts val="1000"/>
                        </a:spcAft>
                        <a:buFont typeface="Arial" panose="020B0604020202020204" pitchFamily="34" charset="0"/>
                        <a:buChar char="•"/>
                      </a:pPr>
                      <a:r>
                        <a:rPr lang="en-US" sz="1050" dirty="0"/>
                        <a:t>Optochin sensitive.</a:t>
                      </a:r>
                    </a:p>
                    <a:p>
                      <a:pPr marL="285750" marR="0" indent="-285750" algn="l" rtl="0">
                        <a:lnSpc>
                          <a:spcPct val="100000"/>
                        </a:lnSpc>
                        <a:spcBef>
                          <a:spcPts val="0"/>
                        </a:spcBef>
                        <a:spcAft>
                          <a:spcPts val="1000"/>
                        </a:spcAft>
                        <a:buFont typeface="Arial" panose="020B0604020202020204" pitchFamily="34" charset="0"/>
                        <a:buChar char="•"/>
                      </a:pPr>
                      <a:r>
                        <a:rPr lang="en-US" sz="1050" dirty="0"/>
                        <a:t>The most invasive pathogen,</a:t>
                      </a:r>
                      <a:r>
                        <a:rPr lang="en-US" sz="1050" baseline="0" dirty="0"/>
                        <a:t> high mortality rate&gt;30%</a:t>
                      </a:r>
                      <a:endParaRPr lang="en-US" sz="1050" dirty="0"/>
                    </a:p>
                    <a:p>
                      <a:pPr marL="285750" marR="0" indent="-285750" algn="l" rtl="0">
                        <a:lnSpc>
                          <a:spcPct val="100000"/>
                        </a:lnSpc>
                        <a:spcBef>
                          <a:spcPts val="0"/>
                        </a:spcBef>
                        <a:spcAft>
                          <a:spcPts val="1000"/>
                        </a:spcAft>
                        <a:buFont typeface="Arial" panose="020B0604020202020204" pitchFamily="34" charset="0"/>
                        <a:buChar char="•"/>
                      </a:pPr>
                      <a:r>
                        <a:rPr lang="en-US" sz="1050" dirty="0"/>
                        <a:t>Its capsule: produce </a:t>
                      </a:r>
                      <a:r>
                        <a:rPr lang="en-US" sz="1050" dirty="0" err="1"/>
                        <a:t>pnemolysin</a:t>
                      </a:r>
                      <a:r>
                        <a:rPr lang="en-US" sz="1050" dirty="0"/>
                        <a:t> → immunogenic</a:t>
                      </a:r>
                      <a:r>
                        <a:rPr lang="ar-SA" sz="1050" dirty="0"/>
                        <a:t> </a:t>
                      </a:r>
                      <a:r>
                        <a:rPr lang="en-US" sz="1050" dirty="0"/>
                        <a:t>and induce </a:t>
                      </a:r>
                      <a:r>
                        <a:rPr lang="en-US" sz="1050" dirty="0" err="1"/>
                        <a:t>immuneresponse</a:t>
                      </a:r>
                      <a:r>
                        <a:rPr lang="en-US" sz="1050" dirty="0"/>
                        <a:t>.</a:t>
                      </a:r>
                      <a:endParaRPr lang="en-US" sz="1050" b="1" dirty="0">
                        <a:solidFill>
                          <a:schemeClr val="accent1">
                            <a:lumMod val="75000"/>
                          </a:schemeClr>
                        </a:solidFill>
                      </a:endParaRPr>
                    </a:p>
                  </a:txBody>
                  <a:tcPr/>
                </a:tc>
                <a:tc>
                  <a:txBody>
                    <a:bodyPr/>
                    <a:lstStyle/>
                    <a:p>
                      <a:pPr marL="285750" indent="-285750" algn="l" rtl="0">
                        <a:buFont typeface="Arial" panose="020B0604020202020204" pitchFamily="34" charset="0"/>
                        <a:buChar char="•"/>
                      </a:pPr>
                      <a:r>
                        <a:rPr lang="en-US" sz="1000" dirty="0"/>
                        <a:t>Infants / Children.</a:t>
                      </a:r>
                    </a:p>
                    <a:p>
                      <a:pPr marL="285750" indent="-285750" algn="l" rtl="0">
                        <a:buFont typeface="Arial" panose="020B0604020202020204" pitchFamily="34" charset="0"/>
                        <a:buChar char="•"/>
                      </a:pPr>
                      <a:r>
                        <a:rPr lang="en-US" sz="1000" dirty="0"/>
                        <a:t>Gram </a:t>
                      </a:r>
                      <a:r>
                        <a:rPr lang="en-US" sz="1000" dirty="0">
                          <a:effectLst/>
                        </a:rPr>
                        <a:t> -</a:t>
                      </a:r>
                      <a:r>
                        <a:rPr lang="en-US" sz="1000" dirty="0" err="1">
                          <a:solidFill>
                            <a:srgbClr val="C00000"/>
                          </a:solidFill>
                          <a:effectLst/>
                        </a:rPr>
                        <a:t>ve</a:t>
                      </a:r>
                      <a:r>
                        <a:rPr lang="en-US" sz="1000" dirty="0">
                          <a:effectLst/>
                        </a:rPr>
                        <a:t> </a:t>
                      </a:r>
                      <a:r>
                        <a:rPr lang="en-US" sz="1000" baseline="0" dirty="0">
                          <a:effectLst/>
                        </a:rPr>
                        <a:t> </a:t>
                      </a:r>
                      <a:r>
                        <a:rPr lang="en-US" sz="1000" dirty="0"/>
                        <a:t>coccobacilli</a:t>
                      </a:r>
                      <a:r>
                        <a:rPr lang="en-US" sz="1000" baseline="0" dirty="0"/>
                        <a:t> </a:t>
                      </a:r>
                      <a:r>
                        <a:rPr lang="en-US" sz="1000" dirty="0"/>
                        <a:t>/ pleomorphic.</a:t>
                      </a:r>
                    </a:p>
                    <a:p>
                      <a:pPr marL="285750" indent="-285750" algn="l" rtl="0">
                        <a:buFont typeface="Arial" panose="020B0604020202020204" pitchFamily="34" charset="0"/>
                        <a:buChar char="•"/>
                      </a:pPr>
                      <a:r>
                        <a:rPr lang="en-US" sz="1000" dirty="0"/>
                        <a:t>Need blood for optimal growth, Hematin (factor X) &amp; NAD (factor V).</a:t>
                      </a:r>
                      <a:endParaRPr lang="ar-SA" sz="1000" dirty="0"/>
                    </a:p>
                    <a:p>
                      <a:pPr marL="285750" indent="-285750" algn="l" rtl="0">
                        <a:buFont typeface="Arial" panose="020B0604020202020204" pitchFamily="34" charset="0"/>
                        <a:buChar char="•"/>
                      </a:pPr>
                      <a:r>
                        <a:rPr lang="en-US" sz="1000" dirty="0"/>
                        <a:t>Type B is invasive and capsulated.</a:t>
                      </a:r>
                      <a:endParaRPr lang="ar-SA" sz="1000" dirty="0"/>
                    </a:p>
                    <a:p>
                      <a:pPr marL="285750" indent="-285750" algn="l" rtl="0">
                        <a:buFont typeface="Arial" panose="020B0604020202020204" pitchFamily="34" charset="0"/>
                        <a:buChar char="•"/>
                      </a:pPr>
                      <a:r>
                        <a:rPr lang="en-US" sz="1000" dirty="0"/>
                        <a:t>The capsule is used as a conjugate vaccine</a:t>
                      </a:r>
                      <a:endParaRPr lang="en-US" sz="1000" b="1" dirty="0">
                        <a:solidFill>
                          <a:schemeClr val="accent1">
                            <a:lumMod val="75000"/>
                          </a:schemeClr>
                        </a:solidFill>
                      </a:endParaRPr>
                    </a:p>
                  </a:txBody>
                  <a:tcPr/>
                </a:tc>
                <a:tc>
                  <a:txBody>
                    <a:bodyPr/>
                    <a:lstStyle/>
                    <a:p>
                      <a:pPr marL="285750" indent="-285750" algn="l" rtl="0">
                        <a:buFont typeface="Arial" panose="020B0604020202020204" pitchFamily="34" charset="0"/>
                        <a:buChar char="•"/>
                      </a:pPr>
                      <a:r>
                        <a:rPr lang="en-US" sz="1000" dirty="0"/>
                        <a:t>Newborns.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Gram  </a:t>
                      </a:r>
                      <a:r>
                        <a:rPr lang="en-US" sz="1000" dirty="0">
                          <a:effectLst/>
                        </a:rPr>
                        <a:t>-</a:t>
                      </a:r>
                      <a:r>
                        <a:rPr lang="en-US" sz="1000" dirty="0" err="1">
                          <a:solidFill>
                            <a:srgbClr val="C00000"/>
                          </a:solidFill>
                          <a:effectLst/>
                        </a:rPr>
                        <a:t>ve</a:t>
                      </a:r>
                      <a:r>
                        <a:rPr lang="en-US" sz="1000" dirty="0">
                          <a:effectLst/>
                        </a:rPr>
                        <a:t> </a:t>
                      </a:r>
                      <a:r>
                        <a:rPr lang="en-US" sz="1000" baseline="0" dirty="0">
                          <a:effectLst/>
                        </a:rPr>
                        <a:t> </a:t>
                      </a:r>
                      <a:r>
                        <a:rPr lang="en-US" sz="1000" dirty="0"/>
                        <a:t>bacilli / Lactose fermenter.</a:t>
                      </a:r>
                    </a:p>
                    <a:p>
                      <a:pPr marL="285750" indent="-285750" algn="l" rtl="0">
                        <a:buFont typeface="Arial" panose="020B0604020202020204" pitchFamily="34" charset="0"/>
                        <a:buChar char="•"/>
                      </a:pPr>
                      <a:r>
                        <a:rPr lang="en-US" sz="1000" dirty="0"/>
                        <a:t>K1 sialic acid capsule → invasion of brain microvascular endothelial cells.</a:t>
                      </a:r>
                    </a:p>
                  </a:txBody>
                  <a:tcPr/>
                </a:tc>
                <a:extLst>
                  <a:ext uri="{0D108BD9-81ED-4DB2-BD59-A6C34878D82A}">
                    <a16:rowId xmlns:a16="http://schemas.microsoft.com/office/drawing/2014/main" xmlns="" val="10002"/>
                  </a:ext>
                </a:extLst>
              </a:tr>
              <a:tr h="259294">
                <a:tc gridSpan="4">
                  <a:txBody>
                    <a:bodyPr/>
                    <a:lstStyle/>
                    <a:p>
                      <a:pPr algn="ctr"/>
                      <a:r>
                        <a:rPr lang="en-US" sz="1200" dirty="0"/>
                        <a:t>Management</a:t>
                      </a:r>
                      <a:endParaRPr lang="en-US" sz="1200" b="1" dirty="0">
                        <a:solidFill>
                          <a:schemeClr val="tx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81848">
                <a:tc gridSpan="4">
                  <a:txBody>
                    <a:bodyPr/>
                    <a:lstStyle/>
                    <a:p>
                      <a:pPr algn="ctr" rtl="0">
                        <a:lnSpc>
                          <a:spcPct val="100000"/>
                        </a:lnSpc>
                      </a:pPr>
                      <a:r>
                        <a:rPr lang="en-US" sz="1100" dirty="0"/>
                        <a:t>Treatment (10-14 days): </a:t>
                      </a:r>
                    </a:p>
                    <a:p>
                      <a:pPr algn="ctr"/>
                      <a:r>
                        <a:rPr lang="en-US" sz="1100" dirty="0" smtClean="0"/>
                        <a:t>Neonates  Treatment : cefotaxime + gentamicin + ampicillin</a:t>
                      </a:r>
                    </a:p>
                    <a:p>
                      <a:pPr algn="ctr"/>
                      <a:r>
                        <a:rPr lang="en-US" sz="1100" dirty="0" smtClean="0"/>
                        <a:t>Adults : cefotaxime + Vancomycin </a:t>
                      </a:r>
                    </a:p>
                    <a:p>
                      <a:pPr algn="ctr"/>
                      <a:r>
                        <a:rPr lang="en-US" sz="1100" dirty="0" smtClean="0"/>
                        <a:t>If age is above 50Add ampicillin </a:t>
                      </a:r>
                      <a:endParaRPr lang="en-US" sz="1100" dirty="0">
                        <a:effectLst/>
                        <a:latin typeface="+mn-lt"/>
                        <a:ea typeface="Calibri"/>
                        <a:cs typeface="Aria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graphicFrame>
        <p:nvGraphicFramePr>
          <p:cNvPr id="6" name="Table 5">
            <a:extLst>
              <a:ext uri="{FF2B5EF4-FFF2-40B4-BE49-F238E27FC236}">
                <a16:creationId xmlns:a16="http://schemas.microsoft.com/office/drawing/2014/main" xmlns="" id="{804F88C4-0F13-0D48-9EDC-D5918A0D8E8D}"/>
              </a:ext>
            </a:extLst>
          </p:cNvPr>
          <p:cNvGraphicFramePr>
            <a:graphicFrameLocks noGrp="1"/>
          </p:cNvGraphicFramePr>
          <p:nvPr>
            <p:extLst>
              <p:ext uri="{D42A27DB-BD31-4B8C-83A1-F6EECF244321}">
                <p14:modId xmlns:p14="http://schemas.microsoft.com/office/powerpoint/2010/main" val="2346779680"/>
              </p:ext>
            </p:extLst>
          </p:nvPr>
        </p:nvGraphicFramePr>
        <p:xfrm>
          <a:off x="228599" y="8895473"/>
          <a:ext cx="6063712" cy="2944472"/>
        </p:xfrm>
        <a:graphic>
          <a:graphicData uri="http://schemas.openxmlformats.org/drawingml/2006/table">
            <a:tbl>
              <a:tblPr firstRow="1" bandRow="1">
                <a:tableStyleId>{5C22544A-7EE6-4342-B048-85BDC9FD1C3A}</a:tableStyleId>
              </a:tblPr>
              <a:tblGrid>
                <a:gridCol w="3031856">
                  <a:extLst>
                    <a:ext uri="{9D8B030D-6E8A-4147-A177-3AD203B41FA5}">
                      <a16:colId xmlns:a16="http://schemas.microsoft.com/office/drawing/2014/main" xmlns="" val="20000"/>
                    </a:ext>
                  </a:extLst>
                </a:gridCol>
                <a:gridCol w="3031856">
                  <a:extLst>
                    <a:ext uri="{9D8B030D-6E8A-4147-A177-3AD203B41FA5}">
                      <a16:colId xmlns:a16="http://schemas.microsoft.com/office/drawing/2014/main" xmlns="" val="20001"/>
                    </a:ext>
                  </a:extLst>
                </a:gridCol>
              </a:tblGrid>
              <a:tr h="29574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 Causes of </a:t>
                      </a:r>
                      <a:r>
                        <a:rPr lang="en-US" sz="1200" u="sng" dirty="0"/>
                        <a:t>Chronic Meningitis </a:t>
                      </a:r>
                      <a:endParaRPr lang="en-US" sz="1200" b="1" u="sng" dirty="0">
                        <a:solidFill>
                          <a:schemeClr val="tx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43621">
                <a:tc>
                  <a:txBody>
                    <a:bodyPr/>
                    <a:lstStyle/>
                    <a:p>
                      <a:pPr algn="ctr"/>
                      <a:r>
                        <a:rPr lang="en-US" sz="1200" dirty="0"/>
                        <a:t>Tuberculosis “Mycobacterium tuberculosis” </a:t>
                      </a:r>
                      <a:endParaRPr lang="en-US" sz="1200" b="1" i="1" dirty="0">
                        <a:solidFill>
                          <a:schemeClr val="bg1"/>
                        </a:solidFill>
                      </a:endParaRPr>
                    </a:p>
                  </a:txBody>
                  <a:tcPr/>
                </a:tc>
                <a:tc>
                  <a:txBody>
                    <a:bodyPr/>
                    <a:lstStyle/>
                    <a:p>
                      <a:pPr algn="ctr"/>
                      <a:r>
                        <a:rPr lang="en-US" sz="1200" dirty="0" err="1"/>
                        <a:t>Brucellosism</a:t>
                      </a:r>
                      <a:r>
                        <a:rPr lang="en-US" sz="1200" dirty="0"/>
                        <a:t> “</a:t>
                      </a:r>
                      <a:r>
                        <a:rPr lang="en-US" sz="1200" dirty="0" err="1"/>
                        <a:t>Br.melitensis</a:t>
                      </a:r>
                      <a:r>
                        <a:rPr lang="en-US" sz="1200" dirty="0"/>
                        <a:t>” </a:t>
                      </a:r>
                      <a:endParaRPr lang="en-US" sz="1200" b="1" i="1" dirty="0">
                        <a:solidFill>
                          <a:schemeClr val="bg1"/>
                        </a:solidFill>
                      </a:endParaRPr>
                    </a:p>
                  </a:txBody>
                  <a:tcPr/>
                </a:tc>
                <a:extLst>
                  <a:ext uri="{0D108BD9-81ED-4DB2-BD59-A6C34878D82A}">
                    <a16:rowId xmlns:a16="http://schemas.microsoft.com/office/drawing/2014/main" xmlns="" val="10001"/>
                  </a:ext>
                </a:extLst>
              </a:tr>
              <a:tr h="2191525">
                <a:tc>
                  <a:txBody>
                    <a:bodyPr/>
                    <a:lstStyle/>
                    <a:p>
                      <a:pPr marL="285750" indent="-285750" algn="l" rtl="0">
                        <a:buFont typeface="Arial" panose="020B0604020202020204" pitchFamily="34" charset="0"/>
                        <a:buChar char="•"/>
                      </a:pPr>
                      <a:r>
                        <a:rPr lang="en-US" sz="1200" u="sng" dirty="0"/>
                        <a:t>Microscopically</a:t>
                      </a:r>
                      <a:r>
                        <a:rPr lang="en-US" sz="1200" dirty="0"/>
                        <a:t>: </a:t>
                      </a:r>
                      <a:r>
                        <a:rPr lang="en-US" sz="1200" dirty="0" err="1"/>
                        <a:t>Ziehl</a:t>
                      </a:r>
                      <a:r>
                        <a:rPr lang="en-US" sz="1200" dirty="0"/>
                        <a:t>–</a:t>
                      </a:r>
                      <a:r>
                        <a:rPr lang="en-US" sz="1200" dirty="0" err="1"/>
                        <a:t>Neelsen</a:t>
                      </a:r>
                      <a:r>
                        <a:rPr lang="en-US" sz="1200" dirty="0"/>
                        <a:t> stain → acid fast bacilli.</a:t>
                      </a:r>
                    </a:p>
                    <a:p>
                      <a:pPr marL="285750" indent="-285750" algn="l" rtl="0">
                        <a:buFont typeface="Arial" panose="020B0604020202020204" pitchFamily="34" charset="0"/>
                        <a:buChar char="•"/>
                      </a:pPr>
                      <a:r>
                        <a:rPr lang="en-US" sz="1200" u="sng" dirty="0"/>
                        <a:t>Tests</a:t>
                      </a:r>
                      <a:r>
                        <a:rPr lang="en-US" sz="1200" dirty="0"/>
                        <a:t>: </a:t>
                      </a:r>
                      <a:r>
                        <a:rPr lang="en-US" sz="1200" dirty="0" err="1"/>
                        <a:t>Mantoux</a:t>
                      </a:r>
                      <a:r>
                        <a:rPr lang="en-US" sz="1200" dirty="0"/>
                        <a:t> test, Tuberculin skin test (TST)</a:t>
                      </a:r>
                    </a:p>
                    <a:p>
                      <a:pPr marL="285750" indent="-285750" algn="l" rtl="0">
                        <a:buFont typeface="Arial" panose="020B0604020202020204" pitchFamily="34" charset="0"/>
                        <a:buChar char="•"/>
                      </a:pPr>
                      <a:r>
                        <a:rPr lang="en-US" sz="1200" u="sng" dirty="0"/>
                        <a:t>Treatment</a:t>
                      </a:r>
                      <a:r>
                        <a:rPr lang="en-US" sz="1200" dirty="0"/>
                        <a:t>: </a:t>
                      </a:r>
                    </a:p>
                    <a:p>
                      <a:pPr marL="0" marR="0" algn="l" rtl="0">
                        <a:lnSpc>
                          <a:spcPct val="115000"/>
                        </a:lnSpc>
                        <a:spcBef>
                          <a:spcPts val="0"/>
                        </a:spcBef>
                        <a:spcAft>
                          <a:spcPts val="1000"/>
                        </a:spcAft>
                      </a:pPr>
                      <a:r>
                        <a:rPr lang="en-US" sz="1200" dirty="0"/>
                        <a:t> Start with 4 drugs “for 2 months”</a:t>
                      </a:r>
                      <a:r>
                        <a:rPr lang="en-US" sz="1200" dirty="0">
                          <a:effectLst/>
                        </a:rPr>
                        <a:t> Rifampicin + Isonized (INH) + Ethambutol + Pyrazinamide.</a:t>
                      </a:r>
                      <a:r>
                        <a:rPr lang="en-US" sz="1200" baseline="0" dirty="0">
                          <a:effectLst/>
                        </a:rPr>
                        <a:t>  </a:t>
                      </a:r>
                    </a:p>
                    <a:p>
                      <a:pPr marL="0" marR="0" algn="l" rtl="0">
                        <a:lnSpc>
                          <a:spcPct val="115000"/>
                        </a:lnSpc>
                        <a:spcBef>
                          <a:spcPts val="0"/>
                        </a:spcBef>
                        <a:spcAft>
                          <a:spcPts val="1000"/>
                        </a:spcAft>
                      </a:pPr>
                      <a:r>
                        <a:rPr lang="en-US" sz="1200" dirty="0"/>
                        <a:t>Then: </a:t>
                      </a:r>
                      <a:r>
                        <a:rPr lang="en-US" sz="1200" dirty="0">
                          <a:effectLst/>
                        </a:rPr>
                        <a:t>Rifampicin + Isonized (INH)</a:t>
                      </a:r>
                      <a:r>
                        <a:rPr lang="en-US" sz="1200" baseline="0" dirty="0">
                          <a:effectLst/>
                        </a:rPr>
                        <a:t> </a:t>
                      </a:r>
                      <a:r>
                        <a:rPr lang="en-US" sz="1200" dirty="0"/>
                        <a:t>“for 4-6 months” </a:t>
                      </a:r>
                    </a:p>
                  </a:txBody>
                  <a:tcPr/>
                </a:tc>
                <a:tc>
                  <a:txBody>
                    <a:bodyPr/>
                    <a:lstStyle/>
                    <a:p>
                      <a:pPr marL="285750" indent="-285750" algn="l" rtl="0">
                        <a:buFont typeface="Arial" panose="020B0604020202020204" pitchFamily="34" charset="0"/>
                        <a:buChar char="•"/>
                      </a:pPr>
                      <a:r>
                        <a:rPr lang="en-US" sz="1200" dirty="0"/>
                        <a:t>Affect people who are in contact with domestic animals “Sheep” or those who consume raw milk and milk products.</a:t>
                      </a:r>
                    </a:p>
                    <a:p>
                      <a:pPr marL="285750" indent="-285750" algn="l" rtl="0">
                        <a:buFont typeface="Arial" panose="020B0604020202020204" pitchFamily="34" charset="0"/>
                        <a:buChar char="•"/>
                      </a:pPr>
                      <a:r>
                        <a:rPr lang="en-US" sz="1200" dirty="0"/>
                        <a:t>Can rarely be transmitted sexually &amp; by inhalation.(lab. Acquired)</a:t>
                      </a:r>
                    </a:p>
                    <a:p>
                      <a:pPr marL="0" marR="0" algn="l" rtl="0">
                        <a:lnSpc>
                          <a:spcPct val="115000"/>
                        </a:lnSpc>
                        <a:spcBef>
                          <a:spcPts val="0"/>
                        </a:spcBef>
                        <a:spcAft>
                          <a:spcPts val="1000"/>
                        </a:spcAft>
                      </a:pPr>
                      <a:r>
                        <a:rPr lang="en-US" sz="1200" u="sng" dirty="0"/>
                        <a:t>Treatment</a:t>
                      </a:r>
                      <a:r>
                        <a:rPr lang="en-US" sz="1200" dirty="0"/>
                        <a:t>: </a:t>
                      </a:r>
                      <a:r>
                        <a:rPr lang="en-US" sz="1200" dirty="0">
                          <a:effectLst/>
                        </a:rPr>
                        <a:t>Rifampicin + </a:t>
                      </a:r>
                      <a:r>
                        <a:rPr lang="en-US" sz="1200" dirty="0" err="1">
                          <a:effectLst/>
                        </a:rPr>
                        <a:t>Cotrimoxazole</a:t>
                      </a:r>
                      <a:r>
                        <a:rPr lang="en-US" sz="1200" baseline="0" dirty="0"/>
                        <a:t> </a:t>
                      </a:r>
                      <a:r>
                        <a:rPr lang="en-US" sz="1200" dirty="0"/>
                        <a:t>.</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62573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64122125"/>
              </p:ext>
            </p:extLst>
          </p:nvPr>
        </p:nvGraphicFramePr>
        <p:xfrm>
          <a:off x="402758" y="566735"/>
          <a:ext cx="5734050" cy="8079367"/>
        </p:xfrm>
        <a:graphic>
          <a:graphicData uri="http://schemas.openxmlformats.org/drawingml/2006/table">
            <a:tbl>
              <a:tblPr firstRow="1" bandRow="1">
                <a:tableStyleId>{0660B408-B3CF-4A94-85FC-2B1E0A45F4A2}</a:tableStyleId>
              </a:tblPr>
              <a:tblGrid>
                <a:gridCol w="1433513">
                  <a:extLst>
                    <a:ext uri="{9D8B030D-6E8A-4147-A177-3AD203B41FA5}">
                      <a16:colId xmlns:a16="http://schemas.microsoft.com/office/drawing/2014/main" xmlns="" val="20000"/>
                    </a:ext>
                  </a:extLst>
                </a:gridCol>
                <a:gridCol w="1954339">
                  <a:extLst>
                    <a:ext uri="{9D8B030D-6E8A-4147-A177-3AD203B41FA5}">
                      <a16:colId xmlns:a16="http://schemas.microsoft.com/office/drawing/2014/main" xmlns="" val="20001"/>
                    </a:ext>
                  </a:extLst>
                </a:gridCol>
                <a:gridCol w="912685">
                  <a:extLst>
                    <a:ext uri="{9D8B030D-6E8A-4147-A177-3AD203B41FA5}">
                      <a16:colId xmlns:a16="http://schemas.microsoft.com/office/drawing/2014/main" xmlns="" val="20002"/>
                    </a:ext>
                  </a:extLst>
                </a:gridCol>
                <a:gridCol w="1433513">
                  <a:extLst>
                    <a:ext uri="{9D8B030D-6E8A-4147-A177-3AD203B41FA5}">
                      <a16:colId xmlns:a16="http://schemas.microsoft.com/office/drawing/2014/main" xmlns="" val="20003"/>
                    </a:ext>
                  </a:extLst>
                </a:gridCol>
              </a:tblGrid>
              <a:tr h="499983">
                <a:tc gridSpan="4">
                  <a:txBody>
                    <a:bodyPr/>
                    <a:lstStyle/>
                    <a:p>
                      <a:pPr algn="l"/>
                      <a:r>
                        <a:rPr lang="en-US" sz="1400" dirty="0"/>
                        <a:t>CASE 1</a:t>
                      </a:r>
                      <a:endParaRPr lang="en-US" sz="1400" b="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10810">
                <a:tc gridSpan="4">
                  <a:txBody>
                    <a:bodyPr/>
                    <a:lstStyle/>
                    <a:p>
                      <a:pPr algn="ctr"/>
                      <a:r>
                        <a:rPr lang="en-US" sz="1600" b="1" dirty="0"/>
                        <a:t>Acute Pyogenic Meningitis</a:t>
                      </a:r>
                    </a:p>
                    <a:p>
                      <a:pPr marL="0" marR="0" indent="0" algn="ctr" defTabSz="342900" rtl="1" eaLnBrk="1" fontAlgn="auto" latinLnBrk="0" hangingPunct="1">
                        <a:lnSpc>
                          <a:spcPct val="100000"/>
                        </a:lnSpc>
                        <a:spcBef>
                          <a:spcPts val="0"/>
                        </a:spcBef>
                        <a:spcAft>
                          <a:spcPts val="0"/>
                        </a:spcAft>
                        <a:buClrTx/>
                        <a:buSzTx/>
                        <a:buFontTx/>
                        <a:buNone/>
                        <a:tabLst/>
                        <a:defRPr/>
                      </a:pPr>
                      <a:r>
                        <a:rPr lang="en-US" sz="1600" b="1" i="1" dirty="0">
                          <a:solidFill>
                            <a:schemeClr val="accent1">
                              <a:lumMod val="75000"/>
                            </a:schemeClr>
                          </a:solidFill>
                        </a:rPr>
                        <a:t>1- Neisseria meningitidis</a:t>
                      </a: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94196">
                <a:tc rowSpan="2" gridSpan="3">
                  <a:txBody>
                    <a:bodyPr/>
                    <a:lstStyle/>
                    <a:p>
                      <a:pPr algn="l"/>
                      <a:r>
                        <a:rPr lang="en-US" sz="1400" b="1" dirty="0"/>
                        <a:t>Scenario: </a:t>
                      </a:r>
                      <a:r>
                        <a:rPr lang="en-US" sz="1400" dirty="0"/>
                        <a:t>A </a:t>
                      </a:r>
                      <a:r>
                        <a:rPr lang="en-US" sz="1400" u="sng" dirty="0"/>
                        <a:t>15-year-old</a:t>
                      </a:r>
                      <a:r>
                        <a:rPr lang="en-US" sz="1400" dirty="0"/>
                        <a:t> healthy male visited the ER presenting with </a:t>
                      </a:r>
                      <a:r>
                        <a:rPr lang="en-US" sz="1400" u="sng" dirty="0"/>
                        <a:t>fever</a:t>
                      </a:r>
                      <a:r>
                        <a:rPr lang="en-US" sz="1400" dirty="0"/>
                        <a:t>, </a:t>
                      </a:r>
                      <a:r>
                        <a:rPr lang="en-US" sz="1400" u="sng" dirty="0"/>
                        <a:t>headache</a:t>
                      </a:r>
                      <a:r>
                        <a:rPr lang="en-US" sz="1400" dirty="0"/>
                        <a:t>, </a:t>
                      </a:r>
                      <a:r>
                        <a:rPr lang="en-US" sz="1400" u="sng" dirty="0"/>
                        <a:t>vomiting</a:t>
                      </a:r>
                      <a:r>
                        <a:rPr lang="en-US" sz="1400" dirty="0"/>
                        <a:t> and </a:t>
                      </a:r>
                      <a:r>
                        <a:rPr lang="en-US" sz="1400" u="sng" dirty="0"/>
                        <a:t>drowsiness</a:t>
                      </a:r>
                      <a:r>
                        <a:rPr lang="en-US" sz="1400" u="none" dirty="0"/>
                        <a:t>.</a:t>
                      </a:r>
                      <a:r>
                        <a:rPr lang="en-US" sz="1400" u="none" baseline="0" dirty="0"/>
                        <a:t> </a:t>
                      </a:r>
                      <a:r>
                        <a:rPr lang="en-US" sz="1400" dirty="0"/>
                        <a:t>Physical examination showed </a:t>
                      </a:r>
                      <a:r>
                        <a:rPr lang="en-US" sz="1400" u="sng" dirty="0"/>
                        <a:t>decreased level of consciousness</a:t>
                      </a:r>
                      <a:r>
                        <a:rPr lang="en-US" sz="1400" dirty="0"/>
                        <a:t>, </a:t>
                      </a:r>
                      <a:r>
                        <a:rPr lang="en-US" sz="1400" u="sng" dirty="0"/>
                        <a:t>neck stiffness </a:t>
                      </a:r>
                      <a:r>
                        <a:rPr lang="en-US" sz="1400" dirty="0"/>
                        <a:t>and </a:t>
                      </a:r>
                      <a:r>
                        <a:rPr lang="en-US" sz="1400" u="sng" dirty="0"/>
                        <a:t>high temperature of 38℃</a:t>
                      </a:r>
                      <a:r>
                        <a:rPr lang="en-US" sz="1400" dirty="0"/>
                        <a:t>. Cerebrospinal fluid (CSF) examination revealed </a:t>
                      </a:r>
                      <a:r>
                        <a:rPr lang="en-US" sz="1400" u="sng" dirty="0"/>
                        <a:t>opening pressure of </a:t>
                      </a:r>
                      <a:r>
                        <a:rPr lang="en-US" sz="1400" u="none" dirty="0"/>
                        <a:t>201 cm H2O</a:t>
                      </a:r>
                      <a:r>
                        <a:rPr lang="en-US" sz="1400" dirty="0"/>
                        <a:t>.</a:t>
                      </a:r>
                    </a:p>
                    <a:p>
                      <a:pPr algn="l"/>
                      <a:endParaRPr lang="en-US" sz="1400" dirty="0"/>
                    </a:p>
                    <a:p>
                      <a:pPr algn="l"/>
                      <a:r>
                        <a:rPr lang="en-US" sz="1400" dirty="0"/>
                        <a:t> Microscopy of the cerebrospinal fluid showed </a:t>
                      </a:r>
                      <a:r>
                        <a:rPr lang="en-US" sz="1400" u="sng" dirty="0">
                          <a:solidFill>
                            <a:srgbClr val="0070C0"/>
                          </a:solidFill>
                        </a:rPr>
                        <a:t>gram –</a:t>
                      </a:r>
                      <a:r>
                        <a:rPr lang="en-US" sz="1400" u="sng" dirty="0" err="1">
                          <a:solidFill>
                            <a:srgbClr val="0070C0"/>
                          </a:solidFill>
                        </a:rPr>
                        <a:t>ve</a:t>
                      </a:r>
                      <a:r>
                        <a:rPr lang="en-US" sz="1400" u="sng" dirty="0">
                          <a:solidFill>
                            <a:srgbClr val="0070C0"/>
                          </a:solidFill>
                        </a:rPr>
                        <a:t> diplococci</a:t>
                      </a:r>
                      <a:r>
                        <a:rPr lang="en-US" sz="1400" dirty="0"/>
                        <a:t>. The patient showed </a:t>
                      </a:r>
                      <a:r>
                        <a:rPr lang="en-US" sz="1400" u="sng" dirty="0"/>
                        <a:t>complete recovery after administration of ceftriaxone for 10 days</a:t>
                      </a:r>
                      <a:r>
                        <a:rPr lang="en-US" sz="1400" dirty="0"/>
                        <a:t>. (purpura is</a:t>
                      </a:r>
                      <a:r>
                        <a:rPr lang="en-US" sz="1400" baseline="0" dirty="0"/>
                        <a:t> classic sign for Neisseria)</a:t>
                      </a: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35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350" kern="1200" dirty="0">
                          <a:solidFill>
                            <a:schemeClr val="dk1"/>
                          </a:solidFill>
                          <a:effectLst/>
                          <a:latin typeface="+mn-lt"/>
                          <a:ea typeface="+mn-ea"/>
                          <a:cs typeface="+mn-cs"/>
                        </a:rPr>
                        <a:t>The doctor in the emergency department takes a detailed history and conducts a clinical examination. Because of clinical findings, he decides to do a lumber puncture.  The results of the lumber puncture are shown below:</a:t>
                      </a:r>
                      <a:r>
                        <a:rPr lang="en-US" sz="1400" dirty="0">
                          <a:effectLst/>
                        </a:rPr>
                        <a:t> </a:t>
                      </a:r>
                      <a:endParaRPr lang="en-US" sz="1400" b="1" u="sng" dirty="0">
                        <a:solidFill>
                          <a:schemeClr val="accent1">
                            <a:lumMod val="75000"/>
                          </a:schemeClr>
                        </a:solidFill>
                        <a:latin typeface="Footlight MT Light" pitchFamily="18" charset="0"/>
                      </a:endParaRPr>
                    </a:p>
                  </a:txBody>
                  <a:tcPr/>
                </a:tc>
                <a:tc rowSpan="2"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1" dirty="0"/>
                        <a:t>Clinical Presentation</a:t>
                      </a:r>
                      <a:endParaRPr lang="en-US" sz="1400" b="1" dirty="0">
                        <a:solidFill>
                          <a:schemeClr val="bg1"/>
                        </a:solidFill>
                        <a:latin typeface="+mn-lt"/>
                      </a:endParaRPr>
                    </a:p>
                  </a:txBody>
                  <a:tcPr>
                    <a:solidFill>
                      <a:schemeClr val="accent2"/>
                    </a:solidFill>
                  </a:tcPr>
                </a:tc>
                <a:extLst>
                  <a:ext uri="{0D108BD9-81ED-4DB2-BD59-A6C34878D82A}">
                    <a16:rowId xmlns:a16="http://schemas.microsoft.com/office/drawing/2014/main" xmlns="" val="10002"/>
                  </a:ext>
                </a:extLst>
              </a:tr>
              <a:tr h="3315035">
                <a:tc gridSpan="3"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342900" rtl="0" eaLnBrk="1" latinLnBrk="0" hangingPunct="1"/>
                      <a:endParaRPr lang="en-US" sz="1400" dirty="0"/>
                    </a:p>
                  </a:txBody>
                  <a:tcPr/>
                </a:tc>
                <a:extLst>
                  <a:ext uri="{0D108BD9-81ED-4DB2-BD59-A6C34878D82A}">
                    <a16:rowId xmlns:a16="http://schemas.microsoft.com/office/drawing/2014/main" xmlns="" val="10003"/>
                  </a:ext>
                </a:extLst>
              </a:tr>
              <a:tr h="423872">
                <a:tc>
                  <a:txBody>
                    <a:bodyPr/>
                    <a:lstStyle/>
                    <a:p>
                      <a:pPr algn="l"/>
                      <a:r>
                        <a:rPr lang="en-US" sz="1400" dirty="0"/>
                        <a:t>CSF</a:t>
                      </a:r>
                      <a:endParaRPr lang="en-US" sz="1400" b="1" dirty="0">
                        <a:solidFill>
                          <a:schemeClr val="bg1"/>
                        </a:solidFill>
                      </a:endParaRPr>
                    </a:p>
                  </a:txBody>
                  <a:tcPr>
                    <a:solidFill>
                      <a:schemeClr val="accent2"/>
                    </a:solidFill>
                  </a:tcPr>
                </a:tc>
                <a:tc>
                  <a:txBody>
                    <a:bodyPr/>
                    <a:lstStyle/>
                    <a:p>
                      <a:pPr algn="l"/>
                      <a:r>
                        <a:rPr lang="en-US" sz="1400" dirty="0"/>
                        <a:t>Patient’s results </a:t>
                      </a:r>
                      <a:endParaRPr lang="en-US" sz="1400" b="1" dirty="0">
                        <a:solidFill>
                          <a:schemeClr val="bg1"/>
                        </a:solidFill>
                      </a:endParaRPr>
                    </a:p>
                  </a:txBody>
                  <a:tcPr>
                    <a:solidFill>
                      <a:schemeClr val="accent2"/>
                    </a:solidFill>
                  </a:tcPr>
                </a:tc>
                <a:tc gridSpan="2">
                  <a:txBody>
                    <a:bodyPr/>
                    <a:lstStyle/>
                    <a:p>
                      <a:pPr algn="l"/>
                      <a:r>
                        <a:rPr lang="en-US" sz="1400" dirty="0"/>
                        <a:t>Normal range</a:t>
                      </a:r>
                      <a:endParaRPr lang="en-US" sz="1400" b="1" dirty="0">
                        <a:solidFill>
                          <a:schemeClr val="bg1"/>
                        </a:solidFill>
                      </a:endParaRPr>
                    </a:p>
                  </a:txBody>
                  <a:tcPr>
                    <a:solidFill>
                      <a:schemeClr val="accent2"/>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180932">
                <a:tc>
                  <a:txBody>
                    <a:bodyPr/>
                    <a:lstStyle/>
                    <a:p>
                      <a:pPr algn="l"/>
                      <a:r>
                        <a:rPr lang="en-US" sz="1100" b="1" dirty="0"/>
                        <a:t>Appearance </a:t>
                      </a:r>
                    </a:p>
                  </a:txBody>
                  <a:tcPr/>
                </a:tc>
                <a:tc>
                  <a:txBody>
                    <a:bodyPr/>
                    <a:lstStyle/>
                    <a:p>
                      <a:pPr algn="l"/>
                      <a:r>
                        <a:rPr lang="en-US" sz="1100" dirty="0"/>
                        <a:t>Turbid (cloudy)</a:t>
                      </a:r>
                      <a:endParaRPr lang="en-US" sz="1100" b="1" dirty="0"/>
                    </a:p>
                  </a:txBody>
                  <a:tcPr/>
                </a:tc>
                <a:tc gridSpan="2">
                  <a:txBody>
                    <a:bodyPr/>
                    <a:lstStyle/>
                    <a:p>
                      <a:pPr algn="l"/>
                      <a:r>
                        <a:rPr lang="en-US" sz="1100" dirty="0"/>
                        <a:t>Clear </a:t>
                      </a:r>
                      <a:endParaRPr lang="en-US" sz="1100" b="1" dirty="0"/>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6334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t>WBCs  (</a:t>
                      </a:r>
                      <a:r>
                        <a:rPr lang="en-US" sz="1100" b="1" baseline="0" dirty="0"/>
                        <a:t>cells</a:t>
                      </a:r>
                      <a:r>
                        <a:rPr lang="ar-SA" sz="1100" b="1" baseline="0" dirty="0"/>
                        <a:t>/</a:t>
                      </a:r>
                      <a:r>
                        <a:rPr lang="en-US" sz="1100" b="1" baseline="0" dirty="0"/>
                        <a:t>mm</a:t>
                      </a:r>
                      <a:r>
                        <a:rPr lang="en-US" sz="1100" b="1" kern="1200" baseline="30000" dirty="0">
                          <a:solidFill>
                            <a:schemeClr val="tx1"/>
                          </a:solidFill>
                          <a:effectLst/>
                          <a:latin typeface="+mn-lt"/>
                          <a:ea typeface="+mn-ea"/>
                          <a:cs typeface="+mn-cs"/>
                        </a:rPr>
                        <a:t>3</a:t>
                      </a:r>
                      <a:r>
                        <a:rPr lang="en-US" sz="1100" b="1" dirty="0"/>
                        <a:t>)</a:t>
                      </a:r>
                    </a:p>
                  </a:txBody>
                  <a:tcPr/>
                </a:tc>
                <a:tc>
                  <a:txBody>
                    <a:bodyPr/>
                    <a:lstStyle/>
                    <a:p>
                      <a:pPr algn="l"/>
                      <a:r>
                        <a:rPr lang="en-US" sz="1100" dirty="0"/>
                        <a:t>8,320</a:t>
                      </a:r>
                    </a:p>
                    <a:p>
                      <a:pPr algn="l"/>
                      <a:r>
                        <a:rPr lang="en-US" sz="1100" dirty="0"/>
                        <a:t> Mainly</a:t>
                      </a:r>
                      <a:r>
                        <a:rPr lang="en-US" sz="1100" baseline="0" dirty="0"/>
                        <a:t> </a:t>
                      </a:r>
                      <a:r>
                        <a:rPr lang="en-US" sz="1100" dirty="0"/>
                        <a:t>polymorphonuclear leucocytes (84%) </a:t>
                      </a:r>
                      <a:endParaRPr lang="en-US" sz="1100" b="1"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Few (&lt;5</a:t>
                      </a:r>
                      <a:r>
                        <a:rPr lang="en-US" sz="1100" kern="1200" baseline="0" dirty="0">
                          <a:effectLst/>
                        </a:rPr>
                        <a:t>)</a:t>
                      </a:r>
                      <a:endParaRPr lang="en-US" sz="1100" b="1" kern="1200" dirty="0">
                        <a:solidFill>
                          <a:schemeClr val="tx1"/>
                        </a:solidFill>
                        <a:effectLst/>
                        <a:latin typeface="+mn-lt"/>
                        <a:ea typeface="+mn-ea"/>
                        <a:cs typeface="+mn-cs"/>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02946">
                <a:tc>
                  <a:txBody>
                    <a:bodyPr/>
                    <a:lstStyle/>
                    <a:p>
                      <a:pPr algn="l"/>
                      <a:r>
                        <a:rPr lang="en-US" sz="1100" b="1" dirty="0"/>
                        <a:t>Protein (g/L)</a:t>
                      </a:r>
                    </a:p>
                  </a:txBody>
                  <a:tcPr/>
                </a:tc>
                <a:tc>
                  <a:txBody>
                    <a:bodyPr/>
                    <a:lstStyle/>
                    <a:p>
                      <a:pPr algn="l"/>
                      <a:r>
                        <a:rPr lang="en-US" sz="1100" dirty="0"/>
                        <a:t>5.0</a:t>
                      </a:r>
                      <a:endParaRPr lang="en-US" sz="1100" b="1" dirty="0"/>
                    </a:p>
                  </a:txBody>
                  <a:tcPr/>
                </a:tc>
                <a:tc gridSpan="2">
                  <a:txBody>
                    <a:bodyPr/>
                    <a:lstStyle/>
                    <a:p>
                      <a:pPr algn="l"/>
                      <a:r>
                        <a:rPr lang="en-US" sz="1100" dirty="0"/>
                        <a:t>0.1-0.4</a:t>
                      </a:r>
                      <a:endParaRPr lang="en-US" sz="1100" b="1" dirty="0"/>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241727">
                <a:tc>
                  <a:txBody>
                    <a:bodyPr/>
                    <a:lstStyle/>
                    <a:p>
                      <a:pPr algn="l"/>
                      <a:r>
                        <a:rPr lang="en-US" sz="1100" b="1" dirty="0"/>
                        <a:t>Glucose (</a:t>
                      </a:r>
                      <a:r>
                        <a:rPr lang="en-US" sz="1100" b="1" dirty="0" err="1"/>
                        <a:t>mmol</a:t>
                      </a:r>
                      <a:r>
                        <a:rPr lang="en-US" sz="1100" b="1" dirty="0"/>
                        <a:t>/L)</a:t>
                      </a:r>
                    </a:p>
                  </a:txBody>
                  <a:tcPr/>
                </a:tc>
                <a:tc>
                  <a:txBody>
                    <a:bodyPr/>
                    <a:lstStyle/>
                    <a:p>
                      <a:pPr algn="l"/>
                      <a:r>
                        <a:rPr lang="en-US" sz="1100" dirty="0"/>
                        <a:t>1.3</a:t>
                      </a:r>
                      <a:endParaRPr lang="en-US" sz="1100" b="1" dirty="0"/>
                    </a:p>
                  </a:txBody>
                  <a:tcPr/>
                </a:tc>
                <a:tc gridSpan="2">
                  <a:txBody>
                    <a:bodyPr/>
                    <a:lstStyle/>
                    <a:p>
                      <a:pPr algn="l"/>
                      <a:r>
                        <a:rPr lang="en-US" sz="1100" dirty="0"/>
                        <a:t>3.0-4.5</a:t>
                      </a:r>
                      <a:endParaRPr lang="en-US" sz="1100" b="1" dirty="0"/>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137160">
                <a:tc>
                  <a:txBody>
                    <a:bodyPr/>
                    <a:lstStyle/>
                    <a:p>
                      <a:pPr algn="l"/>
                      <a:r>
                        <a:rPr lang="en-US" sz="1100" b="1" dirty="0"/>
                        <a:t>Chloride(</a:t>
                      </a:r>
                      <a:r>
                        <a:rPr lang="en-US" sz="1100" b="1" dirty="0" err="1"/>
                        <a:t>mmol</a:t>
                      </a:r>
                      <a:r>
                        <a:rPr lang="en-US" sz="1100" b="1" dirty="0"/>
                        <a:t>/L)</a:t>
                      </a:r>
                    </a:p>
                  </a:txBody>
                  <a:tcPr/>
                </a:tc>
                <a:tc>
                  <a:txBody>
                    <a:bodyPr/>
                    <a:lstStyle/>
                    <a:p>
                      <a:pPr algn="l"/>
                      <a:r>
                        <a:rPr lang="en-US" sz="1100" dirty="0"/>
                        <a:t>110</a:t>
                      </a:r>
                      <a:endParaRPr lang="en-US" sz="1100" b="1" dirty="0"/>
                    </a:p>
                  </a:txBody>
                  <a:tcPr/>
                </a:tc>
                <a:tc gridSpan="2">
                  <a:txBody>
                    <a:bodyPr/>
                    <a:lstStyle/>
                    <a:p>
                      <a:pPr algn="l"/>
                      <a:r>
                        <a:rPr lang="en-US" sz="1100" dirty="0"/>
                        <a:t>115-130</a:t>
                      </a:r>
                      <a:endParaRPr lang="en-US" sz="1100" b="1" dirty="0"/>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pic>
        <p:nvPicPr>
          <p:cNvPr id="5" name="Picture 2"/>
          <p:cNvPicPr>
            <a:picLocks noChangeAspect="1" noChangeArrowheads="1"/>
          </p:cNvPicPr>
          <p:nvPr/>
        </p:nvPicPr>
        <p:blipFill>
          <a:blip r:embed="rId2" cstate="print"/>
          <a:srcRect/>
          <a:stretch>
            <a:fillRect/>
          </a:stretch>
        </p:blipFill>
        <p:spPr bwMode="auto">
          <a:xfrm>
            <a:off x="4778390" y="2587901"/>
            <a:ext cx="1286071" cy="1117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3"/>
          <p:cNvPicPr>
            <a:picLocks noChangeAspect="1" noChangeArrowheads="1"/>
          </p:cNvPicPr>
          <p:nvPr/>
        </p:nvPicPr>
        <p:blipFill>
          <a:blip r:embed="rId3" cstate="print"/>
          <a:srcRect/>
          <a:stretch>
            <a:fillRect/>
          </a:stretch>
        </p:blipFill>
        <p:spPr bwMode="auto">
          <a:xfrm>
            <a:off x="4757092" y="4102407"/>
            <a:ext cx="1328665" cy="1008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http://www.emedmag.com/images/039080022d.jpg"/>
          <p:cNvPicPr/>
          <p:nvPr/>
        </p:nvPicPr>
        <p:blipFill>
          <a:blip r:embed="rId4" cstate="print"/>
          <a:srcRect/>
          <a:stretch>
            <a:fillRect/>
          </a:stretch>
        </p:blipFill>
        <p:spPr bwMode="auto">
          <a:xfrm>
            <a:off x="2972312" y="6086646"/>
            <a:ext cx="594941" cy="957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Table 8"/>
          <p:cNvGraphicFramePr>
            <a:graphicFrameLocks noGrp="1"/>
          </p:cNvGraphicFramePr>
          <p:nvPr>
            <p:extLst>
              <p:ext uri="{D42A27DB-BD31-4B8C-83A1-F6EECF244321}">
                <p14:modId xmlns:p14="http://schemas.microsoft.com/office/powerpoint/2010/main" val="1248563913"/>
              </p:ext>
            </p:extLst>
          </p:nvPr>
        </p:nvGraphicFramePr>
        <p:xfrm>
          <a:off x="402758" y="9043298"/>
          <a:ext cx="5902792" cy="2085430"/>
        </p:xfrm>
        <a:graphic>
          <a:graphicData uri="http://schemas.openxmlformats.org/drawingml/2006/table">
            <a:tbl>
              <a:tblPr firstRow="1" bandRow="1">
                <a:tableStyleId>{9DCAF9ED-07DC-4A11-8D7F-57B35C25682E}</a:tableStyleId>
              </a:tblPr>
              <a:tblGrid>
                <a:gridCol w="2951396">
                  <a:extLst>
                    <a:ext uri="{9D8B030D-6E8A-4147-A177-3AD203B41FA5}">
                      <a16:colId xmlns:a16="http://schemas.microsoft.com/office/drawing/2014/main" xmlns="" val="20000"/>
                    </a:ext>
                  </a:extLst>
                </a:gridCol>
                <a:gridCol w="2951396">
                  <a:extLst>
                    <a:ext uri="{9D8B030D-6E8A-4147-A177-3AD203B41FA5}">
                      <a16:colId xmlns:a16="http://schemas.microsoft.com/office/drawing/2014/main" xmlns="" val="20001"/>
                    </a:ext>
                  </a:extLst>
                </a:gridCol>
              </a:tblGrid>
              <a:tr h="34077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Acute Pyogenic Meningitis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1- Neisseria meningitidis</a:t>
                      </a:r>
                      <a:endParaRPr lang="en-US" sz="1200" b="1" i="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168400">
                <a:tc>
                  <a:txBody>
                    <a:bodyPr/>
                    <a:lstStyle/>
                    <a:p>
                      <a:pPr algn="ctr"/>
                      <a:endParaRPr lang="en-US" sz="1200" b="1" dirty="0">
                        <a:latin typeface="+mn-lt"/>
                      </a:endParaRPr>
                    </a:p>
                  </a:txBody>
                  <a:tcPr/>
                </a:tc>
                <a:tc>
                  <a:txBody>
                    <a:bodyPr/>
                    <a:lstStyle/>
                    <a:p>
                      <a:endParaRPr lang="en-US" sz="1200" dirty="0"/>
                    </a:p>
                  </a:txBody>
                  <a:tcPr/>
                </a:tc>
                <a:extLst>
                  <a:ext uri="{0D108BD9-81ED-4DB2-BD59-A6C34878D82A}">
                    <a16:rowId xmlns:a16="http://schemas.microsoft.com/office/drawing/2014/main" xmlns="" val="10001"/>
                  </a:ext>
                </a:extLst>
              </a:tr>
              <a:tr h="4598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Microscopic Appearance </a:t>
                      </a:r>
                    </a:p>
                    <a:p>
                      <a:pPr algn="ctr"/>
                      <a:endParaRPr lang="en-US" sz="1200" dirty="0"/>
                    </a:p>
                  </a:txBody>
                  <a:tcPr/>
                </a:tc>
                <a:tc>
                  <a:txBody>
                    <a:bodyPr/>
                    <a:lstStyle/>
                    <a:p>
                      <a:pPr algn="ctr"/>
                      <a:r>
                        <a:rPr lang="en-US" sz="1200" dirty="0"/>
                        <a:t>Culture on Thayer-Martin</a:t>
                      </a:r>
                      <a:r>
                        <a:rPr lang="en-US" sz="1200" baseline="0" dirty="0"/>
                        <a:t> </a:t>
                      </a:r>
                      <a:r>
                        <a:rPr lang="en-US" sz="1200" dirty="0"/>
                        <a:t>agar</a:t>
                      </a:r>
                    </a:p>
                    <a:p>
                      <a:pPr algn="ctr"/>
                      <a:r>
                        <a:rPr lang="en-US" sz="1200" dirty="0"/>
                        <a:t>Specific for Neisseria</a:t>
                      </a:r>
                      <a:endParaRPr lang="en-US" sz="1200" b="1" dirty="0">
                        <a:solidFill>
                          <a:schemeClr val="accent1">
                            <a:lumMod val="50000"/>
                          </a:schemeClr>
                        </a:solidFill>
                        <a:latin typeface="+mn-lt"/>
                      </a:endParaRPr>
                    </a:p>
                  </a:txBody>
                  <a:tcPr/>
                </a:tc>
                <a:extLst>
                  <a:ext uri="{0D108BD9-81ED-4DB2-BD59-A6C34878D82A}">
                    <a16:rowId xmlns:a16="http://schemas.microsoft.com/office/drawing/2014/main" xmlns="" val="10002"/>
                  </a:ext>
                </a:extLst>
              </a:tr>
            </a:tbl>
          </a:graphicData>
        </a:graphic>
      </p:graphicFrame>
      <p:pic>
        <p:nvPicPr>
          <p:cNvPr id="10" name="Picture 9" descr="CNS191"/>
          <p:cNvPicPr>
            <a:picLocks noChangeAspect="1" noChangeArrowheads="1"/>
          </p:cNvPicPr>
          <p:nvPr/>
        </p:nvPicPr>
        <p:blipFill rotWithShape="1">
          <a:blip r:embed="rId5" cstate="print"/>
          <a:srcRect r="22530"/>
          <a:stretch/>
        </p:blipFill>
        <p:spPr bwMode="auto">
          <a:xfrm>
            <a:off x="1198423" y="9626718"/>
            <a:ext cx="1308294" cy="918590"/>
          </a:xfrm>
          <a:prstGeom prst="rect">
            <a:avLst/>
          </a:prstGeom>
          <a:ln>
            <a:noFill/>
          </a:ln>
          <a:effectLst>
            <a:outerShdw blurRad="292100" dist="139700" dir="2700000" algn="tl" rotWithShape="0">
              <a:srgbClr val="333333">
                <a:alpha val="65000"/>
              </a:srgbClr>
            </a:outerShdw>
          </a:effectLst>
        </p:spPr>
      </p:pic>
      <p:pic>
        <p:nvPicPr>
          <p:cNvPr id="11" name="صورة 5" descr="chocolate_n_gonorrhoeae.jpg"/>
          <p:cNvPicPr>
            <a:picLocks noChangeAspect="1"/>
          </p:cNvPicPr>
          <p:nvPr/>
        </p:nvPicPr>
        <p:blipFill>
          <a:blip r:embed="rId6" cstate="print"/>
          <a:stretch>
            <a:fillRect/>
          </a:stretch>
        </p:blipFill>
        <p:spPr>
          <a:xfrm>
            <a:off x="4417875" y="9567127"/>
            <a:ext cx="1117600" cy="1037772"/>
          </a:xfrm>
          <a:prstGeom prst="rect">
            <a:avLst/>
          </a:prstGeom>
          <a:ln>
            <a:noFill/>
          </a:ln>
          <a:effectLst>
            <a:outerShdw blurRad="292100" dist="139700" dir="2700000" algn="tl" rotWithShape="0">
              <a:srgbClr val="333333">
                <a:alpha val="65000"/>
              </a:srgbClr>
            </a:outerShdw>
          </a:effectLst>
        </p:spPr>
      </p:pic>
      <p:pic>
        <p:nvPicPr>
          <p:cNvPr id="12" name="Picture 11" descr="File:CSF.JPG">
            <a:hlinkClick r:id="rId7"/>
          </p:cNvPr>
          <p:cNvPicPr/>
          <p:nvPr/>
        </p:nvPicPr>
        <p:blipFill rotWithShape="1">
          <a:blip r:embed="rId8" cstate="print"/>
          <a:srcRect r="75733"/>
          <a:stretch/>
        </p:blipFill>
        <p:spPr bwMode="auto">
          <a:xfrm>
            <a:off x="4795934" y="6086646"/>
            <a:ext cx="522397" cy="957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3095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543" y="1427152"/>
            <a:ext cx="6231885" cy="7832914"/>
          </a:xfrm>
          <a:prstGeom prst="rect">
            <a:avLst/>
          </a:prstGeom>
          <a:noFill/>
        </p:spPr>
        <p:txBody>
          <a:bodyPr wrap="square" rtlCol="0">
            <a:spAutoFit/>
          </a:bodyPr>
          <a:lstStyle/>
          <a:p>
            <a:endParaRPr lang="en-US" sz="1400" b="1" dirty="0"/>
          </a:p>
          <a:p>
            <a:r>
              <a:rPr lang="en-US" sz="1250" b="1" dirty="0"/>
              <a:t>Q1</a:t>
            </a:r>
            <a:r>
              <a:rPr lang="en-US" sz="1250" dirty="0"/>
              <a:t>: What is your diagnosis?</a:t>
            </a:r>
          </a:p>
          <a:p>
            <a:r>
              <a:rPr lang="en-US" sz="1250" dirty="0">
                <a:solidFill>
                  <a:schemeClr val="accent1">
                    <a:lumMod val="75000"/>
                  </a:schemeClr>
                </a:solidFill>
              </a:rPr>
              <a:t>Acute Pyogenic Meningitis. </a:t>
            </a:r>
          </a:p>
          <a:p>
            <a:endParaRPr lang="en-US" sz="1250" dirty="0">
              <a:solidFill>
                <a:schemeClr val="accent1">
                  <a:lumMod val="75000"/>
                </a:schemeClr>
              </a:solidFill>
            </a:endParaRPr>
          </a:p>
          <a:p>
            <a:r>
              <a:rPr lang="en-US" sz="1250" b="1" dirty="0"/>
              <a:t>Q2</a:t>
            </a:r>
            <a:r>
              <a:rPr lang="en-US" sz="1250" dirty="0"/>
              <a:t>: What is the most likely infection responsible?</a:t>
            </a:r>
          </a:p>
          <a:p>
            <a:r>
              <a:rPr lang="en-US" sz="1250" dirty="0">
                <a:solidFill>
                  <a:schemeClr val="accent1">
                    <a:lumMod val="75000"/>
                  </a:schemeClr>
                </a:solidFill>
              </a:rPr>
              <a:t>Bacterial infection. </a:t>
            </a:r>
            <a:r>
              <a:rPr lang="en-US" sz="1250" dirty="0">
                <a:solidFill>
                  <a:schemeClr val="tx1">
                    <a:lumMod val="50000"/>
                    <a:lumOff val="50000"/>
                  </a:schemeClr>
                </a:solidFill>
              </a:rPr>
              <a:t>More serious than viral infections.</a:t>
            </a:r>
          </a:p>
          <a:p>
            <a:endParaRPr lang="en-US" sz="1250" dirty="0">
              <a:solidFill>
                <a:schemeClr val="accent1">
                  <a:lumMod val="75000"/>
                </a:schemeClr>
              </a:solidFill>
            </a:endParaRPr>
          </a:p>
          <a:p>
            <a:r>
              <a:rPr lang="en-US" sz="1250" b="1" dirty="0"/>
              <a:t>Q3: </a:t>
            </a:r>
            <a:r>
              <a:rPr lang="en-US" sz="1250" dirty="0"/>
              <a:t>What  is  your  justification  for  your  answer  to question two?</a:t>
            </a:r>
          </a:p>
          <a:p>
            <a:r>
              <a:rPr lang="en-US" sz="1250" dirty="0">
                <a:solidFill>
                  <a:schemeClr val="accent1">
                    <a:lumMod val="75000"/>
                  </a:schemeClr>
                </a:solidFill>
              </a:rPr>
              <a:t>↑  WBCs + ↑  Protein + ↓  Glucose + there is Polymorphs.</a:t>
            </a:r>
          </a:p>
          <a:p>
            <a:endParaRPr lang="en-US" sz="1250" dirty="0">
              <a:solidFill>
                <a:schemeClr val="accent1">
                  <a:lumMod val="75000"/>
                </a:schemeClr>
              </a:solidFill>
            </a:endParaRPr>
          </a:p>
          <a:p>
            <a:r>
              <a:rPr lang="en-US" sz="1250" b="1" dirty="0"/>
              <a:t>Q4</a:t>
            </a:r>
            <a:r>
              <a:rPr lang="en-US" sz="1250" dirty="0"/>
              <a:t>: Describe the microorganism’s appearance under microscope? </a:t>
            </a:r>
          </a:p>
          <a:p>
            <a:r>
              <a:rPr lang="en-US" sz="1250" dirty="0">
                <a:solidFill>
                  <a:schemeClr val="accent1">
                    <a:lumMod val="75000"/>
                  </a:schemeClr>
                </a:solidFill>
              </a:rPr>
              <a:t>Gram negative intracellular </a:t>
            </a:r>
            <a:r>
              <a:rPr lang="en-US" sz="1250" dirty="0">
                <a:solidFill>
                  <a:schemeClr val="tx1">
                    <a:lumMod val="50000"/>
                    <a:lumOff val="50000"/>
                  </a:schemeClr>
                </a:solidFill>
              </a:rPr>
              <a:t>bean-shaped</a:t>
            </a:r>
            <a:r>
              <a:rPr lang="en-US" sz="1250" dirty="0">
                <a:solidFill>
                  <a:schemeClr val="accent1">
                    <a:lumMod val="75000"/>
                  </a:schemeClr>
                </a:solidFill>
              </a:rPr>
              <a:t> diplococci + many pus cells.</a:t>
            </a:r>
          </a:p>
          <a:p>
            <a:r>
              <a:rPr lang="en-US" sz="1250" dirty="0">
                <a:solidFill>
                  <a:schemeClr val="accent1">
                    <a:lumMod val="75000"/>
                  </a:schemeClr>
                </a:solidFill>
              </a:rPr>
              <a:t>Oxidase and catalase tests are ( positive )</a:t>
            </a:r>
          </a:p>
          <a:p>
            <a:endParaRPr lang="en-US" sz="1250" dirty="0">
              <a:solidFill>
                <a:schemeClr val="accent1">
                  <a:lumMod val="75000"/>
                </a:schemeClr>
              </a:solidFill>
            </a:endParaRPr>
          </a:p>
          <a:p>
            <a:r>
              <a:rPr lang="en-US" sz="1250" dirty="0"/>
              <a:t> </a:t>
            </a:r>
            <a:r>
              <a:rPr lang="en-US" sz="1250" b="1" dirty="0"/>
              <a:t>Q5</a:t>
            </a:r>
            <a:r>
              <a:rPr lang="en-US" sz="1250" dirty="0"/>
              <a:t>: Name the media used for growing such organism? </a:t>
            </a:r>
          </a:p>
          <a:p>
            <a:r>
              <a:rPr lang="en-US" sz="1250" dirty="0">
                <a:solidFill>
                  <a:schemeClr val="accent1">
                    <a:lumMod val="75000"/>
                  </a:schemeClr>
                </a:solidFill>
              </a:rPr>
              <a:t>Thayer-Martin agar or Chocolate agar. </a:t>
            </a:r>
          </a:p>
          <a:p>
            <a:endParaRPr lang="en-US" sz="1250" dirty="0">
              <a:solidFill>
                <a:schemeClr val="accent1">
                  <a:lumMod val="75000"/>
                </a:schemeClr>
              </a:solidFill>
            </a:endParaRPr>
          </a:p>
          <a:p>
            <a:r>
              <a:rPr lang="en-US" sz="1250" b="1" dirty="0"/>
              <a:t>Q6</a:t>
            </a:r>
            <a:r>
              <a:rPr lang="en-US" sz="1250" dirty="0"/>
              <a:t>: What further investigation would you like to do at this stage? </a:t>
            </a:r>
          </a:p>
          <a:p>
            <a:r>
              <a:rPr lang="en-US" sz="1250" dirty="0">
                <a:solidFill>
                  <a:schemeClr val="accent1">
                    <a:lumMod val="75000"/>
                  </a:schemeClr>
                </a:solidFill>
              </a:rPr>
              <a:t>CSF culture and smear, Blood culture, CBC (complete blood count) , Protein and glucose levels, PCR (polymerase chain reaction) (DNA detection), Serology (Antigen detection). antigen = capsule)</a:t>
            </a:r>
          </a:p>
          <a:p>
            <a:endParaRPr lang="en-US" sz="1250" dirty="0">
              <a:solidFill>
                <a:schemeClr val="accent1">
                  <a:lumMod val="75000"/>
                </a:schemeClr>
              </a:solidFill>
            </a:endParaRPr>
          </a:p>
          <a:p>
            <a:r>
              <a:rPr lang="en-US" sz="1250" dirty="0">
                <a:solidFill>
                  <a:schemeClr val="accent1">
                    <a:lumMod val="75000"/>
                  </a:schemeClr>
                </a:solidFill>
              </a:rPr>
              <a:t>-NOTE from doctor </a:t>
            </a:r>
            <a:r>
              <a:rPr lang="en-US" sz="1250" dirty="0" err="1">
                <a:solidFill>
                  <a:schemeClr val="accent1">
                    <a:lumMod val="75000"/>
                  </a:schemeClr>
                </a:solidFill>
              </a:rPr>
              <a:t>Fawzia</a:t>
            </a:r>
            <a:r>
              <a:rPr lang="en-US" sz="1250" dirty="0">
                <a:solidFill>
                  <a:schemeClr val="accent1">
                    <a:lumMod val="75000"/>
                  </a:schemeClr>
                </a:solidFill>
              </a:rPr>
              <a:t> about when we use PCR in bacteria:</a:t>
            </a:r>
            <a:endParaRPr lang="ar-SA" sz="1250" dirty="0">
              <a:solidFill>
                <a:schemeClr val="accent1">
                  <a:lumMod val="75000"/>
                </a:schemeClr>
              </a:solidFill>
            </a:endParaRPr>
          </a:p>
          <a:p>
            <a:endParaRPr lang="en-US" sz="1250" b="1" dirty="0"/>
          </a:p>
          <a:p>
            <a:endParaRPr lang="en-US" sz="1250" b="1" dirty="0"/>
          </a:p>
          <a:p>
            <a:r>
              <a:rPr lang="en-US" sz="1250" b="1" dirty="0"/>
              <a:t>Q7</a:t>
            </a:r>
            <a:r>
              <a:rPr lang="en-US" sz="1250" dirty="0"/>
              <a:t>: Mention two recommended empirical antibiotics that can be used in such a case?</a:t>
            </a:r>
          </a:p>
          <a:p>
            <a:r>
              <a:rPr lang="en-US" sz="1250" dirty="0">
                <a:solidFill>
                  <a:schemeClr val="accent1">
                    <a:lumMod val="75000"/>
                  </a:schemeClr>
                </a:solidFill>
              </a:rPr>
              <a:t>Ceftriaxone with Vancomycin.</a:t>
            </a:r>
          </a:p>
          <a:p>
            <a:endParaRPr lang="en-US" sz="1250" dirty="0">
              <a:solidFill>
                <a:schemeClr val="accent1">
                  <a:lumMod val="75000"/>
                </a:schemeClr>
              </a:solidFill>
            </a:endParaRPr>
          </a:p>
          <a:p>
            <a:r>
              <a:rPr lang="en-US" sz="1250" b="1" dirty="0">
                <a:solidFill>
                  <a:schemeClr val="tx1">
                    <a:lumMod val="50000"/>
                    <a:lumOff val="50000"/>
                  </a:schemeClr>
                </a:solidFill>
                <a:latin typeface="+mj-lt"/>
              </a:rPr>
              <a:t>Extra Questions :</a:t>
            </a:r>
            <a:r>
              <a:rPr lang="en-US" sz="1250" dirty="0">
                <a:solidFill>
                  <a:schemeClr val="accent1">
                    <a:lumMod val="75000"/>
                  </a:schemeClr>
                </a:solidFill>
                <a:latin typeface="+mj-lt"/>
              </a:rPr>
              <a:t> </a:t>
            </a:r>
          </a:p>
          <a:p>
            <a:r>
              <a:rPr lang="en-US" sz="1250" b="0" i="0" dirty="0">
                <a:effectLst/>
                <a:latin typeface="+mj-lt"/>
              </a:rPr>
              <a:t>-if the patient received the required vaccination before his travel to </a:t>
            </a:r>
            <a:r>
              <a:rPr lang="en-US" sz="1250" b="0" i="0" u="sng" dirty="0">
                <a:effectLst/>
                <a:latin typeface="+mj-lt"/>
              </a:rPr>
              <a:t>Hajj</a:t>
            </a:r>
            <a:r>
              <a:rPr lang="en-US" sz="1250" b="0" i="0" dirty="0">
                <a:effectLst/>
                <a:latin typeface="+mj-lt"/>
              </a:rPr>
              <a:t>, how would you explain his infection despite vaccination? </a:t>
            </a:r>
          </a:p>
          <a:p>
            <a:r>
              <a:rPr lang="en-US" sz="1250" b="0" i="0" dirty="0">
                <a:solidFill>
                  <a:schemeClr val="accent1">
                    <a:lumMod val="75000"/>
                  </a:schemeClr>
                </a:solidFill>
                <a:effectLst/>
                <a:latin typeface="+mj-lt"/>
              </a:rPr>
              <a:t>A: he might take the vaccination for 2 serotypes (A&amp;C) and he may be infected by W135. </a:t>
            </a:r>
          </a:p>
          <a:p>
            <a:r>
              <a:rPr lang="en-US" sz="1250" b="0" i="0" dirty="0">
                <a:solidFill>
                  <a:schemeClr val="accent1">
                    <a:lumMod val="75000"/>
                  </a:schemeClr>
                </a:solidFill>
                <a:effectLst/>
                <a:latin typeface="+mj-lt"/>
              </a:rPr>
              <a:t>B: he should take the vaccination before traveling by tow weeks at least.</a:t>
            </a:r>
          </a:p>
          <a:p>
            <a:r>
              <a:rPr lang="en-US" sz="1250" dirty="0">
                <a:solidFill>
                  <a:schemeClr val="accent1">
                    <a:lumMod val="75000"/>
                  </a:schemeClr>
                </a:solidFill>
                <a:latin typeface="+mj-lt"/>
              </a:rPr>
              <a:t>C: </a:t>
            </a:r>
            <a:r>
              <a:rPr lang="en-US" sz="1250" dirty="0">
                <a:solidFill>
                  <a:schemeClr val="accent1">
                    <a:lumMod val="75000"/>
                  </a:schemeClr>
                </a:solidFill>
              </a:rPr>
              <a:t>The vaccine might be deactivated due to inadequate storage or expiry. </a:t>
            </a:r>
            <a:endParaRPr lang="en-US" sz="1250" b="0" i="0" dirty="0">
              <a:solidFill>
                <a:schemeClr val="accent1">
                  <a:lumMod val="75000"/>
                </a:schemeClr>
              </a:solidFill>
              <a:effectLst/>
              <a:latin typeface="+mj-lt"/>
            </a:endParaRPr>
          </a:p>
          <a:p>
            <a:endParaRPr lang="en-US" sz="1250" dirty="0">
              <a:solidFill>
                <a:srgbClr val="FF7C80"/>
              </a:solidFill>
              <a:latin typeface="+mj-lt"/>
            </a:endParaRPr>
          </a:p>
          <a:p>
            <a:r>
              <a:rPr lang="en-US" sz="1250" dirty="0">
                <a:latin typeface="+mj-lt"/>
              </a:rPr>
              <a:t>-If they die what is mostly the cause ?</a:t>
            </a:r>
            <a:r>
              <a:rPr lang="en-US" sz="1250" dirty="0">
                <a:solidFill>
                  <a:schemeClr val="accent1">
                    <a:lumMod val="75000"/>
                  </a:schemeClr>
                </a:solidFill>
                <a:latin typeface="+mj-lt"/>
              </a:rPr>
              <a:t> Septic shock</a:t>
            </a:r>
          </a:p>
          <a:p>
            <a:r>
              <a:rPr lang="en-US" sz="1250" dirty="0">
                <a:solidFill>
                  <a:srgbClr val="FF7C80"/>
                </a:solidFill>
                <a:latin typeface="+mj-lt"/>
              </a:rPr>
              <a:t> </a:t>
            </a:r>
            <a:endParaRPr lang="en-US" sz="1250" dirty="0">
              <a:solidFill>
                <a:srgbClr val="FF7C80"/>
              </a:solidFill>
              <a:latin typeface="UICTFontTextStyleTallBody"/>
            </a:endParaRPr>
          </a:p>
          <a:p>
            <a:r>
              <a:rPr lang="en-US" sz="1250" dirty="0"/>
              <a:t>-The characteristic : skin rash (purpura) of meningococcal septicemia, caused by </a:t>
            </a:r>
            <a:r>
              <a:rPr lang="en-US" sz="1250" i="1" dirty="0"/>
              <a:t>Neisseria meningitidis</a:t>
            </a:r>
            <a:endParaRPr lang="en-US" sz="1250" dirty="0"/>
          </a:p>
          <a:p>
            <a:endParaRPr lang="en-US" sz="1400" dirty="0">
              <a:solidFill>
                <a:srgbClr val="FF7C80"/>
              </a:solidFill>
            </a:endParaRPr>
          </a:p>
        </p:txBody>
      </p:sp>
      <p:sp>
        <p:nvSpPr>
          <p:cNvPr id="7" name="TextBox 6"/>
          <p:cNvSpPr txBox="1"/>
          <p:nvPr/>
        </p:nvSpPr>
        <p:spPr>
          <a:xfrm>
            <a:off x="230532" y="5882875"/>
            <a:ext cx="4200598" cy="276999"/>
          </a:xfrm>
          <a:prstGeom prst="rect">
            <a:avLst/>
          </a:prstGeom>
          <a:noFill/>
        </p:spPr>
        <p:txBody>
          <a:bodyPr wrap="square" rtlCol="0">
            <a:spAutoFit/>
          </a:bodyPr>
          <a:lstStyle/>
          <a:p>
            <a:pPr marL="0" algn="r" defTabSz="457200" rtl="1" eaLnBrk="1" latinLnBrk="0" hangingPunct="1"/>
            <a:r>
              <a:rPr lang="ar-SA" sz="1200" dirty="0">
                <a:solidFill>
                  <a:schemeClr val="accent1">
                    <a:lumMod val="75000"/>
                  </a:schemeClr>
                </a:solidFill>
              </a:rPr>
              <a:t>لما نعطيه </a:t>
            </a:r>
            <a:r>
              <a:rPr lang="ar-SA" sz="1200" dirty="0" err="1">
                <a:solidFill>
                  <a:schemeClr val="accent1">
                    <a:lumMod val="75000"/>
                  </a:schemeClr>
                </a:solidFill>
              </a:rPr>
              <a:t>انتيبيوتك</a:t>
            </a:r>
            <a:r>
              <a:rPr lang="ar-SA" sz="1200" dirty="0">
                <a:solidFill>
                  <a:schemeClr val="accent1">
                    <a:lumMod val="75000"/>
                  </a:schemeClr>
                </a:solidFill>
              </a:rPr>
              <a:t> ونبي نعرف </a:t>
            </a:r>
            <a:r>
              <a:rPr lang="ar-SA" sz="1200" dirty="0" err="1">
                <a:solidFill>
                  <a:schemeClr val="accent1">
                    <a:lumMod val="75000"/>
                  </a:schemeClr>
                </a:solidFill>
              </a:rPr>
              <a:t>ايش</a:t>
            </a:r>
            <a:r>
              <a:rPr lang="ar-SA" sz="1200" dirty="0">
                <a:solidFill>
                  <a:schemeClr val="accent1">
                    <a:lumMod val="75000"/>
                  </a:schemeClr>
                </a:solidFill>
              </a:rPr>
              <a:t> </a:t>
            </a:r>
            <a:r>
              <a:rPr lang="ar-SA" sz="1200" dirty="0" err="1">
                <a:solidFill>
                  <a:schemeClr val="accent1">
                    <a:lumMod val="75000"/>
                  </a:schemeClr>
                </a:solidFill>
              </a:rPr>
              <a:t>الاورقانزم</a:t>
            </a:r>
            <a:r>
              <a:rPr lang="ar-SA" sz="1200" dirty="0">
                <a:solidFill>
                  <a:schemeClr val="accent1">
                    <a:lumMod val="75000"/>
                  </a:schemeClr>
                </a:solidFill>
              </a:rPr>
              <a:t> بعد ما قضينا عليها</a:t>
            </a:r>
            <a:endParaRPr lang="en-US" sz="1200" dirty="0">
              <a:solidFill>
                <a:schemeClr val="accent1">
                  <a:lumMod val="75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184440273"/>
              </p:ext>
            </p:extLst>
          </p:nvPr>
        </p:nvGraphicFramePr>
        <p:xfrm>
          <a:off x="299544" y="316359"/>
          <a:ext cx="5723885" cy="1110793"/>
        </p:xfrm>
        <a:graphic>
          <a:graphicData uri="http://schemas.openxmlformats.org/drawingml/2006/table">
            <a:tbl>
              <a:tblPr firstRow="1" bandRow="1">
                <a:tableStyleId>{0660B408-B3CF-4A94-85FC-2B1E0A45F4A2}</a:tableStyleId>
              </a:tblPr>
              <a:tblGrid>
                <a:gridCol w="1430972">
                  <a:extLst>
                    <a:ext uri="{9D8B030D-6E8A-4147-A177-3AD203B41FA5}">
                      <a16:colId xmlns:a16="http://schemas.microsoft.com/office/drawing/2014/main" xmlns="" val="20000"/>
                    </a:ext>
                  </a:extLst>
                </a:gridCol>
                <a:gridCol w="1950874">
                  <a:extLst>
                    <a:ext uri="{9D8B030D-6E8A-4147-A177-3AD203B41FA5}">
                      <a16:colId xmlns:a16="http://schemas.microsoft.com/office/drawing/2014/main" xmlns="" val="20001"/>
                    </a:ext>
                  </a:extLst>
                </a:gridCol>
                <a:gridCol w="911067">
                  <a:extLst>
                    <a:ext uri="{9D8B030D-6E8A-4147-A177-3AD203B41FA5}">
                      <a16:colId xmlns:a16="http://schemas.microsoft.com/office/drawing/2014/main" xmlns="" val="20002"/>
                    </a:ext>
                  </a:extLst>
                </a:gridCol>
                <a:gridCol w="1430972">
                  <a:extLst>
                    <a:ext uri="{9D8B030D-6E8A-4147-A177-3AD203B41FA5}">
                      <a16:colId xmlns:a16="http://schemas.microsoft.com/office/drawing/2014/main" xmlns="" val="20003"/>
                    </a:ext>
                  </a:extLst>
                </a:gridCol>
              </a:tblGrid>
              <a:tr h="499983">
                <a:tc gridSpan="4">
                  <a:txBody>
                    <a:bodyPr/>
                    <a:lstStyle/>
                    <a:p>
                      <a:pPr algn="l"/>
                      <a:r>
                        <a:rPr lang="en-US" sz="1400" dirty="0"/>
                        <a:t>CASE 1</a:t>
                      </a:r>
                      <a:endParaRPr lang="en-US" sz="1400" b="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10810">
                <a:tc gridSpan="4">
                  <a:txBody>
                    <a:bodyPr/>
                    <a:lstStyle/>
                    <a:p>
                      <a:pPr algn="ctr"/>
                      <a:r>
                        <a:rPr lang="en-US" sz="1600" b="1" dirty="0"/>
                        <a:t>Acute Pyogenic Meningitis</a:t>
                      </a:r>
                    </a:p>
                    <a:p>
                      <a:pPr marL="0" marR="0" indent="0" algn="ctr" defTabSz="342900" rtl="1" eaLnBrk="1" fontAlgn="auto" latinLnBrk="0" hangingPunct="1">
                        <a:lnSpc>
                          <a:spcPct val="100000"/>
                        </a:lnSpc>
                        <a:spcBef>
                          <a:spcPts val="0"/>
                        </a:spcBef>
                        <a:spcAft>
                          <a:spcPts val="0"/>
                        </a:spcAft>
                        <a:buClrTx/>
                        <a:buSzTx/>
                        <a:buFontTx/>
                        <a:buNone/>
                        <a:tabLst/>
                        <a:defRPr/>
                      </a:pPr>
                      <a:r>
                        <a:rPr lang="en-US" sz="1600" b="1" i="1" dirty="0">
                          <a:solidFill>
                            <a:schemeClr val="accent1">
                              <a:lumMod val="75000"/>
                            </a:schemeClr>
                          </a:solidFill>
                        </a:rPr>
                        <a:t>1- Neisseria meningitidis</a:t>
                      </a: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521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05413930"/>
              </p:ext>
            </p:extLst>
          </p:nvPr>
        </p:nvGraphicFramePr>
        <p:xfrm>
          <a:off x="402758" y="566736"/>
          <a:ext cx="5734050" cy="4631908"/>
        </p:xfrm>
        <a:graphic>
          <a:graphicData uri="http://schemas.openxmlformats.org/drawingml/2006/table">
            <a:tbl>
              <a:tblPr firstRow="1" bandRow="1">
                <a:tableStyleId>{0660B408-B3CF-4A94-85FC-2B1E0A45F4A2}</a:tableStyleId>
              </a:tblPr>
              <a:tblGrid>
                <a:gridCol w="1433513">
                  <a:extLst>
                    <a:ext uri="{9D8B030D-6E8A-4147-A177-3AD203B41FA5}">
                      <a16:colId xmlns:a16="http://schemas.microsoft.com/office/drawing/2014/main" xmlns="" val="20000"/>
                    </a:ext>
                  </a:extLst>
                </a:gridCol>
                <a:gridCol w="2168170">
                  <a:extLst>
                    <a:ext uri="{9D8B030D-6E8A-4147-A177-3AD203B41FA5}">
                      <a16:colId xmlns:a16="http://schemas.microsoft.com/office/drawing/2014/main" xmlns="" val="20001"/>
                    </a:ext>
                  </a:extLst>
                </a:gridCol>
                <a:gridCol w="2132367">
                  <a:extLst>
                    <a:ext uri="{9D8B030D-6E8A-4147-A177-3AD203B41FA5}">
                      <a16:colId xmlns:a16="http://schemas.microsoft.com/office/drawing/2014/main" xmlns="" val="20002"/>
                    </a:ext>
                  </a:extLst>
                </a:gridCol>
              </a:tblGrid>
              <a:tr h="481759">
                <a:tc gridSpan="3">
                  <a:txBody>
                    <a:bodyPr/>
                    <a:lstStyle/>
                    <a:p>
                      <a:pPr algn="l"/>
                      <a:r>
                        <a:rPr lang="en-US" sz="1400" dirty="0"/>
                        <a:t>CASE 1</a:t>
                      </a:r>
                      <a:endParaRPr lang="en-US" sz="1400" b="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88547">
                <a:tc gridSpan="3">
                  <a:txBody>
                    <a:bodyPr/>
                    <a:lstStyle/>
                    <a:p>
                      <a:pPr algn="ctr"/>
                      <a:r>
                        <a:rPr lang="en-US" sz="1600" b="1" dirty="0"/>
                        <a:t>Acute Pyogenic Meningitis</a:t>
                      </a:r>
                    </a:p>
                    <a:p>
                      <a:pPr marL="0" marR="0" indent="0" algn="ctr" defTabSz="342900" rtl="1" eaLnBrk="1" fontAlgn="auto" latinLnBrk="0" hangingPunct="1">
                        <a:lnSpc>
                          <a:spcPct val="100000"/>
                        </a:lnSpc>
                        <a:spcBef>
                          <a:spcPts val="0"/>
                        </a:spcBef>
                        <a:spcAft>
                          <a:spcPts val="0"/>
                        </a:spcAft>
                        <a:buClrTx/>
                        <a:buSzTx/>
                        <a:buFontTx/>
                        <a:buNone/>
                        <a:tabLst/>
                        <a:defRPr/>
                      </a:pPr>
                      <a:r>
                        <a:rPr lang="en-US" sz="1600" b="1" i="1" dirty="0">
                          <a:solidFill>
                            <a:schemeClr val="accent1">
                              <a:lumMod val="75000"/>
                            </a:schemeClr>
                          </a:solidFill>
                        </a:rPr>
                        <a:t>2-Streptococcus Pneumoniae</a:t>
                      </a: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26831">
                <a:tc gridSpan="3">
                  <a:txBody>
                    <a:bodyPr/>
                    <a:lstStyle/>
                    <a:p>
                      <a:pPr algn="l"/>
                      <a:r>
                        <a:rPr lang="en-US" sz="1400" b="1" dirty="0"/>
                        <a:t>Scenario: </a:t>
                      </a:r>
                      <a:r>
                        <a:rPr lang="en-US" sz="1400" dirty="0">
                          <a:solidFill>
                            <a:schemeClr val="tx1"/>
                          </a:solidFill>
                          <a:effectLst/>
                          <a:latin typeface="+mn-lt"/>
                        </a:rPr>
                        <a:t>A </a:t>
                      </a:r>
                      <a:r>
                        <a:rPr lang="en-US" sz="1400" b="1" u="sng" dirty="0">
                          <a:solidFill>
                            <a:schemeClr val="tx1"/>
                          </a:solidFill>
                          <a:effectLst/>
                          <a:latin typeface="+mn-lt"/>
                        </a:rPr>
                        <a:t>59</a:t>
                      </a:r>
                      <a:r>
                        <a:rPr lang="en-US" sz="1400" dirty="0">
                          <a:solidFill>
                            <a:schemeClr val="tx1"/>
                          </a:solidFill>
                          <a:effectLst/>
                          <a:latin typeface="+mn-lt"/>
                        </a:rPr>
                        <a:t> year</a:t>
                      </a:r>
                      <a:r>
                        <a:rPr lang="en-US" sz="1400" baseline="0" dirty="0">
                          <a:solidFill>
                            <a:schemeClr val="tx1"/>
                          </a:solidFill>
                          <a:effectLst/>
                          <a:latin typeface="+mn-lt"/>
                        </a:rPr>
                        <a:t>-old</a:t>
                      </a:r>
                      <a:r>
                        <a:rPr lang="en-US" sz="1400" dirty="0">
                          <a:solidFill>
                            <a:schemeClr val="tx1"/>
                          </a:solidFill>
                          <a:effectLst/>
                          <a:latin typeface="+mn-lt"/>
                        </a:rPr>
                        <a:t> male farmer with sudden onset of </a:t>
                      </a:r>
                      <a:r>
                        <a:rPr lang="en-US" sz="1400" b="1" u="sng" dirty="0">
                          <a:solidFill>
                            <a:schemeClr val="tx1"/>
                          </a:solidFill>
                          <a:effectLst/>
                          <a:latin typeface="+mn-lt"/>
                        </a:rPr>
                        <a:t>fever</a:t>
                      </a:r>
                      <a:r>
                        <a:rPr lang="en-US" sz="1400" dirty="0">
                          <a:solidFill>
                            <a:schemeClr val="tx1"/>
                          </a:solidFill>
                          <a:effectLst/>
                          <a:latin typeface="+mn-lt"/>
                        </a:rPr>
                        <a:t>, </a:t>
                      </a:r>
                      <a:r>
                        <a:rPr lang="en-US" sz="1400" b="1" u="sng" dirty="0">
                          <a:solidFill>
                            <a:schemeClr val="tx1"/>
                          </a:solidFill>
                          <a:effectLst/>
                          <a:latin typeface="+mn-lt"/>
                        </a:rPr>
                        <a:t>headache</a:t>
                      </a:r>
                      <a:r>
                        <a:rPr lang="en-US" sz="1400" dirty="0">
                          <a:solidFill>
                            <a:schemeClr val="tx1"/>
                          </a:solidFill>
                          <a:effectLst/>
                          <a:latin typeface="+mn-lt"/>
                        </a:rPr>
                        <a:t>, </a:t>
                      </a:r>
                      <a:r>
                        <a:rPr lang="en-US" sz="1400" b="1" u="sng" dirty="0">
                          <a:solidFill>
                            <a:schemeClr val="tx1"/>
                          </a:solidFill>
                          <a:effectLst/>
                          <a:latin typeface="+mn-lt"/>
                        </a:rPr>
                        <a:t>neck stiffness </a:t>
                      </a:r>
                      <a:r>
                        <a:rPr lang="en-US" sz="1400" dirty="0">
                          <a:solidFill>
                            <a:schemeClr val="tx1"/>
                          </a:solidFill>
                          <a:effectLst/>
                          <a:latin typeface="+mn-lt"/>
                        </a:rPr>
                        <a:t>and </a:t>
                      </a:r>
                      <a:r>
                        <a:rPr lang="en-US" sz="1400" b="1" u="sng" dirty="0">
                          <a:solidFill>
                            <a:schemeClr val="tx1"/>
                          </a:solidFill>
                          <a:effectLst/>
                          <a:latin typeface="+mn-lt"/>
                        </a:rPr>
                        <a:t>confusion </a:t>
                      </a:r>
                    </a:p>
                    <a:p>
                      <a:endParaRPr lang="en-US" sz="1400" dirty="0">
                        <a:solidFill>
                          <a:srgbClr val="FF0000"/>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results of the lumber puncture are shown below:</a:t>
                      </a: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8423">
                <a:tc>
                  <a:txBody>
                    <a:bodyPr/>
                    <a:lstStyle/>
                    <a:p>
                      <a:pPr algn="l"/>
                      <a:r>
                        <a:rPr lang="en-US" sz="1400" dirty="0"/>
                        <a:t>CSF</a:t>
                      </a:r>
                      <a:endParaRPr lang="en-US" sz="1400" b="1" dirty="0">
                        <a:solidFill>
                          <a:schemeClr val="bg1"/>
                        </a:solidFill>
                      </a:endParaRPr>
                    </a:p>
                  </a:txBody>
                  <a:tcPr>
                    <a:solidFill>
                      <a:schemeClr val="accent2"/>
                    </a:solidFill>
                  </a:tcPr>
                </a:tc>
                <a:tc>
                  <a:txBody>
                    <a:bodyPr/>
                    <a:lstStyle/>
                    <a:p>
                      <a:pPr algn="l"/>
                      <a:r>
                        <a:rPr lang="en-US" sz="1400" dirty="0"/>
                        <a:t>Patient’s results </a:t>
                      </a:r>
                      <a:endParaRPr lang="en-US" sz="1400" b="1" dirty="0">
                        <a:solidFill>
                          <a:schemeClr val="bg1"/>
                        </a:solidFill>
                      </a:endParaRPr>
                    </a:p>
                  </a:txBody>
                  <a:tcPr>
                    <a:solidFill>
                      <a:schemeClr val="accent2"/>
                    </a:solidFill>
                  </a:tcPr>
                </a:tc>
                <a:tc>
                  <a:txBody>
                    <a:bodyPr/>
                    <a:lstStyle/>
                    <a:p>
                      <a:pPr algn="l"/>
                      <a:r>
                        <a:rPr lang="en-US" sz="1400" dirty="0"/>
                        <a:t>Normal range</a:t>
                      </a:r>
                      <a:endParaRPr lang="en-US" sz="1400" b="1" dirty="0">
                        <a:solidFill>
                          <a:schemeClr val="bg1"/>
                        </a:solidFill>
                      </a:endParaRPr>
                    </a:p>
                  </a:txBody>
                  <a:tcPr>
                    <a:solidFill>
                      <a:schemeClr val="accent2"/>
                    </a:solidFill>
                  </a:tcPr>
                </a:tc>
                <a:extLst>
                  <a:ext uri="{0D108BD9-81ED-4DB2-BD59-A6C34878D82A}">
                    <a16:rowId xmlns:a16="http://schemas.microsoft.com/office/drawing/2014/main" xmlns="" val="10004"/>
                  </a:ext>
                </a:extLst>
              </a:tr>
              <a:tr h="900614">
                <a:tc>
                  <a:txBody>
                    <a:bodyPr/>
                    <a:lstStyle/>
                    <a:p>
                      <a:pPr algn="l"/>
                      <a:r>
                        <a:rPr lang="en-US" sz="1100" b="1" dirty="0"/>
                        <a:t>Appearance </a:t>
                      </a:r>
                    </a:p>
                  </a:txBody>
                  <a:tcPr/>
                </a:tc>
                <a:tc>
                  <a:txBody>
                    <a:bodyPr/>
                    <a:lstStyle/>
                    <a:p>
                      <a:pPr algn="l"/>
                      <a:r>
                        <a:rPr lang="en-US" sz="1100" dirty="0"/>
                        <a:t>Turbid (cloudy)</a:t>
                      </a:r>
                      <a:endParaRPr lang="en-US" sz="1100" b="1" dirty="0"/>
                    </a:p>
                  </a:txBody>
                  <a:tcPr/>
                </a:tc>
                <a:tc>
                  <a:txBody>
                    <a:bodyPr/>
                    <a:lstStyle/>
                    <a:p>
                      <a:pPr algn="l"/>
                      <a:r>
                        <a:rPr lang="en-US" sz="1100" dirty="0"/>
                        <a:t>Clear </a:t>
                      </a:r>
                      <a:endParaRPr lang="en-US" sz="1100" b="1" dirty="0"/>
                    </a:p>
                  </a:txBody>
                  <a:tcPr/>
                </a:tc>
                <a:extLst>
                  <a:ext uri="{0D108BD9-81ED-4DB2-BD59-A6C34878D82A}">
                    <a16:rowId xmlns:a16="http://schemas.microsoft.com/office/drawing/2014/main" xmlns="" val="10005"/>
                  </a:ext>
                </a:extLst>
              </a:tr>
              <a:tr h="5044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WBCs  (</a:t>
                      </a:r>
                      <a:r>
                        <a:rPr lang="en-US" sz="1050" b="1" baseline="0" dirty="0"/>
                        <a:t>cells</a:t>
                      </a:r>
                      <a:r>
                        <a:rPr lang="ar-SA" sz="1050" b="1" baseline="0" dirty="0"/>
                        <a:t>/</a:t>
                      </a:r>
                      <a:r>
                        <a:rPr lang="en-US" sz="1050" b="1" baseline="0" dirty="0"/>
                        <a:t>mm</a:t>
                      </a:r>
                      <a:r>
                        <a:rPr lang="en-US" sz="1050" b="1" kern="1200" baseline="30000" dirty="0">
                          <a:solidFill>
                            <a:schemeClr val="tx1"/>
                          </a:solidFill>
                          <a:effectLst/>
                          <a:latin typeface="+mn-lt"/>
                          <a:ea typeface="+mn-ea"/>
                          <a:cs typeface="+mn-cs"/>
                        </a:rPr>
                        <a:t>3</a:t>
                      </a:r>
                      <a:r>
                        <a:rPr lang="en-US" sz="1050" b="1"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3520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Neutrophils(100%)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Few (&lt;5</a:t>
                      </a:r>
                      <a:r>
                        <a:rPr lang="en-US" sz="1050" b="1" kern="1200" baseline="0" dirty="0">
                          <a:solidFill>
                            <a:schemeClr val="tx1"/>
                          </a:solidFill>
                          <a:effectLst/>
                          <a:latin typeface="+mn-lt"/>
                          <a:ea typeface="+mn-ea"/>
                          <a:cs typeface="+mn-cs"/>
                        </a:rPr>
                        <a:t>)</a:t>
                      </a:r>
                      <a:endParaRPr lang="en-US" sz="1050" b="1" kern="1200" dirty="0">
                        <a:solidFill>
                          <a:schemeClr val="tx1"/>
                        </a:solidFill>
                        <a:effectLst/>
                        <a:latin typeface="+mn-lt"/>
                        <a:ea typeface="+mn-ea"/>
                        <a:cs typeface="+mn-cs"/>
                      </a:endParaRPr>
                    </a:p>
                  </a:txBody>
                  <a:tcPr/>
                </a:tc>
                <a:extLst>
                  <a:ext uri="{0D108BD9-81ED-4DB2-BD59-A6C34878D82A}">
                    <a16:rowId xmlns:a16="http://schemas.microsoft.com/office/drawing/2014/main" xmlns="" val="10006"/>
                  </a:ext>
                </a:extLst>
              </a:tr>
              <a:tr h="358674">
                <a:tc>
                  <a:txBody>
                    <a:bodyPr/>
                    <a:lstStyle/>
                    <a:p>
                      <a:pPr algn="ctr"/>
                      <a:r>
                        <a:rPr lang="en-US" sz="1050" b="1" dirty="0"/>
                        <a:t>Protein (g/L)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 3.68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0.1-0.4</a:t>
                      </a:r>
                    </a:p>
                  </a:txBody>
                  <a:tcPr/>
                </a:tc>
                <a:extLst>
                  <a:ext uri="{0D108BD9-81ED-4DB2-BD59-A6C34878D82A}">
                    <a16:rowId xmlns:a16="http://schemas.microsoft.com/office/drawing/2014/main" xmlns="" val="10007"/>
                  </a:ext>
                </a:extLst>
              </a:tr>
              <a:tr h="362607">
                <a:tc>
                  <a:txBody>
                    <a:bodyPr/>
                    <a:lstStyle/>
                    <a:p>
                      <a:pPr algn="ctr"/>
                      <a:r>
                        <a:rPr lang="en-US" sz="1050" b="1" dirty="0"/>
                        <a:t>Glucose (</a:t>
                      </a:r>
                      <a:r>
                        <a:rPr lang="en-US" sz="1050" b="1" dirty="0" err="1"/>
                        <a:t>mmol</a:t>
                      </a:r>
                      <a:r>
                        <a:rPr lang="en-US" sz="1050" b="1" dirty="0"/>
                        <a:t>/L)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0.5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3.0-4.5</a:t>
                      </a:r>
                    </a:p>
                  </a:txBody>
                  <a:tcPr/>
                </a:tc>
                <a:extLst>
                  <a:ext uri="{0D108BD9-81ED-4DB2-BD59-A6C34878D82A}">
                    <a16:rowId xmlns:a16="http://schemas.microsoft.com/office/drawing/2014/main" xmlns="" val="10008"/>
                  </a:ext>
                </a:extLst>
              </a:tr>
            </a:tbl>
          </a:graphicData>
        </a:graphic>
      </p:graphicFrame>
      <p:pic>
        <p:nvPicPr>
          <p:cNvPr id="7" name="Picture 6" descr="http://www.emedmag.com/images/039080022d.jpg"/>
          <p:cNvPicPr/>
          <p:nvPr/>
        </p:nvPicPr>
        <p:blipFill>
          <a:blip r:embed="rId2" cstate="print"/>
          <a:srcRect/>
          <a:stretch>
            <a:fillRect/>
          </a:stretch>
        </p:blipFill>
        <p:spPr bwMode="auto">
          <a:xfrm>
            <a:off x="3091900" y="3154259"/>
            <a:ext cx="524508" cy="645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File:CSF.JPG">
            <a:hlinkClick r:id="rId3"/>
          </p:cNvPr>
          <p:cNvPicPr/>
          <p:nvPr/>
        </p:nvPicPr>
        <p:blipFill rotWithShape="1">
          <a:blip r:embed="rId4" cstate="print"/>
          <a:srcRect r="75733"/>
          <a:stretch/>
        </p:blipFill>
        <p:spPr bwMode="auto">
          <a:xfrm>
            <a:off x="5535475" y="3154259"/>
            <a:ext cx="432705" cy="645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3" name="Table 12"/>
          <p:cNvGraphicFramePr>
            <a:graphicFrameLocks noGrp="1"/>
          </p:cNvGraphicFramePr>
          <p:nvPr>
            <p:extLst>
              <p:ext uri="{D42A27DB-BD31-4B8C-83A1-F6EECF244321}">
                <p14:modId xmlns:p14="http://schemas.microsoft.com/office/powerpoint/2010/main" val="451853846"/>
              </p:ext>
            </p:extLst>
          </p:nvPr>
        </p:nvGraphicFramePr>
        <p:xfrm>
          <a:off x="373953" y="5338754"/>
          <a:ext cx="5791659" cy="1885289"/>
        </p:xfrm>
        <a:graphic>
          <a:graphicData uri="http://schemas.openxmlformats.org/drawingml/2006/table">
            <a:tbl>
              <a:tblPr firstRow="1" bandRow="1">
                <a:tableStyleId>{21E4AEA4-8DFA-4A89-87EB-49C32662AFE0}</a:tableStyleId>
              </a:tblPr>
              <a:tblGrid>
                <a:gridCol w="2201978">
                  <a:extLst>
                    <a:ext uri="{9D8B030D-6E8A-4147-A177-3AD203B41FA5}">
                      <a16:colId xmlns:a16="http://schemas.microsoft.com/office/drawing/2014/main" xmlns="" val="20000"/>
                    </a:ext>
                  </a:extLst>
                </a:gridCol>
                <a:gridCol w="1659128">
                  <a:extLst>
                    <a:ext uri="{9D8B030D-6E8A-4147-A177-3AD203B41FA5}">
                      <a16:colId xmlns:a16="http://schemas.microsoft.com/office/drawing/2014/main" xmlns="" val="20001"/>
                    </a:ext>
                  </a:extLst>
                </a:gridCol>
                <a:gridCol w="1930553">
                  <a:extLst>
                    <a:ext uri="{9D8B030D-6E8A-4147-A177-3AD203B41FA5}">
                      <a16:colId xmlns:a16="http://schemas.microsoft.com/office/drawing/2014/main" xmlns="" val="20002"/>
                    </a:ext>
                  </a:extLst>
                </a:gridCol>
              </a:tblGrid>
              <a:tr h="316394">
                <a:tc gridSpan="3">
                  <a:txBody>
                    <a:bodyPr/>
                    <a:lstStyle/>
                    <a:p>
                      <a:pPr algn="ctr"/>
                      <a:r>
                        <a:rPr lang="en-US" sz="1200" dirty="0"/>
                        <a:t>2-Streptococcus Pneumoniae</a:t>
                      </a:r>
                      <a:endParaRPr lang="en-US" sz="1200" b="1" i="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210291">
                <a:tc>
                  <a:txBody>
                    <a:bodyPr/>
                    <a:lstStyle/>
                    <a:p>
                      <a:endParaRPr lang="en-US" sz="1200" dirty="0"/>
                    </a:p>
                  </a:txBody>
                  <a:tcPr/>
                </a:tc>
                <a:tc>
                  <a:txBody>
                    <a:bodyPr/>
                    <a:lstStyle/>
                    <a:p>
                      <a:pPr marL="0" algn="l" defTabSz="342900" rtl="0" eaLnBrk="1" latinLnBrk="0" hangingPunct="1"/>
                      <a:endParaRPr lang="en-US" sz="1200" dirty="0"/>
                    </a:p>
                  </a:txBody>
                  <a:tcPr/>
                </a:tc>
                <a:tc>
                  <a:txBody>
                    <a:bodyPr/>
                    <a:lstStyle/>
                    <a:p>
                      <a:endParaRPr lang="en-US" sz="1200" dirty="0"/>
                    </a:p>
                  </a:txBody>
                  <a:tcPr/>
                </a:tc>
                <a:extLst>
                  <a:ext uri="{0D108BD9-81ED-4DB2-BD59-A6C34878D82A}">
                    <a16:rowId xmlns:a16="http://schemas.microsoft.com/office/drawing/2014/main" xmlns="" val="10001"/>
                  </a:ext>
                </a:extLst>
              </a:tr>
              <a:tr h="358604">
                <a:tc>
                  <a:txBody>
                    <a:bodyPr/>
                    <a:lstStyle/>
                    <a:p>
                      <a:pPr algn="ctr"/>
                      <a:r>
                        <a:rPr lang="en-US" sz="1200" dirty="0"/>
                        <a:t>Microscopic</a:t>
                      </a:r>
                      <a:r>
                        <a:rPr lang="en-US" sz="1200" baseline="0" dirty="0"/>
                        <a:t> </a:t>
                      </a:r>
                      <a:r>
                        <a:rPr lang="en-US" sz="1200" dirty="0"/>
                        <a:t>Appearance </a:t>
                      </a:r>
                      <a:endParaRPr lang="en-US" sz="1200" b="1" dirty="0">
                        <a:latin typeface="+mn-lt"/>
                      </a:endParaRPr>
                    </a:p>
                  </a:txBody>
                  <a:tcPr/>
                </a:tc>
                <a:tc>
                  <a:txBody>
                    <a:bodyPr/>
                    <a:lstStyle/>
                    <a:p>
                      <a:pPr algn="ctr"/>
                      <a:r>
                        <a:rPr lang="en-US" sz="1200" dirty="0"/>
                        <a:t>blood agar </a:t>
                      </a:r>
                      <a:endParaRPr lang="en-US" sz="1200" b="1" dirty="0">
                        <a:latin typeface="+mn-lt"/>
                      </a:endParaRPr>
                    </a:p>
                  </a:txBody>
                  <a:tcPr/>
                </a:tc>
                <a:tc>
                  <a:txBody>
                    <a:bodyPr/>
                    <a:lstStyle/>
                    <a:p>
                      <a:pPr algn="ctr"/>
                      <a:r>
                        <a:rPr lang="en-US" sz="1200" dirty="0"/>
                        <a:t>Optochin Test </a:t>
                      </a:r>
                      <a:endParaRPr lang="en-US" sz="1200" b="1" dirty="0"/>
                    </a:p>
                  </a:txBody>
                  <a:tcPr/>
                </a:tc>
                <a:extLst>
                  <a:ext uri="{0D108BD9-81ED-4DB2-BD59-A6C34878D82A}">
                    <a16:rowId xmlns:a16="http://schemas.microsoft.com/office/drawing/2014/main" xmlns="" val="10002"/>
                  </a:ext>
                </a:extLst>
              </a:tr>
            </a:tbl>
          </a:graphicData>
        </a:graphic>
      </p:graphicFrame>
      <p:sp>
        <p:nvSpPr>
          <p:cNvPr id="2" name="Rectangle 1"/>
          <p:cNvSpPr/>
          <p:nvPr/>
        </p:nvSpPr>
        <p:spPr>
          <a:xfrm>
            <a:off x="373952" y="7224041"/>
            <a:ext cx="6484047" cy="4524315"/>
          </a:xfrm>
          <a:prstGeom prst="rect">
            <a:avLst/>
          </a:prstGeom>
        </p:spPr>
        <p:txBody>
          <a:bodyPr wrap="square">
            <a:spAutoFit/>
          </a:bodyPr>
          <a:lstStyle/>
          <a:p>
            <a:r>
              <a:rPr lang="en-US" sz="1200" b="1" dirty="0"/>
              <a:t>Q1</a:t>
            </a:r>
            <a:r>
              <a:rPr lang="en-US" sz="1200" dirty="0"/>
              <a:t>: What is your diagnosis?</a:t>
            </a:r>
          </a:p>
          <a:p>
            <a:r>
              <a:rPr lang="en-US" sz="1200" dirty="0">
                <a:solidFill>
                  <a:schemeClr val="accent1">
                    <a:lumMod val="75000"/>
                  </a:schemeClr>
                </a:solidFill>
              </a:rPr>
              <a:t>Acute Pyogenic Meningitis </a:t>
            </a:r>
          </a:p>
          <a:p>
            <a:endParaRPr lang="en-US" sz="1200" dirty="0">
              <a:solidFill>
                <a:schemeClr val="accent1">
                  <a:lumMod val="75000"/>
                </a:schemeClr>
              </a:solidFill>
            </a:endParaRPr>
          </a:p>
          <a:p>
            <a:r>
              <a:rPr lang="en-US" sz="1200" b="1" dirty="0"/>
              <a:t>Q2</a:t>
            </a:r>
            <a:r>
              <a:rPr lang="en-US" sz="1200" dirty="0"/>
              <a:t>: What is the most likely infection responsible?</a:t>
            </a:r>
          </a:p>
          <a:p>
            <a:r>
              <a:rPr lang="en-US" sz="1200" dirty="0">
                <a:solidFill>
                  <a:schemeClr val="accent1">
                    <a:lumMod val="75000"/>
                  </a:schemeClr>
                </a:solidFill>
              </a:rPr>
              <a:t>bacterial infection.  </a:t>
            </a:r>
          </a:p>
          <a:p>
            <a:endParaRPr lang="en-US" sz="1200" dirty="0">
              <a:solidFill>
                <a:schemeClr val="accent1">
                  <a:lumMod val="75000"/>
                </a:schemeClr>
              </a:solidFill>
            </a:endParaRPr>
          </a:p>
          <a:p>
            <a:r>
              <a:rPr lang="en-US" sz="1200" b="1" dirty="0"/>
              <a:t>Q3</a:t>
            </a:r>
            <a:r>
              <a:rPr lang="en-US" sz="1200" dirty="0"/>
              <a:t>: Describe the microorganism’s appearance under microscope?</a:t>
            </a:r>
          </a:p>
          <a:p>
            <a:r>
              <a:rPr lang="en-US" sz="1200" dirty="0">
                <a:solidFill>
                  <a:schemeClr val="accent1">
                    <a:lumMod val="75000"/>
                  </a:schemeClr>
                </a:solidFill>
              </a:rPr>
              <a:t>gram-positive diplococci </a:t>
            </a:r>
            <a:r>
              <a:rPr lang="en-US" sz="1200" dirty="0">
                <a:solidFill>
                  <a:schemeClr val="tx1">
                    <a:lumMod val="50000"/>
                    <a:lumOff val="50000"/>
                  </a:schemeClr>
                </a:solidFill>
              </a:rPr>
              <a:t>with lanceolate shape</a:t>
            </a:r>
            <a:r>
              <a:rPr lang="en-US" sz="1200" dirty="0">
                <a:solidFill>
                  <a:schemeClr val="accent1">
                    <a:lumMod val="75000"/>
                  </a:schemeClr>
                </a:solidFill>
              </a:rPr>
              <a:t> and </a:t>
            </a:r>
            <a:r>
              <a:rPr lang="en-US" sz="1200" dirty="0" err="1">
                <a:solidFill>
                  <a:schemeClr val="accent1">
                    <a:lumMod val="75000"/>
                  </a:schemeClr>
                </a:solidFill>
              </a:rPr>
              <a:t>polymorphneoclear</a:t>
            </a:r>
            <a:r>
              <a:rPr lang="en-US" sz="1200" dirty="0">
                <a:solidFill>
                  <a:schemeClr val="accent1">
                    <a:lumMod val="75000"/>
                  </a:schemeClr>
                </a:solidFill>
              </a:rPr>
              <a:t> leucocyte ( many pus cells )</a:t>
            </a:r>
          </a:p>
          <a:p>
            <a:endParaRPr lang="en-US" sz="1200" dirty="0">
              <a:solidFill>
                <a:schemeClr val="accent1">
                  <a:lumMod val="75000"/>
                </a:schemeClr>
              </a:solidFill>
            </a:endParaRPr>
          </a:p>
          <a:p>
            <a:r>
              <a:rPr lang="en-US" sz="1200" b="1" dirty="0"/>
              <a:t>Q4</a:t>
            </a:r>
            <a:r>
              <a:rPr lang="en-US" sz="1200" dirty="0"/>
              <a:t>:Name the media used for growing such organism?</a:t>
            </a:r>
          </a:p>
          <a:p>
            <a:r>
              <a:rPr lang="en-US" sz="1200" dirty="0">
                <a:solidFill>
                  <a:schemeClr val="accent1">
                    <a:lumMod val="75000"/>
                  </a:schemeClr>
                </a:solidFill>
              </a:rPr>
              <a:t>Blood agar.</a:t>
            </a:r>
          </a:p>
          <a:p>
            <a:endParaRPr lang="en-US" sz="1200" dirty="0">
              <a:solidFill>
                <a:schemeClr val="accent1">
                  <a:lumMod val="75000"/>
                </a:schemeClr>
              </a:solidFill>
            </a:endParaRPr>
          </a:p>
          <a:p>
            <a:r>
              <a:rPr lang="en-US" sz="1200" b="1" dirty="0"/>
              <a:t>Q5</a:t>
            </a:r>
            <a:r>
              <a:rPr lang="en-US" sz="1200" dirty="0"/>
              <a:t>: Describe the microorganism’s </a:t>
            </a:r>
            <a:r>
              <a:rPr lang="en-US" sz="1200" dirty="0" smtClean="0"/>
              <a:t>morphology on blood agar ?</a:t>
            </a:r>
            <a:endParaRPr lang="en-US" sz="1200" dirty="0"/>
          </a:p>
          <a:p>
            <a:r>
              <a:rPr lang="en-US" sz="1200" dirty="0">
                <a:solidFill>
                  <a:schemeClr val="accent1">
                    <a:lumMod val="75000"/>
                  </a:schemeClr>
                </a:solidFill>
              </a:rPr>
              <a:t>Alpha hemolytic streptococci.</a:t>
            </a:r>
          </a:p>
          <a:p>
            <a:endParaRPr lang="en-US" sz="1200" dirty="0">
              <a:solidFill>
                <a:schemeClr val="accent1">
                  <a:lumMod val="75000"/>
                </a:schemeClr>
              </a:solidFill>
            </a:endParaRPr>
          </a:p>
          <a:p>
            <a:r>
              <a:rPr lang="en-US" sz="1200" b="1" dirty="0"/>
              <a:t>Q6</a:t>
            </a:r>
            <a:r>
              <a:rPr lang="en-US" sz="1200" dirty="0"/>
              <a:t>: Describe the microorganism’s reactivity towards the Optochin test?</a:t>
            </a:r>
          </a:p>
          <a:p>
            <a:r>
              <a:rPr lang="en-US" sz="1200" dirty="0">
                <a:solidFill>
                  <a:schemeClr val="accent1">
                    <a:lumMod val="75000"/>
                  </a:schemeClr>
                </a:solidFill>
              </a:rPr>
              <a:t>Optochin sensitive. </a:t>
            </a:r>
          </a:p>
          <a:p>
            <a:endParaRPr lang="en-US" sz="1200" dirty="0">
              <a:solidFill>
                <a:schemeClr val="accent1">
                  <a:lumMod val="75000"/>
                </a:schemeClr>
              </a:solidFill>
            </a:endParaRPr>
          </a:p>
          <a:p>
            <a:r>
              <a:rPr lang="en-US" sz="1200" b="1" dirty="0"/>
              <a:t>Q7</a:t>
            </a:r>
            <a:r>
              <a:rPr lang="en-US" sz="1200" dirty="0"/>
              <a:t>: What further investigation would you like to do at this stage?</a:t>
            </a:r>
          </a:p>
          <a:p>
            <a:r>
              <a:rPr lang="en-US" sz="1200" dirty="0">
                <a:solidFill>
                  <a:schemeClr val="accent1">
                    <a:lumMod val="75000"/>
                  </a:schemeClr>
                </a:solidFill>
              </a:rPr>
              <a:t>CSF culture and smear, Blood culture, CBC, Protein and glucose levels, PCR</a:t>
            </a:r>
          </a:p>
          <a:p>
            <a:endParaRPr lang="en-US" sz="1200" dirty="0">
              <a:solidFill>
                <a:schemeClr val="accent1">
                  <a:lumMod val="75000"/>
                </a:schemeClr>
              </a:solidFill>
            </a:endParaRPr>
          </a:p>
          <a:p>
            <a:r>
              <a:rPr lang="en-US" sz="1200" b="1" dirty="0"/>
              <a:t>Q8</a:t>
            </a:r>
            <a:r>
              <a:rPr lang="en-US" sz="1200" dirty="0"/>
              <a:t>: Mention two of the recommended antibiotics that can be used as empiric treatment in such a case? </a:t>
            </a:r>
          </a:p>
          <a:p>
            <a:r>
              <a:rPr lang="en-US" sz="1200" dirty="0">
                <a:solidFill>
                  <a:schemeClr val="accent1">
                    <a:lumMod val="75000"/>
                  </a:schemeClr>
                </a:solidFill>
              </a:rPr>
              <a:t>Vancomycin + ceftriaxone  + </a:t>
            </a:r>
            <a:r>
              <a:rPr lang="en-US" sz="1200" dirty="0" err="1">
                <a:solidFill>
                  <a:schemeClr val="accent1">
                    <a:lumMod val="75000"/>
                  </a:schemeClr>
                </a:solidFill>
              </a:rPr>
              <a:t>ampiciiln</a:t>
            </a:r>
            <a:endParaRPr lang="en-US" sz="1200" dirty="0">
              <a:solidFill>
                <a:schemeClr val="accent1">
                  <a:lumMod val="75000"/>
                </a:schemeClr>
              </a:solidFill>
            </a:endParaRPr>
          </a:p>
        </p:txBody>
      </p:sp>
      <p:pic>
        <p:nvPicPr>
          <p:cNvPr id="14" name="Picture 9" descr="SpneumoSputum"/>
          <p:cNvPicPr>
            <a:picLocks noChangeAspect="1" noChangeArrowheads="1"/>
          </p:cNvPicPr>
          <p:nvPr/>
        </p:nvPicPr>
        <p:blipFill>
          <a:blip r:embed="rId5" cstate="print"/>
          <a:srcRect/>
          <a:stretch>
            <a:fillRect/>
          </a:stretch>
        </p:blipFill>
        <p:spPr bwMode="auto">
          <a:xfrm>
            <a:off x="907152" y="5773066"/>
            <a:ext cx="1259778" cy="1016663"/>
          </a:xfrm>
          <a:prstGeom prst="rect">
            <a:avLst/>
          </a:prstGeom>
          <a:noFill/>
          <a:ln w="28575">
            <a:solidFill>
              <a:srgbClr val="000000"/>
            </a:solidFill>
            <a:miter lim="800000"/>
          </a:ln>
        </p:spPr>
      </p:pic>
      <p:pic>
        <p:nvPicPr>
          <p:cNvPr id="15" name="عنصر نائب للمحتوى 7" descr="asm_alpha.jpg"/>
          <p:cNvPicPr>
            <a:picLocks noChangeAspect="1"/>
          </p:cNvPicPr>
          <p:nvPr/>
        </p:nvPicPr>
        <p:blipFill>
          <a:blip r:embed="rId6" cstate="print"/>
          <a:stretch>
            <a:fillRect/>
          </a:stretch>
        </p:blipFill>
        <p:spPr>
          <a:xfrm>
            <a:off x="2868570" y="5728261"/>
            <a:ext cx="1071875" cy="1061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صورة 1" descr="http://student.ccbcmd.edu/courses/bio141/labmanua/lab14/images/pneumoind1.JPG"/>
          <p:cNvPicPr>
            <a:picLocks noChangeAspect="1" noChangeArrowheads="1"/>
          </p:cNvPicPr>
          <p:nvPr/>
        </p:nvPicPr>
        <p:blipFill>
          <a:blip r:embed="rId7" cstate="print"/>
          <a:srcRect/>
          <a:stretch>
            <a:fillRect/>
          </a:stretch>
        </p:blipFill>
        <p:spPr bwMode="auto">
          <a:xfrm>
            <a:off x="4711038" y="5711876"/>
            <a:ext cx="1091439" cy="10778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727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57215895"/>
              </p:ext>
            </p:extLst>
          </p:nvPr>
        </p:nvGraphicFramePr>
        <p:xfrm>
          <a:off x="402758" y="566736"/>
          <a:ext cx="5734050" cy="1070306"/>
        </p:xfrm>
        <a:graphic>
          <a:graphicData uri="http://schemas.openxmlformats.org/drawingml/2006/table">
            <a:tbl>
              <a:tblPr firstRow="1" bandRow="1">
                <a:tableStyleId>{0660B408-B3CF-4A94-85FC-2B1E0A45F4A2}</a:tableStyleId>
              </a:tblPr>
              <a:tblGrid>
                <a:gridCol w="5734050">
                  <a:extLst>
                    <a:ext uri="{9D8B030D-6E8A-4147-A177-3AD203B41FA5}">
                      <a16:colId xmlns:a16="http://schemas.microsoft.com/office/drawing/2014/main" xmlns="" val="20000"/>
                    </a:ext>
                  </a:extLst>
                </a:gridCol>
              </a:tblGrid>
              <a:tr h="481759">
                <a:tc>
                  <a:txBody>
                    <a:bodyPr/>
                    <a:lstStyle/>
                    <a:p>
                      <a:pPr algn="l"/>
                      <a:r>
                        <a:rPr lang="en-US" sz="1400" dirty="0"/>
                        <a:t>CASE 1</a:t>
                      </a:r>
                      <a:endParaRPr lang="en-US" sz="1400" b="1" dirty="0">
                        <a:solidFill>
                          <a:schemeClr val="bg1"/>
                        </a:solidFill>
                      </a:endParaRPr>
                    </a:p>
                  </a:txBody>
                  <a:tcPr/>
                </a:tc>
                <a:extLst>
                  <a:ext uri="{0D108BD9-81ED-4DB2-BD59-A6C34878D82A}">
                    <a16:rowId xmlns:a16="http://schemas.microsoft.com/office/drawing/2014/main" xmlns="" val="10000"/>
                  </a:ext>
                </a:extLst>
              </a:tr>
              <a:tr h="588547">
                <a:tc>
                  <a:txBody>
                    <a:bodyPr/>
                    <a:lstStyle/>
                    <a:p>
                      <a:pPr algn="ctr"/>
                      <a:r>
                        <a:rPr lang="en-US" sz="1600" b="1" dirty="0"/>
                        <a:t>Acute Pyogenic Meningitis</a:t>
                      </a:r>
                    </a:p>
                    <a:p>
                      <a:pPr algn="ctr"/>
                      <a:r>
                        <a:rPr lang="en-US" sz="1600" b="1" i="1" dirty="0">
                          <a:solidFill>
                            <a:schemeClr val="accent1">
                              <a:lumMod val="75000"/>
                            </a:schemeClr>
                          </a:solidFill>
                        </a:rPr>
                        <a:t>3- Haemophilus Influenzae </a:t>
                      </a:r>
                    </a:p>
                  </a:txBody>
                  <a:tcPr/>
                </a:tc>
                <a:extLst>
                  <a:ext uri="{0D108BD9-81ED-4DB2-BD59-A6C34878D82A}">
                    <a16:rowId xmlns:a16="http://schemas.microsoft.com/office/drawing/2014/main" xmlns=""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154071304"/>
              </p:ext>
            </p:extLst>
          </p:nvPr>
        </p:nvGraphicFramePr>
        <p:xfrm>
          <a:off x="388355" y="1802393"/>
          <a:ext cx="5762856" cy="2006436"/>
        </p:xfrm>
        <a:graphic>
          <a:graphicData uri="http://schemas.openxmlformats.org/drawingml/2006/table">
            <a:tbl>
              <a:tblPr firstRow="1" bandRow="1">
                <a:tableStyleId>{21E4AEA4-8DFA-4A89-87EB-49C32662AFE0}</a:tableStyleId>
              </a:tblPr>
              <a:tblGrid>
                <a:gridCol w="1440714">
                  <a:extLst>
                    <a:ext uri="{9D8B030D-6E8A-4147-A177-3AD203B41FA5}">
                      <a16:colId xmlns:a16="http://schemas.microsoft.com/office/drawing/2014/main" xmlns="" val="20000"/>
                    </a:ext>
                  </a:extLst>
                </a:gridCol>
                <a:gridCol w="1440714">
                  <a:extLst>
                    <a:ext uri="{9D8B030D-6E8A-4147-A177-3AD203B41FA5}">
                      <a16:colId xmlns:a16="http://schemas.microsoft.com/office/drawing/2014/main" xmlns="" val="20001"/>
                    </a:ext>
                  </a:extLst>
                </a:gridCol>
                <a:gridCol w="1440714">
                  <a:extLst>
                    <a:ext uri="{9D8B030D-6E8A-4147-A177-3AD203B41FA5}">
                      <a16:colId xmlns:a16="http://schemas.microsoft.com/office/drawing/2014/main" xmlns="" val="20002"/>
                    </a:ext>
                  </a:extLst>
                </a:gridCol>
                <a:gridCol w="1440714">
                  <a:extLst>
                    <a:ext uri="{9D8B030D-6E8A-4147-A177-3AD203B41FA5}">
                      <a16:colId xmlns:a16="http://schemas.microsoft.com/office/drawing/2014/main" xmlns="" val="20003"/>
                    </a:ext>
                  </a:extLst>
                </a:gridCol>
              </a:tblGrid>
              <a:tr h="431016">
                <a:tc gridSpan="4">
                  <a:txBody>
                    <a:bodyPr/>
                    <a:lstStyle/>
                    <a:p>
                      <a:pPr algn="ctr"/>
                      <a:r>
                        <a:rPr lang="en-US" sz="1200" dirty="0"/>
                        <a:t>3- Haemophilus Influenzae </a:t>
                      </a:r>
                      <a:endParaRPr lang="en-US" sz="1200" b="1" i="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093065">
                <a:tc>
                  <a:txBody>
                    <a:bodyPr/>
                    <a:lstStyle/>
                    <a:p>
                      <a:endParaRPr lang="en-US" sz="16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xmlns="" val="10001"/>
                  </a:ext>
                </a:extLst>
              </a:tr>
              <a:tr h="482355">
                <a:tc>
                  <a:txBody>
                    <a:bodyPr/>
                    <a:lstStyle/>
                    <a:p>
                      <a:pPr algn="ctr"/>
                      <a:r>
                        <a:rPr lang="en-US" sz="1200" dirty="0"/>
                        <a:t>Microscopic Appearance</a:t>
                      </a:r>
                      <a:endParaRPr lang="en-US" sz="1200" b="1" dirty="0">
                        <a:latin typeface="+mn-lt"/>
                      </a:endParaRPr>
                    </a:p>
                  </a:txBody>
                  <a:tcPr/>
                </a:tc>
                <a:tc>
                  <a:txBody>
                    <a:bodyPr/>
                    <a:lstStyle/>
                    <a:p>
                      <a:pPr algn="ctr"/>
                      <a:r>
                        <a:rPr lang="en-US" sz="1200" dirty="0"/>
                        <a:t>Nutrient agar</a:t>
                      </a:r>
                      <a:endParaRPr lang="en-US" sz="1200" b="1" dirty="0">
                        <a:latin typeface="+mn-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chocolate agar</a:t>
                      </a:r>
                    </a:p>
                    <a:p>
                      <a:endParaRPr 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Blood agar</a:t>
                      </a:r>
                    </a:p>
                    <a:p>
                      <a:endParaRPr lang="en-US" sz="1200" dirty="0"/>
                    </a:p>
                  </a:txBody>
                  <a:tcPr/>
                </a:tc>
                <a:extLst>
                  <a:ext uri="{0D108BD9-81ED-4DB2-BD59-A6C34878D82A}">
                    <a16:rowId xmlns:a16="http://schemas.microsoft.com/office/drawing/2014/main" xmlns="" val="10002"/>
                  </a:ext>
                </a:extLst>
              </a:tr>
            </a:tbl>
          </a:graphicData>
        </a:graphic>
      </p:graphicFrame>
      <p:sp>
        <p:nvSpPr>
          <p:cNvPr id="3" name="Rectangle 2"/>
          <p:cNvSpPr/>
          <p:nvPr/>
        </p:nvSpPr>
        <p:spPr>
          <a:xfrm>
            <a:off x="402759" y="3974180"/>
            <a:ext cx="5939676" cy="6924973"/>
          </a:xfrm>
          <a:prstGeom prst="rect">
            <a:avLst/>
          </a:prstGeom>
        </p:spPr>
        <p:txBody>
          <a:bodyPr wrap="square">
            <a:spAutoFit/>
          </a:bodyPr>
          <a:lstStyle/>
          <a:p>
            <a:r>
              <a:rPr lang="en-US" sz="1200" b="1" dirty="0"/>
              <a:t>Q1</a:t>
            </a:r>
            <a:r>
              <a:rPr lang="en-US" sz="1200" dirty="0"/>
              <a:t>: What is your diagnosis?</a:t>
            </a:r>
          </a:p>
          <a:p>
            <a:r>
              <a:rPr lang="en-US" sz="1200" dirty="0">
                <a:solidFill>
                  <a:schemeClr val="accent1">
                    <a:lumMod val="75000"/>
                  </a:schemeClr>
                </a:solidFill>
              </a:rPr>
              <a:t>Acute Pyogenic Meningitis.</a:t>
            </a:r>
          </a:p>
          <a:p>
            <a:endParaRPr lang="en-US" sz="1200" dirty="0">
              <a:solidFill>
                <a:schemeClr val="accent1">
                  <a:lumMod val="75000"/>
                </a:schemeClr>
              </a:solidFill>
            </a:endParaRPr>
          </a:p>
          <a:p>
            <a:r>
              <a:rPr lang="en-US" sz="1200" b="1" dirty="0"/>
              <a:t>Q2</a:t>
            </a:r>
            <a:r>
              <a:rPr lang="en-US" sz="1200" dirty="0"/>
              <a:t>: What is the most likely infection responsible? </a:t>
            </a:r>
          </a:p>
          <a:p>
            <a:r>
              <a:rPr lang="en-US" sz="1200" dirty="0">
                <a:solidFill>
                  <a:schemeClr val="accent1">
                    <a:lumMod val="75000"/>
                  </a:schemeClr>
                </a:solidFill>
              </a:rPr>
              <a:t>Bacterial infection.</a:t>
            </a:r>
          </a:p>
          <a:p>
            <a:endParaRPr lang="en-US" sz="1200" dirty="0">
              <a:solidFill>
                <a:schemeClr val="accent1">
                  <a:lumMod val="75000"/>
                </a:schemeClr>
              </a:solidFill>
            </a:endParaRPr>
          </a:p>
          <a:p>
            <a:r>
              <a:rPr lang="en-US" sz="1200" b="1" dirty="0"/>
              <a:t>Q3</a:t>
            </a:r>
            <a:r>
              <a:rPr lang="en-US" sz="1200" dirty="0"/>
              <a:t>: What is the most probable Pathogen isolated?</a:t>
            </a:r>
          </a:p>
          <a:p>
            <a:r>
              <a:rPr lang="en-US" sz="1200" b="1" i="1" dirty="0">
                <a:solidFill>
                  <a:schemeClr val="accent1">
                    <a:lumMod val="75000"/>
                  </a:schemeClr>
                </a:solidFill>
              </a:rPr>
              <a:t>Haemophilus Influenzae.</a:t>
            </a:r>
            <a:r>
              <a:rPr lang="en-US" sz="1200" i="1" dirty="0">
                <a:solidFill>
                  <a:schemeClr val="accent1">
                    <a:lumMod val="75000"/>
                  </a:schemeClr>
                </a:solidFill>
              </a:rPr>
              <a:t> </a:t>
            </a:r>
          </a:p>
          <a:p>
            <a:endParaRPr lang="en-US" sz="1200" i="1" dirty="0">
              <a:solidFill>
                <a:schemeClr val="accent1">
                  <a:lumMod val="75000"/>
                </a:schemeClr>
              </a:solidFill>
            </a:endParaRPr>
          </a:p>
          <a:p>
            <a:r>
              <a:rPr lang="en-US" sz="1200" b="1" dirty="0"/>
              <a:t>Q4</a:t>
            </a:r>
            <a:r>
              <a:rPr lang="en-US" sz="1200" dirty="0"/>
              <a:t>: Describe the microorganism’s appearance under microscope?</a:t>
            </a:r>
          </a:p>
          <a:p>
            <a:r>
              <a:rPr lang="en-US" sz="1200" dirty="0">
                <a:solidFill>
                  <a:schemeClr val="accent1">
                    <a:lumMod val="75000"/>
                  </a:schemeClr>
                </a:solidFill>
              </a:rPr>
              <a:t>Gram-Negative pleomorphic coccobacilli with many </a:t>
            </a:r>
            <a:r>
              <a:rPr lang="en-US" sz="1200" dirty="0" err="1">
                <a:solidFill>
                  <a:schemeClr val="accent1">
                    <a:lumMod val="75000"/>
                  </a:schemeClr>
                </a:solidFill>
              </a:rPr>
              <a:t>polymorphneuclear</a:t>
            </a:r>
            <a:r>
              <a:rPr lang="en-US" sz="1200" dirty="0">
                <a:solidFill>
                  <a:schemeClr val="accent1">
                    <a:lumMod val="75000"/>
                  </a:schemeClr>
                </a:solidFill>
              </a:rPr>
              <a:t> leukocyte.</a:t>
            </a:r>
          </a:p>
          <a:p>
            <a:r>
              <a:rPr lang="en-US" sz="1200" dirty="0">
                <a:solidFill>
                  <a:srgbClr val="FF7C80"/>
                </a:solidFill>
              </a:rPr>
              <a:t/>
            </a:r>
            <a:br>
              <a:rPr lang="en-US" sz="1200" dirty="0">
                <a:solidFill>
                  <a:srgbClr val="FF7C80"/>
                </a:solidFill>
              </a:rPr>
            </a:br>
            <a:r>
              <a:rPr lang="en-US" sz="1200" b="1" dirty="0"/>
              <a:t>Q5</a:t>
            </a:r>
            <a:r>
              <a:rPr lang="en-US" sz="1200" dirty="0"/>
              <a:t>: Name the media used </a:t>
            </a:r>
            <a:r>
              <a:rPr lang="en-US" sz="1200" dirty="0" smtClean="0"/>
              <a:t>for </a:t>
            </a:r>
            <a:r>
              <a:rPr lang="en-US" sz="1200" dirty="0"/>
              <a:t>growing such organism?</a:t>
            </a:r>
          </a:p>
          <a:p>
            <a:r>
              <a:rPr lang="en-US" sz="1200" dirty="0" smtClean="0">
                <a:solidFill>
                  <a:schemeClr val="accent1">
                    <a:lumMod val="75000"/>
                  </a:schemeClr>
                </a:solidFill>
              </a:rPr>
              <a:t>Chocolate agar , Blood agar </a:t>
            </a:r>
            <a:r>
              <a:rPr lang="en-US" sz="1200" dirty="0" smtClean="0">
                <a:solidFill>
                  <a:schemeClr val="accent2">
                    <a:lumMod val="75000"/>
                  </a:schemeClr>
                </a:solidFill>
              </a:rPr>
              <a:t>(please read Q8 For a better understanding)</a:t>
            </a:r>
            <a:r>
              <a:rPr lang="en-US" sz="1200" dirty="0" smtClean="0">
                <a:solidFill>
                  <a:schemeClr val="accent1">
                    <a:lumMod val="60000"/>
                    <a:lumOff val="40000"/>
                  </a:schemeClr>
                </a:solidFill>
              </a:rPr>
              <a:t>  </a:t>
            </a:r>
            <a:r>
              <a:rPr lang="en-US" sz="1200" dirty="0" smtClean="0">
                <a:solidFill>
                  <a:schemeClr val="accent1">
                    <a:lumMod val="75000"/>
                  </a:schemeClr>
                </a:solidFill>
              </a:rPr>
              <a:t>and Nutrient agar.</a:t>
            </a:r>
          </a:p>
          <a:p>
            <a:endParaRPr lang="en-US" sz="1200" dirty="0">
              <a:solidFill>
                <a:schemeClr val="accent1">
                  <a:lumMod val="75000"/>
                </a:schemeClr>
              </a:solidFill>
            </a:endParaRPr>
          </a:p>
          <a:p>
            <a:r>
              <a:rPr lang="en-US" sz="1200" b="1" dirty="0"/>
              <a:t>Q6</a:t>
            </a:r>
            <a:r>
              <a:rPr lang="en-US" sz="1200" dirty="0"/>
              <a:t>: Describe the microorganism’s morphology on Chocolate Agar?</a:t>
            </a:r>
          </a:p>
          <a:p>
            <a:r>
              <a:rPr lang="en-US" sz="1200" dirty="0">
                <a:solidFill>
                  <a:schemeClr val="accent1">
                    <a:lumMod val="75000"/>
                  </a:schemeClr>
                </a:solidFill>
              </a:rPr>
              <a:t>Grey mucoid colonies of </a:t>
            </a:r>
            <a:r>
              <a:rPr lang="en-US" sz="1200" b="1" i="1" dirty="0">
                <a:solidFill>
                  <a:schemeClr val="accent1">
                    <a:lumMod val="75000"/>
                  </a:schemeClr>
                </a:solidFill>
              </a:rPr>
              <a:t>Haemophilus Influenzae </a:t>
            </a:r>
            <a:r>
              <a:rPr lang="en-US" sz="1200" dirty="0">
                <a:solidFill>
                  <a:schemeClr val="accent1">
                    <a:lumMod val="75000"/>
                  </a:schemeClr>
                </a:solidFill>
              </a:rPr>
              <a:t>due to the presence of X and V factors. </a:t>
            </a:r>
          </a:p>
          <a:p>
            <a:endParaRPr lang="en-US" sz="1200" dirty="0">
              <a:solidFill>
                <a:schemeClr val="accent1">
                  <a:lumMod val="75000"/>
                </a:schemeClr>
              </a:solidFill>
            </a:endParaRPr>
          </a:p>
          <a:p>
            <a:r>
              <a:rPr lang="en-US" sz="1200" b="1" dirty="0"/>
              <a:t>Q7</a:t>
            </a:r>
            <a:r>
              <a:rPr lang="en-US" sz="1200" dirty="0"/>
              <a:t>:Describe the microorganism’s morphology on Nutrient Agar?</a:t>
            </a:r>
          </a:p>
          <a:p>
            <a:r>
              <a:rPr lang="en-US" sz="1200" b="1" i="1" dirty="0">
                <a:solidFill>
                  <a:schemeClr val="accent1">
                    <a:lumMod val="75000"/>
                  </a:schemeClr>
                </a:solidFill>
              </a:rPr>
              <a:t>H. </a:t>
            </a:r>
            <a:r>
              <a:rPr lang="en-US" sz="1200" b="1" i="1" dirty="0" err="1">
                <a:solidFill>
                  <a:schemeClr val="accent1">
                    <a:lumMod val="75000"/>
                  </a:schemeClr>
                </a:solidFill>
              </a:rPr>
              <a:t>influenzae</a:t>
            </a:r>
            <a:r>
              <a:rPr lang="en-US" sz="1200" b="1" i="1" dirty="0">
                <a:solidFill>
                  <a:schemeClr val="accent1">
                    <a:lumMod val="75000"/>
                  </a:schemeClr>
                </a:solidFill>
              </a:rPr>
              <a:t> </a:t>
            </a:r>
            <a:r>
              <a:rPr lang="en-US" sz="1200" dirty="0">
                <a:solidFill>
                  <a:schemeClr val="accent1">
                    <a:lumMod val="75000"/>
                  </a:schemeClr>
                </a:solidFill>
              </a:rPr>
              <a:t>:Growth around XV </a:t>
            </a:r>
            <a:r>
              <a:rPr lang="en-US" sz="1200" dirty="0" smtClean="0">
                <a:solidFill>
                  <a:schemeClr val="accent1">
                    <a:lumMod val="75000"/>
                  </a:schemeClr>
                </a:solidFill>
              </a:rPr>
              <a:t>factors ( </a:t>
            </a:r>
            <a:r>
              <a:rPr lang="en-US" sz="1200" dirty="0">
                <a:solidFill>
                  <a:schemeClr val="accent1">
                    <a:lumMod val="75000"/>
                  </a:schemeClr>
                </a:solidFill>
              </a:rPr>
              <a:t>requires both factors XV)</a:t>
            </a:r>
          </a:p>
          <a:p>
            <a:r>
              <a:rPr lang="en-US" sz="1200" dirty="0">
                <a:solidFill>
                  <a:schemeClr val="accent1">
                    <a:lumMod val="75000"/>
                  </a:schemeClr>
                </a:solidFill>
              </a:rPr>
              <a:t> no growth around X or V alone the optimum growth temperature is (35°C - 37°C in 5% CO2). </a:t>
            </a:r>
            <a:r>
              <a:rPr lang="en-US" sz="1200" dirty="0">
                <a:solidFill>
                  <a:schemeClr val="bg1">
                    <a:lumMod val="50000"/>
                  </a:schemeClr>
                </a:solidFill>
              </a:rPr>
              <a:t>In this culture </a:t>
            </a:r>
            <a:r>
              <a:rPr lang="en-US" sz="1200" b="1" i="1" dirty="0" err="1">
                <a:solidFill>
                  <a:schemeClr val="bg1">
                    <a:lumMod val="50000"/>
                  </a:schemeClr>
                </a:solidFill>
              </a:rPr>
              <a:t>haemophilus</a:t>
            </a:r>
            <a:r>
              <a:rPr lang="en-US" sz="1200" dirty="0">
                <a:solidFill>
                  <a:schemeClr val="bg1">
                    <a:lumMod val="50000"/>
                  </a:schemeClr>
                </a:solidFill>
              </a:rPr>
              <a:t> has only grown around the paper disc that has been impregnated with X and V factors. There is no bacterial growth around the discs that only contain either X or V factor.</a:t>
            </a:r>
          </a:p>
          <a:p>
            <a:endParaRPr lang="en-US" sz="1200" dirty="0">
              <a:solidFill>
                <a:schemeClr val="bg1">
                  <a:lumMod val="50000"/>
                </a:schemeClr>
              </a:solidFill>
            </a:endParaRPr>
          </a:p>
          <a:p>
            <a:r>
              <a:rPr lang="en-US" sz="1200" b="1" dirty="0"/>
              <a:t>Q8</a:t>
            </a:r>
            <a:r>
              <a:rPr lang="en-US" sz="1200" dirty="0"/>
              <a:t>:Describe the microorganism’s morphology on Blood Agar?</a:t>
            </a:r>
          </a:p>
          <a:p>
            <a:r>
              <a:rPr lang="en-US" sz="1200" dirty="0">
                <a:solidFill>
                  <a:schemeClr val="accent1">
                    <a:lumMod val="75000"/>
                  </a:schemeClr>
                </a:solidFill>
              </a:rPr>
              <a:t>Growth on blood agar showing </a:t>
            </a:r>
            <a:r>
              <a:rPr lang="en-US" sz="1200" b="1" dirty="0" err="1">
                <a:solidFill>
                  <a:schemeClr val="accent1">
                    <a:lumMod val="75000"/>
                  </a:schemeClr>
                </a:solidFill>
              </a:rPr>
              <a:t>satellitisim</a:t>
            </a:r>
            <a:r>
              <a:rPr lang="en-US" sz="1200" dirty="0">
                <a:solidFill>
                  <a:schemeClr val="accent1">
                    <a:lumMod val="75000"/>
                  </a:schemeClr>
                </a:solidFill>
              </a:rPr>
              <a:t> adjacent to a streak of </a:t>
            </a:r>
            <a:r>
              <a:rPr lang="en-US" sz="1200" b="1" i="1" dirty="0" err="1">
                <a:solidFill>
                  <a:schemeClr val="accent1">
                    <a:lumMod val="75000"/>
                  </a:schemeClr>
                </a:solidFill>
              </a:rPr>
              <a:t>S.aureus</a:t>
            </a:r>
            <a:r>
              <a:rPr lang="en-US" sz="1200" b="1" i="1" dirty="0">
                <a:solidFill>
                  <a:schemeClr val="accent1">
                    <a:lumMod val="75000"/>
                  </a:schemeClr>
                </a:solidFill>
              </a:rPr>
              <a:t>.</a:t>
            </a:r>
          </a:p>
          <a:p>
            <a:r>
              <a:rPr lang="en-US" sz="1200" b="1" i="1" dirty="0" err="1">
                <a:solidFill>
                  <a:schemeClr val="accent1">
                    <a:lumMod val="75000"/>
                  </a:schemeClr>
                </a:solidFill>
              </a:rPr>
              <a:t>S.aureus</a:t>
            </a:r>
            <a:r>
              <a:rPr lang="en-US" sz="1200" b="1" i="1" dirty="0">
                <a:solidFill>
                  <a:schemeClr val="accent1">
                    <a:lumMod val="75000"/>
                  </a:schemeClr>
                </a:solidFill>
              </a:rPr>
              <a:t> </a:t>
            </a:r>
            <a:r>
              <a:rPr lang="en-US" sz="1200" dirty="0">
                <a:solidFill>
                  <a:schemeClr val="accent1">
                    <a:lumMod val="75000"/>
                  </a:schemeClr>
                </a:solidFill>
              </a:rPr>
              <a:t>producing </a:t>
            </a:r>
            <a:r>
              <a:rPr lang="en-US" sz="1200" dirty="0" smtClean="0">
                <a:solidFill>
                  <a:schemeClr val="accent1">
                    <a:lumMod val="75000"/>
                  </a:schemeClr>
                </a:solidFill>
              </a:rPr>
              <a:t>V factor (</a:t>
            </a:r>
            <a:r>
              <a:rPr lang="en-US" sz="1200" dirty="0" err="1" smtClean="0">
                <a:solidFill>
                  <a:schemeClr val="accent1">
                    <a:lumMod val="75000"/>
                  </a:schemeClr>
                </a:solidFill>
              </a:rPr>
              <a:t>hemophilus</a:t>
            </a:r>
            <a:r>
              <a:rPr lang="en-US" sz="1200" dirty="0" smtClean="0">
                <a:solidFill>
                  <a:schemeClr val="accent1">
                    <a:lumMod val="75000"/>
                  </a:schemeClr>
                </a:solidFill>
              </a:rPr>
              <a:t> require both x and v ) </a:t>
            </a:r>
            <a:r>
              <a:rPr lang="en-US" sz="1200" dirty="0">
                <a:solidFill>
                  <a:schemeClr val="accent1">
                    <a:lumMod val="75000"/>
                  </a:schemeClr>
                </a:solidFill>
              </a:rPr>
              <a:t>increasing growth of adjacent </a:t>
            </a:r>
            <a:r>
              <a:rPr lang="en-US" sz="1200" b="1" i="1" dirty="0" err="1">
                <a:solidFill>
                  <a:schemeClr val="accent1">
                    <a:lumMod val="75000"/>
                  </a:schemeClr>
                </a:solidFill>
              </a:rPr>
              <a:t>H.influenzae</a:t>
            </a:r>
            <a:r>
              <a:rPr lang="en-US" sz="1200" b="1" i="1" dirty="0">
                <a:solidFill>
                  <a:schemeClr val="accent1">
                    <a:lumMod val="75000"/>
                  </a:schemeClr>
                </a:solidFill>
              </a:rPr>
              <a:t>.</a:t>
            </a:r>
          </a:p>
          <a:p>
            <a:r>
              <a:rPr lang="en-US" sz="1200" dirty="0" err="1">
                <a:solidFill>
                  <a:schemeClr val="bg1">
                    <a:lumMod val="50000"/>
                  </a:schemeClr>
                </a:solidFill>
              </a:rPr>
              <a:t>satellitism</a:t>
            </a:r>
            <a:r>
              <a:rPr lang="en-US" sz="1200" dirty="0">
                <a:solidFill>
                  <a:schemeClr val="bg1">
                    <a:lumMod val="50000"/>
                  </a:schemeClr>
                </a:solidFill>
              </a:rPr>
              <a:t> is the pattern of arrangement of </a:t>
            </a:r>
            <a:r>
              <a:rPr lang="en-US" sz="1200" b="1" i="1" dirty="0" err="1">
                <a:solidFill>
                  <a:schemeClr val="bg1">
                    <a:lumMod val="50000"/>
                  </a:schemeClr>
                </a:solidFill>
              </a:rPr>
              <a:t>heamophillus</a:t>
            </a:r>
            <a:r>
              <a:rPr lang="en-US" sz="1200" b="1" i="1" dirty="0">
                <a:solidFill>
                  <a:schemeClr val="bg1">
                    <a:lumMod val="50000"/>
                  </a:schemeClr>
                </a:solidFill>
              </a:rPr>
              <a:t> </a:t>
            </a:r>
            <a:r>
              <a:rPr lang="en-US" sz="1200" b="1" i="1" dirty="0" err="1">
                <a:solidFill>
                  <a:schemeClr val="bg1">
                    <a:lumMod val="50000"/>
                  </a:schemeClr>
                </a:solidFill>
              </a:rPr>
              <a:t>influenzae</a:t>
            </a:r>
            <a:r>
              <a:rPr lang="en-US" sz="1200" b="1" i="1" dirty="0">
                <a:solidFill>
                  <a:schemeClr val="bg1">
                    <a:lumMod val="50000"/>
                  </a:schemeClr>
                </a:solidFill>
              </a:rPr>
              <a:t> </a:t>
            </a:r>
            <a:r>
              <a:rPr lang="en-US" sz="1200" dirty="0">
                <a:solidFill>
                  <a:schemeClr val="bg1">
                    <a:lumMod val="50000"/>
                  </a:schemeClr>
                </a:solidFill>
              </a:rPr>
              <a:t>on blood agar </a:t>
            </a:r>
            <a:r>
              <a:rPr lang="en-US" sz="1200" dirty="0" err="1">
                <a:solidFill>
                  <a:schemeClr val="bg1">
                    <a:lumMod val="50000"/>
                  </a:schemeClr>
                </a:solidFill>
              </a:rPr>
              <a:t>strearked</a:t>
            </a:r>
            <a:r>
              <a:rPr lang="en-US" sz="1200" dirty="0">
                <a:solidFill>
                  <a:schemeClr val="bg1">
                    <a:lumMod val="50000"/>
                  </a:schemeClr>
                </a:solidFill>
              </a:rPr>
              <a:t> with </a:t>
            </a:r>
            <a:r>
              <a:rPr lang="en-US" sz="1200" b="1" i="1" dirty="0">
                <a:solidFill>
                  <a:schemeClr val="bg1">
                    <a:lumMod val="50000"/>
                  </a:schemeClr>
                </a:solidFill>
              </a:rPr>
              <a:t>staphylococcus aureus</a:t>
            </a:r>
            <a:r>
              <a:rPr lang="en-US" sz="1200" dirty="0">
                <a:solidFill>
                  <a:schemeClr val="bg1">
                    <a:lumMod val="50000"/>
                  </a:schemeClr>
                </a:solidFill>
              </a:rPr>
              <a:t> in the </a:t>
            </a:r>
            <a:r>
              <a:rPr lang="en-US" sz="1200" dirty="0" err="1">
                <a:solidFill>
                  <a:schemeClr val="bg1">
                    <a:lumMod val="50000"/>
                  </a:schemeClr>
                </a:solidFill>
              </a:rPr>
              <a:t>centre</a:t>
            </a:r>
            <a:r>
              <a:rPr lang="en-US" sz="1200" dirty="0">
                <a:solidFill>
                  <a:schemeClr val="bg1">
                    <a:lumMod val="50000"/>
                  </a:schemeClr>
                </a:solidFill>
              </a:rPr>
              <a:t>.</a:t>
            </a:r>
          </a:p>
          <a:p>
            <a:endParaRPr lang="en-US" sz="1200" b="1" dirty="0"/>
          </a:p>
          <a:p>
            <a:r>
              <a:rPr lang="en-US" sz="1200" b="1" dirty="0"/>
              <a:t>Q9</a:t>
            </a:r>
            <a:r>
              <a:rPr lang="en-US" sz="1200" dirty="0"/>
              <a:t>: What further investigation would you like to do at this stage? </a:t>
            </a:r>
          </a:p>
          <a:p>
            <a:r>
              <a:rPr lang="en-US" sz="1200" dirty="0">
                <a:solidFill>
                  <a:schemeClr val="accent1">
                    <a:lumMod val="75000"/>
                  </a:schemeClr>
                </a:solidFill>
              </a:rPr>
              <a:t>CSF culture and smear, Blood culture, CBC, Protein and glucose levels, PCR.</a:t>
            </a:r>
          </a:p>
          <a:p>
            <a:r>
              <a:rPr lang="en-US" sz="1200" dirty="0">
                <a:solidFill>
                  <a:schemeClr val="accent1">
                    <a:lumMod val="75000"/>
                  </a:schemeClr>
                </a:solidFill>
              </a:rPr>
              <a:t> </a:t>
            </a:r>
          </a:p>
          <a:p>
            <a:r>
              <a:rPr lang="en-US" sz="1200" b="1" dirty="0"/>
              <a:t>Q10</a:t>
            </a:r>
            <a:r>
              <a:rPr lang="en-US" sz="1200" dirty="0"/>
              <a:t>: Mention two recommended empirical antibiotics that can be used in such a case? </a:t>
            </a:r>
          </a:p>
          <a:p>
            <a:r>
              <a:rPr lang="en-US" sz="1200" dirty="0">
                <a:solidFill>
                  <a:schemeClr val="accent1">
                    <a:lumMod val="75000"/>
                  </a:schemeClr>
                </a:solidFill>
              </a:rPr>
              <a:t>Ceftriaxone with Vancomycin. </a:t>
            </a:r>
          </a:p>
        </p:txBody>
      </p:sp>
      <p:pic>
        <p:nvPicPr>
          <p:cNvPr id="17" name="Picture 16"/>
          <p:cNvPicPr>
            <a:picLocks noChangeAspect="1"/>
          </p:cNvPicPr>
          <p:nvPr/>
        </p:nvPicPr>
        <p:blipFill rotWithShape="1">
          <a:blip r:embed="rId3" cstate="print"/>
          <a:srcRect l="3795" t="5348" r="4240" b="3514"/>
          <a:stretch/>
        </p:blipFill>
        <p:spPr>
          <a:xfrm>
            <a:off x="532481" y="2349471"/>
            <a:ext cx="1241728" cy="866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F:\scaned from book\scan0007.jpg"/>
          <p:cNvPicPr>
            <a:picLocks noChangeAspect="1" noChangeArrowheads="1"/>
          </p:cNvPicPr>
          <p:nvPr/>
        </p:nvPicPr>
        <p:blipFill>
          <a:blip r:embed="rId4" cstate="print"/>
          <a:srcRect l="7946" t="14071" r="18295" b="25270"/>
          <a:stretch>
            <a:fillRect/>
          </a:stretch>
        </p:blipFill>
        <p:spPr bwMode="auto">
          <a:xfrm>
            <a:off x="3575756" y="2349471"/>
            <a:ext cx="997145" cy="912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3" descr="http://farm8.staticflickr.com/7010/6751955851_c08c49d142_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473" y="2349471"/>
            <a:ext cx="892682" cy="892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954597" y="2359420"/>
            <a:ext cx="986533" cy="89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3315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25137131"/>
              </p:ext>
            </p:extLst>
          </p:nvPr>
        </p:nvGraphicFramePr>
        <p:xfrm>
          <a:off x="402758" y="566736"/>
          <a:ext cx="5734050" cy="1070306"/>
        </p:xfrm>
        <a:graphic>
          <a:graphicData uri="http://schemas.openxmlformats.org/drawingml/2006/table">
            <a:tbl>
              <a:tblPr firstRow="1" bandRow="1">
                <a:tableStyleId>{0660B408-B3CF-4A94-85FC-2B1E0A45F4A2}</a:tableStyleId>
              </a:tblPr>
              <a:tblGrid>
                <a:gridCol w="5734050">
                  <a:extLst>
                    <a:ext uri="{9D8B030D-6E8A-4147-A177-3AD203B41FA5}">
                      <a16:colId xmlns:a16="http://schemas.microsoft.com/office/drawing/2014/main" xmlns="" val="20000"/>
                    </a:ext>
                  </a:extLst>
                </a:gridCol>
              </a:tblGrid>
              <a:tr h="481759">
                <a:tc>
                  <a:txBody>
                    <a:bodyPr/>
                    <a:lstStyle/>
                    <a:p>
                      <a:pPr algn="l"/>
                      <a:r>
                        <a:rPr lang="en-US" sz="1400" dirty="0"/>
                        <a:t>CASE 1</a:t>
                      </a:r>
                      <a:endParaRPr lang="en-US" sz="1400" b="1" dirty="0">
                        <a:solidFill>
                          <a:schemeClr val="bg1"/>
                        </a:solidFill>
                      </a:endParaRPr>
                    </a:p>
                  </a:txBody>
                  <a:tcPr/>
                </a:tc>
                <a:extLst>
                  <a:ext uri="{0D108BD9-81ED-4DB2-BD59-A6C34878D82A}">
                    <a16:rowId xmlns:a16="http://schemas.microsoft.com/office/drawing/2014/main" xmlns="" val="10000"/>
                  </a:ext>
                </a:extLst>
              </a:tr>
              <a:tr h="588547">
                <a:tc>
                  <a:txBody>
                    <a:bodyPr/>
                    <a:lstStyle/>
                    <a:p>
                      <a:pPr algn="ctr"/>
                      <a:r>
                        <a:rPr lang="en-US" sz="1600" b="1" dirty="0"/>
                        <a:t>Acute Pyogenic Meningitis</a:t>
                      </a:r>
                    </a:p>
                    <a:p>
                      <a:pPr algn="ctr"/>
                      <a:r>
                        <a:rPr lang="en-US" sz="1600" b="1" i="1" dirty="0">
                          <a:solidFill>
                            <a:schemeClr val="accent1">
                              <a:lumMod val="75000"/>
                            </a:schemeClr>
                          </a:solidFill>
                        </a:rPr>
                        <a:t>4. Escherichia Coli</a:t>
                      </a:r>
                    </a:p>
                  </a:txBody>
                  <a:tcPr/>
                </a:tc>
                <a:extLst>
                  <a:ext uri="{0D108BD9-81ED-4DB2-BD59-A6C34878D82A}">
                    <a16:rowId xmlns:a16="http://schemas.microsoft.com/office/drawing/2014/main" xmlns=""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62923099"/>
              </p:ext>
            </p:extLst>
          </p:nvPr>
        </p:nvGraphicFramePr>
        <p:xfrm>
          <a:off x="383282" y="1809865"/>
          <a:ext cx="5753526" cy="1693749"/>
        </p:xfrm>
        <a:graphic>
          <a:graphicData uri="http://schemas.openxmlformats.org/drawingml/2006/table">
            <a:tbl>
              <a:tblPr firstRow="1" bandRow="1">
                <a:tableStyleId>{21E4AEA4-8DFA-4A89-87EB-49C32662AFE0}</a:tableStyleId>
              </a:tblPr>
              <a:tblGrid>
                <a:gridCol w="2844354">
                  <a:extLst>
                    <a:ext uri="{9D8B030D-6E8A-4147-A177-3AD203B41FA5}">
                      <a16:colId xmlns:a16="http://schemas.microsoft.com/office/drawing/2014/main" xmlns="" val="20000"/>
                    </a:ext>
                  </a:extLst>
                </a:gridCol>
                <a:gridCol w="2909172">
                  <a:extLst>
                    <a:ext uri="{9D8B030D-6E8A-4147-A177-3AD203B41FA5}">
                      <a16:colId xmlns:a16="http://schemas.microsoft.com/office/drawing/2014/main" xmlns="" val="20001"/>
                    </a:ext>
                  </a:extLst>
                </a:gridCol>
              </a:tblGrid>
              <a:tr h="373776">
                <a:tc gridSpan="2">
                  <a:txBody>
                    <a:bodyPr/>
                    <a:lstStyle/>
                    <a:p>
                      <a:pPr algn="ctr"/>
                      <a:r>
                        <a:rPr lang="en-US" sz="1200" dirty="0"/>
                        <a:t>4. Escherichia Coli</a:t>
                      </a:r>
                      <a:endParaRPr lang="en-US" sz="1200" b="1" i="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992427">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xmlns="" val="10001"/>
                  </a:ext>
                </a:extLst>
              </a:tr>
              <a:tr h="327546">
                <a:tc>
                  <a:txBody>
                    <a:bodyPr/>
                    <a:lstStyle/>
                    <a:p>
                      <a:pPr algn="ctr"/>
                      <a:r>
                        <a:rPr lang="en-US" sz="1200" dirty="0"/>
                        <a:t>Microscopic Appearance</a:t>
                      </a:r>
                      <a:endParaRPr lang="en-US" sz="1200" b="1" dirty="0"/>
                    </a:p>
                  </a:txBody>
                  <a:tcPr/>
                </a:tc>
                <a:tc>
                  <a:txBody>
                    <a:bodyPr/>
                    <a:lstStyle/>
                    <a:p>
                      <a:pPr algn="ctr"/>
                      <a:r>
                        <a:rPr lang="en-US" sz="1200" dirty="0"/>
                        <a:t>MacConkey agar </a:t>
                      </a:r>
                      <a:endParaRPr lang="en-US" sz="1200" b="1" dirty="0"/>
                    </a:p>
                  </a:txBody>
                  <a:tcPr/>
                </a:tc>
                <a:extLst>
                  <a:ext uri="{0D108BD9-81ED-4DB2-BD59-A6C34878D82A}">
                    <a16:rowId xmlns:a16="http://schemas.microsoft.com/office/drawing/2014/main" xmlns="" val="10002"/>
                  </a:ext>
                </a:extLst>
              </a:tr>
            </a:tbl>
          </a:graphicData>
        </a:graphic>
      </p:graphicFrame>
      <p:pic>
        <p:nvPicPr>
          <p:cNvPr id="11" name="Picture 2" descr="http://www.alexmedonline.com/students/alexmed/subjects/microbiology/microscopicatlas/ypgs.jpg"/>
          <p:cNvPicPr>
            <a:picLocks noChangeAspect="1" noChangeArrowheads="1"/>
          </p:cNvPicPr>
          <p:nvPr/>
        </p:nvPicPr>
        <p:blipFill>
          <a:blip r:embed="rId3" cstate="print"/>
          <a:srcRect/>
          <a:stretch>
            <a:fillRect/>
          </a:stretch>
        </p:blipFill>
        <p:spPr bwMode="auto">
          <a:xfrm>
            <a:off x="1180984" y="2230350"/>
            <a:ext cx="1192937" cy="910552"/>
          </a:xfrm>
          <a:prstGeom prst="rect">
            <a:avLst/>
          </a:prstGeom>
          <a:ln>
            <a:noFill/>
          </a:ln>
          <a:effectLst>
            <a:outerShdw blurRad="292100" dist="139700" dir="2700000" algn="tl" rotWithShape="0">
              <a:srgbClr val="333333">
                <a:alpha val="0"/>
              </a:srgbClr>
            </a:outerShdw>
          </a:effectLst>
        </p:spPr>
      </p:pic>
      <p:pic>
        <p:nvPicPr>
          <p:cNvPr id="12" name="BLOGGER_PHOTO_ID_5142939988605815634" descr="http://bp0.blogger.com/_8zA0UAJjJ5s/R19kq9IAS1I/AAAAAAAAAMQ/ZrVy7GdsYaM/s320/e.coli+mac%27s.jpg"/>
          <p:cNvPicPr/>
          <p:nvPr/>
        </p:nvPicPr>
        <p:blipFill>
          <a:blip r:embed="rId4" cstate="print"/>
          <a:srcRect l="9028" r="11458"/>
          <a:stretch>
            <a:fillRect/>
          </a:stretch>
        </p:blipFill>
        <p:spPr bwMode="auto">
          <a:xfrm>
            <a:off x="4099873" y="2230350"/>
            <a:ext cx="1113572" cy="908635"/>
          </a:xfrm>
          <a:prstGeom prst="rect">
            <a:avLst/>
          </a:prstGeom>
          <a:ln>
            <a:noFill/>
          </a:ln>
          <a:effectLst>
            <a:outerShdw blurRad="292100" dist="139700" dir="2700000" algn="tl" rotWithShape="0">
              <a:srgbClr val="333333">
                <a:alpha val="0"/>
              </a:srgbClr>
            </a:outerShdw>
          </a:effectLst>
        </p:spPr>
      </p:pic>
      <p:sp>
        <p:nvSpPr>
          <p:cNvPr id="13" name="TextBox 12"/>
          <p:cNvSpPr txBox="1"/>
          <p:nvPr/>
        </p:nvSpPr>
        <p:spPr>
          <a:xfrm>
            <a:off x="402758" y="3842216"/>
            <a:ext cx="6056408" cy="4893647"/>
          </a:xfrm>
          <a:prstGeom prst="rect">
            <a:avLst/>
          </a:prstGeom>
          <a:noFill/>
        </p:spPr>
        <p:txBody>
          <a:bodyPr wrap="square" rtlCol="0">
            <a:spAutoFit/>
          </a:bodyPr>
          <a:lstStyle/>
          <a:p>
            <a:r>
              <a:rPr lang="en-US" sz="1250" b="1" dirty="0"/>
              <a:t>Q1</a:t>
            </a:r>
            <a:r>
              <a:rPr lang="en-US" sz="1250" dirty="0"/>
              <a:t>: What is your diagnosis?</a:t>
            </a:r>
          </a:p>
          <a:p>
            <a:r>
              <a:rPr lang="en-US" sz="1250" dirty="0">
                <a:solidFill>
                  <a:schemeClr val="accent1">
                    <a:lumMod val="75000"/>
                  </a:schemeClr>
                </a:solidFill>
              </a:rPr>
              <a:t>Acute Pyogenic Meningitis. </a:t>
            </a:r>
          </a:p>
          <a:p>
            <a:endParaRPr lang="en-US" sz="1250" dirty="0">
              <a:solidFill>
                <a:schemeClr val="accent1">
                  <a:lumMod val="75000"/>
                </a:schemeClr>
              </a:solidFill>
            </a:endParaRPr>
          </a:p>
          <a:p>
            <a:r>
              <a:rPr lang="en-US" sz="1250" b="1" dirty="0"/>
              <a:t>Q2</a:t>
            </a:r>
            <a:r>
              <a:rPr lang="en-US" sz="1250" dirty="0"/>
              <a:t>: What is the most likely infection responsible? </a:t>
            </a:r>
          </a:p>
          <a:p>
            <a:r>
              <a:rPr lang="en-US" sz="1250" dirty="0">
                <a:solidFill>
                  <a:schemeClr val="accent1">
                    <a:lumMod val="75000"/>
                  </a:schemeClr>
                </a:solidFill>
              </a:rPr>
              <a:t>Bacterial infection. </a:t>
            </a:r>
          </a:p>
          <a:p>
            <a:endParaRPr lang="en-US" sz="1250" dirty="0">
              <a:solidFill>
                <a:schemeClr val="accent1">
                  <a:lumMod val="75000"/>
                </a:schemeClr>
              </a:solidFill>
            </a:endParaRPr>
          </a:p>
          <a:p>
            <a:r>
              <a:rPr lang="en-US" sz="1250" b="1" dirty="0"/>
              <a:t>Q3</a:t>
            </a:r>
            <a:r>
              <a:rPr lang="en-US" sz="1250" dirty="0"/>
              <a:t>: What is the most probable Pathogen isolated? </a:t>
            </a:r>
          </a:p>
          <a:p>
            <a:r>
              <a:rPr lang="en-US" sz="1250" b="1" i="1" dirty="0">
                <a:solidFill>
                  <a:schemeClr val="accent1">
                    <a:lumMod val="75000"/>
                  </a:schemeClr>
                </a:solidFill>
              </a:rPr>
              <a:t>Escherichia Coli. </a:t>
            </a:r>
          </a:p>
          <a:p>
            <a:endParaRPr lang="en-US" sz="1250" b="1" i="1" dirty="0">
              <a:solidFill>
                <a:schemeClr val="accent1">
                  <a:lumMod val="75000"/>
                </a:schemeClr>
              </a:solidFill>
            </a:endParaRPr>
          </a:p>
          <a:p>
            <a:r>
              <a:rPr lang="en-US" sz="1250" b="1" dirty="0"/>
              <a:t>Q4</a:t>
            </a:r>
            <a:r>
              <a:rPr lang="en-US" sz="1250" dirty="0"/>
              <a:t>: Describe the microorganism’s appearance under microscope? </a:t>
            </a:r>
          </a:p>
          <a:p>
            <a:r>
              <a:rPr lang="en-US" sz="1250" dirty="0">
                <a:solidFill>
                  <a:schemeClr val="accent1">
                    <a:lumMod val="75000"/>
                  </a:schemeClr>
                </a:solidFill>
              </a:rPr>
              <a:t>Gram negative bacilli (rods).</a:t>
            </a:r>
          </a:p>
          <a:p>
            <a:endParaRPr lang="en-US" sz="1250" dirty="0">
              <a:solidFill>
                <a:schemeClr val="accent1">
                  <a:lumMod val="75000"/>
                </a:schemeClr>
              </a:solidFill>
            </a:endParaRPr>
          </a:p>
          <a:p>
            <a:r>
              <a:rPr lang="en-US" sz="1250" b="1" dirty="0"/>
              <a:t>Q5</a:t>
            </a:r>
            <a:r>
              <a:rPr lang="en-US" sz="1250" dirty="0"/>
              <a:t>: Name the media used for growing such organism?</a:t>
            </a:r>
          </a:p>
          <a:p>
            <a:r>
              <a:rPr lang="en-US" sz="1250" dirty="0">
                <a:solidFill>
                  <a:schemeClr val="accent1">
                    <a:lumMod val="75000"/>
                  </a:schemeClr>
                </a:solidFill>
              </a:rPr>
              <a:t>MacConkey’s agar.</a:t>
            </a:r>
          </a:p>
          <a:p>
            <a:endParaRPr lang="en-US" sz="1250" dirty="0">
              <a:solidFill>
                <a:schemeClr val="accent1">
                  <a:lumMod val="75000"/>
                </a:schemeClr>
              </a:solidFill>
            </a:endParaRPr>
          </a:p>
          <a:p>
            <a:r>
              <a:rPr lang="en-US" sz="1250" b="1" dirty="0"/>
              <a:t>Q6</a:t>
            </a:r>
            <a:r>
              <a:rPr lang="en-US" sz="1250" dirty="0"/>
              <a:t>: Describe the microorganism’s morphology on MacConkey Agar?</a:t>
            </a:r>
          </a:p>
          <a:p>
            <a:r>
              <a:rPr lang="en-US" sz="1250" dirty="0">
                <a:solidFill>
                  <a:schemeClr val="accent1">
                    <a:lumMod val="75000"/>
                  </a:schemeClr>
                </a:solidFill>
              </a:rPr>
              <a:t>Lactose fermenter (pink colonies). </a:t>
            </a:r>
          </a:p>
          <a:p>
            <a:endParaRPr lang="en-US" sz="1250" dirty="0">
              <a:solidFill>
                <a:schemeClr val="accent1">
                  <a:lumMod val="75000"/>
                </a:schemeClr>
              </a:solidFill>
            </a:endParaRPr>
          </a:p>
          <a:p>
            <a:r>
              <a:rPr lang="en-US" sz="1250" b="1" dirty="0"/>
              <a:t>Q7</a:t>
            </a:r>
            <a:r>
              <a:rPr lang="en-US" sz="1250" dirty="0"/>
              <a:t>: What further investigation would you like to do at this stage? </a:t>
            </a:r>
          </a:p>
          <a:p>
            <a:r>
              <a:rPr lang="en-US" sz="1250" dirty="0">
                <a:solidFill>
                  <a:schemeClr val="accent1">
                    <a:lumMod val="75000"/>
                  </a:schemeClr>
                </a:solidFill>
              </a:rPr>
              <a:t>CSF culture and smear, Blood culture, CBC, Protein and glucose levels, PCR. </a:t>
            </a:r>
          </a:p>
          <a:p>
            <a:endParaRPr lang="en-US" sz="1250" dirty="0">
              <a:solidFill>
                <a:schemeClr val="accent1">
                  <a:lumMod val="75000"/>
                </a:schemeClr>
              </a:solidFill>
            </a:endParaRPr>
          </a:p>
          <a:p>
            <a:r>
              <a:rPr lang="en-US" sz="1250" b="1" dirty="0"/>
              <a:t>Q8</a:t>
            </a:r>
            <a:r>
              <a:rPr lang="en-US" sz="1250" dirty="0"/>
              <a:t>: Mention two recommended empirical antibiotics that can be used in such a case?</a:t>
            </a:r>
          </a:p>
          <a:p>
            <a:r>
              <a:rPr lang="en-US" sz="1250" dirty="0">
                <a:solidFill>
                  <a:schemeClr val="accent1">
                    <a:lumMod val="75000"/>
                  </a:schemeClr>
                </a:solidFill>
              </a:rPr>
              <a:t>Children: Ceftriaxone with Vancomycin.</a:t>
            </a:r>
          </a:p>
          <a:p>
            <a:r>
              <a:rPr lang="en-US" sz="1250" dirty="0">
                <a:solidFill>
                  <a:schemeClr val="accent1">
                    <a:lumMod val="75000"/>
                  </a:schemeClr>
                </a:solidFill>
              </a:rPr>
              <a:t>Neonates: Ampicillin +gentamicin +cefotaxime</a:t>
            </a:r>
            <a:r>
              <a:rPr lang="en-US" sz="1200" b="1" dirty="0">
                <a:solidFill>
                  <a:schemeClr val="accent1">
                    <a:lumMod val="75000"/>
                  </a:schemeClr>
                </a:solidFill>
              </a:rPr>
              <a:t/>
            </a:r>
            <a:br>
              <a:rPr lang="en-US" sz="1200" b="1" dirty="0">
                <a:solidFill>
                  <a:schemeClr val="accent1">
                    <a:lumMod val="75000"/>
                  </a:schemeClr>
                </a:solidFill>
              </a:rPr>
            </a:br>
            <a:endParaRPr lang="en-US" sz="1200" dirty="0">
              <a:solidFill>
                <a:schemeClr val="accent1">
                  <a:lumMod val="75000"/>
                </a:schemeClr>
              </a:solidFill>
            </a:endParaRPr>
          </a:p>
        </p:txBody>
      </p:sp>
    </p:spTree>
    <p:extLst>
      <p:ext uri="{BB962C8B-B14F-4D97-AF65-F5344CB8AC3E}">
        <p14:creationId xmlns:p14="http://schemas.microsoft.com/office/powerpoint/2010/main" val="714644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64624988"/>
              </p:ext>
            </p:extLst>
          </p:nvPr>
        </p:nvGraphicFramePr>
        <p:xfrm>
          <a:off x="402758" y="566736"/>
          <a:ext cx="5734050" cy="4676211"/>
        </p:xfrm>
        <a:graphic>
          <a:graphicData uri="http://schemas.openxmlformats.org/drawingml/2006/table">
            <a:tbl>
              <a:tblPr firstRow="1" bandRow="1">
                <a:tableStyleId>{0660B408-B3CF-4A94-85FC-2B1E0A45F4A2}</a:tableStyleId>
              </a:tblPr>
              <a:tblGrid>
                <a:gridCol w="1433513">
                  <a:extLst>
                    <a:ext uri="{9D8B030D-6E8A-4147-A177-3AD203B41FA5}">
                      <a16:colId xmlns:a16="http://schemas.microsoft.com/office/drawing/2014/main" xmlns="" val="20000"/>
                    </a:ext>
                  </a:extLst>
                </a:gridCol>
                <a:gridCol w="2168170">
                  <a:extLst>
                    <a:ext uri="{9D8B030D-6E8A-4147-A177-3AD203B41FA5}">
                      <a16:colId xmlns:a16="http://schemas.microsoft.com/office/drawing/2014/main" xmlns="" val="20001"/>
                    </a:ext>
                  </a:extLst>
                </a:gridCol>
                <a:gridCol w="2132367">
                  <a:extLst>
                    <a:ext uri="{9D8B030D-6E8A-4147-A177-3AD203B41FA5}">
                      <a16:colId xmlns:a16="http://schemas.microsoft.com/office/drawing/2014/main" xmlns="" val="20002"/>
                    </a:ext>
                  </a:extLst>
                </a:gridCol>
              </a:tblGrid>
              <a:tr h="481759">
                <a:tc gridSpan="3">
                  <a:txBody>
                    <a:bodyPr/>
                    <a:lstStyle/>
                    <a:p>
                      <a:pPr algn="l"/>
                      <a:r>
                        <a:rPr lang="en-US" sz="1400" dirty="0"/>
                        <a:t>CASE 2</a:t>
                      </a:r>
                      <a:endParaRPr lang="en-US" sz="1400" b="1" dirty="0">
                        <a:solidFill>
                          <a:schemeClr val="bg1"/>
                        </a:solidFill>
                      </a:endParaRP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90019">
                <a:tc gridSpan="3">
                  <a:txBody>
                    <a:bodyPr/>
                    <a:lstStyle/>
                    <a:p>
                      <a:pPr algn="ctr"/>
                      <a:r>
                        <a:rPr lang="en-US" sz="1600" b="1" dirty="0"/>
                        <a:t>Viral (Aseptic/Lymphocytic) Meningitis</a:t>
                      </a: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26831">
                <a:tc gridSpan="3">
                  <a:txBody>
                    <a:bodyPr/>
                    <a:lstStyle/>
                    <a:p>
                      <a:pPr algn="l"/>
                      <a:r>
                        <a:rPr lang="en-US" sz="1400" b="1" dirty="0"/>
                        <a:t>Scenario: </a:t>
                      </a:r>
                      <a:r>
                        <a:rPr lang="en-US" sz="1400" dirty="0">
                          <a:solidFill>
                            <a:schemeClr val="tx1"/>
                          </a:solidFill>
                        </a:rPr>
                        <a:t>A </a:t>
                      </a:r>
                      <a:r>
                        <a:rPr lang="en-US" sz="1400" u="sng" dirty="0">
                          <a:solidFill>
                            <a:schemeClr val="tx1"/>
                          </a:solidFill>
                        </a:rPr>
                        <a:t>10-year-old</a:t>
                      </a:r>
                      <a:r>
                        <a:rPr lang="en-US" sz="1400" dirty="0">
                          <a:solidFill>
                            <a:schemeClr val="tx1"/>
                          </a:solidFill>
                        </a:rPr>
                        <a:t> boy is brought to the emergency department at KKUH accompanied by his mother. He has </a:t>
                      </a:r>
                      <a:r>
                        <a:rPr lang="en-US" sz="1400" u="sng" dirty="0">
                          <a:solidFill>
                            <a:schemeClr val="tx1"/>
                          </a:solidFill>
                        </a:rPr>
                        <a:t>fever</a:t>
                      </a:r>
                      <a:r>
                        <a:rPr lang="en-US" sz="1400" dirty="0">
                          <a:solidFill>
                            <a:schemeClr val="tx1"/>
                          </a:solidFill>
                        </a:rPr>
                        <a:t>, </a:t>
                      </a:r>
                      <a:r>
                        <a:rPr lang="en-US" sz="1400" u="sng" dirty="0">
                          <a:solidFill>
                            <a:schemeClr val="tx1"/>
                          </a:solidFill>
                        </a:rPr>
                        <a:t>headache</a:t>
                      </a:r>
                      <a:r>
                        <a:rPr lang="en-US" sz="1400" dirty="0">
                          <a:solidFill>
                            <a:schemeClr val="tx1"/>
                          </a:solidFill>
                        </a:rPr>
                        <a:t>, and </a:t>
                      </a:r>
                      <a:r>
                        <a:rPr lang="en-US" sz="1400" u="sng" dirty="0">
                          <a:solidFill>
                            <a:schemeClr val="tx1"/>
                          </a:solidFill>
                        </a:rPr>
                        <a:t>vomiting</a:t>
                      </a:r>
                      <a:r>
                        <a:rPr lang="en-US" sz="1400" dirty="0">
                          <a:solidFill>
                            <a:schemeClr val="tx1"/>
                          </a:solidFill>
                        </a:rPr>
                        <a:t> for the </a:t>
                      </a:r>
                      <a:r>
                        <a:rPr lang="en-US" sz="1400" u="sng" dirty="0">
                          <a:solidFill>
                            <a:schemeClr val="tx1"/>
                          </a:solidFill>
                        </a:rPr>
                        <a:t>last 2 days</a:t>
                      </a:r>
                      <a:r>
                        <a:rPr lang="en-US" sz="1400" dirty="0">
                          <a:solidFill>
                            <a:schemeClr val="tx1"/>
                          </a:solidFill>
                        </a:rPr>
                        <a:t>. Clinical  examination  confirmed that  he  has  meningeal  irritation.</a:t>
                      </a:r>
                      <a:r>
                        <a:rPr lang="en-US" sz="1400" baseline="0" dirty="0">
                          <a:solidFill>
                            <a:schemeClr val="tx1"/>
                          </a:solidFill>
                        </a:rPr>
                        <a:t> </a:t>
                      </a:r>
                    </a:p>
                    <a:p>
                      <a:pPr algn="l"/>
                      <a:endParaRPr lang="en-US" sz="1400" dirty="0">
                        <a:solidFill>
                          <a:schemeClr val="tx1"/>
                        </a:solidFill>
                      </a:endParaRPr>
                    </a:p>
                    <a:p>
                      <a:pPr algn="l"/>
                      <a:r>
                        <a:rPr lang="en-US" sz="1400" dirty="0"/>
                        <a:t>The results of the lumber puncture are shown below:</a:t>
                      </a:r>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8423">
                <a:tc>
                  <a:txBody>
                    <a:bodyPr/>
                    <a:lstStyle/>
                    <a:p>
                      <a:pPr algn="l"/>
                      <a:r>
                        <a:rPr lang="en-US" sz="1400" dirty="0"/>
                        <a:t>CSF</a:t>
                      </a:r>
                      <a:endParaRPr lang="en-US" sz="1400" b="1" dirty="0">
                        <a:solidFill>
                          <a:schemeClr val="bg1"/>
                        </a:solidFill>
                      </a:endParaRPr>
                    </a:p>
                  </a:txBody>
                  <a:tcPr>
                    <a:solidFill>
                      <a:schemeClr val="accent2"/>
                    </a:solidFill>
                  </a:tcPr>
                </a:tc>
                <a:tc>
                  <a:txBody>
                    <a:bodyPr/>
                    <a:lstStyle/>
                    <a:p>
                      <a:pPr algn="l"/>
                      <a:r>
                        <a:rPr lang="en-US" sz="1400" dirty="0"/>
                        <a:t>Patient’s results </a:t>
                      </a:r>
                      <a:endParaRPr lang="en-US" sz="1400" b="1" dirty="0">
                        <a:solidFill>
                          <a:schemeClr val="bg1"/>
                        </a:solidFill>
                      </a:endParaRPr>
                    </a:p>
                  </a:txBody>
                  <a:tcPr>
                    <a:solidFill>
                      <a:schemeClr val="accent2"/>
                    </a:solidFill>
                  </a:tcPr>
                </a:tc>
                <a:tc>
                  <a:txBody>
                    <a:bodyPr/>
                    <a:lstStyle/>
                    <a:p>
                      <a:pPr algn="l"/>
                      <a:r>
                        <a:rPr lang="en-US" sz="1400" dirty="0"/>
                        <a:t>Normal range</a:t>
                      </a:r>
                      <a:endParaRPr lang="en-US" sz="1400" b="1" dirty="0">
                        <a:solidFill>
                          <a:schemeClr val="bg1"/>
                        </a:solidFill>
                      </a:endParaRPr>
                    </a:p>
                  </a:txBody>
                  <a:tcPr>
                    <a:solidFill>
                      <a:schemeClr val="accent2"/>
                    </a:solidFill>
                  </a:tcPr>
                </a:tc>
                <a:extLst>
                  <a:ext uri="{0D108BD9-81ED-4DB2-BD59-A6C34878D82A}">
                    <a16:rowId xmlns:a16="http://schemas.microsoft.com/office/drawing/2014/main" xmlns="" val="10004"/>
                  </a:ext>
                </a:extLst>
              </a:tr>
              <a:tr h="336069">
                <a:tc>
                  <a:txBody>
                    <a:bodyPr/>
                    <a:lstStyle/>
                    <a:p>
                      <a:pPr algn="ctr"/>
                      <a:r>
                        <a:rPr lang="en-US" sz="1050" b="1" dirty="0"/>
                        <a:t>Appearance</a:t>
                      </a:r>
                    </a:p>
                  </a:txBody>
                  <a:tcPr/>
                </a:tc>
                <a:tc>
                  <a:txBody>
                    <a:bodyPr/>
                    <a:lstStyle/>
                    <a:p>
                      <a:pPr algn="ctr"/>
                      <a:r>
                        <a:rPr lang="en-US" sz="1050" b="1" dirty="0"/>
                        <a:t>Clear</a:t>
                      </a:r>
                    </a:p>
                  </a:txBody>
                  <a:tcPr/>
                </a:tc>
                <a:tc>
                  <a:txBody>
                    <a:bodyPr/>
                    <a:lstStyle/>
                    <a:p>
                      <a:pPr algn="ctr"/>
                      <a:r>
                        <a:rPr lang="en-US" sz="1050" b="1" dirty="0"/>
                        <a:t>Clear</a:t>
                      </a:r>
                    </a:p>
                  </a:txBody>
                  <a:tcPr/>
                </a:tc>
                <a:extLst>
                  <a:ext uri="{0D108BD9-81ED-4DB2-BD59-A6C34878D82A}">
                    <a16:rowId xmlns:a16="http://schemas.microsoft.com/office/drawing/2014/main" xmlns="" val="10005"/>
                  </a:ext>
                </a:extLst>
              </a:tr>
              <a:tr h="5044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WBCs  (</a:t>
                      </a:r>
                      <a:r>
                        <a:rPr lang="en-US" sz="1050" b="1" baseline="0" dirty="0"/>
                        <a:t>cells</a:t>
                      </a:r>
                      <a:r>
                        <a:rPr lang="ar-SA" sz="1050" b="1" baseline="0" dirty="0"/>
                        <a:t>/</a:t>
                      </a:r>
                      <a:r>
                        <a:rPr lang="en-US" sz="1050" b="1" baseline="0" dirty="0"/>
                        <a:t>mm</a:t>
                      </a:r>
                      <a:r>
                        <a:rPr lang="en-US" sz="1050" b="1" kern="1200" baseline="30000" dirty="0">
                          <a:solidFill>
                            <a:schemeClr val="tx1"/>
                          </a:solidFill>
                          <a:effectLst/>
                          <a:latin typeface="+mn-lt"/>
                          <a:ea typeface="+mn-ea"/>
                          <a:cs typeface="+mn-cs"/>
                        </a:rPr>
                        <a:t>3</a:t>
                      </a:r>
                      <a:r>
                        <a:rPr lang="en-US" sz="1050" b="1"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1200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Mainly lymphocytes (80%)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Few (&lt;5</a:t>
                      </a:r>
                      <a:r>
                        <a:rPr lang="en-US" sz="1050" b="1" kern="1200" baseline="0" dirty="0">
                          <a:solidFill>
                            <a:schemeClr val="tx1"/>
                          </a:solidFill>
                          <a:effectLst/>
                          <a:latin typeface="+mn-lt"/>
                          <a:ea typeface="+mn-ea"/>
                          <a:cs typeface="+mn-cs"/>
                        </a:rPr>
                        <a:t>)</a:t>
                      </a:r>
                      <a:endParaRPr lang="en-US" sz="1050" b="1" kern="1200" dirty="0">
                        <a:solidFill>
                          <a:schemeClr val="tx1"/>
                        </a:solidFill>
                        <a:effectLst/>
                        <a:latin typeface="+mn-lt"/>
                        <a:ea typeface="+mn-ea"/>
                        <a:cs typeface="+mn-cs"/>
                      </a:endParaRPr>
                    </a:p>
                  </a:txBody>
                  <a:tcPr/>
                </a:tc>
                <a:extLst>
                  <a:ext uri="{0D108BD9-81ED-4DB2-BD59-A6C34878D82A}">
                    <a16:rowId xmlns:a16="http://schemas.microsoft.com/office/drawing/2014/main" xmlns="" val="10006"/>
                  </a:ext>
                </a:extLst>
              </a:tr>
              <a:tr h="358674">
                <a:tc>
                  <a:txBody>
                    <a:bodyPr/>
                    <a:lstStyle/>
                    <a:p>
                      <a:pPr algn="ctr"/>
                      <a:r>
                        <a:rPr lang="en-US" sz="1050" b="1" dirty="0"/>
                        <a:t>Protein (g/L)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 0.5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0.1-0.4</a:t>
                      </a:r>
                    </a:p>
                  </a:txBody>
                  <a:tcPr/>
                </a:tc>
                <a:extLst>
                  <a:ext uri="{0D108BD9-81ED-4DB2-BD59-A6C34878D82A}">
                    <a16:rowId xmlns:a16="http://schemas.microsoft.com/office/drawing/2014/main" xmlns="" val="10007"/>
                  </a:ext>
                </a:extLst>
              </a:tr>
              <a:tr h="362607">
                <a:tc>
                  <a:txBody>
                    <a:bodyPr/>
                    <a:lstStyle/>
                    <a:p>
                      <a:pPr algn="ctr"/>
                      <a:r>
                        <a:rPr lang="en-US" sz="1050" b="1" dirty="0"/>
                        <a:t>Glucose (</a:t>
                      </a:r>
                      <a:r>
                        <a:rPr lang="en-US" sz="1050" b="1" dirty="0" err="1"/>
                        <a:t>mmol</a:t>
                      </a:r>
                      <a:r>
                        <a:rPr lang="en-US" sz="1050" b="1" dirty="0"/>
                        <a:t>/L)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2.7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3.0-4.5</a:t>
                      </a:r>
                    </a:p>
                  </a:txBody>
                  <a:tcPr/>
                </a:tc>
                <a:extLst>
                  <a:ext uri="{0D108BD9-81ED-4DB2-BD59-A6C34878D82A}">
                    <a16:rowId xmlns:a16="http://schemas.microsoft.com/office/drawing/2014/main" xmlns="" val="10008"/>
                  </a:ext>
                </a:extLst>
              </a:tr>
              <a:tr h="362607">
                <a:tc>
                  <a:txBody>
                    <a:bodyPr/>
                    <a:lstStyle/>
                    <a:p>
                      <a:pPr algn="ctr"/>
                      <a:r>
                        <a:rPr lang="en-US" sz="1050" b="1" dirty="0"/>
                        <a:t>Chloride (</a:t>
                      </a:r>
                      <a:r>
                        <a:rPr lang="en-US" sz="1050" b="1" dirty="0" err="1"/>
                        <a:t>mmol</a:t>
                      </a:r>
                      <a:r>
                        <a:rPr lang="en-US" sz="1050" b="1" dirty="0"/>
                        <a:t>/L)</a:t>
                      </a:r>
                    </a:p>
                  </a:txBody>
                  <a:tcPr/>
                </a:tc>
                <a:tc>
                  <a:txBody>
                    <a:bodyPr/>
                    <a:lstStyle/>
                    <a:p>
                      <a:pPr algn="ctr"/>
                      <a:r>
                        <a:rPr lang="en-US" sz="1050" b="1" dirty="0"/>
                        <a:t>115</a:t>
                      </a:r>
                    </a:p>
                  </a:txBody>
                  <a:tcPr/>
                </a:tc>
                <a:tc>
                  <a:txBody>
                    <a:bodyPr/>
                    <a:lstStyle/>
                    <a:p>
                      <a:pPr algn="ctr"/>
                      <a:r>
                        <a:rPr lang="en-US" sz="1050" b="1" dirty="0"/>
                        <a:t>115-130</a:t>
                      </a:r>
                    </a:p>
                  </a:txBody>
                  <a:tcPr/>
                </a:tc>
                <a:extLst>
                  <a:ext uri="{0D108BD9-81ED-4DB2-BD59-A6C34878D82A}">
                    <a16:rowId xmlns:a16="http://schemas.microsoft.com/office/drawing/2014/main" xmlns="" val="10009"/>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999131711"/>
              </p:ext>
            </p:extLst>
          </p:nvPr>
        </p:nvGraphicFramePr>
        <p:xfrm>
          <a:off x="345149" y="5479621"/>
          <a:ext cx="5791659" cy="1885289"/>
        </p:xfrm>
        <a:graphic>
          <a:graphicData uri="http://schemas.openxmlformats.org/drawingml/2006/table">
            <a:tbl>
              <a:tblPr firstRow="1" bandRow="1">
                <a:tableStyleId>{21E4AEA4-8DFA-4A89-87EB-49C32662AFE0}</a:tableStyleId>
              </a:tblPr>
              <a:tblGrid>
                <a:gridCol w="5791659">
                  <a:extLst>
                    <a:ext uri="{9D8B030D-6E8A-4147-A177-3AD203B41FA5}">
                      <a16:colId xmlns:a16="http://schemas.microsoft.com/office/drawing/2014/main" xmlns="" val="20000"/>
                    </a:ext>
                  </a:extLst>
                </a:gridCol>
              </a:tblGrid>
              <a:tr h="3163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Electron Micrograph of </a:t>
                      </a:r>
                      <a:r>
                        <a:rPr lang="en-US" sz="1200" b="1" u="sng" dirty="0">
                          <a:solidFill>
                            <a:schemeClr val="bg1"/>
                          </a:solidFill>
                        </a:rPr>
                        <a:t>Enterovirus</a:t>
                      </a:r>
                    </a:p>
                  </a:txBody>
                  <a:tcPr/>
                </a:tc>
                <a:extLst>
                  <a:ext uri="{0D108BD9-81ED-4DB2-BD59-A6C34878D82A}">
                    <a16:rowId xmlns:a16="http://schemas.microsoft.com/office/drawing/2014/main" xmlns="" val="10000"/>
                  </a:ext>
                </a:extLst>
              </a:tr>
              <a:tr h="1210291">
                <a:tc>
                  <a:txBody>
                    <a:bodyPr/>
                    <a:lstStyle/>
                    <a:p>
                      <a:pPr marL="0" algn="l" defTabSz="342900" rtl="0" eaLnBrk="1" latinLnBrk="0" hangingPunct="1"/>
                      <a:endParaRPr lang="en-US" sz="1200" dirty="0"/>
                    </a:p>
                  </a:txBody>
                  <a:tcPr/>
                </a:tc>
                <a:extLst>
                  <a:ext uri="{0D108BD9-81ED-4DB2-BD59-A6C34878D82A}">
                    <a16:rowId xmlns:a16="http://schemas.microsoft.com/office/drawing/2014/main" xmlns="" val="10001"/>
                  </a:ext>
                </a:extLst>
              </a:tr>
              <a:tr h="358604">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200" dirty="0"/>
                        <a:t>CSF Molecular testing is </a:t>
                      </a:r>
                      <a:r>
                        <a:rPr lang="en-US" sz="1200" b="1" u="sng" dirty="0"/>
                        <a:t>positive</a:t>
                      </a:r>
                    </a:p>
                  </a:txBody>
                  <a:tcPr/>
                </a:tc>
                <a:extLst>
                  <a:ext uri="{0D108BD9-81ED-4DB2-BD59-A6C34878D82A}">
                    <a16:rowId xmlns:a16="http://schemas.microsoft.com/office/drawing/2014/main" xmlns="" val="10002"/>
                  </a:ext>
                </a:extLst>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331" y="5842393"/>
            <a:ext cx="1203294" cy="1093903"/>
          </a:xfrm>
          <a:prstGeom prst="rect">
            <a:avLst/>
          </a:prstGeom>
        </p:spPr>
      </p:pic>
      <p:sp>
        <p:nvSpPr>
          <p:cNvPr id="3" name="Rectangle 2"/>
          <p:cNvSpPr/>
          <p:nvPr/>
        </p:nvSpPr>
        <p:spPr>
          <a:xfrm>
            <a:off x="345149" y="7722236"/>
            <a:ext cx="5431985" cy="2123658"/>
          </a:xfrm>
          <a:prstGeom prst="rect">
            <a:avLst/>
          </a:prstGeom>
        </p:spPr>
        <p:txBody>
          <a:bodyPr wrap="square">
            <a:spAutoFit/>
          </a:bodyPr>
          <a:lstStyle/>
          <a:p>
            <a:r>
              <a:rPr lang="en-US" sz="1200" b="1" dirty="0"/>
              <a:t>Q1</a:t>
            </a:r>
            <a:r>
              <a:rPr lang="en-US" sz="1200" dirty="0"/>
              <a:t>: What is your diagnosis?</a:t>
            </a:r>
          </a:p>
          <a:p>
            <a:r>
              <a:rPr lang="en-US" sz="1200" dirty="0">
                <a:solidFill>
                  <a:schemeClr val="accent1">
                    <a:lumMod val="75000"/>
                  </a:schemeClr>
                </a:solidFill>
              </a:rPr>
              <a:t>Aseptic (Lymphocytic) Meningitis.</a:t>
            </a:r>
          </a:p>
          <a:p>
            <a:endParaRPr lang="en-US" sz="1200" dirty="0">
              <a:solidFill>
                <a:schemeClr val="accent1">
                  <a:lumMod val="75000"/>
                </a:schemeClr>
              </a:solidFill>
            </a:endParaRPr>
          </a:p>
          <a:p>
            <a:r>
              <a:rPr lang="en-US" sz="1200" b="1" dirty="0"/>
              <a:t>Q2</a:t>
            </a:r>
            <a:r>
              <a:rPr lang="en-US" sz="1200" dirty="0"/>
              <a:t>: What is the most likely infection responsible?</a:t>
            </a:r>
          </a:p>
          <a:p>
            <a:r>
              <a:rPr lang="en-US" sz="1200" dirty="0">
                <a:solidFill>
                  <a:schemeClr val="accent1">
                    <a:lumMod val="75000"/>
                  </a:schemeClr>
                </a:solidFill>
              </a:rPr>
              <a:t>Viral Infection.</a:t>
            </a:r>
          </a:p>
          <a:p>
            <a:endParaRPr lang="en-US" sz="1200" dirty="0">
              <a:solidFill>
                <a:schemeClr val="accent1">
                  <a:lumMod val="75000"/>
                </a:schemeClr>
              </a:solidFill>
            </a:endParaRPr>
          </a:p>
          <a:p>
            <a:r>
              <a:rPr lang="en-US" sz="1200" b="1" dirty="0"/>
              <a:t>Q3</a:t>
            </a:r>
            <a:r>
              <a:rPr lang="en-US" sz="1200" dirty="0"/>
              <a:t>: What is your justification for your answer to question two?</a:t>
            </a:r>
          </a:p>
          <a:p>
            <a:r>
              <a:rPr lang="en-US" sz="1200" dirty="0">
                <a:solidFill>
                  <a:schemeClr val="accent1">
                    <a:lumMod val="75000"/>
                  </a:schemeClr>
                </a:solidFill>
              </a:rPr>
              <a:t>↑  WBCs + moderate ↑  Protein + normal  Glucose + high Lymphocytes.</a:t>
            </a:r>
          </a:p>
          <a:p>
            <a:endParaRPr lang="en-US" sz="1200" dirty="0">
              <a:solidFill>
                <a:schemeClr val="accent1">
                  <a:lumMod val="75000"/>
                </a:schemeClr>
              </a:solidFill>
            </a:endParaRPr>
          </a:p>
          <a:p>
            <a:r>
              <a:rPr lang="en-US" sz="1200" b="1" dirty="0"/>
              <a:t>Q4</a:t>
            </a:r>
            <a:r>
              <a:rPr lang="en-US" sz="1200" dirty="0"/>
              <a:t>: What further investigation would you like to do at this stage?</a:t>
            </a:r>
          </a:p>
          <a:p>
            <a:r>
              <a:rPr lang="en-US" sz="1200" dirty="0">
                <a:solidFill>
                  <a:schemeClr val="accent1">
                    <a:lumMod val="75000"/>
                  </a:schemeClr>
                </a:solidFill>
              </a:rPr>
              <a:t>CSF culture and smear, Blood culture, CBC, Protein and glucose levels, </a:t>
            </a:r>
            <a:r>
              <a:rPr lang="en-US" sz="1200" b="1" dirty="0">
                <a:solidFill>
                  <a:schemeClr val="accent1">
                    <a:lumMod val="75000"/>
                  </a:schemeClr>
                </a:solidFill>
              </a:rPr>
              <a:t>PCR(</a:t>
            </a:r>
            <a:r>
              <a:rPr lang="en-US" sz="1200" b="1" dirty="0">
                <a:solidFill>
                  <a:schemeClr val="tx1">
                    <a:lumMod val="50000"/>
                    <a:lumOff val="50000"/>
                  </a:schemeClr>
                </a:solidFill>
              </a:rPr>
              <a:t>RT.PCR</a:t>
            </a:r>
            <a:r>
              <a:rPr lang="en-US" sz="1200" b="1" dirty="0">
                <a:solidFill>
                  <a:schemeClr val="accent1">
                    <a:lumMod val="75000"/>
                  </a:schemeClr>
                </a:solidFill>
              </a:rPr>
              <a:t>).</a:t>
            </a:r>
            <a:endParaRPr lang="ar-SA" sz="1200" b="1" dirty="0">
              <a:solidFill>
                <a:schemeClr val="accent1">
                  <a:lumMod val="75000"/>
                </a:schemeClr>
              </a:solidFill>
            </a:endParaRPr>
          </a:p>
        </p:txBody>
      </p:sp>
    </p:spTree>
    <p:extLst>
      <p:ext uri="{BB962C8B-B14F-4D97-AF65-F5344CB8AC3E}">
        <p14:creationId xmlns:p14="http://schemas.microsoft.com/office/powerpoint/2010/main" val="1811575232"/>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heme1">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1" id="{07F2ABD4-3267-4B4B-B894-7FD2C3561864}" vid="{FB2D5C45-8E2D-894B-93D4-59BBD638E5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18541</TotalTime>
  <Words>2332</Words>
  <Application>Microsoft Macintosh PowerPoint</Application>
  <PresentationFormat>Widescreen</PresentationFormat>
  <Paragraphs>461</Paragraphs>
  <Slides>14</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Arial Black</vt:lpstr>
      <vt:lpstr>Calibri</vt:lpstr>
      <vt:lpstr>Calibri Light</vt:lpstr>
      <vt:lpstr>Footlight MT Light</vt:lpstr>
      <vt:lpstr>Tahoma</vt:lpstr>
      <vt:lpstr>Times New Roman</vt:lpstr>
      <vt:lpstr>Trebuchet MS</vt:lpstr>
      <vt:lpstr>TrebuchetMS</vt:lpstr>
      <vt:lpstr>UICTFontTextStyleTallBody</vt:lpstr>
      <vt:lpstr>Wingdings 3</vt:lpstr>
      <vt:lpstr>Arial</vt:lpstr>
      <vt:lpstr>Office Theme</vt:lpstr>
      <vt:lpstr>Theme1</vt:lpstr>
      <vt:lpstr>PowerPoint Presentation</vt:lpstr>
      <vt:lpstr>EXTRA</vt:lpstr>
      <vt:lpstr>EXTRA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عبير</cp:lastModifiedBy>
  <cp:revision>197</cp:revision>
  <cp:lastPrinted>2018-10-26T16:23:46Z</cp:lastPrinted>
  <dcterms:created xsi:type="dcterms:W3CDTF">2017-11-04T14:14:07Z</dcterms:created>
  <dcterms:modified xsi:type="dcterms:W3CDTF">2018-10-29T17:18:18Z</dcterms:modified>
</cp:coreProperties>
</file>