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7" r:id="rId1"/>
  </p:sldMasterIdLst>
  <p:notesMasterIdLst>
    <p:notesMasterId r:id="rId31"/>
  </p:notesMasterIdLst>
  <p:sldIdLst>
    <p:sldId id="355" r:id="rId2"/>
    <p:sldId id="36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69" r:id="rId17"/>
    <p:sldId id="371" r:id="rId18"/>
    <p:sldId id="273" r:id="rId19"/>
    <p:sldId id="274" r:id="rId20"/>
    <p:sldId id="373" r:id="rId21"/>
    <p:sldId id="276" r:id="rId22"/>
    <p:sldId id="277" r:id="rId23"/>
    <p:sldId id="278" r:id="rId24"/>
    <p:sldId id="279" r:id="rId25"/>
    <p:sldId id="374" r:id="rId26"/>
    <p:sldId id="365" r:id="rId27"/>
    <p:sldId id="366" r:id="rId28"/>
    <p:sldId id="367" r:id="rId29"/>
    <p:sldId id="364" r:id="rId30"/>
  </p:sldIdLst>
  <p:sldSz cx="12192000" cy="6858000"/>
  <p:notesSz cx="6858000" cy="9144000"/>
  <p:embeddedFontLst>
    <p:embeddedFont>
      <p:font typeface="Arabic Typesetting" panose="03020402040406030203" pitchFamily="66" charset="-78"/>
      <p:regular r:id="rId32"/>
    </p:embeddedFont>
    <p:embeddedFont>
      <p:font typeface="Calibri Light" panose="020F0302020204030204" pitchFamily="34" charset="0"/>
      <p:regular r:id="rId33"/>
      <p:italic r:id="rId34"/>
    </p:embeddedFont>
    <p:embeddedFont>
      <p:font typeface="Calibri" panose="020F0502020204030204" pitchFamily="34" charset="0"/>
      <p:regular r:id="rId35"/>
      <p:bold r:id="rId36"/>
      <p:italic r:id="rId37"/>
      <p:boldItalic r:id="rId38"/>
    </p:embeddedFont>
    <p:embeddedFont>
      <p:font typeface="Gill Sans MT" panose="020B0502020104020203" pitchFamily="34" charset="0"/>
      <p:regular r:id="rId39"/>
      <p:bold r:id="rId40"/>
      <p:italic r:id="rId41"/>
      <p:boldItalic r:id="rId42"/>
    </p:embeddedFont>
    <p:embeddedFont>
      <p:font typeface="Agency FB" panose="020B0503020202020204" pitchFamily="34" charset="0"/>
      <p:regular r:id="rId43"/>
      <p:bold r:id="rId44"/>
    </p:embeddedFont>
    <p:embeddedFont>
      <p:font typeface="Open Sans" panose="020B0604020202020204" charset="0"/>
      <p:regular r:id="rId45"/>
      <p:bold r:id="rId46"/>
      <p:italic r:id="rId47"/>
      <p:boldItalic r:id="rId48"/>
    </p:embeddedFont>
    <p:embeddedFont>
      <p:font typeface="Trebuchet MS" panose="020B060302020202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waher" initials="J" lastIdx="1" clrIdx="0">
    <p:extLst>
      <p:ext uri="{19B8F6BF-5375-455C-9EA6-DF929625EA0E}">
        <p15:presenceInfo xmlns:p15="http://schemas.microsoft.com/office/powerpoint/2012/main" userId="Jawa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66FF"/>
    <a:srgbClr val="FF33CC"/>
    <a:srgbClr val="7030A0"/>
    <a:srgbClr val="DEC8EE"/>
    <a:srgbClr val="EADCF4"/>
    <a:srgbClr val="B686DA"/>
    <a:srgbClr val="F9FEF4"/>
    <a:srgbClr val="F1FCE4"/>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3891" autoAdjust="0"/>
  </p:normalViewPr>
  <p:slideViewPr>
    <p:cSldViewPr snapToGrid="0">
      <p:cViewPr varScale="1">
        <p:scale>
          <a:sx n="115" d="100"/>
          <a:sy n="115" d="100"/>
        </p:scale>
        <p:origin x="61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docs.google.com/presentation/d/1TGd1eqJc5hW4BthMMNGT7D5IhB5PLBPuX4K9gP62_ss/edit?usp=sharin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Shape 109">
            <a:extLst>
              <a:ext uri="{FF2B5EF4-FFF2-40B4-BE49-F238E27FC236}">
                <a16:creationId xmlns:a16="http://schemas.microsoft.com/office/drawing/2014/main" id="{92B83288-6382-48A9-9407-F200043D75FA}"/>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8" name="Shape 110">
            <a:extLst>
              <a:ext uri="{FF2B5EF4-FFF2-40B4-BE49-F238E27FC236}">
                <a16:creationId xmlns:a16="http://schemas.microsoft.com/office/drawing/2014/main" id="{92A6CBCB-A062-4411-BBCB-950EE0FC5333}"/>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9" name="Shape 107">
            <a:extLst>
              <a:ext uri="{FF2B5EF4-FFF2-40B4-BE49-F238E27FC236}">
                <a16:creationId xmlns:a16="http://schemas.microsoft.com/office/drawing/2014/main" id="{00E8EAC2-46D8-4156-B122-3EE148D62A72}"/>
              </a:ext>
            </a:extLst>
          </p:cNvPr>
          <p:cNvSpPr txBox="1"/>
          <p:nvPr/>
        </p:nvSpPr>
        <p:spPr>
          <a:xfrm>
            <a:off x="85059" y="5693292"/>
            <a:ext cx="4328677" cy="607405"/>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1600" b="1" dirty="0">
                <a:latin typeface="+mn-lt"/>
                <a:cs typeface="+mn-cs"/>
              </a:rPr>
              <a:t>Please check our </a:t>
            </a:r>
            <a:r>
              <a:rPr lang="en-GB" sz="1600" b="1" u="sng" dirty="0">
                <a:solidFill>
                  <a:schemeClr val="accent1"/>
                </a:solidFill>
                <a:latin typeface="+mn-lt"/>
                <a:cs typeface="+mn-cs"/>
                <a:hlinkClick r:id="rId4"/>
              </a:rPr>
              <a:t>Editing File</a:t>
            </a:r>
            <a:endParaRPr sz="1600" b="1" dirty="0">
              <a:solidFill>
                <a:schemeClr val="accent1"/>
              </a:solidFill>
              <a:latin typeface="+mn-lt"/>
              <a:cs typeface="+mn-cs"/>
            </a:endParaRPr>
          </a:p>
        </p:txBody>
      </p:sp>
      <p:sp>
        <p:nvSpPr>
          <p:cNvPr id="10" name="Shape 55">
            <a:extLst>
              <a:ext uri="{FF2B5EF4-FFF2-40B4-BE49-F238E27FC236}">
                <a16:creationId xmlns:a16="http://schemas.microsoft.com/office/drawing/2014/main" id="{498B3F68-DD49-4A99-922A-5F3DD9CBB9A8}"/>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1" name="Shape 56">
            <a:extLst>
              <a:ext uri="{FF2B5EF4-FFF2-40B4-BE49-F238E27FC236}">
                <a16:creationId xmlns:a16="http://schemas.microsoft.com/office/drawing/2014/main" id="{CDF81E75-BF9D-4A8C-AFC0-95B62D115A0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3" name="Shape 113">
            <a:extLst>
              <a:ext uri="{FF2B5EF4-FFF2-40B4-BE49-F238E27FC236}">
                <a16:creationId xmlns:a16="http://schemas.microsoft.com/office/drawing/2014/main" id="{E201EE49-8AE4-4466-89D8-4BE602B15B0D}"/>
              </a:ext>
            </a:extLst>
          </p:cNvPr>
          <p:cNvSpPr txBox="1"/>
          <p:nvPr/>
        </p:nvSpPr>
        <p:spPr>
          <a:xfrm>
            <a:off x="9724292" y="6204902"/>
            <a:ext cx="2467708" cy="57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GB" sz="2500" b="1" dirty="0">
                <a:latin typeface="Arabic Typesetting"/>
                <a:ea typeface="Arabic Typesetting"/>
                <a:cs typeface="Arabic Typesetting"/>
                <a:sym typeface="Arabic Typesetting"/>
              </a:rPr>
              <a:t>{وَمَنْ يَتَوَكَّلْ عَلَى اللَّهِ فَهُوَ حَسْبُهُ}</a:t>
            </a:r>
            <a:endParaRPr sz="2500" b="1" dirty="0">
              <a:latin typeface="Arabic Typesetting"/>
              <a:ea typeface="Arabic Typesetting"/>
              <a:cs typeface="Arabic Typesetting"/>
              <a:sym typeface="Arabic Typesetting"/>
            </a:endParaRPr>
          </a:p>
        </p:txBody>
      </p:sp>
      <p:sp>
        <p:nvSpPr>
          <p:cNvPr id="14" name="TextBox 13">
            <a:extLst>
              <a:ext uri="{FF2B5EF4-FFF2-40B4-BE49-F238E27FC236}">
                <a16:creationId xmlns:a16="http://schemas.microsoft.com/office/drawing/2014/main" id="{BF69B414-FE47-4358-96E2-2E9405BB83BB}"/>
              </a:ext>
            </a:extLst>
          </p:cNvPr>
          <p:cNvSpPr txBox="1"/>
          <p:nvPr/>
        </p:nvSpPr>
        <p:spPr>
          <a:xfrm>
            <a:off x="5096079" y="5356671"/>
            <a:ext cx="1995055" cy="461665"/>
          </a:xfrm>
          <a:prstGeom prst="rect">
            <a:avLst/>
          </a:prstGeom>
          <a:noFill/>
        </p:spPr>
        <p:txBody>
          <a:bodyPr wrap="square" rtlCol="0">
            <a:spAutoFit/>
          </a:bodyPr>
          <a:lstStyle/>
          <a:p>
            <a:pPr algn="ctr"/>
            <a:r>
              <a:rPr lang="en-US" sz="2400" dirty="0">
                <a:latin typeface="Agency FB" panose="020B0503020202020204" pitchFamily="34" charset="0"/>
              </a:rPr>
              <a:t>Lecture (1)</a:t>
            </a:r>
          </a:p>
        </p:txBody>
      </p:sp>
      <p:sp>
        <p:nvSpPr>
          <p:cNvPr id="15" name="TextBox 14">
            <a:extLst>
              <a:ext uri="{FF2B5EF4-FFF2-40B4-BE49-F238E27FC236}">
                <a16:creationId xmlns:a16="http://schemas.microsoft.com/office/drawing/2014/main" id="{5A2C603F-DC25-45AA-8010-10BE80124BFF}"/>
              </a:ext>
            </a:extLst>
          </p:cNvPr>
          <p:cNvSpPr txBox="1"/>
          <p:nvPr/>
        </p:nvSpPr>
        <p:spPr>
          <a:xfrm>
            <a:off x="9525300" y="5275098"/>
            <a:ext cx="2666700" cy="950132"/>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600" b="1" dirty="0">
                <a:solidFill>
                  <a:srgbClr val="C00000"/>
                </a:solidFill>
                <a:latin typeface="+mn-lt"/>
                <a:cs typeface="Arial" panose="020B0604020202020204" pitchFamily="34" charset="0"/>
              </a:rPr>
              <a:t>Important</a:t>
            </a:r>
            <a:r>
              <a:rPr lang="en-US" sz="1600" b="1" dirty="0">
                <a:solidFill>
                  <a:srgbClr val="FF0000"/>
                </a:solidFill>
                <a:latin typeface="+mn-lt"/>
                <a:cs typeface="Arial" panose="020B0604020202020204" pitchFamily="34" charset="0"/>
              </a:rPr>
              <a:t> </a:t>
            </a:r>
          </a:p>
          <a:p>
            <a:pPr marL="360000" indent="-180000">
              <a:lnSpc>
                <a:spcPts val="2300"/>
              </a:lnSpc>
              <a:buFont typeface="Wingdings" panose="05000000000000000000" pitchFamily="2" charset="2"/>
              <a:buChar char="§"/>
            </a:pPr>
            <a:r>
              <a:rPr lang="en-US" sz="1600" b="1" dirty="0">
                <a:solidFill>
                  <a:srgbClr val="92D050"/>
                </a:solidFill>
                <a:latin typeface="+mn-lt"/>
                <a:cs typeface="Arial" panose="020B0604020202020204" pitchFamily="34" charset="0"/>
              </a:rPr>
              <a:t>Doctors Notes</a:t>
            </a:r>
          </a:p>
          <a:p>
            <a:pPr marL="360000" indent="-180000">
              <a:lnSpc>
                <a:spcPts val="2300"/>
              </a:lnSpc>
              <a:buFont typeface="Wingdings" panose="05000000000000000000" pitchFamily="2" charset="2"/>
              <a:buChar char="§"/>
            </a:pPr>
            <a:r>
              <a:rPr lang="en-US" sz="1600" b="1" dirty="0">
                <a:solidFill>
                  <a:schemeClr val="bg1">
                    <a:lumMod val="50000"/>
                  </a:schemeClr>
                </a:solidFill>
                <a:latin typeface="+mn-lt"/>
                <a:cs typeface="Arial" panose="020B0604020202020204" pitchFamily="34" charset="0"/>
              </a:rPr>
              <a:t>Notes/Extra explanation</a:t>
            </a:r>
          </a:p>
        </p:txBody>
      </p:sp>
      <p:sp>
        <p:nvSpPr>
          <p:cNvPr id="16" name="Rectangle 15">
            <a:extLst>
              <a:ext uri="{FF2B5EF4-FFF2-40B4-BE49-F238E27FC236}">
                <a16:creationId xmlns:a16="http://schemas.microsoft.com/office/drawing/2014/main" id="{2962D82B-189E-4C68-BAAC-08BC49E6CC27}"/>
              </a:ext>
            </a:extLst>
          </p:cNvPr>
          <p:cNvSpPr/>
          <p:nvPr/>
        </p:nvSpPr>
        <p:spPr>
          <a:xfrm>
            <a:off x="3658685" y="2352532"/>
            <a:ext cx="4874616" cy="1938992"/>
          </a:xfrm>
          <a:prstGeom prst="rect">
            <a:avLst/>
          </a:prstGeom>
        </p:spPr>
        <p:txBody>
          <a:bodyPr wrap="square">
            <a:spAutoFit/>
          </a:bodyPr>
          <a:lstStyle/>
          <a:p>
            <a:pPr algn="ctr"/>
            <a:r>
              <a:rPr lang="en-US" sz="6000" dirty="0">
                <a:latin typeface="Agency FB" panose="020B0503020202020204" pitchFamily="34" charset="0"/>
              </a:rPr>
              <a:t>Organization of the Nervous System</a:t>
            </a:r>
          </a:p>
        </p:txBody>
      </p:sp>
      <p:sp>
        <p:nvSpPr>
          <p:cNvPr id="17" name="Shape 21">
            <a:extLst>
              <a:ext uri="{FF2B5EF4-FFF2-40B4-BE49-F238E27FC236}">
                <a16:creationId xmlns:a16="http://schemas.microsoft.com/office/drawing/2014/main" id="{E9866EDF-A8B3-4AB6-B960-409D315CBCBF}"/>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TextBox 11">
            <a:extLst>
              <a:ext uri="{FF2B5EF4-FFF2-40B4-BE49-F238E27FC236}">
                <a16:creationId xmlns:a16="http://schemas.microsoft.com/office/drawing/2014/main" id="{ED0BC3FA-6127-4E75-8FD9-5AB056BD079C}"/>
              </a:ext>
            </a:extLst>
          </p:cNvPr>
          <p:cNvSpPr txBox="1"/>
          <p:nvPr/>
        </p:nvSpPr>
        <p:spPr>
          <a:xfrm>
            <a:off x="85061" y="6085388"/>
            <a:ext cx="4328678" cy="698717"/>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spcBef>
                <a:spcPts val="200"/>
              </a:spcBef>
              <a:spcAft>
                <a:spcPts val="200"/>
              </a:spcAft>
            </a:pPr>
            <a:r>
              <a:rPr lang="ar-SA" sz="1400" b="1" dirty="0">
                <a:latin typeface="Calibri" panose="020F0502020204030204" pitchFamily="34" charset="0"/>
                <a:cs typeface="Calibri" panose="020F0502020204030204" pitchFamily="34" charset="0"/>
              </a:rPr>
              <a:t>هذا العمل مبني بشكل أساسي على عمل دفعة 436 مع المراجعة والتدقيق وإضافة الملاحظات ولا يغني عن المصدر الأساسي للمذاكرة</a:t>
            </a:r>
          </a:p>
        </p:txBody>
      </p:sp>
    </p:spTree>
    <p:extLst>
      <p:ext uri="{BB962C8B-B14F-4D97-AF65-F5344CB8AC3E}">
        <p14:creationId xmlns:p14="http://schemas.microsoft.com/office/powerpoint/2010/main" val="17096039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CACC-88AC-4271-AD50-7A42F4F999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CD29E6-9DA0-43B2-AF62-29A0572914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FE775B4-6F36-4CF9-BF85-303B65A0D8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9F652F-5A55-4D84-AD3F-A42964D89F8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44DF2EF9-87B7-4584-A4EB-57051B15CB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BEE7BA5-E84F-4F6D-814C-560E5A4C07C6}"/>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6108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361D-1266-48D3-B713-8F911990EF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B356E-E33B-4870-8B41-1AE9E4FD1D6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EAC92-6FF9-40D0-B8D5-BA99BC727F7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BE15B769-F857-4196-9756-DE0B4AE29D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732A03-8426-4A03-9B94-2316E84F342B}"/>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2518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MCQs</a:t>
            </a:r>
          </a:p>
        </p:txBody>
      </p:sp>
    </p:spTree>
    <p:extLst>
      <p:ext uri="{BB962C8B-B14F-4D97-AF65-F5344CB8AC3E}">
        <p14:creationId xmlns:p14="http://schemas.microsoft.com/office/powerpoint/2010/main" val="16353643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SAQ</a:t>
            </a:r>
          </a:p>
        </p:txBody>
      </p:sp>
    </p:spTree>
    <p:extLst>
      <p:ext uri="{BB962C8B-B14F-4D97-AF65-F5344CB8AC3E}">
        <p14:creationId xmlns:p14="http://schemas.microsoft.com/office/powerpoint/2010/main" val="11573178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C9A26-57FC-426A-AC96-B2A19B7227D2}"/>
              </a:ext>
            </a:extLst>
          </p:cNvPr>
          <p:cNvSpPr txBox="1"/>
          <p:nvPr/>
        </p:nvSpPr>
        <p:spPr>
          <a:xfrm>
            <a:off x="3658685" y="2637981"/>
            <a:ext cx="4874616" cy="3323987"/>
          </a:xfrm>
          <a:prstGeom prst="rect">
            <a:avLst/>
          </a:prstGeom>
          <a:noFill/>
        </p:spPr>
        <p:txBody>
          <a:bodyPr wrap="square" numCol="1" rtlCol="0">
            <a:spAutoFit/>
          </a:bodyPr>
          <a:lstStyle/>
          <a:p>
            <a:pPr algn="ctr">
              <a:lnSpc>
                <a:spcPct val="150000"/>
              </a:lnSpc>
            </a:pPr>
            <a:r>
              <a:rPr lang="en-US" sz="2000" b="1" i="0" dirty="0">
                <a:solidFill>
                  <a:srgbClr val="CCA677"/>
                </a:solidFill>
                <a:effectLst/>
                <a:latin typeface="+mn-lt"/>
                <a:cs typeface="Arial" panose="020B0604020202020204" pitchFamily="34" charset="0"/>
              </a:rPr>
              <a:t>Team Leaders: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Faisal Fahad Alsaif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mn-lt"/>
                <a:ea typeface="Open Sans"/>
                <a:cs typeface="Arial" panose="020B0604020202020204" pitchFamily="34" charset="0"/>
                <a:sym typeface="Open Sans"/>
              </a:rPr>
              <a:t>Rawan Mohammad Alharbi</a:t>
            </a:r>
          </a:p>
          <a:p>
            <a:pPr algn="ctr"/>
            <a:endParaRPr lang="en-GB" sz="1800" b="1" dirty="0">
              <a:solidFill>
                <a:schemeClr val="tx1"/>
              </a:solidFill>
              <a:latin typeface="+mn-lt"/>
              <a:ea typeface="Open Sans"/>
              <a:cs typeface="Arial" panose="020B0604020202020204" pitchFamily="34" charset="0"/>
              <a:sym typeface="Open Sans"/>
            </a:endParaRPr>
          </a:p>
          <a:p>
            <a:pPr algn="ctr"/>
            <a:endParaRPr lang="en-GB" sz="1800" b="1" dirty="0">
              <a:solidFill>
                <a:schemeClr val="tx1"/>
              </a:solidFill>
              <a:latin typeface="+mn-lt"/>
              <a:ea typeface="Open Sans"/>
              <a:cs typeface="Arial" panose="020B0604020202020204" pitchFamily="34" charset="0"/>
              <a:sym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CCA677"/>
                </a:solidFill>
                <a:effectLst/>
                <a:latin typeface="+mn-lt"/>
                <a:cs typeface="Arial" panose="020B0604020202020204" pitchFamily="34" charset="0"/>
              </a:rPr>
              <a:t>Team Members: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Abdulaziz Aldukhayel</a:t>
            </a:r>
            <a:br>
              <a:rPr lang="en-GB" sz="1800" b="1" dirty="0">
                <a:solidFill>
                  <a:schemeClr val="tx1"/>
                </a:solidFill>
                <a:latin typeface="+mn-lt"/>
                <a:ea typeface="Open Sans"/>
                <a:cs typeface="Arial" panose="020B0604020202020204" pitchFamily="34" charset="0"/>
                <a:sym typeface="Open Sans"/>
              </a:rPr>
            </a:br>
            <a:r>
              <a:rPr lang="en-GB" sz="1800" b="1" dirty="0">
                <a:solidFill>
                  <a:schemeClr val="tx1"/>
                </a:solidFill>
                <a:latin typeface="+mn-lt"/>
                <a:ea typeface="Open Sans"/>
                <a:cs typeface="Arial" panose="020B0604020202020204" pitchFamily="34" charset="0"/>
                <a:sym typeface="Open Sans"/>
              </a:rPr>
              <a:t>‏Abdulrahman Alduhayyim</a:t>
            </a:r>
          </a:p>
          <a:p>
            <a:pPr algn="ctr"/>
            <a:r>
              <a:rPr lang="en-US" sz="1800" b="1" dirty="0">
                <a:solidFill>
                  <a:schemeClr val="tx1"/>
                </a:solidFill>
                <a:latin typeface="+mn-lt"/>
                <a:cs typeface="Arial" panose="020B0604020202020204" pitchFamily="34" charset="0"/>
              </a:rPr>
              <a:t>Rinad </a:t>
            </a:r>
            <a:r>
              <a:rPr lang="en-GB" sz="1800" b="1" dirty="0">
                <a:latin typeface="+mn-lt"/>
                <a:cs typeface="Arial" panose="020B0604020202020204" pitchFamily="34" charset="0"/>
              </a:rPr>
              <a:t>Alghoraiby</a:t>
            </a:r>
          </a:p>
          <a:p>
            <a:pPr algn="ctr"/>
            <a:r>
              <a:rPr lang="en-US" sz="1800" b="1" dirty="0">
                <a:solidFill>
                  <a:schemeClr val="tx1"/>
                </a:solidFill>
                <a:latin typeface="+mn-lt"/>
                <a:cs typeface="Arial" panose="020B0604020202020204" pitchFamily="34" charset="0"/>
              </a:rPr>
              <a:t>Rawan Mishal</a:t>
            </a:r>
          </a:p>
          <a:p>
            <a:pPr algn="ctr"/>
            <a:endParaRPr lang="en-US" sz="1800" b="1" dirty="0">
              <a:solidFill>
                <a:schemeClr val="tx1"/>
              </a:solidFill>
              <a:latin typeface="+mn-lt"/>
              <a:cs typeface="Arial" panose="020B0604020202020204" pitchFamily="34" charset="0"/>
            </a:endParaRPr>
          </a:p>
        </p:txBody>
      </p:sp>
      <p:pic>
        <p:nvPicPr>
          <p:cNvPr id="3" name="Shape 109">
            <a:extLst>
              <a:ext uri="{FF2B5EF4-FFF2-40B4-BE49-F238E27FC236}">
                <a16:creationId xmlns:a16="http://schemas.microsoft.com/office/drawing/2014/main" id="{44F89AF6-DEB5-422C-9C27-5DDDA5773509}"/>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4" name="Shape 110">
            <a:extLst>
              <a:ext uri="{FF2B5EF4-FFF2-40B4-BE49-F238E27FC236}">
                <a16:creationId xmlns:a16="http://schemas.microsoft.com/office/drawing/2014/main" id="{5FE624D4-A56A-48D8-80AD-9C7B9D47374B}"/>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5" name="Shape 55">
            <a:extLst>
              <a:ext uri="{FF2B5EF4-FFF2-40B4-BE49-F238E27FC236}">
                <a16:creationId xmlns:a16="http://schemas.microsoft.com/office/drawing/2014/main" id="{437727BD-BA18-489D-8F25-BC3151EE5802}"/>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6" name="Shape 56">
            <a:extLst>
              <a:ext uri="{FF2B5EF4-FFF2-40B4-BE49-F238E27FC236}">
                <a16:creationId xmlns:a16="http://schemas.microsoft.com/office/drawing/2014/main" id="{6B278EB7-A02B-4BA5-B9F9-392A9901D43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7" name="Rectangle 6">
            <a:extLst>
              <a:ext uri="{FF2B5EF4-FFF2-40B4-BE49-F238E27FC236}">
                <a16:creationId xmlns:a16="http://schemas.microsoft.com/office/drawing/2014/main" id="{E9B62692-BE68-4B70-AC38-9014948FCBBF}"/>
              </a:ext>
            </a:extLst>
          </p:cNvPr>
          <p:cNvSpPr/>
          <p:nvPr/>
        </p:nvSpPr>
        <p:spPr>
          <a:xfrm>
            <a:off x="3658685" y="1095469"/>
            <a:ext cx="4874616" cy="1261884"/>
          </a:xfrm>
          <a:prstGeom prst="rect">
            <a:avLst/>
          </a:prstGeom>
        </p:spPr>
        <p:txBody>
          <a:bodyPr wrap="square">
            <a:spAutoFit/>
          </a:bodyPr>
          <a:lstStyle/>
          <a:p>
            <a:pPr algn="ctr"/>
            <a:r>
              <a:rPr lang="en-US" sz="3800" dirty="0">
                <a:latin typeface="Agency FB" panose="020B0503020202020204" pitchFamily="34" charset="0"/>
              </a:rPr>
              <a:t>Good luck</a:t>
            </a:r>
          </a:p>
          <a:p>
            <a:pPr algn="l"/>
            <a:r>
              <a:rPr lang="en-US" sz="3800" dirty="0">
                <a:latin typeface="Agency FB" panose="020B0503020202020204" pitchFamily="34" charset="0"/>
              </a:rPr>
              <a:t> Special thank for team436  </a:t>
            </a:r>
          </a:p>
        </p:txBody>
      </p:sp>
      <p:pic>
        <p:nvPicPr>
          <p:cNvPr id="8" name="Picture 7">
            <a:extLst>
              <a:ext uri="{FF2B5EF4-FFF2-40B4-BE49-F238E27FC236}">
                <a16:creationId xmlns:a16="http://schemas.microsoft.com/office/drawing/2014/main" id="{35B4F9E3-3979-4AC6-8BAC-054F31D8C96B}"/>
              </a:ext>
            </a:extLst>
          </p:cNvPr>
          <p:cNvPicPr>
            <a:picLocks noChangeAspect="1"/>
          </p:cNvPicPr>
          <p:nvPr/>
        </p:nvPicPr>
        <p:blipFill>
          <a:blip r:embed="rId4"/>
          <a:stretch>
            <a:fillRect/>
          </a:stretch>
        </p:blipFill>
        <p:spPr>
          <a:xfrm>
            <a:off x="7928027" y="1810389"/>
            <a:ext cx="448520" cy="448520"/>
          </a:xfrm>
          <a:prstGeom prst="rect">
            <a:avLst/>
          </a:prstGeom>
        </p:spPr>
      </p:pic>
      <p:sp>
        <p:nvSpPr>
          <p:cNvPr id="13" name="TextBox 12">
            <a:extLst>
              <a:ext uri="{FF2B5EF4-FFF2-40B4-BE49-F238E27FC236}">
                <a16:creationId xmlns:a16="http://schemas.microsoft.com/office/drawing/2014/main" id="{C4BF4CDD-45E6-4AE3-8C18-1C0EA758B99B}"/>
              </a:ext>
            </a:extLst>
          </p:cNvPr>
          <p:cNvSpPr txBox="1"/>
          <p:nvPr/>
        </p:nvSpPr>
        <p:spPr>
          <a:xfrm>
            <a:off x="8807359" y="5552471"/>
            <a:ext cx="3359419" cy="1272143"/>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800" b="0" dirty="0">
                <a:solidFill>
                  <a:schemeClr val="tx1"/>
                </a:solidFill>
                <a:latin typeface="+mn-lt"/>
                <a:cs typeface="Arial" panose="020B0604020202020204" pitchFamily="34" charset="0"/>
              </a:rPr>
              <a:t>References: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Girls’ &amp; Boys’ Slides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Greys Anatomy for Students </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TeachMeAnatomy.com</a:t>
            </a:r>
          </a:p>
        </p:txBody>
      </p:sp>
      <p:sp>
        <p:nvSpPr>
          <p:cNvPr id="14" name="Shape 21">
            <a:extLst>
              <a:ext uri="{FF2B5EF4-FFF2-40B4-BE49-F238E27FC236}">
                <a16:creationId xmlns:a16="http://schemas.microsoft.com/office/drawing/2014/main" id="{CE4F9F2B-F48E-4434-8232-E45142D8C9E8}"/>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 name="مجموعة 7">
            <a:extLst>
              <a:ext uri="{FF2B5EF4-FFF2-40B4-BE49-F238E27FC236}">
                <a16:creationId xmlns:a16="http://schemas.microsoft.com/office/drawing/2014/main" id="{4A3A3766-B9E0-4998-AC30-F36A54897C55}"/>
              </a:ext>
            </a:extLst>
          </p:cNvPr>
          <p:cNvGrpSpPr/>
          <p:nvPr/>
        </p:nvGrpSpPr>
        <p:grpSpPr>
          <a:xfrm>
            <a:off x="166664" y="6075936"/>
            <a:ext cx="404082" cy="718195"/>
            <a:chOff x="3955103" y="5434210"/>
            <a:chExt cx="404082" cy="718195"/>
          </a:xfrm>
        </p:grpSpPr>
        <p:pic>
          <p:nvPicPr>
            <p:cNvPr id="10" name="صورة 4">
              <a:extLst>
                <a:ext uri="{FF2B5EF4-FFF2-40B4-BE49-F238E27FC236}">
                  <a16:creationId xmlns:a16="http://schemas.microsoft.com/office/drawing/2014/main" id="{31EE6DB7-45F1-43CF-8114-40278D7E5587}"/>
                </a:ext>
              </a:extLst>
            </p:cNvPr>
            <p:cNvPicPr>
              <a:picLocks noChangeAspect="1"/>
            </p:cNvPicPr>
            <p:nvPr/>
          </p:nvPicPr>
          <p:blipFill>
            <a:blip r:embed="rId5"/>
            <a:stretch>
              <a:fillRect/>
            </a:stretch>
          </p:blipFill>
          <p:spPr>
            <a:xfrm>
              <a:off x="3955103" y="5808367"/>
              <a:ext cx="344038" cy="344038"/>
            </a:xfrm>
            <a:prstGeom prst="rect">
              <a:avLst/>
            </a:prstGeom>
          </p:spPr>
        </p:pic>
        <p:pic>
          <p:nvPicPr>
            <p:cNvPr id="11" name="صورة 6">
              <a:extLst>
                <a:ext uri="{FF2B5EF4-FFF2-40B4-BE49-F238E27FC236}">
                  <a16:creationId xmlns:a16="http://schemas.microsoft.com/office/drawing/2014/main" id="{40797649-1300-41F9-B2AA-9EC8270CB34A}"/>
                </a:ext>
              </a:extLst>
            </p:cNvPr>
            <p:cNvPicPr>
              <a:picLocks noChangeAspect="1"/>
            </p:cNvPicPr>
            <p:nvPr/>
          </p:nvPicPr>
          <p:blipFill>
            <a:blip r:embed="rId6"/>
            <a:stretch>
              <a:fillRect/>
            </a:stretch>
          </p:blipFill>
          <p:spPr>
            <a:xfrm>
              <a:off x="3955103" y="5434210"/>
              <a:ext cx="404082" cy="328654"/>
            </a:xfrm>
            <a:prstGeom prst="rect">
              <a:avLst/>
            </a:prstGeom>
          </p:spPr>
        </p:pic>
      </p:grpSp>
      <p:sp>
        <p:nvSpPr>
          <p:cNvPr id="12" name="TextBox 11">
            <a:extLst>
              <a:ext uri="{FF2B5EF4-FFF2-40B4-BE49-F238E27FC236}">
                <a16:creationId xmlns:a16="http://schemas.microsoft.com/office/drawing/2014/main" id="{78E10973-6909-496D-B669-80D56397A4D5}"/>
              </a:ext>
            </a:extLst>
          </p:cNvPr>
          <p:cNvSpPr txBox="1"/>
          <p:nvPr/>
        </p:nvSpPr>
        <p:spPr>
          <a:xfrm>
            <a:off x="500294" y="5913762"/>
            <a:ext cx="4874616" cy="880369"/>
          </a:xfrm>
          <a:prstGeom prst="rect">
            <a:avLst/>
          </a:prstGeom>
          <a:noFill/>
        </p:spPr>
        <p:txBody>
          <a:bodyPr wrap="square" rtlCol="0">
            <a:spAutoFit/>
          </a:bodyPr>
          <a:lstStyle/>
          <a:p>
            <a:pPr algn="l">
              <a:lnSpc>
                <a:spcPct val="150000"/>
              </a:lnSpc>
            </a:pPr>
            <a:r>
              <a:rPr lang="en-GB" sz="1800" b="0" i="0" dirty="0">
                <a:solidFill>
                  <a:schemeClr val="bg1">
                    <a:lumMod val="50000"/>
                  </a:schemeClr>
                </a:solidFill>
                <a:effectLst/>
                <a:latin typeface="+mn-lt"/>
                <a:cs typeface="Arial" panose="020B0604020202020204" pitchFamily="34" charset="0"/>
              </a:rPr>
              <a:t>Twitter.com</a:t>
            </a:r>
            <a:r>
              <a:rPr lang="ar-SA" sz="1800" b="0" i="0" dirty="0">
                <a:solidFill>
                  <a:schemeClr val="bg1">
                    <a:lumMod val="50000"/>
                  </a:schemeClr>
                </a:solidFill>
                <a:effectLst/>
                <a:latin typeface="+mn-lt"/>
                <a:cs typeface="Arial" panose="020B0604020202020204" pitchFamily="34" charset="0"/>
              </a:rPr>
              <a:t>/</a:t>
            </a:r>
            <a:r>
              <a:rPr lang="en-US" sz="1800" b="0" i="0" dirty="0">
                <a:solidFill>
                  <a:schemeClr val="bg1">
                    <a:lumMod val="50000"/>
                  </a:schemeClr>
                </a:solidFill>
                <a:effectLst/>
                <a:latin typeface="+mn-lt"/>
                <a:cs typeface="Arial" panose="020B0604020202020204" pitchFamily="34" charset="0"/>
              </a:rPr>
              <a:t>Anatomy437</a:t>
            </a:r>
          </a:p>
          <a:p>
            <a:pPr algn="l">
              <a:lnSpc>
                <a:spcPct val="150000"/>
              </a:lnSpc>
            </a:pPr>
            <a:r>
              <a:rPr lang="en-US" sz="1800" b="0" i="0" dirty="0">
                <a:solidFill>
                  <a:schemeClr val="bg1">
                    <a:lumMod val="50000"/>
                  </a:schemeClr>
                </a:solidFill>
                <a:effectLst/>
                <a:latin typeface="+mn-lt"/>
                <a:cs typeface="Arial" panose="020B0604020202020204" pitchFamily="34" charset="0"/>
              </a:rPr>
              <a:t>Anatomyteam.437@gmail.com</a:t>
            </a:r>
          </a:p>
        </p:txBody>
      </p:sp>
    </p:spTree>
    <p:extLst>
      <p:ext uri="{BB962C8B-B14F-4D97-AF65-F5344CB8AC3E}">
        <p14:creationId xmlns:p14="http://schemas.microsoft.com/office/powerpoint/2010/main" val="375107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1F8F-1632-4F29-9DD0-22024A4CE4F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15088-A686-41D9-9E3C-2014377428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402DC9-A02D-46E3-8231-867813750E6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245E5E4A-AD5F-4D0E-9EAC-EC13A71AA29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3C26F55-39A8-4D53-9461-79B1D1488749}"/>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61385374"/>
      </p:ext>
    </p:extLst>
  </p:cSld>
  <p:clrMapOvr>
    <a:masterClrMapping/>
  </p:clrMapOvr>
  <p:hf sldNum="0"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1DB6-1226-47C2-BAA4-2C24851EA8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9CCA17-5C08-4253-ADCB-BAC3690E839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E24BD-19EA-4B0B-8D8F-11B2133DEFA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23E0260A-4F2B-45B9-92B0-243CF3B5E2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3DAB8F8-BDB9-4883-91D3-188746DE75A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1215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5DB0-DF20-4BFE-ABEE-3F19EF6A91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3232E2-5ACC-43AD-A4A7-A84492D759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5CA1A8-C9C0-4322-AEA7-CABE84431CA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9079B29D-2DDB-4905-9451-FFA3057F9A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96328A4-8FDD-4906-96EF-5D4F991A5E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5260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A6C1-D2DD-474C-9413-AD649694C8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79B6A32-DA5C-424A-B623-FD55AB6CFDD2}"/>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4E32B-B6C5-4F5D-8E04-65F4790758E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8150BA-825C-49E0-8EC1-67142E77A31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93098237-05F2-4024-8185-0B86A16537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1FA1846-3BCD-493E-988E-1AD1CDA99233}"/>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3242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7DF7-4435-45C3-A0FA-570D310FB26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A975B17-F885-409C-B10E-45BAA29FFA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5C0C47-C94C-46E4-9EC7-7DFA6EE6BE7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6B4F27-90AB-4699-B41A-8224AE477B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37289-A016-4215-A2B0-A678D1B2CF4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6AD6FC-893C-4A31-8C94-F608EC71CE50}"/>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id="{2AA22121-EC0C-4947-A49A-AAE46522A21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A393CF7-F247-4A1B-8054-FC3C34BF8E8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129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D813-4149-47A4-A30F-D038015128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7D4937C-2D97-4CAC-90E7-B279B1927563}"/>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id="{10B0EFD8-D8EE-44F1-B5AE-94B228FDF4B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0E5891E-96D9-4E3A-9354-6506D7BA42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0163317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248B-1BF4-4238-BAE7-F0E056229FF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3" name="Footer Placeholder 2">
            <a:extLst>
              <a:ext uri="{FF2B5EF4-FFF2-40B4-BE49-F238E27FC236}">
                <a16:creationId xmlns:a16="http://schemas.microsoft.com/office/drawing/2014/main" id="{12470510-533E-4335-9FD5-A6BB750A7F4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1A12907-D9AB-4EBC-A23D-843A50DF14F0}"/>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70273599"/>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1FA9-505E-473C-8441-AFE3803F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153EC5-0125-4A93-A7F1-ED1AF7FE47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0EB7F9-A684-4714-A500-510ED6ED7F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8AABF-73E3-48F0-AB5E-4FEBCE39E29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5B48460F-7661-4CB9-9476-5A8B2F9BF2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80ACA6B-599C-4801-B0AC-520C395B1BCE}"/>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8057606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21">
            <a:extLst>
              <a:ext uri="{FF2B5EF4-FFF2-40B4-BE49-F238E27FC236}">
                <a16:creationId xmlns:a16="http://schemas.microsoft.com/office/drawing/2014/main" id="{13423607-06AB-4953-837A-F9ED8DA39A13}"/>
              </a:ext>
            </a:extLst>
          </p:cNvPr>
          <p:cNvSpPr/>
          <p:nvPr/>
        </p:nvSpPr>
        <p:spPr>
          <a:xfrm flipV="1">
            <a:off x="0" y="6720113"/>
            <a:ext cx="12192000" cy="137885"/>
          </a:xfrm>
          <a:prstGeom prst="rect">
            <a:avLst/>
          </a:prstGeom>
          <a:solidFill>
            <a:srgbClr val="CCA677"/>
          </a:solidFill>
          <a:ln>
            <a:solidFill>
              <a:srgbClr val="CCA677"/>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 name="Rectangle 2">
            <a:extLst>
              <a:ext uri="{FF2B5EF4-FFF2-40B4-BE49-F238E27FC236}">
                <a16:creationId xmlns:a16="http://schemas.microsoft.com/office/drawing/2014/main" id="{30E923D4-4991-4978-973F-A411CC2B889D}"/>
              </a:ext>
            </a:extLst>
          </p:cNvPr>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834436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3.xml"/><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506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E7C7121-1C40-4BE8-8DFE-72E1EF3E8075}"/>
              </a:ext>
            </a:extLst>
          </p:cNvPr>
          <p:cNvSpPr txBox="1"/>
          <p:nvPr/>
        </p:nvSpPr>
        <p:spPr>
          <a:xfrm>
            <a:off x="6480313" y="409641"/>
            <a:ext cx="4873487" cy="646331"/>
          </a:xfrm>
          <a:prstGeom prst="rect">
            <a:avLst/>
          </a:prstGeom>
          <a:noFill/>
          <a:ln>
            <a:solidFill>
              <a:schemeClr val="bg1">
                <a:lumMod val="65000"/>
              </a:schemeClr>
            </a:solidFill>
          </a:ln>
        </p:spPr>
        <p:txBody>
          <a:bodyPr wrap="square" rtlCol="0">
            <a:spAutoFit/>
          </a:bodyPr>
          <a:lstStyle/>
          <a:p>
            <a:pPr marL="92710">
              <a:lnSpc>
                <a:spcPct val="100000"/>
              </a:lnSpc>
            </a:pPr>
            <a:r>
              <a:rPr lang="en-US" spc="-25" dirty="0">
                <a:solidFill>
                  <a:srgbClr val="7E7E7E"/>
                </a:solidFill>
                <a:cs typeface="Arial"/>
              </a:rPr>
              <a:t>Dendrites are like ears so they</a:t>
            </a:r>
            <a:r>
              <a:rPr lang="ar-SA" spc="-25" dirty="0">
                <a:solidFill>
                  <a:srgbClr val="7E7E7E"/>
                </a:solidFill>
                <a:cs typeface="Arial"/>
              </a:rPr>
              <a:t> </a:t>
            </a:r>
            <a:r>
              <a:rPr lang="en-US" spc="-25" dirty="0">
                <a:solidFill>
                  <a:srgbClr val="7E7E7E"/>
                </a:solidFill>
                <a:cs typeface="Arial"/>
              </a:rPr>
              <a:t>receive information.</a:t>
            </a:r>
          </a:p>
          <a:p>
            <a:pPr marL="92710">
              <a:lnSpc>
                <a:spcPct val="100000"/>
              </a:lnSpc>
            </a:pPr>
            <a:r>
              <a:rPr lang="en-US" spc="-25" dirty="0">
                <a:solidFill>
                  <a:srgbClr val="7E7E7E"/>
                </a:solidFill>
                <a:cs typeface="Arial"/>
              </a:rPr>
              <a:t>Axons are like the mouth so they send information.</a:t>
            </a:r>
          </a:p>
        </p:txBody>
      </p:sp>
      <p:grpSp>
        <p:nvGrpSpPr>
          <p:cNvPr id="16" name="Group 15">
            <a:extLst>
              <a:ext uri="{FF2B5EF4-FFF2-40B4-BE49-F238E27FC236}">
                <a16:creationId xmlns:a16="http://schemas.microsoft.com/office/drawing/2014/main" id="{EF367B6A-E46B-4A0C-B8C1-38CDD5043208}"/>
              </a:ext>
            </a:extLst>
          </p:cNvPr>
          <p:cNvGrpSpPr/>
          <p:nvPr/>
        </p:nvGrpSpPr>
        <p:grpSpPr>
          <a:xfrm>
            <a:off x="8908972" y="1376013"/>
            <a:ext cx="2360424" cy="4337463"/>
            <a:chOff x="8724138" y="512152"/>
            <a:chExt cx="2656368" cy="4881283"/>
          </a:xfrm>
        </p:grpSpPr>
        <p:sp>
          <p:nvSpPr>
            <p:cNvPr id="2" name="object 2"/>
            <p:cNvSpPr/>
            <p:nvPr/>
          </p:nvSpPr>
          <p:spPr>
            <a:xfrm>
              <a:off x="8754010" y="512152"/>
              <a:ext cx="2626496" cy="48812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242297" y="3323082"/>
              <a:ext cx="520065" cy="177165"/>
            </a:xfrm>
            <a:custGeom>
              <a:avLst/>
              <a:gdLst/>
              <a:ahLst/>
              <a:cxnLst/>
              <a:rect l="l" t="t" r="r" b="b"/>
              <a:pathLst>
                <a:path w="520065" h="177164">
                  <a:moveTo>
                    <a:pt x="0" y="176784"/>
                  </a:moveTo>
                  <a:lnTo>
                    <a:pt x="519683" y="176784"/>
                  </a:lnTo>
                  <a:lnTo>
                    <a:pt x="519683" y="0"/>
                  </a:lnTo>
                  <a:lnTo>
                    <a:pt x="0" y="0"/>
                  </a:lnTo>
                  <a:lnTo>
                    <a:pt x="0" y="176784"/>
                  </a:lnTo>
                  <a:close/>
                </a:path>
              </a:pathLst>
            </a:custGeom>
            <a:ln w="28956">
              <a:solidFill>
                <a:srgbClr val="00AFEF"/>
              </a:solidFill>
            </a:ln>
          </p:spPr>
          <p:txBody>
            <a:bodyPr wrap="square" lIns="0" tIns="0" rIns="0" bIns="0" rtlCol="0"/>
            <a:lstStyle/>
            <a:p>
              <a:endParaRPr/>
            </a:p>
          </p:txBody>
        </p:sp>
        <p:sp>
          <p:nvSpPr>
            <p:cNvPr id="4" name="object 4"/>
            <p:cNvSpPr/>
            <p:nvPr/>
          </p:nvSpPr>
          <p:spPr>
            <a:xfrm>
              <a:off x="10690097" y="581405"/>
              <a:ext cx="640080" cy="178435"/>
            </a:xfrm>
            <a:custGeom>
              <a:avLst/>
              <a:gdLst/>
              <a:ahLst/>
              <a:cxnLst/>
              <a:rect l="l" t="t" r="r" b="b"/>
              <a:pathLst>
                <a:path w="640079" h="178434">
                  <a:moveTo>
                    <a:pt x="0" y="178308"/>
                  </a:moveTo>
                  <a:lnTo>
                    <a:pt x="640079" y="178308"/>
                  </a:lnTo>
                  <a:lnTo>
                    <a:pt x="640079" y="0"/>
                  </a:lnTo>
                  <a:lnTo>
                    <a:pt x="0" y="0"/>
                  </a:lnTo>
                  <a:lnTo>
                    <a:pt x="0" y="178308"/>
                  </a:lnTo>
                  <a:close/>
                </a:path>
              </a:pathLst>
            </a:custGeom>
            <a:ln w="28956">
              <a:solidFill>
                <a:srgbClr val="FFFF00"/>
              </a:solidFill>
            </a:ln>
          </p:spPr>
          <p:txBody>
            <a:bodyPr wrap="square" lIns="0" tIns="0" rIns="0" bIns="0" rtlCol="0"/>
            <a:lstStyle/>
            <a:p>
              <a:endParaRPr/>
            </a:p>
          </p:txBody>
        </p:sp>
        <p:sp>
          <p:nvSpPr>
            <p:cNvPr id="5" name="object 5"/>
            <p:cNvSpPr/>
            <p:nvPr/>
          </p:nvSpPr>
          <p:spPr>
            <a:xfrm>
              <a:off x="8724138" y="4083558"/>
              <a:ext cx="696595" cy="285115"/>
            </a:xfrm>
            <a:custGeom>
              <a:avLst/>
              <a:gdLst/>
              <a:ahLst/>
              <a:cxnLst/>
              <a:rect l="l" t="t" r="r" b="b"/>
              <a:pathLst>
                <a:path w="696595" h="285114">
                  <a:moveTo>
                    <a:pt x="0" y="284988"/>
                  </a:moveTo>
                  <a:lnTo>
                    <a:pt x="696468" y="284988"/>
                  </a:lnTo>
                  <a:lnTo>
                    <a:pt x="696468" y="0"/>
                  </a:lnTo>
                  <a:lnTo>
                    <a:pt x="0" y="0"/>
                  </a:lnTo>
                  <a:lnTo>
                    <a:pt x="0" y="284988"/>
                  </a:lnTo>
                  <a:close/>
                </a:path>
              </a:pathLst>
            </a:custGeom>
            <a:ln w="28956">
              <a:solidFill>
                <a:srgbClr val="CC3399"/>
              </a:solidFill>
            </a:ln>
          </p:spPr>
          <p:txBody>
            <a:bodyPr wrap="square" lIns="0" tIns="0" rIns="0" bIns="0" rtlCol="0"/>
            <a:lstStyle/>
            <a:p>
              <a:endParaRPr/>
            </a:p>
          </p:txBody>
        </p:sp>
      </p:grpSp>
      <p:sp>
        <p:nvSpPr>
          <p:cNvPr id="6" name="object 6"/>
          <p:cNvSpPr/>
          <p:nvPr/>
        </p:nvSpPr>
        <p:spPr>
          <a:xfrm>
            <a:off x="10126980" y="2189226"/>
            <a:ext cx="114300" cy="1134110"/>
          </a:xfrm>
          <a:custGeom>
            <a:avLst/>
            <a:gdLst/>
            <a:ahLst/>
            <a:cxnLst/>
            <a:rect l="l" t="t" r="r" b="b"/>
            <a:pathLst>
              <a:path w="114300" h="1134110">
                <a:moveTo>
                  <a:pt x="38100" y="1019683"/>
                </a:moveTo>
                <a:lnTo>
                  <a:pt x="0" y="1019683"/>
                </a:lnTo>
                <a:lnTo>
                  <a:pt x="57150" y="1133983"/>
                </a:lnTo>
                <a:lnTo>
                  <a:pt x="104775" y="1038733"/>
                </a:lnTo>
                <a:lnTo>
                  <a:pt x="38100" y="1038733"/>
                </a:lnTo>
                <a:lnTo>
                  <a:pt x="38100" y="1019683"/>
                </a:lnTo>
                <a:close/>
              </a:path>
              <a:path w="114300" h="1134110">
                <a:moveTo>
                  <a:pt x="76200" y="0"/>
                </a:moveTo>
                <a:lnTo>
                  <a:pt x="38100" y="0"/>
                </a:lnTo>
                <a:lnTo>
                  <a:pt x="38100" y="1038733"/>
                </a:lnTo>
                <a:lnTo>
                  <a:pt x="76200" y="1038733"/>
                </a:lnTo>
                <a:lnTo>
                  <a:pt x="76200" y="0"/>
                </a:lnTo>
                <a:close/>
              </a:path>
              <a:path w="114300" h="1134110">
                <a:moveTo>
                  <a:pt x="114300" y="1019683"/>
                </a:moveTo>
                <a:lnTo>
                  <a:pt x="76200" y="1019683"/>
                </a:lnTo>
                <a:lnTo>
                  <a:pt x="76200" y="1038733"/>
                </a:lnTo>
                <a:lnTo>
                  <a:pt x="104775" y="1038733"/>
                </a:lnTo>
                <a:lnTo>
                  <a:pt x="114300" y="1019683"/>
                </a:lnTo>
                <a:close/>
              </a:path>
            </a:pathLst>
          </a:custGeom>
          <a:solidFill>
            <a:srgbClr val="006FC0"/>
          </a:solidFill>
        </p:spPr>
        <p:txBody>
          <a:bodyPr wrap="square" lIns="0" tIns="0" rIns="0" bIns="0" rtlCol="0"/>
          <a:lstStyle/>
          <a:p>
            <a:endParaRPr/>
          </a:p>
        </p:txBody>
      </p:sp>
      <p:sp>
        <p:nvSpPr>
          <p:cNvPr id="8" name="object 8"/>
          <p:cNvSpPr txBox="1"/>
          <p:nvPr/>
        </p:nvSpPr>
        <p:spPr>
          <a:xfrm>
            <a:off x="967409" y="1586463"/>
            <a:ext cx="7297420" cy="4358244"/>
          </a:xfrm>
          <a:prstGeom prst="rect">
            <a:avLst/>
          </a:prstGeom>
        </p:spPr>
        <p:txBody>
          <a:bodyPr vert="horz" wrap="square" lIns="0" tIns="13335" rIns="0" bIns="0" rtlCol="0">
            <a:spAutoFit/>
          </a:bodyPr>
          <a:lstStyle/>
          <a:p>
            <a:pPr marL="241300" indent="-228600">
              <a:lnSpc>
                <a:spcPct val="100000"/>
              </a:lnSpc>
              <a:spcBef>
                <a:spcPts val="2075"/>
              </a:spcBef>
              <a:buFont typeface="Courier New"/>
              <a:buChar char="o"/>
              <a:tabLst>
                <a:tab pos="241300" algn="l"/>
              </a:tabLst>
            </a:pPr>
            <a:r>
              <a:rPr sz="2200" spc="-165" dirty="0">
                <a:latin typeface="+mj-lt"/>
                <a:cs typeface="Arial"/>
              </a:rPr>
              <a:t>The </a:t>
            </a:r>
            <a:r>
              <a:rPr sz="2200" spc="-75" dirty="0">
                <a:latin typeface="+mj-lt"/>
                <a:cs typeface="Arial"/>
              </a:rPr>
              <a:t>neuron </a:t>
            </a:r>
            <a:r>
              <a:rPr sz="2200" spc="-165" dirty="0">
                <a:latin typeface="+mj-lt"/>
                <a:cs typeface="Arial"/>
              </a:rPr>
              <a:t>has </a:t>
            </a:r>
            <a:r>
              <a:rPr sz="2200" spc="-70" dirty="0">
                <a:latin typeface="+mj-lt"/>
                <a:cs typeface="Arial"/>
              </a:rPr>
              <a:t>cell </a:t>
            </a:r>
            <a:r>
              <a:rPr sz="2200" spc="-85" dirty="0">
                <a:latin typeface="+mj-lt"/>
                <a:cs typeface="Arial"/>
              </a:rPr>
              <a:t>body </a:t>
            </a:r>
            <a:r>
              <a:rPr sz="2200" spc="10" dirty="0">
                <a:latin typeface="+mj-lt"/>
                <a:cs typeface="Arial"/>
              </a:rPr>
              <a:t>with </a:t>
            </a:r>
            <a:r>
              <a:rPr sz="2200" spc="-25" dirty="0">
                <a:latin typeface="+mj-lt"/>
                <a:cs typeface="Arial"/>
              </a:rPr>
              <a:t>multiple</a:t>
            </a:r>
            <a:r>
              <a:rPr sz="2200" spc="225" dirty="0">
                <a:latin typeface="+mj-lt"/>
                <a:cs typeface="Arial"/>
              </a:rPr>
              <a:t> </a:t>
            </a:r>
            <a:r>
              <a:rPr sz="2200" spc="-135" dirty="0">
                <a:latin typeface="+mj-lt"/>
                <a:cs typeface="Arial"/>
              </a:rPr>
              <a:t>processes.</a:t>
            </a:r>
            <a:endParaRPr sz="2200" dirty="0">
              <a:latin typeface="+mj-lt"/>
              <a:cs typeface="Arial"/>
            </a:endParaRPr>
          </a:p>
          <a:p>
            <a:pPr marL="241300" marR="115570" indent="-228600">
              <a:lnSpc>
                <a:spcPts val="2380"/>
              </a:lnSpc>
              <a:spcBef>
                <a:spcPts val="1030"/>
              </a:spcBef>
              <a:buFont typeface="Courier New"/>
              <a:buChar char="o"/>
              <a:tabLst>
                <a:tab pos="241300" algn="l"/>
              </a:tabLst>
            </a:pPr>
            <a:r>
              <a:rPr sz="2200" spc="-40" dirty="0">
                <a:latin typeface="+mj-lt"/>
                <a:cs typeface="Arial"/>
              </a:rPr>
              <a:t>Most</a:t>
            </a:r>
            <a:r>
              <a:rPr sz="2200" spc="-114" dirty="0">
                <a:latin typeface="+mj-lt"/>
                <a:cs typeface="Arial"/>
              </a:rPr>
              <a:t> </a:t>
            </a:r>
            <a:r>
              <a:rPr sz="2200" spc="-5" dirty="0">
                <a:latin typeface="+mj-lt"/>
                <a:cs typeface="Arial"/>
              </a:rPr>
              <a:t>of</a:t>
            </a:r>
            <a:r>
              <a:rPr sz="2200" spc="-110" dirty="0">
                <a:latin typeface="+mj-lt"/>
                <a:cs typeface="Arial"/>
              </a:rPr>
              <a:t> </a:t>
            </a:r>
            <a:r>
              <a:rPr sz="2200" spc="-30" dirty="0">
                <a:latin typeface="+mj-lt"/>
                <a:cs typeface="Arial"/>
              </a:rPr>
              <a:t>the</a:t>
            </a:r>
            <a:r>
              <a:rPr sz="2200" spc="-114" dirty="0">
                <a:latin typeface="+mj-lt"/>
                <a:cs typeface="Arial"/>
              </a:rPr>
              <a:t> </a:t>
            </a:r>
            <a:r>
              <a:rPr sz="2200" spc="-145" dirty="0">
                <a:latin typeface="+mj-lt"/>
                <a:cs typeface="Arial"/>
              </a:rPr>
              <a:t>processes</a:t>
            </a:r>
            <a:r>
              <a:rPr sz="2200" spc="-95" dirty="0">
                <a:latin typeface="+mj-lt"/>
                <a:cs typeface="Arial"/>
              </a:rPr>
              <a:t> </a:t>
            </a:r>
            <a:r>
              <a:rPr sz="2200" spc="-5" dirty="0">
                <a:latin typeface="+mj-lt"/>
                <a:cs typeface="Arial"/>
              </a:rPr>
              <a:t>of</a:t>
            </a:r>
            <a:r>
              <a:rPr sz="2200" spc="-114" dirty="0">
                <a:latin typeface="+mj-lt"/>
                <a:cs typeface="Arial"/>
              </a:rPr>
              <a:t> </a:t>
            </a:r>
            <a:r>
              <a:rPr sz="2200" spc="-30" dirty="0">
                <a:latin typeface="+mj-lt"/>
                <a:cs typeface="Arial"/>
              </a:rPr>
              <a:t>the</a:t>
            </a:r>
            <a:r>
              <a:rPr sz="2200" spc="-100" dirty="0">
                <a:latin typeface="+mj-lt"/>
                <a:cs typeface="Arial"/>
              </a:rPr>
              <a:t> </a:t>
            </a:r>
            <a:r>
              <a:rPr sz="2200" spc="-75" dirty="0">
                <a:latin typeface="+mj-lt"/>
                <a:cs typeface="Arial"/>
              </a:rPr>
              <a:t>cell</a:t>
            </a:r>
            <a:r>
              <a:rPr sz="2200" spc="-110" dirty="0">
                <a:latin typeface="+mj-lt"/>
                <a:cs typeface="Arial"/>
              </a:rPr>
              <a:t> </a:t>
            </a:r>
            <a:r>
              <a:rPr sz="2200" spc="-85" dirty="0">
                <a:latin typeface="+mj-lt"/>
                <a:cs typeface="Arial"/>
              </a:rPr>
              <a:t>body</a:t>
            </a:r>
            <a:r>
              <a:rPr sz="2200" spc="-120" dirty="0">
                <a:latin typeface="+mj-lt"/>
                <a:cs typeface="Arial"/>
              </a:rPr>
              <a:t> </a:t>
            </a:r>
            <a:r>
              <a:rPr sz="2200" spc="-100" dirty="0">
                <a:latin typeface="+mj-lt"/>
                <a:cs typeface="Arial"/>
              </a:rPr>
              <a:t>are</a:t>
            </a:r>
            <a:r>
              <a:rPr sz="2200" spc="-110" dirty="0">
                <a:latin typeface="+mj-lt"/>
                <a:cs typeface="Arial"/>
              </a:rPr>
              <a:t> </a:t>
            </a:r>
            <a:r>
              <a:rPr sz="2200" spc="-50" dirty="0">
                <a:latin typeface="+mj-lt"/>
                <a:cs typeface="Arial"/>
              </a:rPr>
              <a:t>short</a:t>
            </a:r>
            <a:r>
              <a:rPr sz="2200" spc="-125" dirty="0">
                <a:latin typeface="+mj-lt"/>
                <a:cs typeface="Arial"/>
              </a:rPr>
              <a:t> </a:t>
            </a:r>
            <a:r>
              <a:rPr sz="2200" spc="10" dirty="0">
                <a:latin typeface="+mj-lt"/>
                <a:cs typeface="Arial"/>
              </a:rPr>
              <a:t>with</a:t>
            </a:r>
            <a:r>
              <a:rPr sz="2200" spc="-114" dirty="0">
                <a:latin typeface="+mj-lt"/>
                <a:cs typeface="Arial"/>
              </a:rPr>
              <a:t> </a:t>
            </a:r>
            <a:r>
              <a:rPr sz="2200" spc="-80" dirty="0">
                <a:latin typeface="+mj-lt"/>
                <a:cs typeface="Arial"/>
              </a:rPr>
              <a:t>variable  </a:t>
            </a:r>
            <a:r>
              <a:rPr sz="2200" spc="-100" dirty="0">
                <a:latin typeface="+mj-lt"/>
                <a:cs typeface="Arial"/>
              </a:rPr>
              <a:t>numbers </a:t>
            </a:r>
            <a:r>
              <a:rPr sz="2200" spc="-105" dirty="0">
                <a:latin typeface="+mj-lt"/>
                <a:cs typeface="Arial"/>
              </a:rPr>
              <a:t>and </a:t>
            </a:r>
            <a:r>
              <a:rPr sz="2200" spc="-100" dirty="0">
                <a:latin typeface="+mj-lt"/>
                <a:cs typeface="Arial"/>
              </a:rPr>
              <a:t>are </a:t>
            </a:r>
            <a:r>
              <a:rPr sz="2200" u="heavy" spc="-75" dirty="0">
                <a:uFill>
                  <a:solidFill>
                    <a:srgbClr val="000000"/>
                  </a:solidFill>
                </a:uFill>
                <a:latin typeface="+mj-lt"/>
                <a:cs typeface="Arial"/>
              </a:rPr>
              <a:t>receptive</a:t>
            </a:r>
            <a:r>
              <a:rPr sz="2200" spc="-75" dirty="0">
                <a:latin typeface="+mj-lt"/>
                <a:cs typeface="Arial"/>
              </a:rPr>
              <a:t> </a:t>
            </a:r>
            <a:r>
              <a:rPr sz="2200" spc="-30" dirty="0">
                <a:latin typeface="+mj-lt"/>
                <a:cs typeface="Arial"/>
              </a:rPr>
              <a:t>in</a:t>
            </a:r>
            <a:r>
              <a:rPr sz="2200" spc="-185" dirty="0">
                <a:latin typeface="+mj-lt"/>
                <a:cs typeface="Arial"/>
              </a:rPr>
              <a:t> </a:t>
            </a:r>
            <a:r>
              <a:rPr sz="2200" spc="-40" dirty="0">
                <a:latin typeface="+mj-lt"/>
                <a:cs typeface="Arial"/>
              </a:rPr>
              <a:t>function.</a:t>
            </a:r>
            <a:endParaRPr sz="2200" dirty="0">
              <a:latin typeface="+mj-lt"/>
              <a:cs typeface="Arial"/>
            </a:endParaRPr>
          </a:p>
          <a:p>
            <a:pPr marL="241300" indent="-228600">
              <a:lnSpc>
                <a:spcPct val="100000"/>
              </a:lnSpc>
              <a:spcBef>
                <a:spcPts val="695"/>
              </a:spcBef>
              <a:buFont typeface="Courier New"/>
              <a:buChar char="o"/>
              <a:tabLst>
                <a:tab pos="241300" algn="l"/>
              </a:tabLst>
            </a:pPr>
            <a:r>
              <a:rPr sz="2200" spc="-155" dirty="0">
                <a:latin typeface="+mj-lt"/>
                <a:cs typeface="Arial"/>
              </a:rPr>
              <a:t>They </a:t>
            </a:r>
            <a:r>
              <a:rPr sz="2200" spc="-100" dirty="0">
                <a:latin typeface="+mj-lt"/>
                <a:cs typeface="Arial"/>
              </a:rPr>
              <a:t>are </a:t>
            </a:r>
            <a:r>
              <a:rPr sz="2200" spc="-75" dirty="0">
                <a:latin typeface="+mj-lt"/>
                <a:cs typeface="Arial"/>
              </a:rPr>
              <a:t>known </a:t>
            </a:r>
            <a:r>
              <a:rPr sz="2200" spc="-210" dirty="0">
                <a:latin typeface="+mj-lt"/>
                <a:cs typeface="Arial"/>
              </a:rPr>
              <a:t>as</a:t>
            </a:r>
            <a:r>
              <a:rPr sz="2200" spc="-110" dirty="0">
                <a:latin typeface="+mj-lt"/>
                <a:cs typeface="Arial"/>
              </a:rPr>
              <a:t> </a:t>
            </a:r>
            <a:r>
              <a:rPr sz="2200" b="1" u="heavy" spc="-114" dirty="0">
                <a:uFill>
                  <a:solidFill>
                    <a:srgbClr val="FFFF00"/>
                  </a:solidFill>
                </a:uFill>
                <a:latin typeface="+mj-lt"/>
                <a:cs typeface="Trebuchet MS"/>
              </a:rPr>
              <a:t>Dendrites</a:t>
            </a:r>
            <a:r>
              <a:rPr sz="2200" u="heavy" spc="-114" dirty="0">
                <a:uFill>
                  <a:solidFill>
                    <a:srgbClr val="FFFF00"/>
                  </a:solidFill>
                </a:uFill>
                <a:latin typeface="+mj-lt"/>
                <a:cs typeface="Arial"/>
              </a:rPr>
              <a:t>.</a:t>
            </a:r>
            <a:endParaRPr sz="2200" dirty="0">
              <a:latin typeface="+mj-lt"/>
              <a:cs typeface="Arial"/>
            </a:endParaRPr>
          </a:p>
          <a:p>
            <a:pPr marL="241300" indent="-228600">
              <a:lnSpc>
                <a:spcPts val="2510"/>
              </a:lnSpc>
              <a:spcBef>
                <a:spcPts val="745"/>
              </a:spcBef>
              <a:buFont typeface="Courier New"/>
              <a:buChar char="o"/>
              <a:tabLst>
                <a:tab pos="241300" algn="l"/>
              </a:tabLst>
            </a:pPr>
            <a:r>
              <a:rPr sz="2200" spc="-160" dirty="0">
                <a:latin typeface="+mj-lt"/>
                <a:cs typeface="Arial"/>
              </a:rPr>
              <a:t>One </a:t>
            </a:r>
            <a:r>
              <a:rPr sz="2200" spc="-5" dirty="0">
                <a:latin typeface="+mj-lt"/>
                <a:cs typeface="Arial"/>
              </a:rPr>
              <a:t>of </a:t>
            </a:r>
            <a:r>
              <a:rPr sz="2200" spc="-90" dirty="0">
                <a:latin typeface="+mj-lt"/>
                <a:cs typeface="Arial"/>
              </a:rPr>
              <a:t>these </a:t>
            </a:r>
            <a:r>
              <a:rPr sz="2200" spc="-145" dirty="0">
                <a:latin typeface="+mj-lt"/>
                <a:cs typeface="Arial"/>
              </a:rPr>
              <a:t>processes </a:t>
            </a:r>
            <a:r>
              <a:rPr sz="2200" spc="-100" dirty="0">
                <a:latin typeface="+mj-lt"/>
                <a:cs typeface="Arial"/>
              </a:rPr>
              <a:t>leaving </a:t>
            </a:r>
            <a:r>
              <a:rPr sz="2200" spc="-35" dirty="0">
                <a:latin typeface="+mj-lt"/>
                <a:cs typeface="Arial"/>
              </a:rPr>
              <a:t>the </a:t>
            </a:r>
            <a:r>
              <a:rPr sz="2200" spc="-70" dirty="0">
                <a:latin typeface="+mj-lt"/>
                <a:cs typeface="Arial"/>
              </a:rPr>
              <a:t>cell </a:t>
            </a:r>
            <a:r>
              <a:rPr sz="2200" spc="-80" dirty="0">
                <a:latin typeface="+mj-lt"/>
                <a:cs typeface="Arial"/>
              </a:rPr>
              <a:t>body </a:t>
            </a:r>
            <a:r>
              <a:rPr sz="2200" spc="-114" dirty="0">
                <a:latin typeface="+mj-lt"/>
                <a:cs typeface="Arial"/>
              </a:rPr>
              <a:t>is </a:t>
            </a:r>
            <a:r>
              <a:rPr sz="2200" spc="-95" dirty="0">
                <a:latin typeface="+mj-lt"/>
                <a:cs typeface="Arial"/>
              </a:rPr>
              <a:t>called </a:t>
            </a:r>
            <a:r>
              <a:rPr sz="2200" spc="-35" dirty="0">
                <a:latin typeface="+mj-lt"/>
                <a:cs typeface="Arial"/>
              </a:rPr>
              <a:t>the</a:t>
            </a:r>
            <a:r>
              <a:rPr sz="2200" spc="-280" dirty="0">
                <a:latin typeface="+mj-lt"/>
                <a:cs typeface="Arial"/>
              </a:rPr>
              <a:t> </a:t>
            </a:r>
            <a:r>
              <a:rPr sz="2200" b="1" u="heavy" spc="-140" dirty="0">
                <a:uFill>
                  <a:solidFill>
                    <a:srgbClr val="00AFEF"/>
                  </a:solidFill>
                </a:uFill>
                <a:latin typeface="+mj-lt"/>
                <a:cs typeface="Trebuchet MS"/>
              </a:rPr>
              <a:t>axon</a:t>
            </a:r>
            <a:endParaRPr sz="2200" dirty="0">
              <a:latin typeface="+mj-lt"/>
              <a:cs typeface="Trebuchet MS"/>
            </a:endParaRPr>
          </a:p>
          <a:p>
            <a:pPr marL="241300">
              <a:lnSpc>
                <a:spcPts val="2510"/>
              </a:lnSpc>
            </a:pPr>
            <a:r>
              <a:rPr sz="2200" spc="-65" dirty="0">
                <a:latin typeface="+mj-lt"/>
                <a:cs typeface="Arial"/>
              </a:rPr>
              <a:t>which </a:t>
            </a:r>
            <a:r>
              <a:rPr sz="2200" spc="-95" dirty="0">
                <a:latin typeface="+mj-lt"/>
                <a:cs typeface="Arial"/>
              </a:rPr>
              <a:t>carries </a:t>
            </a:r>
            <a:r>
              <a:rPr sz="2200" spc="-35" dirty="0">
                <a:latin typeface="+mj-lt"/>
                <a:cs typeface="Arial"/>
              </a:rPr>
              <a:t>information </a:t>
            </a:r>
            <a:r>
              <a:rPr sz="2200" b="1" spc="-125" dirty="0">
                <a:latin typeface="+mj-lt"/>
                <a:cs typeface="Trebuchet MS"/>
              </a:rPr>
              <a:t>away </a:t>
            </a:r>
            <a:r>
              <a:rPr sz="2200" spc="-25" dirty="0">
                <a:latin typeface="+mj-lt"/>
                <a:cs typeface="Arial"/>
              </a:rPr>
              <a:t>from </a:t>
            </a:r>
            <a:r>
              <a:rPr sz="2200" spc="-30" dirty="0">
                <a:latin typeface="+mj-lt"/>
                <a:cs typeface="Arial"/>
              </a:rPr>
              <a:t>the</a:t>
            </a:r>
            <a:r>
              <a:rPr sz="2200" spc="-420" dirty="0">
                <a:latin typeface="+mj-lt"/>
                <a:cs typeface="Arial"/>
              </a:rPr>
              <a:t> </a:t>
            </a:r>
            <a:r>
              <a:rPr sz="2200" spc="-75" dirty="0">
                <a:latin typeface="+mj-lt"/>
                <a:cs typeface="Arial"/>
              </a:rPr>
              <a:t>cell </a:t>
            </a:r>
            <a:r>
              <a:rPr sz="2200" spc="-105" dirty="0">
                <a:latin typeface="+mj-lt"/>
                <a:cs typeface="Arial"/>
              </a:rPr>
              <a:t>body.</a:t>
            </a:r>
            <a:endParaRPr sz="2200" dirty="0">
              <a:latin typeface="+mj-lt"/>
              <a:cs typeface="Arial"/>
            </a:endParaRPr>
          </a:p>
          <a:p>
            <a:pPr marL="241300" marR="38735" indent="-228600">
              <a:lnSpc>
                <a:spcPts val="2380"/>
              </a:lnSpc>
              <a:spcBef>
                <a:spcPts val="1025"/>
              </a:spcBef>
              <a:buFont typeface="Courier New"/>
              <a:buChar char="o"/>
              <a:tabLst>
                <a:tab pos="241300" algn="l"/>
              </a:tabLst>
            </a:pPr>
            <a:r>
              <a:rPr sz="2200" spc="-160" dirty="0">
                <a:latin typeface="+mj-lt"/>
                <a:cs typeface="Arial"/>
              </a:rPr>
              <a:t>Axons </a:t>
            </a:r>
            <a:r>
              <a:rPr sz="2200" spc="-100" dirty="0">
                <a:latin typeface="+mj-lt"/>
                <a:cs typeface="Arial"/>
              </a:rPr>
              <a:t>are </a:t>
            </a:r>
            <a:r>
              <a:rPr sz="2200" spc="-70" dirty="0">
                <a:latin typeface="+mj-lt"/>
                <a:cs typeface="Arial"/>
              </a:rPr>
              <a:t>highly </a:t>
            </a:r>
            <a:r>
              <a:rPr sz="2200" spc="-114" dirty="0">
                <a:latin typeface="+mj-lt"/>
                <a:cs typeface="Trebuchet MS"/>
              </a:rPr>
              <a:t>variable </a:t>
            </a:r>
            <a:r>
              <a:rPr sz="2200" spc="-125" dirty="0">
                <a:latin typeface="+mj-lt"/>
                <a:cs typeface="Trebuchet MS"/>
              </a:rPr>
              <a:t>in </a:t>
            </a:r>
            <a:r>
              <a:rPr sz="2200" spc="-114" dirty="0">
                <a:latin typeface="+mj-lt"/>
                <a:cs typeface="Trebuchet MS"/>
              </a:rPr>
              <a:t>length </a:t>
            </a:r>
            <a:r>
              <a:rPr sz="2200" spc="-105" dirty="0">
                <a:latin typeface="+mj-lt"/>
                <a:cs typeface="Arial"/>
              </a:rPr>
              <a:t>and </a:t>
            </a:r>
            <a:r>
              <a:rPr sz="2200" spc="-135" dirty="0">
                <a:latin typeface="+mj-lt"/>
                <a:cs typeface="Arial"/>
              </a:rPr>
              <a:t>may </a:t>
            </a:r>
            <a:r>
              <a:rPr sz="2200" spc="-135" dirty="0">
                <a:latin typeface="+mj-lt"/>
                <a:cs typeface="Trebuchet MS"/>
              </a:rPr>
              <a:t>divide </a:t>
            </a:r>
            <a:r>
              <a:rPr sz="2200" spc="-15" dirty="0">
                <a:latin typeface="+mj-lt"/>
                <a:cs typeface="Arial"/>
              </a:rPr>
              <a:t>into</a:t>
            </a:r>
            <a:r>
              <a:rPr sz="2200" spc="-355" dirty="0">
                <a:latin typeface="+mj-lt"/>
                <a:cs typeface="Arial"/>
              </a:rPr>
              <a:t> </a:t>
            </a:r>
            <a:r>
              <a:rPr sz="2200" spc="-120" dirty="0">
                <a:latin typeface="+mj-lt"/>
                <a:cs typeface="Arial"/>
              </a:rPr>
              <a:t>several  branches </a:t>
            </a:r>
            <a:r>
              <a:rPr sz="2200" spc="-20" dirty="0">
                <a:latin typeface="+mj-lt"/>
                <a:cs typeface="Arial"/>
              </a:rPr>
              <a:t>or </a:t>
            </a:r>
            <a:r>
              <a:rPr sz="2200" b="1" spc="-130" dirty="0">
                <a:latin typeface="+mj-lt"/>
                <a:cs typeface="Trebuchet MS"/>
              </a:rPr>
              <a:t>collaterals </a:t>
            </a:r>
            <a:r>
              <a:rPr sz="2200" spc="-55" dirty="0">
                <a:latin typeface="+mj-lt"/>
                <a:cs typeface="Arial"/>
              </a:rPr>
              <a:t>through </a:t>
            </a:r>
            <a:r>
              <a:rPr sz="2200" spc="-65" dirty="0">
                <a:latin typeface="+mj-lt"/>
                <a:cs typeface="Arial"/>
              </a:rPr>
              <a:t>which </a:t>
            </a:r>
            <a:r>
              <a:rPr sz="2200" spc="-35" dirty="0">
                <a:latin typeface="+mj-lt"/>
                <a:cs typeface="Arial"/>
              </a:rPr>
              <a:t>information </a:t>
            </a:r>
            <a:r>
              <a:rPr sz="2200" spc="-150" dirty="0">
                <a:latin typeface="+mj-lt"/>
                <a:cs typeface="Arial"/>
              </a:rPr>
              <a:t>can </a:t>
            </a:r>
            <a:r>
              <a:rPr sz="2200" spc="-110" dirty="0">
                <a:latin typeface="+mj-lt"/>
                <a:cs typeface="Arial"/>
              </a:rPr>
              <a:t>be  </a:t>
            </a:r>
            <a:r>
              <a:rPr sz="2200" spc="-40" dirty="0">
                <a:latin typeface="+mj-lt"/>
                <a:cs typeface="Arial"/>
              </a:rPr>
              <a:t>distributed </a:t>
            </a:r>
            <a:r>
              <a:rPr sz="2200" spc="10" dirty="0">
                <a:latin typeface="+mj-lt"/>
                <a:cs typeface="Arial"/>
              </a:rPr>
              <a:t>to </a:t>
            </a:r>
            <a:r>
              <a:rPr sz="2200" spc="-175" dirty="0">
                <a:latin typeface="+mj-lt"/>
                <a:cs typeface="Arial"/>
              </a:rPr>
              <a:t>a </a:t>
            </a:r>
            <a:r>
              <a:rPr sz="2200" spc="-70" dirty="0">
                <a:latin typeface="+mj-lt"/>
                <a:cs typeface="Arial"/>
              </a:rPr>
              <a:t>number </a:t>
            </a:r>
            <a:r>
              <a:rPr sz="2200" spc="-5" dirty="0">
                <a:latin typeface="+mj-lt"/>
                <a:cs typeface="Arial"/>
              </a:rPr>
              <a:t>of </a:t>
            </a:r>
            <a:r>
              <a:rPr sz="2200" spc="-30" dirty="0">
                <a:latin typeface="+mj-lt"/>
                <a:cs typeface="Arial"/>
              </a:rPr>
              <a:t>different</a:t>
            </a:r>
            <a:r>
              <a:rPr sz="2200" spc="-385" dirty="0">
                <a:latin typeface="+mj-lt"/>
                <a:cs typeface="Arial"/>
              </a:rPr>
              <a:t> </a:t>
            </a:r>
            <a:r>
              <a:rPr sz="2200" spc="-70" dirty="0">
                <a:latin typeface="+mj-lt"/>
                <a:cs typeface="Arial"/>
              </a:rPr>
              <a:t>destinations.</a:t>
            </a:r>
            <a:endParaRPr sz="2200" dirty="0">
              <a:latin typeface="+mj-lt"/>
              <a:cs typeface="Arial"/>
            </a:endParaRPr>
          </a:p>
          <a:p>
            <a:pPr marL="241300" marR="22225" indent="-228600">
              <a:lnSpc>
                <a:spcPts val="2380"/>
              </a:lnSpc>
              <a:spcBef>
                <a:spcPts val="990"/>
              </a:spcBef>
              <a:buFont typeface="Courier New"/>
              <a:buChar char="o"/>
              <a:tabLst>
                <a:tab pos="241300" algn="l"/>
              </a:tabLst>
            </a:pPr>
            <a:r>
              <a:rPr sz="2200" spc="-70" dirty="0">
                <a:latin typeface="+mj-lt"/>
                <a:cs typeface="Arial"/>
              </a:rPr>
              <a:t>At </a:t>
            </a:r>
            <a:r>
              <a:rPr sz="2200" spc="-30" dirty="0">
                <a:latin typeface="+mj-lt"/>
                <a:cs typeface="Arial"/>
              </a:rPr>
              <a:t>the </a:t>
            </a:r>
            <a:r>
              <a:rPr sz="2200" spc="-95" dirty="0">
                <a:latin typeface="+mj-lt"/>
                <a:cs typeface="Arial"/>
              </a:rPr>
              <a:t>end </a:t>
            </a:r>
            <a:r>
              <a:rPr sz="2200" dirty="0">
                <a:latin typeface="+mj-lt"/>
                <a:cs typeface="Arial"/>
              </a:rPr>
              <a:t>of </a:t>
            </a:r>
            <a:r>
              <a:rPr sz="2200" spc="-30" dirty="0">
                <a:latin typeface="+mj-lt"/>
                <a:cs typeface="Arial"/>
              </a:rPr>
              <a:t>the </a:t>
            </a:r>
            <a:r>
              <a:rPr sz="2200" spc="-125" dirty="0">
                <a:latin typeface="+mj-lt"/>
                <a:cs typeface="Arial"/>
              </a:rPr>
              <a:t>axon, </a:t>
            </a:r>
            <a:r>
              <a:rPr sz="2200" spc="-100" dirty="0">
                <a:latin typeface="+mj-lt"/>
                <a:cs typeface="Arial"/>
              </a:rPr>
              <a:t>specializations </a:t>
            </a:r>
            <a:r>
              <a:rPr sz="2200" spc="-95" dirty="0">
                <a:latin typeface="+mj-lt"/>
                <a:cs typeface="Arial"/>
              </a:rPr>
              <a:t>called </a:t>
            </a:r>
            <a:r>
              <a:rPr sz="2200" b="1" u="heavy" spc="-130" dirty="0">
                <a:uFill>
                  <a:solidFill>
                    <a:srgbClr val="CC3399"/>
                  </a:solidFill>
                </a:uFill>
                <a:latin typeface="+mj-lt"/>
                <a:cs typeface="Trebuchet MS"/>
              </a:rPr>
              <a:t>terminal</a:t>
            </a:r>
            <a:r>
              <a:rPr sz="2200" b="1" u="heavy" spc="-450" dirty="0">
                <a:uFill>
                  <a:solidFill>
                    <a:srgbClr val="CC3399"/>
                  </a:solidFill>
                </a:uFill>
                <a:latin typeface="+mj-lt"/>
                <a:cs typeface="Trebuchet MS"/>
              </a:rPr>
              <a:t> </a:t>
            </a:r>
            <a:r>
              <a:rPr sz="2200" b="1" u="heavy" spc="-114" dirty="0">
                <a:uFill>
                  <a:solidFill>
                    <a:srgbClr val="CC3399"/>
                  </a:solidFill>
                </a:uFill>
                <a:latin typeface="+mj-lt"/>
                <a:cs typeface="Trebuchet MS"/>
              </a:rPr>
              <a:t>buttons </a:t>
            </a:r>
            <a:r>
              <a:rPr sz="2200" b="1" spc="-114" dirty="0">
                <a:latin typeface="+mj-lt"/>
                <a:cs typeface="Trebuchet MS"/>
              </a:rPr>
              <a:t> </a:t>
            </a:r>
            <a:r>
              <a:rPr sz="2200" spc="-95" dirty="0">
                <a:latin typeface="+mj-lt"/>
                <a:cs typeface="Arial"/>
              </a:rPr>
              <a:t>occur </a:t>
            </a:r>
            <a:r>
              <a:rPr sz="2200" spc="-70" dirty="0">
                <a:latin typeface="+mj-lt"/>
                <a:cs typeface="Arial"/>
              </a:rPr>
              <a:t>where </a:t>
            </a:r>
            <a:r>
              <a:rPr sz="2200" spc="-35" dirty="0">
                <a:latin typeface="+mj-lt"/>
                <a:cs typeface="Arial"/>
              </a:rPr>
              <a:t>information </a:t>
            </a:r>
            <a:r>
              <a:rPr sz="2200" spc="-114" dirty="0">
                <a:latin typeface="+mj-lt"/>
                <a:cs typeface="Arial"/>
              </a:rPr>
              <a:t>is </a:t>
            </a:r>
            <a:r>
              <a:rPr sz="2200" spc="-65" dirty="0">
                <a:latin typeface="+mj-lt"/>
                <a:cs typeface="Arial"/>
              </a:rPr>
              <a:t>transferred </a:t>
            </a:r>
            <a:r>
              <a:rPr sz="2200" spc="-75" dirty="0">
                <a:solidFill>
                  <a:srgbClr val="81D21A"/>
                </a:solidFill>
                <a:latin typeface="+mj-lt"/>
                <a:cs typeface="Arial"/>
              </a:rPr>
              <a:t>(neurotransmission) </a:t>
            </a:r>
            <a:r>
              <a:rPr sz="2200" spc="10" dirty="0">
                <a:latin typeface="+mj-lt"/>
                <a:cs typeface="Arial"/>
              </a:rPr>
              <a:t>to  </a:t>
            </a:r>
            <a:r>
              <a:rPr sz="2200" spc="-30" dirty="0">
                <a:latin typeface="+mj-lt"/>
                <a:cs typeface="Arial"/>
              </a:rPr>
              <a:t>the </a:t>
            </a:r>
            <a:r>
              <a:rPr sz="2200" spc="-70" dirty="0">
                <a:latin typeface="+mj-lt"/>
                <a:cs typeface="Arial"/>
              </a:rPr>
              <a:t>dendrites </a:t>
            </a:r>
            <a:r>
              <a:rPr sz="2200" spc="-5" dirty="0">
                <a:latin typeface="+mj-lt"/>
                <a:cs typeface="Arial"/>
              </a:rPr>
              <a:t>of </a:t>
            </a:r>
            <a:r>
              <a:rPr sz="2200" spc="-25" dirty="0">
                <a:latin typeface="+mj-lt"/>
                <a:cs typeface="Arial"/>
              </a:rPr>
              <a:t>other</a:t>
            </a:r>
            <a:r>
              <a:rPr sz="2200" spc="-335" dirty="0">
                <a:latin typeface="+mj-lt"/>
                <a:cs typeface="Arial"/>
              </a:rPr>
              <a:t> </a:t>
            </a:r>
            <a:r>
              <a:rPr sz="2200" spc="-100" dirty="0">
                <a:latin typeface="+mj-lt"/>
                <a:cs typeface="Arial"/>
              </a:rPr>
              <a:t>neurones.</a:t>
            </a:r>
            <a:endParaRPr sz="2200" dirty="0">
              <a:latin typeface="+mj-lt"/>
              <a:cs typeface="Arial"/>
            </a:endParaRPr>
          </a:p>
        </p:txBody>
      </p:sp>
      <p:sp>
        <p:nvSpPr>
          <p:cNvPr id="10" name="object 10"/>
          <p:cNvSpPr/>
          <p:nvPr/>
        </p:nvSpPr>
        <p:spPr>
          <a:xfrm>
            <a:off x="8325611" y="5713476"/>
            <a:ext cx="3717036" cy="955547"/>
          </a:xfrm>
          <a:prstGeom prst="rect">
            <a:avLst/>
          </a:prstGeom>
          <a:blipFill>
            <a:blip r:embed="rId3" cstate="print"/>
            <a:stretch>
              <a:fillRect/>
            </a:stretch>
          </a:blipFill>
        </p:spPr>
        <p:txBody>
          <a:bodyPr wrap="square" lIns="0" tIns="0" rIns="0" bIns="0" rtlCol="0"/>
          <a:lstStyle/>
          <a:p>
            <a:endParaRPr/>
          </a:p>
        </p:txBody>
      </p:sp>
      <p:sp>
        <p:nvSpPr>
          <p:cNvPr id="11" name="Title 1">
            <a:extLst>
              <a:ext uri="{FF2B5EF4-FFF2-40B4-BE49-F238E27FC236}">
                <a16:creationId xmlns:a16="http://schemas.microsoft.com/office/drawing/2014/main" id="{FA951659-A46B-4C39-B4D7-32137DA837CE}"/>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Nervous Tissue</a:t>
            </a:r>
          </a:p>
          <a:p>
            <a:r>
              <a:rPr lang="en-US" sz="3200" b="1" dirty="0"/>
              <a:t>Dendrites</a:t>
            </a:r>
          </a:p>
          <a:p>
            <a:endParaRPr lang="en-US" sz="3200" b="1" dirty="0"/>
          </a:p>
        </p:txBody>
      </p:sp>
    </p:spTree>
    <p:extLst>
      <p:ext uri="{BB962C8B-B14F-4D97-AF65-F5344CB8AC3E}">
        <p14:creationId xmlns:p14="http://schemas.microsoft.com/office/powerpoint/2010/main" val="853811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60013" y="1575036"/>
            <a:ext cx="6090285" cy="348300"/>
          </a:xfrm>
          <a:prstGeom prst="rect">
            <a:avLst/>
          </a:prstGeom>
          <a:ln w="28955">
            <a:solidFill>
              <a:srgbClr val="F4D328"/>
            </a:solidFill>
          </a:ln>
        </p:spPr>
        <p:txBody>
          <a:bodyPr vert="horz" wrap="square" lIns="0" tIns="0" rIns="0" bIns="0" rtlCol="0">
            <a:spAutoFit/>
          </a:bodyPr>
          <a:lstStyle/>
          <a:p>
            <a:pPr marL="91440">
              <a:lnSpc>
                <a:spcPts val="2560"/>
              </a:lnSpc>
            </a:pPr>
            <a:r>
              <a:rPr sz="2700" u="heavy" spc="-140" dirty="0">
                <a:uFill>
                  <a:solidFill>
                    <a:srgbClr val="000000"/>
                  </a:solidFill>
                </a:uFill>
                <a:cs typeface="Arial"/>
              </a:rPr>
              <a:t>Nucleus</a:t>
            </a:r>
            <a:r>
              <a:rPr sz="2700" spc="-140" dirty="0">
                <a:cs typeface="Arial"/>
              </a:rPr>
              <a:t>= </a:t>
            </a:r>
            <a:r>
              <a:rPr sz="2700" spc="-215" dirty="0">
                <a:cs typeface="Arial"/>
              </a:rPr>
              <a:t>A </a:t>
            </a:r>
            <a:r>
              <a:rPr sz="2700" spc="-80" dirty="0">
                <a:cs typeface="Arial"/>
              </a:rPr>
              <a:t>group </a:t>
            </a:r>
            <a:r>
              <a:rPr sz="2700" spc="-5" dirty="0">
                <a:cs typeface="Arial"/>
              </a:rPr>
              <a:t>of </a:t>
            </a:r>
            <a:r>
              <a:rPr sz="2700" spc="-100" dirty="0">
                <a:cs typeface="Trebuchet MS"/>
              </a:rPr>
              <a:t>neurons </a:t>
            </a:r>
            <a:r>
              <a:rPr sz="2700" b="1" spc="-130" dirty="0">
                <a:cs typeface="Trebuchet MS"/>
              </a:rPr>
              <a:t>within </a:t>
            </a:r>
            <a:r>
              <a:rPr sz="2700" spc="-30" dirty="0">
                <a:cs typeface="Arial"/>
              </a:rPr>
              <a:t>the</a:t>
            </a:r>
            <a:r>
              <a:rPr sz="2700" spc="-350" dirty="0">
                <a:cs typeface="Arial"/>
              </a:rPr>
              <a:t> </a:t>
            </a:r>
            <a:r>
              <a:rPr sz="2700" spc="-385" dirty="0">
                <a:cs typeface="Arial"/>
              </a:rPr>
              <a:t>CNS</a:t>
            </a:r>
            <a:endParaRPr sz="2700">
              <a:cs typeface="Arial"/>
            </a:endParaRPr>
          </a:p>
        </p:txBody>
      </p:sp>
      <p:sp>
        <p:nvSpPr>
          <p:cNvPr id="3" name="object 3"/>
          <p:cNvSpPr txBox="1"/>
          <p:nvPr/>
        </p:nvSpPr>
        <p:spPr>
          <a:xfrm>
            <a:off x="3160014" y="2753293"/>
            <a:ext cx="6090285" cy="341440"/>
          </a:xfrm>
          <a:prstGeom prst="rect">
            <a:avLst/>
          </a:prstGeom>
          <a:ln w="28955">
            <a:solidFill>
              <a:srgbClr val="FF3399"/>
            </a:solidFill>
          </a:ln>
        </p:spPr>
        <p:txBody>
          <a:bodyPr vert="horz" wrap="square" lIns="0" tIns="0" rIns="0" bIns="0" rtlCol="0">
            <a:spAutoFit/>
          </a:bodyPr>
          <a:lstStyle/>
          <a:p>
            <a:pPr marL="91440">
              <a:lnSpc>
                <a:spcPts val="2570"/>
              </a:lnSpc>
            </a:pPr>
            <a:r>
              <a:rPr sz="2700" u="heavy" spc="-130" dirty="0">
                <a:uFill>
                  <a:solidFill>
                    <a:srgbClr val="000000"/>
                  </a:solidFill>
                </a:uFill>
                <a:cs typeface="Arial"/>
              </a:rPr>
              <a:t>Ganglion</a:t>
            </a:r>
            <a:r>
              <a:rPr sz="2700" spc="-130" dirty="0">
                <a:cs typeface="Arial"/>
              </a:rPr>
              <a:t>= </a:t>
            </a:r>
            <a:r>
              <a:rPr sz="2700" spc="-215" dirty="0">
                <a:cs typeface="Arial"/>
              </a:rPr>
              <a:t>A </a:t>
            </a:r>
            <a:r>
              <a:rPr sz="2700" spc="-80" dirty="0">
                <a:cs typeface="Arial"/>
              </a:rPr>
              <a:t>group </a:t>
            </a:r>
            <a:r>
              <a:rPr sz="2700" spc="-5" dirty="0">
                <a:cs typeface="Arial"/>
              </a:rPr>
              <a:t>of </a:t>
            </a:r>
            <a:r>
              <a:rPr sz="2700" spc="-100" dirty="0">
                <a:cs typeface="Trebuchet MS"/>
              </a:rPr>
              <a:t>neurons </a:t>
            </a:r>
            <a:r>
              <a:rPr sz="2700" b="1" spc="-120" dirty="0">
                <a:cs typeface="Trebuchet MS"/>
              </a:rPr>
              <a:t>outside </a:t>
            </a:r>
            <a:r>
              <a:rPr sz="2700" spc="-30" dirty="0">
                <a:cs typeface="Arial"/>
              </a:rPr>
              <a:t>the</a:t>
            </a:r>
            <a:r>
              <a:rPr sz="2700" spc="-350" dirty="0">
                <a:cs typeface="Arial"/>
              </a:rPr>
              <a:t> </a:t>
            </a:r>
            <a:r>
              <a:rPr sz="2700" spc="-385" dirty="0">
                <a:cs typeface="Arial"/>
              </a:rPr>
              <a:t>CNS</a:t>
            </a:r>
            <a:endParaRPr sz="2700" dirty="0">
              <a:cs typeface="Arial"/>
            </a:endParaRPr>
          </a:p>
        </p:txBody>
      </p:sp>
      <p:sp>
        <p:nvSpPr>
          <p:cNvPr id="4" name="object 4"/>
          <p:cNvSpPr txBox="1"/>
          <p:nvPr/>
        </p:nvSpPr>
        <p:spPr>
          <a:xfrm>
            <a:off x="3160014" y="3905994"/>
            <a:ext cx="6090285" cy="639791"/>
          </a:xfrm>
          <a:prstGeom prst="rect">
            <a:avLst/>
          </a:prstGeom>
          <a:ln w="28955">
            <a:solidFill>
              <a:srgbClr val="A7EA52"/>
            </a:solidFill>
          </a:ln>
        </p:spPr>
        <p:txBody>
          <a:bodyPr vert="horz" wrap="square" lIns="0" tIns="0" rIns="0" bIns="0" rtlCol="0">
            <a:spAutoFit/>
          </a:bodyPr>
          <a:lstStyle/>
          <a:p>
            <a:pPr marL="91440">
              <a:lnSpc>
                <a:spcPts val="2285"/>
              </a:lnSpc>
            </a:pPr>
            <a:r>
              <a:rPr sz="2700" u="heavy" spc="-120" dirty="0">
                <a:uFill>
                  <a:solidFill>
                    <a:srgbClr val="000000"/>
                  </a:solidFill>
                </a:uFill>
                <a:cs typeface="Arial"/>
              </a:rPr>
              <a:t>Tract</a:t>
            </a:r>
            <a:r>
              <a:rPr sz="2700" spc="-120" dirty="0">
                <a:cs typeface="Arial"/>
              </a:rPr>
              <a:t>= </a:t>
            </a:r>
            <a:r>
              <a:rPr sz="2700" spc="-215" dirty="0">
                <a:cs typeface="Arial"/>
              </a:rPr>
              <a:t>A </a:t>
            </a:r>
            <a:r>
              <a:rPr sz="2700" spc="-80" dirty="0">
                <a:cs typeface="Arial"/>
              </a:rPr>
              <a:t>group </a:t>
            </a:r>
            <a:r>
              <a:rPr sz="2700" spc="-5" dirty="0">
                <a:cs typeface="Arial"/>
              </a:rPr>
              <a:t>of </a:t>
            </a:r>
            <a:r>
              <a:rPr sz="2700" spc="-135" dirty="0">
                <a:cs typeface="Trebuchet MS"/>
              </a:rPr>
              <a:t>nerve </a:t>
            </a:r>
            <a:r>
              <a:rPr sz="2700" spc="-150" dirty="0">
                <a:cs typeface="Trebuchet MS"/>
              </a:rPr>
              <a:t>fibers </a:t>
            </a:r>
            <a:r>
              <a:rPr sz="2700" spc="-100" dirty="0">
                <a:cs typeface="Trebuchet MS"/>
              </a:rPr>
              <a:t>(axons)</a:t>
            </a:r>
            <a:r>
              <a:rPr sz="2700" spc="-370" dirty="0">
                <a:cs typeface="Trebuchet MS"/>
              </a:rPr>
              <a:t> </a:t>
            </a:r>
            <a:r>
              <a:rPr sz="2700" b="1" spc="-130" dirty="0">
                <a:cs typeface="Trebuchet MS"/>
              </a:rPr>
              <a:t>within</a:t>
            </a:r>
            <a:endParaRPr sz="2700">
              <a:cs typeface="Trebuchet MS"/>
            </a:endParaRPr>
          </a:p>
          <a:p>
            <a:pPr marL="91440">
              <a:lnSpc>
                <a:spcPts val="2590"/>
              </a:lnSpc>
            </a:pPr>
            <a:r>
              <a:rPr sz="2700" spc="-30" dirty="0">
                <a:cs typeface="Arial"/>
              </a:rPr>
              <a:t>the</a:t>
            </a:r>
            <a:r>
              <a:rPr sz="2700" spc="-130" dirty="0">
                <a:cs typeface="Arial"/>
              </a:rPr>
              <a:t> </a:t>
            </a:r>
            <a:r>
              <a:rPr sz="2700" spc="-385" dirty="0">
                <a:cs typeface="Arial"/>
              </a:rPr>
              <a:t>CNS</a:t>
            </a:r>
            <a:endParaRPr sz="2700">
              <a:cs typeface="Arial"/>
            </a:endParaRPr>
          </a:p>
        </p:txBody>
      </p:sp>
      <p:sp>
        <p:nvSpPr>
          <p:cNvPr id="5" name="object 5"/>
          <p:cNvSpPr txBox="1"/>
          <p:nvPr/>
        </p:nvSpPr>
        <p:spPr>
          <a:xfrm>
            <a:off x="3160014" y="4823599"/>
            <a:ext cx="6090285" cy="636393"/>
          </a:xfrm>
          <a:prstGeom prst="rect">
            <a:avLst/>
          </a:prstGeom>
          <a:ln w="28955">
            <a:solidFill>
              <a:srgbClr val="4FACF3"/>
            </a:solidFill>
          </a:ln>
        </p:spPr>
        <p:txBody>
          <a:bodyPr vert="horz" wrap="square" lIns="0" tIns="0" rIns="0" bIns="0" rtlCol="0">
            <a:spAutoFit/>
          </a:bodyPr>
          <a:lstStyle/>
          <a:p>
            <a:pPr marL="91440">
              <a:lnSpc>
                <a:spcPts val="2280"/>
              </a:lnSpc>
            </a:pPr>
            <a:r>
              <a:rPr sz="2700" u="heavy" spc="-125" dirty="0">
                <a:uFill>
                  <a:solidFill>
                    <a:srgbClr val="000000"/>
                  </a:solidFill>
                </a:uFill>
                <a:cs typeface="Arial"/>
              </a:rPr>
              <a:t>Nerve</a:t>
            </a:r>
            <a:r>
              <a:rPr sz="2700" spc="-125" dirty="0">
                <a:cs typeface="Arial"/>
              </a:rPr>
              <a:t>= </a:t>
            </a:r>
            <a:r>
              <a:rPr sz="2700" spc="-215" dirty="0">
                <a:cs typeface="Arial"/>
              </a:rPr>
              <a:t>A </a:t>
            </a:r>
            <a:r>
              <a:rPr sz="2700" spc="-80" dirty="0">
                <a:cs typeface="Arial"/>
              </a:rPr>
              <a:t>group </a:t>
            </a:r>
            <a:r>
              <a:rPr sz="2700" spc="-5" dirty="0">
                <a:cs typeface="Arial"/>
              </a:rPr>
              <a:t>of </a:t>
            </a:r>
            <a:r>
              <a:rPr sz="2700" spc="-135" dirty="0">
                <a:cs typeface="Trebuchet MS"/>
              </a:rPr>
              <a:t>nerve </a:t>
            </a:r>
            <a:r>
              <a:rPr sz="2700" spc="-150" dirty="0">
                <a:cs typeface="Trebuchet MS"/>
              </a:rPr>
              <a:t>fibers </a:t>
            </a:r>
            <a:r>
              <a:rPr sz="2700" spc="-100" dirty="0">
                <a:cs typeface="Trebuchet MS"/>
              </a:rPr>
              <a:t>(axons)</a:t>
            </a:r>
            <a:r>
              <a:rPr sz="2700" spc="-345" dirty="0">
                <a:cs typeface="Trebuchet MS"/>
              </a:rPr>
              <a:t> </a:t>
            </a:r>
            <a:r>
              <a:rPr sz="2700" b="1" spc="-120" dirty="0">
                <a:cs typeface="Trebuchet MS"/>
              </a:rPr>
              <a:t>outside</a:t>
            </a:r>
            <a:endParaRPr sz="2700" dirty="0">
              <a:cs typeface="Trebuchet MS"/>
            </a:endParaRPr>
          </a:p>
          <a:p>
            <a:pPr marL="91440">
              <a:lnSpc>
                <a:spcPts val="2590"/>
              </a:lnSpc>
            </a:pPr>
            <a:r>
              <a:rPr sz="2700" spc="-30" dirty="0">
                <a:cs typeface="Arial"/>
              </a:rPr>
              <a:t>the</a:t>
            </a:r>
            <a:r>
              <a:rPr sz="2700" spc="-130" dirty="0">
                <a:cs typeface="Arial"/>
              </a:rPr>
              <a:t> </a:t>
            </a:r>
            <a:r>
              <a:rPr sz="2700" spc="-385" dirty="0">
                <a:cs typeface="Arial"/>
              </a:rPr>
              <a:t>CNS</a:t>
            </a:r>
            <a:endParaRPr sz="2700" dirty="0">
              <a:cs typeface="Arial"/>
            </a:endParaRPr>
          </a:p>
        </p:txBody>
      </p:sp>
      <p:sp>
        <p:nvSpPr>
          <p:cNvPr id="6" name="object 6"/>
          <p:cNvSpPr/>
          <p:nvPr/>
        </p:nvSpPr>
        <p:spPr>
          <a:xfrm>
            <a:off x="391668" y="1286255"/>
            <a:ext cx="2624328" cy="199491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77190" y="1271777"/>
            <a:ext cx="2653665" cy="2024380"/>
          </a:xfrm>
          <a:custGeom>
            <a:avLst/>
            <a:gdLst/>
            <a:ahLst/>
            <a:cxnLst/>
            <a:rect l="l" t="t" r="r" b="b"/>
            <a:pathLst>
              <a:path w="2653665" h="2024379">
                <a:moveTo>
                  <a:pt x="0" y="2023872"/>
                </a:moveTo>
                <a:lnTo>
                  <a:pt x="2653284" y="2023872"/>
                </a:lnTo>
                <a:lnTo>
                  <a:pt x="2653284" y="0"/>
                </a:lnTo>
                <a:lnTo>
                  <a:pt x="0" y="0"/>
                </a:lnTo>
                <a:lnTo>
                  <a:pt x="0" y="2023872"/>
                </a:lnTo>
                <a:close/>
              </a:path>
            </a:pathLst>
          </a:custGeom>
          <a:ln w="28955">
            <a:solidFill>
              <a:srgbClr val="F4D328"/>
            </a:solidFill>
          </a:ln>
        </p:spPr>
        <p:txBody>
          <a:bodyPr wrap="square" lIns="0" tIns="0" rIns="0" bIns="0" rtlCol="0"/>
          <a:lstStyle/>
          <a:p>
            <a:endParaRPr/>
          </a:p>
        </p:txBody>
      </p:sp>
      <p:sp>
        <p:nvSpPr>
          <p:cNvPr id="8" name="object 8"/>
          <p:cNvSpPr/>
          <p:nvPr/>
        </p:nvSpPr>
        <p:spPr>
          <a:xfrm>
            <a:off x="9375974" y="1320176"/>
            <a:ext cx="2505517" cy="196099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321545" y="1300733"/>
            <a:ext cx="2580640" cy="1995170"/>
          </a:xfrm>
          <a:custGeom>
            <a:avLst/>
            <a:gdLst/>
            <a:ahLst/>
            <a:cxnLst/>
            <a:rect l="l" t="t" r="r" b="b"/>
            <a:pathLst>
              <a:path w="2580640" h="1995170">
                <a:moveTo>
                  <a:pt x="0" y="1994916"/>
                </a:moveTo>
                <a:lnTo>
                  <a:pt x="2580131" y="1994916"/>
                </a:lnTo>
                <a:lnTo>
                  <a:pt x="2580131" y="0"/>
                </a:lnTo>
                <a:lnTo>
                  <a:pt x="0" y="0"/>
                </a:lnTo>
                <a:lnTo>
                  <a:pt x="0" y="1994916"/>
                </a:lnTo>
                <a:close/>
              </a:path>
            </a:pathLst>
          </a:custGeom>
          <a:ln w="28956">
            <a:solidFill>
              <a:srgbClr val="FF3399"/>
            </a:solidFill>
          </a:ln>
        </p:spPr>
        <p:txBody>
          <a:bodyPr wrap="square" lIns="0" tIns="0" rIns="0" bIns="0" rtlCol="0"/>
          <a:lstStyle/>
          <a:p>
            <a:endParaRPr/>
          </a:p>
        </p:txBody>
      </p:sp>
      <p:sp>
        <p:nvSpPr>
          <p:cNvPr id="10" name="object 10"/>
          <p:cNvSpPr/>
          <p:nvPr/>
        </p:nvSpPr>
        <p:spPr>
          <a:xfrm>
            <a:off x="9336023" y="3700271"/>
            <a:ext cx="2551176" cy="194614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321545" y="3685794"/>
            <a:ext cx="2580640" cy="1975485"/>
          </a:xfrm>
          <a:custGeom>
            <a:avLst/>
            <a:gdLst/>
            <a:ahLst/>
            <a:cxnLst/>
            <a:rect l="l" t="t" r="r" b="b"/>
            <a:pathLst>
              <a:path w="2580640" h="1975485">
                <a:moveTo>
                  <a:pt x="0" y="1975104"/>
                </a:moveTo>
                <a:lnTo>
                  <a:pt x="2580131" y="1975104"/>
                </a:lnTo>
                <a:lnTo>
                  <a:pt x="2580131" y="0"/>
                </a:lnTo>
                <a:lnTo>
                  <a:pt x="0" y="0"/>
                </a:lnTo>
                <a:lnTo>
                  <a:pt x="0" y="1975104"/>
                </a:lnTo>
                <a:close/>
              </a:path>
            </a:pathLst>
          </a:custGeom>
          <a:ln w="28956">
            <a:solidFill>
              <a:srgbClr val="4FACF3"/>
            </a:solidFill>
          </a:ln>
        </p:spPr>
        <p:txBody>
          <a:bodyPr wrap="square" lIns="0" tIns="0" rIns="0" bIns="0" rtlCol="0"/>
          <a:lstStyle/>
          <a:p>
            <a:endParaRPr/>
          </a:p>
        </p:txBody>
      </p:sp>
      <p:sp>
        <p:nvSpPr>
          <p:cNvPr id="12" name="object 12"/>
          <p:cNvSpPr/>
          <p:nvPr/>
        </p:nvSpPr>
        <p:spPr>
          <a:xfrm>
            <a:off x="391668" y="3700271"/>
            <a:ext cx="2624328" cy="1894331"/>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77190" y="3685794"/>
            <a:ext cx="2653665" cy="1923414"/>
          </a:xfrm>
          <a:custGeom>
            <a:avLst/>
            <a:gdLst/>
            <a:ahLst/>
            <a:cxnLst/>
            <a:rect l="l" t="t" r="r" b="b"/>
            <a:pathLst>
              <a:path w="2653665" h="1923414">
                <a:moveTo>
                  <a:pt x="0" y="1923287"/>
                </a:moveTo>
                <a:lnTo>
                  <a:pt x="2653284" y="1923287"/>
                </a:lnTo>
                <a:lnTo>
                  <a:pt x="2653284" y="0"/>
                </a:lnTo>
                <a:lnTo>
                  <a:pt x="0" y="0"/>
                </a:lnTo>
                <a:lnTo>
                  <a:pt x="0" y="1923287"/>
                </a:lnTo>
                <a:close/>
              </a:path>
            </a:pathLst>
          </a:custGeom>
          <a:ln w="28956">
            <a:solidFill>
              <a:srgbClr val="A7EA52"/>
            </a:solidFill>
          </a:ln>
        </p:spPr>
        <p:txBody>
          <a:bodyPr wrap="square" lIns="0" tIns="0" rIns="0" bIns="0" rtlCol="0"/>
          <a:lstStyle/>
          <a:p>
            <a:endParaRPr/>
          </a:p>
        </p:txBody>
      </p:sp>
      <p:sp>
        <p:nvSpPr>
          <p:cNvPr id="14" name="object 14"/>
          <p:cNvSpPr/>
          <p:nvPr/>
        </p:nvSpPr>
        <p:spPr>
          <a:xfrm>
            <a:off x="10612373" y="2855214"/>
            <a:ext cx="441959" cy="238760"/>
          </a:xfrm>
          <a:custGeom>
            <a:avLst/>
            <a:gdLst/>
            <a:ahLst/>
            <a:cxnLst/>
            <a:rect l="l" t="t" r="r" b="b"/>
            <a:pathLst>
              <a:path w="441959" h="238760">
                <a:moveTo>
                  <a:pt x="110442" y="35105"/>
                </a:moveTo>
                <a:lnTo>
                  <a:pt x="93077" y="69031"/>
                </a:lnTo>
                <a:lnTo>
                  <a:pt x="424306" y="238633"/>
                </a:lnTo>
                <a:lnTo>
                  <a:pt x="441705" y="204724"/>
                </a:lnTo>
                <a:lnTo>
                  <a:pt x="110442" y="35105"/>
                </a:lnTo>
                <a:close/>
              </a:path>
              <a:path w="441959" h="238760">
                <a:moveTo>
                  <a:pt x="0" y="0"/>
                </a:moveTo>
                <a:lnTo>
                  <a:pt x="75692" y="102997"/>
                </a:lnTo>
                <a:lnTo>
                  <a:pt x="93077" y="69031"/>
                </a:lnTo>
                <a:lnTo>
                  <a:pt x="76073" y="60325"/>
                </a:lnTo>
                <a:lnTo>
                  <a:pt x="93472" y="26415"/>
                </a:lnTo>
                <a:lnTo>
                  <a:pt x="114890" y="26415"/>
                </a:lnTo>
                <a:lnTo>
                  <a:pt x="127761" y="1270"/>
                </a:lnTo>
                <a:lnTo>
                  <a:pt x="0" y="0"/>
                </a:lnTo>
                <a:close/>
              </a:path>
              <a:path w="441959" h="238760">
                <a:moveTo>
                  <a:pt x="93472" y="26415"/>
                </a:moveTo>
                <a:lnTo>
                  <a:pt x="76073" y="60325"/>
                </a:lnTo>
                <a:lnTo>
                  <a:pt x="93077" y="69031"/>
                </a:lnTo>
                <a:lnTo>
                  <a:pt x="110442" y="35105"/>
                </a:lnTo>
                <a:lnTo>
                  <a:pt x="93472" y="26415"/>
                </a:lnTo>
                <a:close/>
              </a:path>
              <a:path w="441959" h="238760">
                <a:moveTo>
                  <a:pt x="114890" y="26415"/>
                </a:moveTo>
                <a:lnTo>
                  <a:pt x="93472" y="26415"/>
                </a:lnTo>
                <a:lnTo>
                  <a:pt x="110442" y="35105"/>
                </a:lnTo>
                <a:lnTo>
                  <a:pt x="114890" y="26415"/>
                </a:lnTo>
                <a:close/>
              </a:path>
            </a:pathLst>
          </a:custGeom>
          <a:solidFill>
            <a:srgbClr val="FF3399"/>
          </a:solidFill>
        </p:spPr>
        <p:txBody>
          <a:bodyPr wrap="square" lIns="0" tIns="0" rIns="0" bIns="0" rtlCol="0"/>
          <a:lstStyle/>
          <a:p>
            <a:endParaRPr/>
          </a:p>
        </p:txBody>
      </p:sp>
      <p:sp>
        <p:nvSpPr>
          <p:cNvPr id="15" name="object 15"/>
          <p:cNvSpPr/>
          <p:nvPr/>
        </p:nvSpPr>
        <p:spPr>
          <a:xfrm>
            <a:off x="10697718" y="2487929"/>
            <a:ext cx="506095" cy="653415"/>
          </a:xfrm>
          <a:custGeom>
            <a:avLst/>
            <a:gdLst/>
            <a:ahLst/>
            <a:cxnLst/>
            <a:rect l="l" t="t" r="r" b="b"/>
            <a:pathLst>
              <a:path w="506095" h="653414">
                <a:moveTo>
                  <a:pt x="84527" y="79172"/>
                </a:moveTo>
                <a:lnTo>
                  <a:pt x="54226" y="102354"/>
                </a:lnTo>
                <a:lnTo>
                  <a:pt x="475360" y="652907"/>
                </a:lnTo>
                <a:lnTo>
                  <a:pt x="505713" y="629793"/>
                </a:lnTo>
                <a:lnTo>
                  <a:pt x="84527" y="79172"/>
                </a:lnTo>
                <a:close/>
              </a:path>
              <a:path w="506095" h="653414">
                <a:moveTo>
                  <a:pt x="0" y="0"/>
                </a:moveTo>
                <a:lnTo>
                  <a:pt x="24002" y="125475"/>
                </a:lnTo>
                <a:lnTo>
                  <a:pt x="54226" y="102354"/>
                </a:lnTo>
                <a:lnTo>
                  <a:pt x="42672" y="87249"/>
                </a:lnTo>
                <a:lnTo>
                  <a:pt x="73025" y="64135"/>
                </a:lnTo>
                <a:lnTo>
                  <a:pt x="104183" y="64135"/>
                </a:lnTo>
                <a:lnTo>
                  <a:pt x="114807" y="56007"/>
                </a:lnTo>
                <a:lnTo>
                  <a:pt x="0" y="0"/>
                </a:lnTo>
                <a:close/>
              </a:path>
              <a:path w="506095" h="653414">
                <a:moveTo>
                  <a:pt x="73025" y="64135"/>
                </a:moveTo>
                <a:lnTo>
                  <a:pt x="42672" y="87249"/>
                </a:lnTo>
                <a:lnTo>
                  <a:pt x="54226" y="102354"/>
                </a:lnTo>
                <a:lnTo>
                  <a:pt x="84527" y="79172"/>
                </a:lnTo>
                <a:lnTo>
                  <a:pt x="73025" y="64135"/>
                </a:lnTo>
                <a:close/>
              </a:path>
              <a:path w="506095" h="653414">
                <a:moveTo>
                  <a:pt x="104183" y="64135"/>
                </a:moveTo>
                <a:lnTo>
                  <a:pt x="73025" y="64135"/>
                </a:lnTo>
                <a:lnTo>
                  <a:pt x="84527" y="79172"/>
                </a:lnTo>
                <a:lnTo>
                  <a:pt x="104183" y="64135"/>
                </a:lnTo>
                <a:close/>
              </a:path>
            </a:pathLst>
          </a:custGeom>
          <a:solidFill>
            <a:srgbClr val="FF3399"/>
          </a:solidFill>
        </p:spPr>
        <p:txBody>
          <a:bodyPr wrap="square" lIns="0" tIns="0" rIns="0" bIns="0" rtlCol="0"/>
          <a:lstStyle/>
          <a:p>
            <a:endParaRPr/>
          </a:p>
        </p:txBody>
      </p:sp>
      <p:sp>
        <p:nvSpPr>
          <p:cNvPr id="17" name="Title 1">
            <a:extLst>
              <a:ext uri="{FF2B5EF4-FFF2-40B4-BE49-F238E27FC236}">
                <a16:creationId xmlns:a16="http://schemas.microsoft.com/office/drawing/2014/main" id="{C920515E-A59E-45BC-A47A-A443FF1D7B48}"/>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Remember the difference!</a:t>
            </a:r>
            <a:endParaRPr lang="en-US" sz="3200" b="1" dirty="0"/>
          </a:p>
        </p:txBody>
      </p:sp>
    </p:spTree>
    <p:extLst>
      <p:ext uri="{BB962C8B-B14F-4D97-AF65-F5344CB8AC3E}">
        <p14:creationId xmlns:p14="http://schemas.microsoft.com/office/powerpoint/2010/main" val="3056930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876544" y="1894399"/>
            <a:ext cx="5894292" cy="4342462"/>
          </a:xfrm>
          <a:prstGeom prst="rect">
            <a:avLst/>
          </a:prstGeom>
          <a:blipFill>
            <a:blip r:embed="rId2"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305502772"/>
              </p:ext>
            </p:extLst>
          </p:nvPr>
        </p:nvGraphicFramePr>
        <p:xfrm>
          <a:off x="831850" y="2053463"/>
          <a:ext cx="4784090" cy="3820158"/>
        </p:xfrm>
        <a:graphic>
          <a:graphicData uri="http://schemas.openxmlformats.org/drawingml/2006/table">
            <a:tbl>
              <a:tblPr firstRow="1" bandRow="1">
                <a:tableStyleId>{2D5ABB26-0587-4C30-8999-92F81FD0307C}</a:tableStyleId>
              </a:tblPr>
              <a:tblGrid>
                <a:gridCol w="2392045">
                  <a:extLst>
                    <a:ext uri="{9D8B030D-6E8A-4147-A177-3AD203B41FA5}">
                      <a16:colId xmlns:a16="http://schemas.microsoft.com/office/drawing/2014/main" val="20000"/>
                    </a:ext>
                  </a:extLst>
                </a:gridCol>
                <a:gridCol w="2392045">
                  <a:extLst>
                    <a:ext uri="{9D8B030D-6E8A-4147-A177-3AD203B41FA5}">
                      <a16:colId xmlns:a16="http://schemas.microsoft.com/office/drawing/2014/main" val="20001"/>
                    </a:ext>
                  </a:extLst>
                </a:gridCol>
              </a:tblGrid>
              <a:tr h="636270">
                <a:tc>
                  <a:txBody>
                    <a:bodyPr/>
                    <a:lstStyle/>
                    <a:p>
                      <a:pPr marL="572135">
                        <a:lnSpc>
                          <a:spcPct val="100000"/>
                        </a:lnSpc>
                        <a:spcBef>
                          <a:spcPts val="1180"/>
                        </a:spcBef>
                      </a:pPr>
                      <a:r>
                        <a:rPr sz="2200" spc="-130" dirty="0">
                          <a:latin typeface="Gill Sans MT" panose="020B0502020104020203" pitchFamily="34" charset="0"/>
                          <a:cs typeface="Arial"/>
                        </a:rPr>
                        <a:t>Grey</a:t>
                      </a:r>
                      <a:r>
                        <a:rPr sz="2200" spc="-114" dirty="0">
                          <a:latin typeface="Gill Sans MT" panose="020B0502020104020203" pitchFamily="34" charset="0"/>
                          <a:cs typeface="Arial"/>
                        </a:rPr>
                        <a:t> </a:t>
                      </a:r>
                      <a:r>
                        <a:rPr sz="2200" spc="-10" dirty="0">
                          <a:latin typeface="Gill Sans MT" panose="020B0502020104020203" pitchFamily="34" charset="0"/>
                          <a:cs typeface="Arial"/>
                        </a:rPr>
                        <a:t>Matter</a:t>
                      </a:r>
                      <a:endParaRPr sz="2200" dirty="0">
                        <a:latin typeface="Gill Sans MT" panose="020B0502020104020203" pitchFamily="34" charset="0"/>
                        <a:cs typeface="Arial"/>
                      </a:endParaRPr>
                    </a:p>
                  </a:txBody>
                  <a:tcPr marL="0" marR="0" marT="149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502920">
                        <a:lnSpc>
                          <a:spcPct val="100000"/>
                        </a:lnSpc>
                        <a:spcBef>
                          <a:spcPts val="1180"/>
                        </a:spcBef>
                      </a:pPr>
                      <a:r>
                        <a:rPr sz="2200" spc="-35" dirty="0">
                          <a:latin typeface="Gill Sans MT" panose="020B0502020104020203" pitchFamily="34" charset="0"/>
                          <a:cs typeface="Arial"/>
                        </a:rPr>
                        <a:t>White</a:t>
                      </a:r>
                      <a:r>
                        <a:rPr sz="2200" spc="-125" dirty="0">
                          <a:latin typeface="Gill Sans MT" panose="020B0502020104020203" pitchFamily="34" charset="0"/>
                          <a:cs typeface="Arial"/>
                        </a:rPr>
                        <a:t> </a:t>
                      </a:r>
                      <a:r>
                        <a:rPr sz="2200" spc="-10" dirty="0">
                          <a:latin typeface="Gill Sans MT" panose="020B0502020104020203" pitchFamily="34" charset="0"/>
                          <a:cs typeface="Arial"/>
                        </a:rPr>
                        <a:t>Matter</a:t>
                      </a:r>
                      <a:endParaRPr sz="2200" dirty="0">
                        <a:latin typeface="Gill Sans MT" panose="020B0502020104020203" pitchFamily="34" charset="0"/>
                        <a:cs typeface="Arial"/>
                      </a:endParaRPr>
                    </a:p>
                  </a:txBody>
                  <a:tcPr marL="0" marR="0" marT="149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874394">
                <a:tc>
                  <a:txBody>
                    <a:bodyPr/>
                    <a:lstStyle/>
                    <a:p>
                      <a:pPr marL="97790">
                        <a:lnSpc>
                          <a:spcPct val="100000"/>
                        </a:lnSpc>
                        <a:spcBef>
                          <a:spcPts val="244"/>
                        </a:spcBef>
                      </a:pPr>
                      <a:r>
                        <a:rPr sz="2200" spc="-70" dirty="0">
                          <a:latin typeface="Gill Sans MT" panose="020B0502020104020203" pitchFamily="34" charset="0"/>
                          <a:cs typeface="Arial"/>
                        </a:rPr>
                        <a:t>1. </a:t>
                      </a:r>
                      <a:r>
                        <a:rPr sz="2200" b="1" spc="-120" dirty="0">
                          <a:latin typeface="Gill Sans MT" panose="020B0502020104020203" pitchFamily="34" charset="0"/>
                          <a:cs typeface="Trebuchet MS"/>
                        </a:rPr>
                        <a:t>Cell</a:t>
                      </a:r>
                      <a:r>
                        <a:rPr sz="2200" b="1" spc="-185" dirty="0">
                          <a:latin typeface="Gill Sans MT" panose="020B0502020104020203" pitchFamily="34" charset="0"/>
                          <a:cs typeface="Trebuchet MS"/>
                        </a:rPr>
                        <a:t> </a:t>
                      </a:r>
                      <a:r>
                        <a:rPr sz="2200" b="1" spc="-80" dirty="0">
                          <a:latin typeface="Gill Sans MT" panose="020B0502020104020203" pitchFamily="34" charset="0"/>
                          <a:cs typeface="Trebuchet MS"/>
                        </a:rPr>
                        <a:t>Bodies</a:t>
                      </a:r>
                      <a:endParaRPr sz="2200">
                        <a:latin typeface="Gill Sans MT" panose="020B0502020104020203" pitchFamily="34" charset="0"/>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8425" marR="360680">
                        <a:lnSpc>
                          <a:spcPct val="100000"/>
                        </a:lnSpc>
                        <a:spcBef>
                          <a:spcPts val="244"/>
                        </a:spcBef>
                      </a:pPr>
                      <a:r>
                        <a:rPr sz="2200" b="1" u="heavy" spc="-35" dirty="0">
                          <a:uFill>
                            <a:solidFill>
                              <a:srgbClr val="000000"/>
                            </a:solidFill>
                          </a:uFill>
                          <a:latin typeface="Gill Sans MT" panose="020B0502020104020203" pitchFamily="34" charset="0"/>
                          <a:cs typeface="Trebuchet MS"/>
                        </a:rPr>
                        <a:t>No</a:t>
                      </a:r>
                      <a:r>
                        <a:rPr sz="2200" b="1" spc="-35" dirty="0">
                          <a:latin typeface="Gill Sans MT" panose="020B0502020104020203" pitchFamily="34" charset="0"/>
                          <a:cs typeface="Trebuchet MS"/>
                        </a:rPr>
                        <a:t> </a:t>
                      </a:r>
                      <a:r>
                        <a:rPr sz="2200" b="1" spc="-120" dirty="0">
                          <a:latin typeface="Gill Sans MT" panose="020B0502020104020203" pitchFamily="34" charset="0"/>
                          <a:cs typeface="Trebuchet MS"/>
                        </a:rPr>
                        <a:t>cell </a:t>
                      </a:r>
                      <a:r>
                        <a:rPr sz="2200" b="1" spc="-85" dirty="0">
                          <a:latin typeface="Gill Sans MT" panose="020B0502020104020203" pitchFamily="34" charset="0"/>
                          <a:cs typeface="Trebuchet MS"/>
                        </a:rPr>
                        <a:t>bodies </a:t>
                      </a:r>
                      <a:r>
                        <a:rPr sz="2200" b="1" spc="-100" dirty="0">
                          <a:latin typeface="Gill Sans MT" panose="020B0502020104020203" pitchFamily="34" charset="0"/>
                          <a:cs typeface="Trebuchet MS"/>
                        </a:rPr>
                        <a:t>in</a:t>
                      </a:r>
                      <a:r>
                        <a:rPr sz="2200" b="1" spc="-430" dirty="0">
                          <a:latin typeface="Gill Sans MT" panose="020B0502020104020203" pitchFamily="34" charset="0"/>
                          <a:cs typeface="Trebuchet MS"/>
                        </a:rPr>
                        <a:t> </a:t>
                      </a:r>
                      <a:r>
                        <a:rPr sz="2200" b="1" spc="-110" dirty="0">
                          <a:latin typeface="Gill Sans MT" panose="020B0502020104020203" pitchFamily="34" charset="0"/>
                          <a:cs typeface="Trebuchet MS"/>
                        </a:rPr>
                        <a:t>the  </a:t>
                      </a:r>
                      <a:r>
                        <a:rPr sz="2200" b="1" spc="-105" dirty="0">
                          <a:latin typeface="Gill Sans MT" panose="020B0502020104020203" pitchFamily="34" charset="0"/>
                          <a:cs typeface="Trebuchet MS"/>
                        </a:rPr>
                        <a:t>white</a:t>
                      </a:r>
                      <a:r>
                        <a:rPr sz="2200" b="1" spc="-165" dirty="0">
                          <a:latin typeface="Gill Sans MT" panose="020B0502020104020203" pitchFamily="34" charset="0"/>
                          <a:cs typeface="Trebuchet MS"/>
                        </a:rPr>
                        <a:t> </a:t>
                      </a:r>
                      <a:r>
                        <a:rPr sz="2200" b="1" spc="-110" dirty="0">
                          <a:latin typeface="Gill Sans MT" panose="020B0502020104020203" pitchFamily="34" charset="0"/>
                          <a:cs typeface="Trebuchet MS"/>
                        </a:rPr>
                        <a:t>matter</a:t>
                      </a:r>
                      <a:endParaRPr sz="2200">
                        <a:latin typeface="Gill Sans MT" panose="020B0502020104020203" pitchFamily="34" charset="0"/>
                        <a:cs typeface="Trebuchet MS"/>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74394">
                <a:tc>
                  <a:txBody>
                    <a:bodyPr/>
                    <a:lstStyle/>
                    <a:p>
                      <a:pPr marL="97790" marR="550545">
                        <a:lnSpc>
                          <a:spcPct val="100000"/>
                        </a:lnSpc>
                        <a:spcBef>
                          <a:spcPts val="245"/>
                        </a:spcBef>
                      </a:pPr>
                      <a:r>
                        <a:rPr sz="2200" spc="-70" dirty="0">
                          <a:latin typeface="Gill Sans MT" panose="020B0502020104020203" pitchFamily="34" charset="0"/>
                          <a:cs typeface="Arial"/>
                        </a:rPr>
                        <a:t>2. </a:t>
                      </a:r>
                      <a:r>
                        <a:rPr sz="2200" spc="-145" dirty="0">
                          <a:latin typeface="Gill Sans MT" panose="020B0502020104020203" pitchFamily="34" charset="0"/>
                          <a:cs typeface="Arial"/>
                        </a:rPr>
                        <a:t>Processes </a:t>
                      </a:r>
                      <a:r>
                        <a:rPr sz="2200" spc="-5" dirty="0">
                          <a:latin typeface="Gill Sans MT" panose="020B0502020104020203" pitchFamily="34" charset="0"/>
                          <a:cs typeface="Arial"/>
                        </a:rPr>
                        <a:t>of</a:t>
                      </a:r>
                      <a:r>
                        <a:rPr sz="2200" spc="-145" dirty="0">
                          <a:latin typeface="Gill Sans MT" panose="020B0502020104020203" pitchFamily="34" charset="0"/>
                          <a:cs typeface="Arial"/>
                        </a:rPr>
                        <a:t> </a:t>
                      </a:r>
                      <a:r>
                        <a:rPr sz="2200" spc="-20" dirty="0">
                          <a:latin typeface="Gill Sans MT" panose="020B0502020104020203" pitchFamily="34" charset="0"/>
                          <a:cs typeface="Arial"/>
                        </a:rPr>
                        <a:t>the  </a:t>
                      </a:r>
                      <a:r>
                        <a:rPr sz="2200" spc="-80" dirty="0">
                          <a:latin typeface="Gill Sans MT" panose="020B0502020104020203" pitchFamily="34" charset="0"/>
                          <a:cs typeface="Arial"/>
                        </a:rPr>
                        <a:t>neurons</a:t>
                      </a:r>
                      <a:endParaRPr sz="2200">
                        <a:latin typeface="Gill Sans MT" panose="020B0502020104020203" pitchFamily="34" charset="0"/>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8425" marR="549910">
                        <a:lnSpc>
                          <a:spcPct val="100000"/>
                        </a:lnSpc>
                        <a:spcBef>
                          <a:spcPts val="245"/>
                        </a:spcBef>
                      </a:pPr>
                      <a:r>
                        <a:rPr sz="2200" spc="-70" dirty="0">
                          <a:latin typeface="Gill Sans MT" panose="020B0502020104020203" pitchFamily="34" charset="0"/>
                          <a:cs typeface="Arial"/>
                        </a:rPr>
                        <a:t>1. </a:t>
                      </a:r>
                      <a:r>
                        <a:rPr sz="2200" spc="-145" dirty="0">
                          <a:latin typeface="Gill Sans MT" panose="020B0502020104020203" pitchFamily="34" charset="0"/>
                          <a:cs typeface="Arial"/>
                        </a:rPr>
                        <a:t>Processes </a:t>
                      </a:r>
                      <a:r>
                        <a:rPr sz="2200" spc="-5" dirty="0">
                          <a:latin typeface="Gill Sans MT" panose="020B0502020104020203" pitchFamily="34" charset="0"/>
                          <a:cs typeface="Arial"/>
                        </a:rPr>
                        <a:t>of</a:t>
                      </a:r>
                      <a:r>
                        <a:rPr sz="2200" spc="-145" dirty="0">
                          <a:latin typeface="Gill Sans MT" panose="020B0502020104020203" pitchFamily="34" charset="0"/>
                          <a:cs typeface="Arial"/>
                        </a:rPr>
                        <a:t> </a:t>
                      </a:r>
                      <a:r>
                        <a:rPr sz="2200" spc="-20" dirty="0">
                          <a:latin typeface="Gill Sans MT" panose="020B0502020104020203" pitchFamily="34" charset="0"/>
                          <a:cs typeface="Arial"/>
                        </a:rPr>
                        <a:t>the  </a:t>
                      </a:r>
                      <a:r>
                        <a:rPr sz="2200" spc="-80" dirty="0">
                          <a:latin typeface="Gill Sans MT" panose="020B0502020104020203" pitchFamily="34" charset="0"/>
                          <a:cs typeface="Arial"/>
                        </a:rPr>
                        <a:t>neurons</a:t>
                      </a:r>
                      <a:endParaRPr sz="2200">
                        <a:latin typeface="Gill Sans MT" panose="020B0502020104020203" pitchFamily="34" charset="0"/>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36270">
                <a:tc>
                  <a:txBody>
                    <a:bodyPr/>
                    <a:lstStyle/>
                    <a:p>
                      <a:pPr marL="97790">
                        <a:lnSpc>
                          <a:spcPct val="100000"/>
                        </a:lnSpc>
                        <a:spcBef>
                          <a:spcPts val="245"/>
                        </a:spcBef>
                      </a:pPr>
                      <a:r>
                        <a:rPr sz="2200" spc="-70" dirty="0">
                          <a:latin typeface="Gill Sans MT" panose="020B0502020104020203" pitchFamily="34" charset="0"/>
                          <a:cs typeface="Arial"/>
                        </a:rPr>
                        <a:t>3.</a:t>
                      </a:r>
                      <a:r>
                        <a:rPr sz="2200" spc="-100" dirty="0">
                          <a:latin typeface="Gill Sans MT" panose="020B0502020104020203" pitchFamily="34" charset="0"/>
                          <a:cs typeface="Arial"/>
                        </a:rPr>
                        <a:t> </a:t>
                      </a:r>
                      <a:r>
                        <a:rPr sz="2200" spc="-75" dirty="0">
                          <a:latin typeface="Gill Sans MT" panose="020B0502020104020203" pitchFamily="34" charset="0"/>
                          <a:cs typeface="Arial"/>
                        </a:rPr>
                        <a:t>Neuroglia</a:t>
                      </a:r>
                      <a:endParaRPr sz="2200" dirty="0">
                        <a:latin typeface="Gill Sans MT" panose="020B0502020104020203" pitchFamily="34" charset="0"/>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8425">
                        <a:lnSpc>
                          <a:spcPct val="100000"/>
                        </a:lnSpc>
                        <a:spcBef>
                          <a:spcPts val="245"/>
                        </a:spcBef>
                      </a:pPr>
                      <a:r>
                        <a:rPr sz="2200" spc="-70" dirty="0">
                          <a:latin typeface="Gill Sans MT" panose="020B0502020104020203" pitchFamily="34" charset="0"/>
                          <a:cs typeface="Arial"/>
                        </a:rPr>
                        <a:t>2.</a:t>
                      </a:r>
                      <a:r>
                        <a:rPr sz="2200" spc="-100" dirty="0">
                          <a:latin typeface="Gill Sans MT" panose="020B0502020104020203" pitchFamily="34" charset="0"/>
                          <a:cs typeface="Arial"/>
                        </a:rPr>
                        <a:t> </a:t>
                      </a:r>
                      <a:r>
                        <a:rPr sz="2200" spc="-75" dirty="0">
                          <a:latin typeface="Gill Sans MT" panose="020B0502020104020203" pitchFamily="34" charset="0"/>
                          <a:cs typeface="Arial"/>
                        </a:rPr>
                        <a:t>Neuroglia</a:t>
                      </a:r>
                      <a:endParaRPr sz="2200">
                        <a:latin typeface="Gill Sans MT" panose="020B0502020104020203" pitchFamily="34" charset="0"/>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636270">
                <a:tc>
                  <a:txBody>
                    <a:bodyPr/>
                    <a:lstStyle/>
                    <a:p>
                      <a:pPr marL="97790">
                        <a:lnSpc>
                          <a:spcPct val="100000"/>
                        </a:lnSpc>
                        <a:spcBef>
                          <a:spcPts val="250"/>
                        </a:spcBef>
                      </a:pPr>
                      <a:r>
                        <a:rPr sz="2200" spc="-70" dirty="0">
                          <a:latin typeface="Gill Sans MT" panose="020B0502020104020203" pitchFamily="34" charset="0"/>
                          <a:cs typeface="Arial"/>
                        </a:rPr>
                        <a:t>4. </a:t>
                      </a:r>
                      <a:r>
                        <a:rPr sz="2200" spc="-80" dirty="0">
                          <a:latin typeface="Gill Sans MT" panose="020B0502020104020203" pitchFamily="34" charset="0"/>
                          <a:cs typeface="Arial"/>
                        </a:rPr>
                        <a:t>Blood</a:t>
                      </a:r>
                      <a:r>
                        <a:rPr sz="2200" spc="-130" dirty="0">
                          <a:latin typeface="Gill Sans MT" panose="020B0502020104020203" pitchFamily="34" charset="0"/>
                          <a:cs typeface="Arial"/>
                        </a:rPr>
                        <a:t> </a:t>
                      </a:r>
                      <a:r>
                        <a:rPr sz="2200" spc="-150" dirty="0">
                          <a:latin typeface="Gill Sans MT" panose="020B0502020104020203" pitchFamily="34" charset="0"/>
                          <a:cs typeface="Arial"/>
                        </a:rPr>
                        <a:t>Vessels</a:t>
                      </a:r>
                      <a:endParaRPr sz="2200" dirty="0">
                        <a:latin typeface="Gill Sans MT" panose="020B0502020104020203" pitchFamily="34" charset="0"/>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8425">
                        <a:lnSpc>
                          <a:spcPct val="100000"/>
                        </a:lnSpc>
                        <a:spcBef>
                          <a:spcPts val="250"/>
                        </a:spcBef>
                      </a:pPr>
                      <a:r>
                        <a:rPr sz="2200" spc="-70" dirty="0">
                          <a:latin typeface="Gill Sans MT" panose="020B0502020104020203" pitchFamily="34" charset="0"/>
                          <a:cs typeface="Arial"/>
                        </a:rPr>
                        <a:t>3. </a:t>
                      </a:r>
                      <a:r>
                        <a:rPr sz="2200" spc="-80" dirty="0">
                          <a:latin typeface="Gill Sans MT" panose="020B0502020104020203" pitchFamily="34" charset="0"/>
                          <a:cs typeface="Arial"/>
                        </a:rPr>
                        <a:t>Blood</a:t>
                      </a:r>
                      <a:r>
                        <a:rPr sz="2200" spc="-125" dirty="0">
                          <a:latin typeface="Gill Sans MT" panose="020B0502020104020203" pitchFamily="34" charset="0"/>
                          <a:cs typeface="Arial"/>
                        </a:rPr>
                        <a:t> </a:t>
                      </a:r>
                      <a:r>
                        <a:rPr sz="2200" spc="-130" dirty="0">
                          <a:latin typeface="Gill Sans MT" panose="020B0502020104020203" pitchFamily="34" charset="0"/>
                          <a:cs typeface="Arial"/>
                        </a:rPr>
                        <a:t>vessels</a:t>
                      </a:r>
                      <a:endParaRPr sz="2200" dirty="0">
                        <a:latin typeface="Gill Sans MT" panose="020B0502020104020203" pitchFamily="34" charset="0"/>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6" name="Title 1">
            <a:extLst>
              <a:ext uri="{FF2B5EF4-FFF2-40B4-BE49-F238E27FC236}">
                <a16:creationId xmlns:a16="http://schemas.microsoft.com/office/drawing/2014/main" id="{ABA209DB-523F-4B91-BB19-23E702CE2292}"/>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Nervous Tissue</a:t>
            </a:r>
          </a:p>
          <a:p>
            <a:r>
              <a:rPr lang="en-US" sz="3200" b="1" dirty="0"/>
              <a:t>Nervous tissue is organized as:</a:t>
            </a:r>
          </a:p>
        </p:txBody>
      </p:sp>
    </p:spTree>
    <p:extLst>
      <p:ext uri="{BB962C8B-B14F-4D97-AF65-F5344CB8AC3E}">
        <p14:creationId xmlns:p14="http://schemas.microsoft.com/office/powerpoint/2010/main" val="1755684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7408" y="1586463"/>
            <a:ext cx="10515599" cy="2257669"/>
          </a:xfrm>
          <a:prstGeom prst="rect">
            <a:avLst/>
          </a:prstGeom>
        </p:spPr>
        <p:txBody>
          <a:bodyPr vert="horz" wrap="square" lIns="0" tIns="13335" rIns="0" bIns="0" rtlCol="0">
            <a:spAutoFit/>
          </a:bodyPr>
          <a:lstStyle/>
          <a:p>
            <a:pPr marL="354330" marR="466725" indent="-341630">
              <a:lnSpc>
                <a:spcPts val="2590"/>
              </a:lnSpc>
              <a:spcBef>
                <a:spcPts val="5"/>
              </a:spcBef>
              <a:buFont typeface="Courier New"/>
              <a:buChar char="o"/>
              <a:tabLst>
                <a:tab pos="354330" algn="l"/>
              </a:tabLst>
            </a:pPr>
            <a:r>
              <a:rPr sz="2200" spc="-90" dirty="0" smtClean="0">
                <a:latin typeface="+mj-lt"/>
                <a:cs typeface="Arial"/>
              </a:rPr>
              <a:t>Neuroglia,</a:t>
            </a:r>
            <a:r>
              <a:rPr sz="2200" spc="-130" dirty="0" smtClean="0">
                <a:latin typeface="+mj-lt"/>
                <a:cs typeface="Arial"/>
              </a:rPr>
              <a:t> </a:t>
            </a:r>
            <a:r>
              <a:rPr sz="2200" spc="-20" dirty="0">
                <a:latin typeface="+mj-lt"/>
                <a:cs typeface="Arial"/>
              </a:rPr>
              <a:t>or</a:t>
            </a:r>
            <a:r>
              <a:rPr sz="2200" spc="-125" dirty="0">
                <a:latin typeface="+mj-lt"/>
                <a:cs typeface="Arial"/>
              </a:rPr>
              <a:t> </a:t>
            </a:r>
            <a:r>
              <a:rPr sz="2200" spc="-95" dirty="0">
                <a:latin typeface="+mj-lt"/>
                <a:cs typeface="Arial"/>
              </a:rPr>
              <a:t>glia</a:t>
            </a:r>
            <a:r>
              <a:rPr sz="2200" spc="-135" dirty="0">
                <a:latin typeface="+mj-lt"/>
                <a:cs typeface="Arial"/>
              </a:rPr>
              <a:t> </a:t>
            </a:r>
            <a:r>
              <a:rPr sz="2200" spc="-110" dirty="0">
                <a:latin typeface="+mj-lt"/>
                <a:cs typeface="Arial"/>
              </a:rPr>
              <a:t>cells</a:t>
            </a:r>
            <a:r>
              <a:rPr sz="2200" spc="-135" dirty="0">
                <a:latin typeface="+mj-lt"/>
                <a:cs typeface="Arial"/>
              </a:rPr>
              <a:t> </a:t>
            </a:r>
            <a:r>
              <a:rPr sz="2200" spc="-50" dirty="0">
                <a:latin typeface="+mj-lt"/>
                <a:cs typeface="Arial"/>
              </a:rPr>
              <a:t>constitute</a:t>
            </a:r>
            <a:r>
              <a:rPr sz="2200" spc="-125" dirty="0">
                <a:latin typeface="+mj-lt"/>
                <a:cs typeface="Arial"/>
              </a:rPr>
              <a:t> </a:t>
            </a:r>
            <a:r>
              <a:rPr sz="2200" spc="-30" dirty="0">
                <a:latin typeface="+mj-lt"/>
                <a:cs typeface="Arial"/>
              </a:rPr>
              <a:t>the</a:t>
            </a:r>
            <a:r>
              <a:rPr sz="2200" spc="-130" dirty="0">
                <a:latin typeface="+mj-lt"/>
                <a:cs typeface="Arial"/>
              </a:rPr>
              <a:t> </a:t>
            </a:r>
            <a:r>
              <a:rPr sz="2200" spc="-30" dirty="0">
                <a:latin typeface="+mj-lt"/>
                <a:cs typeface="Arial"/>
              </a:rPr>
              <a:t>other</a:t>
            </a:r>
            <a:r>
              <a:rPr sz="2200" spc="-125" dirty="0">
                <a:latin typeface="+mj-lt"/>
                <a:cs typeface="Arial"/>
              </a:rPr>
              <a:t> </a:t>
            </a:r>
            <a:r>
              <a:rPr sz="2200" spc="-55" dirty="0">
                <a:latin typeface="+mj-lt"/>
                <a:cs typeface="Arial"/>
              </a:rPr>
              <a:t>major</a:t>
            </a:r>
            <a:r>
              <a:rPr sz="2200" spc="-130" dirty="0">
                <a:latin typeface="+mj-lt"/>
                <a:cs typeface="Arial"/>
              </a:rPr>
              <a:t> </a:t>
            </a:r>
            <a:r>
              <a:rPr sz="2200" spc="-65" dirty="0">
                <a:latin typeface="+mj-lt"/>
                <a:cs typeface="Arial"/>
              </a:rPr>
              <a:t>cellular</a:t>
            </a:r>
            <a:r>
              <a:rPr sz="2200" spc="-140" dirty="0">
                <a:latin typeface="+mj-lt"/>
                <a:cs typeface="Arial"/>
              </a:rPr>
              <a:t> </a:t>
            </a:r>
            <a:r>
              <a:rPr sz="2200" spc="-80" dirty="0">
                <a:latin typeface="+mj-lt"/>
                <a:cs typeface="Arial"/>
              </a:rPr>
              <a:t>component</a:t>
            </a:r>
            <a:r>
              <a:rPr sz="2200" spc="-114" dirty="0">
                <a:latin typeface="+mj-lt"/>
                <a:cs typeface="Arial"/>
              </a:rPr>
              <a:t> </a:t>
            </a:r>
            <a:r>
              <a:rPr sz="2200" spc="-10" dirty="0">
                <a:latin typeface="+mj-lt"/>
                <a:cs typeface="Arial"/>
              </a:rPr>
              <a:t>of</a:t>
            </a:r>
            <a:r>
              <a:rPr sz="2200" spc="-114" dirty="0">
                <a:latin typeface="+mj-lt"/>
                <a:cs typeface="Arial"/>
              </a:rPr>
              <a:t> </a:t>
            </a:r>
            <a:r>
              <a:rPr sz="2200" spc="-30" dirty="0">
                <a:latin typeface="+mj-lt"/>
                <a:cs typeface="Arial"/>
              </a:rPr>
              <a:t>the </a:t>
            </a:r>
            <a:r>
              <a:rPr sz="2200" spc="-105" dirty="0">
                <a:latin typeface="+mj-lt"/>
                <a:cs typeface="Arial"/>
              </a:rPr>
              <a:t>nervous</a:t>
            </a:r>
            <a:r>
              <a:rPr sz="2200" spc="-135" dirty="0">
                <a:latin typeface="+mj-lt"/>
                <a:cs typeface="Arial"/>
              </a:rPr>
              <a:t> </a:t>
            </a:r>
            <a:r>
              <a:rPr sz="2200" spc="-95" dirty="0">
                <a:latin typeface="+mj-lt"/>
                <a:cs typeface="Arial"/>
              </a:rPr>
              <a:t>tissue</a:t>
            </a:r>
            <a:r>
              <a:rPr sz="2200" spc="-95" dirty="0" smtClean="0">
                <a:latin typeface="+mj-lt"/>
                <a:cs typeface="Arial"/>
              </a:rPr>
              <a:t>.</a:t>
            </a:r>
            <a:r>
              <a:rPr lang="en-US" sz="2200" spc="-95" dirty="0" smtClean="0">
                <a:latin typeface="+mj-lt"/>
                <a:cs typeface="Arial"/>
              </a:rPr>
              <a:t> </a:t>
            </a:r>
            <a:r>
              <a:rPr lang="en-US" sz="2200" spc="-95" dirty="0" smtClean="0">
                <a:solidFill>
                  <a:schemeClr val="bg1">
                    <a:lumMod val="65000"/>
                  </a:schemeClr>
                </a:solidFill>
                <a:latin typeface="+mj-lt"/>
                <a:cs typeface="Arial"/>
              </a:rPr>
              <a:t>“</a:t>
            </a:r>
            <a:r>
              <a:rPr lang="en-US" sz="2200" dirty="0" smtClean="0">
                <a:solidFill>
                  <a:schemeClr val="bg1">
                    <a:lumMod val="65000"/>
                  </a:schemeClr>
                </a:solidFill>
                <a:latin typeface="+mj-lt"/>
              </a:rPr>
              <a:t>Neuroglia </a:t>
            </a:r>
            <a:r>
              <a:rPr lang="en-US" sz="2200" spc="-90" dirty="0">
                <a:solidFill>
                  <a:schemeClr val="bg1">
                    <a:lumMod val="65000"/>
                  </a:schemeClr>
                </a:solidFill>
                <a:latin typeface="+mj-lt"/>
                <a:cs typeface="Arial"/>
              </a:rPr>
              <a:t>(plural</a:t>
            </a:r>
            <a:r>
              <a:rPr lang="en-US" sz="2200" spc="-90" dirty="0" smtClean="0">
                <a:solidFill>
                  <a:schemeClr val="bg1">
                    <a:lumMod val="65000"/>
                  </a:schemeClr>
                </a:solidFill>
                <a:latin typeface="+mj-lt"/>
                <a:cs typeface="Arial"/>
              </a:rPr>
              <a:t>),</a:t>
            </a:r>
            <a:r>
              <a:rPr lang="en-US" sz="2200" spc="-95" dirty="0">
                <a:solidFill>
                  <a:schemeClr val="bg1">
                    <a:lumMod val="65000"/>
                  </a:schemeClr>
                </a:solidFill>
                <a:latin typeface="+mj-lt"/>
                <a:cs typeface="Arial"/>
              </a:rPr>
              <a:t> </a:t>
            </a:r>
            <a:r>
              <a:rPr lang="en-US" sz="2200" spc="-95" dirty="0" smtClean="0">
                <a:solidFill>
                  <a:schemeClr val="bg1">
                    <a:lumMod val="65000"/>
                  </a:schemeClr>
                </a:solidFill>
                <a:latin typeface="+mj-lt"/>
                <a:cs typeface="Arial"/>
              </a:rPr>
              <a:t>ganglion (singular)”</a:t>
            </a:r>
            <a:endParaRPr sz="2200" dirty="0">
              <a:solidFill>
                <a:schemeClr val="bg1">
                  <a:lumMod val="65000"/>
                </a:schemeClr>
              </a:solidFill>
              <a:latin typeface="+mj-lt"/>
              <a:cs typeface="Arial"/>
            </a:endParaRPr>
          </a:p>
          <a:p>
            <a:pPr marL="354330" indent="-341630">
              <a:lnSpc>
                <a:spcPts val="2740"/>
              </a:lnSpc>
              <a:spcBef>
                <a:spcPts val="680"/>
              </a:spcBef>
              <a:buFont typeface="Courier New"/>
              <a:buChar char="o"/>
              <a:tabLst>
                <a:tab pos="354330" algn="l"/>
              </a:tabLst>
            </a:pPr>
            <a:r>
              <a:rPr sz="2200" spc="35" dirty="0">
                <a:latin typeface="+mj-lt"/>
                <a:cs typeface="Arial"/>
              </a:rPr>
              <a:t>It</a:t>
            </a:r>
            <a:r>
              <a:rPr sz="2200" spc="-150" dirty="0">
                <a:latin typeface="+mj-lt"/>
                <a:cs typeface="Arial"/>
              </a:rPr>
              <a:t> </a:t>
            </a:r>
            <a:r>
              <a:rPr sz="2200" spc="-125" dirty="0">
                <a:latin typeface="+mj-lt"/>
                <a:cs typeface="Arial"/>
              </a:rPr>
              <a:t>is </a:t>
            </a:r>
            <a:r>
              <a:rPr sz="2200" spc="-185" dirty="0">
                <a:latin typeface="+mj-lt"/>
                <a:cs typeface="Arial"/>
              </a:rPr>
              <a:t>a</a:t>
            </a:r>
            <a:r>
              <a:rPr sz="2200" spc="-140" dirty="0">
                <a:latin typeface="+mj-lt"/>
                <a:cs typeface="Arial"/>
              </a:rPr>
              <a:t> </a:t>
            </a:r>
            <a:r>
              <a:rPr sz="2200" spc="-140" dirty="0">
                <a:latin typeface="+mj-lt"/>
                <a:cs typeface="Trebuchet MS"/>
              </a:rPr>
              <a:t>specialized</a:t>
            </a:r>
            <a:r>
              <a:rPr sz="2200" spc="-175" dirty="0">
                <a:latin typeface="+mj-lt"/>
                <a:cs typeface="Trebuchet MS"/>
              </a:rPr>
              <a:t> </a:t>
            </a:r>
            <a:r>
              <a:rPr sz="2200" spc="-125" dirty="0">
                <a:latin typeface="+mj-lt"/>
                <a:cs typeface="Trebuchet MS"/>
              </a:rPr>
              <a:t>connective</a:t>
            </a:r>
            <a:r>
              <a:rPr sz="2200" spc="-170" dirty="0">
                <a:latin typeface="+mj-lt"/>
                <a:cs typeface="Trebuchet MS"/>
              </a:rPr>
              <a:t> </a:t>
            </a:r>
            <a:r>
              <a:rPr sz="2200" spc="-120" dirty="0">
                <a:latin typeface="+mj-lt"/>
                <a:cs typeface="Trebuchet MS"/>
              </a:rPr>
              <a:t>tissue</a:t>
            </a:r>
            <a:r>
              <a:rPr sz="2200" spc="-190" dirty="0">
                <a:latin typeface="+mj-lt"/>
                <a:cs typeface="Trebuchet MS"/>
              </a:rPr>
              <a:t> </a:t>
            </a:r>
            <a:r>
              <a:rPr sz="2200" spc="-105" dirty="0">
                <a:latin typeface="+mj-lt"/>
                <a:cs typeface="Trebuchet MS"/>
              </a:rPr>
              <a:t>supporting</a:t>
            </a:r>
            <a:r>
              <a:rPr sz="2200" spc="-175" dirty="0">
                <a:latin typeface="+mj-lt"/>
                <a:cs typeface="Trebuchet MS"/>
              </a:rPr>
              <a:t> </a:t>
            </a:r>
            <a:r>
              <a:rPr sz="2200" spc="-125" dirty="0">
                <a:latin typeface="+mj-lt"/>
                <a:cs typeface="Trebuchet MS"/>
              </a:rPr>
              <a:t>framework</a:t>
            </a:r>
            <a:r>
              <a:rPr sz="2200" spc="-165" dirty="0">
                <a:latin typeface="+mj-lt"/>
                <a:cs typeface="Trebuchet MS"/>
              </a:rPr>
              <a:t> </a:t>
            </a:r>
            <a:r>
              <a:rPr sz="2200" spc="-10" dirty="0">
                <a:latin typeface="+mj-lt"/>
                <a:cs typeface="Arial"/>
              </a:rPr>
              <a:t>for</a:t>
            </a:r>
            <a:r>
              <a:rPr sz="2200" spc="-135" dirty="0">
                <a:latin typeface="+mj-lt"/>
                <a:cs typeface="Arial"/>
              </a:rPr>
              <a:t> </a:t>
            </a:r>
            <a:r>
              <a:rPr sz="2200" spc="-25" dirty="0">
                <a:latin typeface="+mj-lt"/>
                <a:cs typeface="Arial"/>
              </a:rPr>
              <a:t>the</a:t>
            </a:r>
            <a:r>
              <a:rPr sz="2200" spc="-135" dirty="0">
                <a:latin typeface="+mj-lt"/>
                <a:cs typeface="Arial"/>
              </a:rPr>
              <a:t> </a:t>
            </a:r>
            <a:r>
              <a:rPr sz="2200" spc="-105" dirty="0">
                <a:latin typeface="+mj-lt"/>
                <a:cs typeface="Arial"/>
              </a:rPr>
              <a:t>nervous</a:t>
            </a:r>
            <a:endParaRPr sz="2200" dirty="0">
              <a:latin typeface="+mj-lt"/>
              <a:cs typeface="Arial"/>
            </a:endParaRPr>
          </a:p>
          <a:p>
            <a:pPr marL="353695">
              <a:lnSpc>
                <a:spcPts val="2740"/>
              </a:lnSpc>
            </a:pPr>
            <a:r>
              <a:rPr sz="2200" spc="-135" dirty="0" smtClean="0">
                <a:latin typeface="+mj-lt"/>
                <a:cs typeface="Arial"/>
              </a:rPr>
              <a:t>system</a:t>
            </a:r>
            <a:endParaRPr sz="2200" dirty="0">
              <a:latin typeface="+mj-lt"/>
              <a:cs typeface="Arial"/>
            </a:endParaRPr>
          </a:p>
          <a:p>
            <a:pPr marL="354330" marR="5080" indent="-341630">
              <a:lnSpc>
                <a:spcPts val="2590"/>
              </a:lnSpc>
              <a:spcBef>
                <a:spcPts val="1040"/>
              </a:spcBef>
              <a:buFont typeface="Courier New"/>
              <a:buChar char="o"/>
              <a:tabLst>
                <a:tab pos="354330" algn="l"/>
              </a:tabLst>
            </a:pPr>
            <a:r>
              <a:rPr sz="2200" spc="-95" dirty="0">
                <a:latin typeface="+mj-lt"/>
                <a:cs typeface="Arial"/>
              </a:rPr>
              <a:t>Unlike</a:t>
            </a:r>
            <a:r>
              <a:rPr sz="2200" spc="-135" dirty="0">
                <a:latin typeface="+mj-lt"/>
                <a:cs typeface="Arial"/>
              </a:rPr>
              <a:t> </a:t>
            </a:r>
            <a:r>
              <a:rPr sz="2200" spc="-105" dirty="0">
                <a:latin typeface="+mj-lt"/>
                <a:cs typeface="Arial"/>
              </a:rPr>
              <a:t>neurones,</a:t>
            </a:r>
            <a:r>
              <a:rPr sz="2200" spc="-120" dirty="0">
                <a:latin typeface="+mj-lt"/>
                <a:cs typeface="Arial"/>
              </a:rPr>
              <a:t> </a:t>
            </a:r>
            <a:r>
              <a:rPr sz="2200" b="1" spc="-125" dirty="0">
                <a:latin typeface="+mj-lt"/>
                <a:cs typeface="Trebuchet MS"/>
              </a:rPr>
              <a:t>neuroglia</a:t>
            </a:r>
            <a:r>
              <a:rPr sz="2200" b="1" spc="-200" dirty="0">
                <a:solidFill>
                  <a:srgbClr val="C00000"/>
                </a:solidFill>
                <a:latin typeface="+mj-lt"/>
                <a:cs typeface="Trebuchet MS"/>
              </a:rPr>
              <a:t> </a:t>
            </a:r>
            <a:r>
              <a:rPr sz="2200" b="1" u="heavy" spc="-90" dirty="0">
                <a:solidFill>
                  <a:srgbClr val="C00000"/>
                </a:solidFill>
                <a:uFill>
                  <a:solidFill>
                    <a:srgbClr val="C00000"/>
                  </a:solidFill>
                </a:uFill>
                <a:latin typeface="+mj-lt"/>
                <a:cs typeface="Trebuchet MS"/>
              </a:rPr>
              <a:t>do</a:t>
            </a:r>
            <a:r>
              <a:rPr sz="2200" b="1" u="heavy" spc="-190" dirty="0">
                <a:solidFill>
                  <a:srgbClr val="C00000"/>
                </a:solidFill>
                <a:uFill>
                  <a:solidFill>
                    <a:srgbClr val="C00000"/>
                  </a:solidFill>
                </a:uFill>
                <a:latin typeface="+mj-lt"/>
                <a:cs typeface="Trebuchet MS"/>
              </a:rPr>
              <a:t> </a:t>
            </a:r>
            <a:r>
              <a:rPr sz="2200" b="1" u="heavy" spc="-110" dirty="0">
                <a:solidFill>
                  <a:srgbClr val="C00000"/>
                </a:solidFill>
                <a:uFill>
                  <a:solidFill>
                    <a:srgbClr val="C00000"/>
                  </a:solidFill>
                </a:uFill>
                <a:latin typeface="+mj-lt"/>
                <a:cs typeface="Trebuchet MS"/>
              </a:rPr>
              <a:t>not</a:t>
            </a:r>
            <a:r>
              <a:rPr sz="2200" b="1" spc="-175" dirty="0">
                <a:solidFill>
                  <a:srgbClr val="C00000"/>
                </a:solidFill>
                <a:latin typeface="+mj-lt"/>
                <a:cs typeface="Trebuchet MS"/>
              </a:rPr>
              <a:t> </a:t>
            </a:r>
            <a:r>
              <a:rPr sz="2200" b="1" spc="-150" dirty="0">
                <a:solidFill>
                  <a:srgbClr val="C00000"/>
                </a:solidFill>
                <a:latin typeface="+mj-lt"/>
                <a:cs typeface="Trebuchet MS"/>
              </a:rPr>
              <a:t>have</a:t>
            </a:r>
            <a:r>
              <a:rPr sz="2200" b="1" spc="-185" dirty="0">
                <a:solidFill>
                  <a:srgbClr val="C00000"/>
                </a:solidFill>
                <a:latin typeface="+mj-lt"/>
                <a:cs typeface="Trebuchet MS"/>
              </a:rPr>
              <a:t> </a:t>
            </a:r>
            <a:r>
              <a:rPr sz="2200" b="1" spc="-95" dirty="0">
                <a:solidFill>
                  <a:srgbClr val="C00000"/>
                </a:solidFill>
                <a:latin typeface="+mj-lt"/>
                <a:cs typeface="Trebuchet MS"/>
              </a:rPr>
              <a:t>a</a:t>
            </a:r>
            <a:r>
              <a:rPr sz="2200" b="1" spc="-175" dirty="0">
                <a:solidFill>
                  <a:srgbClr val="C00000"/>
                </a:solidFill>
                <a:latin typeface="+mj-lt"/>
                <a:cs typeface="Trebuchet MS"/>
              </a:rPr>
              <a:t> </a:t>
            </a:r>
            <a:r>
              <a:rPr sz="2200" b="1" spc="-160" dirty="0">
                <a:solidFill>
                  <a:srgbClr val="C00000"/>
                </a:solidFill>
                <a:latin typeface="+mj-lt"/>
                <a:cs typeface="Trebuchet MS"/>
              </a:rPr>
              <a:t>direct</a:t>
            </a:r>
            <a:r>
              <a:rPr sz="2200" b="1" spc="-195" dirty="0">
                <a:solidFill>
                  <a:srgbClr val="C00000"/>
                </a:solidFill>
                <a:latin typeface="+mj-lt"/>
                <a:cs typeface="Trebuchet MS"/>
              </a:rPr>
              <a:t> </a:t>
            </a:r>
            <a:r>
              <a:rPr sz="2200" b="1" spc="-140" dirty="0">
                <a:solidFill>
                  <a:srgbClr val="C00000"/>
                </a:solidFill>
                <a:latin typeface="+mj-lt"/>
                <a:cs typeface="Trebuchet MS"/>
              </a:rPr>
              <a:t>role</a:t>
            </a:r>
            <a:r>
              <a:rPr sz="2200" b="1" spc="-190" dirty="0">
                <a:solidFill>
                  <a:srgbClr val="C00000"/>
                </a:solidFill>
                <a:latin typeface="+mj-lt"/>
                <a:cs typeface="Trebuchet MS"/>
              </a:rPr>
              <a:t> </a:t>
            </a:r>
            <a:r>
              <a:rPr sz="2200" b="1" spc="-130" dirty="0">
                <a:solidFill>
                  <a:srgbClr val="C00000"/>
                </a:solidFill>
                <a:latin typeface="+mj-lt"/>
                <a:cs typeface="Trebuchet MS"/>
              </a:rPr>
              <a:t>in</a:t>
            </a:r>
            <a:r>
              <a:rPr sz="2200" b="1" spc="-185" dirty="0">
                <a:solidFill>
                  <a:srgbClr val="C00000"/>
                </a:solidFill>
                <a:latin typeface="+mj-lt"/>
                <a:cs typeface="Trebuchet MS"/>
              </a:rPr>
              <a:t> </a:t>
            </a:r>
            <a:r>
              <a:rPr sz="2200" b="1" spc="-125" dirty="0">
                <a:solidFill>
                  <a:srgbClr val="C00000"/>
                </a:solidFill>
                <a:latin typeface="+mj-lt"/>
                <a:cs typeface="Trebuchet MS"/>
              </a:rPr>
              <a:t>information</a:t>
            </a:r>
            <a:r>
              <a:rPr sz="2200" b="1" spc="-190" dirty="0">
                <a:solidFill>
                  <a:srgbClr val="C00000"/>
                </a:solidFill>
                <a:latin typeface="+mj-lt"/>
                <a:cs typeface="Trebuchet MS"/>
              </a:rPr>
              <a:t> </a:t>
            </a:r>
            <a:r>
              <a:rPr sz="2200" b="1" spc="-130" dirty="0">
                <a:solidFill>
                  <a:srgbClr val="C00000"/>
                </a:solidFill>
                <a:latin typeface="+mj-lt"/>
                <a:cs typeface="Trebuchet MS"/>
              </a:rPr>
              <a:t>processing </a:t>
            </a:r>
            <a:r>
              <a:rPr sz="2200" b="1" spc="-130" dirty="0">
                <a:latin typeface="+mj-lt"/>
                <a:cs typeface="Trebuchet MS"/>
              </a:rPr>
              <a:t> </a:t>
            </a:r>
            <a:r>
              <a:rPr sz="2200" spc="-10" dirty="0">
                <a:latin typeface="+mj-lt"/>
                <a:cs typeface="Arial"/>
              </a:rPr>
              <a:t>but </a:t>
            </a:r>
            <a:r>
              <a:rPr sz="2200" spc="-55" dirty="0">
                <a:latin typeface="+mj-lt"/>
                <a:cs typeface="Arial"/>
              </a:rPr>
              <a:t>they </a:t>
            </a:r>
            <a:r>
              <a:rPr sz="2200" spc="-110" dirty="0">
                <a:latin typeface="+mj-lt"/>
                <a:cs typeface="Arial"/>
              </a:rPr>
              <a:t>are </a:t>
            </a:r>
            <a:r>
              <a:rPr sz="2200" spc="-105" dirty="0">
                <a:latin typeface="+mj-lt"/>
                <a:cs typeface="Arial"/>
              </a:rPr>
              <a:t>essential </a:t>
            </a:r>
            <a:r>
              <a:rPr sz="2200" spc="-10" dirty="0">
                <a:latin typeface="+mj-lt"/>
                <a:cs typeface="Arial"/>
              </a:rPr>
              <a:t>for </a:t>
            </a:r>
            <a:r>
              <a:rPr sz="2200" spc="-30" dirty="0">
                <a:latin typeface="+mj-lt"/>
                <a:cs typeface="Arial"/>
              </a:rPr>
              <a:t>the </a:t>
            </a:r>
            <a:r>
              <a:rPr sz="2200" spc="-65" dirty="0">
                <a:latin typeface="+mj-lt"/>
                <a:cs typeface="Arial"/>
              </a:rPr>
              <a:t>normal </a:t>
            </a:r>
            <a:r>
              <a:rPr sz="2200" spc="-55" dirty="0">
                <a:latin typeface="+mj-lt"/>
                <a:cs typeface="Arial"/>
              </a:rPr>
              <a:t>functioning </a:t>
            </a:r>
            <a:r>
              <a:rPr sz="2200" spc="-10" dirty="0">
                <a:latin typeface="+mj-lt"/>
                <a:cs typeface="Arial"/>
              </a:rPr>
              <a:t>of </a:t>
            </a:r>
            <a:r>
              <a:rPr sz="2200" spc="-30" dirty="0">
                <a:latin typeface="+mj-lt"/>
                <a:cs typeface="Arial"/>
              </a:rPr>
              <a:t>the </a:t>
            </a:r>
            <a:r>
              <a:rPr sz="2200" spc="-100" dirty="0">
                <a:latin typeface="+mj-lt"/>
                <a:cs typeface="Arial"/>
              </a:rPr>
              <a:t>neurons, </a:t>
            </a:r>
            <a:r>
              <a:rPr sz="2200" b="1" spc="-155" dirty="0">
                <a:latin typeface="+mj-lt"/>
                <a:cs typeface="Trebuchet MS"/>
              </a:rPr>
              <a:t>they </a:t>
            </a:r>
            <a:r>
              <a:rPr sz="2200" b="1" spc="-150" dirty="0">
                <a:latin typeface="+mj-lt"/>
                <a:cs typeface="Trebuchet MS"/>
              </a:rPr>
              <a:t>act </a:t>
            </a:r>
            <a:r>
              <a:rPr sz="2200" b="1" spc="-85" dirty="0">
                <a:latin typeface="+mj-lt"/>
                <a:cs typeface="Trebuchet MS"/>
              </a:rPr>
              <a:t>as  </a:t>
            </a:r>
            <a:r>
              <a:rPr sz="2200" b="1" spc="-114" dirty="0">
                <a:latin typeface="+mj-lt"/>
                <a:cs typeface="Trebuchet MS"/>
              </a:rPr>
              <a:t>supporting </a:t>
            </a:r>
            <a:r>
              <a:rPr sz="2200" b="1" spc="-110" dirty="0">
                <a:latin typeface="+mj-lt"/>
                <a:cs typeface="Trebuchet MS"/>
              </a:rPr>
              <a:t>and </a:t>
            </a:r>
            <a:r>
              <a:rPr sz="2200" b="1" spc="-130" dirty="0">
                <a:latin typeface="+mj-lt"/>
                <a:cs typeface="Trebuchet MS"/>
              </a:rPr>
              <a:t>nutrition </a:t>
            </a:r>
            <a:r>
              <a:rPr sz="2200" b="1" spc="-135" dirty="0">
                <a:latin typeface="+mj-lt"/>
                <a:cs typeface="Trebuchet MS"/>
              </a:rPr>
              <a:t>for</a:t>
            </a:r>
            <a:r>
              <a:rPr sz="2200" b="1" spc="-380" dirty="0">
                <a:latin typeface="+mj-lt"/>
                <a:cs typeface="Trebuchet MS"/>
              </a:rPr>
              <a:t> </a:t>
            </a:r>
            <a:r>
              <a:rPr sz="2200" b="1" spc="-125" dirty="0" smtClean="0">
                <a:latin typeface="+mj-lt"/>
                <a:cs typeface="Trebuchet MS"/>
              </a:rPr>
              <a:t>neurons</a:t>
            </a:r>
            <a:endParaRPr sz="2200" dirty="0">
              <a:latin typeface="+mj-lt"/>
              <a:cs typeface="Arial"/>
            </a:endParaRPr>
          </a:p>
        </p:txBody>
      </p:sp>
      <p:sp>
        <p:nvSpPr>
          <p:cNvPr id="5" name="object 5"/>
          <p:cNvSpPr/>
          <p:nvPr/>
        </p:nvSpPr>
        <p:spPr>
          <a:xfrm>
            <a:off x="2353055" y="4584191"/>
            <a:ext cx="7485888" cy="20574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383394" y="6113779"/>
            <a:ext cx="448309" cy="269240"/>
          </a:xfrm>
          <a:prstGeom prst="rect">
            <a:avLst/>
          </a:prstGeom>
        </p:spPr>
        <p:txBody>
          <a:bodyPr vert="horz" wrap="square" lIns="0" tIns="12065" rIns="0" bIns="0" rtlCol="0">
            <a:spAutoFit/>
          </a:bodyPr>
          <a:lstStyle/>
          <a:p>
            <a:pPr marL="12700">
              <a:lnSpc>
                <a:spcPct val="100000"/>
              </a:lnSpc>
              <a:spcBef>
                <a:spcPts val="95"/>
              </a:spcBef>
            </a:pPr>
            <a:r>
              <a:rPr sz="1600" spc="-235" dirty="0">
                <a:solidFill>
                  <a:srgbClr val="7E7E7E"/>
                </a:solidFill>
                <a:latin typeface="Arial"/>
                <a:cs typeface="Arial"/>
              </a:rPr>
              <a:t>E</a:t>
            </a:r>
            <a:r>
              <a:rPr sz="1600" spc="-170" dirty="0">
                <a:solidFill>
                  <a:srgbClr val="7E7E7E"/>
                </a:solidFill>
                <a:latin typeface="Arial"/>
                <a:cs typeface="Arial"/>
              </a:rPr>
              <a:t>x</a:t>
            </a:r>
            <a:r>
              <a:rPr sz="1600" spc="90" dirty="0">
                <a:solidFill>
                  <a:srgbClr val="7E7E7E"/>
                </a:solidFill>
                <a:latin typeface="Arial"/>
                <a:cs typeface="Arial"/>
              </a:rPr>
              <a:t>t</a:t>
            </a:r>
            <a:r>
              <a:rPr sz="1600" spc="15" dirty="0">
                <a:solidFill>
                  <a:srgbClr val="7E7E7E"/>
                </a:solidFill>
                <a:latin typeface="Arial"/>
                <a:cs typeface="Arial"/>
              </a:rPr>
              <a:t>r</a:t>
            </a:r>
            <a:r>
              <a:rPr sz="1600" spc="-130" dirty="0">
                <a:solidFill>
                  <a:srgbClr val="7E7E7E"/>
                </a:solidFill>
                <a:latin typeface="Arial"/>
                <a:cs typeface="Arial"/>
              </a:rPr>
              <a:t>a</a:t>
            </a:r>
            <a:endParaRPr sz="1600">
              <a:latin typeface="Arial"/>
              <a:cs typeface="Arial"/>
            </a:endParaRPr>
          </a:p>
        </p:txBody>
      </p:sp>
      <p:sp>
        <p:nvSpPr>
          <p:cNvPr id="7" name="Title 1">
            <a:extLst>
              <a:ext uri="{FF2B5EF4-FFF2-40B4-BE49-F238E27FC236}">
                <a16:creationId xmlns:a16="http://schemas.microsoft.com/office/drawing/2014/main" id="{A5948ECD-A8E0-42AF-B68D-AFF84685337B}"/>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Nervous Tissue</a:t>
            </a:r>
          </a:p>
          <a:p>
            <a:r>
              <a:rPr lang="en-US" sz="3200" b="1" dirty="0"/>
              <a:t>Neuroglia </a:t>
            </a:r>
            <a:r>
              <a:rPr lang="en-US" sz="3200" b="1" dirty="0" smtClean="0"/>
              <a:t>(</a:t>
            </a:r>
            <a:r>
              <a:rPr lang="en-US" sz="3200" b="1" dirty="0"/>
              <a:t>or glia or glial cells)</a:t>
            </a:r>
          </a:p>
        </p:txBody>
      </p:sp>
      <p:sp>
        <p:nvSpPr>
          <p:cNvPr id="8" name="Rectangle: Rounded Corners 9">
            <a:extLst>
              <a:ext uri="{FF2B5EF4-FFF2-40B4-BE49-F238E27FC236}">
                <a16:creationId xmlns:a16="http://schemas.microsoft.com/office/drawing/2014/main" id="{EA75236B-44CA-4A91-A058-88CA36913F3C}"/>
              </a:ext>
            </a:extLst>
          </p:cNvPr>
          <p:cNvSpPr/>
          <p:nvPr/>
        </p:nvSpPr>
        <p:spPr>
          <a:xfrm>
            <a:off x="9857934" y="147246"/>
            <a:ext cx="2187458" cy="439373"/>
          </a:xfrm>
          <a:prstGeom prst="roundRect">
            <a:avLst/>
          </a:prstGeom>
          <a:noFill/>
          <a:ln w="28575">
            <a:solidFill>
              <a:srgbClr val="FF66C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66CC"/>
                </a:solidFill>
                <a:latin typeface="+mj-lt"/>
              </a:rPr>
              <a:t>Only on the </a:t>
            </a:r>
            <a:r>
              <a:rPr lang="en-US" sz="1600" b="1" dirty="0" smtClean="0">
                <a:solidFill>
                  <a:srgbClr val="FF66CC"/>
                </a:solidFill>
                <a:latin typeface="+mj-lt"/>
              </a:rPr>
              <a:t>girl’s </a:t>
            </a:r>
            <a:r>
              <a:rPr lang="en-US" sz="1600" b="1" dirty="0">
                <a:solidFill>
                  <a:srgbClr val="FF66CC"/>
                </a:solidFill>
                <a:latin typeface="+mj-lt"/>
              </a:rPr>
              <a:t>slides</a:t>
            </a:r>
            <a:endParaRPr lang="en-GB" sz="1600" b="1" dirty="0">
              <a:solidFill>
                <a:srgbClr val="FF66CC"/>
              </a:solidFill>
              <a:latin typeface="+mj-lt"/>
            </a:endParaRPr>
          </a:p>
        </p:txBody>
      </p:sp>
    </p:spTree>
    <p:extLst>
      <p:ext uri="{BB962C8B-B14F-4D97-AF65-F5344CB8AC3E}">
        <p14:creationId xmlns:p14="http://schemas.microsoft.com/office/powerpoint/2010/main" val="1829473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79107" y="1022603"/>
            <a:ext cx="2869692" cy="524103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7409" y="1587287"/>
            <a:ext cx="6078220" cy="5069978"/>
          </a:xfrm>
          <a:prstGeom prst="rect">
            <a:avLst/>
          </a:prstGeom>
        </p:spPr>
        <p:txBody>
          <a:bodyPr vert="horz" wrap="square" lIns="0" tIns="47625" rIns="0" bIns="0" rtlCol="0">
            <a:spAutoFit/>
          </a:bodyPr>
          <a:lstStyle/>
          <a:p>
            <a:pPr marL="361950" marR="5080" indent="-349250">
              <a:lnSpc>
                <a:spcPts val="2160"/>
              </a:lnSpc>
              <a:buFont typeface="Courier New"/>
              <a:buChar char="o"/>
              <a:tabLst>
                <a:tab pos="361950" algn="l"/>
              </a:tabLst>
            </a:pPr>
            <a:r>
              <a:rPr sz="2200" spc="-105" dirty="0">
                <a:latin typeface="+mj-lt"/>
                <a:cs typeface="Arial"/>
              </a:rPr>
              <a:t>Elongated </a:t>
            </a:r>
            <a:r>
              <a:rPr sz="2200" spc="-70" dirty="0">
                <a:latin typeface="+mj-lt"/>
                <a:cs typeface="Arial"/>
              </a:rPr>
              <a:t>almost </a:t>
            </a:r>
            <a:r>
              <a:rPr sz="2200" spc="-55" dirty="0">
                <a:latin typeface="+mj-lt"/>
                <a:cs typeface="Arial"/>
              </a:rPr>
              <a:t>cylindrical </a:t>
            </a:r>
            <a:r>
              <a:rPr sz="2200" spc="-114" dirty="0">
                <a:latin typeface="+mj-lt"/>
                <a:cs typeface="Arial"/>
              </a:rPr>
              <a:t>suspended </a:t>
            </a:r>
            <a:r>
              <a:rPr sz="2200" spc="-25" dirty="0">
                <a:latin typeface="+mj-lt"/>
                <a:cs typeface="Arial"/>
              </a:rPr>
              <a:t>in </a:t>
            </a:r>
            <a:r>
              <a:rPr sz="2200" spc="-20" dirty="0">
                <a:latin typeface="+mj-lt"/>
                <a:cs typeface="Arial"/>
              </a:rPr>
              <a:t>the</a:t>
            </a:r>
            <a:r>
              <a:rPr sz="2200" spc="-275" dirty="0">
                <a:latin typeface="+mj-lt"/>
                <a:cs typeface="Arial"/>
              </a:rPr>
              <a:t> </a:t>
            </a:r>
            <a:r>
              <a:rPr sz="2200" spc="-50" dirty="0">
                <a:latin typeface="+mj-lt"/>
                <a:cs typeface="Arial"/>
              </a:rPr>
              <a:t>vertebral  </a:t>
            </a:r>
            <a:r>
              <a:rPr sz="2200" spc="-95" dirty="0">
                <a:latin typeface="+mj-lt"/>
                <a:cs typeface="Arial"/>
              </a:rPr>
              <a:t>canal, </a:t>
            </a:r>
            <a:r>
              <a:rPr sz="2200" spc="-70" dirty="0">
                <a:latin typeface="+mj-lt"/>
                <a:cs typeface="Arial"/>
              </a:rPr>
              <a:t>surrounded </a:t>
            </a:r>
            <a:r>
              <a:rPr sz="2200" spc="-85" dirty="0">
                <a:latin typeface="+mj-lt"/>
                <a:cs typeface="Arial"/>
              </a:rPr>
              <a:t>by </a:t>
            </a:r>
            <a:r>
              <a:rPr sz="2200" spc="-20" dirty="0">
                <a:latin typeface="+mj-lt"/>
                <a:cs typeface="Arial"/>
              </a:rPr>
              <a:t>the </a:t>
            </a:r>
            <a:r>
              <a:rPr sz="2200" b="1" spc="-105" dirty="0">
                <a:latin typeface="+mj-lt"/>
                <a:cs typeface="Trebuchet MS"/>
              </a:rPr>
              <a:t>meninges </a:t>
            </a:r>
            <a:r>
              <a:rPr sz="2200" spc="-95" dirty="0">
                <a:latin typeface="+mj-lt"/>
                <a:cs typeface="Arial"/>
              </a:rPr>
              <a:t>and </a:t>
            </a:r>
            <a:r>
              <a:rPr sz="2200" b="1" spc="-120" dirty="0">
                <a:latin typeface="+mj-lt"/>
                <a:cs typeface="Trebuchet MS"/>
              </a:rPr>
              <a:t>cerebrospinal  </a:t>
            </a:r>
            <a:r>
              <a:rPr sz="2200" b="1" spc="-95" dirty="0">
                <a:latin typeface="+mj-lt"/>
                <a:cs typeface="Trebuchet MS"/>
              </a:rPr>
              <a:t>fluid</a:t>
            </a:r>
            <a:r>
              <a:rPr sz="2200" spc="-95" dirty="0" smtClean="0">
                <a:latin typeface="+mj-lt"/>
                <a:cs typeface="Arial"/>
              </a:rPr>
              <a:t>.</a:t>
            </a:r>
            <a:r>
              <a:rPr lang="en-US" sz="2200" spc="-95" dirty="0" smtClean="0">
                <a:latin typeface="+mj-lt"/>
                <a:cs typeface="Arial"/>
              </a:rPr>
              <a:t> </a:t>
            </a:r>
            <a:r>
              <a:rPr lang="en-US" sz="2200" spc="-95" dirty="0">
                <a:solidFill>
                  <a:srgbClr val="92D050"/>
                </a:solidFill>
                <a:latin typeface="+mj-lt"/>
                <a:cs typeface="Arial"/>
              </a:rPr>
              <a:t>Start from foramen </a:t>
            </a:r>
            <a:r>
              <a:rPr lang="en-US" sz="2200" spc="-95" dirty="0" smtClean="0">
                <a:solidFill>
                  <a:srgbClr val="92D050"/>
                </a:solidFill>
                <a:latin typeface="+mj-lt"/>
                <a:cs typeface="Arial"/>
              </a:rPr>
              <a:t>magnum to L1-L2</a:t>
            </a:r>
            <a:endParaRPr sz="2200" dirty="0">
              <a:solidFill>
                <a:srgbClr val="92D050"/>
              </a:solidFill>
              <a:latin typeface="+mj-lt"/>
              <a:cs typeface="Arial"/>
            </a:endParaRPr>
          </a:p>
          <a:p>
            <a:pPr marL="361950" marR="451484" indent="-349250">
              <a:lnSpc>
                <a:spcPts val="2160"/>
              </a:lnSpc>
              <a:buFont typeface="Courier New"/>
              <a:buChar char="o"/>
              <a:tabLst>
                <a:tab pos="361950" algn="l"/>
              </a:tabLst>
            </a:pPr>
            <a:r>
              <a:rPr sz="2200" spc="-70" dirty="0">
                <a:latin typeface="+mj-lt"/>
                <a:cs typeface="Arial"/>
              </a:rPr>
              <a:t>Approximately </a:t>
            </a:r>
            <a:r>
              <a:rPr sz="2200" spc="-100" dirty="0">
                <a:latin typeface="+mj-lt"/>
                <a:cs typeface="Arial"/>
              </a:rPr>
              <a:t>45 </a:t>
            </a:r>
            <a:r>
              <a:rPr sz="2200" spc="-110" dirty="0">
                <a:latin typeface="+mj-lt"/>
                <a:cs typeface="Arial"/>
              </a:rPr>
              <a:t>cm </a:t>
            </a:r>
            <a:r>
              <a:rPr sz="2200" spc="-70" dirty="0">
                <a:latin typeface="+mj-lt"/>
                <a:cs typeface="Arial"/>
              </a:rPr>
              <a:t>long </a:t>
            </a:r>
            <a:r>
              <a:rPr sz="2200" spc="-25" dirty="0">
                <a:latin typeface="+mj-lt"/>
                <a:cs typeface="Arial"/>
              </a:rPr>
              <a:t>in </a:t>
            </a:r>
            <a:r>
              <a:rPr sz="2200" spc="-30" dirty="0">
                <a:latin typeface="+mj-lt"/>
                <a:cs typeface="Arial"/>
              </a:rPr>
              <a:t>adult </a:t>
            </a:r>
            <a:r>
              <a:rPr sz="2200" spc="-95" dirty="0">
                <a:latin typeface="+mj-lt"/>
                <a:cs typeface="Arial"/>
              </a:rPr>
              <a:t>and </a:t>
            </a:r>
            <a:r>
              <a:rPr sz="2200" spc="-105" dirty="0">
                <a:latin typeface="+mj-lt"/>
                <a:cs typeface="Arial"/>
              </a:rPr>
              <a:t>is </a:t>
            </a:r>
            <a:r>
              <a:rPr sz="2200" spc="-45" dirty="0">
                <a:latin typeface="+mj-lt"/>
                <a:cs typeface="Arial"/>
              </a:rPr>
              <a:t>about</a:t>
            </a:r>
            <a:r>
              <a:rPr sz="2200" spc="-395" dirty="0">
                <a:latin typeface="+mj-lt"/>
                <a:cs typeface="Arial"/>
              </a:rPr>
              <a:t> </a:t>
            </a:r>
            <a:r>
              <a:rPr sz="2200" spc="-20" dirty="0">
                <a:latin typeface="+mj-lt"/>
                <a:cs typeface="Arial"/>
              </a:rPr>
              <a:t>the  </a:t>
            </a:r>
            <a:r>
              <a:rPr sz="2200" spc="-90" dirty="0">
                <a:latin typeface="+mj-lt"/>
                <a:cs typeface="Arial"/>
              </a:rPr>
              <a:t>thickness </a:t>
            </a:r>
            <a:r>
              <a:rPr sz="2200" spc="-5" dirty="0">
                <a:latin typeface="+mj-lt"/>
                <a:cs typeface="Arial"/>
              </a:rPr>
              <a:t>of </a:t>
            </a:r>
            <a:r>
              <a:rPr sz="2200" spc="-20" dirty="0">
                <a:latin typeface="+mj-lt"/>
                <a:cs typeface="Arial"/>
              </a:rPr>
              <a:t>the </a:t>
            </a:r>
            <a:r>
              <a:rPr sz="2200" spc="20" dirty="0">
                <a:latin typeface="+mj-lt"/>
                <a:cs typeface="Arial"/>
              </a:rPr>
              <a:t>little</a:t>
            </a:r>
            <a:r>
              <a:rPr sz="2200" spc="-300" dirty="0">
                <a:latin typeface="+mj-lt"/>
                <a:cs typeface="Arial"/>
              </a:rPr>
              <a:t> </a:t>
            </a:r>
            <a:r>
              <a:rPr sz="2200" spc="-75" dirty="0">
                <a:latin typeface="+mj-lt"/>
                <a:cs typeface="Arial"/>
              </a:rPr>
              <a:t>finger.</a:t>
            </a:r>
            <a:endParaRPr sz="2200" dirty="0">
              <a:latin typeface="+mj-lt"/>
              <a:cs typeface="Arial"/>
            </a:endParaRPr>
          </a:p>
          <a:p>
            <a:pPr marL="361950" marR="440055" indent="-349250">
              <a:lnSpc>
                <a:spcPts val="2160"/>
              </a:lnSpc>
              <a:buFont typeface="Courier New"/>
              <a:buChar char="o"/>
              <a:tabLst>
                <a:tab pos="361950" algn="l"/>
              </a:tabLst>
            </a:pPr>
            <a:r>
              <a:rPr sz="2200" spc="30" dirty="0">
                <a:latin typeface="+mj-lt"/>
                <a:cs typeface="Arial"/>
              </a:rPr>
              <a:t>It</a:t>
            </a:r>
            <a:r>
              <a:rPr sz="2200" spc="-120" dirty="0">
                <a:latin typeface="+mj-lt"/>
                <a:cs typeface="Arial"/>
              </a:rPr>
              <a:t> </a:t>
            </a:r>
            <a:r>
              <a:rPr sz="2200" spc="-95" dirty="0">
                <a:latin typeface="+mj-lt"/>
                <a:cs typeface="Arial"/>
              </a:rPr>
              <a:t>extends</a:t>
            </a:r>
            <a:r>
              <a:rPr sz="2200" spc="-85" dirty="0">
                <a:latin typeface="+mj-lt"/>
                <a:cs typeface="Arial"/>
              </a:rPr>
              <a:t> </a:t>
            </a:r>
            <a:r>
              <a:rPr sz="2200" spc="-25" dirty="0">
                <a:latin typeface="+mj-lt"/>
                <a:cs typeface="Arial"/>
              </a:rPr>
              <a:t>from</a:t>
            </a:r>
            <a:r>
              <a:rPr sz="2200" spc="-100" dirty="0">
                <a:latin typeface="+mj-lt"/>
                <a:cs typeface="Arial"/>
              </a:rPr>
              <a:t> </a:t>
            </a:r>
            <a:r>
              <a:rPr sz="2200" spc="-20" dirty="0">
                <a:latin typeface="+mj-lt"/>
                <a:cs typeface="Arial"/>
              </a:rPr>
              <a:t>the</a:t>
            </a:r>
            <a:r>
              <a:rPr sz="2200" spc="-110" dirty="0">
                <a:latin typeface="+mj-lt"/>
                <a:cs typeface="Arial"/>
              </a:rPr>
              <a:t> </a:t>
            </a:r>
            <a:r>
              <a:rPr sz="2200" b="1" spc="-114" dirty="0">
                <a:latin typeface="+mj-lt"/>
                <a:cs typeface="Trebuchet MS"/>
              </a:rPr>
              <a:t>foramen</a:t>
            </a:r>
            <a:r>
              <a:rPr sz="2200" b="1" spc="-155" dirty="0">
                <a:latin typeface="+mj-lt"/>
                <a:cs typeface="Trebuchet MS"/>
              </a:rPr>
              <a:t> </a:t>
            </a:r>
            <a:r>
              <a:rPr sz="2200" b="1" spc="-90" dirty="0">
                <a:latin typeface="+mj-lt"/>
                <a:cs typeface="Trebuchet MS"/>
              </a:rPr>
              <a:t>magnum</a:t>
            </a:r>
            <a:r>
              <a:rPr sz="2200" b="1" spc="-170" dirty="0">
                <a:latin typeface="+mj-lt"/>
                <a:cs typeface="Trebuchet MS"/>
              </a:rPr>
              <a:t> </a:t>
            </a:r>
            <a:r>
              <a:rPr sz="2200" spc="15" dirty="0">
                <a:latin typeface="+mj-lt"/>
                <a:cs typeface="Arial"/>
              </a:rPr>
              <a:t>to</a:t>
            </a:r>
            <a:r>
              <a:rPr sz="2200" spc="-105" dirty="0">
                <a:latin typeface="+mj-lt"/>
                <a:cs typeface="Arial"/>
              </a:rPr>
              <a:t> </a:t>
            </a:r>
            <a:r>
              <a:rPr sz="2200" spc="-20" dirty="0">
                <a:latin typeface="+mj-lt"/>
                <a:cs typeface="Arial"/>
              </a:rPr>
              <a:t>the</a:t>
            </a:r>
            <a:r>
              <a:rPr sz="2200" spc="-114" dirty="0">
                <a:latin typeface="+mj-lt"/>
                <a:cs typeface="Arial"/>
              </a:rPr>
              <a:t> </a:t>
            </a:r>
            <a:r>
              <a:rPr sz="2200" spc="-60" dirty="0">
                <a:latin typeface="+mj-lt"/>
                <a:cs typeface="Arial"/>
              </a:rPr>
              <a:t>upper  </a:t>
            </a:r>
            <a:r>
              <a:rPr sz="2200" spc="-45" dirty="0">
                <a:latin typeface="+mj-lt"/>
                <a:cs typeface="Arial"/>
              </a:rPr>
              <a:t>border </a:t>
            </a:r>
            <a:r>
              <a:rPr sz="2200" spc="-5" dirty="0">
                <a:latin typeface="+mj-lt"/>
                <a:cs typeface="Arial"/>
              </a:rPr>
              <a:t>of </a:t>
            </a:r>
            <a:r>
              <a:rPr sz="2200" spc="-20" dirty="0">
                <a:latin typeface="+mj-lt"/>
                <a:cs typeface="Arial"/>
              </a:rPr>
              <a:t>the</a:t>
            </a:r>
            <a:r>
              <a:rPr sz="2200" spc="-409" dirty="0">
                <a:latin typeface="+mj-lt"/>
                <a:cs typeface="Arial"/>
              </a:rPr>
              <a:t> </a:t>
            </a:r>
            <a:r>
              <a:rPr sz="2200" b="1" spc="-120" dirty="0">
                <a:latin typeface="+mj-lt"/>
                <a:cs typeface="Trebuchet MS"/>
              </a:rPr>
              <a:t>2nd </a:t>
            </a:r>
            <a:r>
              <a:rPr sz="2200" b="1" spc="-100" dirty="0">
                <a:latin typeface="+mj-lt"/>
                <a:cs typeface="Trebuchet MS"/>
              </a:rPr>
              <a:t>lumbar </a:t>
            </a:r>
            <a:r>
              <a:rPr sz="2200" spc="-60" dirty="0">
                <a:latin typeface="+mj-lt"/>
                <a:cs typeface="Arial"/>
              </a:rPr>
              <a:t>vertebra.</a:t>
            </a:r>
            <a:endParaRPr sz="2200" dirty="0">
              <a:latin typeface="+mj-lt"/>
              <a:cs typeface="Arial"/>
            </a:endParaRPr>
          </a:p>
          <a:p>
            <a:pPr marL="361950" indent="-349250">
              <a:lnSpc>
                <a:spcPct val="100000"/>
              </a:lnSpc>
              <a:buFont typeface="Courier New"/>
              <a:buChar char="o"/>
              <a:tabLst>
                <a:tab pos="361950" algn="l"/>
              </a:tabLst>
            </a:pPr>
            <a:r>
              <a:rPr sz="2200" spc="-85" dirty="0">
                <a:latin typeface="+mj-lt"/>
                <a:cs typeface="Arial"/>
              </a:rPr>
              <a:t>Continuous </a:t>
            </a:r>
            <a:r>
              <a:rPr sz="2200" spc="-80" dirty="0">
                <a:latin typeface="+mj-lt"/>
                <a:cs typeface="Trebuchet MS"/>
              </a:rPr>
              <a:t>above </a:t>
            </a:r>
            <a:r>
              <a:rPr sz="2200" spc="10" dirty="0">
                <a:latin typeface="+mj-lt"/>
                <a:cs typeface="Arial"/>
              </a:rPr>
              <a:t>with</a:t>
            </a:r>
            <a:r>
              <a:rPr sz="2200" spc="-409" dirty="0">
                <a:latin typeface="+mj-lt"/>
                <a:cs typeface="Arial"/>
              </a:rPr>
              <a:t> </a:t>
            </a:r>
            <a:r>
              <a:rPr sz="2200" spc="-20" dirty="0">
                <a:latin typeface="+mj-lt"/>
                <a:cs typeface="Arial"/>
              </a:rPr>
              <a:t>the </a:t>
            </a:r>
            <a:r>
              <a:rPr sz="2200" b="1" spc="-105" dirty="0">
                <a:latin typeface="+mj-lt"/>
                <a:cs typeface="Trebuchet MS"/>
              </a:rPr>
              <a:t>medulla </a:t>
            </a:r>
            <a:r>
              <a:rPr sz="2200" b="1" spc="-85" dirty="0">
                <a:latin typeface="+mj-lt"/>
                <a:cs typeface="Trebuchet MS"/>
              </a:rPr>
              <a:t>oblongata</a:t>
            </a:r>
            <a:r>
              <a:rPr sz="2200" spc="-85" dirty="0">
                <a:latin typeface="+mj-lt"/>
                <a:cs typeface="Arial"/>
              </a:rPr>
              <a:t>.</a:t>
            </a:r>
            <a:endParaRPr sz="2200" dirty="0">
              <a:latin typeface="+mj-lt"/>
              <a:cs typeface="Arial"/>
            </a:endParaRPr>
          </a:p>
          <a:p>
            <a:pPr marL="361950" indent="-349250">
              <a:lnSpc>
                <a:spcPct val="100000"/>
              </a:lnSpc>
              <a:buFont typeface="Courier New"/>
              <a:buChar char="o"/>
              <a:tabLst>
                <a:tab pos="361950" algn="l"/>
              </a:tabLst>
            </a:pPr>
            <a:r>
              <a:rPr sz="2200" spc="-55" dirty="0">
                <a:latin typeface="+mj-lt"/>
                <a:cs typeface="Arial"/>
              </a:rPr>
              <a:t>Its </a:t>
            </a:r>
            <a:r>
              <a:rPr sz="2200" spc="-35" dirty="0">
                <a:latin typeface="+mj-lt"/>
                <a:cs typeface="Arial"/>
              </a:rPr>
              <a:t>lower </a:t>
            </a:r>
            <a:r>
              <a:rPr sz="2200" spc="-90" dirty="0">
                <a:latin typeface="+mj-lt"/>
                <a:cs typeface="Trebuchet MS"/>
              </a:rPr>
              <a:t>end </a:t>
            </a:r>
            <a:r>
              <a:rPr sz="2200" spc="-105" dirty="0">
                <a:latin typeface="+mj-lt"/>
                <a:cs typeface="Arial"/>
              </a:rPr>
              <a:t>is </a:t>
            </a:r>
            <a:r>
              <a:rPr sz="2200" spc="-80" dirty="0">
                <a:latin typeface="+mj-lt"/>
                <a:cs typeface="Arial"/>
              </a:rPr>
              <a:t>called </a:t>
            </a:r>
            <a:r>
              <a:rPr sz="2200" b="1" spc="-105" dirty="0">
                <a:latin typeface="+mj-lt"/>
                <a:cs typeface="Trebuchet MS"/>
              </a:rPr>
              <a:t>conus</a:t>
            </a:r>
            <a:r>
              <a:rPr sz="2200" b="1" spc="-405" dirty="0">
                <a:latin typeface="+mj-lt"/>
                <a:cs typeface="Trebuchet MS"/>
              </a:rPr>
              <a:t> </a:t>
            </a:r>
            <a:r>
              <a:rPr sz="2200" b="1" spc="-80" dirty="0">
                <a:latin typeface="+mj-lt"/>
                <a:cs typeface="Trebuchet MS"/>
              </a:rPr>
              <a:t>medullaris*</a:t>
            </a:r>
            <a:r>
              <a:rPr sz="2200" spc="-80" dirty="0">
                <a:latin typeface="+mj-lt"/>
                <a:cs typeface="Arial"/>
              </a:rPr>
              <a:t>.</a:t>
            </a:r>
            <a:endParaRPr sz="2200" dirty="0">
              <a:latin typeface="+mj-lt"/>
              <a:cs typeface="Arial"/>
            </a:endParaRPr>
          </a:p>
          <a:p>
            <a:pPr marL="361950" indent="-349250">
              <a:lnSpc>
                <a:spcPct val="100000"/>
              </a:lnSpc>
              <a:buFont typeface="Courier New"/>
              <a:buChar char="o"/>
              <a:tabLst>
                <a:tab pos="361950" algn="l"/>
              </a:tabLst>
            </a:pPr>
            <a:r>
              <a:rPr sz="2200" spc="-150" dirty="0">
                <a:latin typeface="+mj-lt"/>
                <a:cs typeface="Arial"/>
              </a:rPr>
              <a:t>Gives </a:t>
            </a:r>
            <a:r>
              <a:rPr sz="2200" spc="-75" dirty="0">
                <a:latin typeface="+mj-lt"/>
                <a:cs typeface="Arial"/>
              </a:rPr>
              <a:t>rise </a:t>
            </a:r>
            <a:r>
              <a:rPr sz="2200" spc="15" dirty="0">
                <a:latin typeface="+mj-lt"/>
                <a:cs typeface="Arial"/>
              </a:rPr>
              <a:t>to </a:t>
            </a:r>
            <a:r>
              <a:rPr sz="2200" spc="-100" dirty="0">
                <a:latin typeface="+mj-lt"/>
                <a:cs typeface="Arial"/>
              </a:rPr>
              <a:t>31 </a:t>
            </a:r>
            <a:r>
              <a:rPr sz="2200" b="1" u="heavy" spc="-105" dirty="0">
                <a:uFill>
                  <a:solidFill>
                    <a:srgbClr val="000000"/>
                  </a:solidFill>
                </a:uFill>
                <a:latin typeface="+mj-lt"/>
                <a:cs typeface="Trebuchet MS"/>
              </a:rPr>
              <a:t>pairs</a:t>
            </a:r>
            <a:r>
              <a:rPr sz="2200" b="1" spc="-105" dirty="0">
                <a:latin typeface="+mj-lt"/>
                <a:cs typeface="Trebuchet MS"/>
              </a:rPr>
              <a:t> </a:t>
            </a:r>
            <a:r>
              <a:rPr sz="2200" spc="-5" dirty="0">
                <a:latin typeface="+mj-lt"/>
                <a:cs typeface="Arial"/>
              </a:rPr>
              <a:t>of </a:t>
            </a:r>
            <a:r>
              <a:rPr sz="2200" spc="-85" dirty="0">
                <a:latin typeface="+mj-lt"/>
                <a:cs typeface="Arial"/>
              </a:rPr>
              <a:t>spinal</a:t>
            </a:r>
            <a:r>
              <a:rPr sz="2200" spc="-375" dirty="0">
                <a:latin typeface="+mj-lt"/>
                <a:cs typeface="Arial"/>
              </a:rPr>
              <a:t> </a:t>
            </a:r>
            <a:r>
              <a:rPr sz="2200" spc="-90" dirty="0">
                <a:latin typeface="+mj-lt"/>
                <a:cs typeface="Arial"/>
              </a:rPr>
              <a:t>nerves:</a:t>
            </a:r>
            <a:endParaRPr sz="2200" dirty="0">
              <a:latin typeface="+mj-lt"/>
              <a:cs typeface="Arial"/>
            </a:endParaRPr>
          </a:p>
          <a:p>
            <a:pPr marL="469900" lvl="1" indent="-228600">
              <a:lnSpc>
                <a:spcPct val="100000"/>
              </a:lnSpc>
              <a:buChar char="•"/>
              <a:tabLst>
                <a:tab pos="469900" algn="l"/>
                <a:tab pos="470534" algn="l"/>
              </a:tabLst>
            </a:pPr>
            <a:r>
              <a:rPr sz="2200" spc="-100" dirty="0">
                <a:latin typeface="+mj-lt"/>
                <a:cs typeface="Arial"/>
              </a:rPr>
              <a:t>8</a:t>
            </a:r>
            <a:r>
              <a:rPr sz="2200" spc="-114" dirty="0">
                <a:latin typeface="+mj-lt"/>
                <a:cs typeface="Arial"/>
              </a:rPr>
              <a:t> </a:t>
            </a:r>
            <a:r>
              <a:rPr sz="2200" spc="-100" dirty="0">
                <a:latin typeface="+mj-lt"/>
                <a:cs typeface="Arial"/>
              </a:rPr>
              <a:t>Cervical</a:t>
            </a:r>
            <a:endParaRPr sz="2200" dirty="0">
              <a:latin typeface="+mj-lt"/>
              <a:cs typeface="Arial"/>
            </a:endParaRPr>
          </a:p>
          <a:p>
            <a:pPr marL="469900" lvl="1" indent="-228600">
              <a:lnSpc>
                <a:spcPct val="100000"/>
              </a:lnSpc>
              <a:buChar char="•"/>
              <a:tabLst>
                <a:tab pos="469900" algn="l"/>
                <a:tab pos="470534" algn="l"/>
              </a:tabLst>
            </a:pPr>
            <a:r>
              <a:rPr sz="2200" spc="-100" dirty="0">
                <a:latin typeface="+mj-lt"/>
                <a:cs typeface="Arial"/>
              </a:rPr>
              <a:t>12</a:t>
            </a:r>
            <a:r>
              <a:rPr sz="2200" spc="-125" dirty="0">
                <a:latin typeface="+mj-lt"/>
                <a:cs typeface="Arial"/>
              </a:rPr>
              <a:t> </a:t>
            </a:r>
            <a:r>
              <a:rPr sz="2200" spc="-100" dirty="0">
                <a:latin typeface="+mj-lt"/>
                <a:cs typeface="Arial"/>
              </a:rPr>
              <a:t>Thoracic</a:t>
            </a:r>
            <a:endParaRPr lang="en-US" sz="2200" spc="-100" dirty="0">
              <a:latin typeface="+mj-lt"/>
              <a:cs typeface="Arial"/>
            </a:endParaRPr>
          </a:p>
          <a:p>
            <a:pPr marL="469900" lvl="1" indent="-228600">
              <a:lnSpc>
                <a:spcPct val="100000"/>
              </a:lnSpc>
              <a:buChar char="•"/>
              <a:tabLst>
                <a:tab pos="469900" algn="l"/>
                <a:tab pos="470534" algn="l"/>
              </a:tabLst>
            </a:pPr>
            <a:r>
              <a:rPr lang="en-US" sz="2200" dirty="0">
                <a:latin typeface="+mj-lt"/>
                <a:cs typeface="Arial"/>
              </a:rPr>
              <a:t>5 Lumbar</a:t>
            </a:r>
          </a:p>
          <a:p>
            <a:pPr marL="469900" lvl="1" indent="-228600">
              <a:lnSpc>
                <a:spcPct val="100000"/>
              </a:lnSpc>
              <a:buChar char="•"/>
              <a:tabLst>
                <a:tab pos="469900" algn="l"/>
                <a:tab pos="470534" algn="l"/>
              </a:tabLst>
            </a:pPr>
            <a:r>
              <a:rPr lang="en-US" sz="2200" dirty="0">
                <a:latin typeface="+mj-lt"/>
                <a:cs typeface="Arial"/>
              </a:rPr>
              <a:t>5 Sacral</a:t>
            </a:r>
          </a:p>
          <a:p>
            <a:pPr marL="469900" lvl="1" indent="-228600">
              <a:lnSpc>
                <a:spcPct val="100000"/>
              </a:lnSpc>
              <a:buChar char="•"/>
              <a:tabLst>
                <a:tab pos="469900" algn="l"/>
                <a:tab pos="470534" algn="l"/>
              </a:tabLst>
            </a:pPr>
            <a:r>
              <a:rPr lang="en-US" sz="2200" dirty="0">
                <a:latin typeface="+mj-lt"/>
                <a:cs typeface="Arial"/>
              </a:rPr>
              <a:t>ONE Coccygeal</a:t>
            </a:r>
          </a:p>
          <a:p>
            <a:pPr marL="469900" lvl="1" indent="-228600">
              <a:lnSpc>
                <a:spcPct val="100000"/>
              </a:lnSpc>
              <a:buChar char="•"/>
              <a:tabLst>
                <a:tab pos="469900" algn="l"/>
                <a:tab pos="470534" algn="l"/>
              </a:tabLst>
            </a:pPr>
            <a:endParaRPr sz="2200" dirty="0">
              <a:latin typeface="+mj-lt"/>
              <a:cs typeface="Arial"/>
            </a:endParaRPr>
          </a:p>
        </p:txBody>
      </p:sp>
      <p:sp>
        <p:nvSpPr>
          <p:cNvPr id="8" name="object 8"/>
          <p:cNvSpPr txBox="1"/>
          <p:nvPr/>
        </p:nvSpPr>
        <p:spPr>
          <a:xfrm>
            <a:off x="4080611" y="5413486"/>
            <a:ext cx="4174435" cy="843821"/>
          </a:xfrm>
          <a:prstGeom prst="rect">
            <a:avLst/>
          </a:prstGeom>
        </p:spPr>
        <p:txBody>
          <a:bodyPr vert="horz" wrap="square" lIns="0" tIns="12700" rIns="0" bIns="0" rtlCol="0">
            <a:spAutoFit/>
          </a:bodyPr>
          <a:lstStyle/>
          <a:p>
            <a:pPr marL="12700">
              <a:lnSpc>
                <a:spcPct val="100000"/>
              </a:lnSpc>
              <a:spcBef>
                <a:spcPts val="100"/>
              </a:spcBef>
            </a:pPr>
            <a:r>
              <a:rPr spc="-45" dirty="0">
                <a:solidFill>
                  <a:srgbClr val="7E7E7E"/>
                </a:solidFill>
                <a:cs typeface="Trebuchet MS"/>
              </a:rPr>
              <a:t>*Recall </a:t>
            </a:r>
            <a:r>
              <a:rPr spc="-85" dirty="0">
                <a:solidFill>
                  <a:srgbClr val="7E7E7E"/>
                </a:solidFill>
                <a:cs typeface="Trebuchet MS"/>
              </a:rPr>
              <a:t>from</a:t>
            </a:r>
            <a:r>
              <a:rPr spc="-200" dirty="0">
                <a:solidFill>
                  <a:srgbClr val="7E7E7E"/>
                </a:solidFill>
                <a:cs typeface="Trebuchet MS"/>
              </a:rPr>
              <a:t> </a:t>
            </a:r>
            <a:r>
              <a:rPr spc="-65" dirty="0">
                <a:solidFill>
                  <a:srgbClr val="7E7E7E"/>
                </a:solidFill>
                <a:cs typeface="Trebuchet MS"/>
              </a:rPr>
              <a:t>foundation</a:t>
            </a:r>
            <a:r>
              <a:rPr spc="-65" dirty="0">
                <a:solidFill>
                  <a:srgbClr val="7E7E7E"/>
                </a:solidFill>
                <a:cs typeface="Arial"/>
              </a:rPr>
              <a:t>:</a:t>
            </a:r>
            <a:endParaRPr dirty="0">
              <a:cs typeface="Arial"/>
            </a:endParaRPr>
          </a:p>
          <a:p>
            <a:pPr marL="12700" marR="5080">
              <a:lnSpc>
                <a:spcPct val="100000"/>
              </a:lnSpc>
            </a:pPr>
            <a:r>
              <a:rPr spc="-120" dirty="0">
                <a:solidFill>
                  <a:srgbClr val="7E7E7E"/>
                </a:solidFill>
                <a:cs typeface="Arial"/>
              </a:rPr>
              <a:t>End </a:t>
            </a:r>
            <a:r>
              <a:rPr spc="-5" dirty="0">
                <a:solidFill>
                  <a:srgbClr val="7E7E7E"/>
                </a:solidFill>
                <a:cs typeface="Arial"/>
              </a:rPr>
              <a:t>of </a:t>
            </a:r>
            <a:r>
              <a:rPr spc="-60" dirty="0">
                <a:solidFill>
                  <a:srgbClr val="7E7E7E"/>
                </a:solidFill>
                <a:cs typeface="Arial"/>
              </a:rPr>
              <a:t>spinal </a:t>
            </a:r>
            <a:r>
              <a:rPr spc="-45" dirty="0">
                <a:solidFill>
                  <a:srgbClr val="7E7E7E"/>
                </a:solidFill>
                <a:cs typeface="Arial"/>
              </a:rPr>
              <a:t>cord: </a:t>
            </a:r>
            <a:r>
              <a:rPr spc="-85" dirty="0">
                <a:solidFill>
                  <a:srgbClr val="7E7E7E"/>
                </a:solidFill>
                <a:cs typeface="Arial"/>
              </a:rPr>
              <a:t>conus </a:t>
            </a:r>
            <a:r>
              <a:rPr spc="-45" dirty="0">
                <a:solidFill>
                  <a:srgbClr val="7E7E7E"/>
                </a:solidFill>
                <a:cs typeface="Arial"/>
              </a:rPr>
              <a:t>medullaris.  </a:t>
            </a:r>
            <a:endParaRPr lang="en-US" spc="-45" dirty="0">
              <a:solidFill>
                <a:srgbClr val="7E7E7E"/>
              </a:solidFill>
              <a:cs typeface="Arial"/>
            </a:endParaRPr>
          </a:p>
          <a:p>
            <a:pPr marL="12700" marR="5080">
              <a:lnSpc>
                <a:spcPct val="100000"/>
              </a:lnSpc>
            </a:pPr>
            <a:r>
              <a:rPr spc="-120" dirty="0">
                <a:solidFill>
                  <a:srgbClr val="7E7E7E"/>
                </a:solidFill>
                <a:cs typeface="Arial"/>
              </a:rPr>
              <a:t>End </a:t>
            </a:r>
            <a:r>
              <a:rPr spc="-5" dirty="0">
                <a:solidFill>
                  <a:srgbClr val="7E7E7E"/>
                </a:solidFill>
                <a:cs typeface="Arial"/>
              </a:rPr>
              <a:t>of </a:t>
            </a:r>
            <a:r>
              <a:rPr spc="-60" dirty="0">
                <a:solidFill>
                  <a:srgbClr val="7E7E7E"/>
                </a:solidFill>
                <a:cs typeface="Arial"/>
              </a:rPr>
              <a:t>spinal nerves: </a:t>
            </a:r>
            <a:r>
              <a:rPr spc="-90" dirty="0">
                <a:solidFill>
                  <a:srgbClr val="7E7E7E"/>
                </a:solidFill>
                <a:cs typeface="Arial"/>
              </a:rPr>
              <a:t>cauda</a:t>
            </a:r>
            <a:r>
              <a:rPr spc="-114" dirty="0">
                <a:solidFill>
                  <a:srgbClr val="7E7E7E"/>
                </a:solidFill>
                <a:cs typeface="Arial"/>
              </a:rPr>
              <a:t> </a:t>
            </a:r>
            <a:r>
              <a:rPr spc="-55" dirty="0">
                <a:solidFill>
                  <a:srgbClr val="7E7E7E"/>
                </a:solidFill>
                <a:cs typeface="Arial"/>
              </a:rPr>
              <a:t>equina.</a:t>
            </a:r>
            <a:endParaRPr dirty="0">
              <a:cs typeface="Arial"/>
            </a:endParaRPr>
          </a:p>
        </p:txBody>
      </p:sp>
      <p:sp>
        <p:nvSpPr>
          <p:cNvPr id="9" name="object 9"/>
          <p:cNvSpPr/>
          <p:nvPr/>
        </p:nvSpPr>
        <p:spPr>
          <a:xfrm>
            <a:off x="9448800" y="1272539"/>
            <a:ext cx="2564892" cy="5178552"/>
          </a:xfrm>
          <a:prstGeom prst="rect">
            <a:avLst/>
          </a:prstGeom>
          <a:blipFill>
            <a:blip r:embed="rId3" cstate="print"/>
            <a:stretch>
              <a:fillRect/>
            </a:stretch>
          </a:blipFill>
        </p:spPr>
        <p:txBody>
          <a:bodyPr wrap="square" lIns="0" tIns="0" rIns="0" bIns="0" rtlCol="0"/>
          <a:lstStyle/>
          <a:p>
            <a:endParaRPr/>
          </a:p>
        </p:txBody>
      </p:sp>
      <p:sp>
        <p:nvSpPr>
          <p:cNvPr id="10" name="Title 1">
            <a:extLst>
              <a:ext uri="{FF2B5EF4-FFF2-40B4-BE49-F238E27FC236}">
                <a16:creationId xmlns:a16="http://schemas.microsoft.com/office/drawing/2014/main" id="{BCB00B6C-656A-4939-B121-08885659CB53}"/>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Spinal Cord</a:t>
            </a:r>
            <a:endParaRPr lang="en-US" sz="3200" b="1" dirty="0"/>
          </a:p>
        </p:txBody>
      </p:sp>
      <p:sp>
        <p:nvSpPr>
          <p:cNvPr id="11" name="Rectangle: Rounded Corners 9">
            <a:extLst>
              <a:ext uri="{FF2B5EF4-FFF2-40B4-BE49-F238E27FC236}">
                <a16:creationId xmlns:a16="http://schemas.microsoft.com/office/drawing/2014/main" id="{EA75236B-44CA-4A91-A058-88CA36913F3C}"/>
              </a:ext>
            </a:extLst>
          </p:cNvPr>
          <p:cNvSpPr/>
          <p:nvPr/>
        </p:nvSpPr>
        <p:spPr>
          <a:xfrm>
            <a:off x="9857934" y="147246"/>
            <a:ext cx="2187458" cy="439373"/>
          </a:xfrm>
          <a:prstGeom prst="roundRect">
            <a:avLst/>
          </a:prstGeom>
          <a:noFill/>
          <a:ln w="285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mj-lt"/>
              </a:rPr>
              <a:t>Only on the boy’s slides</a:t>
            </a:r>
            <a:endParaRPr lang="en-GB" sz="1600" b="1" dirty="0">
              <a:solidFill>
                <a:srgbClr val="0070C0"/>
              </a:solidFill>
              <a:latin typeface="+mj-lt"/>
            </a:endParaRPr>
          </a:p>
        </p:txBody>
      </p:sp>
    </p:spTree>
    <p:extLst>
      <p:ext uri="{BB962C8B-B14F-4D97-AF65-F5344CB8AC3E}">
        <p14:creationId xmlns:p14="http://schemas.microsoft.com/office/powerpoint/2010/main" val="912383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7409" y="1051941"/>
            <a:ext cx="6938009" cy="5729517"/>
          </a:xfrm>
          <a:prstGeom prst="rect">
            <a:avLst/>
          </a:prstGeom>
        </p:spPr>
        <p:txBody>
          <a:bodyPr vert="horz" wrap="square" lIns="0" tIns="49530" rIns="0" bIns="0" rtlCol="0">
            <a:spAutoFit/>
          </a:bodyPr>
          <a:lstStyle/>
          <a:p>
            <a:pPr marL="241300" marR="571500" indent="-228600">
              <a:lnSpc>
                <a:spcPts val="2380"/>
              </a:lnSpc>
              <a:buFont typeface="Courier New"/>
              <a:buChar char="o"/>
              <a:tabLst>
                <a:tab pos="241935" algn="l"/>
                <a:tab pos="1812925" algn="l"/>
              </a:tabLst>
            </a:pPr>
            <a:r>
              <a:rPr sz="2200" spc="-130" dirty="0">
                <a:latin typeface="+mj-lt"/>
                <a:cs typeface="Arial"/>
              </a:rPr>
              <a:t>Spinal </a:t>
            </a:r>
            <a:r>
              <a:rPr sz="2200" spc="-110" dirty="0">
                <a:latin typeface="+mj-lt"/>
                <a:cs typeface="Arial"/>
              </a:rPr>
              <a:t>nerves </a:t>
            </a:r>
            <a:r>
              <a:rPr sz="2200" spc="-95" dirty="0">
                <a:latin typeface="+mj-lt"/>
                <a:cs typeface="Arial"/>
              </a:rPr>
              <a:t>supplying </a:t>
            </a:r>
            <a:r>
              <a:rPr sz="2200" spc="-35" dirty="0">
                <a:latin typeface="+mj-lt"/>
                <a:cs typeface="Arial"/>
              </a:rPr>
              <a:t>the </a:t>
            </a:r>
            <a:r>
              <a:rPr sz="2200" spc="-70" dirty="0">
                <a:latin typeface="+mj-lt"/>
                <a:cs typeface="Arial"/>
              </a:rPr>
              <a:t>upper </a:t>
            </a:r>
            <a:r>
              <a:rPr sz="2200" spc="-20" dirty="0">
                <a:latin typeface="+mj-lt"/>
                <a:cs typeface="Arial"/>
              </a:rPr>
              <a:t>or </a:t>
            </a:r>
            <a:r>
              <a:rPr sz="2200" spc="-45" dirty="0">
                <a:latin typeface="+mj-lt"/>
                <a:cs typeface="Arial"/>
              </a:rPr>
              <a:t>lower </a:t>
            </a:r>
            <a:r>
              <a:rPr sz="2200" spc="-80" dirty="0">
                <a:latin typeface="+mj-lt"/>
                <a:cs typeface="Arial"/>
              </a:rPr>
              <a:t>limbs</a:t>
            </a:r>
            <a:r>
              <a:rPr sz="2200" spc="-365" dirty="0">
                <a:latin typeface="+mj-lt"/>
                <a:cs typeface="Arial"/>
              </a:rPr>
              <a:t> </a:t>
            </a:r>
            <a:r>
              <a:rPr sz="2200" spc="-30" dirty="0">
                <a:latin typeface="+mj-lt"/>
                <a:cs typeface="Arial"/>
              </a:rPr>
              <a:t>form  </a:t>
            </a:r>
            <a:r>
              <a:rPr sz="2200" spc="-140" dirty="0">
                <a:latin typeface="+mj-lt"/>
                <a:cs typeface="Arial"/>
              </a:rPr>
              <a:t>plexuses</a:t>
            </a:r>
            <a:r>
              <a:rPr sz="2200" spc="-85" dirty="0">
                <a:latin typeface="+mj-lt"/>
                <a:cs typeface="Arial"/>
              </a:rPr>
              <a:t> </a:t>
            </a:r>
            <a:r>
              <a:rPr sz="2200" spc="-105" dirty="0" err="1">
                <a:latin typeface="+mj-lt"/>
                <a:cs typeface="Arial"/>
              </a:rPr>
              <a:t>e.g</a:t>
            </a:r>
            <a:r>
              <a:rPr lang="en-US" sz="2200" spc="-105" dirty="0">
                <a:latin typeface="+mj-lt"/>
                <a:cs typeface="Arial"/>
              </a:rPr>
              <a:t>  </a:t>
            </a:r>
            <a:r>
              <a:rPr sz="2200" u="heavy" spc="-85" dirty="0">
                <a:uFill>
                  <a:solidFill>
                    <a:srgbClr val="4FACF3"/>
                  </a:solidFill>
                </a:uFill>
                <a:latin typeface="+mj-lt"/>
                <a:cs typeface="Arial"/>
              </a:rPr>
              <a:t>brachial</a:t>
            </a:r>
            <a:r>
              <a:rPr sz="2200" spc="-85" dirty="0">
                <a:latin typeface="+mj-lt"/>
                <a:cs typeface="Arial"/>
              </a:rPr>
              <a:t> </a:t>
            </a:r>
            <a:r>
              <a:rPr sz="2200" spc="-20" dirty="0">
                <a:latin typeface="+mj-lt"/>
                <a:cs typeface="Arial"/>
              </a:rPr>
              <a:t>or </a:t>
            </a:r>
            <a:r>
              <a:rPr sz="2200" u="heavy" spc="-65" dirty="0">
                <a:uFill>
                  <a:solidFill>
                    <a:srgbClr val="FFCC00"/>
                  </a:solidFill>
                </a:uFill>
                <a:latin typeface="+mj-lt"/>
                <a:cs typeface="Arial"/>
              </a:rPr>
              <a:t>lumbar</a:t>
            </a:r>
            <a:r>
              <a:rPr sz="2200" u="heavy" spc="-280" dirty="0">
                <a:uFill>
                  <a:solidFill>
                    <a:srgbClr val="FFCC00"/>
                  </a:solidFill>
                </a:uFill>
                <a:latin typeface="+mj-lt"/>
                <a:cs typeface="Arial"/>
              </a:rPr>
              <a:t> </a:t>
            </a:r>
            <a:r>
              <a:rPr sz="2200" u="heavy" spc="-110" dirty="0">
                <a:uFill>
                  <a:solidFill>
                    <a:srgbClr val="FFCC00"/>
                  </a:solidFill>
                </a:uFill>
                <a:latin typeface="+mj-lt"/>
                <a:cs typeface="Arial"/>
              </a:rPr>
              <a:t>plexus</a:t>
            </a:r>
            <a:r>
              <a:rPr sz="2200" u="heavy" spc="-110" dirty="0" smtClean="0">
                <a:uFill>
                  <a:solidFill>
                    <a:srgbClr val="FFCC00"/>
                  </a:solidFill>
                </a:uFill>
                <a:latin typeface="+mj-lt"/>
                <a:cs typeface="Arial"/>
              </a:rPr>
              <a:t>.</a:t>
            </a:r>
            <a:r>
              <a:rPr lang="en-US" sz="2200" spc="-110" dirty="0" smtClean="0">
                <a:uFill>
                  <a:solidFill>
                    <a:srgbClr val="FFCC00"/>
                  </a:solidFill>
                </a:uFill>
                <a:latin typeface="+mj-lt"/>
                <a:cs typeface="Arial"/>
              </a:rPr>
              <a:t> </a:t>
            </a:r>
            <a:r>
              <a:rPr lang="en-US" sz="2200" spc="-110" dirty="0" smtClean="0">
                <a:solidFill>
                  <a:schemeClr val="bg1">
                    <a:lumMod val="65000"/>
                  </a:schemeClr>
                </a:solidFill>
                <a:uFill>
                  <a:solidFill>
                    <a:srgbClr val="FFCC00"/>
                  </a:solidFill>
                </a:uFill>
                <a:latin typeface="+mj-lt"/>
                <a:cs typeface="Arial"/>
              </a:rPr>
              <a:t>(It always coming from the anterior rami)</a:t>
            </a:r>
            <a:endParaRPr lang="en-US" sz="2200" dirty="0" smtClean="0">
              <a:solidFill>
                <a:schemeClr val="bg1">
                  <a:lumMod val="65000"/>
                </a:schemeClr>
              </a:solidFill>
              <a:latin typeface="+mj-lt"/>
              <a:cs typeface="Arial"/>
            </a:endParaRPr>
          </a:p>
          <a:p>
            <a:pPr marL="305435" indent="-292735">
              <a:lnSpc>
                <a:spcPts val="2510"/>
              </a:lnSpc>
              <a:buFont typeface="Courier New"/>
              <a:buChar char="o"/>
              <a:tabLst>
                <a:tab pos="306070" algn="l"/>
              </a:tabLst>
            </a:pPr>
            <a:r>
              <a:rPr sz="2200" spc="-105" dirty="0" smtClean="0">
                <a:latin typeface="+mj-lt"/>
                <a:cs typeface="Arial"/>
              </a:rPr>
              <a:t>Nerve </a:t>
            </a:r>
            <a:r>
              <a:rPr sz="2200" spc="-70" dirty="0">
                <a:latin typeface="+mj-lt"/>
                <a:cs typeface="Arial"/>
              </a:rPr>
              <a:t>cell </a:t>
            </a:r>
            <a:r>
              <a:rPr sz="2200" spc="-100" dirty="0">
                <a:latin typeface="+mj-lt"/>
                <a:cs typeface="Arial"/>
              </a:rPr>
              <a:t>bodies </a:t>
            </a:r>
            <a:r>
              <a:rPr sz="2200" spc="-10" dirty="0">
                <a:latin typeface="+mj-lt"/>
                <a:cs typeface="Arial"/>
              </a:rPr>
              <a:t>that </a:t>
            </a:r>
            <a:r>
              <a:rPr sz="2200" spc="-100" dirty="0">
                <a:latin typeface="+mj-lt"/>
                <a:cs typeface="Arial"/>
              </a:rPr>
              <a:t>are </a:t>
            </a:r>
            <a:r>
              <a:rPr sz="2200" spc="-120" dirty="0">
                <a:latin typeface="+mj-lt"/>
                <a:cs typeface="Arial"/>
              </a:rPr>
              <a:t>aggregated </a:t>
            </a:r>
            <a:r>
              <a:rPr sz="2200" spc="-70" dirty="0">
                <a:latin typeface="+mj-lt"/>
                <a:cs typeface="Arial"/>
              </a:rPr>
              <a:t>outside </a:t>
            </a:r>
            <a:r>
              <a:rPr sz="2200" spc="-25" dirty="0">
                <a:latin typeface="+mj-lt"/>
                <a:cs typeface="Arial"/>
              </a:rPr>
              <a:t>the</a:t>
            </a:r>
            <a:r>
              <a:rPr sz="2200" spc="-385" dirty="0">
                <a:latin typeface="+mj-lt"/>
                <a:cs typeface="Arial"/>
              </a:rPr>
              <a:t> </a:t>
            </a:r>
            <a:r>
              <a:rPr sz="2200" spc="-355" dirty="0">
                <a:latin typeface="+mj-lt"/>
                <a:cs typeface="Arial"/>
              </a:rPr>
              <a:t>CNS</a:t>
            </a:r>
            <a:endParaRPr sz="2200" dirty="0">
              <a:latin typeface="+mj-lt"/>
              <a:cs typeface="Arial"/>
            </a:endParaRPr>
          </a:p>
          <a:p>
            <a:pPr marL="241300">
              <a:lnSpc>
                <a:spcPts val="2510"/>
              </a:lnSpc>
            </a:pPr>
            <a:r>
              <a:rPr sz="2200" spc="-100" dirty="0">
                <a:latin typeface="+mj-lt"/>
                <a:cs typeface="Arial"/>
              </a:rPr>
              <a:t>are </a:t>
            </a:r>
            <a:r>
              <a:rPr sz="2200" spc="-95" dirty="0">
                <a:latin typeface="+mj-lt"/>
                <a:cs typeface="Arial"/>
              </a:rPr>
              <a:t>called</a:t>
            </a:r>
            <a:r>
              <a:rPr sz="2200" spc="-145" dirty="0">
                <a:latin typeface="+mj-lt"/>
                <a:cs typeface="Arial"/>
              </a:rPr>
              <a:t> </a:t>
            </a:r>
            <a:r>
              <a:rPr sz="2200" u="heavy" spc="-210" dirty="0">
                <a:uFill>
                  <a:solidFill>
                    <a:srgbClr val="92D050"/>
                  </a:solidFill>
                </a:uFill>
                <a:latin typeface="+mj-lt"/>
                <a:cs typeface="Arial"/>
              </a:rPr>
              <a:t>GANGLIA.</a:t>
            </a:r>
            <a:endParaRPr sz="2200" dirty="0">
              <a:latin typeface="+mj-lt"/>
              <a:cs typeface="Arial"/>
            </a:endParaRPr>
          </a:p>
          <a:p>
            <a:pPr>
              <a:lnSpc>
                <a:spcPct val="100000"/>
              </a:lnSpc>
            </a:pPr>
            <a:endParaRPr lang="en-US" sz="2200" dirty="0" smtClean="0">
              <a:latin typeface="+mj-lt"/>
              <a:cs typeface="Times New Roman"/>
            </a:endParaRPr>
          </a:p>
          <a:p>
            <a:pPr>
              <a:lnSpc>
                <a:spcPct val="100000"/>
              </a:lnSpc>
            </a:pPr>
            <a:endParaRPr lang="en-US" sz="2200" dirty="0" smtClean="0">
              <a:latin typeface="+mj-lt"/>
              <a:cs typeface="Times New Roman"/>
            </a:endParaRPr>
          </a:p>
          <a:p>
            <a:pPr>
              <a:lnSpc>
                <a:spcPct val="100000"/>
              </a:lnSpc>
            </a:pPr>
            <a:endParaRPr sz="2200" dirty="0">
              <a:latin typeface="+mj-lt"/>
              <a:cs typeface="Times New Roman"/>
            </a:endParaRPr>
          </a:p>
          <a:p>
            <a:pPr>
              <a:lnSpc>
                <a:spcPct val="100000"/>
              </a:lnSpc>
            </a:pPr>
            <a:endParaRPr sz="2200" dirty="0">
              <a:latin typeface="+mj-lt"/>
              <a:cs typeface="Times New Roman"/>
            </a:endParaRPr>
          </a:p>
          <a:p>
            <a:pPr marL="241300" marR="5080" indent="-228600">
              <a:lnSpc>
                <a:spcPct val="90100"/>
              </a:lnSpc>
              <a:buFont typeface="Courier New"/>
              <a:buChar char="o"/>
              <a:tabLst>
                <a:tab pos="241935" algn="l"/>
              </a:tabLst>
            </a:pPr>
            <a:r>
              <a:rPr sz="2200" spc="-110" dirty="0">
                <a:latin typeface="+mj-lt"/>
                <a:cs typeface="Arial"/>
              </a:rPr>
              <a:t>Neurons </a:t>
            </a:r>
            <a:r>
              <a:rPr sz="2200" spc="-5" dirty="0">
                <a:latin typeface="+mj-lt"/>
                <a:cs typeface="Arial"/>
              </a:rPr>
              <a:t>that </a:t>
            </a:r>
            <a:r>
              <a:rPr sz="2200" u="heavy" spc="-55" dirty="0">
                <a:uFill>
                  <a:solidFill>
                    <a:srgbClr val="000000"/>
                  </a:solidFill>
                </a:uFill>
                <a:latin typeface="+mj-lt"/>
                <a:cs typeface="Arial"/>
              </a:rPr>
              <a:t>detect </a:t>
            </a:r>
            <a:r>
              <a:rPr sz="2200" u="heavy" spc="-155" dirty="0">
                <a:uFill>
                  <a:solidFill>
                    <a:srgbClr val="000000"/>
                  </a:solidFill>
                </a:uFill>
                <a:latin typeface="+mj-lt"/>
                <a:cs typeface="Arial"/>
              </a:rPr>
              <a:t>changes</a:t>
            </a:r>
            <a:r>
              <a:rPr sz="2200" spc="-155" dirty="0">
                <a:latin typeface="+mj-lt"/>
                <a:cs typeface="Arial"/>
              </a:rPr>
              <a:t> </a:t>
            </a:r>
            <a:r>
              <a:rPr sz="2200" spc="-105" dirty="0">
                <a:latin typeface="+mj-lt"/>
                <a:cs typeface="Arial"/>
              </a:rPr>
              <a:t>and </a:t>
            </a:r>
            <a:r>
              <a:rPr sz="2200" u="heavy" spc="-45" dirty="0">
                <a:uFill>
                  <a:solidFill>
                    <a:srgbClr val="000000"/>
                  </a:solidFill>
                </a:uFill>
                <a:latin typeface="+mj-lt"/>
                <a:cs typeface="Arial"/>
              </a:rPr>
              <a:t>control </a:t>
            </a:r>
            <a:r>
              <a:rPr sz="2200" u="heavy" spc="-30" dirty="0">
                <a:uFill>
                  <a:solidFill>
                    <a:srgbClr val="000000"/>
                  </a:solidFill>
                </a:uFill>
                <a:latin typeface="+mj-lt"/>
                <a:cs typeface="Arial"/>
              </a:rPr>
              <a:t>the </a:t>
            </a:r>
            <a:r>
              <a:rPr sz="2200" u="heavy" spc="-40" dirty="0">
                <a:uFill>
                  <a:solidFill>
                    <a:srgbClr val="000000"/>
                  </a:solidFill>
                </a:uFill>
                <a:latin typeface="+mj-lt"/>
                <a:cs typeface="Arial"/>
              </a:rPr>
              <a:t>activity</a:t>
            </a:r>
            <a:r>
              <a:rPr sz="2200" spc="-40" dirty="0">
                <a:latin typeface="+mj-lt"/>
                <a:cs typeface="Arial"/>
              </a:rPr>
              <a:t> </a:t>
            </a:r>
            <a:r>
              <a:rPr sz="2200" spc="-5" dirty="0">
                <a:latin typeface="+mj-lt"/>
                <a:cs typeface="Arial"/>
              </a:rPr>
              <a:t>of</a:t>
            </a:r>
            <a:r>
              <a:rPr sz="2200" spc="-409" dirty="0">
                <a:latin typeface="+mj-lt"/>
                <a:cs typeface="Arial"/>
              </a:rPr>
              <a:t> </a:t>
            </a:r>
            <a:r>
              <a:rPr sz="2200" spc="-30" dirty="0">
                <a:latin typeface="+mj-lt"/>
                <a:cs typeface="Arial"/>
              </a:rPr>
              <a:t>the  </a:t>
            </a:r>
            <a:r>
              <a:rPr sz="2200" b="1" spc="-145" dirty="0">
                <a:latin typeface="+mj-lt"/>
                <a:cs typeface="Trebuchet MS"/>
              </a:rPr>
              <a:t>viscera </a:t>
            </a:r>
            <a:r>
              <a:rPr sz="2200" spc="-100" dirty="0">
                <a:latin typeface="+mj-lt"/>
                <a:cs typeface="Arial"/>
              </a:rPr>
              <a:t>are </a:t>
            </a:r>
            <a:r>
              <a:rPr sz="2200" spc="-70" dirty="0">
                <a:latin typeface="+mj-lt"/>
                <a:cs typeface="Arial"/>
              </a:rPr>
              <a:t>collectively </a:t>
            </a:r>
            <a:r>
              <a:rPr sz="2200" spc="-55" dirty="0">
                <a:latin typeface="+mj-lt"/>
                <a:cs typeface="Arial"/>
              </a:rPr>
              <a:t>referred </a:t>
            </a:r>
            <a:r>
              <a:rPr sz="2200" spc="15" dirty="0">
                <a:latin typeface="+mj-lt"/>
                <a:cs typeface="Arial"/>
              </a:rPr>
              <a:t>to </a:t>
            </a:r>
            <a:r>
              <a:rPr sz="2200" spc="-210" dirty="0">
                <a:latin typeface="+mj-lt"/>
                <a:cs typeface="Arial"/>
              </a:rPr>
              <a:t>as </a:t>
            </a:r>
            <a:r>
              <a:rPr sz="2200" spc="-30" dirty="0">
                <a:latin typeface="+mj-lt"/>
                <a:cs typeface="Arial"/>
              </a:rPr>
              <a:t>the </a:t>
            </a:r>
            <a:r>
              <a:rPr sz="2200" spc="-65" dirty="0">
                <a:latin typeface="+mj-lt"/>
                <a:cs typeface="Arial"/>
              </a:rPr>
              <a:t>autonomic  </a:t>
            </a:r>
            <a:r>
              <a:rPr sz="2200" spc="-100" dirty="0">
                <a:latin typeface="+mj-lt"/>
                <a:cs typeface="Arial"/>
              </a:rPr>
              <a:t>nervous</a:t>
            </a:r>
            <a:r>
              <a:rPr sz="2200" spc="-125" dirty="0">
                <a:latin typeface="+mj-lt"/>
                <a:cs typeface="Arial"/>
              </a:rPr>
              <a:t> </a:t>
            </a:r>
            <a:r>
              <a:rPr sz="2200" spc="-120" dirty="0">
                <a:latin typeface="+mj-lt"/>
                <a:cs typeface="Arial"/>
              </a:rPr>
              <a:t>system.</a:t>
            </a:r>
            <a:endParaRPr sz="2200" dirty="0">
              <a:latin typeface="+mj-lt"/>
              <a:cs typeface="Arial"/>
            </a:endParaRPr>
          </a:p>
          <a:p>
            <a:pPr marL="241300" marR="918844" indent="-228600">
              <a:lnSpc>
                <a:spcPts val="2380"/>
              </a:lnSpc>
              <a:buFont typeface="Courier New"/>
              <a:buChar char="o"/>
              <a:tabLst>
                <a:tab pos="241935" algn="l"/>
              </a:tabLst>
            </a:pPr>
            <a:r>
              <a:rPr sz="2200" spc="-60" dirty="0">
                <a:solidFill>
                  <a:srgbClr val="C00000"/>
                </a:solidFill>
                <a:latin typeface="+mj-lt"/>
                <a:cs typeface="Arial"/>
              </a:rPr>
              <a:t>Its </a:t>
            </a:r>
            <a:r>
              <a:rPr sz="2200" spc="-90" dirty="0">
                <a:solidFill>
                  <a:srgbClr val="C00000"/>
                </a:solidFill>
                <a:latin typeface="+mj-lt"/>
                <a:cs typeface="Arial"/>
              </a:rPr>
              <a:t>components </a:t>
            </a:r>
            <a:r>
              <a:rPr sz="2200" spc="-100" dirty="0">
                <a:solidFill>
                  <a:srgbClr val="C00000"/>
                </a:solidFill>
                <a:latin typeface="+mj-lt"/>
                <a:cs typeface="Arial"/>
              </a:rPr>
              <a:t>are </a:t>
            </a:r>
            <a:r>
              <a:rPr sz="2200" spc="-80" dirty="0">
                <a:solidFill>
                  <a:srgbClr val="C00000"/>
                </a:solidFill>
                <a:latin typeface="+mj-lt"/>
                <a:cs typeface="Arial"/>
              </a:rPr>
              <a:t>present </a:t>
            </a:r>
            <a:r>
              <a:rPr sz="2200" spc="-30" dirty="0">
                <a:solidFill>
                  <a:srgbClr val="C00000"/>
                </a:solidFill>
                <a:latin typeface="+mj-lt"/>
                <a:cs typeface="Arial"/>
              </a:rPr>
              <a:t>in </a:t>
            </a:r>
            <a:r>
              <a:rPr sz="2200" b="1" u="heavy" spc="-105" dirty="0">
                <a:solidFill>
                  <a:srgbClr val="C00000"/>
                </a:solidFill>
                <a:uFill>
                  <a:solidFill>
                    <a:srgbClr val="C00000"/>
                  </a:solidFill>
                </a:uFill>
                <a:latin typeface="+mj-lt"/>
                <a:cs typeface="Trebuchet MS"/>
              </a:rPr>
              <a:t>both</a:t>
            </a:r>
            <a:r>
              <a:rPr sz="2200" b="1" spc="-105" dirty="0">
                <a:solidFill>
                  <a:srgbClr val="C00000"/>
                </a:solidFill>
                <a:latin typeface="+mj-lt"/>
                <a:cs typeface="Trebuchet MS"/>
              </a:rPr>
              <a:t> </a:t>
            </a:r>
            <a:r>
              <a:rPr sz="2200" spc="-30" dirty="0">
                <a:solidFill>
                  <a:srgbClr val="C00000"/>
                </a:solidFill>
                <a:latin typeface="+mj-lt"/>
                <a:cs typeface="Arial"/>
              </a:rPr>
              <a:t>the </a:t>
            </a:r>
            <a:r>
              <a:rPr sz="2200" spc="-70" dirty="0">
                <a:solidFill>
                  <a:srgbClr val="C00000"/>
                </a:solidFill>
                <a:latin typeface="+mj-lt"/>
                <a:cs typeface="Arial"/>
              </a:rPr>
              <a:t>central</a:t>
            </a:r>
            <a:r>
              <a:rPr sz="2200" spc="-434" dirty="0">
                <a:solidFill>
                  <a:srgbClr val="C00000"/>
                </a:solidFill>
                <a:latin typeface="+mj-lt"/>
                <a:cs typeface="Arial"/>
              </a:rPr>
              <a:t> </a:t>
            </a:r>
            <a:r>
              <a:rPr sz="2200" spc="-105" dirty="0">
                <a:solidFill>
                  <a:srgbClr val="C00000"/>
                </a:solidFill>
                <a:latin typeface="+mj-lt"/>
                <a:cs typeface="Arial"/>
              </a:rPr>
              <a:t>and  </a:t>
            </a:r>
            <a:r>
              <a:rPr sz="2200" spc="-65" dirty="0">
                <a:solidFill>
                  <a:srgbClr val="C00000"/>
                </a:solidFill>
                <a:latin typeface="+mj-lt"/>
                <a:cs typeface="Arial"/>
              </a:rPr>
              <a:t>peripheral </a:t>
            </a:r>
            <a:r>
              <a:rPr sz="2200" spc="-100" dirty="0">
                <a:solidFill>
                  <a:srgbClr val="C00000"/>
                </a:solidFill>
                <a:latin typeface="+mj-lt"/>
                <a:cs typeface="Arial"/>
              </a:rPr>
              <a:t>nervous</a:t>
            </a:r>
            <a:r>
              <a:rPr sz="2200" spc="-185" dirty="0">
                <a:solidFill>
                  <a:srgbClr val="C00000"/>
                </a:solidFill>
                <a:latin typeface="+mj-lt"/>
                <a:cs typeface="Arial"/>
              </a:rPr>
              <a:t> </a:t>
            </a:r>
            <a:r>
              <a:rPr sz="2200" spc="-140" dirty="0">
                <a:solidFill>
                  <a:srgbClr val="C00000"/>
                </a:solidFill>
                <a:latin typeface="+mj-lt"/>
                <a:cs typeface="Arial"/>
              </a:rPr>
              <a:t>systems.</a:t>
            </a:r>
            <a:endParaRPr lang="en-US" sz="2200" spc="-140" dirty="0">
              <a:solidFill>
                <a:srgbClr val="C00000"/>
              </a:solidFill>
              <a:latin typeface="+mj-lt"/>
              <a:cs typeface="Arial"/>
            </a:endParaRPr>
          </a:p>
          <a:p>
            <a:pPr marL="241300" marR="918844" indent="-228600">
              <a:lnSpc>
                <a:spcPts val="2380"/>
              </a:lnSpc>
              <a:buFont typeface="Courier New"/>
              <a:buChar char="o"/>
              <a:tabLst>
                <a:tab pos="241935" algn="l"/>
              </a:tabLst>
            </a:pPr>
            <a:r>
              <a:rPr lang="en-US" sz="2200" dirty="0">
                <a:latin typeface="+mj-lt"/>
                <a:cs typeface="Arial"/>
              </a:rPr>
              <a:t>The autonomic nervous system innervates:</a:t>
            </a:r>
          </a:p>
          <a:p>
            <a:pPr marL="241300" marR="918844" indent="-228600">
              <a:lnSpc>
                <a:spcPts val="2380"/>
              </a:lnSpc>
              <a:buFont typeface="Courier New"/>
              <a:buChar char="o"/>
              <a:tabLst>
                <a:tab pos="241935" algn="l"/>
              </a:tabLst>
            </a:pPr>
            <a:r>
              <a:rPr lang="en-US" sz="2200" dirty="0">
                <a:latin typeface="+mj-lt"/>
                <a:cs typeface="Arial"/>
              </a:rPr>
              <a:t>Smooth </a:t>
            </a:r>
            <a:r>
              <a:rPr lang="en-US" sz="2200" dirty="0" smtClean="0">
                <a:latin typeface="+mj-lt"/>
                <a:cs typeface="Arial"/>
              </a:rPr>
              <a:t>muscles</a:t>
            </a:r>
            <a:endParaRPr lang="en-US" sz="2200" dirty="0">
              <a:latin typeface="+mj-lt"/>
              <a:cs typeface="Arial"/>
            </a:endParaRPr>
          </a:p>
          <a:p>
            <a:pPr marL="241300" marR="918844" indent="-228600">
              <a:lnSpc>
                <a:spcPts val="2380"/>
              </a:lnSpc>
              <a:buFont typeface="Courier New"/>
              <a:buChar char="o"/>
              <a:tabLst>
                <a:tab pos="241935" algn="l"/>
              </a:tabLst>
            </a:pPr>
            <a:r>
              <a:rPr lang="en-US" sz="2200" dirty="0">
                <a:latin typeface="+mj-lt"/>
                <a:cs typeface="Arial"/>
              </a:rPr>
              <a:t>Cardiac </a:t>
            </a:r>
            <a:r>
              <a:rPr lang="en-US" sz="2200" dirty="0" smtClean="0">
                <a:latin typeface="+mj-lt"/>
                <a:cs typeface="Arial"/>
              </a:rPr>
              <a:t>muscle</a:t>
            </a:r>
            <a:endParaRPr lang="en-US" sz="2200" dirty="0">
              <a:latin typeface="+mj-lt"/>
              <a:cs typeface="Arial"/>
            </a:endParaRPr>
          </a:p>
          <a:p>
            <a:pPr marL="241300" marR="918844" indent="-228600">
              <a:lnSpc>
                <a:spcPts val="2380"/>
              </a:lnSpc>
              <a:buFont typeface="Courier New"/>
              <a:buChar char="o"/>
              <a:tabLst>
                <a:tab pos="241935" algn="l"/>
              </a:tabLst>
            </a:pPr>
            <a:r>
              <a:rPr lang="en-US" sz="2200" dirty="0">
                <a:latin typeface="+mj-lt"/>
                <a:cs typeface="Arial"/>
              </a:rPr>
              <a:t>Secretory </a:t>
            </a:r>
            <a:r>
              <a:rPr lang="en-US" sz="2200" dirty="0" smtClean="0">
                <a:latin typeface="+mj-lt"/>
                <a:cs typeface="Arial"/>
              </a:rPr>
              <a:t>glands</a:t>
            </a:r>
            <a:endParaRPr lang="en-US" sz="2200" dirty="0">
              <a:latin typeface="+mj-lt"/>
              <a:cs typeface="Arial"/>
            </a:endParaRPr>
          </a:p>
        </p:txBody>
      </p:sp>
      <p:sp>
        <p:nvSpPr>
          <p:cNvPr id="4" name="object 4"/>
          <p:cNvSpPr/>
          <p:nvPr/>
        </p:nvSpPr>
        <p:spPr>
          <a:xfrm>
            <a:off x="8411334" y="3407559"/>
            <a:ext cx="3105438" cy="3242623"/>
          </a:xfrm>
          <a:prstGeom prst="rect">
            <a:avLst/>
          </a:prstGeom>
          <a:blipFill>
            <a:blip r:embed="rId2" cstate="print"/>
            <a:srcRect/>
            <a:stretch>
              <a:fillRect b="-3777"/>
            </a:stretch>
          </a:blipFill>
        </p:spPr>
        <p:txBody>
          <a:bodyPr wrap="square" lIns="0" tIns="0" rIns="0" bIns="0" rtlCol="0"/>
          <a:lstStyle/>
          <a:p>
            <a:endParaRPr/>
          </a:p>
        </p:txBody>
      </p:sp>
      <p:sp>
        <p:nvSpPr>
          <p:cNvPr id="5" name="object 5"/>
          <p:cNvSpPr/>
          <p:nvPr/>
        </p:nvSpPr>
        <p:spPr>
          <a:xfrm>
            <a:off x="8528304" y="143255"/>
            <a:ext cx="2811779" cy="300532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386821" y="1066038"/>
            <a:ext cx="669290" cy="108585"/>
          </a:xfrm>
          <a:custGeom>
            <a:avLst/>
            <a:gdLst/>
            <a:ahLst/>
            <a:cxnLst/>
            <a:rect l="l" t="t" r="r" b="b"/>
            <a:pathLst>
              <a:path w="669290" h="108584">
                <a:moveTo>
                  <a:pt x="0" y="108203"/>
                </a:moveTo>
                <a:lnTo>
                  <a:pt x="669035" y="108203"/>
                </a:lnTo>
                <a:lnTo>
                  <a:pt x="669035" y="0"/>
                </a:lnTo>
                <a:lnTo>
                  <a:pt x="0" y="0"/>
                </a:lnTo>
                <a:lnTo>
                  <a:pt x="0" y="108203"/>
                </a:lnTo>
                <a:close/>
              </a:path>
            </a:pathLst>
          </a:custGeom>
          <a:ln w="28956">
            <a:solidFill>
              <a:srgbClr val="4FACF3"/>
            </a:solidFill>
          </a:ln>
        </p:spPr>
        <p:txBody>
          <a:bodyPr wrap="square" lIns="0" tIns="0" rIns="0" bIns="0" rtlCol="0"/>
          <a:lstStyle/>
          <a:p>
            <a:endParaRPr/>
          </a:p>
        </p:txBody>
      </p:sp>
      <p:sp>
        <p:nvSpPr>
          <p:cNvPr id="7" name="object 7"/>
          <p:cNvSpPr/>
          <p:nvPr/>
        </p:nvSpPr>
        <p:spPr>
          <a:xfrm>
            <a:off x="10591038" y="2661666"/>
            <a:ext cx="520065" cy="192405"/>
          </a:xfrm>
          <a:custGeom>
            <a:avLst/>
            <a:gdLst/>
            <a:ahLst/>
            <a:cxnLst/>
            <a:rect l="l" t="t" r="r" b="b"/>
            <a:pathLst>
              <a:path w="520065" h="192405">
                <a:moveTo>
                  <a:pt x="0" y="192024"/>
                </a:moveTo>
                <a:lnTo>
                  <a:pt x="519683" y="192024"/>
                </a:lnTo>
                <a:lnTo>
                  <a:pt x="519683" y="0"/>
                </a:lnTo>
                <a:lnTo>
                  <a:pt x="0" y="0"/>
                </a:lnTo>
                <a:lnTo>
                  <a:pt x="0" y="192024"/>
                </a:lnTo>
                <a:close/>
              </a:path>
            </a:pathLst>
          </a:custGeom>
          <a:ln w="28956">
            <a:solidFill>
              <a:srgbClr val="FFCC00"/>
            </a:solidFill>
          </a:ln>
        </p:spPr>
        <p:txBody>
          <a:bodyPr wrap="square" lIns="0" tIns="0" rIns="0" bIns="0" rtlCol="0"/>
          <a:lstStyle/>
          <a:p>
            <a:endParaRPr/>
          </a:p>
        </p:txBody>
      </p:sp>
      <p:sp>
        <p:nvSpPr>
          <p:cNvPr id="8" name="object 8"/>
          <p:cNvSpPr/>
          <p:nvPr/>
        </p:nvSpPr>
        <p:spPr>
          <a:xfrm>
            <a:off x="10530078" y="2074926"/>
            <a:ext cx="640080" cy="109855"/>
          </a:xfrm>
          <a:custGeom>
            <a:avLst/>
            <a:gdLst/>
            <a:ahLst/>
            <a:cxnLst/>
            <a:rect l="l" t="t" r="r" b="b"/>
            <a:pathLst>
              <a:path w="640079" h="109855">
                <a:moveTo>
                  <a:pt x="0" y="109727"/>
                </a:moveTo>
                <a:lnTo>
                  <a:pt x="640079" y="109727"/>
                </a:lnTo>
                <a:lnTo>
                  <a:pt x="640079" y="0"/>
                </a:lnTo>
                <a:lnTo>
                  <a:pt x="0" y="0"/>
                </a:lnTo>
                <a:lnTo>
                  <a:pt x="0" y="109727"/>
                </a:lnTo>
                <a:close/>
              </a:path>
            </a:pathLst>
          </a:custGeom>
          <a:ln w="28956">
            <a:solidFill>
              <a:srgbClr val="92D050"/>
            </a:solidFill>
          </a:ln>
        </p:spPr>
        <p:txBody>
          <a:bodyPr wrap="square" lIns="0" tIns="0" rIns="0" bIns="0" rtlCol="0"/>
          <a:lstStyle/>
          <a:p>
            <a:endParaRPr/>
          </a:p>
        </p:txBody>
      </p:sp>
      <p:sp>
        <p:nvSpPr>
          <p:cNvPr id="9" name="Title 1">
            <a:extLst>
              <a:ext uri="{FF2B5EF4-FFF2-40B4-BE49-F238E27FC236}">
                <a16:creationId xmlns:a16="http://schemas.microsoft.com/office/drawing/2014/main" id="{4646C680-E68C-485D-B3EC-41CD2A937C5F}"/>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Peripheral Nervous System</a:t>
            </a:r>
            <a:endParaRPr lang="en-US" sz="3200" b="1" dirty="0"/>
          </a:p>
        </p:txBody>
      </p:sp>
      <p:sp>
        <p:nvSpPr>
          <p:cNvPr id="11" name="Title 1">
            <a:extLst>
              <a:ext uri="{FF2B5EF4-FFF2-40B4-BE49-F238E27FC236}">
                <a16:creationId xmlns:a16="http://schemas.microsoft.com/office/drawing/2014/main" id="{F0E9C253-1A8E-46E8-A42C-BF9AB51EC3AF}"/>
              </a:ext>
            </a:extLst>
          </p:cNvPr>
          <p:cNvSpPr txBox="1">
            <a:spLocks/>
          </p:cNvSpPr>
          <p:nvPr/>
        </p:nvSpPr>
        <p:spPr>
          <a:xfrm>
            <a:off x="824483" y="2990946"/>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Autonomic Nervous System</a:t>
            </a:r>
          </a:p>
        </p:txBody>
      </p:sp>
    </p:spTree>
    <p:extLst>
      <p:ext uri="{BB962C8B-B14F-4D97-AF65-F5344CB8AC3E}">
        <p14:creationId xmlns:p14="http://schemas.microsoft.com/office/powerpoint/2010/main" val="784404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7409" y="1586463"/>
            <a:ext cx="6938009" cy="3804888"/>
          </a:xfrm>
          <a:prstGeom prst="rect">
            <a:avLst/>
          </a:prstGeom>
        </p:spPr>
        <p:txBody>
          <a:bodyPr vert="horz" wrap="square" lIns="0" tIns="49530" rIns="0" bIns="0" rtlCol="0">
            <a:spAutoFit/>
          </a:bodyPr>
          <a:lstStyle/>
          <a:p>
            <a:pPr marL="241300" marR="571500" indent="-228600">
              <a:lnSpc>
                <a:spcPts val="2380"/>
              </a:lnSpc>
              <a:buFont typeface="Courier New"/>
              <a:buChar char="o"/>
              <a:tabLst>
                <a:tab pos="241935" algn="l"/>
                <a:tab pos="1812925" algn="l"/>
              </a:tabLst>
            </a:pPr>
            <a:r>
              <a:rPr lang="en-US" sz="2200" spc="-130" dirty="0">
                <a:latin typeface="+mj-lt"/>
                <a:cs typeface="Arial"/>
              </a:rPr>
              <a:t>It is an important part of the homeostatic mechanisms that control  the internal environment of the body with the endocrine system.</a:t>
            </a:r>
          </a:p>
          <a:p>
            <a:pPr marL="241300" marR="571500" indent="-228600">
              <a:lnSpc>
                <a:spcPts val="2380"/>
              </a:lnSpc>
              <a:buFont typeface="Courier New"/>
              <a:buChar char="o"/>
              <a:tabLst>
                <a:tab pos="241935" algn="l"/>
                <a:tab pos="1812925" algn="l"/>
              </a:tabLst>
            </a:pPr>
            <a:r>
              <a:rPr lang="en-US" sz="2200" spc="-130" dirty="0">
                <a:latin typeface="+mj-lt"/>
                <a:cs typeface="Arial"/>
              </a:rPr>
              <a:t>The autonomic nervous system is divided into two anatomically and  functionally distinct parts:</a:t>
            </a:r>
          </a:p>
          <a:p>
            <a:pPr marL="475615" lvl="1" indent="-228600">
              <a:lnSpc>
                <a:spcPct val="100000"/>
              </a:lnSpc>
              <a:buFont typeface="Arial"/>
              <a:buChar char="•"/>
              <a:tabLst>
                <a:tab pos="475615" algn="l"/>
                <a:tab pos="476250" algn="l"/>
              </a:tabLst>
            </a:pPr>
            <a:r>
              <a:rPr lang="en-US" sz="2200" b="1" u="heavy" spc="-110" dirty="0">
                <a:uFill>
                  <a:solidFill>
                    <a:srgbClr val="AEFFB3"/>
                  </a:solidFill>
                </a:uFill>
                <a:latin typeface="+mj-lt"/>
                <a:cs typeface="Trebuchet MS"/>
              </a:rPr>
              <a:t>Sympathetic</a:t>
            </a:r>
            <a:r>
              <a:rPr lang="en-US" sz="2200" spc="-110" dirty="0">
                <a:latin typeface="+mj-lt"/>
                <a:cs typeface="Arial"/>
              </a:rPr>
              <a:t>: </a:t>
            </a:r>
            <a:r>
              <a:rPr lang="en-US" sz="2200" spc="-100" dirty="0">
                <a:latin typeface="+mj-lt"/>
                <a:cs typeface="Arial"/>
              </a:rPr>
              <a:t>Or </a:t>
            </a:r>
            <a:r>
              <a:rPr lang="en-US" sz="2200" spc="-100" dirty="0">
                <a:latin typeface="+mj-lt"/>
                <a:cs typeface="Trebuchet MS"/>
              </a:rPr>
              <a:t>Thoracolumbar</a:t>
            </a:r>
            <a:r>
              <a:rPr lang="en-US" sz="2200" spc="-220" dirty="0">
                <a:latin typeface="+mj-lt"/>
                <a:cs typeface="Trebuchet MS"/>
              </a:rPr>
              <a:t> </a:t>
            </a:r>
            <a:r>
              <a:rPr lang="en-US" sz="2200" spc="-5" dirty="0">
                <a:latin typeface="+mj-lt"/>
                <a:cs typeface="Arial"/>
              </a:rPr>
              <a:t>outflow</a:t>
            </a:r>
            <a:endParaRPr lang="en-US" sz="2200" dirty="0">
              <a:latin typeface="+mj-lt"/>
              <a:cs typeface="Arial"/>
            </a:endParaRPr>
          </a:p>
          <a:p>
            <a:pPr marL="475615" lvl="1" indent="-228600">
              <a:lnSpc>
                <a:spcPct val="100000"/>
              </a:lnSpc>
              <a:buFont typeface="Arial"/>
              <a:buChar char="•"/>
              <a:tabLst>
                <a:tab pos="475615" algn="l"/>
                <a:tab pos="476250" algn="l"/>
              </a:tabLst>
            </a:pPr>
            <a:r>
              <a:rPr lang="en-US" sz="2200" b="1" u="heavy" spc="-114" dirty="0">
                <a:uFill>
                  <a:solidFill>
                    <a:srgbClr val="FFAEA9"/>
                  </a:solidFill>
                </a:uFill>
                <a:latin typeface="+mj-lt"/>
                <a:cs typeface="Trebuchet MS"/>
              </a:rPr>
              <a:t>Parasympathetic</a:t>
            </a:r>
            <a:r>
              <a:rPr lang="en-US" sz="2200" spc="-114" dirty="0">
                <a:latin typeface="+mj-lt"/>
                <a:cs typeface="Arial"/>
              </a:rPr>
              <a:t>: </a:t>
            </a:r>
            <a:r>
              <a:rPr lang="en-US" sz="2200" spc="-105" dirty="0">
                <a:latin typeface="+mj-lt"/>
                <a:cs typeface="Arial"/>
              </a:rPr>
              <a:t>Or </a:t>
            </a:r>
            <a:r>
              <a:rPr lang="en-US" sz="2200" spc="-95" dirty="0">
                <a:latin typeface="+mj-lt"/>
                <a:cs typeface="Trebuchet MS"/>
              </a:rPr>
              <a:t>Craniosacral</a:t>
            </a:r>
            <a:r>
              <a:rPr lang="en-US" sz="2200" spc="-160" dirty="0">
                <a:latin typeface="+mj-lt"/>
                <a:cs typeface="Trebuchet MS"/>
              </a:rPr>
              <a:t> </a:t>
            </a:r>
            <a:r>
              <a:rPr lang="en-US" sz="2200" spc="-30" dirty="0">
                <a:latin typeface="+mj-lt"/>
                <a:cs typeface="Arial"/>
              </a:rPr>
              <a:t>outflow.</a:t>
            </a:r>
            <a:endParaRPr lang="en-US" sz="2200" dirty="0">
              <a:latin typeface="+mj-lt"/>
              <a:cs typeface="Arial"/>
            </a:endParaRPr>
          </a:p>
          <a:p>
            <a:pPr marL="241300" marR="571500" indent="-228600">
              <a:lnSpc>
                <a:spcPts val="2380"/>
              </a:lnSpc>
              <a:buFont typeface="Courier New"/>
              <a:buChar char="o"/>
              <a:tabLst>
                <a:tab pos="241935" algn="l"/>
                <a:tab pos="1812925" algn="l"/>
              </a:tabLst>
            </a:pPr>
            <a:r>
              <a:rPr lang="en-US" sz="2200" spc="-130" dirty="0" smtClean="0">
                <a:latin typeface="+mj-lt"/>
                <a:cs typeface="Arial"/>
              </a:rPr>
              <a:t>Sympathetic </a:t>
            </a:r>
            <a:r>
              <a:rPr lang="en-US" sz="2200" spc="-130" dirty="0">
                <a:latin typeface="+mj-lt"/>
                <a:cs typeface="Arial"/>
              </a:rPr>
              <a:t>and parasympathetic , divisions are generally have  antagonistic effects on the structures that they innervate.</a:t>
            </a:r>
          </a:p>
          <a:p>
            <a:pPr marL="241300" marR="571500" indent="-228600">
              <a:lnSpc>
                <a:spcPts val="2380"/>
              </a:lnSpc>
              <a:buFont typeface="Courier New"/>
              <a:buChar char="o"/>
              <a:tabLst>
                <a:tab pos="241935" algn="l"/>
                <a:tab pos="1812925" algn="l"/>
              </a:tabLst>
            </a:pPr>
            <a:r>
              <a:rPr lang="en-US" sz="2200" spc="-130" dirty="0">
                <a:latin typeface="+mj-lt"/>
                <a:cs typeface="Arial"/>
              </a:rPr>
              <a:t>E.g. Sympathetic increases the heart rate, while the parasympathetic  decreases the heart rate.</a:t>
            </a:r>
          </a:p>
          <a:p>
            <a:pPr marL="241300" marR="918844" indent="-228600">
              <a:lnSpc>
                <a:spcPts val="2380"/>
              </a:lnSpc>
              <a:buFont typeface="Courier New"/>
              <a:buChar char="o"/>
              <a:tabLst>
                <a:tab pos="241935" algn="l"/>
              </a:tabLst>
            </a:pPr>
            <a:endParaRPr lang="en-US" sz="2200" dirty="0">
              <a:latin typeface="+mj-lt"/>
              <a:cs typeface="Arial"/>
            </a:endParaRPr>
          </a:p>
        </p:txBody>
      </p:sp>
      <p:sp>
        <p:nvSpPr>
          <p:cNvPr id="9" name="Title 1">
            <a:extLst>
              <a:ext uri="{FF2B5EF4-FFF2-40B4-BE49-F238E27FC236}">
                <a16:creationId xmlns:a16="http://schemas.microsoft.com/office/drawing/2014/main" id="{4646C680-E68C-485D-B3EC-41CD2A937C5F}"/>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Autonomic Nervous System</a:t>
            </a:r>
          </a:p>
        </p:txBody>
      </p:sp>
      <p:sp>
        <p:nvSpPr>
          <p:cNvPr id="12" name="object 4"/>
          <p:cNvSpPr/>
          <p:nvPr/>
        </p:nvSpPr>
        <p:spPr>
          <a:xfrm>
            <a:off x="8494462" y="2227152"/>
            <a:ext cx="3105438" cy="3242623"/>
          </a:xfrm>
          <a:prstGeom prst="rect">
            <a:avLst/>
          </a:prstGeom>
          <a:blipFill>
            <a:blip r:embed="rId2" cstate="print"/>
            <a:srcRect/>
            <a:stretch>
              <a:fillRect b="-3777"/>
            </a:stretch>
          </a:blipFill>
        </p:spPr>
        <p:txBody>
          <a:bodyPr wrap="square" lIns="0" tIns="0" rIns="0" bIns="0" rtlCol="0"/>
          <a:lstStyle/>
          <a:p>
            <a:endParaRPr/>
          </a:p>
        </p:txBody>
      </p:sp>
    </p:spTree>
    <p:extLst>
      <p:ext uri="{BB962C8B-B14F-4D97-AF65-F5344CB8AC3E}">
        <p14:creationId xmlns:p14="http://schemas.microsoft.com/office/powerpoint/2010/main" val="2127430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69173" y="3479913"/>
            <a:ext cx="3654602" cy="31604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34811" y="1155191"/>
            <a:ext cx="3793236" cy="241706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967409" y="892204"/>
            <a:ext cx="7577201" cy="5662447"/>
          </a:xfrm>
          <a:prstGeom prst="rect">
            <a:avLst/>
          </a:prstGeom>
        </p:spPr>
        <p:txBody>
          <a:bodyPr vert="horz" wrap="square" lIns="0" tIns="55244" rIns="0" bIns="0" rtlCol="0">
            <a:spAutoFit/>
          </a:bodyPr>
          <a:lstStyle/>
          <a:p>
            <a:pPr marL="241300" indent="-228600">
              <a:lnSpc>
                <a:spcPct val="100000"/>
              </a:lnSpc>
              <a:buFont typeface="Courier New"/>
              <a:buChar char="o"/>
              <a:tabLst>
                <a:tab pos="241935" algn="l"/>
              </a:tabLst>
            </a:pPr>
            <a:r>
              <a:rPr sz="2200" spc="-165" dirty="0">
                <a:latin typeface="+mj-lt"/>
                <a:cs typeface="Arial"/>
              </a:rPr>
              <a:t>The </a:t>
            </a:r>
            <a:r>
              <a:rPr sz="2200" spc="-65" dirty="0">
                <a:latin typeface="+mj-lt"/>
                <a:cs typeface="Arial"/>
              </a:rPr>
              <a:t>brain </a:t>
            </a:r>
            <a:r>
              <a:rPr sz="2200" spc="-114" dirty="0">
                <a:latin typeface="+mj-lt"/>
                <a:cs typeface="Arial"/>
              </a:rPr>
              <a:t>is composed </a:t>
            </a:r>
            <a:r>
              <a:rPr sz="2200" spc="-5" dirty="0">
                <a:latin typeface="+mj-lt"/>
                <a:cs typeface="Arial"/>
              </a:rPr>
              <a:t>of </a:t>
            </a:r>
            <a:r>
              <a:rPr sz="2200" spc="-114" dirty="0">
                <a:latin typeface="+mj-lt"/>
                <a:cs typeface="Arial"/>
              </a:rPr>
              <a:t>4</a:t>
            </a:r>
            <a:r>
              <a:rPr sz="2200" spc="-240" dirty="0">
                <a:latin typeface="+mj-lt"/>
                <a:cs typeface="Arial"/>
              </a:rPr>
              <a:t> </a:t>
            </a:r>
            <a:r>
              <a:rPr sz="2200" spc="-65" dirty="0">
                <a:latin typeface="+mj-lt"/>
                <a:cs typeface="Arial"/>
              </a:rPr>
              <a:t>parts:</a:t>
            </a:r>
            <a:endParaRPr sz="2200" dirty="0">
              <a:latin typeface="+mj-lt"/>
              <a:cs typeface="Arial"/>
            </a:endParaRPr>
          </a:p>
          <a:p>
            <a:pPr marL="527685" lvl="1" indent="-337185">
              <a:lnSpc>
                <a:spcPct val="100000"/>
              </a:lnSpc>
              <a:buAutoNum type="arabicPeriod"/>
              <a:tabLst>
                <a:tab pos="528320" algn="l"/>
              </a:tabLst>
            </a:pPr>
            <a:r>
              <a:rPr sz="2200" u="heavy" spc="-120" dirty="0">
                <a:uFill>
                  <a:solidFill>
                    <a:srgbClr val="E4CFA4"/>
                  </a:solidFill>
                </a:uFill>
                <a:latin typeface="+mj-lt"/>
                <a:cs typeface="Arial"/>
              </a:rPr>
              <a:t>Cerebral </a:t>
            </a:r>
            <a:r>
              <a:rPr sz="2200" u="heavy" spc="-105" dirty="0">
                <a:uFill>
                  <a:solidFill>
                    <a:srgbClr val="E4CFA4"/>
                  </a:solidFill>
                </a:uFill>
                <a:latin typeface="+mj-lt"/>
                <a:cs typeface="Arial"/>
              </a:rPr>
              <a:t>hemispheres</a:t>
            </a:r>
            <a:r>
              <a:rPr sz="2200" spc="-105" dirty="0">
                <a:latin typeface="+mj-lt"/>
                <a:cs typeface="Arial"/>
              </a:rPr>
              <a:t> </a:t>
            </a:r>
            <a:r>
              <a:rPr sz="2200" spc="-80" dirty="0">
                <a:solidFill>
                  <a:srgbClr val="92D050"/>
                </a:solidFill>
                <a:latin typeface="+mj-lt"/>
                <a:cs typeface="Arial"/>
              </a:rPr>
              <a:t>(2</a:t>
            </a:r>
            <a:r>
              <a:rPr sz="2200" spc="-130" dirty="0">
                <a:solidFill>
                  <a:srgbClr val="92D050"/>
                </a:solidFill>
                <a:latin typeface="+mj-lt"/>
                <a:cs typeface="Arial"/>
              </a:rPr>
              <a:t> </a:t>
            </a:r>
            <a:r>
              <a:rPr sz="2200" spc="-70" dirty="0">
                <a:solidFill>
                  <a:srgbClr val="92D050"/>
                </a:solidFill>
                <a:latin typeface="+mj-lt"/>
                <a:cs typeface="Arial"/>
              </a:rPr>
              <a:t>cerebrum)</a:t>
            </a:r>
            <a:endParaRPr sz="2200" dirty="0">
              <a:latin typeface="+mj-lt"/>
              <a:cs typeface="Arial"/>
            </a:endParaRPr>
          </a:p>
          <a:p>
            <a:pPr marL="527685" lvl="1" indent="-337185">
              <a:lnSpc>
                <a:spcPct val="100000"/>
              </a:lnSpc>
              <a:buAutoNum type="arabicPeriod"/>
              <a:tabLst>
                <a:tab pos="528320" algn="l"/>
              </a:tabLst>
            </a:pPr>
            <a:r>
              <a:rPr sz="2200" u="heavy" spc="-105" dirty="0">
                <a:uFill>
                  <a:solidFill>
                    <a:srgbClr val="5868AF"/>
                  </a:solidFill>
                </a:uFill>
                <a:latin typeface="+mj-lt"/>
                <a:cs typeface="Arial"/>
              </a:rPr>
              <a:t>Diencephalon</a:t>
            </a:r>
            <a:endParaRPr sz="2200" dirty="0">
              <a:latin typeface="+mj-lt"/>
              <a:cs typeface="Arial"/>
            </a:endParaRPr>
          </a:p>
          <a:p>
            <a:pPr marL="527685" lvl="1" indent="-337185">
              <a:lnSpc>
                <a:spcPct val="100000"/>
              </a:lnSpc>
              <a:buAutoNum type="arabicPeriod"/>
              <a:tabLst>
                <a:tab pos="528320" algn="l"/>
              </a:tabLst>
            </a:pPr>
            <a:r>
              <a:rPr sz="2200" u="heavy" spc="-105" dirty="0">
                <a:uFill>
                  <a:solidFill>
                    <a:srgbClr val="377E58"/>
                  </a:solidFill>
                </a:uFill>
                <a:latin typeface="+mj-lt"/>
                <a:cs typeface="Arial"/>
              </a:rPr>
              <a:t>Brain</a:t>
            </a:r>
            <a:r>
              <a:rPr sz="2200" u="heavy" spc="-135" dirty="0">
                <a:uFill>
                  <a:solidFill>
                    <a:srgbClr val="377E58"/>
                  </a:solidFill>
                </a:uFill>
                <a:latin typeface="+mj-lt"/>
                <a:cs typeface="Arial"/>
              </a:rPr>
              <a:t> </a:t>
            </a:r>
            <a:r>
              <a:rPr sz="2200" u="heavy" spc="-95" dirty="0">
                <a:uFill>
                  <a:solidFill>
                    <a:srgbClr val="377E58"/>
                  </a:solidFill>
                </a:uFill>
                <a:latin typeface="+mj-lt"/>
                <a:cs typeface="Arial"/>
              </a:rPr>
              <a:t>stem</a:t>
            </a:r>
            <a:endParaRPr sz="2200" dirty="0">
              <a:latin typeface="+mj-lt"/>
              <a:cs typeface="Arial"/>
            </a:endParaRPr>
          </a:p>
          <a:p>
            <a:pPr marL="527685" lvl="1" indent="-337185">
              <a:lnSpc>
                <a:spcPct val="100000"/>
              </a:lnSpc>
              <a:buAutoNum type="arabicPeriod"/>
              <a:tabLst>
                <a:tab pos="528320" algn="l"/>
              </a:tabLst>
            </a:pPr>
            <a:r>
              <a:rPr sz="2200" u="heavy" spc="-105" dirty="0" smtClean="0">
                <a:uFill>
                  <a:solidFill>
                    <a:srgbClr val="C98348"/>
                  </a:solidFill>
                </a:uFill>
                <a:latin typeface="+mj-lt"/>
                <a:cs typeface="Arial"/>
              </a:rPr>
              <a:t>Cerebellum</a:t>
            </a:r>
            <a:endParaRPr lang="en-US" sz="2200" u="heavy" spc="-105" dirty="0" smtClean="0">
              <a:uFill>
                <a:solidFill>
                  <a:srgbClr val="C98348"/>
                </a:solidFill>
              </a:uFill>
              <a:latin typeface="+mj-lt"/>
              <a:cs typeface="Arial"/>
            </a:endParaRPr>
          </a:p>
          <a:p>
            <a:pPr marL="190500" lvl="1">
              <a:lnSpc>
                <a:spcPct val="100000"/>
              </a:lnSpc>
              <a:tabLst>
                <a:tab pos="528320" algn="l"/>
              </a:tabLst>
            </a:pPr>
            <a:endParaRPr lang="en-US" sz="2200" u="heavy" spc="-105" dirty="0">
              <a:uFill>
                <a:solidFill>
                  <a:srgbClr val="C98348"/>
                </a:solidFill>
              </a:uFill>
              <a:latin typeface="+mj-lt"/>
              <a:cs typeface="Arial"/>
            </a:endParaRPr>
          </a:p>
          <a:p>
            <a:pPr marL="527685" lvl="1" indent="-337185">
              <a:lnSpc>
                <a:spcPct val="100000"/>
              </a:lnSpc>
              <a:buAutoNum type="arabicPeriod"/>
              <a:tabLst>
                <a:tab pos="528320" algn="l"/>
              </a:tabLst>
            </a:pPr>
            <a:endParaRPr lang="en-US" sz="2200" u="heavy" spc="-105" dirty="0" smtClean="0">
              <a:uFill>
                <a:solidFill>
                  <a:srgbClr val="C98348"/>
                </a:solidFill>
              </a:uFill>
              <a:latin typeface="+mj-lt"/>
              <a:cs typeface="Arial"/>
            </a:endParaRPr>
          </a:p>
          <a:p>
            <a:pPr marL="527685" lvl="1" indent="-337185">
              <a:lnSpc>
                <a:spcPct val="100000"/>
              </a:lnSpc>
              <a:buAutoNum type="arabicPeriod"/>
              <a:tabLst>
                <a:tab pos="528320" algn="l"/>
              </a:tabLst>
            </a:pPr>
            <a:endParaRPr lang="en-US" sz="2200" u="heavy" spc="-105" dirty="0" smtClean="0">
              <a:uFill>
                <a:solidFill>
                  <a:srgbClr val="C98348"/>
                </a:solidFill>
              </a:uFill>
              <a:latin typeface="+mj-lt"/>
              <a:cs typeface="Arial"/>
            </a:endParaRPr>
          </a:p>
          <a:p>
            <a:pPr marL="190500" lvl="1">
              <a:lnSpc>
                <a:spcPct val="100000"/>
              </a:lnSpc>
              <a:tabLst>
                <a:tab pos="528320" algn="l"/>
              </a:tabLst>
            </a:pPr>
            <a:endParaRPr lang="en-US" sz="2200" u="heavy" spc="-105" dirty="0" smtClean="0">
              <a:uFill>
                <a:solidFill>
                  <a:srgbClr val="C98348"/>
                </a:solidFill>
              </a:uFill>
              <a:latin typeface="+mj-lt"/>
              <a:cs typeface="Arial"/>
            </a:endParaRPr>
          </a:p>
          <a:p>
            <a:pPr marL="241300" indent="-228600">
              <a:lnSpc>
                <a:spcPct val="100000"/>
              </a:lnSpc>
              <a:buFont typeface="Courier New"/>
              <a:buChar char="o"/>
              <a:tabLst>
                <a:tab pos="241300" algn="l"/>
              </a:tabLst>
            </a:pPr>
            <a:r>
              <a:rPr lang="en-US" sz="2200" spc="-165" dirty="0">
                <a:latin typeface="+mj-lt"/>
                <a:cs typeface="Arial"/>
              </a:rPr>
              <a:t>The </a:t>
            </a:r>
            <a:r>
              <a:rPr lang="en-US" sz="2200" spc="-95" dirty="0">
                <a:latin typeface="+mj-lt"/>
                <a:cs typeface="Arial"/>
              </a:rPr>
              <a:t>largest </a:t>
            </a:r>
            <a:r>
              <a:rPr lang="en-US" sz="2200" spc="-25" dirty="0">
                <a:latin typeface="+mj-lt"/>
                <a:cs typeface="Arial"/>
              </a:rPr>
              <a:t>part </a:t>
            </a:r>
            <a:r>
              <a:rPr lang="en-US" sz="2200" spc="-5" dirty="0">
                <a:latin typeface="+mj-lt"/>
                <a:cs typeface="Arial"/>
              </a:rPr>
              <a:t>of </a:t>
            </a:r>
            <a:r>
              <a:rPr lang="en-US" sz="2200" spc="-30" dirty="0">
                <a:latin typeface="+mj-lt"/>
                <a:cs typeface="Arial"/>
              </a:rPr>
              <a:t>the</a:t>
            </a:r>
            <a:r>
              <a:rPr lang="en-US" sz="2200" spc="-280" dirty="0">
                <a:latin typeface="+mj-lt"/>
                <a:cs typeface="Arial"/>
              </a:rPr>
              <a:t> </a:t>
            </a:r>
            <a:r>
              <a:rPr lang="en-US" sz="2200" spc="-65" dirty="0">
                <a:latin typeface="+mj-lt"/>
                <a:cs typeface="Arial"/>
              </a:rPr>
              <a:t>brain.</a:t>
            </a:r>
            <a:endParaRPr lang="en-US" sz="2200" dirty="0">
              <a:latin typeface="+mj-lt"/>
              <a:cs typeface="Arial"/>
            </a:endParaRPr>
          </a:p>
          <a:p>
            <a:pPr marL="241300" indent="-228600">
              <a:lnSpc>
                <a:spcPct val="100000"/>
              </a:lnSpc>
              <a:buFont typeface="Courier New"/>
              <a:buChar char="o"/>
              <a:tabLst>
                <a:tab pos="241300" algn="l"/>
              </a:tabLst>
            </a:pPr>
            <a:r>
              <a:rPr lang="en-US" sz="2200" spc="-155" dirty="0">
                <a:latin typeface="+mj-lt"/>
                <a:cs typeface="Arial"/>
              </a:rPr>
              <a:t>They </a:t>
            </a:r>
            <a:r>
              <a:rPr lang="en-US" sz="2200" spc="-140" dirty="0">
                <a:latin typeface="+mj-lt"/>
                <a:cs typeface="Arial"/>
              </a:rPr>
              <a:t>have </a:t>
            </a:r>
            <a:r>
              <a:rPr lang="en-US" sz="2200" u="heavy" spc="-85" dirty="0">
                <a:uFill>
                  <a:solidFill>
                    <a:srgbClr val="000000"/>
                  </a:solidFill>
                </a:uFill>
                <a:latin typeface="+mj-lt"/>
                <a:cs typeface="Arial"/>
              </a:rPr>
              <a:t>elevations,</a:t>
            </a:r>
            <a:r>
              <a:rPr lang="en-US" sz="2200" spc="-85" dirty="0">
                <a:latin typeface="+mj-lt"/>
                <a:cs typeface="Arial"/>
              </a:rPr>
              <a:t> </a:t>
            </a:r>
            <a:r>
              <a:rPr lang="en-US" sz="2200" spc="-95" dirty="0">
                <a:latin typeface="+mj-lt"/>
                <a:cs typeface="Arial"/>
              </a:rPr>
              <a:t>called </a:t>
            </a:r>
            <a:r>
              <a:rPr lang="en-US" sz="2200" u="heavy" spc="-65" dirty="0">
                <a:uFill>
                  <a:solidFill>
                    <a:srgbClr val="CC3399"/>
                  </a:solidFill>
                </a:uFill>
                <a:latin typeface="+mj-lt"/>
                <a:cs typeface="Arial"/>
              </a:rPr>
              <a:t>gyri</a:t>
            </a:r>
            <a:r>
              <a:rPr lang="en-US" sz="2200" spc="-65" dirty="0">
                <a:latin typeface="+mj-lt"/>
                <a:cs typeface="Arial"/>
              </a:rPr>
              <a:t> </a:t>
            </a:r>
            <a:r>
              <a:rPr lang="en-US" sz="2200" spc="-70" dirty="0">
                <a:solidFill>
                  <a:srgbClr val="92D050"/>
                </a:solidFill>
                <a:latin typeface="+mj-lt"/>
                <a:cs typeface="Arial"/>
              </a:rPr>
              <a:t>(singular: </a:t>
            </a:r>
            <a:r>
              <a:rPr lang="en-US" sz="2200" spc="-90" dirty="0">
                <a:solidFill>
                  <a:srgbClr val="92D050"/>
                </a:solidFill>
                <a:latin typeface="+mj-lt"/>
                <a:cs typeface="Arial"/>
              </a:rPr>
              <a:t>gyrus)</a:t>
            </a:r>
            <a:endParaRPr lang="en-US" sz="2200" dirty="0">
              <a:latin typeface="+mj-lt"/>
              <a:cs typeface="Arial"/>
            </a:endParaRPr>
          </a:p>
          <a:p>
            <a:pPr marL="241300" indent="-228600">
              <a:lnSpc>
                <a:spcPct val="100000"/>
              </a:lnSpc>
              <a:buFont typeface="Courier New"/>
              <a:buChar char="o"/>
              <a:tabLst>
                <a:tab pos="241300" algn="l"/>
              </a:tabLst>
            </a:pPr>
            <a:r>
              <a:rPr lang="en-US" sz="2200" spc="-110" dirty="0">
                <a:latin typeface="+mj-lt"/>
                <a:cs typeface="Arial"/>
              </a:rPr>
              <a:t>Gyri </a:t>
            </a:r>
            <a:r>
              <a:rPr lang="en-US" sz="2200" spc="-100" dirty="0">
                <a:latin typeface="+mj-lt"/>
                <a:cs typeface="Arial"/>
              </a:rPr>
              <a:t>are </a:t>
            </a:r>
            <a:r>
              <a:rPr lang="en-US" sz="2200" spc="-105" dirty="0">
                <a:latin typeface="+mj-lt"/>
                <a:cs typeface="Arial"/>
              </a:rPr>
              <a:t>separated </a:t>
            </a:r>
            <a:r>
              <a:rPr lang="en-US" sz="2200" spc="-95" dirty="0">
                <a:latin typeface="+mj-lt"/>
                <a:cs typeface="Arial"/>
              </a:rPr>
              <a:t>by </a:t>
            </a:r>
            <a:r>
              <a:rPr lang="en-US" sz="2200" u="heavy" spc="-114" dirty="0">
                <a:uFill>
                  <a:solidFill>
                    <a:srgbClr val="000000"/>
                  </a:solidFill>
                </a:uFill>
                <a:latin typeface="+mj-lt"/>
                <a:cs typeface="Arial"/>
              </a:rPr>
              <a:t>depressions</a:t>
            </a:r>
            <a:r>
              <a:rPr lang="en-US" sz="2200" spc="-114" dirty="0">
                <a:latin typeface="+mj-lt"/>
                <a:cs typeface="Arial"/>
              </a:rPr>
              <a:t> </a:t>
            </a:r>
            <a:r>
              <a:rPr lang="en-US" sz="2200" spc="-95" dirty="0">
                <a:latin typeface="+mj-lt"/>
                <a:cs typeface="Arial"/>
              </a:rPr>
              <a:t>called sulci </a:t>
            </a:r>
            <a:r>
              <a:rPr lang="en-US" sz="2200" spc="-70" dirty="0">
                <a:solidFill>
                  <a:srgbClr val="92D050"/>
                </a:solidFill>
                <a:latin typeface="+mj-lt"/>
                <a:cs typeface="Arial"/>
              </a:rPr>
              <a:t>(singular:</a:t>
            </a:r>
            <a:r>
              <a:rPr lang="en-US" sz="2200" spc="-145" dirty="0">
                <a:solidFill>
                  <a:srgbClr val="92D050"/>
                </a:solidFill>
                <a:latin typeface="+mj-lt"/>
                <a:cs typeface="Arial"/>
              </a:rPr>
              <a:t> </a:t>
            </a:r>
            <a:r>
              <a:rPr lang="en-US" sz="2200" spc="-100" dirty="0">
                <a:solidFill>
                  <a:srgbClr val="92D050"/>
                </a:solidFill>
                <a:latin typeface="+mj-lt"/>
                <a:cs typeface="Arial"/>
              </a:rPr>
              <a:t>sulcus).</a:t>
            </a:r>
            <a:endParaRPr lang="en-US" sz="2200" dirty="0">
              <a:latin typeface="+mj-lt"/>
              <a:cs typeface="Arial"/>
            </a:endParaRPr>
          </a:p>
          <a:p>
            <a:pPr marL="241300" marR="270510" indent="-228600">
              <a:lnSpc>
                <a:spcPts val="2380"/>
              </a:lnSpc>
              <a:buFont typeface="Courier New"/>
              <a:buChar char="o"/>
              <a:tabLst>
                <a:tab pos="241300" algn="l"/>
              </a:tabLst>
            </a:pPr>
            <a:r>
              <a:rPr lang="en-US" sz="2200" spc="-215" dirty="0">
                <a:latin typeface="+mj-lt"/>
                <a:cs typeface="Arial"/>
              </a:rPr>
              <a:t>Each </a:t>
            </a:r>
            <a:r>
              <a:rPr lang="en-US" sz="2200" spc="-95" dirty="0">
                <a:latin typeface="+mj-lt"/>
                <a:cs typeface="Arial"/>
              </a:rPr>
              <a:t>hemisphere </a:t>
            </a:r>
            <a:r>
              <a:rPr lang="en-US" sz="2200" spc="-114" dirty="0">
                <a:latin typeface="+mj-lt"/>
                <a:cs typeface="Arial"/>
              </a:rPr>
              <a:t>is </a:t>
            </a:r>
            <a:r>
              <a:rPr lang="en-US" sz="2200" spc="-65" dirty="0">
                <a:latin typeface="+mj-lt"/>
                <a:cs typeface="Arial"/>
              </a:rPr>
              <a:t>divided </a:t>
            </a:r>
            <a:r>
              <a:rPr lang="en-US" sz="2200" spc="-15" dirty="0">
                <a:latin typeface="+mj-lt"/>
                <a:cs typeface="Arial"/>
              </a:rPr>
              <a:t>into </a:t>
            </a:r>
            <a:r>
              <a:rPr lang="en-US" sz="2200" spc="-114" dirty="0">
                <a:latin typeface="+mj-lt"/>
                <a:cs typeface="Arial"/>
              </a:rPr>
              <a:t>4 </a:t>
            </a:r>
            <a:r>
              <a:rPr lang="en-US" sz="2200" spc="-100" dirty="0">
                <a:latin typeface="+mj-lt"/>
                <a:cs typeface="Arial"/>
              </a:rPr>
              <a:t>lobes </a:t>
            </a:r>
            <a:r>
              <a:rPr lang="en-US" sz="2200" spc="-110" dirty="0">
                <a:latin typeface="+mj-lt"/>
                <a:cs typeface="Arial"/>
              </a:rPr>
              <a:t>named </a:t>
            </a:r>
            <a:r>
              <a:rPr lang="en-US" sz="2200" spc="-105" dirty="0">
                <a:latin typeface="+mj-lt"/>
                <a:cs typeface="Arial"/>
              </a:rPr>
              <a:t>according </a:t>
            </a:r>
            <a:r>
              <a:rPr lang="en-US" sz="2200" spc="10" dirty="0">
                <a:latin typeface="+mj-lt"/>
                <a:cs typeface="Arial"/>
              </a:rPr>
              <a:t>to  </a:t>
            </a:r>
            <a:r>
              <a:rPr lang="en-US" sz="2200" spc="-30" dirty="0">
                <a:latin typeface="+mj-lt"/>
                <a:cs typeface="Arial"/>
              </a:rPr>
              <a:t>the </a:t>
            </a:r>
            <a:r>
              <a:rPr lang="en-US" sz="2200" spc="-90" dirty="0">
                <a:latin typeface="+mj-lt"/>
                <a:cs typeface="Arial"/>
              </a:rPr>
              <a:t>bone </a:t>
            </a:r>
            <a:r>
              <a:rPr lang="en-US" sz="2200" spc="-5" dirty="0">
                <a:solidFill>
                  <a:srgbClr val="7E7E7E"/>
                </a:solidFill>
                <a:latin typeface="+mj-lt"/>
                <a:cs typeface="Arial"/>
              </a:rPr>
              <a:t>of </a:t>
            </a:r>
            <a:r>
              <a:rPr lang="en-US" sz="2200" spc="-30" dirty="0">
                <a:solidFill>
                  <a:srgbClr val="7E7E7E"/>
                </a:solidFill>
                <a:latin typeface="+mj-lt"/>
                <a:cs typeface="Arial"/>
              </a:rPr>
              <a:t>the </a:t>
            </a:r>
            <a:r>
              <a:rPr lang="en-US" sz="2200" spc="-85" dirty="0">
                <a:solidFill>
                  <a:srgbClr val="7E7E7E"/>
                </a:solidFill>
                <a:latin typeface="+mj-lt"/>
                <a:cs typeface="Arial"/>
              </a:rPr>
              <a:t>skull</a:t>
            </a:r>
            <a:r>
              <a:rPr lang="en-US" sz="2200" spc="-400" dirty="0">
                <a:solidFill>
                  <a:srgbClr val="7E7E7E"/>
                </a:solidFill>
                <a:latin typeface="+mj-lt"/>
                <a:cs typeface="Arial"/>
              </a:rPr>
              <a:t> </a:t>
            </a:r>
            <a:r>
              <a:rPr lang="en-US" sz="2200" spc="-105" dirty="0">
                <a:latin typeface="+mj-lt"/>
                <a:cs typeface="Arial"/>
              </a:rPr>
              <a:t>above.</a:t>
            </a:r>
            <a:endParaRPr lang="en-US" sz="2200" dirty="0">
              <a:latin typeface="+mj-lt"/>
              <a:cs typeface="Arial"/>
            </a:endParaRPr>
          </a:p>
          <a:p>
            <a:pPr marL="241300" indent="-228600">
              <a:lnSpc>
                <a:spcPts val="2540"/>
              </a:lnSpc>
              <a:buFont typeface="Courier New"/>
              <a:buChar char="o"/>
              <a:tabLst>
                <a:tab pos="241300" algn="l"/>
              </a:tabLst>
            </a:pPr>
            <a:r>
              <a:rPr lang="en-US" sz="2200" spc="-165" dirty="0">
                <a:latin typeface="+mj-lt"/>
                <a:cs typeface="Arial"/>
              </a:rPr>
              <a:t>Lobes </a:t>
            </a:r>
            <a:r>
              <a:rPr lang="en-US" sz="2200" spc="-100" dirty="0">
                <a:latin typeface="+mj-lt"/>
                <a:cs typeface="Arial"/>
              </a:rPr>
              <a:t>are </a:t>
            </a:r>
            <a:r>
              <a:rPr lang="en-US" sz="2200" spc="-110" dirty="0">
                <a:latin typeface="+mj-lt"/>
                <a:cs typeface="Arial"/>
              </a:rPr>
              <a:t>separated </a:t>
            </a:r>
            <a:r>
              <a:rPr lang="en-US" sz="2200" spc="-95" dirty="0">
                <a:latin typeface="+mj-lt"/>
                <a:cs typeface="Arial"/>
              </a:rPr>
              <a:t>by </a:t>
            </a:r>
            <a:r>
              <a:rPr lang="en-US" sz="2200" spc="-90" dirty="0">
                <a:latin typeface="+mj-lt"/>
                <a:cs typeface="Arial"/>
              </a:rPr>
              <a:t>deeper </a:t>
            </a:r>
            <a:r>
              <a:rPr lang="en-US" sz="2200" spc="-125" dirty="0">
                <a:latin typeface="+mj-lt"/>
                <a:cs typeface="Arial"/>
              </a:rPr>
              <a:t>grooves </a:t>
            </a:r>
            <a:r>
              <a:rPr lang="en-US" sz="2200" spc="-95" dirty="0">
                <a:latin typeface="+mj-lt"/>
                <a:cs typeface="Arial"/>
              </a:rPr>
              <a:t>called </a:t>
            </a:r>
            <a:r>
              <a:rPr lang="en-US" sz="2200" spc="-110" dirty="0">
                <a:latin typeface="+mj-lt"/>
                <a:cs typeface="Arial"/>
              </a:rPr>
              <a:t>fissures </a:t>
            </a:r>
            <a:r>
              <a:rPr lang="en-US" sz="2200" spc="-20" dirty="0">
                <a:latin typeface="+mj-lt"/>
                <a:cs typeface="Arial"/>
              </a:rPr>
              <a:t>or</a:t>
            </a:r>
            <a:r>
              <a:rPr lang="en-US" sz="2200" spc="-50" dirty="0">
                <a:latin typeface="+mj-lt"/>
                <a:cs typeface="Arial"/>
              </a:rPr>
              <a:t> </a:t>
            </a:r>
            <a:r>
              <a:rPr lang="en-US" sz="2200" u="heavy" spc="-90" dirty="0">
                <a:uFill>
                  <a:solidFill>
                    <a:srgbClr val="FFFF00"/>
                  </a:solidFill>
                </a:uFill>
                <a:latin typeface="+mj-lt"/>
                <a:cs typeface="Arial"/>
              </a:rPr>
              <a:t>sulci.</a:t>
            </a:r>
            <a:endParaRPr lang="en-US" sz="2200" dirty="0">
              <a:latin typeface="+mj-lt"/>
              <a:cs typeface="Arial"/>
            </a:endParaRPr>
          </a:p>
          <a:p>
            <a:pPr marL="241300">
              <a:lnSpc>
                <a:spcPts val="2060"/>
              </a:lnSpc>
            </a:pPr>
            <a:r>
              <a:rPr lang="en-US" sz="2200" spc="-110" dirty="0">
                <a:solidFill>
                  <a:srgbClr val="92D050"/>
                </a:solidFill>
                <a:latin typeface="+mj-lt"/>
                <a:cs typeface="Arial"/>
              </a:rPr>
              <a:t>Example: </a:t>
            </a:r>
            <a:r>
              <a:rPr lang="en-US" sz="2200" spc="-55" dirty="0">
                <a:solidFill>
                  <a:srgbClr val="92D050"/>
                </a:solidFill>
                <a:latin typeface="+mj-lt"/>
                <a:cs typeface="Arial"/>
              </a:rPr>
              <a:t>central </a:t>
            </a:r>
            <a:r>
              <a:rPr lang="en-US" sz="2200" spc="-110" dirty="0">
                <a:solidFill>
                  <a:srgbClr val="92D050"/>
                </a:solidFill>
                <a:latin typeface="+mj-lt"/>
                <a:cs typeface="Arial"/>
              </a:rPr>
              <a:t>sulcus </a:t>
            </a:r>
            <a:r>
              <a:rPr lang="en-US" sz="2200" spc="-100" dirty="0">
                <a:solidFill>
                  <a:srgbClr val="92D050"/>
                </a:solidFill>
                <a:latin typeface="+mj-lt"/>
                <a:cs typeface="Arial"/>
              </a:rPr>
              <a:t>separates </a:t>
            </a:r>
            <a:r>
              <a:rPr lang="en-US" sz="2200" spc="-20" dirty="0">
                <a:solidFill>
                  <a:srgbClr val="92D050"/>
                </a:solidFill>
                <a:latin typeface="+mj-lt"/>
                <a:cs typeface="Arial"/>
              </a:rPr>
              <a:t>the frontal </a:t>
            </a:r>
            <a:r>
              <a:rPr lang="en-US" sz="2200" spc="-55" dirty="0">
                <a:solidFill>
                  <a:srgbClr val="92D050"/>
                </a:solidFill>
                <a:latin typeface="+mj-lt"/>
                <a:cs typeface="Arial"/>
              </a:rPr>
              <a:t>lobe </a:t>
            </a:r>
            <a:r>
              <a:rPr lang="en-US" sz="2200" spc="-85" dirty="0">
                <a:solidFill>
                  <a:srgbClr val="92D050"/>
                </a:solidFill>
                <a:latin typeface="+mj-lt"/>
                <a:cs typeface="Arial"/>
              </a:rPr>
              <a:t>and </a:t>
            </a:r>
            <a:r>
              <a:rPr lang="en-US" sz="2200" spc="-45" dirty="0">
                <a:solidFill>
                  <a:srgbClr val="92D050"/>
                </a:solidFill>
                <a:latin typeface="+mj-lt"/>
                <a:cs typeface="Arial"/>
              </a:rPr>
              <a:t>parietal</a:t>
            </a:r>
            <a:r>
              <a:rPr lang="en-US" sz="2200" spc="-225" dirty="0">
                <a:solidFill>
                  <a:srgbClr val="92D050"/>
                </a:solidFill>
                <a:latin typeface="+mj-lt"/>
                <a:cs typeface="Arial"/>
              </a:rPr>
              <a:t> </a:t>
            </a:r>
            <a:r>
              <a:rPr lang="en-US" sz="2200" spc="-55" dirty="0">
                <a:solidFill>
                  <a:srgbClr val="92D050"/>
                </a:solidFill>
                <a:latin typeface="+mj-lt"/>
                <a:cs typeface="Arial"/>
              </a:rPr>
              <a:t>lobe.</a:t>
            </a:r>
            <a:endParaRPr lang="en-US" sz="2200" dirty="0">
              <a:latin typeface="+mj-lt"/>
              <a:cs typeface="Arial"/>
            </a:endParaRPr>
          </a:p>
          <a:p>
            <a:pPr marL="1136015">
              <a:lnSpc>
                <a:spcPct val="100000"/>
              </a:lnSpc>
            </a:pPr>
            <a:r>
              <a:rPr lang="en-US" sz="2200" spc="-45" dirty="0">
                <a:solidFill>
                  <a:srgbClr val="92D050"/>
                </a:solidFill>
                <a:latin typeface="+mj-lt"/>
                <a:cs typeface="Arial"/>
              </a:rPr>
              <a:t>lateral </a:t>
            </a:r>
            <a:r>
              <a:rPr lang="en-US" sz="2200" spc="-110" dirty="0">
                <a:solidFill>
                  <a:srgbClr val="92D050"/>
                </a:solidFill>
                <a:latin typeface="+mj-lt"/>
                <a:cs typeface="Arial"/>
              </a:rPr>
              <a:t>sulcus </a:t>
            </a:r>
            <a:r>
              <a:rPr lang="en-US" sz="2200" spc="-100" dirty="0">
                <a:solidFill>
                  <a:srgbClr val="92D050"/>
                </a:solidFill>
                <a:latin typeface="+mj-lt"/>
                <a:cs typeface="Arial"/>
              </a:rPr>
              <a:t>separates </a:t>
            </a:r>
            <a:r>
              <a:rPr lang="en-US" sz="2200" spc="-25" dirty="0">
                <a:solidFill>
                  <a:srgbClr val="92D050"/>
                </a:solidFill>
                <a:latin typeface="+mj-lt"/>
                <a:cs typeface="Arial"/>
              </a:rPr>
              <a:t>frontal, </a:t>
            </a:r>
            <a:r>
              <a:rPr lang="en-US" sz="2200" spc="-45" dirty="0">
                <a:solidFill>
                  <a:srgbClr val="92D050"/>
                </a:solidFill>
                <a:latin typeface="+mj-lt"/>
                <a:cs typeface="Arial"/>
              </a:rPr>
              <a:t>parietal </a:t>
            </a:r>
            <a:r>
              <a:rPr lang="en-US" sz="2200" spc="-85" dirty="0">
                <a:solidFill>
                  <a:srgbClr val="92D050"/>
                </a:solidFill>
                <a:latin typeface="+mj-lt"/>
                <a:cs typeface="Arial"/>
              </a:rPr>
              <a:t>and </a:t>
            </a:r>
            <a:r>
              <a:rPr lang="en-US" sz="2200" spc="-45" dirty="0">
                <a:solidFill>
                  <a:srgbClr val="92D050"/>
                </a:solidFill>
                <a:latin typeface="+mj-lt"/>
                <a:cs typeface="Arial"/>
              </a:rPr>
              <a:t>temporal</a:t>
            </a:r>
            <a:r>
              <a:rPr lang="en-US" sz="2200" spc="-210" dirty="0">
                <a:solidFill>
                  <a:srgbClr val="92D050"/>
                </a:solidFill>
                <a:latin typeface="+mj-lt"/>
                <a:cs typeface="Arial"/>
              </a:rPr>
              <a:t> </a:t>
            </a:r>
            <a:r>
              <a:rPr lang="en-US" sz="2200" spc="-85" dirty="0" smtClean="0">
                <a:solidFill>
                  <a:srgbClr val="92D050"/>
                </a:solidFill>
                <a:latin typeface="+mj-lt"/>
                <a:cs typeface="Arial"/>
              </a:rPr>
              <a:t>lobes</a:t>
            </a:r>
            <a:endParaRPr lang="en-US" sz="2200" dirty="0">
              <a:latin typeface="+mj-lt"/>
              <a:cs typeface="Arial"/>
            </a:endParaRPr>
          </a:p>
        </p:txBody>
      </p:sp>
      <p:sp>
        <p:nvSpPr>
          <p:cNvPr id="7" name="object 7"/>
          <p:cNvSpPr/>
          <p:nvPr/>
        </p:nvSpPr>
        <p:spPr>
          <a:xfrm>
            <a:off x="8858377" y="4933950"/>
            <a:ext cx="531495" cy="363855"/>
          </a:xfrm>
          <a:custGeom>
            <a:avLst/>
            <a:gdLst/>
            <a:ahLst/>
            <a:cxnLst/>
            <a:rect l="l" t="t" r="r" b="b"/>
            <a:pathLst>
              <a:path w="531495" h="363854">
                <a:moveTo>
                  <a:pt x="425590" y="47666"/>
                </a:moveTo>
                <a:lnTo>
                  <a:pt x="0" y="331597"/>
                </a:lnTo>
                <a:lnTo>
                  <a:pt x="21081" y="363347"/>
                </a:lnTo>
                <a:lnTo>
                  <a:pt x="446693" y="79279"/>
                </a:lnTo>
                <a:lnTo>
                  <a:pt x="425590" y="47666"/>
                </a:lnTo>
                <a:close/>
              </a:path>
              <a:path w="531495" h="363854">
                <a:moveTo>
                  <a:pt x="510068" y="37083"/>
                </a:moveTo>
                <a:lnTo>
                  <a:pt x="441451" y="37083"/>
                </a:lnTo>
                <a:lnTo>
                  <a:pt x="462533" y="68706"/>
                </a:lnTo>
                <a:lnTo>
                  <a:pt x="446693" y="79279"/>
                </a:lnTo>
                <a:lnTo>
                  <a:pt x="467868" y="110998"/>
                </a:lnTo>
                <a:lnTo>
                  <a:pt x="510068" y="37083"/>
                </a:lnTo>
                <a:close/>
              </a:path>
              <a:path w="531495" h="363854">
                <a:moveTo>
                  <a:pt x="441451" y="37083"/>
                </a:moveTo>
                <a:lnTo>
                  <a:pt x="425590" y="47666"/>
                </a:lnTo>
                <a:lnTo>
                  <a:pt x="446693" y="79279"/>
                </a:lnTo>
                <a:lnTo>
                  <a:pt x="462533" y="68706"/>
                </a:lnTo>
                <a:lnTo>
                  <a:pt x="441451" y="37083"/>
                </a:lnTo>
                <a:close/>
              </a:path>
              <a:path w="531495" h="363854">
                <a:moveTo>
                  <a:pt x="531241" y="0"/>
                </a:moveTo>
                <a:lnTo>
                  <a:pt x="404368" y="15875"/>
                </a:lnTo>
                <a:lnTo>
                  <a:pt x="425590" y="47666"/>
                </a:lnTo>
                <a:lnTo>
                  <a:pt x="441451" y="37083"/>
                </a:lnTo>
                <a:lnTo>
                  <a:pt x="510068" y="37083"/>
                </a:lnTo>
                <a:lnTo>
                  <a:pt x="531241" y="0"/>
                </a:lnTo>
                <a:close/>
              </a:path>
            </a:pathLst>
          </a:custGeom>
          <a:solidFill>
            <a:srgbClr val="FFFF00"/>
          </a:solidFill>
        </p:spPr>
        <p:txBody>
          <a:bodyPr wrap="square" lIns="0" tIns="0" rIns="0" bIns="0" rtlCol="0"/>
          <a:lstStyle/>
          <a:p>
            <a:endParaRPr/>
          </a:p>
        </p:txBody>
      </p:sp>
      <p:sp>
        <p:nvSpPr>
          <p:cNvPr id="8" name="object 8"/>
          <p:cNvSpPr/>
          <p:nvPr/>
        </p:nvSpPr>
        <p:spPr>
          <a:xfrm>
            <a:off x="9932034" y="3708780"/>
            <a:ext cx="164465" cy="23609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0424159" y="833627"/>
            <a:ext cx="682751" cy="481584"/>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10557129" y="1281430"/>
            <a:ext cx="432434" cy="239395"/>
          </a:xfrm>
          <a:prstGeom prst="rect">
            <a:avLst/>
          </a:prstGeom>
        </p:spPr>
        <p:txBody>
          <a:bodyPr vert="horz" wrap="square" lIns="0" tIns="13335" rIns="0" bIns="0" rtlCol="0">
            <a:spAutoFit/>
          </a:bodyPr>
          <a:lstStyle/>
          <a:p>
            <a:pPr marL="12700">
              <a:lnSpc>
                <a:spcPct val="100000"/>
              </a:lnSpc>
              <a:spcBef>
                <a:spcPts val="105"/>
              </a:spcBef>
            </a:pPr>
            <a:r>
              <a:rPr sz="1400" spc="-65" dirty="0">
                <a:solidFill>
                  <a:srgbClr val="C3250C"/>
                </a:solidFill>
                <a:latin typeface="Arial"/>
                <a:cs typeface="Arial"/>
              </a:rPr>
              <a:t>11:57</a:t>
            </a:r>
            <a:endParaRPr sz="1400">
              <a:latin typeface="Arial"/>
              <a:cs typeface="Arial"/>
            </a:endParaRPr>
          </a:p>
        </p:txBody>
      </p:sp>
      <p:sp>
        <p:nvSpPr>
          <p:cNvPr id="11" name="Title 1">
            <a:extLst>
              <a:ext uri="{FF2B5EF4-FFF2-40B4-BE49-F238E27FC236}">
                <a16:creationId xmlns:a16="http://schemas.microsoft.com/office/drawing/2014/main" id="{B83B8DEB-EB9D-4BF3-B293-D49FD58ED871}"/>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The Brain</a:t>
            </a:r>
            <a:endParaRPr lang="en-US" sz="3200" b="1" dirty="0"/>
          </a:p>
        </p:txBody>
      </p:sp>
      <p:sp>
        <p:nvSpPr>
          <p:cNvPr id="13" name="Title 1">
            <a:extLst>
              <a:ext uri="{FF2B5EF4-FFF2-40B4-BE49-F238E27FC236}">
                <a16:creationId xmlns:a16="http://schemas.microsoft.com/office/drawing/2014/main" id="{B83B8DEB-EB9D-4BF3-B293-D49FD58ED871}"/>
              </a:ext>
            </a:extLst>
          </p:cNvPr>
          <p:cNvSpPr txBox="1">
            <a:spLocks/>
          </p:cNvSpPr>
          <p:nvPr/>
        </p:nvSpPr>
        <p:spPr>
          <a:xfrm>
            <a:off x="838200" y="3342763"/>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1. Cerebral Hemisphere</a:t>
            </a:r>
          </a:p>
        </p:txBody>
      </p:sp>
    </p:spTree>
    <p:extLst>
      <p:ext uri="{BB962C8B-B14F-4D97-AF65-F5344CB8AC3E}">
        <p14:creationId xmlns:p14="http://schemas.microsoft.com/office/powerpoint/2010/main" val="2033732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70657" y="1580116"/>
            <a:ext cx="5884545" cy="3307637"/>
          </a:xfrm>
          <a:prstGeom prst="rect">
            <a:avLst/>
          </a:prstGeom>
        </p:spPr>
        <p:txBody>
          <a:bodyPr vert="horz" wrap="square" lIns="0" tIns="13335" rIns="0" bIns="0" rtlCol="0">
            <a:spAutoFit/>
          </a:bodyPr>
          <a:lstStyle/>
          <a:p>
            <a:pPr marL="12700">
              <a:lnSpc>
                <a:spcPct val="100000"/>
              </a:lnSpc>
            </a:pPr>
            <a:r>
              <a:rPr sz="2200" spc="-175" dirty="0" smtClean="0">
                <a:latin typeface="+mj-lt"/>
                <a:cs typeface="Arial"/>
              </a:rPr>
              <a:t>Tissue </a:t>
            </a:r>
            <a:r>
              <a:rPr sz="2200" spc="-5" dirty="0">
                <a:latin typeface="+mj-lt"/>
                <a:cs typeface="Arial"/>
              </a:rPr>
              <a:t>of </a:t>
            </a:r>
            <a:r>
              <a:rPr sz="2200" spc="-30" dirty="0">
                <a:latin typeface="+mj-lt"/>
                <a:cs typeface="Arial"/>
              </a:rPr>
              <a:t>the </a:t>
            </a:r>
            <a:r>
              <a:rPr sz="2200" spc="-90" dirty="0">
                <a:latin typeface="+mj-lt"/>
                <a:cs typeface="Arial"/>
              </a:rPr>
              <a:t>cerebral</a:t>
            </a:r>
            <a:r>
              <a:rPr sz="2200" spc="-320" dirty="0">
                <a:latin typeface="+mj-lt"/>
                <a:cs typeface="Arial"/>
              </a:rPr>
              <a:t> </a:t>
            </a:r>
            <a:r>
              <a:rPr sz="2200" spc="-105" dirty="0">
                <a:latin typeface="+mj-lt"/>
                <a:cs typeface="Arial"/>
              </a:rPr>
              <a:t>hemispheres:</a:t>
            </a:r>
            <a:endParaRPr sz="2200" dirty="0">
              <a:latin typeface="+mj-lt"/>
              <a:cs typeface="Arial"/>
            </a:endParaRPr>
          </a:p>
          <a:p>
            <a:pPr marL="354330" indent="-341630">
              <a:lnSpc>
                <a:spcPct val="100000"/>
              </a:lnSpc>
              <a:buFont typeface="Courier New"/>
              <a:buChar char="o"/>
              <a:tabLst>
                <a:tab pos="354330" algn="l"/>
                <a:tab pos="3109595" algn="l"/>
              </a:tabLst>
            </a:pPr>
            <a:r>
              <a:rPr sz="2200" spc="-175" dirty="0">
                <a:latin typeface="+mj-lt"/>
                <a:cs typeface="Arial"/>
              </a:rPr>
              <a:t>The </a:t>
            </a:r>
            <a:r>
              <a:rPr sz="2200" spc="-30" dirty="0">
                <a:latin typeface="+mj-lt"/>
                <a:cs typeface="Arial"/>
              </a:rPr>
              <a:t>outer </a:t>
            </a:r>
            <a:r>
              <a:rPr sz="2200" spc="-90" dirty="0">
                <a:latin typeface="+mj-lt"/>
                <a:cs typeface="Arial"/>
              </a:rPr>
              <a:t>layer</a:t>
            </a:r>
            <a:r>
              <a:rPr sz="2200" spc="-175" dirty="0">
                <a:latin typeface="+mj-lt"/>
                <a:cs typeface="Arial"/>
              </a:rPr>
              <a:t> </a:t>
            </a:r>
            <a:r>
              <a:rPr sz="2200" spc="-125" dirty="0">
                <a:latin typeface="+mj-lt"/>
                <a:cs typeface="Arial"/>
              </a:rPr>
              <a:t>is</a:t>
            </a:r>
            <a:r>
              <a:rPr sz="2200" spc="-120" dirty="0">
                <a:latin typeface="+mj-lt"/>
                <a:cs typeface="Arial"/>
              </a:rPr>
              <a:t> </a:t>
            </a:r>
            <a:r>
              <a:rPr sz="2200" spc="-30" dirty="0" smtClean="0">
                <a:latin typeface="+mj-lt"/>
                <a:cs typeface="Arial"/>
              </a:rPr>
              <a:t>th</a:t>
            </a:r>
            <a:r>
              <a:rPr lang="en-US" sz="2200" spc="-30" dirty="0" smtClean="0">
                <a:latin typeface="+mj-lt"/>
                <a:cs typeface="Arial"/>
              </a:rPr>
              <a:t>e </a:t>
            </a:r>
            <a:r>
              <a:rPr sz="2200" spc="-145" dirty="0" smtClean="0">
                <a:latin typeface="+mj-lt"/>
                <a:cs typeface="Arial"/>
              </a:rPr>
              <a:t>gray </a:t>
            </a:r>
            <a:r>
              <a:rPr sz="2200" spc="-35" dirty="0">
                <a:latin typeface="+mj-lt"/>
                <a:cs typeface="Arial"/>
              </a:rPr>
              <a:t>matter </a:t>
            </a:r>
            <a:r>
              <a:rPr sz="2200" spc="-20" dirty="0">
                <a:latin typeface="+mj-lt"/>
                <a:cs typeface="Arial"/>
              </a:rPr>
              <a:t>or</a:t>
            </a:r>
            <a:r>
              <a:rPr sz="2200" spc="-254" dirty="0">
                <a:latin typeface="+mj-lt"/>
                <a:cs typeface="Arial"/>
              </a:rPr>
              <a:t> </a:t>
            </a:r>
            <a:r>
              <a:rPr sz="2200" u="heavy" spc="-80" dirty="0">
                <a:uFill>
                  <a:solidFill>
                    <a:srgbClr val="5DCEAE"/>
                  </a:solidFill>
                </a:uFill>
                <a:latin typeface="+mj-lt"/>
                <a:cs typeface="Arial"/>
              </a:rPr>
              <a:t>cortex.</a:t>
            </a:r>
            <a:endParaRPr sz="2200" dirty="0">
              <a:latin typeface="+mj-lt"/>
              <a:cs typeface="Arial"/>
            </a:endParaRPr>
          </a:p>
          <a:p>
            <a:pPr marL="354330" marR="509905" indent="-341630">
              <a:lnSpc>
                <a:spcPts val="2590"/>
              </a:lnSpc>
              <a:buFont typeface="Courier New"/>
              <a:buChar char="o"/>
              <a:tabLst>
                <a:tab pos="354330" algn="l"/>
              </a:tabLst>
            </a:pPr>
            <a:r>
              <a:rPr sz="2200" spc="-125" dirty="0">
                <a:latin typeface="+mj-lt"/>
                <a:cs typeface="Arial"/>
              </a:rPr>
              <a:t>Deeper is </a:t>
            </a:r>
            <a:r>
              <a:rPr sz="2200" spc="-85" dirty="0">
                <a:latin typeface="+mj-lt"/>
                <a:cs typeface="Arial"/>
              </a:rPr>
              <a:t>located </a:t>
            </a:r>
            <a:r>
              <a:rPr sz="2200" spc="-30" dirty="0">
                <a:latin typeface="+mj-lt"/>
                <a:cs typeface="Arial"/>
              </a:rPr>
              <a:t>the </a:t>
            </a:r>
            <a:r>
              <a:rPr sz="2200" u="heavy" spc="-25" dirty="0">
                <a:uFill>
                  <a:solidFill>
                    <a:srgbClr val="FFAEA9"/>
                  </a:solidFill>
                </a:uFill>
                <a:latin typeface="+mj-lt"/>
                <a:cs typeface="Arial"/>
              </a:rPr>
              <a:t>white </a:t>
            </a:r>
            <a:r>
              <a:rPr sz="2200" u="heavy" spc="-65" dirty="0">
                <a:uFill>
                  <a:solidFill>
                    <a:srgbClr val="FFAEA9"/>
                  </a:solidFill>
                </a:uFill>
                <a:latin typeface="+mj-lt"/>
                <a:cs typeface="Arial"/>
              </a:rPr>
              <a:t>matter</a:t>
            </a:r>
            <a:r>
              <a:rPr sz="2200" spc="-65" dirty="0">
                <a:latin typeface="+mj-lt"/>
                <a:cs typeface="Arial"/>
              </a:rPr>
              <a:t>, </a:t>
            </a:r>
            <a:r>
              <a:rPr sz="2200" spc="-25" dirty="0">
                <a:latin typeface="+mj-lt"/>
                <a:cs typeface="Arial"/>
              </a:rPr>
              <a:t>or  </a:t>
            </a:r>
            <a:r>
              <a:rPr sz="2200" spc="-75" dirty="0">
                <a:latin typeface="+mj-lt"/>
                <a:cs typeface="Arial"/>
              </a:rPr>
              <a:t>medulla, </a:t>
            </a:r>
            <a:r>
              <a:rPr sz="2200" spc="-130" dirty="0">
                <a:latin typeface="+mj-lt"/>
                <a:cs typeface="Arial"/>
              </a:rPr>
              <a:t>composed </a:t>
            </a:r>
            <a:r>
              <a:rPr sz="2200" spc="-5" dirty="0">
                <a:latin typeface="+mj-lt"/>
                <a:cs typeface="Arial"/>
              </a:rPr>
              <a:t>of </a:t>
            </a:r>
            <a:r>
              <a:rPr sz="2200" spc="-105" dirty="0">
                <a:latin typeface="+mj-lt"/>
                <a:cs typeface="Arial"/>
              </a:rPr>
              <a:t>bundles </a:t>
            </a:r>
            <a:r>
              <a:rPr sz="2200" spc="-5" dirty="0">
                <a:latin typeface="+mj-lt"/>
                <a:cs typeface="Arial"/>
              </a:rPr>
              <a:t>of </a:t>
            </a:r>
            <a:r>
              <a:rPr sz="2200" spc="-90" dirty="0">
                <a:latin typeface="+mj-lt"/>
                <a:cs typeface="Arial"/>
              </a:rPr>
              <a:t>nerve  </a:t>
            </a:r>
            <a:r>
              <a:rPr sz="2200" spc="-70" dirty="0">
                <a:latin typeface="+mj-lt"/>
                <a:cs typeface="Arial"/>
              </a:rPr>
              <a:t>fibers, </a:t>
            </a:r>
            <a:r>
              <a:rPr sz="2200" spc="-85" dirty="0">
                <a:latin typeface="+mj-lt"/>
                <a:cs typeface="Arial"/>
              </a:rPr>
              <a:t>carrying </a:t>
            </a:r>
            <a:r>
              <a:rPr sz="2200" spc="-110" dirty="0">
                <a:latin typeface="+mj-lt"/>
                <a:cs typeface="Arial"/>
              </a:rPr>
              <a:t>impulses </a:t>
            </a:r>
            <a:r>
              <a:rPr sz="2200" spc="20" dirty="0">
                <a:latin typeface="+mj-lt"/>
                <a:cs typeface="Arial"/>
              </a:rPr>
              <a:t>to </a:t>
            </a:r>
            <a:r>
              <a:rPr sz="2200" u="heavy" spc="-114" dirty="0">
                <a:uFill>
                  <a:solidFill>
                    <a:srgbClr val="000000"/>
                  </a:solidFill>
                </a:uFill>
                <a:latin typeface="+mj-lt"/>
                <a:cs typeface="Arial"/>
              </a:rPr>
              <a:t>and</a:t>
            </a:r>
            <a:r>
              <a:rPr sz="2200" spc="-114" dirty="0">
                <a:latin typeface="+mj-lt"/>
                <a:cs typeface="Arial"/>
              </a:rPr>
              <a:t> </a:t>
            </a:r>
            <a:r>
              <a:rPr sz="2200" spc="-25" dirty="0">
                <a:latin typeface="+mj-lt"/>
                <a:cs typeface="Arial"/>
              </a:rPr>
              <a:t>from</a:t>
            </a:r>
            <a:r>
              <a:rPr sz="2200" spc="-495" dirty="0">
                <a:latin typeface="+mj-lt"/>
                <a:cs typeface="Arial"/>
              </a:rPr>
              <a:t> </a:t>
            </a:r>
            <a:r>
              <a:rPr sz="2200" spc="-30" dirty="0">
                <a:latin typeface="+mj-lt"/>
                <a:cs typeface="Arial"/>
              </a:rPr>
              <a:t>the  </a:t>
            </a:r>
            <a:r>
              <a:rPr sz="2200" spc="-80" dirty="0">
                <a:latin typeface="+mj-lt"/>
                <a:cs typeface="Arial"/>
              </a:rPr>
              <a:t>cortex</a:t>
            </a:r>
            <a:endParaRPr sz="2200" dirty="0">
              <a:latin typeface="+mj-lt"/>
              <a:cs typeface="Arial"/>
            </a:endParaRPr>
          </a:p>
          <a:p>
            <a:pPr marL="354330" marR="5080" indent="-341630">
              <a:lnSpc>
                <a:spcPct val="91000"/>
              </a:lnSpc>
              <a:buFont typeface="Courier New"/>
              <a:buChar char="o"/>
              <a:tabLst>
                <a:tab pos="354330" algn="l"/>
                <a:tab pos="4490085" algn="l"/>
              </a:tabLst>
            </a:pPr>
            <a:r>
              <a:rPr sz="2200" u="heavy" spc="-185" dirty="0">
                <a:uFill>
                  <a:solidFill>
                    <a:srgbClr val="00AF50"/>
                  </a:solidFill>
                </a:uFill>
                <a:latin typeface="+mj-lt"/>
                <a:cs typeface="Arial"/>
              </a:rPr>
              <a:t>Basal </a:t>
            </a:r>
            <a:r>
              <a:rPr sz="2200" u="heavy" spc="-80" dirty="0">
                <a:uFill>
                  <a:solidFill>
                    <a:srgbClr val="00AF50"/>
                  </a:solidFill>
                </a:uFill>
                <a:latin typeface="+mj-lt"/>
                <a:cs typeface="Arial"/>
              </a:rPr>
              <a:t>nuclei</a:t>
            </a:r>
            <a:r>
              <a:rPr sz="2200" spc="-80" dirty="0">
                <a:latin typeface="+mj-lt"/>
                <a:cs typeface="Arial"/>
              </a:rPr>
              <a:t> </a:t>
            </a:r>
            <a:r>
              <a:rPr sz="2200" spc="-110" dirty="0">
                <a:latin typeface="+mj-lt"/>
                <a:cs typeface="Arial"/>
              </a:rPr>
              <a:t>are </a:t>
            </a:r>
            <a:r>
              <a:rPr sz="2200" spc="-145" dirty="0">
                <a:latin typeface="+mj-lt"/>
                <a:cs typeface="Arial"/>
              </a:rPr>
              <a:t>gray</a:t>
            </a:r>
            <a:r>
              <a:rPr sz="2200" spc="-105" dirty="0">
                <a:latin typeface="+mj-lt"/>
                <a:cs typeface="Arial"/>
              </a:rPr>
              <a:t> </a:t>
            </a:r>
            <a:r>
              <a:rPr sz="2200" spc="-30" dirty="0">
                <a:latin typeface="+mj-lt"/>
                <a:cs typeface="Arial"/>
              </a:rPr>
              <a:t>matter</a:t>
            </a:r>
            <a:r>
              <a:rPr sz="2200" spc="-130" dirty="0">
                <a:latin typeface="+mj-lt"/>
                <a:cs typeface="Arial"/>
              </a:rPr>
              <a:t> </a:t>
            </a:r>
            <a:r>
              <a:rPr sz="2200" spc="-5" dirty="0" smtClean="0">
                <a:latin typeface="+mj-lt"/>
                <a:cs typeface="Arial"/>
              </a:rPr>
              <a:t>that</a:t>
            </a:r>
            <a:r>
              <a:rPr lang="en-US" sz="2200" spc="-5" dirty="0" smtClean="0">
                <a:latin typeface="+mj-lt"/>
                <a:cs typeface="Arial"/>
              </a:rPr>
              <a:t> </a:t>
            </a:r>
            <a:r>
              <a:rPr sz="2200" spc="-110" dirty="0" smtClean="0">
                <a:latin typeface="+mj-lt"/>
                <a:cs typeface="Arial"/>
              </a:rPr>
              <a:t>are</a:t>
            </a:r>
            <a:r>
              <a:rPr sz="2200" spc="-195" dirty="0" smtClean="0">
                <a:latin typeface="+mj-lt"/>
                <a:cs typeface="Arial"/>
              </a:rPr>
              <a:t> </a:t>
            </a:r>
            <a:r>
              <a:rPr sz="2200" spc="-85" dirty="0">
                <a:latin typeface="+mj-lt"/>
                <a:cs typeface="Arial"/>
              </a:rPr>
              <a:t>located  </a:t>
            </a:r>
            <a:r>
              <a:rPr sz="2200" spc="-110" dirty="0">
                <a:latin typeface="+mj-lt"/>
                <a:cs typeface="Arial"/>
              </a:rPr>
              <a:t>deep </a:t>
            </a:r>
            <a:r>
              <a:rPr sz="2200" dirty="0">
                <a:latin typeface="+mj-lt"/>
                <a:cs typeface="Arial"/>
              </a:rPr>
              <a:t>within </a:t>
            </a:r>
            <a:r>
              <a:rPr sz="2200" spc="-30" dirty="0">
                <a:latin typeface="+mj-lt"/>
                <a:cs typeface="Arial"/>
              </a:rPr>
              <a:t>the </a:t>
            </a:r>
            <a:r>
              <a:rPr sz="2200" spc="-25" dirty="0">
                <a:latin typeface="+mj-lt"/>
                <a:cs typeface="Arial"/>
              </a:rPr>
              <a:t>white </a:t>
            </a:r>
            <a:r>
              <a:rPr sz="2200" spc="-70" dirty="0">
                <a:latin typeface="+mj-lt"/>
                <a:cs typeface="Arial"/>
              </a:rPr>
              <a:t>matter. </a:t>
            </a:r>
            <a:r>
              <a:rPr sz="2200" spc="-50" dirty="0">
                <a:solidFill>
                  <a:srgbClr val="92D050"/>
                </a:solidFill>
                <a:latin typeface="+mj-lt"/>
                <a:cs typeface="Arial"/>
              </a:rPr>
              <a:t>(they </a:t>
            </a:r>
            <a:r>
              <a:rPr sz="2200" spc="-85" dirty="0">
                <a:solidFill>
                  <a:srgbClr val="92D050"/>
                </a:solidFill>
                <a:latin typeface="+mj-lt"/>
                <a:cs typeface="Arial"/>
              </a:rPr>
              <a:t>are </a:t>
            </a:r>
            <a:r>
              <a:rPr sz="2200" spc="-100" dirty="0">
                <a:solidFill>
                  <a:srgbClr val="92D050"/>
                </a:solidFill>
                <a:latin typeface="+mj-lt"/>
                <a:cs typeface="Arial"/>
              </a:rPr>
              <a:t>an  </a:t>
            </a:r>
            <a:r>
              <a:rPr sz="2200" spc="-70" dirty="0">
                <a:solidFill>
                  <a:srgbClr val="92D050"/>
                </a:solidFill>
                <a:latin typeface="+mj-lt"/>
                <a:cs typeface="Arial"/>
              </a:rPr>
              <a:t>exception </a:t>
            </a:r>
            <a:r>
              <a:rPr sz="2200" spc="-120" dirty="0">
                <a:solidFill>
                  <a:srgbClr val="92D050"/>
                </a:solidFill>
                <a:latin typeface="+mj-lt"/>
                <a:cs typeface="Arial"/>
              </a:rPr>
              <a:t>because </a:t>
            </a:r>
            <a:r>
              <a:rPr sz="2200" spc="-20" dirty="0">
                <a:solidFill>
                  <a:srgbClr val="92D050"/>
                </a:solidFill>
                <a:latin typeface="+mj-lt"/>
                <a:cs typeface="Arial"/>
              </a:rPr>
              <a:t>white </a:t>
            </a:r>
            <a:r>
              <a:rPr sz="2200" spc="-25" dirty="0">
                <a:solidFill>
                  <a:srgbClr val="92D050"/>
                </a:solidFill>
                <a:latin typeface="+mj-lt"/>
                <a:cs typeface="Arial"/>
              </a:rPr>
              <a:t>matter </a:t>
            </a:r>
            <a:r>
              <a:rPr sz="2200" spc="-70" dirty="0">
                <a:solidFill>
                  <a:srgbClr val="92D050"/>
                </a:solidFill>
                <a:latin typeface="+mj-lt"/>
                <a:cs typeface="Arial"/>
              </a:rPr>
              <a:t>should </a:t>
            </a:r>
            <a:r>
              <a:rPr sz="2200" spc="-50" dirty="0">
                <a:solidFill>
                  <a:srgbClr val="92D050"/>
                </a:solidFill>
                <a:latin typeface="+mj-lt"/>
                <a:cs typeface="Arial"/>
              </a:rPr>
              <a:t>only </a:t>
            </a:r>
            <a:r>
              <a:rPr sz="2200" spc="-60" dirty="0">
                <a:solidFill>
                  <a:srgbClr val="92D050"/>
                </a:solidFill>
                <a:latin typeface="+mj-lt"/>
                <a:cs typeface="Arial"/>
              </a:rPr>
              <a:t>contain</a:t>
            </a:r>
            <a:r>
              <a:rPr sz="2200" spc="-200" dirty="0">
                <a:solidFill>
                  <a:srgbClr val="92D050"/>
                </a:solidFill>
                <a:latin typeface="+mj-lt"/>
                <a:cs typeface="Arial"/>
              </a:rPr>
              <a:t> </a:t>
            </a:r>
            <a:r>
              <a:rPr sz="2200" spc="-55" dirty="0">
                <a:solidFill>
                  <a:srgbClr val="92D050"/>
                </a:solidFill>
                <a:latin typeface="+mj-lt"/>
                <a:cs typeface="Arial"/>
              </a:rPr>
              <a:t>fibers)</a:t>
            </a:r>
            <a:endParaRPr sz="2200" dirty="0">
              <a:latin typeface="+mj-lt"/>
              <a:cs typeface="Arial"/>
            </a:endParaRPr>
          </a:p>
          <a:p>
            <a:pPr marL="354330" indent="-341630">
              <a:lnSpc>
                <a:spcPts val="2735"/>
              </a:lnSpc>
              <a:buFont typeface="Courier New"/>
              <a:buChar char="o"/>
              <a:tabLst>
                <a:tab pos="354330" algn="l"/>
              </a:tabLst>
            </a:pPr>
            <a:r>
              <a:rPr sz="2200" spc="-165" dirty="0">
                <a:latin typeface="+mj-lt"/>
                <a:cs typeface="Arial"/>
              </a:rPr>
              <a:t>They </a:t>
            </a:r>
            <a:r>
              <a:rPr sz="2200" spc="-75" dirty="0">
                <a:latin typeface="+mj-lt"/>
                <a:cs typeface="Arial"/>
              </a:rPr>
              <a:t>help </a:t>
            </a:r>
            <a:r>
              <a:rPr sz="2200" spc="-30" dirty="0">
                <a:latin typeface="+mj-lt"/>
                <a:cs typeface="Arial"/>
              </a:rPr>
              <a:t>the </a:t>
            </a:r>
            <a:r>
              <a:rPr sz="2200" spc="-20" dirty="0">
                <a:latin typeface="+mj-lt"/>
                <a:cs typeface="Arial"/>
              </a:rPr>
              <a:t>motor</a:t>
            </a:r>
            <a:r>
              <a:rPr sz="2200" spc="-505" dirty="0">
                <a:latin typeface="+mj-lt"/>
                <a:cs typeface="Arial"/>
              </a:rPr>
              <a:t> </a:t>
            </a:r>
            <a:r>
              <a:rPr sz="2200" spc="-80" dirty="0">
                <a:latin typeface="+mj-lt"/>
                <a:cs typeface="Arial"/>
              </a:rPr>
              <a:t>cortex </a:t>
            </a:r>
            <a:r>
              <a:rPr sz="2200" spc="-30" dirty="0">
                <a:latin typeface="+mj-lt"/>
                <a:cs typeface="Arial"/>
              </a:rPr>
              <a:t>in </a:t>
            </a:r>
            <a:r>
              <a:rPr sz="2200" spc="-60" dirty="0">
                <a:latin typeface="+mj-lt"/>
                <a:cs typeface="Arial"/>
              </a:rPr>
              <a:t>regulation </a:t>
            </a:r>
            <a:r>
              <a:rPr sz="2200" spc="-10" dirty="0">
                <a:latin typeface="+mj-lt"/>
                <a:cs typeface="Arial"/>
              </a:rPr>
              <a:t>of</a:t>
            </a:r>
            <a:endParaRPr sz="2200" dirty="0">
              <a:latin typeface="+mj-lt"/>
              <a:cs typeface="Arial"/>
            </a:endParaRPr>
          </a:p>
          <a:p>
            <a:pPr marL="353695">
              <a:lnSpc>
                <a:spcPts val="2735"/>
              </a:lnSpc>
            </a:pPr>
            <a:r>
              <a:rPr sz="2200" spc="-130" dirty="0">
                <a:latin typeface="+mj-lt"/>
                <a:cs typeface="Trebuchet MS"/>
              </a:rPr>
              <a:t>voluntary </a:t>
            </a:r>
            <a:r>
              <a:rPr sz="2200" spc="-125" dirty="0">
                <a:latin typeface="+mj-lt"/>
                <a:cs typeface="Trebuchet MS"/>
              </a:rPr>
              <a:t>motor</a:t>
            </a:r>
            <a:r>
              <a:rPr sz="2200" spc="-240" dirty="0">
                <a:latin typeface="+mj-lt"/>
                <a:cs typeface="Trebuchet MS"/>
              </a:rPr>
              <a:t> </a:t>
            </a:r>
            <a:r>
              <a:rPr sz="2200" spc="-135" dirty="0">
                <a:latin typeface="+mj-lt"/>
                <a:cs typeface="Trebuchet MS"/>
              </a:rPr>
              <a:t>activities</a:t>
            </a:r>
            <a:r>
              <a:rPr sz="2200" spc="-135" dirty="0">
                <a:latin typeface="+mj-lt"/>
                <a:cs typeface="Arial"/>
              </a:rPr>
              <a:t>.</a:t>
            </a:r>
            <a:endParaRPr sz="2200" dirty="0">
              <a:latin typeface="+mj-lt"/>
              <a:cs typeface="Arial"/>
            </a:endParaRPr>
          </a:p>
        </p:txBody>
      </p:sp>
      <p:sp>
        <p:nvSpPr>
          <p:cNvPr id="4" name="object 4"/>
          <p:cNvSpPr/>
          <p:nvPr/>
        </p:nvSpPr>
        <p:spPr>
          <a:xfrm>
            <a:off x="7076861" y="468039"/>
            <a:ext cx="4835429" cy="271084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520178" y="2567177"/>
            <a:ext cx="996950" cy="273050"/>
          </a:xfrm>
          <a:custGeom>
            <a:avLst/>
            <a:gdLst/>
            <a:ahLst/>
            <a:cxnLst/>
            <a:rect l="l" t="t" r="r" b="b"/>
            <a:pathLst>
              <a:path w="996950" h="273050">
                <a:moveTo>
                  <a:pt x="0" y="272796"/>
                </a:moveTo>
                <a:lnTo>
                  <a:pt x="996696" y="272796"/>
                </a:lnTo>
                <a:lnTo>
                  <a:pt x="996696" y="0"/>
                </a:lnTo>
                <a:lnTo>
                  <a:pt x="0" y="0"/>
                </a:lnTo>
                <a:lnTo>
                  <a:pt x="0" y="272796"/>
                </a:lnTo>
                <a:close/>
              </a:path>
            </a:pathLst>
          </a:custGeom>
          <a:ln w="28956">
            <a:solidFill>
              <a:srgbClr val="5DCEAE"/>
            </a:solidFill>
          </a:ln>
        </p:spPr>
        <p:txBody>
          <a:bodyPr wrap="square" lIns="0" tIns="0" rIns="0" bIns="0" rtlCol="0"/>
          <a:lstStyle/>
          <a:p>
            <a:endParaRPr/>
          </a:p>
        </p:txBody>
      </p:sp>
      <p:sp>
        <p:nvSpPr>
          <p:cNvPr id="6" name="object 6"/>
          <p:cNvSpPr/>
          <p:nvPr/>
        </p:nvSpPr>
        <p:spPr>
          <a:xfrm>
            <a:off x="9982961" y="2884170"/>
            <a:ext cx="996950" cy="173990"/>
          </a:xfrm>
          <a:custGeom>
            <a:avLst/>
            <a:gdLst/>
            <a:ahLst/>
            <a:cxnLst/>
            <a:rect l="l" t="t" r="r" b="b"/>
            <a:pathLst>
              <a:path w="996950" h="173989">
                <a:moveTo>
                  <a:pt x="0" y="173736"/>
                </a:moveTo>
                <a:lnTo>
                  <a:pt x="996696" y="173736"/>
                </a:lnTo>
                <a:lnTo>
                  <a:pt x="996696" y="0"/>
                </a:lnTo>
                <a:lnTo>
                  <a:pt x="0" y="0"/>
                </a:lnTo>
                <a:lnTo>
                  <a:pt x="0" y="173736"/>
                </a:lnTo>
                <a:close/>
              </a:path>
            </a:pathLst>
          </a:custGeom>
          <a:ln w="28956">
            <a:solidFill>
              <a:srgbClr val="FFAEA9"/>
            </a:solidFill>
          </a:ln>
        </p:spPr>
        <p:txBody>
          <a:bodyPr wrap="square" lIns="0" tIns="0" rIns="0" bIns="0" rtlCol="0"/>
          <a:lstStyle/>
          <a:p>
            <a:endParaRPr/>
          </a:p>
        </p:txBody>
      </p:sp>
      <p:sp>
        <p:nvSpPr>
          <p:cNvPr id="7" name="object 7"/>
          <p:cNvSpPr/>
          <p:nvPr/>
        </p:nvSpPr>
        <p:spPr>
          <a:xfrm>
            <a:off x="7126634" y="3563111"/>
            <a:ext cx="4816953" cy="2996969"/>
          </a:xfrm>
          <a:prstGeom prst="rect">
            <a:avLst/>
          </a:prstGeom>
          <a:blipFill>
            <a:blip r:embed="rId3" cstate="print"/>
            <a:stretch>
              <a:fillRect/>
            </a:stretch>
          </a:blipFill>
        </p:spPr>
        <p:txBody>
          <a:bodyPr wrap="square" lIns="0" tIns="0" rIns="0" bIns="0" rtlCol="0"/>
          <a:lstStyle/>
          <a:p>
            <a:endParaRPr/>
          </a:p>
        </p:txBody>
      </p:sp>
      <p:sp>
        <p:nvSpPr>
          <p:cNvPr id="8" name="Title 1">
            <a:extLst>
              <a:ext uri="{FF2B5EF4-FFF2-40B4-BE49-F238E27FC236}">
                <a16:creationId xmlns:a16="http://schemas.microsoft.com/office/drawing/2014/main" id="{B83B8DEB-EB9D-4BF3-B293-D49FD58ED871}"/>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The </a:t>
            </a:r>
            <a:r>
              <a:rPr lang="en-US" sz="3600" b="1" dirty="0" smtClean="0"/>
              <a:t>Brain</a:t>
            </a:r>
          </a:p>
          <a:p>
            <a:r>
              <a:rPr lang="en-US" sz="3200" b="1" dirty="0"/>
              <a:t>1. Cerebral Hemisphere</a:t>
            </a:r>
          </a:p>
          <a:p>
            <a:endParaRPr lang="en-US" sz="3200" b="1" dirty="0"/>
          </a:p>
        </p:txBody>
      </p:sp>
    </p:spTree>
    <p:extLst>
      <p:ext uri="{BB962C8B-B14F-4D97-AF65-F5344CB8AC3E}">
        <p14:creationId xmlns:p14="http://schemas.microsoft.com/office/powerpoint/2010/main" val="1606574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74268" y="1616873"/>
            <a:ext cx="3913616" cy="2579296"/>
          </a:xfrm>
          <a:prstGeom prst="rect">
            <a:avLst/>
          </a:prstGeom>
        </p:spPr>
        <p:txBody>
          <a:bodyPr vert="horz" wrap="square" lIns="0" tIns="13335" rIns="0" bIns="0" rtlCol="0">
            <a:spAutoFit/>
          </a:bodyPr>
          <a:lstStyle/>
          <a:p>
            <a:pPr marL="361950" marR="123825" indent="-349250">
              <a:lnSpc>
                <a:spcPct val="90000"/>
              </a:lnSpc>
              <a:buFont typeface="Courier New"/>
              <a:buChar char="o"/>
              <a:tabLst>
                <a:tab pos="361950" algn="l"/>
              </a:tabLst>
            </a:pPr>
            <a:r>
              <a:rPr sz="2200" spc="-175" dirty="0" smtClean="0">
                <a:latin typeface="+mj-lt"/>
                <a:cs typeface="Arial"/>
              </a:rPr>
              <a:t>The </a:t>
            </a:r>
            <a:r>
              <a:rPr sz="2200" spc="-90" dirty="0">
                <a:latin typeface="+mj-lt"/>
                <a:cs typeface="Arial"/>
              </a:rPr>
              <a:t>diencephalon </a:t>
            </a:r>
            <a:r>
              <a:rPr sz="2200" spc="-125" dirty="0">
                <a:latin typeface="+mj-lt"/>
                <a:cs typeface="Arial"/>
              </a:rPr>
              <a:t>is  </a:t>
            </a:r>
            <a:r>
              <a:rPr sz="2200" spc="-85" dirty="0">
                <a:latin typeface="+mj-lt"/>
                <a:cs typeface="Arial"/>
              </a:rPr>
              <a:t>located </a:t>
            </a:r>
            <a:r>
              <a:rPr sz="2200" spc="-70" dirty="0">
                <a:latin typeface="+mj-lt"/>
                <a:cs typeface="Arial"/>
              </a:rPr>
              <a:t>between </a:t>
            </a:r>
            <a:r>
              <a:rPr sz="2200" spc="-30" dirty="0">
                <a:latin typeface="+mj-lt"/>
                <a:cs typeface="Arial"/>
              </a:rPr>
              <a:t>the</a:t>
            </a:r>
            <a:r>
              <a:rPr sz="2200" spc="-295" dirty="0">
                <a:latin typeface="+mj-lt"/>
                <a:cs typeface="Arial"/>
              </a:rPr>
              <a:t> </a:t>
            </a:r>
            <a:r>
              <a:rPr sz="2200" spc="-120" dirty="0">
                <a:latin typeface="+mj-lt"/>
                <a:cs typeface="Arial"/>
              </a:rPr>
              <a:t>2  </a:t>
            </a:r>
            <a:r>
              <a:rPr sz="2200" spc="-90" dirty="0">
                <a:latin typeface="+mj-lt"/>
                <a:cs typeface="Arial"/>
              </a:rPr>
              <a:t>cerebral </a:t>
            </a:r>
            <a:r>
              <a:rPr sz="2200" spc="-114" dirty="0">
                <a:latin typeface="+mj-lt"/>
                <a:cs typeface="Arial"/>
              </a:rPr>
              <a:t>hemispheres  and </a:t>
            </a:r>
            <a:r>
              <a:rPr sz="2200" spc="-125" dirty="0">
                <a:latin typeface="+mj-lt"/>
                <a:cs typeface="Arial"/>
              </a:rPr>
              <a:t>is </a:t>
            </a:r>
            <a:r>
              <a:rPr sz="2200" spc="-75" dirty="0">
                <a:latin typeface="+mj-lt"/>
                <a:cs typeface="Arial"/>
              </a:rPr>
              <a:t>linked </a:t>
            </a:r>
            <a:r>
              <a:rPr sz="2200" spc="20" dirty="0">
                <a:latin typeface="+mj-lt"/>
                <a:cs typeface="Arial"/>
              </a:rPr>
              <a:t>to </a:t>
            </a:r>
            <a:r>
              <a:rPr sz="2200" spc="-40" dirty="0">
                <a:latin typeface="+mj-lt"/>
                <a:cs typeface="Arial"/>
              </a:rPr>
              <a:t>them  </a:t>
            </a:r>
            <a:r>
              <a:rPr sz="2200" spc="-114" dirty="0">
                <a:latin typeface="+mj-lt"/>
                <a:cs typeface="Arial"/>
              </a:rPr>
              <a:t>and </a:t>
            </a:r>
            <a:r>
              <a:rPr sz="2200" spc="20" dirty="0">
                <a:latin typeface="+mj-lt"/>
                <a:cs typeface="Arial"/>
              </a:rPr>
              <a:t>to </a:t>
            </a:r>
            <a:r>
              <a:rPr sz="2200" spc="-30" dirty="0">
                <a:latin typeface="+mj-lt"/>
                <a:cs typeface="Arial"/>
              </a:rPr>
              <a:t>the</a:t>
            </a:r>
            <a:r>
              <a:rPr sz="2200" spc="-335" dirty="0">
                <a:latin typeface="+mj-lt"/>
                <a:cs typeface="Arial"/>
              </a:rPr>
              <a:t> </a:t>
            </a:r>
            <a:r>
              <a:rPr sz="2200" spc="-80" dirty="0">
                <a:latin typeface="+mj-lt"/>
                <a:cs typeface="Arial"/>
              </a:rPr>
              <a:t>brainstem.</a:t>
            </a:r>
            <a:endParaRPr sz="2200" dirty="0">
              <a:latin typeface="+mj-lt"/>
              <a:cs typeface="Arial"/>
            </a:endParaRPr>
          </a:p>
          <a:p>
            <a:pPr marL="361950" marR="5080" indent="-349250">
              <a:lnSpc>
                <a:spcPct val="90000"/>
              </a:lnSpc>
              <a:spcBef>
                <a:spcPts val="1010"/>
              </a:spcBef>
              <a:buFont typeface="Courier New"/>
              <a:buChar char="o"/>
              <a:tabLst>
                <a:tab pos="361950" algn="l"/>
              </a:tabLst>
            </a:pPr>
            <a:r>
              <a:rPr sz="2200" spc="-175" dirty="0">
                <a:latin typeface="+mj-lt"/>
                <a:cs typeface="Arial"/>
              </a:rPr>
              <a:t>The </a:t>
            </a:r>
            <a:r>
              <a:rPr sz="2200" spc="-55" dirty="0">
                <a:latin typeface="+mj-lt"/>
                <a:cs typeface="Arial"/>
              </a:rPr>
              <a:t>major </a:t>
            </a:r>
            <a:r>
              <a:rPr sz="2200" spc="-75" dirty="0">
                <a:latin typeface="+mj-lt"/>
                <a:cs typeface="Arial"/>
              </a:rPr>
              <a:t>structures</a:t>
            </a:r>
            <a:r>
              <a:rPr sz="2200" spc="-204" dirty="0">
                <a:latin typeface="+mj-lt"/>
                <a:cs typeface="Arial"/>
              </a:rPr>
              <a:t> </a:t>
            </a:r>
            <a:r>
              <a:rPr sz="2200" spc="-10" dirty="0">
                <a:latin typeface="+mj-lt"/>
                <a:cs typeface="Arial"/>
              </a:rPr>
              <a:t>of  </a:t>
            </a:r>
            <a:r>
              <a:rPr sz="2200" spc="-25" dirty="0">
                <a:latin typeface="+mj-lt"/>
                <a:cs typeface="Arial"/>
              </a:rPr>
              <a:t>the </a:t>
            </a:r>
            <a:r>
              <a:rPr sz="2200" spc="-95" dirty="0">
                <a:latin typeface="+mj-lt"/>
                <a:cs typeface="Arial"/>
              </a:rPr>
              <a:t>diencephalon </a:t>
            </a:r>
            <a:r>
              <a:rPr sz="2200" spc="-110" dirty="0">
                <a:latin typeface="+mj-lt"/>
                <a:cs typeface="Arial"/>
              </a:rPr>
              <a:t>are  </a:t>
            </a:r>
            <a:r>
              <a:rPr sz="2200" spc="-30" dirty="0">
                <a:latin typeface="+mj-lt"/>
                <a:cs typeface="Arial"/>
              </a:rPr>
              <a:t>the </a:t>
            </a:r>
            <a:r>
              <a:rPr sz="2200" b="1" spc="-130" dirty="0">
                <a:latin typeface="+mj-lt"/>
                <a:cs typeface="Trebuchet MS"/>
              </a:rPr>
              <a:t>T</a:t>
            </a:r>
            <a:r>
              <a:rPr sz="2200" b="1" u="heavy" spc="-130" dirty="0">
                <a:uFill>
                  <a:solidFill>
                    <a:srgbClr val="CC3399"/>
                  </a:solidFill>
                </a:uFill>
                <a:latin typeface="+mj-lt"/>
                <a:cs typeface="Trebuchet MS"/>
              </a:rPr>
              <a:t>halamus</a:t>
            </a:r>
            <a:r>
              <a:rPr sz="2200" spc="-130" dirty="0">
                <a:latin typeface="+mj-lt"/>
                <a:cs typeface="Arial"/>
              </a:rPr>
              <a:t>, </a:t>
            </a:r>
            <a:r>
              <a:rPr sz="2200" u="heavy" spc="-130" dirty="0">
                <a:uFill>
                  <a:solidFill>
                    <a:srgbClr val="0C779D"/>
                  </a:solidFill>
                </a:uFill>
                <a:latin typeface="+mj-lt"/>
                <a:cs typeface="Arial"/>
              </a:rPr>
              <a:t> </a:t>
            </a:r>
            <a:r>
              <a:rPr sz="2200" b="1" u="heavy" spc="-110" dirty="0">
                <a:uFill>
                  <a:solidFill>
                    <a:srgbClr val="0C779D"/>
                  </a:solidFill>
                </a:uFill>
                <a:latin typeface="+mj-lt"/>
                <a:cs typeface="Trebuchet MS"/>
              </a:rPr>
              <a:t>Hypothalamus</a:t>
            </a:r>
            <a:r>
              <a:rPr sz="2200" spc="-110" dirty="0">
                <a:latin typeface="+mj-lt"/>
                <a:cs typeface="Arial"/>
              </a:rPr>
              <a:t>,  </a:t>
            </a:r>
            <a:r>
              <a:rPr sz="2200" b="1" spc="-114" dirty="0">
                <a:latin typeface="+mj-lt"/>
                <a:cs typeface="Trebuchet MS"/>
              </a:rPr>
              <a:t>Subthalamus </a:t>
            </a:r>
            <a:r>
              <a:rPr sz="2200" spc="-114" dirty="0">
                <a:latin typeface="+mj-lt"/>
                <a:cs typeface="Arial"/>
              </a:rPr>
              <a:t>and </a:t>
            </a:r>
            <a:r>
              <a:rPr sz="2200" u="heavy" spc="-114" dirty="0">
                <a:uFill>
                  <a:solidFill>
                    <a:srgbClr val="A7EA52"/>
                  </a:solidFill>
                </a:uFill>
                <a:latin typeface="+mj-lt"/>
                <a:cs typeface="Arial"/>
              </a:rPr>
              <a:t> </a:t>
            </a:r>
            <a:r>
              <a:rPr sz="2200" b="1" u="heavy" spc="-120" dirty="0">
                <a:uFill>
                  <a:solidFill>
                    <a:srgbClr val="A7EA52"/>
                  </a:solidFill>
                </a:uFill>
                <a:latin typeface="+mj-lt"/>
                <a:cs typeface="Trebuchet MS"/>
              </a:rPr>
              <a:t>Epithalamus</a:t>
            </a:r>
            <a:r>
              <a:rPr sz="2200" spc="-120" dirty="0">
                <a:latin typeface="+mj-lt"/>
                <a:cs typeface="Arial"/>
              </a:rPr>
              <a:t>.</a:t>
            </a:r>
            <a:endParaRPr sz="2200" dirty="0">
              <a:latin typeface="+mj-lt"/>
              <a:cs typeface="Arial"/>
            </a:endParaRPr>
          </a:p>
        </p:txBody>
      </p:sp>
      <p:sp>
        <p:nvSpPr>
          <p:cNvPr id="4" name="object 4"/>
          <p:cNvSpPr/>
          <p:nvPr/>
        </p:nvSpPr>
        <p:spPr>
          <a:xfrm>
            <a:off x="5193827" y="649282"/>
            <a:ext cx="6004487" cy="35904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790938" y="1759457"/>
            <a:ext cx="1394460" cy="274320"/>
          </a:xfrm>
          <a:custGeom>
            <a:avLst/>
            <a:gdLst/>
            <a:ahLst/>
            <a:cxnLst/>
            <a:rect l="l" t="t" r="r" b="b"/>
            <a:pathLst>
              <a:path w="1394459" h="274319">
                <a:moveTo>
                  <a:pt x="0" y="274320"/>
                </a:moveTo>
                <a:lnTo>
                  <a:pt x="1394459" y="274320"/>
                </a:lnTo>
                <a:lnTo>
                  <a:pt x="1394459" y="0"/>
                </a:lnTo>
                <a:lnTo>
                  <a:pt x="0" y="0"/>
                </a:lnTo>
                <a:lnTo>
                  <a:pt x="0" y="274320"/>
                </a:lnTo>
                <a:close/>
              </a:path>
            </a:pathLst>
          </a:custGeom>
          <a:ln w="28956">
            <a:solidFill>
              <a:srgbClr val="CC3399"/>
            </a:solidFill>
          </a:ln>
        </p:spPr>
        <p:txBody>
          <a:bodyPr wrap="square" lIns="0" tIns="0" rIns="0" bIns="0" rtlCol="0"/>
          <a:lstStyle/>
          <a:p>
            <a:endParaRPr/>
          </a:p>
        </p:txBody>
      </p:sp>
      <p:sp>
        <p:nvSpPr>
          <p:cNvPr id="6" name="object 6"/>
          <p:cNvSpPr/>
          <p:nvPr/>
        </p:nvSpPr>
        <p:spPr>
          <a:xfrm>
            <a:off x="5211317" y="2361438"/>
            <a:ext cx="838200" cy="212090"/>
          </a:xfrm>
          <a:custGeom>
            <a:avLst/>
            <a:gdLst/>
            <a:ahLst/>
            <a:cxnLst/>
            <a:rect l="l" t="t" r="r" b="b"/>
            <a:pathLst>
              <a:path w="838200" h="212089">
                <a:moveTo>
                  <a:pt x="0" y="211836"/>
                </a:moveTo>
                <a:lnTo>
                  <a:pt x="838200" y="211836"/>
                </a:lnTo>
                <a:lnTo>
                  <a:pt x="838200" y="0"/>
                </a:lnTo>
                <a:lnTo>
                  <a:pt x="0" y="0"/>
                </a:lnTo>
                <a:lnTo>
                  <a:pt x="0" y="211836"/>
                </a:lnTo>
                <a:close/>
              </a:path>
            </a:pathLst>
          </a:custGeom>
          <a:ln w="28955">
            <a:solidFill>
              <a:srgbClr val="0C779D"/>
            </a:solidFill>
          </a:ln>
        </p:spPr>
        <p:txBody>
          <a:bodyPr wrap="square" lIns="0" tIns="0" rIns="0" bIns="0" rtlCol="0"/>
          <a:lstStyle/>
          <a:p>
            <a:endParaRPr/>
          </a:p>
        </p:txBody>
      </p:sp>
      <p:sp>
        <p:nvSpPr>
          <p:cNvPr id="7" name="object 7"/>
          <p:cNvSpPr/>
          <p:nvPr/>
        </p:nvSpPr>
        <p:spPr>
          <a:xfrm>
            <a:off x="9790938" y="2077973"/>
            <a:ext cx="1172210" cy="228600"/>
          </a:xfrm>
          <a:custGeom>
            <a:avLst/>
            <a:gdLst/>
            <a:ahLst/>
            <a:cxnLst/>
            <a:rect l="l" t="t" r="r" b="b"/>
            <a:pathLst>
              <a:path w="1172209" h="228600">
                <a:moveTo>
                  <a:pt x="0" y="228600"/>
                </a:moveTo>
                <a:lnTo>
                  <a:pt x="1171955" y="228600"/>
                </a:lnTo>
                <a:lnTo>
                  <a:pt x="1171955" y="0"/>
                </a:lnTo>
                <a:lnTo>
                  <a:pt x="0" y="0"/>
                </a:lnTo>
                <a:lnTo>
                  <a:pt x="0" y="228600"/>
                </a:lnTo>
                <a:close/>
              </a:path>
            </a:pathLst>
          </a:custGeom>
          <a:ln w="28956">
            <a:solidFill>
              <a:srgbClr val="A7EA52"/>
            </a:solidFill>
          </a:ln>
        </p:spPr>
        <p:txBody>
          <a:bodyPr wrap="square" lIns="0" tIns="0" rIns="0" bIns="0" rtlCol="0"/>
          <a:lstStyle/>
          <a:p>
            <a:endParaRPr/>
          </a:p>
        </p:txBody>
      </p:sp>
      <p:sp>
        <p:nvSpPr>
          <p:cNvPr id="8" name="object 8"/>
          <p:cNvSpPr/>
          <p:nvPr/>
        </p:nvSpPr>
        <p:spPr>
          <a:xfrm>
            <a:off x="9790176" y="1158239"/>
            <a:ext cx="1283335" cy="274320"/>
          </a:xfrm>
          <a:custGeom>
            <a:avLst/>
            <a:gdLst/>
            <a:ahLst/>
            <a:cxnLst/>
            <a:rect l="l" t="t" r="r" b="b"/>
            <a:pathLst>
              <a:path w="1283334" h="274319">
                <a:moveTo>
                  <a:pt x="1237488" y="0"/>
                </a:moveTo>
                <a:lnTo>
                  <a:pt x="45720" y="0"/>
                </a:lnTo>
                <a:lnTo>
                  <a:pt x="27914" y="3589"/>
                </a:lnTo>
                <a:lnTo>
                  <a:pt x="13382" y="13382"/>
                </a:lnTo>
                <a:lnTo>
                  <a:pt x="3589" y="27914"/>
                </a:lnTo>
                <a:lnTo>
                  <a:pt x="0" y="45720"/>
                </a:lnTo>
                <a:lnTo>
                  <a:pt x="0" y="228600"/>
                </a:lnTo>
                <a:lnTo>
                  <a:pt x="3589" y="246405"/>
                </a:lnTo>
                <a:lnTo>
                  <a:pt x="13382" y="260937"/>
                </a:lnTo>
                <a:lnTo>
                  <a:pt x="27914" y="270730"/>
                </a:lnTo>
                <a:lnTo>
                  <a:pt x="45720" y="274320"/>
                </a:lnTo>
                <a:lnTo>
                  <a:pt x="1237488" y="274320"/>
                </a:lnTo>
                <a:lnTo>
                  <a:pt x="1255293" y="270730"/>
                </a:lnTo>
                <a:lnTo>
                  <a:pt x="1269825" y="260937"/>
                </a:lnTo>
                <a:lnTo>
                  <a:pt x="1279618" y="246405"/>
                </a:lnTo>
                <a:lnTo>
                  <a:pt x="1283207" y="228600"/>
                </a:lnTo>
                <a:lnTo>
                  <a:pt x="1283207" y="45720"/>
                </a:lnTo>
                <a:lnTo>
                  <a:pt x="1279618" y="27914"/>
                </a:lnTo>
                <a:lnTo>
                  <a:pt x="1269825" y="13382"/>
                </a:lnTo>
                <a:lnTo>
                  <a:pt x="1255293" y="3589"/>
                </a:lnTo>
                <a:lnTo>
                  <a:pt x="1237488" y="0"/>
                </a:lnTo>
                <a:close/>
              </a:path>
            </a:pathLst>
          </a:custGeom>
          <a:solidFill>
            <a:srgbClr val="4E67C7">
              <a:alpha val="38822"/>
            </a:srgbClr>
          </a:solidFill>
        </p:spPr>
        <p:txBody>
          <a:bodyPr wrap="square" lIns="0" tIns="0" rIns="0" bIns="0" rtlCol="0"/>
          <a:lstStyle/>
          <a:p>
            <a:endParaRPr/>
          </a:p>
        </p:txBody>
      </p:sp>
      <p:sp>
        <p:nvSpPr>
          <p:cNvPr id="9" name="object 9"/>
          <p:cNvSpPr/>
          <p:nvPr/>
        </p:nvSpPr>
        <p:spPr>
          <a:xfrm>
            <a:off x="9790176" y="1158239"/>
            <a:ext cx="1283335" cy="274320"/>
          </a:xfrm>
          <a:custGeom>
            <a:avLst/>
            <a:gdLst/>
            <a:ahLst/>
            <a:cxnLst/>
            <a:rect l="l" t="t" r="r" b="b"/>
            <a:pathLst>
              <a:path w="1283334" h="274319">
                <a:moveTo>
                  <a:pt x="0" y="45720"/>
                </a:moveTo>
                <a:lnTo>
                  <a:pt x="3589" y="27914"/>
                </a:lnTo>
                <a:lnTo>
                  <a:pt x="13382" y="13382"/>
                </a:lnTo>
                <a:lnTo>
                  <a:pt x="27914" y="3589"/>
                </a:lnTo>
                <a:lnTo>
                  <a:pt x="45720" y="0"/>
                </a:lnTo>
                <a:lnTo>
                  <a:pt x="1237488" y="0"/>
                </a:lnTo>
                <a:lnTo>
                  <a:pt x="1255293" y="3589"/>
                </a:lnTo>
                <a:lnTo>
                  <a:pt x="1269825" y="13382"/>
                </a:lnTo>
                <a:lnTo>
                  <a:pt x="1279618" y="27914"/>
                </a:lnTo>
                <a:lnTo>
                  <a:pt x="1283207" y="45720"/>
                </a:lnTo>
                <a:lnTo>
                  <a:pt x="1283207" y="228600"/>
                </a:lnTo>
                <a:lnTo>
                  <a:pt x="1279618" y="246405"/>
                </a:lnTo>
                <a:lnTo>
                  <a:pt x="1269825" y="260937"/>
                </a:lnTo>
                <a:lnTo>
                  <a:pt x="1255293" y="270730"/>
                </a:lnTo>
                <a:lnTo>
                  <a:pt x="1237488" y="274320"/>
                </a:lnTo>
                <a:lnTo>
                  <a:pt x="45720" y="274320"/>
                </a:lnTo>
                <a:lnTo>
                  <a:pt x="27914" y="270730"/>
                </a:lnTo>
                <a:lnTo>
                  <a:pt x="13382" y="260937"/>
                </a:lnTo>
                <a:lnTo>
                  <a:pt x="3589" y="246405"/>
                </a:lnTo>
                <a:lnTo>
                  <a:pt x="0" y="228600"/>
                </a:lnTo>
                <a:lnTo>
                  <a:pt x="0" y="45720"/>
                </a:lnTo>
                <a:close/>
              </a:path>
            </a:pathLst>
          </a:custGeom>
          <a:ln w="9144">
            <a:solidFill>
              <a:srgbClr val="000000"/>
            </a:solidFill>
          </a:ln>
        </p:spPr>
        <p:txBody>
          <a:bodyPr wrap="square" lIns="0" tIns="0" rIns="0" bIns="0" rtlCol="0"/>
          <a:lstStyle/>
          <a:p>
            <a:endParaRPr/>
          </a:p>
        </p:txBody>
      </p:sp>
      <p:sp>
        <p:nvSpPr>
          <p:cNvPr id="10" name="object 10"/>
          <p:cNvSpPr/>
          <p:nvPr/>
        </p:nvSpPr>
        <p:spPr>
          <a:xfrm>
            <a:off x="7343140" y="2161794"/>
            <a:ext cx="1001188" cy="672083"/>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7343140" y="2161794"/>
            <a:ext cx="1001394" cy="672465"/>
          </a:xfrm>
          <a:custGeom>
            <a:avLst/>
            <a:gdLst/>
            <a:ahLst/>
            <a:cxnLst/>
            <a:rect l="l" t="t" r="r" b="b"/>
            <a:pathLst>
              <a:path w="1001395" h="672464">
                <a:moveTo>
                  <a:pt x="465074" y="14477"/>
                </a:moveTo>
                <a:lnTo>
                  <a:pt x="410587" y="32228"/>
                </a:lnTo>
                <a:lnTo>
                  <a:pt x="357981" y="51038"/>
                </a:lnTo>
                <a:lnTo>
                  <a:pt x="307232" y="73253"/>
                </a:lnTo>
                <a:lnTo>
                  <a:pt x="258317" y="101218"/>
                </a:lnTo>
                <a:lnTo>
                  <a:pt x="235261" y="133379"/>
                </a:lnTo>
                <a:lnTo>
                  <a:pt x="213121" y="163528"/>
                </a:lnTo>
                <a:lnTo>
                  <a:pt x="193292" y="195034"/>
                </a:lnTo>
                <a:lnTo>
                  <a:pt x="177164" y="231266"/>
                </a:lnTo>
                <a:lnTo>
                  <a:pt x="173656" y="234934"/>
                </a:lnTo>
                <a:lnTo>
                  <a:pt x="167862" y="236219"/>
                </a:lnTo>
                <a:lnTo>
                  <a:pt x="161162" y="236839"/>
                </a:lnTo>
                <a:lnTo>
                  <a:pt x="154939" y="238505"/>
                </a:lnTo>
                <a:lnTo>
                  <a:pt x="141283" y="246546"/>
                </a:lnTo>
                <a:lnTo>
                  <a:pt x="126841" y="256063"/>
                </a:lnTo>
                <a:lnTo>
                  <a:pt x="115399" y="264009"/>
                </a:lnTo>
                <a:lnTo>
                  <a:pt x="110743" y="267334"/>
                </a:lnTo>
                <a:lnTo>
                  <a:pt x="118667" y="290230"/>
                </a:lnTo>
                <a:lnTo>
                  <a:pt x="128222" y="303053"/>
                </a:lnTo>
                <a:lnTo>
                  <a:pt x="140086" y="314305"/>
                </a:lnTo>
                <a:lnTo>
                  <a:pt x="154939" y="332485"/>
                </a:lnTo>
                <a:lnTo>
                  <a:pt x="145212" y="359925"/>
                </a:lnTo>
                <a:lnTo>
                  <a:pt x="135127" y="378936"/>
                </a:lnTo>
                <a:lnTo>
                  <a:pt x="120185" y="394565"/>
                </a:lnTo>
                <a:lnTo>
                  <a:pt x="95884" y="411860"/>
                </a:lnTo>
                <a:lnTo>
                  <a:pt x="83040" y="438683"/>
                </a:lnTo>
                <a:lnTo>
                  <a:pt x="76088" y="466137"/>
                </a:lnTo>
                <a:lnTo>
                  <a:pt x="69828" y="493567"/>
                </a:lnTo>
                <a:lnTo>
                  <a:pt x="59054" y="520318"/>
                </a:lnTo>
                <a:lnTo>
                  <a:pt x="48468" y="537069"/>
                </a:lnTo>
                <a:lnTo>
                  <a:pt x="37322" y="553259"/>
                </a:lnTo>
                <a:lnTo>
                  <a:pt x="25961" y="569235"/>
                </a:lnTo>
                <a:lnTo>
                  <a:pt x="14731" y="585342"/>
                </a:lnTo>
                <a:lnTo>
                  <a:pt x="11233" y="594633"/>
                </a:lnTo>
                <a:lnTo>
                  <a:pt x="5984" y="611568"/>
                </a:lnTo>
                <a:lnTo>
                  <a:pt x="1426" y="628026"/>
                </a:lnTo>
                <a:lnTo>
                  <a:pt x="0" y="635888"/>
                </a:lnTo>
                <a:lnTo>
                  <a:pt x="6336" y="638171"/>
                </a:lnTo>
                <a:lnTo>
                  <a:pt x="13827" y="635952"/>
                </a:lnTo>
                <a:lnTo>
                  <a:pt x="21770" y="631924"/>
                </a:lnTo>
                <a:lnTo>
                  <a:pt x="29463" y="628776"/>
                </a:lnTo>
                <a:lnTo>
                  <a:pt x="42604" y="624478"/>
                </a:lnTo>
                <a:lnTo>
                  <a:pt x="57150" y="619728"/>
                </a:lnTo>
                <a:lnTo>
                  <a:pt x="68933" y="615882"/>
                </a:lnTo>
                <a:lnTo>
                  <a:pt x="73786" y="614298"/>
                </a:lnTo>
                <a:lnTo>
                  <a:pt x="98006" y="628060"/>
                </a:lnTo>
                <a:lnTo>
                  <a:pt x="108854" y="644096"/>
                </a:lnTo>
                <a:lnTo>
                  <a:pt x="118774" y="659679"/>
                </a:lnTo>
                <a:lnTo>
                  <a:pt x="140207" y="672083"/>
                </a:lnTo>
                <a:lnTo>
                  <a:pt x="151276" y="664844"/>
                </a:lnTo>
                <a:lnTo>
                  <a:pt x="162369" y="657605"/>
                </a:lnTo>
                <a:lnTo>
                  <a:pt x="173462" y="650366"/>
                </a:lnTo>
                <a:lnTo>
                  <a:pt x="184530" y="643127"/>
                </a:lnTo>
                <a:lnTo>
                  <a:pt x="187557" y="638557"/>
                </a:lnTo>
                <a:lnTo>
                  <a:pt x="188642" y="632761"/>
                </a:lnTo>
                <a:lnTo>
                  <a:pt x="189513" y="626750"/>
                </a:lnTo>
                <a:lnTo>
                  <a:pt x="191896" y="621538"/>
                </a:lnTo>
                <a:lnTo>
                  <a:pt x="251922" y="591226"/>
                </a:lnTo>
                <a:lnTo>
                  <a:pt x="291099" y="576310"/>
                </a:lnTo>
                <a:lnTo>
                  <a:pt x="330491" y="562322"/>
                </a:lnTo>
                <a:lnTo>
                  <a:pt x="369061" y="549275"/>
                </a:lnTo>
                <a:lnTo>
                  <a:pt x="396724" y="535364"/>
                </a:lnTo>
                <a:lnTo>
                  <a:pt x="450715" y="496732"/>
                </a:lnTo>
                <a:lnTo>
                  <a:pt x="498264" y="480887"/>
                </a:lnTo>
                <a:lnTo>
                  <a:pt x="535134" y="478303"/>
                </a:lnTo>
                <a:lnTo>
                  <a:pt x="553592" y="477011"/>
                </a:lnTo>
                <a:lnTo>
                  <a:pt x="613124" y="476964"/>
                </a:lnTo>
                <a:lnTo>
                  <a:pt x="655308" y="466314"/>
                </a:lnTo>
                <a:lnTo>
                  <a:pt x="661130" y="462962"/>
                </a:lnTo>
                <a:lnTo>
                  <a:pt x="666714" y="459396"/>
                </a:lnTo>
                <a:lnTo>
                  <a:pt x="671702" y="455294"/>
                </a:lnTo>
                <a:lnTo>
                  <a:pt x="675594" y="450187"/>
                </a:lnTo>
                <a:lnTo>
                  <a:pt x="678640" y="444436"/>
                </a:lnTo>
                <a:lnTo>
                  <a:pt x="681900" y="438685"/>
                </a:lnTo>
                <a:lnTo>
                  <a:pt x="686434" y="433577"/>
                </a:lnTo>
                <a:lnTo>
                  <a:pt x="707999" y="423209"/>
                </a:lnTo>
                <a:lnTo>
                  <a:pt x="734933" y="416448"/>
                </a:lnTo>
                <a:lnTo>
                  <a:pt x="763462" y="409235"/>
                </a:lnTo>
                <a:lnTo>
                  <a:pt x="789812" y="397509"/>
                </a:lnTo>
                <a:lnTo>
                  <a:pt x="793400" y="386228"/>
                </a:lnTo>
                <a:lnTo>
                  <a:pt x="798131" y="374411"/>
                </a:lnTo>
                <a:lnTo>
                  <a:pt x="806100" y="365095"/>
                </a:lnTo>
                <a:lnTo>
                  <a:pt x="819403" y="361314"/>
                </a:lnTo>
                <a:lnTo>
                  <a:pt x="833080" y="363577"/>
                </a:lnTo>
                <a:lnTo>
                  <a:pt x="847566" y="368553"/>
                </a:lnTo>
                <a:lnTo>
                  <a:pt x="859051" y="373530"/>
                </a:lnTo>
                <a:lnTo>
                  <a:pt x="863726" y="375792"/>
                </a:lnTo>
                <a:lnTo>
                  <a:pt x="887779" y="403498"/>
                </a:lnTo>
                <a:lnTo>
                  <a:pt x="911653" y="412368"/>
                </a:lnTo>
                <a:lnTo>
                  <a:pt x="942933" y="410190"/>
                </a:lnTo>
                <a:lnTo>
                  <a:pt x="989202" y="404748"/>
                </a:lnTo>
                <a:lnTo>
                  <a:pt x="998428" y="387443"/>
                </a:lnTo>
                <a:lnTo>
                  <a:pt x="1001188" y="371268"/>
                </a:lnTo>
                <a:lnTo>
                  <a:pt x="996114" y="355546"/>
                </a:lnTo>
                <a:lnTo>
                  <a:pt x="954579" y="321135"/>
                </a:lnTo>
                <a:lnTo>
                  <a:pt x="937513" y="310768"/>
                </a:lnTo>
                <a:lnTo>
                  <a:pt x="945993" y="287166"/>
                </a:lnTo>
                <a:lnTo>
                  <a:pt x="954579" y="278256"/>
                </a:lnTo>
                <a:lnTo>
                  <a:pt x="965713" y="271156"/>
                </a:lnTo>
                <a:lnTo>
                  <a:pt x="981836" y="252983"/>
                </a:lnTo>
                <a:lnTo>
                  <a:pt x="975123" y="231963"/>
                </a:lnTo>
                <a:lnTo>
                  <a:pt x="974423" y="232171"/>
                </a:lnTo>
                <a:lnTo>
                  <a:pt x="970031" y="231927"/>
                </a:lnTo>
                <a:lnTo>
                  <a:pt x="952245" y="209550"/>
                </a:lnTo>
                <a:lnTo>
                  <a:pt x="937563" y="185126"/>
                </a:lnTo>
                <a:lnTo>
                  <a:pt x="926893" y="166655"/>
                </a:lnTo>
                <a:lnTo>
                  <a:pt x="912294" y="149756"/>
                </a:lnTo>
                <a:lnTo>
                  <a:pt x="885825" y="130047"/>
                </a:lnTo>
                <a:lnTo>
                  <a:pt x="865010" y="108225"/>
                </a:lnTo>
                <a:lnTo>
                  <a:pt x="839231" y="91678"/>
                </a:lnTo>
                <a:lnTo>
                  <a:pt x="810904" y="78059"/>
                </a:lnTo>
                <a:lnTo>
                  <a:pt x="782446" y="65023"/>
                </a:lnTo>
                <a:lnTo>
                  <a:pt x="734323" y="41948"/>
                </a:lnTo>
                <a:lnTo>
                  <a:pt x="693569" y="25292"/>
                </a:lnTo>
                <a:lnTo>
                  <a:pt x="653992" y="13671"/>
                </a:lnTo>
                <a:lnTo>
                  <a:pt x="609397" y="5701"/>
                </a:lnTo>
                <a:lnTo>
                  <a:pt x="553592" y="0"/>
                </a:lnTo>
                <a:lnTo>
                  <a:pt x="538829" y="1631"/>
                </a:lnTo>
                <a:lnTo>
                  <a:pt x="524065" y="3143"/>
                </a:lnTo>
                <a:lnTo>
                  <a:pt x="485808" y="8852"/>
                </a:lnTo>
                <a:lnTo>
                  <a:pt x="468302" y="13507"/>
                </a:lnTo>
                <a:lnTo>
                  <a:pt x="465074" y="14477"/>
                </a:lnTo>
                <a:close/>
              </a:path>
            </a:pathLst>
          </a:custGeom>
          <a:ln w="28956">
            <a:solidFill>
              <a:srgbClr val="FF3300"/>
            </a:solidFill>
          </a:ln>
        </p:spPr>
        <p:txBody>
          <a:bodyPr wrap="square" lIns="0" tIns="0" rIns="0" bIns="0" rtlCol="0"/>
          <a:lstStyle/>
          <a:p>
            <a:endParaRPr/>
          </a:p>
        </p:txBody>
      </p:sp>
      <p:sp>
        <p:nvSpPr>
          <p:cNvPr id="12" name="object 12"/>
          <p:cNvSpPr/>
          <p:nvPr/>
        </p:nvSpPr>
        <p:spPr>
          <a:xfrm>
            <a:off x="5218176" y="4491228"/>
            <a:ext cx="5949696" cy="2071116"/>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10630916" y="6449974"/>
            <a:ext cx="396875" cy="239395"/>
          </a:xfrm>
          <a:prstGeom prst="rect">
            <a:avLst/>
          </a:prstGeom>
        </p:spPr>
        <p:txBody>
          <a:bodyPr vert="horz" wrap="square" lIns="0" tIns="12700" rIns="0" bIns="0" rtlCol="0">
            <a:spAutoFit/>
          </a:bodyPr>
          <a:lstStyle/>
          <a:p>
            <a:pPr marL="12700">
              <a:lnSpc>
                <a:spcPct val="100000"/>
              </a:lnSpc>
              <a:spcBef>
                <a:spcPts val="100"/>
              </a:spcBef>
            </a:pPr>
            <a:r>
              <a:rPr sz="1400" spc="-75" dirty="0">
                <a:solidFill>
                  <a:srgbClr val="7E7E7E"/>
                </a:solidFill>
                <a:latin typeface="Arial"/>
                <a:cs typeface="Arial"/>
              </a:rPr>
              <a:t>Extra</a:t>
            </a:r>
            <a:endParaRPr sz="1400">
              <a:latin typeface="Arial"/>
              <a:cs typeface="Arial"/>
            </a:endParaRPr>
          </a:p>
        </p:txBody>
      </p:sp>
      <p:sp>
        <p:nvSpPr>
          <p:cNvPr id="14" name="object 14"/>
          <p:cNvSpPr/>
          <p:nvPr/>
        </p:nvSpPr>
        <p:spPr>
          <a:xfrm>
            <a:off x="6912102" y="4466082"/>
            <a:ext cx="795655" cy="198120"/>
          </a:xfrm>
          <a:custGeom>
            <a:avLst/>
            <a:gdLst/>
            <a:ahLst/>
            <a:cxnLst/>
            <a:rect l="l" t="t" r="r" b="b"/>
            <a:pathLst>
              <a:path w="795654" h="198120">
                <a:moveTo>
                  <a:pt x="0" y="198120"/>
                </a:moveTo>
                <a:lnTo>
                  <a:pt x="795527" y="198120"/>
                </a:lnTo>
                <a:lnTo>
                  <a:pt x="795527" y="0"/>
                </a:lnTo>
                <a:lnTo>
                  <a:pt x="0" y="0"/>
                </a:lnTo>
                <a:lnTo>
                  <a:pt x="0" y="198120"/>
                </a:lnTo>
                <a:close/>
              </a:path>
            </a:pathLst>
          </a:custGeom>
          <a:ln w="28956">
            <a:solidFill>
              <a:srgbClr val="A7EA52"/>
            </a:solidFill>
          </a:ln>
        </p:spPr>
        <p:txBody>
          <a:bodyPr wrap="square" lIns="0" tIns="0" rIns="0" bIns="0" rtlCol="0"/>
          <a:lstStyle/>
          <a:p>
            <a:endParaRPr/>
          </a:p>
        </p:txBody>
      </p:sp>
      <p:sp>
        <p:nvSpPr>
          <p:cNvPr id="15" name="object 15"/>
          <p:cNvSpPr/>
          <p:nvPr/>
        </p:nvSpPr>
        <p:spPr>
          <a:xfrm>
            <a:off x="5211317" y="4729734"/>
            <a:ext cx="628015" cy="157480"/>
          </a:xfrm>
          <a:custGeom>
            <a:avLst/>
            <a:gdLst/>
            <a:ahLst/>
            <a:cxnLst/>
            <a:rect l="l" t="t" r="r" b="b"/>
            <a:pathLst>
              <a:path w="628014" h="157479">
                <a:moveTo>
                  <a:pt x="0" y="156971"/>
                </a:moveTo>
                <a:lnTo>
                  <a:pt x="627888" y="156971"/>
                </a:lnTo>
                <a:lnTo>
                  <a:pt x="627888" y="0"/>
                </a:lnTo>
                <a:lnTo>
                  <a:pt x="0" y="0"/>
                </a:lnTo>
                <a:lnTo>
                  <a:pt x="0" y="156971"/>
                </a:lnTo>
                <a:close/>
              </a:path>
            </a:pathLst>
          </a:custGeom>
          <a:ln w="28956">
            <a:solidFill>
              <a:srgbClr val="CC3399"/>
            </a:solidFill>
          </a:ln>
        </p:spPr>
        <p:txBody>
          <a:bodyPr wrap="square" lIns="0" tIns="0" rIns="0" bIns="0" rtlCol="0"/>
          <a:lstStyle/>
          <a:p>
            <a:endParaRPr/>
          </a:p>
        </p:txBody>
      </p:sp>
      <p:sp>
        <p:nvSpPr>
          <p:cNvPr id="16" name="object 16"/>
          <p:cNvSpPr/>
          <p:nvPr/>
        </p:nvSpPr>
        <p:spPr>
          <a:xfrm>
            <a:off x="5218938" y="5918453"/>
            <a:ext cx="830580" cy="125095"/>
          </a:xfrm>
          <a:custGeom>
            <a:avLst/>
            <a:gdLst/>
            <a:ahLst/>
            <a:cxnLst/>
            <a:rect l="l" t="t" r="r" b="b"/>
            <a:pathLst>
              <a:path w="830579" h="125095">
                <a:moveTo>
                  <a:pt x="0" y="124968"/>
                </a:moveTo>
                <a:lnTo>
                  <a:pt x="830580" y="124968"/>
                </a:lnTo>
                <a:lnTo>
                  <a:pt x="830580" y="0"/>
                </a:lnTo>
                <a:lnTo>
                  <a:pt x="0" y="0"/>
                </a:lnTo>
                <a:lnTo>
                  <a:pt x="0" y="124968"/>
                </a:lnTo>
                <a:close/>
              </a:path>
            </a:pathLst>
          </a:custGeom>
          <a:ln w="28956">
            <a:solidFill>
              <a:srgbClr val="0C779D"/>
            </a:solidFill>
          </a:ln>
        </p:spPr>
        <p:txBody>
          <a:bodyPr wrap="square" lIns="0" tIns="0" rIns="0" bIns="0" rtlCol="0"/>
          <a:lstStyle/>
          <a:p>
            <a:endParaRPr/>
          </a:p>
        </p:txBody>
      </p:sp>
      <p:sp>
        <p:nvSpPr>
          <p:cNvPr id="18" name="Title 1">
            <a:extLst>
              <a:ext uri="{FF2B5EF4-FFF2-40B4-BE49-F238E27FC236}">
                <a16:creationId xmlns:a16="http://schemas.microsoft.com/office/drawing/2014/main" id="{B83B8DEB-EB9D-4BF3-B293-D49FD58ED871}"/>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The </a:t>
            </a:r>
            <a:r>
              <a:rPr lang="en-US" sz="3600" b="1" dirty="0" smtClean="0"/>
              <a:t>Brain</a:t>
            </a:r>
          </a:p>
          <a:p>
            <a:r>
              <a:rPr lang="en-US" sz="3200" b="1" dirty="0"/>
              <a:t>2. Diencephalon</a:t>
            </a:r>
          </a:p>
          <a:p>
            <a:endParaRPr lang="en-US" sz="3200" b="1" dirty="0"/>
          </a:p>
        </p:txBody>
      </p:sp>
    </p:spTree>
    <p:extLst>
      <p:ext uri="{BB962C8B-B14F-4D97-AF65-F5344CB8AC3E}">
        <p14:creationId xmlns:p14="http://schemas.microsoft.com/office/powerpoint/2010/main" val="1981799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4784"/>
            <a:ext cx="10515600" cy="1325563"/>
          </a:xfrm>
        </p:spPr>
        <p:txBody>
          <a:bodyPr/>
          <a:lstStyle/>
          <a:p>
            <a:pPr marL="571500" indent="-571500">
              <a:buFont typeface="Wingdings" panose="05000000000000000000" pitchFamily="2" charset="2"/>
              <a:buChar char="§"/>
            </a:pPr>
            <a:r>
              <a:rPr lang="en-US" dirty="0"/>
              <a:t>Objectives</a:t>
            </a:r>
            <a:endParaRPr lang="en-GB" dirty="0"/>
          </a:p>
        </p:txBody>
      </p:sp>
      <p:sp>
        <p:nvSpPr>
          <p:cNvPr id="8" name="Content Placeholder 7"/>
          <p:cNvSpPr>
            <a:spLocks noGrp="1"/>
          </p:cNvSpPr>
          <p:nvPr>
            <p:ph idx="1"/>
          </p:nvPr>
        </p:nvSpPr>
        <p:spPr>
          <a:xfrm>
            <a:off x="838200" y="1512235"/>
            <a:ext cx="10515600" cy="4750453"/>
          </a:xfrm>
        </p:spPr>
        <p:txBody>
          <a:bodyPr>
            <a:noAutofit/>
          </a:bodyPr>
          <a:lstStyle/>
          <a:p>
            <a:pPr>
              <a:buNone/>
              <a:defRPr/>
            </a:pPr>
            <a:r>
              <a:rPr lang="en-US" b="1" dirty="0"/>
              <a:t>At the end of the lecture, students should be able to:</a:t>
            </a:r>
          </a:p>
          <a:p>
            <a:pPr marL="354013" indent="-354013">
              <a:buFont typeface="Wingdings" panose="05000000000000000000" pitchFamily="2" charset="2"/>
              <a:buChar char="ü"/>
              <a:defRPr/>
            </a:pPr>
            <a:r>
              <a:rPr lang="en-US" dirty="0"/>
              <a:t>List the parts of the nervous system.</a:t>
            </a:r>
          </a:p>
          <a:p>
            <a:pPr marL="354013" indent="-354013">
              <a:buFont typeface="Wingdings" panose="05000000000000000000" pitchFamily="2" charset="2"/>
              <a:buChar char="ü"/>
              <a:defRPr/>
            </a:pPr>
            <a:r>
              <a:rPr lang="en-US" dirty="0"/>
              <a:t>List	the function of the nervous system.</a:t>
            </a:r>
          </a:p>
          <a:p>
            <a:pPr marL="354013" indent="-354013">
              <a:buFont typeface="Wingdings" panose="05000000000000000000" pitchFamily="2" charset="2"/>
              <a:buChar char="ü"/>
              <a:defRPr/>
            </a:pPr>
            <a:r>
              <a:rPr lang="en-US" dirty="0"/>
              <a:t>Describe the Structural &amp; Functional Organizations.</a:t>
            </a:r>
          </a:p>
          <a:p>
            <a:pPr marL="354013" indent="-354013">
              <a:buFont typeface="Wingdings" panose="05000000000000000000" pitchFamily="2" charset="2"/>
              <a:buChar char="ü"/>
              <a:defRPr/>
            </a:pPr>
            <a:r>
              <a:rPr lang="en-US" dirty="0"/>
              <a:t>Define the terms:</a:t>
            </a:r>
          </a:p>
          <a:p>
            <a:pPr marL="354013" indent="-354013">
              <a:buFont typeface="Wingdings" panose="05000000000000000000" pitchFamily="2" charset="2"/>
              <a:buChar char="ü"/>
              <a:defRPr/>
            </a:pPr>
            <a:r>
              <a:rPr lang="en-US" dirty="0"/>
              <a:t>Nervous tissue, grey matter, white matter, nucleus, ganglion, tract,  nerve.</a:t>
            </a:r>
          </a:p>
          <a:p>
            <a:pPr marL="354013" indent="-354013">
              <a:buFont typeface="Wingdings" panose="05000000000000000000" pitchFamily="2" charset="2"/>
              <a:buChar char="ü"/>
              <a:defRPr/>
            </a:pPr>
            <a:r>
              <a:rPr lang="en-US" dirty="0"/>
              <a:t>List the parts of the brain.</a:t>
            </a:r>
          </a:p>
          <a:p>
            <a:pPr marL="354013" indent="-354013">
              <a:buFont typeface="Wingdings" panose="05000000000000000000" pitchFamily="2" charset="2"/>
              <a:buChar char="ü"/>
              <a:defRPr/>
            </a:pPr>
            <a:r>
              <a:rPr lang="en-US" dirty="0"/>
              <a:t>List the structures protecting the central nervous system.</a:t>
            </a:r>
          </a:p>
        </p:txBody>
      </p:sp>
    </p:spTree>
    <p:extLst>
      <p:ext uri="{BB962C8B-B14F-4D97-AF65-F5344CB8AC3E}">
        <p14:creationId xmlns:p14="http://schemas.microsoft.com/office/powerpoint/2010/main" val="3112475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21135" y="4001578"/>
            <a:ext cx="3312668" cy="265112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216902" y="5189982"/>
            <a:ext cx="1027430" cy="70485"/>
          </a:xfrm>
          <a:custGeom>
            <a:avLst/>
            <a:gdLst/>
            <a:ahLst/>
            <a:cxnLst/>
            <a:rect l="l" t="t" r="r" b="b"/>
            <a:pathLst>
              <a:path w="1027429" h="70485">
                <a:moveTo>
                  <a:pt x="0" y="70104"/>
                </a:moveTo>
                <a:lnTo>
                  <a:pt x="1027176" y="70104"/>
                </a:lnTo>
                <a:lnTo>
                  <a:pt x="1027176" y="0"/>
                </a:lnTo>
                <a:lnTo>
                  <a:pt x="0" y="0"/>
                </a:lnTo>
                <a:lnTo>
                  <a:pt x="0" y="70104"/>
                </a:lnTo>
                <a:close/>
              </a:path>
            </a:pathLst>
          </a:custGeom>
          <a:ln w="28956">
            <a:solidFill>
              <a:srgbClr val="FFFF00"/>
            </a:solidFill>
          </a:ln>
        </p:spPr>
        <p:txBody>
          <a:bodyPr wrap="square" lIns="0" tIns="0" rIns="0" bIns="0" rtlCol="0"/>
          <a:lstStyle/>
          <a:p>
            <a:endParaRPr/>
          </a:p>
        </p:txBody>
      </p:sp>
      <p:sp>
        <p:nvSpPr>
          <p:cNvPr id="4" name="object 4"/>
          <p:cNvSpPr/>
          <p:nvPr/>
        </p:nvSpPr>
        <p:spPr>
          <a:xfrm>
            <a:off x="7216902" y="5386578"/>
            <a:ext cx="948055" cy="79375"/>
          </a:xfrm>
          <a:custGeom>
            <a:avLst/>
            <a:gdLst/>
            <a:ahLst/>
            <a:cxnLst/>
            <a:rect l="l" t="t" r="r" b="b"/>
            <a:pathLst>
              <a:path w="948054" h="79375">
                <a:moveTo>
                  <a:pt x="0" y="79248"/>
                </a:moveTo>
                <a:lnTo>
                  <a:pt x="947927" y="79248"/>
                </a:lnTo>
                <a:lnTo>
                  <a:pt x="947927" y="0"/>
                </a:lnTo>
                <a:lnTo>
                  <a:pt x="0" y="0"/>
                </a:lnTo>
                <a:lnTo>
                  <a:pt x="0" y="79248"/>
                </a:lnTo>
                <a:close/>
              </a:path>
            </a:pathLst>
          </a:custGeom>
          <a:ln w="28956">
            <a:solidFill>
              <a:srgbClr val="CC3399"/>
            </a:solidFill>
          </a:ln>
        </p:spPr>
        <p:txBody>
          <a:bodyPr wrap="square" lIns="0" tIns="0" rIns="0" bIns="0" rtlCol="0"/>
          <a:lstStyle/>
          <a:p>
            <a:endParaRPr/>
          </a:p>
        </p:txBody>
      </p:sp>
      <p:sp>
        <p:nvSpPr>
          <p:cNvPr id="5" name="object 5"/>
          <p:cNvSpPr/>
          <p:nvPr/>
        </p:nvSpPr>
        <p:spPr>
          <a:xfrm>
            <a:off x="7232142" y="5580126"/>
            <a:ext cx="949960" cy="79375"/>
          </a:xfrm>
          <a:custGeom>
            <a:avLst/>
            <a:gdLst/>
            <a:ahLst/>
            <a:cxnLst/>
            <a:rect l="l" t="t" r="r" b="b"/>
            <a:pathLst>
              <a:path w="949959" h="79375">
                <a:moveTo>
                  <a:pt x="0" y="79248"/>
                </a:moveTo>
                <a:lnTo>
                  <a:pt x="949451" y="79248"/>
                </a:lnTo>
                <a:lnTo>
                  <a:pt x="949451" y="0"/>
                </a:lnTo>
                <a:lnTo>
                  <a:pt x="0" y="0"/>
                </a:lnTo>
                <a:lnTo>
                  <a:pt x="0" y="79248"/>
                </a:lnTo>
                <a:close/>
              </a:path>
            </a:pathLst>
          </a:custGeom>
          <a:ln w="28955">
            <a:solidFill>
              <a:srgbClr val="34AC8A"/>
            </a:solidFill>
          </a:ln>
        </p:spPr>
        <p:txBody>
          <a:bodyPr wrap="square" lIns="0" tIns="0" rIns="0" bIns="0" rtlCol="0"/>
          <a:lstStyle/>
          <a:p>
            <a:endParaRPr/>
          </a:p>
        </p:txBody>
      </p:sp>
      <p:sp>
        <p:nvSpPr>
          <p:cNvPr id="8" name="object 8"/>
          <p:cNvSpPr/>
          <p:nvPr/>
        </p:nvSpPr>
        <p:spPr>
          <a:xfrm>
            <a:off x="5699796" y="559404"/>
            <a:ext cx="5890212" cy="326873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793230" y="3414521"/>
            <a:ext cx="957580" cy="135890"/>
          </a:xfrm>
          <a:custGeom>
            <a:avLst/>
            <a:gdLst/>
            <a:ahLst/>
            <a:cxnLst/>
            <a:rect l="l" t="t" r="r" b="b"/>
            <a:pathLst>
              <a:path w="957579" h="135889">
                <a:moveTo>
                  <a:pt x="0" y="135636"/>
                </a:moveTo>
                <a:lnTo>
                  <a:pt x="957072" y="135636"/>
                </a:lnTo>
                <a:lnTo>
                  <a:pt x="957072" y="0"/>
                </a:lnTo>
                <a:lnTo>
                  <a:pt x="0" y="0"/>
                </a:lnTo>
                <a:lnTo>
                  <a:pt x="0" y="135636"/>
                </a:lnTo>
                <a:close/>
              </a:path>
            </a:pathLst>
          </a:custGeom>
          <a:ln w="28956">
            <a:solidFill>
              <a:srgbClr val="FFAEA9"/>
            </a:solidFill>
          </a:ln>
        </p:spPr>
        <p:txBody>
          <a:bodyPr wrap="square" lIns="0" tIns="0" rIns="0" bIns="0" rtlCol="0"/>
          <a:lstStyle/>
          <a:p>
            <a:endParaRPr/>
          </a:p>
        </p:txBody>
      </p:sp>
      <p:sp>
        <p:nvSpPr>
          <p:cNvPr id="10" name="object 10"/>
          <p:cNvSpPr/>
          <p:nvPr/>
        </p:nvSpPr>
        <p:spPr>
          <a:xfrm>
            <a:off x="6793230" y="3257550"/>
            <a:ext cx="280670" cy="127000"/>
          </a:xfrm>
          <a:custGeom>
            <a:avLst/>
            <a:gdLst/>
            <a:ahLst/>
            <a:cxnLst/>
            <a:rect l="l" t="t" r="r" b="b"/>
            <a:pathLst>
              <a:path w="280670" h="127000">
                <a:moveTo>
                  <a:pt x="0" y="126491"/>
                </a:moveTo>
                <a:lnTo>
                  <a:pt x="280416" y="126491"/>
                </a:lnTo>
                <a:lnTo>
                  <a:pt x="280416" y="0"/>
                </a:lnTo>
                <a:lnTo>
                  <a:pt x="0" y="0"/>
                </a:lnTo>
                <a:lnTo>
                  <a:pt x="0" y="126491"/>
                </a:lnTo>
                <a:close/>
              </a:path>
            </a:pathLst>
          </a:custGeom>
          <a:ln w="28955">
            <a:solidFill>
              <a:srgbClr val="FFCC00"/>
            </a:solidFill>
          </a:ln>
        </p:spPr>
        <p:txBody>
          <a:bodyPr wrap="square" lIns="0" tIns="0" rIns="0" bIns="0" rtlCol="0"/>
          <a:lstStyle/>
          <a:p>
            <a:endParaRPr/>
          </a:p>
        </p:txBody>
      </p:sp>
      <p:sp>
        <p:nvSpPr>
          <p:cNvPr id="11" name="object 11"/>
          <p:cNvSpPr/>
          <p:nvPr/>
        </p:nvSpPr>
        <p:spPr>
          <a:xfrm>
            <a:off x="10894314" y="2320289"/>
            <a:ext cx="501650" cy="127000"/>
          </a:xfrm>
          <a:custGeom>
            <a:avLst/>
            <a:gdLst/>
            <a:ahLst/>
            <a:cxnLst/>
            <a:rect l="l" t="t" r="r" b="b"/>
            <a:pathLst>
              <a:path w="501650" h="127000">
                <a:moveTo>
                  <a:pt x="0" y="126491"/>
                </a:moveTo>
                <a:lnTo>
                  <a:pt x="501396" y="126491"/>
                </a:lnTo>
                <a:lnTo>
                  <a:pt x="501396" y="0"/>
                </a:lnTo>
                <a:lnTo>
                  <a:pt x="0" y="0"/>
                </a:lnTo>
                <a:lnTo>
                  <a:pt x="0" y="126491"/>
                </a:lnTo>
                <a:close/>
              </a:path>
            </a:pathLst>
          </a:custGeom>
          <a:ln w="28955">
            <a:solidFill>
              <a:srgbClr val="12B1EB"/>
            </a:solidFill>
          </a:ln>
        </p:spPr>
        <p:txBody>
          <a:bodyPr wrap="square" lIns="0" tIns="0" rIns="0" bIns="0" rtlCol="0"/>
          <a:lstStyle/>
          <a:p>
            <a:endParaRPr/>
          </a:p>
        </p:txBody>
      </p:sp>
      <p:sp>
        <p:nvSpPr>
          <p:cNvPr id="13" name="object 13"/>
          <p:cNvSpPr/>
          <p:nvPr/>
        </p:nvSpPr>
        <p:spPr>
          <a:xfrm>
            <a:off x="8668511" y="3890771"/>
            <a:ext cx="3311652" cy="2794657"/>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11181715" y="6399987"/>
            <a:ext cx="396875" cy="239395"/>
          </a:xfrm>
          <a:prstGeom prst="rect">
            <a:avLst/>
          </a:prstGeom>
        </p:spPr>
        <p:txBody>
          <a:bodyPr vert="horz" wrap="square" lIns="0" tIns="12700" rIns="0" bIns="0" rtlCol="0">
            <a:spAutoFit/>
          </a:bodyPr>
          <a:lstStyle/>
          <a:p>
            <a:pPr marL="12700">
              <a:lnSpc>
                <a:spcPct val="100000"/>
              </a:lnSpc>
              <a:spcBef>
                <a:spcPts val="100"/>
              </a:spcBef>
            </a:pPr>
            <a:r>
              <a:rPr sz="1400" spc="-75" dirty="0">
                <a:solidFill>
                  <a:srgbClr val="7E7E7E"/>
                </a:solidFill>
                <a:latin typeface="Arial"/>
                <a:cs typeface="Arial"/>
              </a:rPr>
              <a:t>Extra</a:t>
            </a:r>
            <a:endParaRPr sz="1400">
              <a:latin typeface="Arial"/>
              <a:cs typeface="Arial"/>
            </a:endParaRPr>
          </a:p>
        </p:txBody>
      </p:sp>
      <p:sp>
        <p:nvSpPr>
          <p:cNvPr id="15" name="object 15"/>
          <p:cNvSpPr/>
          <p:nvPr/>
        </p:nvSpPr>
        <p:spPr>
          <a:xfrm>
            <a:off x="10775442" y="4542282"/>
            <a:ext cx="253365" cy="127000"/>
          </a:xfrm>
          <a:custGeom>
            <a:avLst/>
            <a:gdLst/>
            <a:ahLst/>
            <a:cxnLst/>
            <a:rect l="l" t="t" r="r" b="b"/>
            <a:pathLst>
              <a:path w="253365" h="127000">
                <a:moveTo>
                  <a:pt x="0" y="126492"/>
                </a:moveTo>
                <a:lnTo>
                  <a:pt x="252983" y="126492"/>
                </a:lnTo>
                <a:lnTo>
                  <a:pt x="252983" y="0"/>
                </a:lnTo>
                <a:lnTo>
                  <a:pt x="0" y="0"/>
                </a:lnTo>
                <a:lnTo>
                  <a:pt x="0" y="126492"/>
                </a:lnTo>
                <a:close/>
              </a:path>
            </a:pathLst>
          </a:custGeom>
          <a:ln w="28956">
            <a:solidFill>
              <a:srgbClr val="12B1EB"/>
            </a:solidFill>
          </a:ln>
        </p:spPr>
        <p:txBody>
          <a:bodyPr wrap="square" lIns="0" tIns="0" rIns="0" bIns="0" rtlCol="0"/>
          <a:lstStyle/>
          <a:p>
            <a:endParaRPr/>
          </a:p>
        </p:txBody>
      </p:sp>
      <p:sp>
        <p:nvSpPr>
          <p:cNvPr id="16" name="object 16"/>
          <p:cNvSpPr/>
          <p:nvPr/>
        </p:nvSpPr>
        <p:spPr>
          <a:xfrm>
            <a:off x="9691878" y="5186934"/>
            <a:ext cx="180340" cy="111760"/>
          </a:xfrm>
          <a:custGeom>
            <a:avLst/>
            <a:gdLst/>
            <a:ahLst/>
            <a:cxnLst/>
            <a:rect l="l" t="t" r="r" b="b"/>
            <a:pathLst>
              <a:path w="180340" h="111760">
                <a:moveTo>
                  <a:pt x="0" y="111251"/>
                </a:moveTo>
                <a:lnTo>
                  <a:pt x="179831" y="111251"/>
                </a:lnTo>
                <a:lnTo>
                  <a:pt x="179831" y="0"/>
                </a:lnTo>
                <a:lnTo>
                  <a:pt x="0" y="0"/>
                </a:lnTo>
                <a:lnTo>
                  <a:pt x="0" y="111251"/>
                </a:lnTo>
                <a:close/>
              </a:path>
            </a:pathLst>
          </a:custGeom>
          <a:ln w="28955">
            <a:solidFill>
              <a:srgbClr val="FFCC00"/>
            </a:solidFill>
          </a:ln>
        </p:spPr>
        <p:txBody>
          <a:bodyPr wrap="square" lIns="0" tIns="0" rIns="0" bIns="0" rtlCol="0"/>
          <a:lstStyle/>
          <a:p>
            <a:endParaRPr/>
          </a:p>
        </p:txBody>
      </p:sp>
      <p:sp>
        <p:nvSpPr>
          <p:cNvPr id="17" name="object 17"/>
          <p:cNvSpPr/>
          <p:nvPr/>
        </p:nvSpPr>
        <p:spPr>
          <a:xfrm>
            <a:off x="9333738" y="5955029"/>
            <a:ext cx="502920" cy="135890"/>
          </a:xfrm>
          <a:custGeom>
            <a:avLst/>
            <a:gdLst/>
            <a:ahLst/>
            <a:cxnLst/>
            <a:rect l="l" t="t" r="r" b="b"/>
            <a:pathLst>
              <a:path w="502920" h="135889">
                <a:moveTo>
                  <a:pt x="0" y="135636"/>
                </a:moveTo>
                <a:lnTo>
                  <a:pt x="502920" y="135636"/>
                </a:lnTo>
                <a:lnTo>
                  <a:pt x="502920" y="0"/>
                </a:lnTo>
                <a:lnTo>
                  <a:pt x="0" y="0"/>
                </a:lnTo>
                <a:lnTo>
                  <a:pt x="0" y="135636"/>
                </a:lnTo>
                <a:close/>
              </a:path>
            </a:pathLst>
          </a:custGeom>
          <a:ln w="28956">
            <a:solidFill>
              <a:srgbClr val="FFAEA9"/>
            </a:solidFill>
          </a:ln>
        </p:spPr>
        <p:txBody>
          <a:bodyPr wrap="square" lIns="0" tIns="0" rIns="0" bIns="0" rtlCol="0"/>
          <a:lstStyle/>
          <a:p>
            <a:endParaRPr/>
          </a:p>
        </p:txBody>
      </p:sp>
      <p:sp>
        <p:nvSpPr>
          <p:cNvPr id="18" name="object 18"/>
          <p:cNvSpPr/>
          <p:nvPr/>
        </p:nvSpPr>
        <p:spPr>
          <a:xfrm>
            <a:off x="9700006" y="4763389"/>
            <a:ext cx="490220" cy="589915"/>
          </a:xfrm>
          <a:custGeom>
            <a:avLst/>
            <a:gdLst/>
            <a:ahLst/>
            <a:cxnLst/>
            <a:rect l="l" t="t" r="r" b="b"/>
            <a:pathLst>
              <a:path w="490220" h="589914">
                <a:moveTo>
                  <a:pt x="402557" y="513240"/>
                </a:moveTo>
                <a:lnTo>
                  <a:pt x="373125" y="537464"/>
                </a:lnTo>
                <a:lnTo>
                  <a:pt x="489966" y="589407"/>
                </a:lnTo>
                <a:lnTo>
                  <a:pt x="475867" y="527939"/>
                </a:lnTo>
                <a:lnTo>
                  <a:pt x="414654" y="527939"/>
                </a:lnTo>
                <a:lnTo>
                  <a:pt x="402557" y="513240"/>
                </a:lnTo>
                <a:close/>
              </a:path>
              <a:path w="490220" h="589914">
                <a:moveTo>
                  <a:pt x="431963" y="489039"/>
                </a:moveTo>
                <a:lnTo>
                  <a:pt x="402557" y="513240"/>
                </a:lnTo>
                <a:lnTo>
                  <a:pt x="414654" y="527939"/>
                </a:lnTo>
                <a:lnTo>
                  <a:pt x="444119" y="503809"/>
                </a:lnTo>
                <a:lnTo>
                  <a:pt x="431963" y="489039"/>
                </a:lnTo>
                <a:close/>
              </a:path>
              <a:path w="490220" h="589914">
                <a:moveTo>
                  <a:pt x="461391" y="464819"/>
                </a:moveTo>
                <a:lnTo>
                  <a:pt x="431963" y="489039"/>
                </a:lnTo>
                <a:lnTo>
                  <a:pt x="444119" y="503809"/>
                </a:lnTo>
                <a:lnTo>
                  <a:pt x="414654" y="527939"/>
                </a:lnTo>
                <a:lnTo>
                  <a:pt x="475867" y="527939"/>
                </a:lnTo>
                <a:lnTo>
                  <a:pt x="461391" y="464819"/>
                </a:lnTo>
                <a:close/>
              </a:path>
              <a:path w="490220" h="589914">
                <a:moveTo>
                  <a:pt x="29464" y="0"/>
                </a:moveTo>
                <a:lnTo>
                  <a:pt x="0" y="24130"/>
                </a:lnTo>
                <a:lnTo>
                  <a:pt x="402557" y="513240"/>
                </a:lnTo>
                <a:lnTo>
                  <a:pt x="431963" y="489039"/>
                </a:lnTo>
                <a:lnTo>
                  <a:pt x="29464" y="0"/>
                </a:lnTo>
                <a:close/>
              </a:path>
            </a:pathLst>
          </a:custGeom>
          <a:solidFill>
            <a:srgbClr val="FFFF00"/>
          </a:solidFill>
        </p:spPr>
        <p:txBody>
          <a:bodyPr wrap="square" lIns="0" tIns="0" rIns="0" bIns="0" rtlCol="0"/>
          <a:lstStyle/>
          <a:p>
            <a:endParaRPr/>
          </a:p>
        </p:txBody>
      </p:sp>
      <p:sp>
        <p:nvSpPr>
          <p:cNvPr id="19" name="object 19"/>
          <p:cNvSpPr/>
          <p:nvPr/>
        </p:nvSpPr>
        <p:spPr>
          <a:xfrm>
            <a:off x="9595866" y="5500115"/>
            <a:ext cx="434340" cy="114300"/>
          </a:xfrm>
          <a:custGeom>
            <a:avLst/>
            <a:gdLst/>
            <a:ahLst/>
            <a:cxnLst/>
            <a:rect l="l" t="t" r="r" b="b"/>
            <a:pathLst>
              <a:path w="434340" h="114300">
                <a:moveTo>
                  <a:pt x="320039" y="0"/>
                </a:moveTo>
                <a:lnTo>
                  <a:pt x="320039" y="114300"/>
                </a:lnTo>
                <a:lnTo>
                  <a:pt x="396239" y="76200"/>
                </a:lnTo>
                <a:lnTo>
                  <a:pt x="339089" y="76200"/>
                </a:lnTo>
                <a:lnTo>
                  <a:pt x="339089" y="38100"/>
                </a:lnTo>
                <a:lnTo>
                  <a:pt x="396239" y="38100"/>
                </a:lnTo>
                <a:lnTo>
                  <a:pt x="320039" y="0"/>
                </a:lnTo>
                <a:close/>
              </a:path>
              <a:path w="434340" h="114300">
                <a:moveTo>
                  <a:pt x="320039" y="38100"/>
                </a:moveTo>
                <a:lnTo>
                  <a:pt x="0" y="38100"/>
                </a:lnTo>
                <a:lnTo>
                  <a:pt x="0" y="76200"/>
                </a:lnTo>
                <a:lnTo>
                  <a:pt x="320039" y="76200"/>
                </a:lnTo>
                <a:lnTo>
                  <a:pt x="320039" y="38100"/>
                </a:lnTo>
                <a:close/>
              </a:path>
              <a:path w="434340" h="114300">
                <a:moveTo>
                  <a:pt x="396239" y="38100"/>
                </a:moveTo>
                <a:lnTo>
                  <a:pt x="339089" y="38100"/>
                </a:lnTo>
                <a:lnTo>
                  <a:pt x="339089" y="76200"/>
                </a:lnTo>
                <a:lnTo>
                  <a:pt x="396239" y="76200"/>
                </a:lnTo>
                <a:lnTo>
                  <a:pt x="434339" y="57150"/>
                </a:lnTo>
                <a:lnTo>
                  <a:pt x="396239" y="38100"/>
                </a:lnTo>
                <a:close/>
              </a:path>
            </a:pathLst>
          </a:custGeom>
          <a:solidFill>
            <a:srgbClr val="CC3399"/>
          </a:solidFill>
        </p:spPr>
        <p:txBody>
          <a:bodyPr wrap="square" lIns="0" tIns="0" rIns="0" bIns="0" rtlCol="0"/>
          <a:lstStyle/>
          <a:p>
            <a:endParaRPr/>
          </a:p>
        </p:txBody>
      </p:sp>
      <p:sp>
        <p:nvSpPr>
          <p:cNvPr id="20" name="object 20"/>
          <p:cNvSpPr/>
          <p:nvPr/>
        </p:nvSpPr>
        <p:spPr>
          <a:xfrm>
            <a:off x="9705340" y="5657850"/>
            <a:ext cx="441325" cy="260350"/>
          </a:xfrm>
          <a:custGeom>
            <a:avLst/>
            <a:gdLst/>
            <a:ahLst/>
            <a:cxnLst/>
            <a:rect l="l" t="t" r="r" b="b"/>
            <a:pathLst>
              <a:path w="441325" h="260350">
                <a:moveTo>
                  <a:pt x="332399" y="39481"/>
                </a:moveTo>
                <a:lnTo>
                  <a:pt x="0" y="226644"/>
                </a:lnTo>
                <a:lnTo>
                  <a:pt x="18795" y="259841"/>
                </a:lnTo>
                <a:lnTo>
                  <a:pt x="351102" y="72664"/>
                </a:lnTo>
                <a:lnTo>
                  <a:pt x="332399" y="39481"/>
                </a:lnTo>
                <a:close/>
              </a:path>
              <a:path w="441325" h="260350">
                <a:moveTo>
                  <a:pt x="420973" y="30137"/>
                </a:moveTo>
                <a:lnTo>
                  <a:pt x="348995" y="30137"/>
                </a:lnTo>
                <a:lnTo>
                  <a:pt x="367664" y="63334"/>
                </a:lnTo>
                <a:lnTo>
                  <a:pt x="351102" y="72664"/>
                </a:lnTo>
                <a:lnTo>
                  <a:pt x="369824" y="105879"/>
                </a:lnTo>
                <a:lnTo>
                  <a:pt x="420973" y="30137"/>
                </a:lnTo>
                <a:close/>
              </a:path>
              <a:path w="441325" h="260350">
                <a:moveTo>
                  <a:pt x="348995" y="30137"/>
                </a:moveTo>
                <a:lnTo>
                  <a:pt x="332399" y="39481"/>
                </a:lnTo>
                <a:lnTo>
                  <a:pt x="351102" y="72664"/>
                </a:lnTo>
                <a:lnTo>
                  <a:pt x="367664" y="63334"/>
                </a:lnTo>
                <a:lnTo>
                  <a:pt x="348995" y="30137"/>
                </a:lnTo>
                <a:close/>
              </a:path>
              <a:path w="441325" h="260350">
                <a:moveTo>
                  <a:pt x="441325" y="0"/>
                </a:moveTo>
                <a:lnTo>
                  <a:pt x="313689" y="6286"/>
                </a:lnTo>
                <a:lnTo>
                  <a:pt x="332399" y="39481"/>
                </a:lnTo>
                <a:lnTo>
                  <a:pt x="348995" y="30137"/>
                </a:lnTo>
                <a:lnTo>
                  <a:pt x="420973" y="30137"/>
                </a:lnTo>
                <a:lnTo>
                  <a:pt x="441325" y="0"/>
                </a:lnTo>
                <a:close/>
              </a:path>
            </a:pathLst>
          </a:custGeom>
          <a:solidFill>
            <a:srgbClr val="34AC8A"/>
          </a:solidFill>
        </p:spPr>
        <p:txBody>
          <a:bodyPr wrap="square" lIns="0" tIns="0" rIns="0" bIns="0" rtlCol="0"/>
          <a:lstStyle/>
          <a:p>
            <a:endParaRPr/>
          </a:p>
        </p:txBody>
      </p:sp>
      <p:sp>
        <p:nvSpPr>
          <p:cNvPr id="21" name="object 21"/>
          <p:cNvSpPr txBox="1"/>
          <p:nvPr/>
        </p:nvSpPr>
        <p:spPr>
          <a:xfrm>
            <a:off x="6909054" y="6396634"/>
            <a:ext cx="448309" cy="269240"/>
          </a:xfrm>
          <a:prstGeom prst="rect">
            <a:avLst/>
          </a:prstGeom>
        </p:spPr>
        <p:txBody>
          <a:bodyPr vert="horz" wrap="square" lIns="0" tIns="12065" rIns="0" bIns="0" rtlCol="0">
            <a:spAutoFit/>
          </a:bodyPr>
          <a:lstStyle/>
          <a:p>
            <a:pPr marL="12700">
              <a:lnSpc>
                <a:spcPct val="100000"/>
              </a:lnSpc>
              <a:spcBef>
                <a:spcPts val="95"/>
              </a:spcBef>
            </a:pPr>
            <a:r>
              <a:rPr sz="1600" spc="-235" dirty="0">
                <a:solidFill>
                  <a:srgbClr val="7E7E7E"/>
                </a:solidFill>
                <a:latin typeface="Arial"/>
                <a:cs typeface="Arial"/>
              </a:rPr>
              <a:t>E</a:t>
            </a:r>
            <a:r>
              <a:rPr sz="1600" spc="-170" dirty="0">
                <a:solidFill>
                  <a:srgbClr val="7E7E7E"/>
                </a:solidFill>
                <a:latin typeface="Arial"/>
                <a:cs typeface="Arial"/>
              </a:rPr>
              <a:t>x</a:t>
            </a:r>
            <a:r>
              <a:rPr sz="1600" spc="90" dirty="0">
                <a:solidFill>
                  <a:srgbClr val="7E7E7E"/>
                </a:solidFill>
                <a:latin typeface="Arial"/>
                <a:cs typeface="Arial"/>
              </a:rPr>
              <a:t>t</a:t>
            </a:r>
            <a:r>
              <a:rPr sz="1600" spc="15" dirty="0">
                <a:solidFill>
                  <a:srgbClr val="7E7E7E"/>
                </a:solidFill>
                <a:latin typeface="Arial"/>
                <a:cs typeface="Arial"/>
              </a:rPr>
              <a:t>r</a:t>
            </a:r>
            <a:r>
              <a:rPr sz="1600" spc="-130" dirty="0">
                <a:solidFill>
                  <a:srgbClr val="7E7E7E"/>
                </a:solidFill>
                <a:latin typeface="Arial"/>
                <a:cs typeface="Arial"/>
              </a:rPr>
              <a:t>a</a:t>
            </a:r>
            <a:endParaRPr sz="1600">
              <a:latin typeface="Arial"/>
              <a:cs typeface="Arial"/>
            </a:endParaRPr>
          </a:p>
        </p:txBody>
      </p:sp>
      <p:sp>
        <p:nvSpPr>
          <p:cNvPr id="23" name="object 3"/>
          <p:cNvSpPr txBox="1"/>
          <p:nvPr/>
        </p:nvSpPr>
        <p:spPr>
          <a:xfrm>
            <a:off x="974267" y="1616873"/>
            <a:ext cx="3515093" cy="4483920"/>
          </a:xfrm>
          <a:prstGeom prst="rect">
            <a:avLst/>
          </a:prstGeom>
        </p:spPr>
        <p:txBody>
          <a:bodyPr vert="horz" wrap="square" lIns="0" tIns="13335" rIns="0" bIns="0" rtlCol="0">
            <a:spAutoFit/>
          </a:bodyPr>
          <a:lstStyle/>
          <a:p>
            <a:pPr marL="342900" marR="5080" indent="-342900">
              <a:lnSpc>
                <a:spcPts val="2590"/>
              </a:lnSpc>
              <a:buFont typeface="Courier New" panose="02070309020205020404" pitchFamily="49" charset="0"/>
              <a:buChar char="o"/>
              <a:tabLst>
                <a:tab pos="241935" algn="l"/>
              </a:tabLst>
            </a:pPr>
            <a:r>
              <a:rPr lang="en-US" sz="2200" spc="-175" dirty="0">
                <a:latin typeface="+mj-lt"/>
                <a:cs typeface="Arial"/>
              </a:rPr>
              <a:t>The </a:t>
            </a:r>
            <a:r>
              <a:rPr lang="en-US" sz="2200" spc="-85" dirty="0">
                <a:latin typeface="+mj-lt"/>
                <a:cs typeface="Arial"/>
              </a:rPr>
              <a:t>brainstem </a:t>
            </a:r>
            <a:r>
              <a:rPr lang="en-US" sz="2200" spc="-180" dirty="0">
                <a:latin typeface="+mj-lt"/>
                <a:cs typeface="Arial"/>
              </a:rPr>
              <a:t>has </a:t>
            </a:r>
            <a:r>
              <a:rPr lang="en-US" sz="2200" spc="-45" dirty="0">
                <a:latin typeface="+mj-lt"/>
                <a:cs typeface="Arial"/>
              </a:rPr>
              <a:t>three  </a:t>
            </a:r>
            <a:r>
              <a:rPr lang="en-US" sz="2200" spc="-70" dirty="0">
                <a:latin typeface="+mj-lt"/>
                <a:cs typeface="Arial"/>
              </a:rPr>
              <a:t>parts</a:t>
            </a:r>
            <a:br>
              <a:rPr lang="en-US" sz="2200" spc="-70" dirty="0">
                <a:latin typeface="+mj-lt"/>
                <a:cs typeface="Arial"/>
              </a:rPr>
            </a:br>
            <a:r>
              <a:rPr lang="en-US" sz="2200" b="1" u="heavy" spc="-125" dirty="0">
                <a:uFill>
                  <a:solidFill>
                    <a:srgbClr val="12B1EB"/>
                  </a:solidFill>
                </a:uFill>
                <a:latin typeface="+mj-lt"/>
                <a:cs typeface="Trebuchet MS"/>
              </a:rPr>
              <a:t>midbrain</a:t>
            </a:r>
            <a:r>
              <a:rPr lang="en-US" sz="2200" u="heavy" spc="-125" dirty="0">
                <a:uFill>
                  <a:solidFill>
                    <a:srgbClr val="12B1EB"/>
                  </a:solidFill>
                </a:uFill>
                <a:latin typeface="+mj-lt"/>
                <a:cs typeface="Arial"/>
              </a:rPr>
              <a:t>,</a:t>
            </a:r>
            <a:r>
              <a:rPr lang="en-US" sz="2200" spc="-125" dirty="0">
                <a:latin typeface="+mj-lt"/>
                <a:cs typeface="Arial"/>
              </a:rPr>
              <a:t> </a:t>
            </a:r>
            <a:r>
              <a:rPr lang="en-US" sz="2200" b="1" u="heavy" spc="-114" dirty="0">
                <a:uFill>
                  <a:solidFill>
                    <a:srgbClr val="FFCC00"/>
                  </a:solidFill>
                </a:uFill>
                <a:latin typeface="+mj-lt"/>
                <a:cs typeface="Trebuchet MS"/>
              </a:rPr>
              <a:t>Pons</a:t>
            </a:r>
            <a:r>
              <a:rPr lang="en-US" sz="2200" b="1" spc="-114" dirty="0">
                <a:latin typeface="+mj-lt"/>
                <a:cs typeface="Trebuchet MS"/>
              </a:rPr>
              <a:t> </a:t>
            </a:r>
            <a:r>
              <a:rPr lang="en-US" sz="2200" spc="-114" dirty="0">
                <a:latin typeface="+mj-lt"/>
                <a:cs typeface="Arial"/>
              </a:rPr>
              <a:t>and </a:t>
            </a:r>
            <a:r>
              <a:rPr lang="en-US" sz="2200" u="heavy" spc="-114" dirty="0">
                <a:uFill>
                  <a:solidFill>
                    <a:srgbClr val="FFAEA9"/>
                  </a:solidFill>
                </a:uFill>
                <a:latin typeface="+mj-lt"/>
                <a:cs typeface="Arial"/>
              </a:rPr>
              <a:t> </a:t>
            </a:r>
            <a:r>
              <a:rPr lang="en-US" sz="2200" b="1" u="heavy" spc="-125" dirty="0">
                <a:uFill>
                  <a:solidFill>
                    <a:srgbClr val="FFAEA9"/>
                  </a:solidFill>
                </a:uFill>
                <a:latin typeface="+mj-lt"/>
                <a:cs typeface="Trebuchet MS"/>
              </a:rPr>
              <a:t>medulla </a:t>
            </a:r>
            <a:r>
              <a:rPr lang="en-US" sz="2200" b="1" u="heavy" spc="-110" dirty="0">
                <a:uFill>
                  <a:solidFill>
                    <a:srgbClr val="FFAEA9"/>
                  </a:solidFill>
                </a:uFill>
                <a:latin typeface="+mj-lt"/>
                <a:cs typeface="Trebuchet MS"/>
              </a:rPr>
              <a:t>oblongata</a:t>
            </a:r>
            <a:r>
              <a:rPr lang="en-US" sz="2200" b="1" spc="-290" dirty="0">
                <a:latin typeface="+mj-lt"/>
                <a:cs typeface="Trebuchet MS"/>
              </a:rPr>
              <a:t> </a:t>
            </a:r>
            <a:r>
              <a:rPr lang="en-US" sz="2200" spc="-70" dirty="0">
                <a:solidFill>
                  <a:srgbClr val="92D050"/>
                </a:solidFill>
                <a:latin typeface="+mj-lt"/>
                <a:cs typeface="Arial"/>
              </a:rPr>
              <a:t>(continues  </a:t>
            </a:r>
            <a:r>
              <a:rPr lang="en-US" sz="2200" spc="-180" dirty="0">
                <a:solidFill>
                  <a:srgbClr val="92D050"/>
                </a:solidFill>
                <a:latin typeface="+mj-lt"/>
                <a:cs typeface="Arial"/>
              </a:rPr>
              <a:t>as </a:t>
            </a:r>
            <a:r>
              <a:rPr lang="en-US" sz="2200" spc="-25" dirty="0">
                <a:solidFill>
                  <a:srgbClr val="92D050"/>
                </a:solidFill>
                <a:latin typeface="+mj-lt"/>
                <a:cs typeface="Arial"/>
              </a:rPr>
              <a:t>the </a:t>
            </a:r>
            <a:r>
              <a:rPr lang="en-US" sz="2200" spc="-80" dirty="0">
                <a:solidFill>
                  <a:srgbClr val="92D050"/>
                </a:solidFill>
                <a:latin typeface="+mj-lt"/>
                <a:cs typeface="Arial"/>
              </a:rPr>
              <a:t>spinal</a:t>
            </a:r>
            <a:r>
              <a:rPr lang="en-US" sz="2200" spc="-105" dirty="0">
                <a:solidFill>
                  <a:srgbClr val="92D050"/>
                </a:solidFill>
                <a:latin typeface="+mj-lt"/>
                <a:cs typeface="Arial"/>
              </a:rPr>
              <a:t> </a:t>
            </a:r>
            <a:r>
              <a:rPr lang="en-US" sz="2200" spc="-70" dirty="0">
                <a:solidFill>
                  <a:srgbClr val="92D050"/>
                </a:solidFill>
                <a:latin typeface="+mj-lt"/>
                <a:cs typeface="Arial"/>
              </a:rPr>
              <a:t>cord</a:t>
            </a:r>
            <a:r>
              <a:rPr lang="en-US" sz="2200" spc="-70" dirty="0" smtClean="0">
                <a:solidFill>
                  <a:srgbClr val="92D050"/>
                </a:solidFill>
                <a:latin typeface="+mj-lt"/>
                <a:cs typeface="Arial"/>
              </a:rPr>
              <a:t>)</a:t>
            </a:r>
            <a:r>
              <a:rPr lang="en-US" sz="2200" spc="-70" dirty="0" smtClean="0">
                <a:latin typeface="+mj-lt"/>
                <a:cs typeface="Arial"/>
              </a:rPr>
              <a:t>.</a:t>
            </a:r>
            <a:endParaRPr lang="en-US" sz="2200" spc="35" dirty="0">
              <a:latin typeface="+mj-lt"/>
              <a:cs typeface="Arial"/>
            </a:endParaRPr>
          </a:p>
          <a:p>
            <a:pPr marL="342900" marR="36195" indent="-342900">
              <a:lnSpc>
                <a:spcPts val="2590"/>
              </a:lnSpc>
              <a:spcBef>
                <a:spcPts val="1020"/>
              </a:spcBef>
              <a:buFont typeface="Courier New" panose="02070309020205020404" pitchFamily="49" charset="0"/>
              <a:buChar char="o"/>
              <a:tabLst>
                <a:tab pos="241935" algn="l"/>
              </a:tabLst>
            </a:pPr>
            <a:r>
              <a:rPr lang="en-US" sz="2200" spc="35" dirty="0" smtClean="0">
                <a:latin typeface="+mj-lt"/>
                <a:cs typeface="Arial"/>
              </a:rPr>
              <a:t>It </a:t>
            </a:r>
            <a:r>
              <a:rPr lang="en-US" sz="2200" spc="-125" dirty="0">
                <a:latin typeface="+mj-lt"/>
                <a:cs typeface="Arial"/>
              </a:rPr>
              <a:t>is </a:t>
            </a:r>
            <a:r>
              <a:rPr lang="en-US" sz="2200" spc="-100" dirty="0">
                <a:latin typeface="+mj-lt"/>
                <a:cs typeface="Arial"/>
              </a:rPr>
              <a:t>connected </a:t>
            </a:r>
            <a:r>
              <a:rPr lang="en-US" sz="2200" spc="20" dirty="0">
                <a:latin typeface="+mj-lt"/>
                <a:cs typeface="Arial"/>
              </a:rPr>
              <a:t>to </a:t>
            </a:r>
            <a:r>
              <a:rPr lang="en-US" sz="2200" spc="-30" dirty="0">
                <a:latin typeface="+mj-lt"/>
                <a:cs typeface="Arial"/>
              </a:rPr>
              <a:t>the  </a:t>
            </a:r>
            <a:r>
              <a:rPr lang="en-US" sz="2200" b="1" spc="-160" dirty="0">
                <a:latin typeface="+mj-lt"/>
                <a:cs typeface="Trebuchet MS"/>
              </a:rPr>
              <a:t>cerebellum </a:t>
            </a:r>
            <a:r>
              <a:rPr lang="en-US" sz="2200" spc="15" dirty="0">
                <a:latin typeface="+mj-lt"/>
                <a:cs typeface="Arial"/>
              </a:rPr>
              <a:t>with </a:t>
            </a:r>
            <a:r>
              <a:rPr lang="en-US" sz="2200" spc="-120" dirty="0">
                <a:latin typeface="+mj-lt"/>
                <a:cs typeface="Arial"/>
              </a:rPr>
              <a:t>3 </a:t>
            </a:r>
            <a:r>
              <a:rPr lang="en-US" sz="2200" spc="-80" dirty="0">
                <a:latin typeface="+mj-lt"/>
                <a:cs typeface="Arial"/>
              </a:rPr>
              <a:t>paired  </a:t>
            </a:r>
            <a:r>
              <a:rPr lang="en-US" sz="2200" spc="-105" dirty="0">
                <a:latin typeface="+mj-lt"/>
                <a:cs typeface="Arial"/>
              </a:rPr>
              <a:t>peduncles: </a:t>
            </a:r>
            <a:r>
              <a:rPr lang="en-US" sz="2200" u="heavy" spc="-120" dirty="0">
                <a:uFill>
                  <a:solidFill>
                    <a:srgbClr val="FFFF00"/>
                  </a:solidFill>
                </a:uFill>
                <a:latin typeface="+mj-lt"/>
                <a:cs typeface="Trebuchet MS"/>
              </a:rPr>
              <a:t>Superior</a:t>
            </a:r>
            <a:r>
              <a:rPr lang="en-US" sz="2200" spc="-120" dirty="0">
                <a:latin typeface="+mj-lt"/>
                <a:cs typeface="Arial"/>
              </a:rPr>
              <a:t>,</a:t>
            </a:r>
            <a:r>
              <a:rPr lang="en-US" sz="2200" spc="-229" dirty="0">
                <a:latin typeface="+mj-lt"/>
                <a:cs typeface="Arial"/>
              </a:rPr>
              <a:t> </a:t>
            </a:r>
            <a:r>
              <a:rPr lang="en-US" sz="2200" u="heavy" spc="-145" dirty="0">
                <a:uFill>
                  <a:solidFill>
                    <a:srgbClr val="CC3399"/>
                  </a:solidFill>
                </a:uFill>
                <a:latin typeface="+mj-lt"/>
                <a:cs typeface="Trebuchet MS"/>
              </a:rPr>
              <a:t>middle </a:t>
            </a:r>
            <a:r>
              <a:rPr lang="en-US" sz="2200" spc="-145" dirty="0">
                <a:latin typeface="+mj-lt"/>
                <a:cs typeface="Trebuchet MS"/>
              </a:rPr>
              <a:t> </a:t>
            </a:r>
            <a:r>
              <a:rPr lang="en-US" sz="2200" spc="-114" dirty="0">
                <a:latin typeface="+mj-lt"/>
                <a:cs typeface="Arial"/>
              </a:rPr>
              <a:t>and</a:t>
            </a:r>
            <a:r>
              <a:rPr lang="en-US" sz="2200" spc="-135" dirty="0">
                <a:uFill>
                  <a:solidFill>
                    <a:srgbClr val="34AC8A"/>
                  </a:solidFill>
                </a:uFill>
                <a:latin typeface="+mj-lt"/>
                <a:cs typeface="Arial"/>
              </a:rPr>
              <a:t> </a:t>
            </a:r>
            <a:r>
              <a:rPr lang="en-US" sz="2200" u="heavy" spc="-150" dirty="0">
                <a:uFill>
                  <a:solidFill>
                    <a:srgbClr val="34AC8A"/>
                  </a:solidFill>
                </a:uFill>
                <a:latin typeface="+mj-lt"/>
                <a:cs typeface="Trebuchet MS"/>
              </a:rPr>
              <a:t>inferior</a:t>
            </a:r>
            <a:r>
              <a:rPr lang="en-US" sz="2200" spc="-150" dirty="0" smtClean="0">
                <a:latin typeface="+mj-lt"/>
                <a:cs typeface="Arial"/>
              </a:rPr>
              <a:t>.</a:t>
            </a:r>
          </a:p>
          <a:p>
            <a:pPr marL="12700">
              <a:lnSpc>
                <a:spcPct val="100000"/>
              </a:lnSpc>
              <a:spcBef>
                <a:spcPts val="95"/>
              </a:spcBef>
            </a:pPr>
            <a:r>
              <a:rPr lang="en-US" b="1" spc="-95" dirty="0" smtClean="0">
                <a:solidFill>
                  <a:srgbClr val="92D050"/>
                </a:solidFill>
                <a:latin typeface="+mj-lt"/>
                <a:cs typeface="Trebuchet MS"/>
              </a:rPr>
              <a:t>*Superior </a:t>
            </a:r>
            <a:r>
              <a:rPr lang="en-US" spc="-70" dirty="0">
                <a:solidFill>
                  <a:srgbClr val="92D050"/>
                </a:solidFill>
                <a:latin typeface="+mj-lt"/>
                <a:cs typeface="Arial"/>
              </a:rPr>
              <a:t>peduncle </a:t>
            </a:r>
            <a:r>
              <a:rPr lang="en-US" spc="-80" dirty="0">
                <a:solidFill>
                  <a:srgbClr val="92D050"/>
                </a:solidFill>
                <a:latin typeface="+mj-lt"/>
                <a:cs typeface="Arial"/>
              </a:rPr>
              <a:t>connects</a:t>
            </a:r>
            <a:r>
              <a:rPr lang="en-US" spc="-60" dirty="0">
                <a:solidFill>
                  <a:srgbClr val="92D050"/>
                </a:solidFill>
                <a:latin typeface="+mj-lt"/>
                <a:cs typeface="Arial"/>
              </a:rPr>
              <a:t> </a:t>
            </a:r>
            <a:r>
              <a:rPr lang="en-US" b="1" spc="-90" dirty="0">
                <a:solidFill>
                  <a:srgbClr val="92D050"/>
                </a:solidFill>
                <a:latin typeface="+mj-lt"/>
                <a:cs typeface="Trebuchet MS"/>
              </a:rPr>
              <a:t>midbrain</a:t>
            </a:r>
            <a:endParaRPr lang="en-US" dirty="0">
              <a:latin typeface="+mj-lt"/>
              <a:cs typeface="Trebuchet MS"/>
            </a:endParaRPr>
          </a:p>
          <a:p>
            <a:pPr marL="12700">
              <a:lnSpc>
                <a:spcPct val="100000"/>
              </a:lnSpc>
            </a:pPr>
            <a:r>
              <a:rPr lang="en-US" spc="10" dirty="0">
                <a:solidFill>
                  <a:srgbClr val="92D050"/>
                </a:solidFill>
                <a:latin typeface="+mj-lt"/>
                <a:cs typeface="Arial"/>
              </a:rPr>
              <a:t>with</a:t>
            </a:r>
            <a:r>
              <a:rPr lang="en-US" spc="-95" dirty="0">
                <a:solidFill>
                  <a:srgbClr val="92D050"/>
                </a:solidFill>
                <a:latin typeface="+mj-lt"/>
                <a:cs typeface="Arial"/>
              </a:rPr>
              <a:t> </a:t>
            </a:r>
            <a:r>
              <a:rPr lang="en-US" spc="-55" dirty="0">
                <a:solidFill>
                  <a:srgbClr val="92D050"/>
                </a:solidFill>
                <a:latin typeface="+mj-lt"/>
                <a:cs typeface="Arial"/>
              </a:rPr>
              <a:t>cerebellum</a:t>
            </a:r>
            <a:endParaRPr lang="en-US" dirty="0">
              <a:latin typeface="+mj-lt"/>
              <a:cs typeface="Arial"/>
            </a:endParaRPr>
          </a:p>
          <a:p>
            <a:pPr marL="12700" marR="67945">
              <a:lnSpc>
                <a:spcPct val="100000"/>
              </a:lnSpc>
            </a:pPr>
            <a:r>
              <a:rPr lang="en-US" b="1" spc="-40" dirty="0">
                <a:solidFill>
                  <a:srgbClr val="92D050"/>
                </a:solidFill>
                <a:latin typeface="+mj-lt"/>
                <a:cs typeface="Trebuchet MS"/>
              </a:rPr>
              <a:t>Middle </a:t>
            </a:r>
            <a:r>
              <a:rPr lang="en-US" spc="-70" dirty="0">
                <a:solidFill>
                  <a:srgbClr val="92D050"/>
                </a:solidFill>
                <a:latin typeface="+mj-lt"/>
                <a:cs typeface="Arial"/>
              </a:rPr>
              <a:t>peduncle </a:t>
            </a:r>
            <a:r>
              <a:rPr lang="en-US" spc="-80" dirty="0">
                <a:solidFill>
                  <a:srgbClr val="92D050"/>
                </a:solidFill>
                <a:latin typeface="+mj-lt"/>
                <a:cs typeface="Arial"/>
              </a:rPr>
              <a:t>connects </a:t>
            </a:r>
            <a:r>
              <a:rPr lang="en-US" b="1" spc="-70" dirty="0">
                <a:solidFill>
                  <a:srgbClr val="92D050"/>
                </a:solidFill>
                <a:latin typeface="+mj-lt"/>
                <a:cs typeface="Trebuchet MS"/>
              </a:rPr>
              <a:t>pons</a:t>
            </a:r>
            <a:r>
              <a:rPr lang="en-US" b="1" spc="-185" dirty="0">
                <a:solidFill>
                  <a:srgbClr val="92D050"/>
                </a:solidFill>
                <a:latin typeface="+mj-lt"/>
                <a:cs typeface="Trebuchet MS"/>
              </a:rPr>
              <a:t> </a:t>
            </a:r>
            <a:r>
              <a:rPr lang="en-US" spc="10" dirty="0">
                <a:solidFill>
                  <a:srgbClr val="92D050"/>
                </a:solidFill>
                <a:latin typeface="+mj-lt"/>
                <a:cs typeface="Arial"/>
              </a:rPr>
              <a:t>with  </a:t>
            </a:r>
            <a:r>
              <a:rPr lang="en-US" spc="-55" dirty="0">
                <a:solidFill>
                  <a:srgbClr val="92D050"/>
                </a:solidFill>
                <a:latin typeface="+mj-lt"/>
                <a:cs typeface="Arial"/>
              </a:rPr>
              <a:t>cerebellum</a:t>
            </a:r>
            <a:endParaRPr lang="en-US" dirty="0">
              <a:latin typeface="+mj-lt"/>
              <a:cs typeface="Arial"/>
            </a:endParaRPr>
          </a:p>
          <a:p>
            <a:pPr marL="12700">
              <a:lnSpc>
                <a:spcPct val="100000"/>
              </a:lnSpc>
            </a:pPr>
            <a:r>
              <a:rPr lang="en-US" b="1" spc="-90" dirty="0">
                <a:solidFill>
                  <a:srgbClr val="92D050"/>
                </a:solidFill>
                <a:latin typeface="+mj-lt"/>
                <a:cs typeface="Trebuchet MS"/>
              </a:rPr>
              <a:t>Inferior </a:t>
            </a:r>
            <a:r>
              <a:rPr lang="en-US" spc="-70" dirty="0">
                <a:solidFill>
                  <a:srgbClr val="92D050"/>
                </a:solidFill>
                <a:latin typeface="+mj-lt"/>
                <a:cs typeface="Arial"/>
              </a:rPr>
              <a:t>peduncle </a:t>
            </a:r>
            <a:r>
              <a:rPr lang="en-US" spc="-80" dirty="0">
                <a:solidFill>
                  <a:srgbClr val="92D050"/>
                </a:solidFill>
                <a:latin typeface="+mj-lt"/>
                <a:cs typeface="Arial"/>
              </a:rPr>
              <a:t>connects</a:t>
            </a:r>
            <a:r>
              <a:rPr lang="en-US" spc="-65" dirty="0">
                <a:solidFill>
                  <a:srgbClr val="92D050"/>
                </a:solidFill>
                <a:latin typeface="+mj-lt"/>
                <a:cs typeface="Arial"/>
              </a:rPr>
              <a:t> </a:t>
            </a:r>
            <a:r>
              <a:rPr lang="en-US" b="1" spc="-90" dirty="0">
                <a:solidFill>
                  <a:srgbClr val="92D050"/>
                </a:solidFill>
                <a:latin typeface="+mj-lt"/>
                <a:cs typeface="Trebuchet MS"/>
              </a:rPr>
              <a:t>medulla</a:t>
            </a:r>
            <a:endParaRPr lang="en-US" dirty="0">
              <a:latin typeface="+mj-lt"/>
              <a:cs typeface="Trebuchet MS"/>
            </a:endParaRPr>
          </a:p>
          <a:p>
            <a:pPr marL="12700">
              <a:lnSpc>
                <a:spcPct val="100000"/>
              </a:lnSpc>
            </a:pPr>
            <a:r>
              <a:rPr lang="en-US" b="1" spc="-65" dirty="0">
                <a:solidFill>
                  <a:srgbClr val="92D050"/>
                </a:solidFill>
                <a:latin typeface="+mj-lt"/>
                <a:cs typeface="Trebuchet MS"/>
              </a:rPr>
              <a:t>oblongata </a:t>
            </a:r>
            <a:r>
              <a:rPr lang="en-US" spc="10" dirty="0">
                <a:solidFill>
                  <a:srgbClr val="92D050"/>
                </a:solidFill>
                <a:latin typeface="+mj-lt"/>
                <a:cs typeface="Arial"/>
              </a:rPr>
              <a:t>with</a:t>
            </a:r>
            <a:r>
              <a:rPr lang="en-US" spc="-155" dirty="0">
                <a:solidFill>
                  <a:srgbClr val="92D050"/>
                </a:solidFill>
                <a:latin typeface="+mj-lt"/>
                <a:cs typeface="Arial"/>
              </a:rPr>
              <a:t> </a:t>
            </a:r>
            <a:r>
              <a:rPr lang="en-US" spc="-60" dirty="0" smtClean="0">
                <a:solidFill>
                  <a:srgbClr val="92D050"/>
                </a:solidFill>
                <a:latin typeface="+mj-lt"/>
                <a:cs typeface="Arial"/>
              </a:rPr>
              <a:t>cerebellum</a:t>
            </a:r>
            <a:endParaRPr lang="en-US" dirty="0">
              <a:latin typeface="+mj-lt"/>
              <a:cs typeface="Arial"/>
            </a:endParaRPr>
          </a:p>
        </p:txBody>
      </p:sp>
      <p:sp>
        <p:nvSpPr>
          <p:cNvPr id="24" name="Title 1">
            <a:extLst>
              <a:ext uri="{FF2B5EF4-FFF2-40B4-BE49-F238E27FC236}">
                <a16:creationId xmlns:a16="http://schemas.microsoft.com/office/drawing/2014/main" id="{B83B8DEB-EB9D-4BF3-B293-D49FD58ED871}"/>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The </a:t>
            </a:r>
            <a:r>
              <a:rPr lang="en-US" sz="3600" b="1" dirty="0" smtClean="0"/>
              <a:t>Brain</a:t>
            </a:r>
          </a:p>
          <a:p>
            <a:r>
              <a:rPr lang="en-US" sz="3200" b="1" dirty="0"/>
              <a:t>3. </a:t>
            </a:r>
            <a:r>
              <a:rPr lang="en-US" sz="3200" b="1" dirty="0" smtClean="0"/>
              <a:t>Brainstem</a:t>
            </a:r>
            <a:endParaRPr lang="en-US" sz="3200" b="1" dirty="0"/>
          </a:p>
        </p:txBody>
      </p:sp>
    </p:spTree>
    <p:extLst>
      <p:ext uri="{BB962C8B-B14F-4D97-AF65-F5344CB8AC3E}">
        <p14:creationId xmlns:p14="http://schemas.microsoft.com/office/powerpoint/2010/main" val="329345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8048" y="4235196"/>
            <a:ext cx="4277868" cy="234543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7409" y="1586463"/>
            <a:ext cx="5077460" cy="2257669"/>
          </a:xfrm>
          <a:prstGeom prst="rect">
            <a:avLst/>
          </a:prstGeom>
        </p:spPr>
        <p:txBody>
          <a:bodyPr vert="horz" wrap="square" lIns="0" tIns="13335" rIns="0" bIns="0" rtlCol="0">
            <a:spAutoFit/>
          </a:bodyPr>
          <a:lstStyle/>
          <a:p>
            <a:pPr marL="361950" marR="5080" indent="-349250">
              <a:lnSpc>
                <a:spcPts val="2590"/>
              </a:lnSpc>
              <a:buFont typeface="Courier New"/>
              <a:buChar char="o"/>
              <a:tabLst>
                <a:tab pos="361950" algn="l"/>
              </a:tabLst>
            </a:pPr>
            <a:r>
              <a:rPr sz="2200" spc="-110" dirty="0" smtClean="0">
                <a:latin typeface="+mj-lt"/>
                <a:cs typeface="Arial"/>
              </a:rPr>
              <a:t>Cerebellum </a:t>
            </a:r>
            <a:r>
              <a:rPr sz="2200" spc="-180" dirty="0">
                <a:latin typeface="+mj-lt"/>
                <a:cs typeface="Arial"/>
              </a:rPr>
              <a:t>has </a:t>
            </a:r>
            <a:r>
              <a:rPr sz="2200" spc="-120" dirty="0">
                <a:latin typeface="+mj-lt"/>
                <a:cs typeface="Arial"/>
              </a:rPr>
              <a:t>2 </a:t>
            </a:r>
            <a:r>
              <a:rPr sz="2200" spc="-80" dirty="0">
                <a:latin typeface="+mj-lt"/>
                <a:cs typeface="Arial"/>
              </a:rPr>
              <a:t>cerebellar  </a:t>
            </a:r>
            <a:r>
              <a:rPr sz="2200" spc="-114" dirty="0">
                <a:latin typeface="+mj-lt"/>
                <a:cs typeface="Arial"/>
              </a:rPr>
              <a:t>hemispheres </a:t>
            </a:r>
            <a:r>
              <a:rPr sz="2200" spc="15" dirty="0">
                <a:latin typeface="+mj-lt"/>
                <a:cs typeface="Arial"/>
              </a:rPr>
              <a:t>with </a:t>
            </a:r>
            <a:r>
              <a:rPr sz="2200" spc="-80" dirty="0">
                <a:latin typeface="+mj-lt"/>
                <a:cs typeface="Arial"/>
              </a:rPr>
              <a:t>convoluted</a:t>
            </a:r>
            <a:r>
              <a:rPr sz="2200" spc="-320" dirty="0">
                <a:latin typeface="+mj-lt"/>
                <a:cs typeface="Arial"/>
              </a:rPr>
              <a:t> </a:t>
            </a:r>
            <a:r>
              <a:rPr sz="2200" spc="-110" dirty="0">
                <a:latin typeface="+mj-lt"/>
                <a:cs typeface="Arial"/>
              </a:rPr>
              <a:t>surface.</a:t>
            </a:r>
            <a:endParaRPr sz="2200" dirty="0">
              <a:latin typeface="+mj-lt"/>
              <a:cs typeface="Arial"/>
            </a:endParaRPr>
          </a:p>
          <a:p>
            <a:pPr marL="361950" indent="-349250">
              <a:lnSpc>
                <a:spcPts val="2740"/>
              </a:lnSpc>
              <a:spcBef>
                <a:spcPts val="685"/>
              </a:spcBef>
              <a:buFont typeface="Courier New"/>
              <a:buChar char="o"/>
              <a:tabLst>
                <a:tab pos="361950" algn="l"/>
              </a:tabLst>
            </a:pPr>
            <a:r>
              <a:rPr sz="2200" spc="35" dirty="0">
                <a:latin typeface="+mj-lt"/>
                <a:cs typeface="Arial"/>
              </a:rPr>
              <a:t>It </a:t>
            </a:r>
            <a:r>
              <a:rPr sz="2200" spc="-180" dirty="0">
                <a:latin typeface="+mj-lt"/>
                <a:cs typeface="Arial"/>
              </a:rPr>
              <a:t>has </a:t>
            </a:r>
            <a:r>
              <a:rPr sz="2200" spc="-130" dirty="0">
                <a:latin typeface="+mj-lt"/>
                <a:cs typeface="Arial"/>
              </a:rPr>
              <a:t>an </a:t>
            </a:r>
            <a:r>
              <a:rPr sz="2200" b="1" spc="-140" dirty="0">
                <a:latin typeface="+mj-lt"/>
                <a:cs typeface="Trebuchet MS"/>
              </a:rPr>
              <a:t>outer </a:t>
            </a:r>
            <a:r>
              <a:rPr sz="2200" spc="-80" dirty="0">
                <a:latin typeface="+mj-lt"/>
                <a:cs typeface="Arial"/>
              </a:rPr>
              <a:t>cortex </a:t>
            </a:r>
            <a:r>
              <a:rPr sz="2200" spc="-5" dirty="0">
                <a:latin typeface="+mj-lt"/>
                <a:cs typeface="Arial"/>
              </a:rPr>
              <a:t>of</a:t>
            </a:r>
            <a:r>
              <a:rPr sz="2200" spc="-455" dirty="0">
                <a:latin typeface="+mj-lt"/>
                <a:cs typeface="Arial"/>
              </a:rPr>
              <a:t> </a:t>
            </a:r>
            <a:r>
              <a:rPr sz="2200" b="1" spc="-145" dirty="0">
                <a:latin typeface="+mj-lt"/>
                <a:cs typeface="Trebuchet MS"/>
              </a:rPr>
              <a:t>gray </a:t>
            </a:r>
            <a:r>
              <a:rPr sz="2200" spc="-30" dirty="0">
                <a:latin typeface="+mj-lt"/>
                <a:cs typeface="Arial"/>
              </a:rPr>
              <a:t>matter</a:t>
            </a:r>
            <a:endParaRPr sz="2200" dirty="0">
              <a:latin typeface="+mj-lt"/>
              <a:cs typeface="Arial"/>
            </a:endParaRPr>
          </a:p>
          <a:p>
            <a:pPr marL="361950">
              <a:lnSpc>
                <a:spcPts val="2740"/>
              </a:lnSpc>
            </a:pPr>
            <a:r>
              <a:rPr sz="2200" spc="-114" dirty="0">
                <a:latin typeface="+mj-lt"/>
                <a:cs typeface="Arial"/>
              </a:rPr>
              <a:t>and </a:t>
            </a:r>
            <a:r>
              <a:rPr sz="2200" spc="-130" dirty="0">
                <a:latin typeface="+mj-lt"/>
                <a:cs typeface="Arial"/>
              </a:rPr>
              <a:t>an </a:t>
            </a:r>
            <a:r>
              <a:rPr sz="2200" b="1" spc="-150" dirty="0">
                <a:latin typeface="+mj-lt"/>
                <a:cs typeface="Trebuchet MS"/>
              </a:rPr>
              <a:t>inner </a:t>
            </a:r>
            <a:r>
              <a:rPr sz="2200" spc="-80" dirty="0">
                <a:latin typeface="+mj-lt"/>
                <a:cs typeface="Arial"/>
              </a:rPr>
              <a:t>region </a:t>
            </a:r>
            <a:r>
              <a:rPr sz="2200" spc="-10" dirty="0">
                <a:latin typeface="+mj-lt"/>
                <a:cs typeface="Arial"/>
              </a:rPr>
              <a:t>of </a:t>
            </a:r>
            <a:r>
              <a:rPr sz="2200" b="1" spc="-140" dirty="0">
                <a:latin typeface="+mj-lt"/>
                <a:cs typeface="Trebuchet MS"/>
              </a:rPr>
              <a:t>white</a:t>
            </a:r>
            <a:r>
              <a:rPr sz="2200" b="1" spc="-420" dirty="0">
                <a:latin typeface="+mj-lt"/>
                <a:cs typeface="Trebuchet MS"/>
              </a:rPr>
              <a:t> </a:t>
            </a:r>
            <a:r>
              <a:rPr sz="2200" spc="-70" dirty="0">
                <a:latin typeface="+mj-lt"/>
                <a:cs typeface="Arial"/>
              </a:rPr>
              <a:t>matter.</a:t>
            </a:r>
            <a:endParaRPr sz="2200" dirty="0">
              <a:latin typeface="+mj-lt"/>
              <a:cs typeface="Arial"/>
            </a:endParaRPr>
          </a:p>
          <a:p>
            <a:pPr marL="361950" marR="154305" indent="-349250">
              <a:lnSpc>
                <a:spcPts val="2590"/>
              </a:lnSpc>
              <a:spcBef>
                <a:spcPts val="1035"/>
              </a:spcBef>
              <a:buFont typeface="Courier New"/>
              <a:buChar char="o"/>
              <a:tabLst>
                <a:tab pos="361950" algn="l"/>
              </a:tabLst>
            </a:pPr>
            <a:r>
              <a:rPr sz="2200" spc="35" dirty="0">
                <a:latin typeface="+mj-lt"/>
                <a:cs typeface="Arial"/>
              </a:rPr>
              <a:t>It </a:t>
            </a:r>
            <a:r>
              <a:rPr sz="2200" spc="-95" dirty="0">
                <a:latin typeface="+mj-lt"/>
                <a:cs typeface="Arial"/>
              </a:rPr>
              <a:t>provides </a:t>
            </a:r>
            <a:r>
              <a:rPr sz="2200" spc="-130" dirty="0">
                <a:latin typeface="+mj-lt"/>
                <a:cs typeface="Trebuchet MS"/>
              </a:rPr>
              <a:t>precise </a:t>
            </a:r>
            <a:r>
              <a:rPr sz="2200" spc="-114" dirty="0">
                <a:latin typeface="+mj-lt"/>
                <a:cs typeface="Trebuchet MS"/>
              </a:rPr>
              <a:t>coordination </a:t>
            </a:r>
            <a:r>
              <a:rPr sz="2200" spc="-170" dirty="0">
                <a:latin typeface="+mj-lt"/>
                <a:cs typeface="Trebuchet MS"/>
              </a:rPr>
              <a:t>for  </a:t>
            </a:r>
            <a:r>
              <a:rPr sz="2200" spc="-100" dirty="0">
                <a:latin typeface="+mj-lt"/>
                <a:cs typeface="Trebuchet MS"/>
              </a:rPr>
              <a:t>body </a:t>
            </a:r>
            <a:r>
              <a:rPr sz="2200" spc="-110" dirty="0">
                <a:latin typeface="+mj-lt"/>
                <a:cs typeface="Trebuchet MS"/>
              </a:rPr>
              <a:t>movements </a:t>
            </a:r>
            <a:r>
              <a:rPr sz="2200" spc="-114" dirty="0">
                <a:latin typeface="+mj-lt"/>
                <a:cs typeface="Arial"/>
              </a:rPr>
              <a:t>and </a:t>
            </a:r>
            <a:r>
              <a:rPr sz="2200" spc="-110" dirty="0">
                <a:latin typeface="+mj-lt"/>
                <a:cs typeface="Arial"/>
              </a:rPr>
              <a:t>helps</a:t>
            </a:r>
            <a:r>
              <a:rPr sz="2200" spc="-340" dirty="0">
                <a:latin typeface="+mj-lt"/>
                <a:cs typeface="Arial"/>
              </a:rPr>
              <a:t> </a:t>
            </a:r>
            <a:r>
              <a:rPr sz="2200" spc="-120" dirty="0">
                <a:latin typeface="+mj-lt"/>
                <a:cs typeface="Trebuchet MS"/>
              </a:rPr>
              <a:t>maintain  </a:t>
            </a:r>
            <a:r>
              <a:rPr sz="2200" spc="-140" dirty="0">
                <a:latin typeface="+mj-lt"/>
                <a:cs typeface="Trebuchet MS"/>
              </a:rPr>
              <a:t>equilibrium</a:t>
            </a:r>
            <a:r>
              <a:rPr sz="2200" spc="-140" dirty="0">
                <a:latin typeface="+mj-lt"/>
                <a:cs typeface="Arial"/>
              </a:rPr>
              <a:t>.</a:t>
            </a:r>
            <a:endParaRPr sz="2200" dirty="0">
              <a:latin typeface="+mj-lt"/>
              <a:cs typeface="Arial"/>
            </a:endParaRPr>
          </a:p>
        </p:txBody>
      </p:sp>
      <p:sp>
        <p:nvSpPr>
          <p:cNvPr id="5" name="object 5"/>
          <p:cNvSpPr/>
          <p:nvPr/>
        </p:nvSpPr>
        <p:spPr>
          <a:xfrm>
            <a:off x="6603556" y="1838998"/>
            <a:ext cx="5050452" cy="391544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331957" y="5148834"/>
            <a:ext cx="542925" cy="143510"/>
          </a:xfrm>
          <a:custGeom>
            <a:avLst/>
            <a:gdLst/>
            <a:ahLst/>
            <a:cxnLst/>
            <a:rect l="l" t="t" r="r" b="b"/>
            <a:pathLst>
              <a:path w="542925" h="143510">
                <a:moveTo>
                  <a:pt x="0" y="143255"/>
                </a:moveTo>
                <a:lnTo>
                  <a:pt x="542544" y="143255"/>
                </a:lnTo>
                <a:lnTo>
                  <a:pt x="542544" y="0"/>
                </a:lnTo>
                <a:lnTo>
                  <a:pt x="0" y="0"/>
                </a:lnTo>
                <a:lnTo>
                  <a:pt x="0" y="143255"/>
                </a:lnTo>
                <a:close/>
              </a:path>
            </a:pathLst>
          </a:custGeom>
          <a:ln w="28956">
            <a:solidFill>
              <a:srgbClr val="C98348"/>
            </a:solidFill>
          </a:ln>
        </p:spPr>
        <p:txBody>
          <a:bodyPr wrap="square" lIns="0" tIns="0" rIns="0" bIns="0" rtlCol="0"/>
          <a:lstStyle/>
          <a:p>
            <a:endParaRPr/>
          </a:p>
        </p:txBody>
      </p:sp>
      <p:sp>
        <p:nvSpPr>
          <p:cNvPr id="7" name="object 7"/>
          <p:cNvSpPr/>
          <p:nvPr/>
        </p:nvSpPr>
        <p:spPr>
          <a:xfrm>
            <a:off x="8971026" y="3976878"/>
            <a:ext cx="1270809" cy="143103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971026" y="3976878"/>
            <a:ext cx="1271270" cy="1431290"/>
          </a:xfrm>
          <a:custGeom>
            <a:avLst/>
            <a:gdLst/>
            <a:ahLst/>
            <a:cxnLst/>
            <a:rect l="l" t="t" r="r" b="b"/>
            <a:pathLst>
              <a:path w="1271270" h="1431289">
                <a:moveTo>
                  <a:pt x="586485" y="37719"/>
                </a:moveTo>
                <a:lnTo>
                  <a:pt x="574222" y="26521"/>
                </a:lnTo>
                <a:lnTo>
                  <a:pt x="560101" y="14144"/>
                </a:lnTo>
                <a:lnTo>
                  <a:pt x="544980" y="4125"/>
                </a:lnTo>
                <a:lnTo>
                  <a:pt x="529717" y="0"/>
                </a:lnTo>
                <a:lnTo>
                  <a:pt x="488862" y="4156"/>
                </a:lnTo>
                <a:lnTo>
                  <a:pt x="441967" y="14475"/>
                </a:lnTo>
                <a:lnTo>
                  <a:pt x="392803" y="27733"/>
                </a:lnTo>
                <a:lnTo>
                  <a:pt x="345146" y="40705"/>
                </a:lnTo>
                <a:lnTo>
                  <a:pt x="302768" y="50165"/>
                </a:lnTo>
                <a:lnTo>
                  <a:pt x="267734" y="65117"/>
                </a:lnTo>
                <a:lnTo>
                  <a:pt x="249909" y="72888"/>
                </a:lnTo>
                <a:lnTo>
                  <a:pt x="238247" y="80715"/>
                </a:lnTo>
                <a:lnTo>
                  <a:pt x="221703" y="95832"/>
                </a:lnTo>
                <a:lnTo>
                  <a:pt x="189229" y="125476"/>
                </a:lnTo>
                <a:lnTo>
                  <a:pt x="145595" y="181336"/>
                </a:lnTo>
                <a:lnTo>
                  <a:pt x="140385" y="192351"/>
                </a:lnTo>
                <a:lnTo>
                  <a:pt x="140854" y="191136"/>
                </a:lnTo>
                <a:lnTo>
                  <a:pt x="142702" y="185161"/>
                </a:lnTo>
                <a:lnTo>
                  <a:pt x="141632" y="181894"/>
                </a:lnTo>
                <a:lnTo>
                  <a:pt x="133343" y="188804"/>
                </a:lnTo>
                <a:lnTo>
                  <a:pt x="101385" y="235342"/>
                </a:lnTo>
                <a:lnTo>
                  <a:pt x="74747" y="301263"/>
                </a:lnTo>
                <a:lnTo>
                  <a:pt x="60567" y="344640"/>
                </a:lnTo>
                <a:lnTo>
                  <a:pt x="51700" y="382664"/>
                </a:lnTo>
                <a:lnTo>
                  <a:pt x="47244" y="401701"/>
                </a:lnTo>
                <a:lnTo>
                  <a:pt x="44489" y="412878"/>
                </a:lnTo>
                <a:lnTo>
                  <a:pt x="41402" y="425211"/>
                </a:lnTo>
                <a:lnTo>
                  <a:pt x="38885" y="435187"/>
                </a:lnTo>
                <a:lnTo>
                  <a:pt x="37846" y="439293"/>
                </a:lnTo>
                <a:lnTo>
                  <a:pt x="42427" y="489509"/>
                </a:lnTo>
                <a:lnTo>
                  <a:pt x="46116" y="529272"/>
                </a:lnTo>
                <a:lnTo>
                  <a:pt x="50401" y="567987"/>
                </a:lnTo>
                <a:lnTo>
                  <a:pt x="56769" y="615061"/>
                </a:lnTo>
                <a:lnTo>
                  <a:pt x="62404" y="652367"/>
                </a:lnTo>
                <a:lnTo>
                  <a:pt x="68611" y="693578"/>
                </a:lnTo>
                <a:lnTo>
                  <a:pt x="73628" y="726932"/>
                </a:lnTo>
                <a:lnTo>
                  <a:pt x="75692" y="740664"/>
                </a:lnTo>
                <a:lnTo>
                  <a:pt x="65625" y="786933"/>
                </a:lnTo>
                <a:lnTo>
                  <a:pt x="54403" y="824309"/>
                </a:lnTo>
                <a:lnTo>
                  <a:pt x="39633" y="860661"/>
                </a:lnTo>
                <a:lnTo>
                  <a:pt x="18923" y="903859"/>
                </a:lnTo>
                <a:lnTo>
                  <a:pt x="11662" y="928911"/>
                </a:lnTo>
                <a:lnTo>
                  <a:pt x="5889" y="964453"/>
                </a:lnTo>
                <a:lnTo>
                  <a:pt x="1903" y="997924"/>
                </a:lnTo>
                <a:lnTo>
                  <a:pt x="0" y="1016762"/>
                </a:lnTo>
                <a:lnTo>
                  <a:pt x="6945" y="1086241"/>
                </a:lnTo>
                <a:lnTo>
                  <a:pt x="14811" y="1136853"/>
                </a:lnTo>
                <a:lnTo>
                  <a:pt x="26773" y="1177833"/>
                </a:lnTo>
                <a:lnTo>
                  <a:pt x="46008" y="1218417"/>
                </a:lnTo>
                <a:lnTo>
                  <a:pt x="75692" y="1267841"/>
                </a:lnTo>
                <a:lnTo>
                  <a:pt x="80577" y="1277074"/>
                </a:lnTo>
                <a:lnTo>
                  <a:pt x="114589" y="1326114"/>
                </a:lnTo>
                <a:lnTo>
                  <a:pt x="158015" y="1362602"/>
                </a:lnTo>
                <a:lnTo>
                  <a:pt x="179704" y="1380871"/>
                </a:lnTo>
                <a:lnTo>
                  <a:pt x="186828" y="1387137"/>
                </a:lnTo>
                <a:lnTo>
                  <a:pt x="193928" y="1393380"/>
                </a:lnTo>
                <a:lnTo>
                  <a:pt x="201029" y="1399623"/>
                </a:lnTo>
                <a:lnTo>
                  <a:pt x="208152" y="1405890"/>
                </a:lnTo>
                <a:lnTo>
                  <a:pt x="216542" y="1413355"/>
                </a:lnTo>
                <a:lnTo>
                  <a:pt x="225837" y="1421606"/>
                </a:lnTo>
                <a:lnTo>
                  <a:pt x="233370" y="1428285"/>
                </a:lnTo>
                <a:lnTo>
                  <a:pt x="236474" y="1431036"/>
                </a:lnTo>
                <a:lnTo>
                  <a:pt x="281126" y="1426714"/>
                </a:lnTo>
                <a:lnTo>
                  <a:pt x="313753" y="1423701"/>
                </a:lnTo>
                <a:lnTo>
                  <a:pt x="343237" y="1418070"/>
                </a:lnTo>
                <a:lnTo>
                  <a:pt x="378459" y="1405890"/>
                </a:lnTo>
                <a:lnTo>
                  <a:pt x="411662" y="1389854"/>
                </a:lnTo>
                <a:lnTo>
                  <a:pt x="448151" y="1370377"/>
                </a:lnTo>
                <a:lnTo>
                  <a:pt x="485259" y="1352972"/>
                </a:lnTo>
                <a:lnTo>
                  <a:pt x="520319" y="1343152"/>
                </a:lnTo>
                <a:lnTo>
                  <a:pt x="572003" y="1337214"/>
                </a:lnTo>
                <a:lnTo>
                  <a:pt x="601608" y="1333838"/>
                </a:lnTo>
                <a:lnTo>
                  <a:pt x="619648" y="1331626"/>
                </a:lnTo>
                <a:lnTo>
                  <a:pt x="636641" y="1329182"/>
                </a:lnTo>
                <a:lnTo>
                  <a:pt x="663102" y="1325107"/>
                </a:lnTo>
                <a:lnTo>
                  <a:pt x="709549" y="1318006"/>
                </a:lnTo>
                <a:lnTo>
                  <a:pt x="752123" y="1301184"/>
                </a:lnTo>
                <a:lnTo>
                  <a:pt x="794686" y="1286684"/>
                </a:lnTo>
                <a:lnTo>
                  <a:pt x="837225" y="1272160"/>
                </a:lnTo>
                <a:lnTo>
                  <a:pt x="879728" y="1255268"/>
                </a:lnTo>
                <a:lnTo>
                  <a:pt x="894224" y="1249965"/>
                </a:lnTo>
                <a:lnTo>
                  <a:pt x="908923" y="1245330"/>
                </a:lnTo>
                <a:lnTo>
                  <a:pt x="923216" y="1239408"/>
                </a:lnTo>
                <a:lnTo>
                  <a:pt x="936498" y="1230249"/>
                </a:lnTo>
                <a:lnTo>
                  <a:pt x="970262" y="1199405"/>
                </a:lnTo>
                <a:lnTo>
                  <a:pt x="984678" y="1185719"/>
                </a:lnTo>
                <a:lnTo>
                  <a:pt x="996309" y="1178581"/>
                </a:lnTo>
                <a:lnTo>
                  <a:pt x="1021715" y="1167384"/>
                </a:lnTo>
                <a:lnTo>
                  <a:pt x="1028622" y="1157777"/>
                </a:lnTo>
                <a:lnTo>
                  <a:pt x="1035446" y="1148064"/>
                </a:lnTo>
                <a:lnTo>
                  <a:pt x="1042485" y="1138612"/>
                </a:lnTo>
                <a:lnTo>
                  <a:pt x="1085135" y="1097835"/>
                </a:lnTo>
                <a:lnTo>
                  <a:pt x="1106804" y="1079500"/>
                </a:lnTo>
                <a:lnTo>
                  <a:pt x="1128535" y="1042660"/>
                </a:lnTo>
                <a:lnTo>
                  <a:pt x="1152921" y="1009475"/>
                </a:lnTo>
                <a:lnTo>
                  <a:pt x="1177903" y="976790"/>
                </a:lnTo>
                <a:lnTo>
                  <a:pt x="1201420" y="941451"/>
                </a:lnTo>
                <a:lnTo>
                  <a:pt x="1211351" y="923200"/>
                </a:lnTo>
                <a:lnTo>
                  <a:pt x="1220771" y="904319"/>
                </a:lnTo>
                <a:lnTo>
                  <a:pt x="1229977" y="885176"/>
                </a:lnTo>
                <a:lnTo>
                  <a:pt x="1239266" y="866140"/>
                </a:lnTo>
                <a:lnTo>
                  <a:pt x="1258189" y="828548"/>
                </a:lnTo>
                <a:lnTo>
                  <a:pt x="1264226" y="789482"/>
                </a:lnTo>
                <a:lnTo>
                  <a:pt x="1270389" y="740981"/>
                </a:lnTo>
                <a:lnTo>
                  <a:pt x="1270809" y="721248"/>
                </a:lnTo>
                <a:lnTo>
                  <a:pt x="1269652" y="697664"/>
                </a:lnTo>
                <a:lnTo>
                  <a:pt x="1267065" y="665081"/>
                </a:lnTo>
                <a:lnTo>
                  <a:pt x="1263194" y="618349"/>
                </a:lnTo>
                <a:lnTo>
                  <a:pt x="1258189" y="552323"/>
                </a:lnTo>
                <a:lnTo>
                  <a:pt x="1249933" y="505761"/>
                </a:lnTo>
                <a:lnTo>
                  <a:pt x="1229868" y="464439"/>
                </a:lnTo>
                <a:lnTo>
                  <a:pt x="1172670" y="439832"/>
                </a:lnTo>
                <a:lnTo>
                  <a:pt x="1142767" y="430113"/>
                </a:lnTo>
                <a:lnTo>
                  <a:pt x="1116329" y="414274"/>
                </a:lnTo>
                <a:lnTo>
                  <a:pt x="1078919" y="385084"/>
                </a:lnTo>
                <a:lnTo>
                  <a:pt x="1040040" y="360405"/>
                </a:lnTo>
                <a:lnTo>
                  <a:pt x="999990" y="339018"/>
                </a:lnTo>
                <a:lnTo>
                  <a:pt x="959069" y="319704"/>
                </a:lnTo>
                <a:lnTo>
                  <a:pt x="917575" y="301244"/>
                </a:lnTo>
                <a:lnTo>
                  <a:pt x="877532" y="277745"/>
                </a:lnTo>
                <a:lnTo>
                  <a:pt x="842311" y="246888"/>
                </a:lnTo>
                <a:lnTo>
                  <a:pt x="809257" y="211839"/>
                </a:lnTo>
                <a:lnTo>
                  <a:pt x="775716" y="175768"/>
                </a:lnTo>
                <a:lnTo>
                  <a:pt x="759291" y="160248"/>
                </a:lnTo>
                <a:lnTo>
                  <a:pt x="740616" y="143811"/>
                </a:lnTo>
                <a:lnTo>
                  <a:pt x="725298" y="130780"/>
                </a:lnTo>
                <a:lnTo>
                  <a:pt x="718947" y="125476"/>
                </a:lnTo>
                <a:lnTo>
                  <a:pt x="702554" y="92565"/>
                </a:lnTo>
                <a:lnTo>
                  <a:pt x="697095" y="80796"/>
                </a:lnTo>
                <a:lnTo>
                  <a:pt x="697939" y="82631"/>
                </a:lnTo>
                <a:lnTo>
                  <a:pt x="700454" y="90536"/>
                </a:lnTo>
                <a:lnTo>
                  <a:pt x="700008" y="96975"/>
                </a:lnTo>
                <a:lnTo>
                  <a:pt x="691968" y="94411"/>
                </a:lnTo>
                <a:lnTo>
                  <a:pt x="671702" y="75311"/>
                </a:lnTo>
                <a:lnTo>
                  <a:pt x="666335" y="66669"/>
                </a:lnTo>
                <a:lnTo>
                  <a:pt x="662193" y="56467"/>
                </a:lnTo>
                <a:lnTo>
                  <a:pt x="658076" y="46289"/>
                </a:lnTo>
                <a:lnTo>
                  <a:pt x="652779" y="37719"/>
                </a:lnTo>
                <a:lnTo>
                  <a:pt x="639284" y="26324"/>
                </a:lnTo>
                <a:lnTo>
                  <a:pt x="624728" y="17811"/>
                </a:lnTo>
                <a:lnTo>
                  <a:pt x="610006" y="9822"/>
                </a:lnTo>
                <a:lnTo>
                  <a:pt x="596010" y="0"/>
                </a:lnTo>
                <a:lnTo>
                  <a:pt x="575288" y="8054"/>
                </a:lnTo>
                <a:lnTo>
                  <a:pt x="567578" y="12049"/>
                </a:lnTo>
                <a:lnTo>
                  <a:pt x="571704" y="19448"/>
                </a:lnTo>
                <a:lnTo>
                  <a:pt x="586485" y="37719"/>
                </a:lnTo>
                <a:close/>
              </a:path>
            </a:pathLst>
          </a:custGeom>
          <a:ln w="28956">
            <a:solidFill>
              <a:srgbClr val="F40CCD"/>
            </a:solidFill>
          </a:ln>
        </p:spPr>
        <p:txBody>
          <a:bodyPr wrap="square" lIns="0" tIns="0" rIns="0" bIns="0" rtlCol="0"/>
          <a:lstStyle/>
          <a:p>
            <a:endParaRPr/>
          </a:p>
        </p:txBody>
      </p:sp>
      <p:sp>
        <p:nvSpPr>
          <p:cNvPr id="9" name="object 9"/>
          <p:cNvSpPr txBox="1"/>
          <p:nvPr/>
        </p:nvSpPr>
        <p:spPr>
          <a:xfrm>
            <a:off x="5325871" y="6113475"/>
            <a:ext cx="448309" cy="269240"/>
          </a:xfrm>
          <a:prstGeom prst="rect">
            <a:avLst/>
          </a:prstGeom>
        </p:spPr>
        <p:txBody>
          <a:bodyPr vert="horz" wrap="square" lIns="0" tIns="12065" rIns="0" bIns="0" rtlCol="0">
            <a:spAutoFit/>
          </a:bodyPr>
          <a:lstStyle/>
          <a:p>
            <a:pPr marL="12700">
              <a:lnSpc>
                <a:spcPct val="100000"/>
              </a:lnSpc>
              <a:spcBef>
                <a:spcPts val="95"/>
              </a:spcBef>
            </a:pPr>
            <a:r>
              <a:rPr sz="1600" spc="-235" dirty="0">
                <a:solidFill>
                  <a:srgbClr val="7E7E7E"/>
                </a:solidFill>
                <a:latin typeface="Arial"/>
                <a:cs typeface="Arial"/>
              </a:rPr>
              <a:t>E</a:t>
            </a:r>
            <a:r>
              <a:rPr sz="1600" spc="-170" dirty="0">
                <a:solidFill>
                  <a:srgbClr val="7E7E7E"/>
                </a:solidFill>
                <a:latin typeface="Arial"/>
                <a:cs typeface="Arial"/>
              </a:rPr>
              <a:t>x</a:t>
            </a:r>
            <a:r>
              <a:rPr sz="1600" spc="90" dirty="0">
                <a:solidFill>
                  <a:srgbClr val="7E7E7E"/>
                </a:solidFill>
                <a:latin typeface="Arial"/>
                <a:cs typeface="Arial"/>
              </a:rPr>
              <a:t>t</a:t>
            </a:r>
            <a:r>
              <a:rPr sz="1600" spc="15" dirty="0">
                <a:solidFill>
                  <a:srgbClr val="7E7E7E"/>
                </a:solidFill>
                <a:latin typeface="Arial"/>
                <a:cs typeface="Arial"/>
              </a:rPr>
              <a:t>r</a:t>
            </a:r>
            <a:r>
              <a:rPr sz="1600" spc="-130" dirty="0">
                <a:solidFill>
                  <a:srgbClr val="7E7E7E"/>
                </a:solidFill>
                <a:latin typeface="Arial"/>
                <a:cs typeface="Arial"/>
              </a:rPr>
              <a:t>a</a:t>
            </a:r>
            <a:endParaRPr sz="1600">
              <a:latin typeface="Arial"/>
              <a:cs typeface="Arial"/>
            </a:endParaRPr>
          </a:p>
        </p:txBody>
      </p:sp>
      <p:sp>
        <p:nvSpPr>
          <p:cNvPr id="11" name="Title 1">
            <a:extLst>
              <a:ext uri="{FF2B5EF4-FFF2-40B4-BE49-F238E27FC236}">
                <a16:creationId xmlns:a16="http://schemas.microsoft.com/office/drawing/2014/main" id="{B83B8DEB-EB9D-4BF3-B293-D49FD58ED871}"/>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The </a:t>
            </a:r>
            <a:r>
              <a:rPr lang="en-US" sz="3600" b="1" dirty="0" smtClean="0"/>
              <a:t>Brain</a:t>
            </a:r>
          </a:p>
          <a:p>
            <a:r>
              <a:rPr lang="en-US" sz="3200" b="1" dirty="0"/>
              <a:t>4. Cerebellum</a:t>
            </a:r>
          </a:p>
        </p:txBody>
      </p:sp>
    </p:spTree>
    <p:extLst>
      <p:ext uri="{BB962C8B-B14F-4D97-AF65-F5344CB8AC3E}">
        <p14:creationId xmlns:p14="http://schemas.microsoft.com/office/powerpoint/2010/main" val="1035183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57992" y="1597193"/>
            <a:ext cx="5166995" cy="3383619"/>
          </a:xfrm>
          <a:prstGeom prst="rect">
            <a:avLst/>
          </a:prstGeom>
        </p:spPr>
        <p:txBody>
          <a:bodyPr vert="horz" wrap="square" lIns="0" tIns="53975" rIns="0" bIns="0" rtlCol="0">
            <a:spAutoFit/>
          </a:bodyPr>
          <a:lstStyle/>
          <a:p>
            <a:pPr marL="361950" marR="317500" indent="-349250">
              <a:lnSpc>
                <a:spcPts val="2590"/>
              </a:lnSpc>
              <a:buFont typeface="Courier New"/>
              <a:buChar char="o"/>
              <a:tabLst>
                <a:tab pos="362585" algn="l"/>
              </a:tabLst>
            </a:pPr>
            <a:r>
              <a:rPr sz="2200" spc="-135" dirty="0">
                <a:latin typeface="+mj-lt"/>
                <a:cs typeface="Arial"/>
              </a:rPr>
              <a:t>There </a:t>
            </a:r>
            <a:r>
              <a:rPr sz="2200" spc="-110" dirty="0">
                <a:latin typeface="+mj-lt"/>
                <a:cs typeface="Arial"/>
              </a:rPr>
              <a:t>are </a:t>
            </a:r>
            <a:r>
              <a:rPr sz="2200" spc="-45" dirty="0">
                <a:latin typeface="+mj-lt"/>
                <a:cs typeface="Arial"/>
              </a:rPr>
              <a:t>three </a:t>
            </a:r>
            <a:r>
              <a:rPr sz="2200" spc="-95" dirty="0">
                <a:latin typeface="+mj-lt"/>
                <a:cs typeface="Arial"/>
              </a:rPr>
              <a:t>connective </a:t>
            </a:r>
            <a:r>
              <a:rPr sz="2200" spc="-100" dirty="0">
                <a:latin typeface="+mj-lt"/>
                <a:cs typeface="Arial"/>
              </a:rPr>
              <a:t>tissue  </a:t>
            </a:r>
            <a:r>
              <a:rPr sz="2200" spc="-120" dirty="0">
                <a:latin typeface="+mj-lt"/>
                <a:cs typeface="Arial"/>
              </a:rPr>
              <a:t>membranes </a:t>
            </a:r>
            <a:r>
              <a:rPr sz="2200" spc="-90" dirty="0">
                <a:latin typeface="+mj-lt"/>
                <a:cs typeface="Arial"/>
              </a:rPr>
              <a:t>invest </a:t>
            </a:r>
            <a:r>
              <a:rPr sz="2200" spc="-30" dirty="0">
                <a:latin typeface="+mj-lt"/>
                <a:cs typeface="Arial"/>
              </a:rPr>
              <a:t>the </a:t>
            </a:r>
            <a:r>
              <a:rPr sz="2200" spc="-70" dirty="0">
                <a:latin typeface="+mj-lt"/>
                <a:cs typeface="Arial"/>
              </a:rPr>
              <a:t>brain </a:t>
            </a:r>
            <a:r>
              <a:rPr sz="2200" spc="-114" dirty="0">
                <a:latin typeface="+mj-lt"/>
                <a:cs typeface="Arial"/>
              </a:rPr>
              <a:t>and</a:t>
            </a:r>
            <a:r>
              <a:rPr sz="2200" spc="-350" dirty="0">
                <a:latin typeface="+mj-lt"/>
                <a:cs typeface="Arial"/>
              </a:rPr>
              <a:t> </a:t>
            </a:r>
            <a:r>
              <a:rPr sz="2200" spc="-30" dirty="0">
                <a:latin typeface="+mj-lt"/>
                <a:cs typeface="Arial"/>
              </a:rPr>
              <a:t>the  </a:t>
            </a:r>
            <a:r>
              <a:rPr sz="2200" spc="-100" dirty="0">
                <a:latin typeface="+mj-lt"/>
                <a:cs typeface="Arial"/>
              </a:rPr>
              <a:t>spinal</a:t>
            </a:r>
            <a:r>
              <a:rPr sz="2200" spc="-130" dirty="0">
                <a:latin typeface="+mj-lt"/>
                <a:cs typeface="Arial"/>
              </a:rPr>
              <a:t> </a:t>
            </a:r>
            <a:r>
              <a:rPr sz="2200" spc="-90" dirty="0">
                <a:latin typeface="+mj-lt"/>
                <a:cs typeface="Arial"/>
              </a:rPr>
              <a:t>cord.</a:t>
            </a:r>
            <a:endParaRPr sz="2200" dirty="0">
              <a:latin typeface="+mj-lt"/>
              <a:cs typeface="Arial"/>
            </a:endParaRPr>
          </a:p>
          <a:p>
            <a:pPr marL="361950" indent="-349250">
              <a:lnSpc>
                <a:spcPct val="100000"/>
              </a:lnSpc>
              <a:buFont typeface="Courier New"/>
              <a:buChar char="o"/>
              <a:tabLst>
                <a:tab pos="362585" algn="l"/>
              </a:tabLst>
            </a:pPr>
            <a:r>
              <a:rPr sz="2200" spc="-185" dirty="0">
                <a:latin typeface="+mj-lt"/>
                <a:cs typeface="Arial"/>
              </a:rPr>
              <a:t>These </a:t>
            </a:r>
            <a:r>
              <a:rPr sz="2200" spc="-110" dirty="0">
                <a:latin typeface="+mj-lt"/>
                <a:cs typeface="Arial"/>
              </a:rPr>
              <a:t>are </a:t>
            </a:r>
            <a:r>
              <a:rPr sz="2200" spc="-25" dirty="0">
                <a:latin typeface="+mj-lt"/>
                <a:cs typeface="Arial"/>
              </a:rPr>
              <a:t>from </a:t>
            </a:r>
            <a:r>
              <a:rPr sz="2200" i="1" spc="-110" dirty="0">
                <a:latin typeface="+mj-lt"/>
                <a:cs typeface="Trebuchet MS"/>
              </a:rPr>
              <a:t>outward </a:t>
            </a:r>
            <a:r>
              <a:rPr sz="2200" i="1" spc="-145" dirty="0">
                <a:latin typeface="+mj-lt"/>
                <a:cs typeface="Trebuchet MS"/>
              </a:rPr>
              <a:t>to </a:t>
            </a:r>
            <a:r>
              <a:rPr sz="2200" i="1" spc="-110" dirty="0">
                <a:latin typeface="+mj-lt"/>
                <a:cs typeface="Trebuchet MS"/>
              </a:rPr>
              <a:t>inward</a:t>
            </a:r>
            <a:r>
              <a:rPr sz="2200" i="1" spc="-415" dirty="0">
                <a:latin typeface="+mj-lt"/>
                <a:cs typeface="Trebuchet MS"/>
              </a:rPr>
              <a:t> </a:t>
            </a:r>
            <a:r>
              <a:rPr sz="2200" spc="-90" dirty="0">
                <a:latin typeface="+mj-lt"/>
                <a:cs typeface="Arial"/>
              </a:rPr>
              <a:t>are:</a:t>
            </a:r>
            <a:endParaRPr sz="2200" dirty="0">
              <a:latin typeface="+mj-lt"/>
              <a:cs typeface="Arial"/>
            </a:endParaRPr>
          </a:p>
          <a:p>
            <a:pPr marL="732155" lvl="1" indent="-315595">
              <a:lnSpc>
                <a:spcPct val="100000"/>
              </a:lnSpc>
              <a:buAutoNum type="arabicPlain"/>
              <a:tabLst>
                <a:tab pos="732790" algn="l"/>
              </a:tabLst>
            </a:pPr>
            <a:r>
              <a:rPr sz="2200" u="heavy" spc="-135" dirty="0">
                <a:uFill>
                  <a:solidFill>
                    <a:srgbClr val="CC3399"/>
                  </a:solidFill>
                </a:uFill>
                <a:latin typeface="+mj-lt"/>
                <a:cs typeface="Arial"/>
              </a:rPr>
              <a:t>Dura</a:t>
            </a:r>
            <a:r>
              <a:rPr sz="2200" u="heavy" spc="-130" dirty="0">
                <a:uFill>
                  <a:solidFill>
                    <a:srgbClr val="CC3399"/>
                  </a:solidFill>
                </a:uFill>
                <a:latin typeface="+mj-lt"/>
                <a:cs typeface="Arial"/>
              </a:rPr>
              <a:t> </a:t>
            </a:r>
            <a:r>
              <a:rPr sz="2200" u="heavy" spc="-100" dirty="0">
                <a:uFill>
                  <a:solidFill>
                    <a:srgbClr val="CC3399"/>
                  </a:solidFill>
                </a:uFill>
                <a:latin typeface="+mj-lt"/>
                <a:cs typeface="Arial"/>
              </a:rPr>
              <a:t>mater</a:t>
            </a:r>
            <a:r>
              <a:rPr sz="2200" spc="-100" dirty="0" smtClean="0">
                <a:latin typeface="+mj-lt"/>
                <a:cs typeface="Arial"/>
              </a:rPr>
              <a:t>.</a:t>
            </a:r>
            <a:r>
              <a:rPr lang="en-US" sz="2200" spc="-100" dirty="0" smtClean="0">
                <a:latin typeface="+mj-lt"/>
                <a:cs typeface="Arial"/>
              </a:rPr>
              <a:t> </a:t>
            </a:r>
            <a:r>
              <a:rPr lang="ar-SA" sz="2200" spc="-100" dirty="0" smtClean="0">
                <a:solidFill>
                  <a:schemeClr val="bg1">
                    <a:lumMod val="65000"/>
                  </a:schemeClr>
                </a:solidFill>
                <a:latin typeface="+mj-lt"/>
                <a:cs typeface="Arial"/>
              </a:rPr>
              <a:t>الصلبة</a:t>
            </a:r>
            <a:endParaRPr sz="2200" dirty="0">
              <a:solidFill>
                <a:schemeClr val="bg1">
                  <a:lumMod val="65000"/>
                </a:schemeClr>
              </a:solidFill>
              <a:latin typeface="+mj-lt"/>
              <a:cs typeface="Arial"/>
            </a:endParaRPr>
          </a:p>
          <a:p>
            <a:pPr marL="732155" lvl="1" indent="-315595">
              <a:lnSpc>
                <a:spcPct val="100000"/>
              </a:lnSpc>
              <a:buAutoNum type="arabicPlain"/>
              <a:tabLst>
                <a:tab pos="732790" algn="l"/>
              </a:tabLst>
            </a:pPr>
            <a:r>
              <a:rPr sz="2200" u="heavy" spc="-100" dirty="0">
                <a:uFill>
                  <a:solidFill>
                    <a:srgbClr val="92D050"/>
                  </a:solidFill>
                </a:uFill>
                <a:latin typeface="+mj-lt"/>
                <a:cs typeface="Arial"/>
              </a:rPr>
              <a:t>Arachnoid</a:t>
            </a:r>
            <a:r>
              <a:rPr sz="2200" u="heavy" spc="-145" dirty="0">
                <a:uFill>
                  <a:solidFill>
                    <a:srgbClr val="92D050"/>
                  </a:solidFill>
                </a:uFill>
                <a:latin typeface="+mj-lt"/>
                <a:cs typeface="Arial"/>
              </a:rPr>
              <a:t> </a:t>
            </a:r>
            <a:r>
              <a:rPr sz="2200" u="heavy" spc="-100" dirty="0">
                <a:uFill>
                  <a:solidFill>
                    <a:srgbClr val="92D050"/>
                  </a:solidFill>
                </a:uFill>
                <a:latin typeface="+mj-lt"/>
                <a:cs typeface="Arial"/>
              </a:rPr>
              <a:t>mater</a:t>
            </a:r>
            <a:r>
              <a:rPr sz="2200" u="heavy" spc="-100" dirty="0" smtClean="0">
                <a:uFill>
                  <a:solidFill>
                    <a:srgbClr val="92D050"/>
                  </a:solidFill>
                </a:uFill>
                <a:latin typeface="+mj-lt"/>
                <a:cs typeface="Arial"/>
              </a:rPr>
              <a:t>.</a:t>
            </a:r>
            <a:r>
              <a:rPr lang="ar-SA" sz="2200" spc="-100" dirty="0" smtClean="0">
                <a:solidFill>
                  <a:schemeClr val="bg1">
                    <a:lumMod val="65000"/>
                  </a:schemeClr>
                </a:solidFill>
                <a:uFill>
                  <a:solidFill>
                    <a:srgbClr val="92D050"/>
                  </a:solidFill>
                </a:uFill>
                <a:latin typeface="+mj-lt"/>
                <a:cs typeface="Arial"/>
              </a:rPr>
              <a:t>  عنكبوتية </a:t>
            </a:r>
            <a:endParaRPr sz="2200" dirty="0">
              <a:solidFill>
                <a:schemeClr val="bg1">
                  <a:lumMod val="65000"/>
                </a:schemeClr>
              </a:solidFill>
              <a:latin typeface="+mj-lt"/>
              <a:cs typeface="Arial"/>
            </a:endParaRPr>
          </a:p>
          <a:p>
            <a:pPr marL="732155" lvl="1" indent="-315595">
              <a:lnSpc>
                <a:spcPct val="100000"/>
              </a:lnSpc>
              <a:buAutoNum type="arabicPlain"/>
              <a:tabLst>
                <a:tab pos="732790" algn="l"/>
              </a:tabLst>
            </a:pPr>
            <a:r>
              <a:rPr sz="2200" u="heavy" spc="-180" dirty="0">
                <a:uFill>
                  <a:solidFill>
                    <a:srgbClr val="FFC000"/>
                  </a:solidFill>
                </a:uFill>
                <a:latin typeface="+mj-lt"/>
                <a:cs typeface="Arial"/>
              </a:rPr>
              <a:t>Pia</a:t>
            </a:r>
            <a:r>
              <a:rPr sz="2200" u="heavy" spc="-130" dirty="0">
                <a:uFill>
                  <a:solidFill>
                    <a:srgbClr val="FFC000"/>
                  </a:solidFill>
                </a:uFill>
                <a:latin typeface="+mj-lt"/>
                <a:cs typeface="Arial"/>
              </a:rPr>
              <a:t> </a:t>
            </a:r>
            <a:r>
              <a:rPr sz="2200" u="heavy" spc="-100" dirty="0">
                <a:uFill>
                  <a:solidFill>
                    <a:srgbClr val="FFC000"/>
                  </a:solidFill>
                </a:uFill>
                <a:latin typeface="+mj-lt"/>
                <a:cs typeface="Arial"/>
              </a:rPr>
              <a:t>mater</a:t>
            </a:r>
            <a:r>
              <a:rPr sz="2200" u="heavy" spc="-100" dirty="0" smtClean="0">
                <a:uFill>
                  <a:solidFill>
                    <a:srgbClr val="FFC000"/>
                  </a:solidFill>
                </a:uFill>
                <a:latin typeface="+mj-lt"/>
                <a:cs typeface="Arial"/>
              </a:rPr>
              <a:t>.</a:t>
            </a:r>
            <a:r>
              <a:rPr lang="ar-SA" sz="2200" spc="-100" dirty="0" smtClean="0">
                <a:solidFill>
                  <a:schemeClr val="bg1">
                    <a:lumMod val="65000"/>
                  </a:schemeClr>
                </a:solidFill>
                <a:uFill>
                  <a:solidFill>
                    <a:srgbClr val="FFC000"/>
                  </a:solidFill>
                </a:uFill>
                <a:latin typeface="+mj-lt"/>
                <a:cs typeface="Arial"/>
              </a:rPr>
              <a:t> متلاصقة بشكل مباشر</a:t>
            </a:r>
            <a:endParaRPr sz="2200" dirty="0">
              <a:solidFill>
                <a:schemeClr val="bg1">
                  <a:lumMod val="65000"/>
                </a:schemeClr>
              </a:solidFill>
              <a:latin typeface="+mj-lt"/>
              <a:cs typeface="Arial"/>
            </a:endParaRPr>
          </a:p>
          <a:p>
            <a:pPr marL="241300" marR="428625" indent="-228600">
              <a:lnSpc>
                <a:spcPts val="1939"/>
              </a:lnSpc>
              <a:buFont typeface="Courier New"/>
              <a:buChar char="o"/>
              <a:tabLst>
                <a:tab pos="241935" algn="l"/>
              </a:tabLst>
            </a:pPr>
            <a:r>
              <a:rPr sz="2200" spc="-130" dirty="0">
                <a:solidFill>
                  <a:srgbClr val="92D050"/>
                </a:solidFill>
                <a:latin typeface="+mj-lt"/>
                <a:cs typeface="Arial"/>
              </a:rPr>
              <a:t>The space </a:t>
            </a:r>
            <a:r>
              <a:rPr sz="2200" spc="-55" dirty="0">
                <a:solidFill>
                  <a:srgbClr val="92D050"/>
                </a:solidFill>
                <a:latin typeface="+mj-lt"/>
                <a:cs typeface="Arial"/>
              </a:rPr>
              <a:t>between </a:t>
            </a:r>
            <a:r>
              <a:rPr sz="2200" spc="-20" dirty="0">
                <a:solidFill>
                  <a:srgbClr val="92D050"/>
                </a:solidFill>
                <a:latin typeface="+mj-lt"/>
                <a:cs typeface="Arial"/>
              </a:rPr>
              <a:t>the </a:t>
            </a:r>
            <a:r>
              <a:rPr sz="2200" spc="-75" dirty="0">
                <a:solidFill>
                  <a:srgbClr val="92D050"/>
                </a:solidFill>
                <a:latin typeface="+mj-lt"/>
                <a:cs typeface="Arial"/>
              </a:rPr>
              <a:t>arachnoid </a:t>
            </a:r>
            <a:r>
              <a:rPr sz="2200" spc="-45" dirty="0">
                <a:solidFill>
                  <a:srgbClr val="92D050"/>
                </a:solidFill>
                <a:latin typeface="+mj-lt"/>
                <a:cs typeface="Arial"/>
              </a:rPr>
              <a:t>mater </a:t>
            </a:r>
            <a:r>
              <a:rPr sz="2200" spc="-85" dirty="0">
                <a:solidFill>
                  <a:srgbClr val="92D050"/>
                </a:solidFill>
                <a:latin typeface="+mj-lt"/>
                <a:cs typeface="Arial"/>
              </a:rPr>
              <a:t>and</a:t>
            </a:r>
            <a:r>
              <a:rPr sz="2200" spc="-185" dirty="0">
                <a:solidFill>
                  <a:srgbClr val="92D050"/>
                </a:solidFill>
                <a:latin typeface="+mj-lt"/>
                <a:cs typeface="Arial"/>
              </a:rPr>
              <a:t> </a:t>
            </a:r>
            <a:r>
              <a:rPr sz="2200" spc="-65" dirty="0">
                <a:solidFill>
                  <a:srgbClr val="92D050"/>
                </a:solidFill>
                <a:latin typeface="+mj-lt"/>
                <a:cs typeface="Arial"/>
              </a:rPr>
              <a:t>pia  </a:t>
            </a:r>
            <a:r>
              <a:rPr sz="2200" spc="-45" dirty="0">
                <a:solidFill>
                  <a:srgbClr val="92D050"/>
                </a:solidFill>
                <a:latin typeface="+mj-lt"/>
                <a:cs typeface="Arial"/>
              </a:rPr>
              <a:t>mater </a:t>
            </a:r>
            <a:r>
              <a:rPr sz="2200" spc="-95" dirty="0">
                <a:solidFill>
                  <a:srgbClr val="92D050"/>
                </a:solidFill>
                <a:latin typeface="+mj-lt"/>
                <a:cs typeface="Arial"/>
              </a:rPr>
              <a:t>is </a:t>
            </a:r>
            <a:r>
              <a:rPr sz="2200" spc="-20" dirty="0">
                <a:solidFill>
                  <a:srgbClr val="92D050"/>
                </a:solidFill>
                <a:latin typeface="+mj-lt"/>
                <a:cs typeface="Arial"/>
              </a:rPr>
              <a:t>the </a:t>
            </a:r>
            <a:r>
              <a:rPr sz="2200" spc="-80" dirty="0">
                <a:solidFill>
                  <a:srgbClr val="92D050"/>
                </a:solidFill>
                <a:latin typeface="+mj-lt"/>
                <a:cs typeface="Arial"/>
              </a:rPr>
              <a:t>subarachnoid </a:t>
            </a:r>
            <a:r>
              <a:rPr sz="2200" spc="-130" dirty="0">
                <a:solidFill>
                  <a:srgbClr val="92D050"/>
                </a:solidFill>
                <a:latin typeface="+mj-lt"/>
                <a:cs typeface="Arial"/>
              </a:rPr>
              <a:t>space </a:t>
            </a:r>
            <a:r>
              <a:rPr sz="2200" spc="-5" dirty="0">
                <a:solidFill>
                  <a:srgbClr val="92D050"/>
                </a:solidFill>
                <a:latin typeface="+mj-lt"/>
                <a:cs typeface="Arial"/>
              </a:rPr>
              <a:t>for </a:t>
            </a:r>
            <a:r>
              <a:rPr sz="2200" spc="-20" dirty="0">
                <a:solidFill>
                  <a:srgbClr val="92D050"/>
                </a:solidFill>
                <a:latin typeface="+mj-lt"/>
                <a:cs typeface="Arial"/>
              </a:rPr>
              <a:t>the </a:t>
            </a:r>
            <a:r>
              <a:rPr sz="2200" spc="-335" dirty="0">
                <a:solidFill>
                  <a:srgbClr val="92D050"/>
                </a:solidFill>
                <a:latin typeface="+mj-lt"/>
                <a:cs typeface="Arial"/>
              </a:rPr>
              <a:t>CSF  </a:t>
            </a:r>
            <a:r>
              <a:rPr sz="2200" spc="-70" dirty="0">
                <a:solidFill>
                  <a:srgbClr val="92D050"/>
                </a:solidFill>
                <a:latin typeface="+mj-lt"/>
                <a:cs typeface="Arial"/>
              </a:rPr>
              <a:t>(cerebrospinal</a:t>
            </a:r>
            <a:r>
              <a:rPr sz="2200" spc="-80" dirty="0">
                <a:solidFill>
                  <a:srgbClr val="92D050"/>
                </a:solidFill>
                <a:latin typeface="+mj-lt"/>
                <a:cs typeface="Arial"/>
              </a:rPr>
              <a:t> </a:t>
            </a:r>
            <a:r>
              <a:rPr sz="2200" spc="-25" dirty="0">
                <a:solidFill>
                  <a:srgbClr val="92D050"/>
                </a:solidFill>
                <a:latin typeface="+mj-lt"/>
                <a:cs typeface="Arial"/>
              </a:rPr>
              <a:t>fluid</a:t>
            </a:r>
            <a:r>
              <a:rPr sz="2200" spc="-25" dirty="0" smtClean="0">
                <a:solidFill>
                  <a:srgbClr val="92D050"/>
                </a:solidFill>
                <a:latin typeface="+mj-lt"/>
                <a:cs typeface="Arial"/>
              </a:rPr>
              <a:t>).</a:t>
            </a:r>
            <a:endParaRPr lang="ar-SA" sz="2200" spc="-25" dirty="0" smtClean="0">
              <a:solidFill>
                <a:srgbClr val="92D050"/>
              </a:solidFill>
              <a:latin typeface="+mj-lt"/>
              <a:cs typeface="Arial"/>
            </a:endParaRPr>
          </a:p>
          <a:p>
            <a:pPr marL="241300" marR="428625" indent="-228600">
              <a:lnSpc>
                <a:spcPts val="1939"/>
              </a:lnSpc>
              <a:buFont typeface="Courier New"/>
              <a:buChar char="o"/>
              <a:tabLst>
                <a:tab pos="241935" algn="l"/>
              </a:tabLst>
            </a:pPr>
            <a:r>
              <a:rPr lang="en-US" sz="2200" spc="-25" dirty="0" smtClean="0">
                <a:solidFill>
                  <a:schemeClr val="bg1">
                    <a:lumMod val="65000"/>
                  </a:schemeClr>
                </a:solidFill>
                <a:latin typeface="+mj-lt"/>
                <a:cs typeface="Arial"/>
              </a:rPr>
              <a:t>Note that is NO subpia space</a:t>
            </a:r>
            <a:endParaRPr sz="2200" dirty="0">
              <a:solidFill>
                <a:schemeClr val="bg1">
                  <a:lumMod val="65000"/>
                </a:schemeClr>
              </a:solidFill>
              <a:latin typeface="+mj-lt"/>
              <a:cs typeface="Arial"/>
            </a:endParaRPr>
          </a:p>
        </p:txBody>
      </p:sp>
      <p:sp>
        <p:nvSpPr>
          <p:cNvPr id="4" name="object 4"/>
          <p:cNvSpPr/>
          <p:nvPr/>
        </p:nvSpPr>
        <p:spPr>
          <a:xfrm>
            <a:off x="6524243" y="423220"/>
            <a:ext cx="4430301" cy="304540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308909" y="5746658"/>
            <a:ext cx="4127500" cy="573405"/>
          </a:xfrm>
          <a:prstGeom prst="rect">
            <a:avLst/>
          </a:prstGeom>
          <a:ln w="19811">
            <a:solidFill>
              <a:srgbClr val="A6A6A6"/>
            </a:solidFill>
          </a:ln>
        </p:spPr>
        <p:txBody>
          <a:bodyPr vert="horz" wrap="square" lIns="0" tIns="30480" rIns="0" bIns="0" rtlCol="0">
            <a:spAutoFit/>
          </a:bodyPr>
          <a:lstStyle/>
          <a:p>
            <a:pPr marL="90805">
              <a:lnSpc>
                <a:spcPct val="100000"/>
              </a:lnSpc>
              <a:spcBef>
                <a:spcPts val="240"/>
              </a:spcBef>
            </a:pPr>
            <a:r>
              <a:rPr sz="1600" spc="-130" dirty="0">
                <a:solidFill>
                  <a:srgbClr val="7E7E7E"/>
                </a:solidFill>
                <a:latin typeface="Arial"/>
                <a:cs typeface="Arial"/>
              </a:rPr>
              <a:t>To </a:t>
            </a:r>
            <a:r>
              <a:rPr sz="1600" spc="-60" dirty="0">
                <a:solidFill>
                  <a:srgbClr val="7E7E7E"/>
                </a:solidFill>
                <a:latin typeface="Arial"/>
                <a:cs typeface="Arial"/>
              </a:rPr>
              <a:t>remember </a:t>
            </a:r>
            <a:r>
              <a:rPr sz="1600" spc="-25" dirty="0">
                <a:solidFill>
                  <a:srgbClr val="7E7E7E"/>
                </a:solidFill>
                <a:latin typeface="Arial"/>
                <a:cs typeface="Arial"/>
              </a:rPr>
              <a:t>the </a:t>
            </a:r>
            <a:r>
              <a:rPr sz="1600" spc="-35" dirty="0">
                <a:solidFill>
                  <a:srgbClr val="7E7E7E"/>
                </a:solidFill>
                <a:latin typeface="Arial"/>
                <a:cs typeface="Arial"/>
              </a:rPr>
              <a:t>order </a:t>
            </a:r>
            <a:r>
              <a:rPr sz="1600" spc="-15" dirty="0">
                <a:solidFill>
                  <a:srgbClr val="7E7E7E"/>
                </a:solidFill>
                <a:latin typeface="Arial"/>
                <a:cs typeface="Arial"/>
              </a:rPr>
              <a:t>from </a:t>
            </a:r>
            <a:r>
              <a:rPr sz="1600" spc="-50" dirty="0">
                <a:solidFill>
                  <a:srgbClr val="7E7E7E"/>
                </a:solidFill>
                <a:latin typeface="Arial"/>
                <a:cs typeface="Arial"/>
              </a:rPr>
              <a:t>outside </a:t>
            </a:r>
            <a:r>
              <a:rPr sz="1600" spc="20" dirty="0">
                <a:solidFill>
                  <a:srgbClr val="7E7E7E"/>
                </a:solidFill>
                <a:latin typeface="Arial"/>
                <a:cs typeface="Arial"/>
              </a:rPr>
              <a:t>to</a:t>
            </a:r>
            <a:r>
              <a:rPr sz="1600" spc="-185" dirty="0">
                <a:solidFill>
                  <a:srgbClr val="7E7E7E"/>
                </a:solidFill>
                <a:latin typeface="Arial"/>
                <a:cs typeface="Arial"/>
              </a:rPr>
              <a:t> </a:t>
            </a:r>
            <a:r>
              <a:rPr sz="1600" spc="-60" dirty="0">
                <a:solidFill>
                  <a:srgbClr val="7E7E7E"/>
                </a:solidFill>
                <a:latin typeface="Arial"/>
                <a:cs typeface="Arial"/>
              </a:rPr>
              <a:t>inside:</a:t>
            </a:r>
            <a:endParaRPr sz="1600" dirty="0">
              <a:latin typeface="Arial"/>
              <a:cs typeface="Arial"/>
            </a:endParaRPr>
          </a:p>
          <a:p>
            <a:pPr marL="90805">
              <a:lnSpc>
                <a:spcPct val="100000"/>
              </a:lnSpc>
            </a:pPr>
            <a:r>
              <a:rPr sz="1600" b="1" spc="-65" dirty="0">
                <a:solidFill>
                  <a:srgbClr val="7E7E7E"/>
                </a:solidFill>
                <a:latin typeface="Trebuchet MS"/>
                <a:cs typeface="Trebuchet MS"/>
              </a:rPr>
              <a:t>Dora </a:t>
            </a:r>
            <a:r>
              <a:rPr sz="1600" b="1" spc="-85" dirty="0">
                <a:solidFill>
                  <a:srgbClr val="7E7E7E"/>
                </a:solidFill>
                <a:latin typeface="Trebuchet MS"/>
                <a:cs typeface="Trebuchet MS"/>
              </a:rPr>
              <a:t>Ate</a:t>
            </a:r>
            <a:r>
              <a:rPr sz="1600" b="1" spc="-180" dirty="0">
                <a:solidFill>
                  <a:srgbClr val="7E7E7E"/>
                </a:solidFill>
                <a:latin typeface="Trebuchet MS"/>
                <a:cs typeface="Trebuchet MS"/>
              </a:rPr>
              <a:t> </a:t>
            </a:r>
            <a:r>
              <a:rPr sz="1600" b="1" spc="-100" dirty="0">
                <a:solidFill>
                  <a:srgbClr val="7E7E7E"/>
                </a:solidFill>
                <a:latin typeface="Trebuchet MS"/>
                <a:cs typeface="Trebuchet MS"/>
              </a:rPr>
              <a:t>Pie</a:t>
            </a:r>
            <a:endParaRPr sz="1600" dirty="0">
              <a:latin typeface="Trebuchet MS"/>
              <a:cs typeface="Trebuchet MS"/>
            </a:endParaRPr>
          </a:p>
        </p:txBody>
      </p:sp>
      <p:sp>
        <p:nvSpPr>
          <p:cNvPr id="6" name="object 6"/>
          <p:cNvSpPr/>
          <p:nvPr/>
        </p:nvSpPr>
        <p:spPr>
          <a:xfrm>
            <a:off x="7051547" y="3677411"/>
            <a:ext cx="3733800" cy="29718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7055611" y="6383832"/>
            <a:ext cx="448309" cy="269240"/>
          </a:xfrm>
          <a:prstGeom prst="rect">
            <a:avLst/>
          </a:prstGeom>
        </p:spPr>
        <p:txBody>
          <a:bodyPr vert="horz" wrap="square" lIns="0" tIns="12065" rIns="0" bIns="0" rtlCol="0">
            <a:spAutoFit/>
          </a:bodyPr>
          <a:lstStyle/>
          <a:p>
            <a:pPr marL="12700">
              <a:lnSpc>
                <a:spcPct val="100000"/>
              </a:lnSpc>
              <a:spcBef>
                <a:spcPts val="95"/>
              </a:spcBef>
            </a:pPr>
            <a:r>
              <a:rPr sz="1600" spc="-235" dirty="0">
                <a:solidFill>
                  <a:srgbClr val="7E7E7E"/>
                </a:solidFill>
                <a:latin typeface="Arial"/>
                <a:cs typeface="Arial"/>
              </a:rPr>
              <a:t>E</a:t>
            </a:r>
            <a:r>
              <a:rPr sz="1600" spc="-170" dirty="0">
                <a:solidFill>
                  <a:srgbClr val="7E7E7E"/>
                </a:solidFill>
                <a:latin typeface="Arial"/>
                <a:cs typeface="Arial"/>
              </a:rPr>
              <a:t>x</a:t>
            </a:r>
            <a:r>
              <a:rPr sz="1600" spc="90" dirty="0">
                <a:solidFill>
                  <a:srgbClr val="7E7E7E"/>
                </a:solidFill>
                <a:latin typeface="Arial"/>
                <a:cs typeface="Arial"/>
              </a:rPr>
              <a:t>t</a:t>
            </a:r>
            <a:r>
              <a:rPr sz="1600" spc="15" dirty="0">
                <a:solidFill>
                  <a:srgbClr val="7E7E7E"/>
                </a:solidFill>
                <a:latin typeface="Arial"/>
                <a:cs typeface="Arial"/>
              </a:rPr>
              <a:t>r</a:t>
            </a:r>
            <a:r>
              <a:rPr sz="1600" spc="-130" dirty="0">
                <a:solidFill>
                  <a:srgbClr val="7E7E7E"/>
                </a:solidFill>
                <a:latin typeface="Arial"/>
                <a:cs typeface="Arial"/>
              </a:rPr>
              <a:t>a</a:t>
            </a:r>
            <a:endParaRPr sz="1600">
              <a:latin typeface="Arial"/>
              <a:cs typeface="Arial"/>
            </a:endParaRPr>
          </a:p>
        </p:txBody>
      </p:sp>
      <p:sp>
        <p:nvSpPr>
          <p:cNvPr id="8" name="object 8"/>
          <p:cNvSpPr/>
          <p:nvPr/>
        </p:nvSpPr>
        <p:spPr>
          <a:xfrm>
            <a:off x="8722614" y="3711702"/>
            <a:ext cx="822960" cy="160020"/>
          </a:xfrm>
          <a:custGeom>
            <a:avLst/>
            <a:gdLst/>
            <a:ahLst/>
            <a:cxnLst/>
            <a:rect l="l" t="t" r="r" b="b"/>
            <a:pathLst>
              <a:path w="822959" h="160020">
                <a:moveTo>
                  <a:pt x="0" y="160020"/>
                </a:moveTo>
                <a:lnTo>
                  <a:pt x="822959" y="160020"/>
                </a:lnTo>
                <a:lnTo>
                  <a:pt x="822959" y="0"/>
                </a:lnTo>
                <a:lnTo>
                  <a:pt x="0" y="0"/>
                </a:lnTo>
                <a:lnTo>
                  <a:pt x="0" y="160020"/>
                </a:lnTo>
                <a:close/>
              </a:path>
            </a:pathLst>
          </a:custGeom>
          <a:ln w="28955">
            <a:solidFill>
              <a:srgbClr val="CC3399"/>
            </a:solidFill>
          </a:ln>
        </p:spPr>
        <p:txBody>
          <a:bodyPr wrap="square" lIns="0" tIns="0" rIns="0" bIns="0" rtlCol="0"/>
          <a:lstStyle/>
          <a:p>
            <a:endParaRPr/>
          </a:p>
        </p:txBody>
      </p:sp>
      <p:sp>
        <p:nvSpPr>
          <p:cNvPr id="9" name="object 9"/>
          <p:cNvSpPr/>
          <p:nvPr/>
        </p:nvSpPr>
        <p:spPr>
          <a:xfrm>
            <a:off x="9256014" y="3961638"/>
            <a:ext cx="822960" cy="160020"/>
          </a:xfrm>
          <a:custGeom>
            <a:avLst/>
            <a:gdLst/>
            <a:ahLst/>
            <a:cxnLst/>
            <a:rect l="l" t="t" r="r" b="b"/>
            <a:pathLst>
              <a:path w="822959" h="160020">
                <a:moveTo>
                  <a:pt x="0" y="160019"/>
                </a:moveTo>
                <a:lnTo>
                  <a:pt x="822959" y="160019"/>
                </a:lnTo>
                <a:lnTo>
                  <a:pt x="822959" y="0"/>
                </a:lnTo>
                <a:lnTo>
                  <a:pt x="0" y="0"/>
                </a:lnTo>
                <a:lnTo>
                  <a:pt x="0" y="160019"/>
                </a:lnTo>
                <a:close/>
              </a:path>
            </a:pathLst>
          </a:custGeom>
          <a:ln w="28955">
            <a:solidFill>
              <a:srgbClr val="81D21A"/>
            </a:solidFill>
          </a:ln>
        </p:spPr>
        <p:txBody>
          <a:bodyPr wrap="square" lIns="0" tIns="0" rIns="0" bIns="0" rtlCol="0"/>
          <a:lstStyle/>
          <a:p>
            <a:endParaRPr/>
          </a:p>
        </p:txBody>
      </p:sp>
      <p:sp>
        <p:nvSpPr>
          <p:cNvPr id="10" name="object 10"/>
          <p:cNvSpPr/>
          <p:nvPr/>
        </p:nvSpPr>
        <p:spPr>
          <a:xfrm>
            <a:off x="9896093" y="4197858"/>
            <a:ext cx="731520" cy="161925"/>
          </a:xfrm>
          <a:custGeom>
            <a:avLst/>
            <a:gdLst/>
            <a:ahLst/>
            <a:cxnLst/>
            <a:rect l="l" t="t" r="r" b="b"/>
            <a:pathLst>
              <a:path w="731520" h="161925">
                <a:moveTo>
                  <a:pt x="0" y="161544"/>
                </a:moveTo>
                <a:lnTo>
                  <a:pt x="731520" y="161544"/>
                </a:lnTo>
                <a:lnTo>
                  <a:pt x="731520" y="0"/>
                </a:lnTo>
                <a:lnTo>
                  <a:pt x="0" y="0"/>
                </a:lnTo>
                <a:lnTo>
                  <a:pt x="0" y="161544"/>
                </a:lnTo>
                <a:close/>
              </a:path>
            </a:pathLst>
          </a:custGeom>
          <a:ln w="28956">
            <a:solidFill>
              <a:srgbClr val="FFC000"/>
            </a:solidFill>
          </a:ln>
        </p:spPr>
        <p:txBody>
          <a:bodyPr wrap="square" lIns="0" tIns="0" rIns="0" bIns="0" rtlCol="0"/>
          <a:lstStyle/>
          <a:p>
            <a:endParaRPr/>
          </a:p>
        </p:txBody>
      </p:sp>
      <p:sp>
        <p:nvSpPr>
          <p:cNvPr id="11" name="object 11"/>
          <p:cNvSpPr/>
          <p:nvPr/>
        </p:nvSpPr>
        <p:spPr>
          <a:xfrm>
            <a:off x="2732785" y="5806617"/>
            <a:ext cx="50800" cy="13970"/>
          </a:xfrm>
          <a:custGeom>
            <a:avLst/>
            <a:gdLst/>
            <a:ahLst/>
            <a:cxnLst/>
            <a:rect l="l" t="t" r="r" b="b"/>
            <a:pathLst>
              <a:path w="50800" h="13970">
                <a:moveTo>
                  <a:pt x="0" y="13715"/>
                </a:moveTo>
                <a:lnTo>
                  <a:pt x="50292" y="13715"/>
                </a:lnTo>
                <a:lnTo>
                  <a:pt x="50292" y="0"/>
                </a:lnTo>
                <a:lnTo>
                  <a:pt x="0" y="0"/>
                </a:lnTo>
                <a:lnTo>
                  <a:pt x="0" y="13715"/>
                </a:lnTo>
                <a:close/>
              </a:path>
            </a:pathLst>
          </a:custGeom>
          <a:solidFill>
            <a:srgbClr val="7E7E7E"/>
          </a:solidFill>
        </p:spPr>
        <p:txBody>
          <a:bodyPr wrap="square" lIns="0" tIns="0" rIns="0" bIns="0" rtlCol="0"/>
          <a:lstStyle/>
          <a:p>
            <a:endParaRPr/>
          </a:p>
        </p:txBody>
      </p:sp>
      <p:sp>
        <p:nvSpPr>
          <p:cNvPr id="12" name="object 12"/>
          <p:cNvSpPr txBox="1"/>
          <p:nvPr/>
        </p:nvSpPr>
        <p:spPr>
          <a:xfrm>
            <a:off x="2599229" y="5093839"/>
            <a:ext cx="1546860" cy="573405"/>
          </a:xfrm>
          <a:prstGeom prst="rect">
            <a:avLst/>
          </a:prstGeom>
          <a:ln w="19811">
            <a:solidFill>
              <a:srgbClr val="A6A6A6"/>
            </a:solidFill>
          </a:ln>
        </p:spPr>
        <p:txBody>
          <a:bodyPr vert="horz" wrap="square" lIns="0" tIns="31750" rIns="0" bIns="0" rtlCol="0">
            <a:spAutoFit/>
          </a:bodyPr>
          <a:lstStyle/>
          <a:p>
            <a:pPr marL="90805" marR="110489">
              <a:lnSpc>
                <a:spcPct val="100000"/>
              </a:lnSpc>
              <a:spcBef>
                <a:spcPts val="250"/>
              </a:spcBef>
            </a:pPr>
            <a:r>
              <a:rPr sz="1600" spc="-95" dirty="0">
                <a:solidFill>
                  <a:srgbClr val="7E7E7E"/>
                </a:solidFill>
                <a:latin typeface="Arial"/>
                <a:cs typeface="Arial"/>
              </a:rPr>
              <a:t>D</a:t>
            </a:r>
            <a:r>
              <a:rPr sz="1600" b="1" u="heavy" spc="-95" dirty="0">
                <a:solidFill>
                  <a:srgbClr val="7E7E7E"/>
                </a:solidFill>
                <a:uFill>
                  <a:solidFill>
                    <a:srgbClr val="7E7E7E"/>
                  </a:solidFill>
                </a:uFill>
                <a:latin typeface="Trebuchet MS"/>
                <a:cs typeface="Trebuchet MS"/>
              </a:rPr>
              <a:t>u</a:t>
            </a:r>
            <a:r>
              <a:rPr sz="1600" spc="-95" dirty="0">
                <a:solidFill>
                  <a:srgbClr val="7E7E7E"/>
                </a:solidFill>
                <a:latin typeface="Arial"/>
                <a:cs typeface="Arial"/>
              </a:rPr>
              <a:t>ra </a:t>
            </a:r>
            <a:r>
              <a:rPr sz="1600" spc="-5" dirty="0">
                <a:solidFill>
                  <a:srgbClr val="7E7E7E"/>
                </a:solidFill>
                <a:latin typeface="Wingdings"/>
                <a:cs typeface="Wingdings"/>
              </a:rPr>
              <a:t></a:t>
            </a:r>
            <a:r>
              <a:rPr sz="1600" spc="-100" dirty="0">
                <a:solidFill>
                  <a:srgbClr val="7E7E7E"/>
                </a:solidFill>
                <a:latin typeface="Times New Roman"/>
                <a:cs typeface="Times New Roman"/>
              </a:rPr>
              <a:t> </a:t>
            </a:r>
            <a:r>
              <a:rPr sz="1600" spc="-75" dirty="0">
                <a:solidFill>
                  <a:srgbClr val="7E7E7E"/>
                </a:solidFill>
                <a:latin typeface="Arial"/>
                <a:cs typeface="Arial"/>
              </a:rPr>
              <a:t>O</a:t>
            </a:r>
            <a:r>
              <a:rPr sz="1600" b="1" u="heavy" spc="-75" dirty="0">
                <a:solidFill>
                  <a:srgbClr val="7E7E7E"/>
                </a:solidFill>
                <a:uFill>
                  <a:solidFill>
                    <a:srgbClr val="7E7E7E"/>
                  </a:solidFill>
                </a:uFill>
                <a:latin typeface="Trebuchet MS"/>
                <a:cs typeface="Trebuchet MS"/>
              </a:rPr>
              <a:t>u</a:t>
            </a:r>
            <a:r>
              <a:rPr sz="1600" spc="-75" dirty="0">
                <a:solidFill>
                  <a:srgbClr val="7E7E7E"/>
                </a:solidFill>
                <a:latin typeface="Arial"/>
                <a:cs typeface="Arial"/>
              </a:rPr>
              <a:t>tside  </a:t>
            </a:r>
            <a:r>
              <a:rPr sz="1600" spc="-155" dirty="0">
                <a:solidFill>
                  <a:srgbClr val="7E7E7E"/>
                </a:solidFill>
                <a:latin typeface="Arial"/>
                <a:cs typeface="Arial"/>
              </a:rPr>
              <a:t>P</a:t>
            </a:r>
            <a:r>
              <a:rPr sz="1600" b="1" spc="-155" dirty="0">
                <a:solidFill>
                  <a:srgbClr val="7E7E7E"/>
                </a:solidFill>
                <a:latin typeface="Trebuchet MS"/>
                <a:cs typeface="Trebuchet MS"/>
              </a:rPr>
              <a:t>i</a:t>
            </a:r>
            <a:r>
              <a:rPr sz="1600" spc="-155" dirty="0">
                <a:solidFill>
                  <a:srgbClr val="7E7E7E"/>
                </a:solidFill>
                <a:latin typeface="Arial"/>
                <a:cs typeface="Arial"/>
              </a:rPr>
              <a:t>a </a:t>
            </a:r>
            <a:r>
              <a:rPr sz="1600" spc="-5" dirty="0">
                <a:solidFill>
                  <a:srgbClr val="7E7E7E"/>
                </a:solidFill>
                <a:latin typeface="Wingdings"/>
                <a:cs typeface="Wingdings"/>
              </a:rPr>
              <a:t></a:t>
            </a:r>
            <a:r>
              <a:rPr sz="1600" spc="-5" dirty="0">
                <a:solidFill>
                  <a:srgbClr val="7E7E7E"/>
                </a:solidFill>
                <a:latin typeface="Times New Roman"/>
                <a:cs typeface="Times New Roman"/>
              </a:rPr>
              <a:t> </a:t>
            </a:r>
            <a:r>
              <a:rPr sz="1600" b="1" u="heavy" spc="-70" dirty="0">
                <a:solidFill>
                  <a:srgbClr val="7E7E7E"/>
                </a:solidFill>
                <a:uFill>
                  <a:solidFill>
                    <a:srgbClr val="7E7E7E"/>
                  </a:solidFill>
                </a:uFill>
                <a:latin typeface="Trebuchet MS"/>
                <a:cs typeface="Trebuchet MS"/>
              </a:rPr>
              <a:t>I</a:t>
            </a:r>
            <a:r>
              <a:rPr sz="1600" spc="-70" dirty="0">
                <a:solidFill>
                  <a:srgbClr val="7E7E7E"/>
                </a:solidFill>
                <a:latin typeface="Arial"/>
                <a:cs typeface="Arial"/>
              </a:rPr>
              <a:t>nside</a:t>
            </a:r>
            <a:endParaRPr sz="1600">
              <a:latin typeface="Arial"/>
              <a:cs typeface="Arial"/>
            </a:endParaRPr>
          </a:p>
        </p:txBody>
      </p:sp>
      <p:sp>
        <p:nvSpPr>
          <p:cNvPr id="14" name="Title 1">
            <a:extLst>
              <a:ext uri="{FF2B5EF4-FFF2-40B4-BE49-F238E27FC236}">
                <a16:creationId xmlns:a16="http://schemas.microsoft.com/office/drawing/2014/main" id="{B83B8DEB-EB9D-4BF3-B293-D49FD58ED871}"/>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Meninges</a:t>
            </a:r>
            <a:endParaRPr lang="en-US" sz="3200" b="1" dirty="0"/>
          </a:p>
        </p:txBody>
      </p:sp>
    </p:spTree>
    <p:extLst>
      <p:ext uri="{BB962C8B-B14F-4D97-AF65-F5344CB8AC3E}">
        <p14:creationId xmlns:p14="http://schemas.microsoft.com/office/powerpoint/2010/main" val="3728356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p:nvPr/>
        </p:nvSpPr>
        <p:spPr>
          <a:xfrm>
            <a:off x="967409" y="1574291"/>
            <a:ext cx="5906135" cy="4187044"/>
          </a:xfrm>
          <a:prstGeom prst="rect">
            <a:avLst/>
          </a:prstGeom>
        </p:spPr>
        <p:txBody>
          <a:bodyPr vert="horz" wrap="square" lIns="0" tIns="49530" rIns="0" bIns="0" rtlCol="0">
            <a:spAutoFit/>
          </a:bodyPr>
          <a:lstStyle/>
          <a:p>
            <a:pPr marL="361315" marR="899794" indent="-348615">
              <a:lnSpc>
                <a:spcPts val="2380"/>
              </a:lnSpc>
              <a:buFont typeface="Courier New"/>
              <a:buChar char="o"/>
              <a:tabLst>
                <a:tab pos="361950" algn="l"/>
              </a:tabLst>
            </a:pPr>
            <a:r>
              <a:rPr sz="2200" spc="-105" dirty="0">
                <a:latin typeface="+mj-lt"/>
                <a:cs typeface="Arial"/>
              </a:rPr>
              <a:t>Brain </a:t>
            </a:r>
            <a:r>
              <a:rPr sz="2200" spc="-114" dirty="0">
                <a:latin typeface="+mj-lt"/>
                <a:cs typeface="Arial"/>
              </a:rPr>
              <a:t>is </a:t>
            </a:r>
            <a:r>
              <a:rPr sz="2200" spc="-70" dirty="0">
                <a:latin typeface="+mj-lt"/>
                <a:cs typeface="Arial"/>
              </a:rPr>
              <a:t>bathed </a:t>
            </a:r>
            <a:r>
              <a:rPr sz="2200" spc="-100" dirty="0">
                <a:latin typeface="+mj-lt"/>
                <a:cs typeface="Arial"/>
              </a:rPr>
              <a:t>by </a:t>
            </a:r>
            <a:r>
              <a:rPr sz="2200" spc="-30" dirty="0">
                <a:latin typeface="+mj-lt"/>
                <a:cs typeface="Arial"/>
              </a:rPr>
              <a:t>the </a:t>
            </a:r>
            <a:r>
              <a:rPr sz="2200" spc="-90" dirty="0">
                <a:latin typeface="+mj-lt"/>
                <a:cs typeface="Arial"/>
              </a:rPr>
              <a:t>cerebrospinal</a:t>
            </a:r>
            <a:r>
              <a:rPr sz="2200" spc="-295" dirty="0">
                <a:latin typeface="+mj-lt"/>
                <a:cs typeface="Arial"/>
              </a:rPr>
              <a:t> </a:t>
            </a:r>
            <a:r>
              <a:rPr sz="2200" spc="-15" dirty="0">
                <a:latin typeface="+mj-lt"/>
                <a:cs typeface="Arial"/>
              </a:rPr>
              <a:t>fluid  </a:t>
            </a:r>
            <a:r>
              <a:rPr sz="2200" spc="-240" dirty="0">
                <a:latin typeface="+mj-lt"/>
                <a:cs typeface="Arial"/>
              </a:rPr>
              <a:t>(CSF).</a:t>
            </a:r>
            <a:endParaRPr sz="2200" dirty="0">
              <a:latin typeface="+mj-lt"/>
              <a:cs typeface="Arial"/>
            </a:endParaRPr>
          </a:p>
          <a:p>
            <a:pPr marL="361315" indent="-348615">
              <a:lnSpc>
                <a:spcPts val="2510"/>
              </a:lnSpc>
              <a:buFont typeface="Courier New"/>
              <a:buChar char="o"/>
              <a:tabLst>
                <a:tab pos="361950" algn="l"/>
              </a:tabLst>
            </a:pPr>
            <a:r>
              <a:rPr sz="2200" spc="-95" dirty="0">
                <a:latin typeface="+mj-lt"/>
                <a:cs typeface="Arial"/>
              </a:rPr>
              <a:t>Inside </a:t>
            </a:r>
            <a:r>
              <a:rPr sz="2200" spc="-30" dirty="0">
                <a:latin typeface="+mj-lt"/>
                <a:cs typeface="Arial"/>
              </a:rPr>
              <a:t>the </a:t>
            </a:r>
            <a:r>
              <a:rPr sz="2200" spc="-65" dirty="0">
                <a:latin typeface="+mj-lt"/>
                <a:cs typeface="Arial"/>
              </a:rPr>
              <a:t>brain, </a:t>
            </a:r>
            <a:r>
              <a:rPr sz="2200" spc="-45" dirty="0">
                <a:latin typeface="+mj-lt"/>
                <a:cs typeface="Arial"/>
              </a:rPr>
              <a:t>there </a:t>
            </a:r>
            <a:r>
              <a:rPr sz="2200" spc="-100" dirty="0">
                <a:latin typeface="+mj-lt"/>
                <a:cs typeface="Arial"/>
              </a:rPr>
              <a:t>are </a:t>
            </a:r>
            <a:r>
              <a:rPr sz="2200" spc="-110" dirty="0">
                <a:latin typeface="+mj-lt"/>
                <a:cs typeface="Arial"/>
              </a:rPr>
              <a:t>4 </a:t>
            </a:r>
            <a:r>
              <a:rPr sz="2200" spc="-75" dirty="0">
                <a:latin typeface="+mj-lt"/>
                <a:cs typeface="Arial"/>
              </a:rPr>
              <a:t>ventricles</a:t>
            </a:r>
            <a:r>
              <a:rPr sz="2200" spc="-350" dirty="0">
                <a:latin typeface="+mj-lt"/>
                <a:cs typeface="Arial"/>
              </a:rPr>
              <a:t> </a:t>
            </a:r>
            <a:r>
              <a:rPr sz="2200" spc="-25" dirty="0">
                <a:latin typeface="+mj-lt"/>
                <a:cs typeface="Arial"/>
              </a:rPr>
              <a:t>filled</a:t>
            </a:r>
            <a:endParaRPr sz="2200" dirty="0">
              <a:latin typeface="+mj-lt"/>
              <a:cs typeface="Arial"/>
            </a:endParaRPr>
          </a:p>
          <a:p>
            <a:pPr marL="361315">
              <a:lnSpc>
                <a:spcPts val="2510"/>
              </a:lnSpc>
            </a:pPr>
            <a:r>
              <a:rPr sz="2200" spc="10" dirty="0">
                <a:latin typeface="+mj-lt"/>
                <a:cs typeface="Arial"/>
              </a:rPr>
              <a:t>with</a:t>
            </a:r>
            <a:r>
              <a:rPr sz="2200" spc="-120" dirty="0">
                <a:latin typeface="+mj-lt"/>
                <a:cs typeface="Arial"/>
              </a:rPr>
              <a:t> </a:t>
            </a:r>
            <a:r>
              <a:rPr sz="2200" spc="-370" dirty="0">
                <a:latin typeface="+mj-lt"/>
                <a:cs typeface="Arial"/>
              </a:rPr>
              <a:t>CSF</a:t>
            </a:r>
            <a:r>
              <a:rPr sz="2200" spc="-370" dirty="0" smtClean="0">
                <a:latin typeface="+mj-lt"/>
                <a:cs typeface="Arial"/>
              </a:rPr>
              <a:t>.</a:t>
            </a:r>
            <a:endParaRPr lang="en-US" sz="2200" spc="-370" dirty="0" smtClean="0">
              <a:latin typeface="+mj-lt"/>
              <a:cs typeface="Arial"/>
            </a:endParaRPr>
          </a:p>
          <a:p>
            <a:pPr marL="361315">
              <a:lnSpc>
                <a:spcPts val="2510"/>
              </a:lnSpc>
            </a:pPr>
            <a:r>
              <a:rPr lang="en-US" sz="2200" spc="-5" dirty="0">
                <a:solidFill>
                  <a:srgbClr val="C00000"/>
                </a:solidFill>
                <a:latin typeface="+mj-lt"/>
                <a:cs typeface="Courier New"/>
              </a:rPr>
              <a:t>o </a:t>
            </a:r>
            <a:r>
              <a:rPr lang="en-US" sz="2200" spc="-165" dirty="0">
                <a:solidFill>
                  <a:srgbClr val="C00000"/>
                </a:solidFill>
                <a:latin typeface="+mj-lt"/>
                <a:cs typeface="Arial"/>
              </a:rPr>
              <a:t>The </a:t>
            </a:r>
            <a:r>
              <a:rPr lang="en-US" sz="2200" spc="-114" dirty="0">
                <a:solidFill>
                  <a:srgbClr val="C00000"/>
                </a:solidFill>
                <a:latin typeface="+mj-lt"/>
                <a:cs typeface="Arial"/>
              </a:rPr>
              <a:t>4 </a:t>
            </a:r>
            <a:r>
              <a:rPr lang="en-US" sz="2200" spc="-75" dirty="0">
                <a:solidFill>
                  <a:srgbClr val="C00000"/>
                </a:solidFill>
                <a:latin typeface="+mj-lt"/>
                <a:cs typeface="Arial"/>
              </a:rPr>
              <a:t>ventricles</a:t>
            </a:r>
            <a:r>
              <a:rPr lang="en-US" sz="2200" spc="15" dirty="0">
                <a:solidFill>
                  <a:srgbClr val="C00000"/>
                </a:solidFill>
                <a:latin typeface="+mj-lt"/>
                <a:cs typeface="Arial"/>
              </a:rPr>
              <a:t> </a:t>
            </a:r>
            <a:r>
              <a:rPr lang="en-US" sz="2200" spc="-80" dirty="0">
                <a:solidFill>
                  <a:srgbClr val="C00000"/>
                </a:solidFill>
                <a:latin typeface="+mj-lt"/>
                <a:cs typeface="Arial"/>
              </a:rPr>
              <a:t>are</a:t>
            </a:r>
            <a:r>
              <a:rPr lang="en-US" sz="2200" spc="-80" dirty="0" smtClean="0">
                <a:solidFill>
                  <a:srgbClr val="C00000"/>
                </a:solidFill>
                <a:latin typeface="+mj-lt"/>
                <a:cs typeface="Arial"/>
              </a:rPr>
              <a:t>:</a:t>
            </a:r>
            <a:endParaRPr lang="en-US" sz="2200" dirty="0" smtClean="0">
              <a:solidFill>
                <a:srgbClr val="A6A6A6"/>
              </a:solidFill>
              <a:latin typeface="+mj-lt"/>
              <a:cs typeface="Arial"/>
            </a:endParaRPr>
          </a:p>
          <a:p>
            <a:pPr marL="469900" indent="-228600">
              <a:lnSpc>
                <a:spcPct val="100000"/>
              </a:lnSpc>
              <a:buFont typeface="Arial"/>
              <a:buChar char="•"/>
              <a:tabLst>
                <a:tab pos="469265" algn="l"/>
                <a:tab pos="470534" algn="l"/>
              </a:tabLst>
            </a:pPr>
            <a:r>
              <a:rPr lang="en-US" sz="2200" b="1" spc="-180" dirty="0">
                <a:solidFill>
                  <a:srgbClr val="C00000"/>
                </a:solidFill>
                <a:latin typeface="+mj-lt"/>
                <a:cs typeface="Trebuchet MS"/>
              </a:rPr>
              <a:t>2 </a:t>
            </a:r>
            <a:r>
              <a:rPr lang="en-US" sz="2200" b="1" u="heavy" spc="-135" dirty="0">
                <a:solidFill>
                  <a:srgbClr val="C00000"/>
                </a:solidFill>
                <a:uFill>
                  <a:solidFill>
                    <a:srgbClr val="12B1EB"/>
                  </a:solidFill>
                </a:uFill>
                <a:latin typeface="+mj-lt"/>
                <a:cs typeface="Trebuchet MS"/>
              </a:rPr>
              <a:t>lateral </a:t>
            </a:r>
            <a:r>
              <a:rPr lang="en-US" sz="2200" b="1" u="heavy" spc="-130" dirty="0">
                <a:solidFill>
                  <a:srgbClr val="C00000"/>
                </a:solidFill>
                <a:uFill>
                  <a:solidFill>
                    <a:srgbClr val="12B1EB"/>
                  </a:solidFill>
                </a:uFill>
                <a:latin typeface="+mj-lt"/>
                <a:cs typeface="Trebuchet MS"/>
              </a:rPr>
              <a:t>ventricles</a:t>
            </a:r>
            <a:r>
              <a:rPr lang="en-US" sz="2200" spc="-130" dirty="0">
                <a:solidFill>
                  <a:srgbClr val="C00000"/>
                </a:solidFill>
                <a:latin typeface="+mj-lt"/>
                <a:cs typeface="Arial"/>
              </a:rPr>
              <a:t>: </a:t>
            </a:r>
            <a:r>
              <a:rPr lang="en-US" sz="2200" spc="-160" dirty="0">
                <a:solidFill>
                  <a:srgbClr val="C00000"/>
                </a:solidFill>
                <a:latin typeface="+mj-lt"/>
                <a:cs typeface="Arial"/>
              </a:rPr>
              <a:t>One </a:t>
            </a:r>
            <a:r>
              <a:rPr lang="en-US" sz="2200" spc="-30" dirty="0">
                <a:solidFill>
                  <a:srgbClr val="C00000"/>
                </a:solidFill>
                <a:latin typeface="+mj-lt"/>
                <a:cs typeface="Arial"/>
              </a:rPr>
              <a:t>in </a:t>
            </a:r>
            <a:r>
              <a:rPr lang="en-US" sz="2200" spc="-140" dirty="0">
                <a:solidFill>
                  <a:srgbClr val="C00000"/>
                </a:solidFill>
                <a:latin typeface="+mj-lt"/>
                <a:cs typeface="Arial"/>
              </a:rPr>
              <a:t>each</a:t>
            </a:r>
            <a:r>
              <a:rPr lang="en-US" sz="2200" spc="-90" dirty="0">
                <a:solidFill>
                  <a:srgbClr val="C00000"/>
                </a:solidFill>
                <a:latin typeface="+mj-lt"/>
                <a:cs typeface="Arial"/>
              </a:rPr>
              <a:t> </a:t>
            </a:r>
            <a:r>
              <a:rPr lang="en-US" sz="2200" spc="-105" dirty="0" smtClean="0">
                <a:solidFill>
                  <a:srgbClr val="C00000"/>
                </a:solidFill>
                <a:latin typeface="+mj-lt"/>
                <a:cs typeface="Arial"/>
              </a:rPr>
              <a:t>hemispheres.</a:t>
            </a:r>
            <a:endParaRPr lang="en-US" sz="2200" dirty="0">
              <a:latin typeface="+mj-lt"/>
              <a:cs typeface="Arial"/>
            </a:endParaRPr>
          </a:p>
          <a:p>
            <a:pPr marL="469900" indent="-228600">
              <a:lnSpc>
                <a:spcPct val="100000"/>
              </a:lnSpc>
              <a:buFont typeface="Arial"/>
              <a:buChar char="•"/>
              <a:tabLst>
                <a:tab pos="469265" algn="l"/>
                <a:tab pos="470534" algn="l"/>
              </a:tabLst>
            </a:pPr>
            <a:r>
              <a:rPr lang="en-US" sz="2200" b="1" u="heavy" spc="-155" dirty="0" smtClean="0">
                <a:solidFill>
                  <a:srgbClr val="C00000"/>
                </a:solidFill>
                <a:uFill>
                  <a:solidFill>
                    <a:srgbClr val="FFAEA9"/>
                  </a:solidFill>
                </a:uFill>
                <a:latin typeface="+mj-lt"/>
                <a:cs typeface="Trebuchet MS"/>
              </a:rPr>
              <a:t>3rd </a:t>
            </a:r>
            <a:r>
              <a:rPr lang="en-US" sz="2200" b="1" u="heavy" spc="-140" dirty="0">
                <a:solidFill>
                  <a:srgbClr val="C00000"/>
                </a:solidFill>
                <a:uFill>
                  <a:solidFill>
                    <a:srgbClr val="FFAEA9"/>
                  </a:solidFill>
                </a:uFill>
                <a:latin typeface="+mj-lt"/>
                <a:cs typeface="Trebuchet MS"/>
              </a:rPr>
              <a:t>ventricle</a:t>
            </a:r>
            <a:r>
              <a:rPr lang="en-US" sz="2200" spc="-140" dirty="0">
                <a:solidFill>
                  <a:srgbClr val="C00000"/>
                </a:solidFill>
                <a:latin typeface="+mj-lt"/>
                <a:cs typeface="Arial"/>
              </a:rPr>
              <a:t>: </a:t>
            </a:r>
            <a:r>
              <a:rPr lang="en-US" sz="2200" spc="-30" dirty="0">
                <a:solidFill>
                  <a:srgbClr val="C00000"/>
                </a:solidFill>
                <a:latin typeface="+mj-lt"/>
                <a:cs typeface="Arial"/>
              </a:rPr>
              <a:t>in the</a:t>
            </a:r>
            <a:r>
              <a:rPr lang="en-US" sz="2200" spc="-165" dirty="0">
                <a:solidFill>
                  <a:srgbClr val="C00000"/>
                </a:solidFill>
                <a:latin typeface="+mj-lt"/>
                <a:cs typeface="Arial"/>
              </a:rPr>
              <a:t> </a:t>
            </a:r>
            <a:r>
              <a:rPr lang="en-US" sz="2200" spc="-100" dirty="0" smtClean="0">
                <a:solidFill>
                  <a:srgbClr val="C00000"/>
                </a:solidFill>
                <a:latin typeface="+mj-lt"/>
                <a:cs typeface="Arial"/>
              </a:rPr>
              <a:t>Diencephalon.</a:t>
            </a:r>
            <a:endParaRPr lang="en-US" sz="2200" dirty="0">
              <a:latin typeface="+mj-lt"/>
              <a:cs typeface="Arial"/>
            </a:endParaRPr>
          </a:p>
          <a:p>
            <a:pPr marL="469900" indent="-228600">
              <a:lnSpc>
                <a:spcPct val="100000"/>
              </a:lnSpc>
              <a:buFont typeface="Arial"/>
              <a:buChar char="•"/>
              <a:tabLst>
                <a:tab pos="469265" algn="l"/>
                <a:tab pos="470534" algn="l"/>
              </a:tabLst>
            </a:pPr>
            <a:r>
              <a:rPr lang="en-US" sz="2200" b="1" spc="-140" dirty="0" smtClean="0">
                <a:solidFill>
                  <a:srgbClr val="C00000"/>
                </a:solidFill>
                <a:latin typeface="+mj-lt"/>
                <a:cs typeface="Trebuchet MS"/>
              </a:rPr>
              <a:t>4</a:t>
            </a:r>
            <a:r>
              <a:rPr lang="en-US" sz="2200" b="1" u="heavy" spc="-140" dirty="0" smtClean="0">
                <a:solidFill>
                  <a:srgbClr val="C00000"/>
                </a:solidFill>
                <a:uFill>
                  <a:solidFill>
                    <a:srgbClr val="C9F196"/>
                  </a:solidFill>
                </a:uFill>
                <a:latin typeface="+mj-lt"/>
                <a:cs typeface="Trebuchet MS"/>
              </a:rPr>
              <a:t>th </a:t>
            </a:r>
            <a:r>
              <a:rPr lang="en-US" sz="2200" b="1" u="heavy" spc="-135" dirty="0">
                <a:solidFill>
                  <a:srgbClr val="C00000"/>
                </a:solidFill>
                <a:uFill>
                  <a:solidFill>
                    <a:srgbClr val="C9F196"/>
                  </a:solidFill>
                </a:uFill>
                <a:latin typeface="+mj-lt"/>
                <a:cs typeface="Trebuchet MS"/>
              </a:rPr>
              <a:t>ventricle</a:t>
            </a:r>
            <a:r>
              <a:rPr lang="en-US" sz="2200" u="heavy" spc="-135" dirty="0">
                <a:solidFill>
                  <a:srgbClr val="C00000"/>
                </a:solidFill>
                <a:uFill>
                  <a:solidFill>
                    <a:srgbClr val="C9F196"/>
                  </a:solidFill>
                </a:uFill>
                <a:latin typeface="+mj-lt"/>
                <a:cs typeface="Arial"/>
              </a:rPr>
              <a:t>:</a:t>
            </a:r>
            <a:r>
              <a:rPr lang="en-US" sz="2200" spc="-135" dirty="0">
                <a:solidFill>
                  <a:srgbClr val="C00000"/>
                </a:solidFill>
                <a:latin typeface="+mj-lt"/>
                <a:cs typeface="Arial"/>
              </a:rPr>
              <a:t> </a:t>
            </a:r>
            <a:r>
              <a:rPr lang="en-US" sz="2200" spc="-70" dirty="0">
                <a:solidFill>
                  <a:srgbClr val="C00000"/>
                </a:solidFill>
                <a:latin typeface="+mj-lt"/>
                <a:cs typeface="Arial"/>
              </a:rPr>
              <a:t>between </a:t>
            </a:r>
            <a:r>
              <a:rPr lang="en-US" sz="2200" spc="-170" dirty="0">
                <a:solidFill>
                  <a:srgbClr val="C00000"/>
                </a:solidFill>
                <a:latin typeface="+mj-lt"/>
                <a:cs typeface="Arial"/>
              </a:rPr>
              <a:t>Pons, </a:t>
            </a:r>
            <a:r>
              <a:rPr lang="en-US" sz="2200" spc="-55" dirty="0">
                <a:solidFill>
                  <a:srgbClr val="C00000"/>
                </a:solidFill>
                <a:latin typeface="+mj-lt"/>
                <a:cs typeface="Arial"/>
              </a:rPr>
              <a:t>Medulla  </a:t>
            </a:r>
            <a:r>
              <a:rPr lang="en-US" sz="2200" spc="-90" dirty="0">
                <a:solidFill>
                  <a:srgbClr val="C00000"/>
                </a:solidFill>
                <a:latin typeface="+mj-lt"/>
                <a:cs typeface="Arial"/>
              </a:rPr>
              <a:t>oblongata </a:t>
            </a:r>
            <a:r>
              <a:rPr lang="en-US" sz="2200" spc="30" dirty="0">
                <a:solidFill>
                  <a:srgbClr val="C00000"/>
                </a:solidFill>
                <a:latin typeface="+mj-lt"/>
                <a:cs typeface="Arial"/>
              </a:rPr>
              <a:t>&amp;</a:t>
            </a:r>
            <a:r>
              <a:rPr lang="en-US" sz="2200" spc="-155" dirty="0">
                <a:solidFill>
                  <a:srgbClr val="C00000"/>
                </a:solidFill>
                <a:latin typeface="+mj-lt"/>
                <a:cs typeface="Arial"/>
              </a:rPr>
              <a:t> </a:t>
            </a:r>
            <a:r>
              <a:rPr lang="en-US" sz="2200" spc="-100" dirty="0">
                <a:solidFill>
                  <a:srgbClr val="C00000"/>
                </a:solidFill>
                <a:latin typeface="+mj-lt"/>
                <a:cs typeface="Arial"/>
              </a:rPr>
              <a:t>Cerebellum.</a:t>
            </a:r>
            <a:endParaRPr lang="en-US" sz="2200" dirty="0">
              <a:latin typeface="+mj-lt"/>
              <a:cs typeface="Arial"/>
            </a:endParaRPr>
          </a:p>
          <a:p>
            <a:pPr marL="12700">
              <a:lnSpc>
                <a:spcPts val="2510"/>
              </a:lnSpc>
            </a:pPr>
            <a:r>
              <a:rPr lang="en-US" sz="2200" spc="-140" dirty="0">
                <a:latin typeface="+mj-lt"/>
                <a:cs typeface="Arial"/>
              </a:rPr>
              <a:t>N.B. </a:t>
            </a:r>
            <a:r>
              <a:rPr lang="en-US" sz="2200" u="heavy" spc="-114" dirty="0">
                <a:uFill>
                  <a:solidFill>
                    <a:srgbClr val="FFFF00"/>
                  </a:solidFill>
                </a:uFill>
                <a:latin typeface="+mj-lt"/>
                <a:cs typeface="Arial"/>
              </a:rPr>
              <a:t>Cerebral </a:t>
            </a:r>
            <a:r>
              <a:rPr lang="en-US" sz="2200" u="heavy" spc="-50" dirty="0">
                <a:uFill>
                  <a:solidFill>
                    <a:srgbClr val="FFFF00"/>
                  </a:solidFill>
                </a:uFill>
                <a:latin typeface="+mj-lt"/>
                <a:cs typeface="Arial"/>
              </a:rPr>
              <a:t>aqueduct</a:t>
            </a:r>
            <a:r>
              <a:rPr lang="en-US" sz="2200" spc="-50" dirty="0">
                <a:solidFill>
                  <a:srgbClr val="7E7E7E"/>
                </a:solidFill>
                <a:latin typeface="+mj-lt"/>
                <a:cs typeface="Arial"/>
              </a:rPr>
              <a:t>* </a:t>
            </a:r>
            <a:r>
              <a:rPr lang="en-US" sz="2200" spc="-20" dirty="0">
                <a:solidFill>
                  <a:srgbClr val="7E7E7E"/>
                </a:solidFill>
                <a:latin typeface="+mj-lt"/>
                <a:cs typeface="Arial"/>
              </a:rPr>
              <a:t>(within</a:t>
            </a:r>
            <a:r>
              <a:rPr lang="en-US" sz="2200" spc="-155" dirty="0">
                <a:solidFill>
                  <a:srgbClr val="7E7E7E"/>
                </a:solidFill>
                <a:latin typeface="+mj-lt"/>
                <a:cs typeface="Arial"/>
              </a:rPr>
              <a:t> </a:t>
            </a:r>
            <a:r>
              <a:rPr lang="en-US" sz="2200" spc="-55" dirty="0">
                <a:solidFill>
                  <a:srgbClr val="7E7E7E"/>
                </a:solidFill>
                <a:latin typeface="+mj-lt"/>
                <a:cs typeface="Arial"/>
              </a:rPr>
              <a:t>midbrain)</a:t>
            </a:r>
            <a:r>
              <a:rPr lang="en-US" sz="2200" spc="-55" dirty="0">
                <a:latin typeface="+mj-lt"/>
                <a:cs typeface="Arial"/>
              </a:rPr>
              <a:t>:</a:t>
            </a:r>
            <a:endParaRPr lang="en-US" sz="2200" dirty="0">
              <a:latin typeface="+mj-lt"/>
              <a:cs typeface="Arial"/>
            </a:endParaRPr>
          </a:p>
          <a:p>
            <a:pPr marL="12700">
              <a:lnSpc>
                <a:spcPts val="2510"/>
              </a:lnSpc>
            </a:pPr>
            <a:r>
              <a:rPr lang="en-US" sz="2200" spc="-110" dirty="0">
                <a:latin typeface="+mj-lt"/>
                <a:cs typeface="Arial"/>
              </a:rPr>
              <a:t>connects </a:t>
            </a:r>
            <a:r>
              <a:rPr lang="en-US" sz="2200" spc="-30" dirty="0">
                <a:latin typeface="+mj-lt"/>
                <a:cs typeface="Arial"/>
              </a:rPr>
              <a:t>the </a:t>
            </a:r>
            <a:r>
              <a:rPr lang="en-US" sz="2200" spc="-55" dirty="0">
                <a:latin typeface="+mj-lt"/>
                <a:cs typeface="Arial"/>
              </a:rPr>
              <a:t>3rd </a:t>
            </a:r>
            <a:r>
              <a:rPr lang="en-US" sz="2200" spc="15" dirty="0">
                <a:latin typeface="+mj-lt"/>
                <a:cs typeface="Arial"/>
              </a:rPr>
              <a:t>to</a:t>
            </a:r>
            <a:r>
              <a:rPr lang="en-US" sz="2200" spc="-434" dirty="0">
                <a:latin typeface="+mj-lt"/>
                <a:cs typeface="Arial"/>
              </a:rPr>
              <a:t> </a:t>
            </a:r>
            <a:r>
              <a:rPr lang="en-US" sz="2200" spc="-30" dirty="0">
                <a:latin typeface="+mj-lt"/>
                <a:cs typeface="Arial"/>
              </a:rPr>
              <a:t>the </a:t>
            </a:r>
            <a:r>
              <a:rPr lang="en-US" sz="2200" spc="-20" dirty="0">
                <a:latin typeface="+mj-lt"/>
                <a:cs typeface="Arial"/>
              </a:rPr>
              <a:t>4th </a:t>
            </a:r>
            <a:r>
              <a:rPr lang="en-US" sz="2200" spc="-55" dirty="0">
                <a:latin typeface="+mj-lt"/>
                <a:cs typeface="Arial"/>
              </a:rPr>
              <a:t>ventricle.</a:t>
            </a:r>
            <a:endParaRPr lang="en-US" sz="2200" dirty="0">
              <a:latin typeface="+mj-lt"/>
              <a:cs typeface="Arial"/>
            </a:endParaRPr>
          </a:p>
          <a:p>
            <a:pPr marL="12700" marR="104775">
              <a:lnSpc>
                <a:spcPts val="2160"/>
              </a:lnSpc>
            </a:pPr>
            <a:r>
              <a:rPr lang="en-US" sz="2200" spc="-45" dirty="0">
                <a:solidFill>
                  <a:srgbClr val="A7EA52"/>
                </a:solidFill>
                <a:latin typeface="+mj-lt"/>
                <a:cs typeface="Arial"/>
              </a:rPr>
              <a:t>*cerebral </a:t>
            </a:r>
            <a:r>
              <a:rPr lang="en-US" sz="2200" spc="-70" dirty="0">
                <a:solidFill>
                  <a:srgbClr val="A7EA52"/>
                </a:solidFill>
                <a:latin typeface="+mj-lt"/>
                <a:cs typeface="Arial"/>
              </a:rPr>
              <a:t>aqueduct </a:t>
            </a:r>
            <a:r>
              <a:rPr lang="en-US" sz="2200" spc="-105" dirty="0">
                <a:solidFill>
                  <a:srgbClr val="A7EA52"/>
                </a:solidFill>
                <a:latin typeface="+mj-lt"/>
                <a:cs typeface="Arial"/>
              </a:rPr>
              <a:t>is also </a:t>
            </a:r>
            <a:r>
              <a:rPr lang="en-US" sz="2200" spc="-155" dirty="0">
                <a:solidFill>
                  <a:srgbClr val="A7EA52"/>
                </a:solidFill>
                <a:latin typeface="+mj-lt"/>
                <a:cs typeface="Arial"/>
              </a:rPr>
              <a:t>a </a:t>
            </a:r>
            <a:r>
              <a:rPr lang="en-US" sz="2200" spc="-85" dirty="0">
                <a:solidFill>
                  <a:srgbClr val="A7EA52"/>
                </a:solidFill>
                <a:latin typeface="+mj-lt"/>
                <a:cs typeface="Arial"/>
              </a:rPr>
              <a:t>channel </a:t>
            </a:r>
            <a:r>
              <a:rPr lang="en-US" sz="2200" spc="-5" dirty="0">
                <a:solidFill>
                  <a:srgbClr val="A7EA52"/>
                </a:solidFill>
                <a:latin typeface="+mj-lt"/>
                <a:cs typeface="Arial"/>
              </a:rPr>
              <a:t>for </a:t>
            </a:r>
            <a:r>
              <a:rPr lang="en-US" sz="2200" spc="-370" dirty="0" smtClean="0">
                <a:solidFill>
                  <a:srgbClr val="A7EA52"/>
                </a:solidFill>
                <a:latin typeface="+mj-lt"/>
                <a:cs typeface="Arial"/>
              </a:rPr>
              <a:t>CSF  </a:t>
            </a:r>
            <a:r>
              <a:rPr lang="en-US" sz="2200" spc="-5" dirty="0">
                <a:solidFill>
                  <a:srgbClr val="A7EA52"/>
                </a:solidFill>
                <a:latin typeface="+mj-lt"/>
                <a:cs typeface="Arial"/>
              </a:rPr>
              <a:t>but </a:t>
            </a:r>
            <a:r>
              <a:rPr lang="en-US" sz="2200" spc="-105" dirty="0">
                <a:solidFill>
                  <a:srgbClr val="A7EA52"/>
                </a:solidFill>
                <a:latin typeface="+mj-lt"/>
                <a:cs typeface="Arial"/>
              </a:rPr>
              <a:t>is</a:t>
            </a:r>
            <a:r>
              <a:rPr lang="en-US" sz="2200" spc="-340" dirty="0">
                <a:solidFill>
                  <a:srgbClr val="A7EA52"/>
                </a:solidFill>
                <a:latin typeface="+mj-lt"/>
                <a:cs typeface="Arial"/>
              </a:rPr>
              <a:t> </a:t>
            </a:r>
            <a:r>
              <a:rPr lang="en-US" sz="2200" spc="-340" dirty="0" smtClean="0">
                <a:solidFill>
                  <a:srgbClr val="A7EA52"/>
                </a:solidFill>
                <a:latin typeface="+mj-lt"/>
                <a:cs typeface="Arial"/>
              </a:rPr>
              <a:t> </a:t>
            </a:r>
            <a:r>
              <a:rPr lang="en-US" sz="2200" spc="-5" dirty="0" smtClean="0">
                <a:solidFill>
                  <a:srgbClr val="A7EA52"/>
                </a:solidFill>
                <a:latin typeface="+mj-lt"/>
                <a:cs typeface="Arial"/>
              </a:rPr>
              <a:t>not  </a:t>
            </a:r>
            <a:r>
              <a:rPr lang="en-US" sz="2200" spc="-90" dirty="0">
                <a:solidFill>
                  <a:srgbClr val="A7EA52"/>
                </a:solidFill>
                <a:latin typeface="+mj-lt"/>
                <a:cs typeface="Arial"/>
              </a:rPr>
              <a:t>considered </a:t>
            </a:r>
            <a:r>
              <a:rPr lang="en-US" sz="2200" spc="-155" dirty="0">
                <a:solidFill>
                  <a:srgbClr val="A7EA52"/>
                </a:solidFill>
                <a:latin typeface="+mj-lt"/>
                <a:cs typeface="Arial"/>
              </a:rPr>
              <a:t>a</a:t>
            </a:r>
            <a:r>
              <a:rPr lang="en-US" sz="2200" spc="-130" dirty="0">
                <a:solidFill>
                  <a:srgbClr val="A7EA52"/>
                </a:solidFill>
                <a:latin typeface="+mj-lt"/>
                <a:cs typeface="Arial"/>
              </a:rPr>
              <a:t> </a:t>
            </a:r>
            <a:r>
              <a:rPr lang="en-US" sz="2200" spc="-50" dirty="0">
                <a:solidFill>
                  <a:srgbClr val="A7EA52"/>
                </a:solidFill>
                <a:latin typeface="+mj-lt"/>
                <a:cs typeface="Arial"/>
              </a:rPr>
              <a:t>ventricle</a:t>
            </a:r>
            <a:r>
              <a:rPr lang="en-US" sz="2200" spc="-50" dirty="0" smtClean="0">
                <a:solidFill>
                  <a:srgbClr val="A7EA52"/>
                </a:solidFill>
                <a:latin typeface="+mj-lt"/>
                <a:cs typeface="Arial"/>
              </a:rPr>
              <a:t>.</a:t>
            </a:r>
            <a:endParaRPr lang="en-US" sz="2200" dirty="0">
              <a:latin typeface="+mj-lt"/>
              <a:cs typeface="Arial"/>
            </a:endParaRPr>
          </a:p>
        </p:txBody>
      </p:sp>
      <p:sp>
        <p:nvSpPr>
          <p:cNvPr id="5" name="object 5"/>
          <p:cNvSpPr/>
          <p:nvPr/>
        </p:nvSpPr>
        <p:spPr>
          <a:xfrm>
            <a:off x="7098479" y="469561"/>
            <a:ext cx="4463861" cy="269575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371581" y="468630"/>
            <a:ext cx="1237615" cy="478790"/>
          </a:xfrm>
          <a:custGeom>
            <a:avLst/>
            <a:gdLst/>
            <a:ahLst/>
            <a:cxnLst/>
            <a:rect l="l" t="t" r="r" b="b"/>
            <a:pathLst>
              <a:path w="1237615" h="478790">
                <a:moveTo>
                  <a:pt x="0" y="478536"/>
                </a:moveTo>
                <a:lnTo>
                  <a:pt x="1237487" y="478536"/>
                </a:lnTo>
                <a:lnTo>
                  <a:pt x="1237487" y="0"/>
                </a:lnTo>
                <a:lnTo>
                  <a:pt x="0" y="0"/>
                </a:lnTo>
                <a:lnTo>
                  <a:pt x="0" y="478536"/>
                </a:lnTo>
                <a:close/>
              </a:path>
            </a:pathLst>
          </a:custGeom>
          <a:ln w="28956">
            <a:solidFill>
              <a:srgbClr val="12B1EB"/>
            </a:solidFill>
          </a:ln>
        </p:spPr>
        <p:txBody>
          <a:bodyPr wrap="square" lIns="0" tIns="0" rIns="0" bIns="0" rtlCol="0"/>
          <a:lstStyle/>
          <a:p>
            <a:endParaRPr/>
          </a:p>
        </p:txBody>
      </p:sp>
      <p:sp>
        <p:nvSpPr>
          <p:cNvPr id="7" name="object 7"/>
          <p:cNvSpPr/>
          <p:nvPr/>
        </p:nvSpPr>
        <p:spPr>
          <a:xfrm>
            <a:off x="10359390" y="1088897"/>
            <a:ext cx="622300" cy="330835"/>
          </a:xfrm>
          <a:custGeom>
            <a:avLst/>
            <a:gdLst/>
            <a:ahLst/>
            <a:cxnLst/>
            <a:rect l="l" t="t" r="r" b="b"/>
            <a:pathLst>
              <a:path w="622300" h="330834">
                <a:moveTo>
                  <a:pt x="0" y="330708"/>
                </a:moveTo>
                <a:lnTo>
                  <a:pt x="621792" y="330708"/>
                </a:lnTo>
                <a:lnTo>
                  <a:pt x="621792" y="0"/>
                </a:lnTo>
                <a:lnTo>
                  <a:pt x="0" y="0"/>
                </a:lnTo>
                <a:lnTo>
                  <a:pt x="0" y="330708"/>
                </a:lnTo>
                <a:close/>
              </a:path>
            </a:pathLst>
          </a:custGeom>
          <a:ln w="28956">
            <a:solidFill>
              <a:srgbClr val="FFAEA9"/>
            </a:solidFill>
          </a:ln>
        </p:spPr>
        <p:txBody>
          <a:bodyPr wrap="square" lIns="0" tIns="0" rIns="0" bIns="0" rtlCol="0"/>
          <a:lstStyle/>
          <a:p>
            <a:endParaRPr/>
          </a:p>
        </p:txBody>
      </p:sp>
      <p:sp>
        <p:nvSpPr>
          <p:cNvPr id="8" name="object 8"/>
          <p:cNvSpPr/>
          <p:nvPr/>
        </p:nvSpPr>
        <p:spPr>
          <a:xfrm>
            <a:off x="10345673" y="2215133"/>
            <a:ext cx="635635" cy="321945"/>
          </a:xfrm>
          <a:custGeom>
            <a:avLst/>
            <a:gdLst/>
            <a:ahLst/>
            <a:cxnLst/>
            <a:rect l="l" t="t" r="r" b="b"/>
            <a:pathLst>
              <a:path w="635634" h="321944">
                <a:moveTo>
                  <a:pt x="0" y="321563"/>
                </a:moveTo>
                <a:lnTo>
                  <a:pt x="635507" y="321563"/>
                </a:lnTo>
                <a:lnTo>
                  <a:pt x="635507" y="0"/>
                </a:lnTo>
                <a:lnTo>
                  <a:pt x="0" y="0"/>
                </a:lnTo>
                <a:lnTo>
                  <a:pt x="0" y="321563"/>
                </a:lnTo>
                <a:close/>
              </a:path>
            </a:pathLst>
          </a:custGeom>
          <a:ln w="28956">
            <a:solidFill>
              <a:srgbClr val="81D21A"/>
            </a:solidFill>
          </a:ln>
        </p:spPr>
        <p:txBody>
          <a:bodyPr wrap="square" lIns="0" tIns="0" rIns="0" bIns="0" rtlCol="0"/>
          <a:lstStyle/>
          <a:p>
            <a:endParaRPr/>
          </a:p>
        </p:txBody>
      </p:sp>
      <p:sp>
        <p:nvSpPr>
          <p:cNvPr id="9" name="object 9"/>
          <p:cNvSpPr/>
          <p:nvPr/>
        </p:nvSpPr>
        <p:spPr>
          <a:xfrm>
            <a:off x="10345673" y="1686305"/>
            <a:ext cx="749935" cy="364490"/>
          </a:xfrm>
          <a:custGeom>
            <a:avLst/>
            <a:gdLst/>
            <a:ahLst/>
            <a:cxnLst/>
            <a:rect l="l" t="t" r="r" b="b"/>
            <a:pathLst>
              <a:path w="749934" h="364489">
                <a:moveTo>
                  <a:pt x="0" y="364236"/>
                </a:moveTo>
                <a:lnTo>
                  <a:pt x="749807" y="364236"/>
                </a:lnTo>
                <a:lnTo>
                  <a:pt x="749807" y="0"/>
                </a:lnTo>
                <a:lnTo>
                  <a:pt x="0" y="0"/>
                </a:lnTo>
                <a:lnTo>
                  <a:pt x="0" y="364236"/>
                </a:lnTo>
                <a:close/>
              </a:path>
            </a:pathLst>
          </a:custGeom>
          <a:ln w="28955">
            <a:solidFill>
              <a:srgbClr val="FFFF00"/>
            </a:solidFill>
          </a:ln>
        </p:spPr>
        <p:txBody>
          <a:bodyPr wrap="square" lIns="0" tIns="0" rIns="0" bIns="0" rtlCol="0"/>
          <a:lstStyle/>
          <a:p>
            <a:endParaRPr/>
          </a:p>
        </p:txBody>
      </p:sp>
      <p:sp>
        <p:nvSpPr>
          <p:cNvPr id="10" name="object 10"/>
          <p:cNvSpPr/>
          <p:nvPr/>
        </p:nvSpPr>
        <p:spPr>
          <a:xfrm>
            <a:off x="6888305" y="3291840"/>
            <a:ext cx="4905945" cy="3076076"/>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11335893" y="6120180"/>
            <a:ext cx="448309" cy="269240"/>
          </a:xfrm>
          <a:prstGeom prst="rect">
            <a:avLst/>
          </a:prstGeom>
        </p:spPr>
        <p:txBody>
          <a:bodyPr vert="horz" wrap="square" lIns="0" tIns="12065" rIns="0" bIns="0" rtlCol="0">
            <a:spAutoFit/>
          </a:bodyPr>
          <a:lstStyle/>
          <a:p>
            <a:pPr marL="12700">
              <a:lnSpc>
                <a:spcPct val="100000"/>
              </a:lnSpc>
              <a:spcBef>
                <a:spcPts val="95"/>
              </a:spcBef>
            </a:pPr>
            <a:r>
              <a:rPr sz="1600" spc="-235" dirty="0">
                <a:solidFill>
                  <a:srgbClr val="7E7E7E"/>
                </a:solidFill>
                <a:latin typeface="Arial"/>
                <a:cs typeface="Arial"/>
              </a:rPr>
              <a:t>E</a:t>
            </a:r>
            <a:r>
              <a:rPr sz="1600" spc="-170" dirty="0">
                <a:solidFill>
                  <a:srgbClr val="7E7E7E"/>
                </a:solidFill>
                <a:latin typeface="Arial"/>
                <a:cs typeface="Arial"/>
              </a:rPr>
              <a:t>x</a:t>
            </a:r>
            <a:r>
              <a:rPr sz="1600" spc="90" dirty="0">
                <a:solidFill>
                  <a:srgbClr val="7E7E7E"/>
                </a:solidFill>
                <a:latin typeface="Arial"/>
                <a:cs typeface="Arial"/>
              </a:rPr>
              <a:t>t</a:t>
            </a:r>
            <a:r>
              <a:rPr sz="1600" spc="15" dirty="0">
                <a:solidFill>
                  <a:srgbClr val="7E7E7E"/>
                </a:solidFill>
                <a:latin typeface="Arial"/>
                <a:cs typeface="Arial"/>
              </a:rPr>
              <a:t>r</a:t>
            </a:r>
            <a:r>
              <a:rPr sz="1600" spc="-130" dirty="0">
                <a:solidFill>
                  <a:srgbClr val="7E7E7E"/>
                </a:solidFill>
                <a:latin typeface="Arial"/>
                <a:cs typeface="Arial"/>
              </a:rPr>
              <a:t>a</a:t>
            </a:r>
            <a:endParaRPr sz="1600">
              <a:latin typeface="Arial"/>
              <a:cs typeface="Arial"/>
            </a:endParaRPr>
          </a:p>
        </p:txBody>
      </p:sp>
      <p:sp>
        <p:nvSpPr>
          <p:cNvPr id="12" name="object 12"/>
          <p:cNvSpPr/>
          <p:nvPr/>
        </p:nvSpPr>
        <p:spPr>
          <a:xfrm>
            <a:off x="8730233" y="3783329"/>
            <a:ext cx="917575" cy="161925"/>
          </a:xfrm>
          <a:custGeom>
            <a:avLst/>
            <a:gdLst/>
            <a:ahLst/>
            <a:cxnLst/>
            <a:rect l="l" t="t" r="r" b="b"/>
            <a:pathLst>
              <a:path w="917575" h="161925">
                <a:moveTo>
                  <a:pt x="0" y="161544"/>
                </a:moveTo>
                <a:lnTo>
                  <a:pt x="917448" y="161544"/>
                </a:lnTo>
                <a:lnTo>
                  <a:pt x="917448" y="0"/>
                </a:lnTo>
                <a:lnTo>
                  <a:pt x="0" y="0"/>
                </a:lnTo>
                <a:lnTo>
                  <a:pt x="0" y="161544"/>
                </a:lnTo>
                <a:close/>
              </a:path>
            </a:pathLst>
          </a:custGeom>
          <a:ln w="28956">
            <a:solidFill>
              <a:srgbClr val="12B1EB"/>
            </a:solidFill>
          </a:ln>
        </p:spPr>
        <p:txBody>
          <a:bodyPr wrap="square" lIns="0" tIns="0" rIns="0" bIns="0" rtlCol="0"/>
          <a:lstStyle/>
          <a:p>
            <a:endParaRPr/>
          </a:p>
        </p:txBody>
      </p:sp>
      <p:sp>
        <p:nvSpPr>
          <p:cNvPr id="13" name="object 13"/>
          <p:cNvSpPr/>
          <p:nvPr/>
        </p:nvSpPr>
        <p:spPr>
          <a:xfrm>
            <a:off x="8730233" y="5036058"/>
            <a:ext cx="762000" cy="172720"/>
          </a:xfrm>
          <a:custGeom>
            <a:avLst/>
            <a:gdLst/>
            <a:ahLst/>
            <a:cxnLst/>
            <a:rect l="l" t="t" r="r" b="b"/>
            <a:pathLst>
              <a:path w="762000" h="172720">
                <a:moveTo>
                  <a:pt x="0" y="172212"/>
                </a:moveTo>
                <a:lnTo>
                  <a:pt x="762000" y="172212"/>
                </a:lnTo>
                <a:lnTo>
                  <a:pt x="762000" y="0"/>
                </a:lnTo>
                <a:lnTo>
                  <a:pt x="0" y="0"/>
                </a:lnTo>
                <a:lnTo>
                  <a:pt x="0" y="172212"/>
                </a:lnTo>
                <a:close/>
              </a:path>
            </a:pathLst>
          </a:custGeom>
          <a:ln w="28956">
            <a:solidFill>
              <a:srgbClr val="FFAEA9"/>
            </a:solidFill>
          </a:ln>
        </p:spPr>
        <p:txBody>
          <a:bodyPr wrap="square" lIns="0" tIns="0" rIns="0" bIns="0" rtlCol="0"/>
          <a:lstStyle/>
          <a:p>
            <a:endParaRPr/>
          </a:p>
        </p:txBody>
      </p:sp>
      <p:sp>
        <p:nvSpPr>
          <p:cNvPr id="14" name="object 14"/>
          <p:cNvSpPr/>
          <p:nvPr/>
        </p:nvSpPr>
        <p:spPr>
          <a:xfrm>
            <a:off x="8743950" y="5537453"/>
            <a:ext cx="814069" cy="143510"/>
          </a:xfrm>
          <a:custGeom>
            <a:avLst/>
            <a:gdLst/>
            <a:ahLst/>
            <a:cxnLst/>
            <a:rect l="l" t="t" r="r" b="b"/>
            <a:pathLst>
              <a:path w="814070" h="143510">
                <a:moveTo>
                  <a:pt x="0" y="143256"/>
                </a:moveTo>
                <a:lnTo>
                  <a:pt x="813816" y="143256"/>
                </a:lnTo>
                <a:lnTo>
                  <a:pt x="813816" y="0"/>
                </a:lnTo>
                <a:lnTo>
                  <a:pt x="0" y="0"/>
                </a:lnTo>
                <a:lnTo>
                  <a:pt x="0" y="143256"/>
                </a:lnTo>
                <a:close/>
              </a:path>
            </a:pathLst>
          </a:custGeom>
          <a:ln w="28956">
            <a:solidFill>
              <a:srgbClr val="81D21A"/>
            </a:solidFill>
          </a:ln>
        </p:spPr>
        <p:txBody>
          <a:bodyPr wrap="square" lIns="0" tIns="0" rIns="0" bIns="0" rtlCol="0"/>
          <a:lstStyle/>
          <a:p>
            <a:endParaRPr/>
          </a:p>
        </p:txBody>
      </p:sp>
      <p:sp>
        <p:nvSpPr>
          <p:cNvPr id="15" name="object 15"/>
          <p:cNvSpPr/>
          <p:nvPr/>
        </p:nvSpPr>
        <p:spPr>
          <a:xfrm>
            <a:off x="8730233" y="5290565"/>
            <a:ext cx="955675" cy="172720"/>
          </a:xfrm>
          <a:custGeom>
            <a:avLst/>
            <a:gdLst/>
            <a:ahLst/>
            <a:cxnLst/>
            <a:rect l="l" t="t" r="r" b="b"/>
            <a:pathLst>
              <a:path w="955675" h="172720">
                <a:moveTo>
                  <a:pt x="0" y="172212"/>
                </a:moveTo>
                <a:lnTo>
                  <a:pt x="955548" y="172212"/>
                </a:lnTo>
                <a:lnTo>
                  <a:pt x="955548" y="0"/>
                </a:lnTo>
                <a:lnTo>
                  <a:pt x="0" y="0"/>
                </a:lnTo>
                <a:lnTo>
                  <a:pt x="0" y="172212"/>
                </a:lnTo>
                <a:close/>
              </a:path>
            </a:pathLst>
          </a:custGeom>
          <a:ln w="28956">
            <a:solidFill>
              <a:srgbClr val="FFFF00"/>
            </a:solidFill>
          </a:ln>
        </p:spPr>
        <p:txBody>
          <a:bodyPr wrap="square" lIns="0" tIns="0" rIns="0" bIns="0" rtlCol="0"/>
          <a:lstStyle/>
          <a:p>
            <a:endParaRPr/>
          </a:p>
        </p:txBody>
      </p:sp>
      <p:sp>
        <p:nvSpPr>
          <p:cNvPr id="16" name="object 16"/>
          <p:cNvSpPr/>
          <p:nvPr/>
        </p:nvSpPr>
        <p:spPr>
          <a:xfrm>
            <a:off x="6163055" y="685800"/>
            <a:ext cx="682751" cy="480060"/>
          </a:xfrm>
          <a:prstGeom prst="rect">
            <a:avLst/>
          </a:prstGeom>
          <a:blipFill>
            <a:blip r:embed="rId4" cstate="print"/>
            <a:stretch>
              <a:fillRect/>
            </a:stretch>
          </a:blipFill>
        </p:spPr>
        <p:txBody>
          <a:bodyPr wrap="square" lIns="0" tIns="0" rIns="0" bIns="0" rtlCol="0"/>
          <a:lstStyle/>
          <a:p>
            <a:endParaRPr/>
          </a:p>
        </p:txBody>
      </p:sp>
      <p:sp>
        <p:nvSpPr>
          <p:cNvPr id="17" name="object 17"/>
          <p:cNvSpPr txBox="1"/>
          <p:nvPr/>
        </p:nvSpPr>
        <p:spPr>
          <a:xfrm>
            <a:off x="6295390" y="1132713"/>
            <a:ext cx="432434" cy="239395"/>
          </a:xfrm>
          <a:prstGeom prst="rect">
            <a:avLst/>
          </a:prstGeom>
        </p:spPr>
        <p:txBody>
          <a:bodyPr vert="horz" wrap="square" lIns="0" tIns="13335" rIns="0" bIns="0" rtlCol="0">
            <a:spAutoFit/>
          </a:bodyPr>
          <a:lstStyle/>
          <a:p>
            <a:pPr marL="12700">
              <a:lnSpc>
                <a:spcPct val="100000"/>
              </a:lnSpc>
              <a:spcBef>
                <a:spcPts val="105"/>
              </a:spcBef>
            </a:pPr>
            <a:r>
              <a:rPr sz="1400" spc="-65" dirty="0">
                <a:solidFill>
                  <a:srgbClr val="C3250C"/>
                </a:solidFill>
                <a:latin typeface="Arial"/>
                <a:cs typeface="Arial"/>
              </a:rPr>
              <a:t>02:02</a:t>
            </a:r>
            <a:endParaRPr sz="1400">
              <a:latin typeface="Arial"/>
              <a:cs typeface="Arial"/>
            </a:endParaRPr>
          </a:p>
        </p:txBody>
      </p:sp>
      <p:sp>
        <p:nvSpPr>
          <p:cNvPr id="18" name="object 18"/>
          <p:cNvSpPr/>
          <p:nvPr/>
        </p:nvSpPr>
        <p:spPr>
          <a:xfrm>
            <a:off x="6931406" y="1574291"/>
            <a:ext cx="1441450" cy="1327785"/>
          </a:xfrm>
          <a:custGeom>
            <a:avLst/>
            <a:gdLst/>
            <a:ahLst/>
            <a:cxnLst/>
            <a:rect l="l" t="t" r="r" b="b"/>
            <a:pathLst>
              <a:path w="1441450" h="1327785">
                <a:moveTo>
                  <a:pt x="1380907" y="46974"/>
                </a:moveTo>
                <a:lnTo>
                  <a:pt x="0" y="1318514"/>
                </a:lnTo>
                <a:lnTo>
                  <a:pt x="8636" y="1327785"/>
                </a:lnTo>
                <a:lnTo>
                  <a:pt x="1389430" y="56232"/>
                </a:lnTo>
                <a:lnTo>
                  <a:pt x="1380907" y="46974"/>
                </a:lnTo>
                <a:close/>
              </a:path>
              <a:path w="1441450" h="1327785">
                <a:moveTo>
                  <a:pt x="1426637" y="38354"/>
                </a:moveTo>
                <a:lnTo>
                  <a:pt x="1390269" y="38354"/>
                </a:lnTo>
                <a:lnTo>
                  <a:pt x="1398777" y="47625"/>
                </a:lnTo>
                <a:lnTo>
                  <a:pt x="1389430" y="56232"/>
                </a:lnTo>
                <a:lnTo>
                  <a:pt x="1410970" y="79629"/>
                </a:lnTo>
                <a:lnTo>
                  <a:pt x="1426637" y="38354"/>
                </a:lnTo>
                <a:close/>
              </a:path>
              <a:path w="1441450" h="1327785">
                <a:moveTo>
                  <a:pt x="1390269" y="38354"/>
                </a:moveTo>
                <a:lnTo>
                  <a:pt x="1380907" y="46974"/>
                </a:lnTo>
                <a:lnTo>
                  <a:pt x="1389430" y="56232"/>
                </a:lnTo>
                <a:lnTo>
                  <a:pt x="1398777" y="47625"/>
                </a:lnTo>
                <a:lnTo>
                  <a:pt x="1390269" y="38354"/>
                </a:lnTo>
                <a:close/>
              </a:path>
              <a:path w="1441450" h="1327785">
                <a:moveTo>
                  <a:pt x="1441196" y="0"/>
                </a:moveTo>
                <a:lnTo>
                  <a:pt x="1359408" y="23622"/>
                </a:lnTo>
                <a:lnTo>
                  <a:pt x="1380907" y="46974"/>
                </a:lnTo>
                <a:lnTo>
                  <a:pt x="1390269" y="38354"/>
                </a:lnTo>
                <a:lnTo>
                  <a:pt x="1426637" y="38354"/>
                </a:lnTo>
                <a:lnTo>
                  <a:pt x="1441196" y="0"/>
                </a:lnTo>
                <a:close/>
              </a:path>
            </a:pathLst>
          </a:custGeom>
          <a:solidFill>
            <a:srgbClr val="4E67C7"/>
          </a:solidFill>
        </p:spPr>
        <p:txBody>
          <a:bodyPr wrap="square" lIns="0" tIns="0" rIns="0" bIns="0" rtlCol="0"/>
          <a:lstStyle/>
          <a:p>
            <a:endParaRPr/>
          </a:p>
        </p:txBody>
      </p:sp>
      <p:sp>
        <p:nvSpPr>
          <p:cNvPr id="20" name="object 20"/>
          <p:cNvSpPr txBox="1"/>
          <p:nvPr/>
        </p:nvSpPr>
        <p:spPr>
          <a:xfrm>
            <a:off x="5891997" y="2885216"/>
            <a:ext cx="2319251" cy="228909"/>
          </a:xfrm>
          <a:prstGeom prst="rect">
            <a:avLst/>
          </a:prstGeom>
        </p:spPr>
        <p:txBody>
          <a:bodyPr vert="horz" wrap="square" lIns="0" tIns="13335" rIns="0" bIns="0" rtlCol="0">
            <a:spAutoFit/>
          </a:bodyPr>
          <a:lstStyle/>
          <a:p>
            <a:pPr marL="12700">
              <a:lnSpc>
                <a:spcPct val="100000"/>
              </a:lnSpc>
              <a:spcBef>
                <a:spcPts val="105"/>
              </a:spcBef>
            </a:pPr>
            <a:r>
              <a:rPr lang="en-US" sz="1400" dirty="0" smtClean="0">
                <a:solidFill>
                  <a:srgbClr val="A6A6A6"/>
                </a:solidFill>
                <a:latin typeface="Arial"/>
                <a:cs typeface="Arial"/>
              </a:rPr>
              <a:t>Interventricular foramen </a:t>
            </a:r>
            <a:endParaRPr sz="1400" dirty="0">
              <a:latin typeface="Arial"/>
              <a:cs typeface="Arial"/>
            </a:endParaRPr>
          </a:p>
        </p:txBody>
      </p:sp>
      <p:sp>
        <p:nvSpPr>
          <p:cNvPr id="22" name="Title 1">
            <a:extLst>
              <a:ext uri="{FF2B5EF4-FFF2-40B4-BE49-F238E27FC236}">
                <a16:creationId xmlns:a16="http://schemas.microsoft.com/office/drawing/2014/main" id="{B83B8DEB-EB9D-4BF3-B293-D49FD58ED871}"/>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Brain Ventricles</a:t>
            </a:r>
            <a:endParaRPr lang="en-US" sz="3200" b="1" dirty="0"/>
          </a:p>
        </p:txBody>
      </p:sp>
    </p:spTree>
    <p:extLst>
      <p:ext uri="{BB962C8B-B14F-4D97-AF65-F5344CB8AC3E}">
        <p14:creationId xmlns:p14="http://schemas.microsoft.com/office/powerpoint/2010/main" val="3796278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80631" y="929749"/>
            <a:ext cx="5305024" cy="384335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411334" y="3229991"/>
            <a:ext cx="114300" cy="593090"/>
          </a:xfrm>
          <a:custGeom>
            <a:avLst/>
            <a:gdLst/>
            <a:ahLst/>
            <a:cxnLst/>
            <a:rect l="l" t="t" r="r" b="b"/>
            <a:pathLst>
              <a:path w="114300" h="593089">
                <a:moveTo>
                  <a:pt x="72517" y="0"/>
                </a:moveTo>
                <a:lnTo>
                  <a:pt x="34417" y="254"/>
                </a:lnTo>
                <a:lnTo>
                  <a:pt x="34671" y="38354"/>
                </a:lnTo>
                <a:lnTo>
                  <a:pt x="72771" y="38100"/>
                </a:lnTo>
                <a:lnTo>
                  <a:pt x="72517" y="0"/>
                </a:lnTo>
                <a:close/>
              </a:path>
              <a:path w="114300" h="593089">
                <a:moveTo>
                  <a:pt x="73151" y="76200"/>
                </a:moveTo>
                <a:lnTo>
                  <a:pt x="35051" y="76454"/>
                </a:lnTo>
                <a:lnTo>
                  <a:pt x="35306" y="114554"/>
                </a:lnTo>
                <a:lnTo>
                  <a:pt x="73406" y="114300"/>
                </a:lnTo>
                <a:lnTo>
                  <a:pt x="73151" y="76200"/>
                </a:lnTo>
                <a:close/>
              </a:path>
              <a:path w="114300" h="593089">
                <a:moveTo>
                  <a:pt x="73660" y="152400"/>
                </a:moveTo>
                <a:lnTo>
                  <a:pt x="35560" y="152654"/>
                </a:lnTo>
                <a:lnTo>
                  <a:pt x="35941" y="190754"/>
                </a:lnTo>
                <a:lnTo>
                  <a:pt x="74041" y="190500"/>
                </a:lnTo>
                <a:lnTo>
                  <a:pt x="73660" y="152400"/>
                </a:lnTo>
                <a:close/>
              </a:path>
              <a:path w="114300" h="593089">
                <a:moveTo>
                  <a:pt x="74295" y="228600"/>
                </a:moveTo>
                <a:lnTo>
                  <a:pt x="36195" y="228854"/>
                </a:lnTo>
                <a:lnTo>
                  <a:pt x="36449" y="266954"/>
                </a:lnTo>
                <a:lnTo>
                  <a:pt x="74549" y="266700"/>
                </a:lnTo>
                <a:lnTo>
                  <a:pt x="74295" y="228600"/>
                </a:lnTo>
                <a:close/>
              </a:path>
              <a:path w="114300" h="593089">
                <a:moveTo>
                  <a:pt x="74803" y="304800"/>
                </a:moveTo>
                <a:lnTo>
                  <a:pt x="36703" y="305054"/>
                </a:lnTo>
                <a:lnTo>
                  <a:pt x="37084" y="343154"/>
                </a:lnTo>
                <a:lnTo>
                  <a:pt x="75184" y="342900"/>
                </a:lnTo>
                <a:lnTo>
                  <a:pt x="74803" y="304800"/>
                </a:lnTo>
                <a:close/>
              </a:path>
              <a:path w="114300" h="593089">
                <a:moveTo>
                  <a:pt x="75438" y="381000"/>
                </a:moveTo>
                <a:lnTo>
                  <a:pt x="37338" y="381254"/>
                </a:lnTo>
                <a:lnTo>
                  <a:pt x="37592" y="419354"/>
                </a:lnTo>
                <a:lnTo>
                  <a:pt x="75692" y="419100"/>
                </a:lnTo>
                <a:lnTo>
                  <a:pt x="75438" y="381000"/>
                </a:lnTo>
                <a:close/>
              </a:path>
              <a:path w="114300" h="593089">
                <a:moveTo>
                  <a:pt x="38115" y="478789"/>
                </a:moveTo>
                <a:lnTo>
                  <a:pt x="0" y="479044"/>
                </a:lnTo>
                <a:lnTo>
                  <a:pt x="58039" y="592963"/>
                </a:lnTo>
                <a:lnTo>
                  <a:pt x="105826" y="495554"/>
                </a:lnTo>
                <a:lnTo>
                  <a:pt x="38226" y="495554"/>
                </a:lnTo>
                <a:lnTo>
                  <a:pt x="38115" y="478789"/>
                </a:lnTo>
                <a:close/>
              </a:path>
              <a:path w="114300" h="593089">
                <a:moveTo>
                  <a:pt x="76215" y="478535"/>
                </a:moveTo>
                <a:lnTo>
                  <a:pt x="38115" y="478789"/>
                </a:lnTo>
                <a:lnTo>
                  <a:pt x="38226" y="495554"/>
                </a:lnTo>
                <a:lnTo>
                  <a:pt x="76326" y="495300"/>
                </a:lnTo>
                <a:lnTo>
                  <a:pt x="76215" y="478535"/>
                </a:lnTo>
                <a:close/>
              </a:path>
              <a:path w="114300" h="593089">
                <a:moveTo>
                  <a:pt x="114300" y="478282"/>
                </a:moveTo>
                <a:lnTo>
                  <a:pt x="76215" y="478535"/>
                </a:lnTo>
                <a:lnTo>
                  <a:pt x="76326" y="495300"/>
                </a:lnTo>
                <a:lnTo>
                  <a:pt x="38226" y="495554"/>
                </a:lnTo>
                <a:lnTo>
                  <a:pt x="105826" y="495554"/>
                </a:lnTo>
                <a:lnTo>
                  <a:pt x="114300" y="478282"/>
                </a:lnTo>
                <a:close/>
              </a:path>
              <a:path w="114300" h="593089">
                <a:moveTo>
                  <a:pt x="76073" y="457200"/>
                </a:moveTo>
                <a:lnTo>
                  <a:pt x="37973" y="457454"/>
                </a:lnTo>
                <a:lnTo>
                  <a:pt x="38115" y="478789"/>
                </a:lnTo>
                <a:lnTo>
                  <a:pt x="76215" y="478535"/>
                </a:lnTo>
                <a:lnTo>
                  <a:pt x="76073" y="457200"/>
                </a:lnTo>
                <a:close/>
              </a:path>
            </a:pathLst>
          </a:custGeom>
          <a:solidFill>
            <a:srgbClr val="F40CCD"/>
          </a:solidFill>
        </p:spPr>
        <p:txBody>
          <a:bodyPr wrap="square" lIns="0" tIns="0" rIns="0" bIns="0" rtlCol="0"/>
          <a:lstStyle/>
          <a:p>
            <a:endParaRPr/>
          </a:p>
        </p:txBody>
      </p:sp>
      <p:sp>
        <p:nvSpPr>
          <p:cNvPr id="4" name="object 4"/>
          <p:cNvSpPr/>
          <p:nvPr/>
        </p:nvSpPr>
        <p:spPr>
          <a:xfrm>
            <a:off x="9477247" y="3051048"/>
            <a:ext cx="648335" cy="215265"/>
          </a:xfrm>
          <a:custGeom>
            <a:avLst/>
            <a:gdLst/>
            <a:ahLst/>
            <a:cxnLst/>
            <a:rect l="l" t="t" r="r" b="b"/>
            <a:pathLst>
              <a:path w="648334" h="215264">
                <a:moveTo>
                  <a:pt x="1650" y="159130"/>
                </a:moveTo>
                <a:lnTo>
                  <a:pt x="761" y="163829"/>
                </a:lnTo>
                <a:lnTo>
                  <a:pt x="126" y="172338"/>
                </a:lnTo>
                <a:lnTo>
                  <a:pt x="0" y="175260"/>
                </a:lnTo>
                <a:lnTo>
                  <a:pt x="380" y="178307"/>
                </a:lnTo>
                <a:lnTo>
                  <a:pt x="3175" y="188594"/>
                </a:lnTo>
                <a:lnTo>
                  <a:pt x="4572" y="191642"/>
                </a:lnTo>
                <a:lnTo>
                  <a:pt x="6476" y="194310"/>
                </a:lnTo>
                <a:lnTo>
                  <a:pt x="7874" y="196214"/>
                </a:lnTo>
                <a:lnTo>
                  <a:pt x="9144" y="197992"/>
                </a:lnTo>
                <a:lnTo>
                  <a:pt x="10541" y="199643"/>
                </a:lnTo>
                <a:lnTo>
                  <a:pt x="12192" y="201167"/>
                </a:lnTo>
                <a:lnTo>
                  <a:pt x="14097" y="202818"/>
                </a:lnTo>
                <a:lnTo>
                  <a:pt x="15494" y="204215"/>
                </a:lnTo>
                <a:lnTo>
                  <a:pt x="17018" y="205231"/>
                </a:lnTo>
                <a:lnTo>
                  <a:pt x="18669" y="206248"/>
                </a:lnTo>
                <a:lnTo>
                  <a:pt x="21335" y="207772"/>
                </a:lnTo>
                <a:lnTo>
                  <a:pt x="22732" y="208661"/>
                </a:lnTo>
                <a:lnTo>
                  <a:pt x="53085" y="215011"/>
                </a:lnTo>
                <a:lnTo>
                  <a:pt x="62483" y="215011"/>
                </a:lnTo>
                <a:lnTo>
                  <a:pt x="71881" y="214629"/>
                </a:lnTo>
                <a:lnTo>
                  <a:pt x="74422" y="214375"/>
                </a:lnTo>
                <a:lnTo>
                  <a:pt x="70930" y="174751"/>
                </a:lnTo>
                <a:lnTo>
                  <a:pt x="58038" y="174751"/>
                </a:lnTo>
                <a:lnTo>
                  <a:pt x="57784" y="174116"/>
                </a:lnTo>
                <a:lnTo>
                  <a:pt x="57896" y="173509"/>
                </a:lnTo>
                <a:lnTo>
                  <a:pt x="57388" y="169061"/>
                </a:lnTo>
                <a:lnTo>
                  <a:pt x="1650" y="159130"/>
                </a:lnTo>
                <a:close/>
              </a:path>
              <a:path w="648334" h="215264">
                <a:moveTo>
                  <a:pt x="70147" y="165862"/>
                </a:moveTo>
                <a:lnTo>
                  <a:pt x="57023" y="165862"/>
                </a:lnTo>
                <a:lnTo>
                  <a:pt x="57893" y="169152"/>
                </a:lnTo>
                <a:lnTo>
                  <a:pt x="58674" y="169290"/>
                </a:lnTo>
                <a:lnTo>
                  <a:pt x="57896" y="173509"/>
                </a:lnTo>
                <a:lnTo>
                  <a:pt x="58038" y="174751"/>
                </a:lnTo>
                <a:lnTo>
                  <a:pt x="70930" y="174751"/>
                </a:lnTo>
                <a:lnTo>
                  <a:pt x="70147" y="165862"/>
                </a:lnTo>
                <a:close/>
              </a:path>
              <a:path w="648334" h="215264">
                <a:moveTo>
                  <a:pt x="57388" y="169061"/>
                </a:moveTo>
                <a:lnTo>
                  <a:pt x="57896" y="173509"/>
                </a:lnTo>
                <a:lnTo>
                  <a:pt x="58510" y="170179"/>
                </a:lnTo>
                <a:lnTo>
                  <a:pt x="58166" y="170179"/>
                </a:lnTo>
                <a:lnTo>
                  <a:pt x="57669" y="169112"/>
                </a:lnTo>
                <a:lnTo>
                  <a:pt x="57388" y="169061"/>
                </a:lnTo>
                <a:close/>
              </a:path>
              <a:path w="648334" h="215264">
                <a:moveTo>
                  <a:pt x="57669" y="169112"/>
                </a:moveTo>
                <a:lnTo>
                  <a:pt x="58166" y="170179"/>
                </a:lnTo>
                <a:lnTo>
                  <a:pt x="57893" y="169152"/>
                </a:lnTo>
                <a:lnTo>
                  <a:pt x="57669" y="169112"/>
                </a:lnTo>
                <a:close/>
              </a:path>
              <a:path w="648334" h="215264">
                <a:moveTo>
                  <a:pt x="57893" y="169152"/>
                </a:moveTo>
                <a:lnTo>
                  <a:pt x="58166" y="170179"/>
                </a:lnTo>
                <a:lnTo>
                  <a:pt x="58510" y="170179"/>
                </a:lnTo>
                <a:lnTo>
                  <a:pt x="58674" y="169290"/>
                </a:lnTo>
                <a:lnTo>
                  <a:pt x="57893" y="169152"/>
                </a:lnTo>
                <a:close/>
              </a:path>
              <a:path w="648334" h="215264">
                <a:moveTo>
                  <a:pt x="57023" y="165862"/>
                </a:moveTo>
                <a:lnTo>
                  <a:pt x="57304" y="168326"/>
                </a:lnTo>
                <a:lnTo>
                  <a:pt x="57669" y="169112"/>
                </a:lnTo>
                <a:lnTo>
                  <a:pt x="57893" y="169152"/>
                </a:lnTo>
                <a:lnTo>
                  <a:pt x="57023" y="165862"/>
                </a:lnTo>
                <a:close/>
              </a:path>
              <a:path w="648334" h="215264">
                <a:moveTo>
                  <a:pt x="57304" y="168326"/>
                </a:moveTo>
                <a:lnTo>
                  <a:pt x="57388" y="169061"/>
                </a:lnTo>
                <a:lnTo>
                  <a:pt x="57669" y="169112"/>
                </a:lnTo>
                <a:lnTo>
                  <a:pt x="57304" y="168326"/>
                </a:lnTo>
                <a:close/>
              </a:path>
              <a:path w="648334" h="215264">
                <a:moveTo>
                  <a:pt x="54421" y="162123"/>
                </a:moveTo>
                <a:lnTo>
                  <a:pt x="57304" y="168326"/>
                </a:lnTo>
                <a:lnTo>
                  <a:pt x="57023" y="165862"/>
                </a:lnTo>
                <a:lnTo>
                  <a:pt x="70147" y="165862"/>
                </a:lnTo>
                <a:lnTo>
                  <a:pt x="69901" y="163067"/>
                </a:lnTo>
                <a:lnTo>
                  <a:pt x="55245" y="163067"/>
                </a:lnTo>
                <a:lnTo>
                  <a:pt x="54421" y="162123"/>
                </a:lnTo>
                <a:close/>
              </a:path>
              <a:path w="648334" h="215264">
                <a:moveTo>
                  <a:pt x="53975" y="161162"/>
                </a:moveTo>
                <a:lnTo>
                  <a:pt x="54421" y="162123"/>
                </a:lnTo>
                <a:lnTo>
                  <a:pt x="55245" y="163067"/>
                </a:lnTo>
                <a:lnTo>
                  <a:pt x="53975" y="161162"/>
                </a:lnTo>
                <a:close/>
              </a:path>
              <a:path w="648334" h="215264">
                <a:moveTo>
                  <a:pt x="69733" y="161162"/>
                </a:moveTo>
                <a:lnTo>
                  <a:pt x="53975" y="161162"/>
                </a:lnTo>
                <a:lnTo>
                  <a:pt x="55245" y="163067"/>
                </a:lnTo>
                <a:lnTo>
                  <a:pt x="69901" y="163067"/>
                </a:lnTo>
                <a:lnTo>
                  <a:pt x="69733" y="161162"/>
                </a:lnTo>
                <a:close/>
              </a:path>
              <a:path w="648334" h="215264">
                <a:moveTo>
                  <a:pt x="51806" y="159123"/>
                </a:moveTo>
                <a:lnTo>
                  <a:pt x="54421" y="162123"/>
                </a:lnTo>
                <a:lnTo>
                  <a:pt x="53975" y="161162"/>
                </a:lnTo>
                <a:lnTo>
                  <a:pt x="69733" y="161162"/>
                </a:lnTo>
                <a:lnTo>
                  <a:pt x="69621" y="159892"/>
                </a:lnTo>
                <a:lnTo>
                  <a:pt x="52831" y="159892"/>
                </a:lnTo>
                <a:lnTo>
                  <a:pt x="51806" y="159123"/>
                </a:lnTo>
                <a:close/>
              </a:path>
              <a:path w="648334" h="215264">
                <a:moveTo>
                  <a:pt x="50926" y="158114"/>
                </a:moveTo>
                <a:lnTo>
                  <a:pt x="51815" y="159130"/>
                </a:lnTo>
                <a:lnTo>
                  <a:pt x="52831" y="159892"/>
                </a:lnTo>
                <a:lnTo>
                  <a:pt x="50926" y="158114"/>
                </a:lnTo>
                <a:close/>
              </a:path>
              <a:path w="648334" h="215264">
                <a:moveTo>
                  <a:pt x="69465" y="158114"/>
                </a:moveTo>
                <a:lnTo>
                  <a:pt x="50926" y="158114"/>
                </a:lnTo>
                <a:lnTo>
                  <a:pt x="52831" y="159892"/>
                </a:lnTo>
                <a:lnTo>
                  <a:pt x="69621" y="159892"/>
                </a:lnTo>
                <a:lnTo>
                  <a:pt x="69465" y="158114"/>
                </a:lnTo>
                <a:close/>
              </a:path>
              <a:path w="648334" h="215264">
                <a:moveTo>
                  <a:pt x="49354" y="157284"/>
                </a:moveTo>
                <a:lnTo>
                  <a:pt x="51806" y="159123"/>
                </a:lnTo>
                <a:lnTo>
                  <a:pt x="50926" y="158114"/>
                </a:lnTo>
                <a:lnTo>
                  <a:pt x="69465" y="158114"/>
                </a:lnTo>
                <a:lnTo>
                  <a:pt x="50800" y="157987"/>
                </a:lnTo>
                <a:lnTo>
                  <a:pt x="49354" y="157284"/>
                </a:lnTo>
                <a:close/>
              </a:path>
              <a:path w="648334" h="215264">
                <a:moveTo>
                  <a:pt x="48447" y="156604"/>
                </a:moveTo>
                <a:lnTo>
                  <a:pt x="49354" y="157284"/>
                </a:lnTo>
                <a:lnTo>
                  <a:pt x="50800" y="157987"/>
                </a:lnTo>
                <a:lnTo>
                  <a:pt x="48577" y="156654"/>
                </a:lnTo>
                <a:lnTo>
                  <a:pt x="48447" y="156604"/>
                </a:lnTo>
                <a:close/>
              </a:path>
              <a:path w="648334" h="215264">
                <a:moveTo>
                  <a:pt x="48577" y="156654"/>
                </a:moveTo>
                <a:lnTo>
                  <a:pt x="50800" y="157987"/>
                </a:lnTo>
                <a:lnTo>
                  <a:pt x="69453" y="157987"/>
                </a:lnTo>
                <a:lnTo>
                  <a:pt x="69386" y="157225"/>
                </a:lnTo>
                <a:lnTo>
                  <a:pt x="56642" y="157225"/>
                </a:lnTo>
                <a:lnTo>
                  <a:pt x="52239" y="156972"/>
                </a:lnTo>
                <a:lnTo>
                  <a:pt x="49402" y="156972"/>
                </a:lnTo>
                <a:lnTo>
                  <a:pt x="48577" y="156654"/>
                </a:lnTo>
                <a:close/>
              </a:path>
              <a:path w="648334" h="215264">
                <a:moveTo>
                  <a:pt x="46100" y="155701"/>
                </a:moveTo>
                <a:lnTo>
                  <a:pt x="49354" y="157284"/>
                </a:lnTo>
                <a:lnTo>
                  <a:pt x="48447" y="156604"/>
                </a:lnTo>
                <a:lnTo>
                  <a:pt x="46100" y="155701"/>
                </a:lnTo>
                <a:close/>
              </a:path>
              <a:path w="648334" h="215264">
                <a:moveTo>
                  <a:pt x="69342" y="156717"/>
                </a:moveTo>
                <a:lnTo>
                  <a:pt x="61722" y="157099"/>
                </a:lnTo>
                <a:lnTo>
                  <a:pt x="56642" y="157225"/>
                </a:lnTo>
                <a:lnTo>
                  <a:pt x="69386" y="157225"/>
                </a:lnTo>
                <a:lnTo>
                  <a:pt x="69342" y="156717"/>
                </a:lnTo>
                <a:close/>
              </a:path>
              <a:path w="648334" h="215264">
                <a:moveTo>
                  <a:pt x="50037" y="156844"/>
                </a:moveTo>
                <a:lnTo>
                  <a:pt x="49402" y="156972"/>
                </a:lnTo>
                <a:lnTo>
                  <a:pt x="52239" y="156972"/>
                </a:lnTo>
                <a:lnTo>
                  <a:pt x="50037" y="156844"/>
                </a:lnTo>
                <a:close/>
              </a:path>
              <a:path w="648334" h="215264">
                <a:moveTo>
                  <a:pt x="48259" y="156463"/>
                </a:moveTo>
                <a:lnTo>
                  <a:pt x="48447" y="156604"/>
                </a:lnTo>
                <a:lnTo>
                  <a:pt x="48577" y="156654"/>
                </a:lnTo>
                <a:lnTo>
                  <a:pt x="48259" y="156463"/>
                </a:lnTo>
                <a:close/>
              </a:path>
              <a:path w="648334" h="215264">
                <a:moveTo>
                  <a:pt x="181482" y="140207"/>
                </a:moveTo>
                <a:lnTo>
                  <a:pt x="165480" y="143128"/>
                </a:lnTo>
                <a:lnTo>
                  <a:pt x="130809" y="148843"/>
                </a:lnTo>
                <a:lnTo>
                  <a:pt x="125095" y="149732"/>
                </a:lnTo>
                <a:lnTo>
                  <a:pt x="133603" y="206882"/>
                </a:lnTo>
                <a:lnTo>
                  <a:pt x="139319" y="206121"/>
                </a:lnTo>
                <a:lnTo>
                  <a:pt x="156845" y="203326"/>
                </a:lnTo>
                <a:lnTo>
                  <a:pt x="191516" y="197357"/>
                </a:lnTo>
                <a:lnTo>
                  <a:pt x="181482" y="140207"/>
                </a:lnTo>
                <a:close/>
              </a:path>
              <a:path w="648334" h="215264">
                <a:moveTo>
                  <a:pt x="292988" y="116586"/>
                </a:moveTo>
                <a:lnTo>
                  <a:pt x="283209" y="118999"/>
                </a:lnTo>
                <a:lnTo>
                  <a:pt x="243331" y="128142"/>
                </a:lnTo>
                <a:lnTo>
                  <a:pt x="237617" y="129286"/>
                </a:lnTo>
                <a:lnTo>
                  <a:pt x="249047" y="186054"/>
                </a:lnTo>
                <a:lnTo>
                  <a:pt x="254761" y="184912"/>
                </a:lnTo>
                <a:lnTo>
                  <a:pt x="296036" y="175513"/>
                </a:lnTo>
                <a:lnTo>
                  <a:pt x="306577" y="172974"/>
                </a:lnTo>
                <a:lnTo>
                  <a:pt x="292988" y="116586"/>
                </a:lnTo>
                <a:close/>
              </a:path>
              <a:path w="648334" h="215264">
                <a:moveTo>
                  <a:pt x="400303" y="83819"/>
                </a:moveTo>
                <a:lnTo>
                  <a:pt x="393700" y="86360"/>
                </a:lnTo>
                <a:lnTo>
                  <a:pt x="375284" y="92837"/>
                </a:lnTo>
                <a:lnTo>
                  <a:pt x="357758" y="98678"/>
                </a:lnTo>
                <a:lnTo>
                  <a:pt x="347218" y="101853"/>
                </a:lnTo>
                <a:lnTo>
                  <a:pt x="364108" y="157352"/>
                </a:lnTo>
                <a:lnTo>
                  <a:pt x="374650" y="154050"/>
                </a:lnTo>
                <a:lnTo>
                  <a:pt x="393446" y="147954"/>
                </a:lnTo>
                <a:lnTo>
                  <a:pt x="413130" y="140969"/>
                </a:lnTo>
                <a:lnTo>
                  <a:pt x="420624" y="138049"/>
                </a:lnTo>
                <a:lnTo>
                  <a:pt x="400303" y="83819"/>
                </a:lnTo>
                <a:close/>
              </a:path>
              <a:path w="648334" h="215264">
                <a:moveTo>
                  <a:pt x="620753" y="40386"/>
                </a:moveTo>
                <a:lnTo>
                  <a:pt x="504698" y="40386"/>
                </a:lnTo>
                <a:lnTo>
                  <a:pt x="528701" y="93090"/>
                </a:lnTo>
                <a:lnTo>
                  <a:pt x="502462" y="104989"/>
                </a:lnTo>
                <a:lnTo>
                  <a:pt x="526796" y="157734"/>
                </a:lnTo>
                <a:lnTo>
                  <a:pt x="620753" y="40386"/>
                </a:lnTo>
                <a:close/>
              </a:path>
              <a:path w="648334" h="215264">
                <a:moveTo>
                  <a:pt x="478234" y="52474"/>
                </a:moveTo>
                <a:lnTo>
                  <a:pt x="473836" y="54482"/>
                </a:lnTo>
                <a:lnTo>
                  <a:pt x="453262" y="62991"/>
                </a:lnTo>
                <a:lnTo>
                  <a:pt x="475360" y="116459"/>
                </a:lnTo>
                <a:lnTo>
                  <a:pt x="495934" y="107950"/>
                </a:lnTo>
                <a:lnTo>
                  <a:pt x="502462" y="104989"/>
                </a:lnTo>
                <a:lnTo>
                  <a:pt x="478234" y="52474"/>
                </a:lnTo>
                <a:close/>
              </a:path>
              <a:path w="648334" h="215264">
                <a:moveTo>
                  <a:pt x="504698" y="40386"/>
                </a:moveTo>
                <a:lnTo>
                  <a:pt x="478234" y="52474"/>
                </a:lnTo>
                <a:lnTo>
                  <a:pt x="502462" y="104989"/>
                </a:lnTo>
                <a:lnTo>
                  <a:pt x="528701" y="93090"/>
                </a:lnTo>
                <a:lnTo>
                  <a:pt x="504698" y="40386"/>
                </a:lnTo>
                <a:close/>
              </a:path>
              <a:path w="648334" h="215264">
                <a:moveTo>
                  <a:pt x="454025" y="0"/>
                </a:moveTo>
                <a:lnTo>
                  <a:pt x="478234" y="52474"/>
                </a:lnTo>
                <a:lnTo>
                  <a:pt x="504698" y="40386"/>
                </a:lnTo>
                <a:lnTo>
                  <a:pt x="620753" y="40386"/>
                </a:lnTo>
                <a:lnTo>
                  <a:pt x="648207" y="6096"/>
                </a:lnTo>
                <a:lnTo>
                  <a:pt x="454025" y="0"/>
                </a:lnTo>
                <a:close/>
              </a:path>
            </a:pathLst>
          </a:custGeom>
          <a:solidFill>
            <a:srgbClr val="FF3300"/>
          </a:solidFill>
        </p:spPr>
        <p:txBody>
          <a:bodyPr wrap="square" lIns="0" tIns="0" rIns="0" bIns="0" rtlCol="0"/>
          <a:lstStyle/>
          <a:p>
            <a:endParaRPr/>
          </a:p>
        </p:txBody>
      </p:sp>
      <p:sp>
        <p:nvSpPr>
          <p:cNvPr id="5" name="object 5"/>
          <p:cNvSpPr/>
          <p:nvPr/>
        </p:nvSpPr>
        <p:spPr>
          <a:xfrm>
            <a:off x="10278109" y="1486535"/>
            <a:ext cx="131572" cy="14185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432035" y="1062100"/>
            <a:ext cx="183642" cy="11176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225280" y="2362200"/>
            <a:ext cx="213995" cy="440690"/>
          </a:xfrm>
          <a:custGeom>
            <a:avLst/>
            <a:gdLst/>
            <a:ahLst/>
            <a:cxnLst/>
            <a:rect l="l" t="t" r="r" b="b"/>
            <a:pathLst>
              <a:path w="213995" h="440689">
                <a:moveTo>
                  <a:pt x="53848" y="0"/>
                </a:moveTo>
                <a:lnTo>
                  <a:pt x="0" y="21336"/>
                </a:lnTo>
                <a:lnTo>
                  <a:pt x="20447" y="73025"/>
                </a:lnTo>
                <a:lnTo>
                  <a:pt x="21336" y="75057"/>
                </a:lnTo>
                <a:lnTo>
                  <a:pt x="75184" y="53975"/>
                </a:lnTo>
                <a:lnTo>
                  <a:pt x="74295" y="51562"/>
                </a:lnTo>
                <a:lnTo>
                  <a:pt x="53848" y="0"/>
                </a:lnTo>
                <a:close/>
              </a:path>
              <a:path w="213995" h="440689">
                <a:moveTo>
                  <a:pt x="96393" y="107823"/>
                </a:moveTo>
                <a:lnTo>
                  <a:pt x="42418" y="129032"/>
                </a:lnTo>
                <a:lnTo>
                  <a:pt x="61722" y="177926"/>
                </a:lnTo>
                <a:lnTo>
                  <a:pt x="63626" y="182879"/>
                </a:lnTo>
                <a:lnTo>
                  <a:pt x="117601" y="161798"/>
                </a:lnTo>
                <a:lnTo>
                  <a:pt x="115570" y="156717"/>
                </a:lnTo>
                <a:lnTo>
                  <a:pt x="96393" y="107823"/>
                </a:lnTo>
                <a:close/>
              </a:path>
              <a:path w="213995" h="440689">
                <a:moveTo>
                  <a:pt x="106130" y="289966"/>
                </a:moveTo>
                <a:lnTo>
                  <a:pt x="52324" y="311530"/>
                </a:lnTo>
                <a:lnTo>
                  <a:pt x="197612" y="440436"/>
                </a:lnTo>
                <a:lnTo>
                  <a:pt x="209991" y="290702"/>
                </a:lnTo>
                <a:lnTo>
                  <a:pt x="106425" y="290702"/>
                </a:lnTo>
                <a:lnTo>
                  <a:pt x="106130" y="289966"/>
                </a:lnTo>
                <a:close/>
              </a:path>
              <a:path w="213995" h="440689">
                <a:moveTo>
                  <a:pt x="159938" y="268400"/>
                </a:moveTo>
                <a:lnTo>
                  <a:pt x="106130" y="289966"/>
                </a:lnTo>
                <a:lnTo>
                  <a:pt x="106425" y="290702"/>
                </a:lnTo>
                <a:lnTo>
                  <a:pt x="160274" y="269239"/>
                </a:lnTo>
                <a:lnTo>
                  <a:pt x="159938" y="268400"/>
                </a:lnTo>
                <a:close/>
              </a:path>
              <a:path w="213995" h="440689">
                <a:moveTo>
                  <a:pt x="213614" y="246887"/>
                </a:moveTo>
                <a:lnTo>
                  <a:pt x="159938" y="268400"/>
                </a:lnTo>
                <a:lnTo>
                  <a:pt x="160274" y="269239"/>
                </a:lnTo>
                <a:lnTo>
                  <a:pt x="106425" y="290702"/>
                </a:lnTo>
                <a:lnTo>
                  <a:pt x="209991" y="290702"/>
                </a:lnTo>
                <a:lnTo>
                  <a:pt x="213614" y="246887"/>
                </a:lnTo>
                <a:close/>
              </a:path>
              <a:path w="213995" h="440689">
                <a:moveTo>
                  <a:pt x="138684" y="215519"/>
                </a:moveTo>
                <a:lnTo>
                  <a:pt x="84836" y="236854"/>
                </a:lnTo>
                <a:lnTo>
                  <a:pt x="88265" y="245617"/>
                </a:lnTo>
                <a:lnTo>
                  <a:pt x="94234" y="260350"/>
                </a:lnTo>
                <a:lnTo>
                  <a:pt x="106130" y="289966"/>
                </a:lnTo>
                <a:lnTo>
                  <a:pt x="159938" y="268400"/>
                </a:lnTo>
                <a:lnTo>
                  <a:pt x="154177" y="254000"/>
                </a:lnTo>
                <a:lnTo>
                  <a:pt x="147954" y="238887"/>
                </a:lnTo>
                <a:lnTo>
                  <a:pt x="138684" y="215519"/>
                </a:lnTo>
                <a:close/>
              </a:path>
            </a:pathLst>
          </a:custGeom>
          <a:solidFill>
            <a:srgbClr val="FF3300"/>
          </a:solidFill>
        </p:spPr>
        <p:txBody>
          <a:bodyPr wrap="square" lIns="0" tIns="0" rIns="0" bIns="0" rtlCol="0"/>
          <a:lstStyle/>
          <a:p>
            <a:endParaRPr/>
          </a:p>
        </p:txBody>
      </p:sp>
      <p:sp>
        <p:nvSpPr>
          <p:cNvPr id="8" name="object 8"/>
          <p:cNvSpPr/>
          <p:nvPr/>
        </p:nvSpPr>
        <p:spPr>
          <a:xfrm>
            <a:off x="10814304" y="1624583"/>
            <a:ext cx="586740" cy="177165"/>
          </a:xfrm>
          <a:custGeom>
            <a:avLst/>
            <a:gdLst/>
            <a:ahLst/>
            <a:cxnLst/>
            <a:rect l="l" t="t" r="r" b="b"/>
            <a:pathLst>
              <a:path w="586740" h="177164">
                <a:moveTo>
                  <a:pt x="0" y="176784"/>
                </a:moveTo>
                <a:lnTo>
                  <a:pt x="586740" y="176784"/>
                </a:lnTo>
                <a:lnTo>
                  <a:pt x="586740" y="0"/>
                </a:lnTo>
                <a:lnTo>
                  <a:pt x="0" y="0"/>
                </a:lnTo>
                <a:lnTo>
                  <a:pt x="0" y="176784"/>
                </a:lnTo>
                <a:close/>
              </a:path>
            </a:pathLst>
          </a:custGeom>
          <a:ln w="9144">
            <a:solidFill>
              <a:srgbClr val="FFFFFF"/>
            </a:solidFill>
          </a:ln>
        </p:spPr>
        <p:txBody>
          <a:bodyPr wrap="square" lIns="0" tIns="0" rIns="0" bIns="0" rtlCol="0"/>
          <a:lstStyle/>
          <a:p>
            <a:endParaRPr/>
          </a:p>
        </p:txBody>
      </p:sp>
      <p:sp>
        <p:nvSpPr>
          <p:cNvPr id="9" name="object 9"/>
          <p:cNvSpPr/>
          <p:nvPr/>
        </p:nvSpPr>
        <p:spPr>
          <a:xfrm>
            <a:off x="6864095" y="1751076"/>
            <a:ext cx="567055" cy="177165"/>
          </a:xfrm>
          <a:custGeom>
            <a:avLst/>
            <a:gdLst/>
            <a:ahLst/>
            <a:cxnLst/>
            <a:rect l="l" t="t" r="r" b="b"/>
            <a:pathLst>
              <a:path w="567054" h="177164">
                <a:moveTo>
                  <a:pt x="0" y="176784"/>
                </a:moveTo>
                <a:lnTo>
                  <a:pt x="566927" y="176784"/>
                </a:lnTo>
                <a:lnTo>
                  <a:pt x="566927" y="0"/>
                </a:lnTo>
                <a:lnTo>
                  <a:pt x="0" y="0"/>
                </a:lnTo>
                <a:lnTo>
                  <a:pt x="0" y="176784"/>
                </a:lnTo>
                <a:close/>
              </a:path>
            </a:pathLst>
          </a:custGeom>
          <a:ln w="9144">
            <a:solidFill>
              <a:srgbClr val="FFFFFF"/>
            </a:solidFill>
          </a:ln>
        </p:spPr>
        <p:txBody>
          <a:bodyPr wrap="square" lIns="0" tIns="0" rIns="0" bIns="0" rtlCol="0"/>
          <a:lstStyle/>
          <a:p>
            <a:endParaRPr/>
          </a:p>
        </p:txBody>
      </p:sp>
      <p:sp>
        <p:nvSpPr>
          <p:cNvPr id="10" name="object 10"/>
          <p:cNvSpPr/>
          <p:nvPr/>
        </p:nvSpPr>
        <p:spPr>
          <a:xfrm>
            <a:off x="7126985" y="1213866"/>
            <a:ext cx="822960" cy="132715"/>
          </a:xfrm>
          <a:custGeom>
            <a:avLst/>
            <a:gdLst/>
            <a:ahLst/>
            <a:cxnLst/>
            <a:rect l="l" t="t" r="r" b="b"/>
            <a:pathLst>
              <a:path w="822959" h="132715">
                <a:moveTo>
                  <a:pt x="0" y="132587"/>
                </a:moveTo>
                <a:lnTo>
                  <a:pt x="822959" y="132587"/>
                </a:lnTo>
                <a:lnTo>
                  <a:pt x="822959" y="0"/>
                </a:lnTo>
                <a:lnTo>
                  <a:pt x="0" y="0"/>
                </a:lnTo>
                <a:lnTo>
                  <a:pt x="0" y="132587"/>
                </a:lnTo>
                <a:close/>
              </a:path>
            </a:pathLst>
          </a:custGeom>
          <a:ln w="28956">
            <a:solidFill>
              <a:srgbClr val="FFFF00"/>
            </a:solidFill>
          </a:ln>
        </p:spPr>
        <p:txBody>
          <a:bodyPr wrap="square" lIns="0" tIns="0" rIns="0" bIns="0" rtlCol="0"/>
          <a:lstStyle/>
          <a:p>
            <a:endParaRPr/>
          </a:p>
        </p:txBody>
      </p:sp>
      <p:sp>
        <p:nvSpPr>
          <p:cNvPr id="11" name="object 11"/>
          <p:cNvSpPr/>
          <p:nvPr/>
        </p:nvSpPr>
        <p:spPr>
          <a:xfrm>
            <a:off x="10289285" y="3152394"/>
            <a:ext cx="822960" cy="134620"/>
          </a:xfrm>
          <a:custGeom>
            <a:avLst/>
            <a:gdLst/>
            <a:ahLst/>
            <a:cxnLst/>
            <a:rect l="l" t="t" r="r" b="b"/>
            <a:pathLst>
              <a:path w="822959" h="134620">
                <a:moveTo>
                  <a:pt x="0" y="134112"/>
                </a:moveTo>
                <a:lnTo>
                  <a:pt x="822959" y="134112"/>
                </a:lnTo>
                <a:lnTo>
                  <a:pt x="822959" y="0"/>
                </a:lnTo>
                <a:lnTo>
                  <a:pt x="0" y="0"/>
                </a:lnTo>
                <a:lnTo>
                  <a:pt x="0" y="134112"/>
                </a:lnTo>
                <a:close/>
              </a:path>
            </a:pathLst>
          </a:custGeom>
          <a:ln w="28956">
            <a:solidFill>
              <a:srgbClr val="FFFF00"/>
            </a:solidFill>
          </a:ln>
        </p:spPr>
        <p:txBody>
          <a:bodyPr wrap="square" lIns="0" tIns="0" rIns="0" bIns="0" rtlCol="0"/>
          <a:lstStyle/>
          <a:p>
            <a:endParaRPr/>
          </a:p>
        </p:txBody>
      </p:sp>
      <p:sp>
        <p:nvSpPr>
          <p:cNvPr id="12" name="object 12"/>
          <p:cNvSpPr/>
          <p:nvPr/>
        </p:nvSpPr>
        <p:spPr>
          <a:xfrm>
            <a:off x="9981438" y="3492246"/>
            <a:ext cx="736600" cy="288290"/>
          </a:xfrm>
          <a:custGeom>
            <a:avLst/>
            <a:gdLst/>
            <a:ahLst/>
            <a:cxnLst/>
            <a:rect l="l" t="t" r="r" b="b"/>
            <a:pathLst>
              <a:path w="736600" h="288289">
                <a:moveTo>
                  <a:pt x="0" y="288035"/>
                </a:moveTo>
                <a:lnTo>
                  <a:pt x="736092" y="288035"/>
                </a:lnTo>
                <a:lnTo>
                  <a:pt x="736092" y="0"/>
                </a:lnTo>
                <a:lnTo>
                  <a:pt x="0" y="0"/>
                </a:lnTo>
                <a:lnTo>
                  <a:pt x="0" y="288035"/>
                </a:lnTo>
                <a:close/>
              </a:path>
            </a:pathLst>
          </a:custGeom>
          <a:ln w="28956">
            <a:solidFill>
              <a:srgbClr val="FF3399"/>
            </a:solidFill>
          </a:ln>
        </p:spPr>
        <p:txBody>
          <a:bodyPr wrap="square" lIns="0" tIns="0" rIns="0" bIns="0" rtlCol="0"/>
          <a:lstStyle/>
          <a:p>
            <a:endParaRPr/>
          </a:p>
        </p:txBody>
      </p:sp>
      <p:sp>
        <p:nvSpPr>
          <p:cNvPr id="13" name="object 13"/>
          <p:cNvSpPr/>
          <p:nvPr/>
        </p:nvSpPr>
        <p:spPr>
          <a:xfrm>
            <a:off x="10709909" y="1498853"/>
            <a:ext cx="1005840" cy="134620"/>
          </a:xfrm>
          <a:custGeom>
            <a:avLst/>
            <a:gdLst/>
            <a:ahLst/>
            <a:cxnLst/>
            <a:rect l="l" t="t" r="r" b="b"/>
            <a:pathLst>
              <a:path w="1005840" h="134619">
                <a:moveTo>
                  <a:pt x="0" y="134112"/>
                </a:moveTo>
                <a:lnTo>
                  <a:pt x="1005840" y="134112"/>
                </a:lnTo>
                <a:lnTo>
                  <a:pt x="1005840" y="0"/>
                </a:lnTo>
                <a:lnTo>
                  <a:pt x="0" y="0"/>
                </a:lnTo>
                <a:lnTo>
                  <a:pt x="0" y="134112"/>
                </a:lnTo>
                <a:close/>
              </a:path>
            </a:pathLst>
          </a:custGeom>
          <a:ln w="28956">
            <a:solidFill>
              <a:srgbClr val="92D050"/>
            </a:solidFill>
          </a:ln>
        </p:spPr>
        <p:txBody>
          <a:bodyPr wrap="square" lIns="0" tIns="0" rIns="0" bIns="0" rtlCol="0"/>
          <a:lstStyle/>
          <a:p>
            <a:endParaRPr/>
          </a:p>
        </p:txBody>
      </p:sp>
      <p:sp>
        <p:nvSpPr>
          <p:cNvPr id="17" name="object 17"/>
          <p:cNvSpPr txBox="1"/>
          <p:nvPr/>
        </p:nvSpPr>
        <p:spPr>
          <a:xfrm>
            <a:off x="6555485" y="5103367"/>
            <a:ext cx="5189855" cy="451484"/>
          </a:xfrm>
          <a:prstGeom prst="rect">
            <a:avLst/>
          </a:prstGeom>
        </p:spPr>
        <p:txBody>
          <a:bodyPr vert="horz" wrap="square" lIns="0" tIns="12700" rIns="0" bIns="0" rtlCol="0">
            <a:spAutoFit/>
          </a:bodyPr>
          <a:lstStyle/>
          <a:p>
            <a:pPr marL="12700">
              <a:lnSpc>
                <a:spcPts val="1675"/>
              </a:lnSpc>
              <a:spcBef>
                <a:spcPts val="100"/>
              </a:spcBef>
            </a:pPr>
            <a:r>
              <a:rPr sz="1400" spc="-55" dirty="0">
                <a:solidFill>
                  <a:srgbClr val="92D050"/>
                </a:solidFill>
                <a:latin typeface="Arial"/>
                <a:cs typeface="Arial"/>
              </a:rPr>
              <a:t>Lateral </a:t>
            </a:r>
            <a:r>
              <a:rPr sz="1400" spc="-30" dirty="0">
                <a:solidFill>
                  <a:srgbClr val="92D050"/>
                </a:solidFill>
                <a:latin typeface="Arial"/>
                <a:cs typeface="Arial"/>
              </a:rPr>
              <a:t>ventricle </a:t>
            </a:r>
            <a:r>
              <a:rPr sz="1400" dirty="0">
                <a:solidFill>
                  <a:srgbClr val="92D050"/>
                </a:solidFill>
                <a:latin typeface="Wingdings"/>
                <a:cs typeface="Wingdings"/>
              </a:rPr>
              <a:t></a:t>
            </a:r>
            <a:r>
              <a:rPr sz="1400" dirty="0">
                <a:solidFill>
                  <a:srgbClr val="92D050"/>
                </a:solidFill>
                <a:latin typeface="Times New Roman"/>
                <a:cs typeface="Times New Roman"/>
              </a:rPr>
              <a:t> </a:t>
            </a:r>
            <a:r>
              <a:rPr sz="1400" spc="-20" dirty="0">
                <a:solidFill>
                  <a:srgbClr val="92D050"/>
                </a:solidFill>
                <a:latin typeface="Arial"/>
                <a:cs typeface="Arial"/>
              </a:rPr>
              <a:t>3</a:t>
            </a:r>
            <a:r>
              <a:rPr sz="1350" spc="-30" baseline="24691" dirty="0">
                <a:solidFill>
                  <a:srgbClr val="92D050"/>
                </a:solidFill>
                <a:latin typeface="Arial"/>
                <a:cs typeface="Arial"/>
              </a:rPr>
              <a:t>rd </a:t>
            </a:r>
            <a:r>
              <a:rPr sz="1400" spc="-30" dirty="0">
                <a:solidFill>
                  <a:srgbClr val="92D050"/>
                </a:solidFill>
                <a:latin typeface="Arial"/>
                <a:cs typeface="Arial"/>
              </a:rPr>
              <a:t>ventricle </a:t>
            </a:r>
            <a:r>
              <a:rPr sz="1400" dirty="0">
                <a:solidFill>
                  <a:srgbClr val="92D050"/>
                </a:solidFill>
                <a:latin typeface="Wingdings"/>
                <a:cs typeface="Wingdings"/>
              </a:rPr>
              <a:t></a:t>
            </a:r>
            <a:r>
              <a:rPr sz="1400" dirty="0">
                <a:solidFill>
                  <a:srgbClr val="92D050"/>
                </a:solidFill>
                <a:latin typeface="Times New Roman"/>
                <a:cs typeface="Times New Roman"/>
              </a:rPr>
              <a:t> </a:t>
            </a:r>
            <a:r>
              <a:rPr sz="1400" spc="-10" dirty="0">
                <a:solidFill>
                  <a:srgbClr val="92D050"/>
                </a:solidFill>
                <a:latin typeface="Arial"/>
                <a:cs typeface="Arial"/>
              </a:rPr>
              <a:t>4</a:t>
            </a:r>
            <a:r>
              <a:rPr sz="1350" spc="-15" baseline="24691" dirty="0">
                <a:solidFill>
                  <a:srgbClr val="92D050"/>
                </a:solidFill>
                <a:latin typeface="Arial"/>
                <a:cs typeface="Arial"/>
              </a:rPr>
              <a:t>th </a:t>
            </a:r>
            <a:r>
              <a:rPr sz="1400" spc="-30" dirty="0">
                <a:solidFill>
                  <a:srgbClr val="92D050"/>
                </a:solidFill>
                <a:latin typeface="Arial"/>
                <a:cs typeface="Arial"/>
              </a:rPr>
              <a:t>ventricle </a:t>
            </a:r>
            <a:r>
              <a:rPr sz="1400" dirty="0">
                <a:solidFill>
                  <a:srgbClr val="92D050"/>
                </a:solidFill>
                <a:latin typeface="Wingdings"/>
                <a:cs typeface="Wingdings"/>
              </a:rPr>
              <a:t></a:t>
            </a:r>
            <a:r>
              <a:rPr sz="1400" dirty="0">
                <a:solidFill>
                  <a:srgbClr val="92D050"/>
                </a:solidFill>
                <a:latin typeface="Times New Roman"/>
                <a:cs typeface="Times New Roman"/>
              </a:rPr>
              <a:t> </a:t>
            </a:r>
            <a:r>
              <a:rPr sz="1400" spc="-35" dirty="0">
                <a:solidFill>
                  <a:srgbClr val="92D050"/>
                </a:solidFill>
                <a:latin typeface="Arial"/>
                <a:cs typeface="Arial"/>
              </a:rPr>
              <a:t>central </a:t>
            </a:r>
            <a:r>
              <a:rPr sz="1400" spc="-75" dirty="0">
                <a:solidFill>
                  <a:srgbClr val="92D050"/>
                </a:solidFill>
                <a:latin typeface="Arial"/>
                <a:cs typeface="Arial"/>
              </a:rPr>
              <a:t>canal</a:t>
            </a:r>
            <a:r>
              <a:rPr sz="1400" spc="-220" dirty="0">
                <a:solidFill>
                  <a:srgbClr val="92D050"/>
                </a:solidFill>
                <a:latin typeface="Arial"/>
                <a:cs typeface="Arial"/>
              </a:rPr>
              <a:t> </a:t>
            </a:r>
            <a:r>
              <a:rPr sz="1400" spc="-60" dirty="0">
                <a:solidFill>
                  <a:srgbClr val="92D050"/>
                </a:solidFill>
                <a:latin typeface="Arial"/>
                <a:cs typeface="Arial"/>
              </a:rPr>
              <a:t>(small</a:t>
            </a:r>
            <a:endParaRPr sz="1400">
              <a:latin typeface="Arial"/>
              <a:cs typeface="Arial"/>
            </a:endParaRPr>
          </a:p>
          <a:p>
            <a:pPr marR="5080" algn="r">
              <a:lnSpc>
                <a:spcPts val="1675"/>
              </a:lnSpc>
            </a:pPr>
            <a:r>
              <a:rPr sz="1400" spc="-50" dirty="0">
                <a:solidFill>
                  <a:srgbClr val="92D050"/>
                </a:solidFill>
                <a:latin typeface="Arial"/>
                <a:cs typeface="Arial"/>
              </a:rPr>
              <a:t>p</a:t>
            </a:r>
            <a:r>
              <a:rPr sz="1400" spc="-15" dirty="0">
                <a:solidFill>
                  <a:srgbClr val="92D050"/>
                </a:solidFill>
                <a:latin typeface="Arial"/>
                <a:cs typeface="Arial"/>
              </a:rPr>
              <a:t>ortion)</a:t>
            </a:r>
            <a:endParaRPr sz="1400">
              <a:latin typeface="Arial"/>
              <a:cs typeface="Arial"/>
            </a:endParaRPr>
          </a:p>
        </p:txBody>
      </p:sp>
      <p:sp>
        <p:nvSpPr>
          <p:cNvPr id="18" name="object 18"/>
          <p:cNvSpPr/>
          <p:nvPr/>
        </p:nvSpPr>
        <p:spPr>
          <a:xfrm>
            <a:off x="7682483" y="5343525"/>
            <a:ext cx="1867154" cy="949439"/>
          </a:xfrm>
          <a:prstGeom prst="rect">
            <a:avLst/>
          </a:prstGeom>
          <a:blipFill>
            <a:blip r:embed="rId5" cstate="print"/>
            <a:stretch>
              <a:fillRect/>
            </a:stretch>
          </a:blipFill>
        </p:spPr>
        <p:txBody>
          <a:bodyPr wrap="square" lIns="0" tIns="0" rIns="0" bIns="0" rtlCol="0"/>
          <a:lstStyle/>
          <a:p>
            <a:endParaRPr/>
          </a:p>
        </p:txBody>
      </p:sp>
      <p:sp>
        <p:nvSpPr>
          <p:cNvPr id="19" name="object 19"/>
          <p:cNvSpPr txBox="1"/>
          <p:nvPr/>
        </p:nvSpPr>
        <p:spPr>
          <a:xfrm>
            <a:off x="6538086" y="6313423"/>
            <a:ext cx="5151120" cy="239395"/>
          </a:xfrm>
          <a:prstGeom prst="rect">
            <a:avLst/>
          </a:prstGeom>
        </p:spPr>
        <p:txBody>
          <a:bodyPr vert="horz" wrap="square" lIns="0" tIns="12700" rIns="0" bIns="0" rtlCol="0">
            <a:spAutoFit/>
          </a:bodyPr>
          <a:lstStyle/>
          <a:p>
            <a:pPr marL="12700">
              <a:lnSpc>
                <a:spcPct val="100000"/>
              </a:lnSpc>
              <a:spcBef>
                <a:spcPts val="100"/>
              </a:spcBef>
            </a:pPr>
            <a:r>
              <a:rPr sz="1400" spc="-75" dirty="0">
                <a:solidFill>
                  <a:srgbClr val="92D050"/>
                </a:solidFill>
                <a:latin typeface="Arial"/>
                <a:cs typeface="Arial"/>
              </a:rPr>
              <a:t>Subarachnoid </a:t>
            </a:r>
            <a:r>
              <a:rPr sz="1400" spc="-105" dirty="0">
                <a:solidFill>
                  <a:srgbClr val="92D050"/>
                </a:solidFill>
                <a:latin typeface="Arial"/>
                <a:cs typeface="Arial"/>
              </a:rPr>
              <a:t>space </a:t>
            </a:r>
            <a:r>
              <a:rPr sz="1400" dirty="0">
                <a:solidFill>
                  <a:srgbClr val="92D050"/>
                </a:solidFill>
                <a:latin typeface="Wingdings"/>
                <a:cs typeface="Wingdings"/>
              </a:rPr>
              <a:t></a:t>
            </a:r>
            <a:r>
              <a:rPr sz="1400" dirty="0">
                <a:solidFill>
                  <a:srgbClr val="92D050"/>
                </a:solidFill>
                <a:latin typeface="Times New Roman"/>
                <a:cs typeface="Times New Roman"/>
              </a:rPr>
              <a:t> </a:t>
            </a:r>
            <a:r>
              <a:rPr sz="1400" spc="-30" dirty="0">
                <a:solidFill>
                  <a:srgbClr val="92D050"/>
                </a:solidFill>
                <a:latin typeface="Arial"/>
                <a:cs typeface="Arial"/>
              </a:rPr>
              <a:t>through </a:t>
            </a:r>
            <a:r>
              <a:rPr sz="1400" spc="-55" dirty="0">
                <a:solidFill>
                  <a:srgbClr val="92D050"/>
                </a:solidFill>
                <a:latin typeface="Arial"/>
                <a:cs typeface="Arial"/>
              </a:rPr>
              <a:t>arachnoid </a:t>
            </a:r>
            <a:r>
              <a:rPr sz="1400" spc="-5" dirty="0">
                <a:solidFill>
                  <a:srgbClr val="92D050"/>
                </a:solidFill>
                <a:latin typeface="Arial"/>
                <a:cs typeface="Arial"/>
              </a:rPr>
              <a:t>villi </a:t>
            </a:r>
            <a:r>
              <a:rPr sz="1400" dirty="0">
                <a:solidFill>
                  <a:srgbClr val="92D050"/>
                </a:solidFill>
                <a:latin typeface="Wingdings"/>
                <a:cs typeface="Wingdings"/>
              </a:rPr>
              <a:t></a:t>
            </a:r>
            <a:r>
              <a:rPr sz="1400" dirty="0">
                <a:solidFill>
                  <a:srgbClr val="92D050"/>
                </a:solidFill>
                <a:latin typeface="Times New Roman"/>
                <a:cs typeface="Times New Roman"/>
              </a:rPr>
              <a:t> </a:t>
            </a:r>
            <a:r>
              <a:rPr sz="1400" spc="-35" dirty="0">
                <a:solidFill>
                  <a:srgbClr val="92D050"/>
                </a:solidFill>
                <a:latin typeface="Arial"/>
                <a:cs typeface="Arial"/>
              </a:rPr>
              <a:t>dural </a:t>
            </a:r>
            <a:r>
              <a:rPr sz="1400" spc="-75" dirty="0">
                <a:solidFill>
                  <a:srgbClr val="92D050"/>
                </a:solidFill>
                <a:latin typeface="Arial"/>
                <a:cs typeface="Arial"/>
              </a:rPr>
              <a:t>venous</a:t>
            </a:r>
            <a:r>
              <a:rPr sz="1400" spc="-270" dirty="0">
                <a:solidFill>
                  <a:srgbClr val="92D050"/>
                </a:solidFill>
                <a:latin typeface="Arial"/>
                <a:cs typeface="Arial"/>
              </a:rPr>
              <a:t> </a:t>
            </a:r>
            <a:r>
              <a:rPr sz="1400" spc="-95" dirty="0">
                <a:solidFill>
                  <a:srgbClr val="92D050"/>
                </a:solidFill>
                <a:latin typeface="Arial"/>
                <a:cs typeface="Arial"/>
              </a:rPr>
              <a:t>sinuses</a:t>
            </a:r>
            <a:endParaRPr sz="1400" dirty="0">
              <a:latin typeface="Arial"/>
              <a:cs typeface="Arial"/>
            </a:endParaRPr>
          </a:p>
        </p:txBody>
      </p:sp>
      <p:sp>
        <p:nvSpPr>
          <p:cNvPr id="23" name="Title 1">
            <a:extLst>
              <a:ext uri="{FF2B5EF4-FFF2-40B4-BE49-F238E27FC236}">
                <a16:creationId xmlns:a16="http://schemas.microsoft.com/office/drawing/2014/main" id="{B83B8DEB-EB9D-4BF3-B293-D49FD58ED871}"/>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Cerebrospinal Fluid (CSF)</a:t>
            </a:r>
            <a:endParaRPr lang="en-US" sz="3200" b="1" dirty="0"/>
          </a:p>
        </p:txBody>
      </p:sp>
      <p:sp>
        <p:nvSpPr>
          <p:cNvPr id="26" name="object 19"/>
          <p:cNvSpPr txBox="1"/>
          <p:nvPr/>
        </p:nvSpPr>
        <p:spPr>
          <a:xfrm>
            <a:off x="968130" y="1458681"/>
            <a:ext cx="5906135" cy="4974439"/>
          </a:xfrm>
          <a:prstGeom prst="rect">
            <a:avLst/>
          </a:prstGeom>
        </p:spPr>
        <p:txBody>
          <a:bodyPr vert="horz" wrap="square" lIns="0" tIns="49530" rIns="0" bIns="0" rtlCol="0">
            <a:spAutoFit/>
          </a:bodyPr>
          <a:lstStyle/>
          <a:p>
            <a:pPr marL="361315" marR="899794" indent="-348615">
              <a:lnSpc>
                <a:spcPts val="2380"/>
              </a:lnSpc>
              <a:buFont typeface="Courier New"/>
              <a:buChar char="o"/>
              <a:tabLst>
                <a:tab pos="361950" algn="l"/>
              </a:tabLst>
            </a:pPr>
            <a:r>
              <a:rPr lang="en-US" sz="2200" spc="-105" dirty="0">
                <a:solidFill>
                  <a:srgbClr val="C00000"/>
                </a:solidFill>
                <a:latin typeface="+mj-lt"/>
                <a:cs typeface="Arial"/>
              </a:rPr>
              <a:t>CSF is constantly produced by the </a:t>
            </a:r>
            <a:r>
              <a:rPr lang="en-US" sz="2200" u="heavy" spc="-105" dirty="0">
                <a:solidFill>
                  <a:srgbClr val="C00000"/>
                </a:solidFill>
                <a:uFill>
                  <a:solidFill>
                    <a:srgbClr val="FFFF00"/>
                  </a:solidFill>
                </a:uFill>
                <a:latin typeface="+mj-lt"/>
                <a:cs typeface="Arial"/>
              </a:rPr>
              <a:t>choroid  plexuses</a:t>
            </a:r>
            <a:r>
              <a:rPr lang="en-US" sz="2200" spc="-105" dirty="0">
                <a:solidFill>
                  <a:srgbClr val="C00000"/>
                </a:solidFill>
                <a:latin typeface="+mj-lt"/>
                <a:cs typeface="Arial"/>
              </a:rPr>
              <a:t> inside the ventricles.</a:t>
            </a:r>
          </a:p>
          <a:p>
            <a:pPr marL="361315" marR="899794" indent="-348615">
              <a:lnSpc>
                <a:spcPts val="2380"/>
              </a:lnSpc>
              <a:buFont typeface="Courier New"/>
              <a:buChar char="o"/>
              <a:tabLst>
                <a:tab pos="361950" algn="l"/>
              </a:tabLst>
            </a:pPr>
            <a:r>
              <a:rPr lang="en-US" sz="2200" spc="-105" dirty="0">
                <a:latin typeface="+mj-lt"/>
                <a:cs typeface="Arial"/>
              </a:rPr>
              <a:t>Inside the brain, CSF flows from the lateral  ventricles to the 3rd and 4th ventricles*</a:t>
            </a:r>
          </a:p>
          <a:p>
            <a:pPr marL="361315" marR="899794" indent="-348615">
              <a:lnSpc>
                <a:spcPts val="2380"/>
              </a:lnSpc>
              <a:buFont typeface="Courier New"/>
              <a:buChar char="o"/>
              <a:tabLst>
                <a:tab pos="361950" algn="l"/>
              </a:tabLst>
            </a:pPr>
            <a:r>
              <a:rPr lang="en-US" sz="2200" spc="-105" dirty="0">
                <a:latin typeface="+mj-lt"/>
                <a:cs typeface="Arial"/>
              </a:rPr>
              <a:t>From the 4th ventricle, a </a:t>
            </a:r>
            <a:r>
              <a:rPr lang="en-US" sz="2200" spc="-105" dirty="0">
                <a:solidFill>
                  <a:srgbClr val="92D050"/>
                </a:solidFill>
                <a:latin typeface="+mj-lt"/>
                <a:cs typeface="Arial"/>
              </a:rPr>
              <a:t>small</a:t>
            </a:r>
            <a:r>
              <a:rPr lang="en-US" sz="2200" spc="-105" dirty="0">
                <a:latin typeface="+mj-lt"/>
                <a:cs typeface="Arial"/>
              </a:rPr>
              <a:t> part of the CSF</a:t>
            </a:r>
          </a:p>
          <a:p>
            <a:pPr marL="361315" marR="899794" indent="-348615">
              <a:lnSpc>
                <a:spcPts val="2380"/>
              </a:lnSpc>
              <a:buFont typeface="Courier New"/>
              <a:buChar char="o"/>
              <a:tabLst>
                <a:tab pos="361950" algn="l"/>
              </a:tabLst>
            </a:pPr>
            <a:r>
              <a:rPr lang="en-US" sz="2200" spc="-105" dirty="0">
                <a:latin typeface="+mj-lt"/>
                <a:cs typeface="Arial"/>
              </a:rPr>
              <a:t>flows down in the </a:t>
            </a:r>
            <a:r>
              <a:rPr lang="en-US" sz="2200" u="heavy" spc="-105" dirty="0">
                <a:uFill>
                  <a:solidFill>
                    <a:srgbClr val="FF33CC"/>
                  </a:solidFill>
                </a:uFill>
                <a:latin typeface="+mj-lt"/>
                <a:cs typeface="Arial"/>
              </a:rPr>
              <a:t>central canal</a:t>
            </a:r>
            <a:r>
              <a:rPr lang="en-US" sz="2200" spc="-105" dirty="0">
                <a:latin typeface="+mj-lt"/>
                <a:cs typeface="Arial"/>
              </a:rPr>
              <a:t> of the spinal cord.</a:t>
            </a:r>
          </a:p>
          <a:p>
            <a:pPr marL="361315" marR="899794" indent="-348615">
              <a:lnSpc>
                <a:spcPts val="2380"/>
              </a:lnSpc>
              <a:buFont typeface="Courier New"/>
              <a:buChar char="o"/>
              <a:tabLst>
                <a:tab pos="361950" algn="l"/>
              </a:tabLst>
            </a:pPr>
            <a:r>
              <a:rPr lang="en-US" sz="2200" spc="-105" dirty="0">
                <a:latin typeface="+mj-lt"/>
                <a:cs typeface="Arial"/>
              </a:rPr>
              <a:t>Most of the </a:t>
            </a:r>
            <a:r>
              <a:rPr lang="en-US" sz="2200" spc="-105" dirty="0" smtClean="0">
                <a:latin typeface="+mj-lt"/>
                <a:cs typeface="Arial"/>
              </a:rPr>
              <a:t>CSF drains </a:t>
            </a:r>
            <a:r>
              <a:rPr lang="en-US" sz="2200" spc="-105" dirty="0">
                <a:latin typeface="+mj-lt"/>
                <a:cs typeface="Arial"/>
              </a:rPr>
              <a:t>from the 4th ventricle	to  distribute in the </a:t>
            </a:r>
            <a:r>
              <a:rPr lang="en-US" sz="2200" u="heavy" spc="-105" dirty="0">
                <a:uFill>
                  <a:solidFill>
                    <a:srgbClr val="92D050"/>
                  </a:solidFill>
                </a:uFill>
                <a:latin typeface="+mj-lt"/>
                <a:cs typeface="Arial"/>
              </a:rPr>
              <a:t>subarachnoid space </a:t>
            </a:r>
            <a:r>
              <a:rPr lang="en-US" sz="2200" spc="-105" dirty="0">
                <a:latin typeface="+mj-lt"/>
                <a:cs typeface="Arial"/>
              </a:rPr>
              <a:t>around the </a:t>
            </a:r>
            <a:r>
              <a:rPr lang="en-US" sz="2200" spc="-105" dirty="0" smtClean="0">
                <a:latin typeface="+mj-lt"/>
                <a:cs typeface="Arial"/>
              </a:rPr>
              <a:t>brain </a:t>
            </a:r>
            <a:r>
              <a:rPr lang="en-US" sz="2200" spc="-105" dirty="0">
                <a:latin typeface="+mj-lt"/>
                <a:cs typeface="Arial"/>
              </a:rPr>
              <a:t>and returns to the </a:t>
            </a:r>
            <a:r>
              <a:rPr lang="en-US" sz="2200" spc="-105" dirty="0" err="1">
                <a:latin typeface="+mj-lt"/>
                <a:cs typeface="Arial"/>
              </a:rPr>
              <a:t>dural</a:t>
            </a:r>
            <a:r>
              <a:rPr lang="en-US" sz="2200" spc="-105" dirty="0">
                <a:latin typeface="+mj-lt"/>
                <a:cs typeface="Arial"/>
              </a:rPr>
              <a:t> sinuses through  the arachnoids villi.</a:t>
            </a:r>
          </a:p>
          <a:p>
            <a:pPr marL="361315" marR="899794" indent="-348615">
              <a:lnSpc>
                <a:spcPts val="2380"/>
              </a:lnSpc>
              <a:buFont typeface="Courier New"/>
              <a:buChar char="o"/>
              <a:tabLst>
                <a:tab pos="361950" algn="l"/>
              </a:tabLst>
            </a:pPr>
            <a:r>
              <a:rPr lang="en-US" sz="2200" spc="-105" dirty="0">
                <a:latin typeface="+mj-lt"/>
                <a:cs typeface="Arial"/>
              </a:rPr>
              <a:t>Arachnoid villi are small protrusions of the  arachnoid.</a:t>
            </a:r>
          </a:p>
          <a:p>
            <a:pPr marL="361315" marR="899794" indent="-348615">
              <a:lnSpc>
                <a:spcPts val="2380"/>
              </a:lnSpc>
              <a:buFont typeface="Courier New"/>
              <a:buChar char="o"/>
              <a:tabLst>
                <a:tab pos="361950" algn="l"/>
              </a:tabLst>
            </a:pPr>
            <a:r>
              <a:rPr lang="en-US" sz="2200" spc="-105" dirty="0">
                <a:solidFill>
                  <a:srgbClr val="C00000"/>
                </a:solidFill>
                <a:latin typeface="+mj-lt"/>
                <a:cs typeface="Arial"/>
              </a:rPr>
              <a:t>Villi absorb cerebrospinal fluid and </a:t>
            </a:r>
            <a:r>
              <a:rPr lang="en-US" sz="2200" u="sng" spc="-105" dirty="0">
                <a:solidFill>
                  <a:srgbClr val="C00000"/>
                </a:solidFill>
                <a:latin typeface="+mj-lt"/>
                <a:cs typeface="Arial"/>
              </a:rPr>
              <a:t>return</a:t>
            </a:r>
            <a:r>
              <a:rPr lang="en-US" sz="2200" spc="-105" dirty="0">
                <a:solidFill>
                  <a:srgbClr val="C00000"/>
                </a:solidFill>
                <a:latin typeface="+mj-lt"/>
                <a:cs typeface="Arial"/>
              </a:rPr>
              <a:t> it  finally to the </a:t>
            </a:r>
            <a:r>
              <a:rPr lang="en-US" sz="2200" spc="-105" dirty="0" err="1">
                <a:solidFill>
                  <a:srgbClr val="C00000"/>
                </a:solidFill>
                <a:latin typeface="+mj-lt"/>
                <a:cs typeface="Arial"/>
              </a:rPr>
              <a:t>dural</a:t>
            </a:r>
            <a:r>
              <a:rPr lang="en-US" sz="2200" spc="-105" dirty="0">
                <a:solidFill>
                  <a:srgbClr val="C00000"/>
                </a:solidFill>
                <a:latin typeface="+mj-lt"/>
                <a:cs typeface="Arial"/>
              </a:rPr>
              <a:t> venous circulation</a:t>
            </a:r>
            <a:r>
              <a:rPr lang="en-US" sz="2200" spc="-105" dirty="0" smtClean="0">
                <a:solidFill>
                  <a:srgbClr val="C00000"/>
                </a:solidFill>
                <a:latin typeface="+mj-lt"/>
                <a:cs typeface="Arial"/>
              </a:rPr>
              <a:t>.</a:t>
            </a:r>
          </a:p>
          <a:p>
            <a:pPr marL="361315" marR="899794" indent="-348615">
              <a:lnSpc>
                <a:spcPts val="2380"/>
              </a:lnSpc>
              <a:buFont typeface="Courier New"/>
              <a:buChar char="o"/>
              <a:tabLst>
                <a:tab pos="361950" algn="l"/>
              </a:tabLst>
            </a:pPr>
            <a:r>
              <a:rPr lang="en-US" sz="2200" spc="-105" dirty="0" smtClean="0">
                <a:solidFill>
                  <a:srgbClr val="92D050"/>
                </a:solidFill>
                <a:latin typeface="+mj-lt"/>
                <a:cs typeface="Arial"/>
              </a:rPr>
              <a:t>CSF is important to absorbed hits</a:t>
            </a:r>
            <a:endParaRPr lang="en-US" sz="2200" spc="-105" dirty="0">
              <a:solidFill>
                <a:srgbClr val="92D050"/>
              </a:solidFill>
              <a:latin typeface="+mj-lt"/>
              <a:cs typeface="Arial"/>
            </a:endParaRPr>
          </a:p>
        </p:txBody>
      </p:sp>
    </p:spTree>
    <p:extLst>
      <p:ext uri="{BB962C8B-B14F-4D97-AF65-F5344CB8AC3E}">
        <p14:creationId xmlns:p14="http://schemas.microsoft.com/office/powerpoint/2010/main" val="32434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25009" y="366776"/>
            <a:ext cx="1741805" cy="566822"/>
          </a:xfrm>
          <a:prstGeom prst="rect">
            <a:avLst/>
          </a:prstGeom>
        </p:spPr>
        <p:txBody>
          <a:bodyPr vert="horz" wrap="square" lIns="0" tIns="12700" rIns="0" bIns="0" rtlCol="0">
            <a:spAutoFit/>
          </a:bodyPr>
          <a:lstStyle/>
          <a:p>
            <a:pPr marL="12700">
              <a:lnSpc>
                <a:spcPct val="100000"/>
              </a:lnSpc>
              <a:spcBef>
                <a:spcPts val="100"/>
              </a:spcBef>
            </a:pPr>
            <a:r>
              <a:rPr sz="3600" spc="-114" dirty="0"/>
              <a:t>S</a:t>
            </a:r>
            <a:r>
              <a:rPr sz="3600" spc="-125" dirty="0"/>
              <a:t>u</a:t>
            </a:r>
            <a:r>
              <a:rPr sz="3600" spc="-200" dirty="0"/>
              <a:t>m</a:t>
            </a:r>
            <a:r>
              <a:rPr sz="3600" spc="-210" dirty="0"/>
              <a:t>m</a:t>
            </a:r>
            <a:r>
              <a:rPr sz="3600" spc="-229" dirty="0"/>
              <a:t>a</a:t>
            </a:r>
            <a:r>
              <a:rPr sz="3600" spc="-190" dirty="0"/>
              <a:t>ry</a:t>
            </a:r>
            <a:endParaRPr spc="-190" dirty="0"/>
          </a:p>
        </p:txBody>
      </p:sp>
      <p:sp>
        <p:nvSpPr>
          <p:cNvPr id="3" name="bk object 16"/>
          <p:cNvSpPr/>
          <p:nvPr/>
        </p:nvSpPr>
        <p:spPr>
          <a:xfrm>
            <a:off x="74637" y="1054608"/>
            <a:ext cx="12056402" cy="534009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58624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27">
            <a:extLst>
              <a:ext uri="{FF2B5EF4-FFF2-40B4-BE49-F238E27FC236}">
                <a16:creationId xmlns:a16="http://schemas.microsoft.com/office/drawing/2014/main" id="{B98FC2DA-457F-4E15-82A5-85E2305F44F0}"/>
              </a:ext>
            </a:extLst>
          </p:cNvPr>
          <p:cNvSpPr txBox="1">
            <a:spLocks/>
          </p:cNvSpPr>
          <p:nvPr/>
        </p:nvSpPr>
        <p:spPr>
          <a:xfrm>
            <a:off x="245438" y="450574"/>
            <a:ext cx="5399987" cy="6255026"/>
          </a:xfrm>
          <a:prstGeom prst="rect">
            <a:avLst/>
          </a:prstGeom>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1600" b="1" dirty="0" smtClean="0">
                <a:solidFill>
                  <a:schemeClr val="bg2">
                    <a:lumMod val="25000"/>
                  </a:schemeClr>
                </a:solidFill>
              </a:rPr>
              <a:t>(1) </a:t>
            </a:r>
            <a:r>
              <a:rPr lang="en-US" altLang="en-US" sz="1600" b="1" dirty="0" smtClean="0">
                <a:solidFill>
                  <a:schemeClr val="bg2">
                    <a:lumMod val="25000"/>
                  </a:schemeClr>
                </a:solidFill>
                <a:ea typeface="Open Sans" panose="020B0604020202020204" charset="0"/>
                <a:cs typeface="Open Sans" panose="020B0604020202020204" charset="0"/>
              </a:rPr>
              <a:t>CSF </a:t>
            </a:r>
            <a:r>
              <a:rPr lang="en-US" altLang="en-US" sz="1600" b="1" dirty="0">
                <a:solidFill>
                  <a:schemeClr val="bg2">
                    <a:lumMod val="25000"/>
                  </a:schemeClr>
                </a:solidFill>
                <a:ea typeface="Open Sans" panose="020B0604020202020204" charset="0"/>
                <a:cs typeface="Open Sans" panose="020B0604020202020204" charset="0"/>
              </a:rPr>
              <a:t>is constantly produced </a:t>
            </a:r>
            <a:r>
              <a:rPr lang="en-US" altLang="en-US" sz="1600" b="1" dirty="0" smtClean="0">
                <a:solidFill>
                  <a:schemeClr val="bg2">
                    <a:lumMod val="25000"/>
                  </a:schemeClr>
                </a:solidFill>
                <a:ea typeface="Open Sans" panose="020B0604020202020204" charset="0"/>
                <a:cs typeface="Open Sans" panose="020B0604020202020204" charset="0"/>
              </a:rPr>
              <a:t>by? </a:t>
            </a:r>
            <a:endParaRPr lang="en-US" sz="1600" b="1" dirty="0">
              <a:solidFill>
                <a:schemeClr val="bg2">
                  <a:lumMod val="25000"/>
                </a:schemeClr>
              </a:solidFill>
            </a:endParaRPr>
          </a:p>
          <a:p>
            <a:pPr marL="0" indent="0">
              <a:lnSpc>
                <a:spcPct val="100000"/>
              </a:lnSpc>
              <a:spcBef>
                <a:spcPts val="100"/>
              </a:spcBef>
              <a:buNone/>
            </a:pPr>
            <a:r>
              <a:rPr lang="en-US" sz="1600" dirty="0"/>
              <a:t>A) </a:t>
            </a:r>
            <a:r>
              <a:rPr lang="en-US" altLang="en-US" sz="1600" dirty="0" smtClean="0">
                <a:ea typeface="Open Sans" panose="020B0604020202020204" charset="0"/>
                <a:cs typeface="Open Sans" panose="020B0604020202020204" charset="0"/>
              </a:rPr>
              <a:t>Cerebral Aqueduct                                       </a:t>
            </a:r>
            <a:r>
              <a:rPr lang="en-US" sz="1600" dirty="0" smtClean="0"/>
              <a:t>B) </a:t>
            </a:r>
            <a:r>
              <a:rPr lang="en-US" altLang="en-US" sz="1600" dirty="0" smtClean="0">
                <a:ea typeface="Open Sans" panose="020B0604020202020204" charset="0"/>
                <a:cs typeface="Open Sans" panose="020B0604020202020204" charset="0"/>
              </a:rPr>
              <a:t>Choroid Plexuses</a:t>
            </a:r>
          </a:p>
          <a:p>
            <a:pPr marL="0" indent="0">
              <a:lnSpc>
                <a:spcPct val="100000"/>
              </a:lnSpc>
              <a:spcBef>
                <a:spcPts val="100"/>
              </a:spcBef>
              <a:buNone/>
            </a:pPr>
            <a:r>
              <a:rPr lang="en-US" sz="1600" dirty="0" smtClean="0"/>
              <a:t>C) </a:t>
            </a:r>
            <a:r>
              <a:rPr lang="en-US" altLang="en-US" sz="1600" dirty="0" smtClean="0">
                <a:ea typeface="Open Sans" panose="020B0604020202020204" charset="0"/>
                <a:cs typeface="Open Sans" panose="020B0604020202020204" charset="0"/>
              </a:rPr>
              <a:t>Diencephalon                                                </a:t>
            </a:r>
            <a:r>
              <a:rPr lang="en-US" sz="1600" dirty="0" smtClean="0"/>
              <a:t>D) </a:t>
            </a:r>
            <a:r>
              <a:rPr lang="en-US" altLang="en-US" sz="1600" dirty="0" smtClean="0">
                <a:ea typeface="Open Sans" panose="020B0604020202020204" charset="0"/>
                <a:cs typeface="Open Sans" panose="020B0604020202020204" charset="0"/>
              </a:rPr>
              <a:t>Brachial plexuses</a:t>
            </a:r>
            <a:endParaRPr lang="en-US" altLang="en-US" sz="1600" dirty="0">
              <a:ea typeface="Open Sans" panose="020B0604020202020204" charset="0"/>
              <a:cs typeface="Open Sans" panose="020B0604020202020204" charset="0"/>
            </a:endParaRPr>
          </a:p>
          <a:p>
            <a:pPr marL="0" indent="0">
              <a:lnSpc>
                <a:spcPct val="100000"/>
              </a:lnSpc>
              <a:spcBef>
                <a:spcPts val="100"/>
              </a:spcBef>
              <a:buFont typeface="Arial" panose="020B0604020202020204" pitchFamily="34" charset="0"/>
              <a:buNone/>
            </a:pPr>
            <a:endParaRPr lang="en-US" sz="1600" dirty="0"/>
          </a:p>
          <a:p>
            <a:pPr marL="0" indent="0">
              <a:lnSpc>
                <a:spcPct val="100000"/>
              </a:lnSpc>
              <a:spcBef>
                <a:spcPts val="100"/>
              </a:spcBef>
              <a:buNone/>
            </a:pPr>
            <a:r>
              <a:rPr lang="en-US" sz="1600" b="1" dirty="0">
                <a:solidFill>
                  <a:schemeClr val="bg2">
                    <a:lumMod val="25000"/>
                  </a:schemeClr>
                </a:solidFill>
              </a:rPr>
              <a:t>(2) </a:t>
            </a:r>
            <a:r>
              <a:rPr lang="en-US" altLang="en-US" sz="1600" b="1" dirty="0">
                <a:solidFill>
                  <a:schemeClr val="bg2">
                    <a:lumMod val="25000"/>
                  </a:schemeClr>
                </a:solidFill>
              </a:rPr>
              <a:t>What is the final drainage of </a:t>
            </a:r>
            <a:r>
              <a:rPr lang="en-US" altLang="en-US" sz="1600" b="1" dirty="0" smtClean="0">
                <a:solidFill>
                  <a:schemeClr val="bg2">
                    <a:lumMod val="25000"/>
                  </a:schemeClr>
                </a:solidFill>
              </a:rPr>
              <a:t>CSF?</a:t>
            </a:r>
            <a:endParaRPr lang="en-US" altLang="en-US" sz="1600" b="1" dirty="0">
              <a:solidFill>
                <a:schemeClr val="bg2">
                  <a:lumMod val="25000"/>
                </a:schemeClr>
              </a:solidFill>
            </a:endParaRPr>
          </a:p>
          <a:p>
            <a:pPr marL="0" indent="0">
              <a:lnSpc>
                <a:spcPct val="100000"/>
              </a:lnSpc>
              <a:spcBef>
                <a:spcPts val="100"/>
              </a:spcBef>
              <a:buNone/>
            </a:pPr>
            <a:r>
              <a:rPr lang="en-US" sz="1600" dirty="0"/>
              <a:t>A) </a:t>
            </a:r>
            <a:r>
              <a:rPr lang="en-US" sz="1600" dirty="0" smtClean="0"/>
              <a:t>Arachnoids Villi                                        B) Subarachnoid Space </a:t>
            </a:r>
          </a:p>
          <a:p>
            <a:pPr marL="0" indent="0">
              <a:lnSpc>
                <a:spcPct val="100000"/>
              </a:lnSpc>
              <a:spcBef>
                <a:spcPts val="100"/>
              </a:spcBef>
              <a:buNone/>
            </a:pPr>
            <a:r>
              <a:rPr lang="en-US" sz="1600" dirty="0" smtClean="0"/>
              <a:t>C) Dural Sinuses                                            D) Choroid plexuses</a:t>
            </a:r>
            <a:endParaRPr lang="en-US" sz="1600" dirty="0"/>
          </a:p>
          <a:p>
            <a:pPr marL="0" indent="0">
              <a:lnSpc>
                <a:spcPct val="100000"/>
              </a:lnSpc>
              <a:spcBef>
                <a:spcPts val="100"/>
              </a:spcBef>
              <a:buNone/>
            </a:pPr>
            <a:endParaRPr lang="en-US" sz="1600" b="1" dirty="0">
              <a:solidFill>
                <a:schemeClr val="tx2">
                  <a:lumMod val="75000"/>
                </a:schemeClr>
              </a:solidFill>
            </a:endParaRPr>
          </a:p>
          <a:p>
            <a:pPr marL="0" indent="0">
              <a:lnSpc>
                <a:spcPct val="100000"/>
              </a:lnSpc>
              <a:spcBef>
                <a:spcPts val="100"/>
              </a:spcBef>
              <a:buNone/>
            </a:pPr>
            <a:r>
              <a:rPr lang="en-US" sz="1600" b="1" dirty="0">
                <a:solidFill>
                  <a:schemeClr val="bg2">
                    <a:lumMod val="25000"/>
                  </a:schemeClr>
                </a:solidFill>
              </a:rPr>
              <a:t>(3) The 3rd ventricle lies </a:t>
            </a:r>
            <a:r>
              <a:rPr lang="en-US" sz="1600" b="1" dirty="0" smtClean="0">
                <a:solidFill>
                  <a:schemeClr val="bg2">
                    <a:lumMod val="25000"/>
                  </a:schemeClr>
                </a:solidFill>
              </a:rPr>
              <a:t>in?</a:t>
            </a:r>
            <a:endParaRPr lang="en-US" sz="1600" b="1" dirty="0">
              <a:solidFill>
                <a:schemeClr val="bg2">
                  <a:lumMod val="25000"/>
                </a:schemeClr>
              </a:solidFill>
            </a:endParaRPr>
          </a:p>
          <a:p>
            <a:pPr marL="0" indent="0">
              <a:lnSpc>
                <a:spcPct val="100000"/>
              </a:lnSpc>
              <a:spcBef>
                <a:spcPts val="100"/>
              </a:spcBef>
              <a:buNone/>
            </a:pPr>
            <a:r>
              <a:rPr lang="en-US" sz="1600" dirty="0" smtClean="0"/>
              <a:t>A) Cerebral hemisphere                                        B) </a:t>
            </a:r>
            <a:r>
              <a:rPr lang="en-US" sz="1600" dirty="0"/>
              <a:t>D</a:t>
            </a:r>
            <a:r>
              <a:rPr lang="en-US" sz="1600" dirty="0" smtClean="0"/>
              <a:t>iencephalon</a:t>
            </a:r>
          </a:p>
          <a:p>
            <a:pPr marL="0" indent="0">
              <a:lnSpc>
                <a:spcPct val="100000"/>
              </a:lnSpc>
              <a:spcBef>
                <a:spcPts val="100"/>
              </a:spcBef>
              <a:buNone/>
            </a:pPr>
            <a:r>
              <a:rPr lang="en-US" sz="1600" dirty="0" smtClean="0"/>
              <a:t>C) Cerebellum                                                         D) Brain stem</a:t>
            </a:r>
          </a:p>
          <a:p>
            <a:pPr marL="0" indent="0">
              <a:lnSpc>
                <a:spcPct val="100000"/>
              </a:lnSpc>
              <a:spcBef>
                <a:spcPts val="100"/>
              </a:spcBef>
              <a:buNone/>
            </a:pPr>
            <a:endParaRPr lang="en-US" sz="1600" b="1" dirty="0">
              <a:solidFill>
                <a:schemeClr val="tx2">
                  <a:lumMod val="75000"/>
                </a:schemeClr>
              </a:solidFill>
            </a:endParaRPr>
          </a:p>
          <a:p>
            <a:pPr marL="0" indent="0">
              <a:lnSpc>
                <a:spcPct val="100000"/>
              </a:lnSpc>
              <a:spcBef>
                <a:spcPts val="100"/>
              </a:spcBef>
              <a:buNone/>
            </a:pPr>
            <a:r>
              <a:rPr lang="en-US" sz="1600" b="1" dirty="0">
                <a:solidFill>
                  <a:schemeClr val="bg2">
                    <a:lumMod val="25000"/>
                  </a:schemeClr>
                </a:solidFill>
              </a:rPr>
              <a:t>(4) </a:t>
            </a:r>
            <a:r>
              <a:rPr lang="en-US" altLang="en-US" sz="1600" b="1" dirty="0">
                <a:solidFill>
                  <a:schemeClr val="bg2">
                    <a:lumMod val="25000"/>
                  </a:schemeClr>
                </a:solidFill>
              </a:rPr>
              <a:t>Autonomic nervous system is present </a:t>
            </a:r>
            <a:r>
              <a:rPr lang="en-US" altLang="en-US" sz="1600" b="1" dirty="0" smtClean="0">
                <a:solidFill>
                  <a:schemeClr val="bg2">
                    <a:lumMod val="25000"/>
                  </a:schemeClr>
                </a:solidFill>
              </a:rPr>
              <a:t>in?</a:t>
            </a:r>
            <a:endParaRPr lang="en-US" altLang="en-US" sz="1600" b="1" dirty="0">
              <a:solidFill>
                <a:schemeClr val="bg2">
                  <a:lumMod val="25000"/>
                </a:schemeClr>
              </a:solidFill>
            </a:endParaRPr>
          </a:p>
          <a:p>
            <a:pPr marL="0" indent="0">
              <a:lnSpc>
                <a:spcPct val="100000"/>
              </a:lnSpc>
              <a:spcBef>
                <a:spcPts val="100"/>
              </a:spcBef>
              <a:buNone/>
            </a:pPr>
            <a:r>
              <a:rPr lang="en-US" sz="1600" dirty="0"/>
              <a:t>A</a:t>
            </a:r>
            <a:r>
              <a:rPr lang="en-US" sz="1600" dirty="0" smtClean="0"/>
              <a:t>) Central </a:t>
            </a:r>
            <a:r>
              <a:rPr lang="en-US" sz="1600" dirty="0"/>
              <a:t>nervous </a:t>
            </a:r>
            <a:r>
              <a:rPr lang="en-US" sz="1600" dirty="0" smtClean="0"/>
              <a:t>system              B</a:t>
            </a:r>
            <a:r>
              <a:rPr lang="en-US" sz="1600" dirty="0"/>
              <a:t>) peripheral nervous system  </a:t>
            </a:r>
            <a:r>
              <a:rPr lang="en-US" sz="1600" dirty="0" smtClean="0"/>
              <a:t>C</a:t>
            </a:r>
            <a:r>
              <a:rPr lang="en-US" sz="1600" dirty="0"/>
              <a:t>) </a:t>
            </a:r>
            <a:r>
              <a:rPr lang="en-US" sz="1600" dirty="0" smtClean="0"/>
              <a:t>A&amp;B                                                D</a:t>
            </a:r>
            <a:r>
              <a:rPr lang="en-US" sz="1600" dirty="0"/>
              <a:t>) </a:t>
            </a:r>
            <a:r>
              <a:rPr lang="en-US" sz="1600" dirty="0" smtClean="0"/>
              <a:t>Non of them</a:t>
            </a:r>
            <a:endParaRPr lang="en-US" sz="1600" dirty="0"/>
          </a:p>
          <a:p>
            <a:pPr marL="0" indent="0">
              <a:lnSpc>
                <a:spcPct val="100000"/>
              </a:lnSpc>
              <a:spcBef>
                <a:spcPts val="100"/>
              </a:spcBef>
              <a:buNone/>
            </a:pPr>
            <a:endParaRPr lang="en-US" sz="1600" b="1" dirty="0">
              <a:solidFill>
                <a:schemeClr val="bg2">
                  <a:lumMod val="25000"/>
                </a:schemeClr>
              </a:solidFill>
            </a:endParaRPr>
          </a:p>
          <a:p>
            <a:pPr marL="0" indent="0">
              <a:lnSpc>
                <a:spcPct val="100000"/>
              </a:lnSpc>
              <a:spcBef>
                <a:spcPts val="100"/>
              </a:spcBef>
              <a:buNone/>
            </a:pPr>
            <a:r>
              <a:rPr lang="en-US" sz="1600" b="1" dirty="0">
                <a:solidFill>
                  <a:schemeClr val="bg2">
                    <a:lumMod val="25000"/>
                  </a:schemeClr>
                </a:solidFill>
              </a:rPr>
              <a:t>(5) </a:t>
            </a:r>
            <a:r>
              <a:rPr lang="en-US" altLang="en-US" sz="1600" b="1" dirty="0">
                <a:solidFill>
                  <a:schemeClr val="bg2">
                    <a:lumMod val="25000"/>
                  </a:schemeClr>
                </a:solidFill>
              </a:rPr>
              <a:t>Which one of the following is related to the </a:t>
            </a:r>
            <a:r>
              <a:rPr lang="en-US" altLang="en-US" sz="1600" b="1" dirty="0" smtClean="0">
                <a:solidFill>
                  <a:schemeClr val="bg2">
                    <a:lumMod val="25000"/>
                  </a:schemeClr>
                </a:solidFill>
              </a:rPr>
              <a:t>nucleus?</a:t>
            </a:r>
            <a:endParaRPr lang="en-US" sz="1600" b="1" dirty="0">
              <a:solidFill>
                <a:schemeClr val="bg2">
                  <a:lumMod val="25000"/>
                </a:schemeClr>
              </a:solidFill>
            </a:endParaRPr>
          </a:p>
          <a:p>
            <a:pPr marL="0" indent="0">
              <a:lnSpc>
                <a:spcPct val="100000"/>
              </a:lnSpc>
              <a:spcBef>
                <a:spcPts val="100"/>
              </a:spcBef>
              <a:buNone/>
            </a:pPr>
            <a:r>
              <a:rPr lang="en-US" sz="1600" dirty="0"/>
              <a:t>A) Neurons outside the </a:t>
            </a:r>
            <a:r>
              <a:rPr lang="en-US" sz="1600" dirty="0" smtClean="0"/>
              <a:t>CNS</a:t>
            </a:r>
            <a:endParaRPr lang="en-US" sz="1600" dirty="0"/>
          </a:p>
          <a:p>
            <a:pPr marL="0" indent="0">
              <a:lnSpc>
                <a:spcPct val="100000"/>
              </a:lnSpc>
              <a:spcBef>
                <a:spcPts val="100"/>
              </a:spcBef>
              <a:buNone/>
            </a:pPr>
            <a:r>
              <a:rPr lang="en-US" sz="1600" dirty="0" smtClean="0"/>
              <a:t>B</a:t>
            </a:r>
            <a:r>
              <a:rPr lang="en-US" sz="1600" dirty="0"/>
              <a:t>) Neurons inside the </a:t>
            </a:r>
            <a:r>
              <a:rPr lang="en-US" sz="1600" dirty="0" smtClean="0"/>
              <a:t>CNS</a:t>
            </a:r>
            <a:endParaRPr lang="en-US" sz="1600" dirty="0"/>
          </a:p>
          <a:p>
            <a:pPr marL="0" indent="0">
              <a:lnSpc>
                <a:spcPct val="100000"/>
              </a:lnSpc>
              <a:spcBef>
                <a:spcPts val="100"/>
              </a:spcBef>
              <a:buNone/>
            </a:pPr>
            <a:r>
              <a:rPr lang="en-US" sz="1600" dirty="0" smtClean="0"/>
              <a:t>C</a:t>
            </a:r>
            <a:r>
              <a:rPr lang="en-US" sz="1600" dirty="0"/>
              <a:t>) Nerve fibers within the CNS                                                                      D) Nerve fibers outside the CNS. </a:t>
            </a:r>
          </a:p>
        </p:txBody>
      </p:sp>
      <p:sp>
        <p:nvSpPr>
          <p:cNvPr id="4" name="Shape 527">
            <a:extLst>
              <a:ext uri="{FF2B5EF4-FFF2-40B4-BE49-F238E27FC236}">
                <a16:creationId xmlns:a16="http://schemas.microsoft.com/office/drawing/2014/main" id="{0B108AA0-D091-451A-A851-26858A455AAB}"/>
              </a:ext>
            </a:extLst>
          </p:cNvPr>
          <p:cNvSpPr txBox="1">
            <a:spLocks/>
          </p:cNvSpPr>
          <p:nvPr/>
        </p:nvSpPr>
        <p:spPr>
          <a:xfrm>
            <a:off x="6546577" y="450574"/>
            <a:ext cx="5399987" cy="6255026"/>
          </a:xfrm>
          <a:prstGeom prst="rect">
            <a:avLst/>
          </a:prstGeom>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1600" b="1" dirty="0">
                <a:solidFill>
                  <a:schemeClr val="bg2">
                    <a:lumMod val="25000"/>
                  </a:schemeClr>
                </a:solidFill>
              </a:rPr>
              <a:t>(6) What is the functional unit of nervous </a:t>
            </a:r>
            <a:r>
              <a:rPr lang="en-US" sz="1600" b="1" dirty="0" smtClean="0">
                <a:solidFill>
                  <a:schemeClr val="bg2">
                    <a:lumMod val="25000"/>
                  </a:schemeClr>
                </a:solidFill>
              </a:rPr>
              <a:t>tissue?</a:t>
            </a:r>
            <a:endParaRPr lang="en-US" sz="1600" b="1" dirty="0">
              <a:solidFill>
                <a:schemeClr val="bg2">
                  <a:lumMod val="25000"/>
                </a:schemeClr>
              </a:solidFill>
            </a:endParaRPr>
          </a:p>
          <a:p>
            <a:pPr marL="0" indent="0">
              <a:lnSpc>
                <a:spcPct val="100000"/>
              </a:lnSpc>
              <a:spcBef>
                <a:spcPts val="100"/>
              </a:spcBef>
              <a:buNone/>
            </a:pPr>
            <a:r>
              <a:rPr lang="en-US" sz="1600" dirty="0"/>
              <a:t>A) </a:t>
            </a:r>
            <a:r>
              <a:rPr lang="en-US" sz="1600" dirty="0" smtClean="0"/>
              <a:t>Neuron                                                           B</a:t>
            </a:r>
            <a:r>
              <a:rPr lang="en-US" sz="1600" dirty="0"/>
              <a:t>) Neuroglia</a:t>
            </a:r>
            <a:endParaRPr lang="en-US" altLang="en-US" sz="1600" dirty="0">
              <a:ea typeface="Open Sans" panose="020B0604020202020204" charset="0"/>
              <a:cs typeface="Open Sans" panose="020B0604020202020204" charset="0"/>
            </a:endParaRPr>
          </a:p>
          <a:p>
            <a:pPr marL="0" indent="0">
              <a:lnSpc>
                <a:spcPct val="100000"/>
              </a:lnSpc>
              <a:spcBef>
                <a:spcPts val="100"/>
              </a:spcBef>
              <a:buNone/>
            </a:pPr>
            <a:r>
              <a:rPr lang="en-US" sz="1600" dirty="0"/>
              <a:t>C) </a:t>
            </a:r>
            <a:r>
              <a:rPr lang="en-US" sz="1600" dirty="0" smtClean="0"/>
              <a:t>Nephron</a:t>
            </a:r>
            <a:r>
              <a:rPr lang="en-US" altLang="en-US" sz="1600" dirty="0" smtClean="0">
                <a:ea typeface="Open Sans" panose="020B0604020202020204" charset="0"/>
                <a:cs typeface="Open Sans" panose="020B0604020202020204" charset="0"/>
              </a:rPr>
              <a:t>                                                         </a:t>
            </a:r>
            <a:r>
              <a:rPr lang="en-US" sz="1600" dirty="0" smtClean="0"/>
              <a:t>D</a:t>
            </a:r>
            <a:r>
              <a:rPr lang="en-US" sz="1600" dirty="0"/>
              <a:t>) </a:t>
            </a:r>
            <a:r>
              <a:rPr lang="en-US" sz="1600" dirty="0" smtClean="0"/>
              <a:t>Non of them</a:t>
            </a:r>
            <a:endParaRPr lang="en-US" altLang="en-US" sz="1600" dirty="0">
              <a:ea typeface="Open Sans" panose="020B0604020202020204" charset="0"/>
              <a:cs typeface="Open Sans" panose="020B0604020202020204" charset="0"/>
            </a:endParaRPr>
          </a:p>
          <a:p>
            <a:pPr marL="0" indent="0">
              <a:lnSpc>
                <a:spcPct val="100000"/>
              </a:lnSpc>
              <a:spcBef>
                <a:spcPts val="100"/>
              </a:spcBef>
              <a:buFont typeface="Arial" panose="020B0604020202020204" pitchFamily="34" charset="0"/>
              <a:buNone/>
            </a:pPr>
            <a:endParaRPr lang="en-US" sz="1600" dirty="0"/>
          </a:p>
          <a:p>
            <a:pPr marL="0" indent="0">
              <a:lnSpc>
                <a:spcPct val="100000"/>
              </a:lnSpc>
              <a:spcBef>
                <a:spcPts val="100"/>
              </a:spcBef>
              <a:buNone/>
            </a:pPr>
            <a:r>
              <a:rPr lang="en-US" sz="1600" b="1" dirty="0">
                <a:solidFill>
                  <a:schemeClr val="bg2">
                    <a:lumMod val="25000"/>
                  </a:schemeClr>
                </a:solidFill>
              </a:rPr>
              <a:t>(7) Which component is NOT found in white </a:t>
            </a:r>
            <a:r>
              <a:rPr lang="en-US" sz="1600" b="1" dirty="0" smtClean="0">
                <a:solidFill>
                  <a:schemeClr val="bg2">
                    <a:lumMod val="25000"/>
                  </a:schemeClr>
                </a:solidFill>
              </a:rPr>
              <a:t>matter?</a:t>
            </a:r>
            <a:endParaRPr lang="en-US" sz="1600" b="1" dirty="0">
              <a:solidFill>
                <a:schemeClr val="bg2">
                  <a:lumMod val="25000"/>
                </a:schemeClr>
              </a:solidFill>
            </a:endParaRPr>
          </a:p>
          <a:p>
            <a:pPr marL="0" indent="0">
              <a:lnSpc>
                <a:spcPct val="100000"/>
              </a:lnSpc>
              <a:spcBef>
                <a:spcPts val="100"/>
              </a:spcBef>
              <a:buNone/>
            </a:pPr>
            <a:r>
              <a:rPr lang="en-US" sz="1600" dirty="0"/>
              <a:t>A) Cell </a:t>
            </a:r>
            <a:r>
              <a:rPr lang="en-US" sz="1600" dirty="0" smtClean="0"/>
              <a:t>body                                                             B</a:t>
            </a:r>
            <a:r>
              <a:rPr lang="en-US" sz="1600" dirty="0"/>
              <a:t>) Blood vessels</a:t>
            </a:r>
          </a:p>
          <a:p>
            <a:pPr marL="0" indent="0">
              <a:lnSpc>
                <a:spcPct val="100000"/>
              </a:lnSpc>
              <a:spcBef>
                <a:spcPts val="100"/>
              </a:spcBef>
              <a:buNone/>
            </a:pPr>
            <a:r>
              <a:rPr lang="en-US" sz="1600" dirty="0" smtClean="0"/>
              <a:t>C</a:t>
            </a:r>
            <a:r>
              <a:rPr lang="en-US" sz="1600" dirty="0"/>
              <a:t>) Processes of the neuron   </a:t>
            </a:r>
            <a:r>
              <a:rPr lang="en-US" sz="1600" dirty="0" smtClean="0"/>
              <a:t>                                D</a:t>
            </a:r>
            <a:r>
              <a:rPr lang="en-US" sz="1600" dirty="0"/>
              <a:t>) Neuroglia </a:t>
            </a:r>
          </a:p>
          <a:p>
            <a:pPr marL="0" indent="0">
              <a:lnSpc>
                <a:spcPct val="100000"/>
              </a:lnSpc>
              <a:spcBef>
                <a:spcPts val="100"/>
              </a:spcBef>
              <a:buNone/>
            </a:pPr>
            <a:endParaRPr lang="en-US" sz="1600" b="1" dirty="0">
              <a:solidFill>
                <a:schemeClr val="tx2">
                  <a:lumMod val="75000"/>
                </a:schemeClr>
              </a:solidFill>
            </a:endParaRPr>
          </a:p>
          <a:p>
            <a:pPr marL="0" indent="0">
              <a:lnSpc>
                <a:spcPct val="100000"/>
              </a:lnSpc>
              <a:spcBef>
                <a:spcPts val="100"/>
              </a:spcBef>
              <a:buNone/>
            </a:pPr>
            <a:r>
              <a:rPr lang="en-US" sz="1600" b="1" dirty="0">
                <a:solidFill>
                  <a:schemeClr val="bg2">
                    <a:lumMod val="25000"/>
                  </a:schemeClr>
                </a:solidFill>
              </a:rPr>
              <a:t>(8) Which one in NOT innervated by </a:t>
            </a:r>
            <a:r>
              <a:rPr lang="en-US" sz="1600" b="1" dirty="0" smtClean="0">
                <a:solidFill>
                  <a:schemeClr val="bg2">
                    <a:lumMod val="25000"/>
                  </a:schemeClr>
                </a:solidFill>
              </a:rPr>
              <a:t>ANS?</a:t>
            </a:r>
            <a:endParaRPr lang="en-US" sz="1600" b="1" dirty="0">
              <a:solidFill>
                <a:schemeClr val="bg2">
                  <a:lumMod val="25000"/>
                </a:schemeClr>
              </a:solidFill>
            </a:endParaRPr>
          </a:p>
          <a:p>
            <a:pPr marL="0" indent="0">
              <a:lnSpc>
                <a:spcPct val="100000"/>
              </a:lnSpc>
              <a:spcBef>
                <a:spcPts val="100"/>
              </a:spcBef>
              <a:buNone/>
            </a:pPr>
            <a:r>
              <a:rPr lang="en-US" sz="1600" dirty="0"/>
              <a:t>A)</a:t>
            </a:r>
            <a:r>
              <a:rPr lang="en-US" sz="1600" dirty="0">
                <a:ea typeface="Open Sans" panose="020B0604020202020204" charset="0"/>
                <a:cs typeface="Open Sans" panose="020B0604020202020204" charset="0"/>
              </a:rPr>
              <a:t> Skeletal </a:t>
            </a:r>
            <a:r>
              <a:rPr lang="en-US" sz="1600" dirty="0" smtClean="0">
                <a:ea typeface="Open Sans" panose="020B0604020202020204" charset="0"/>
                <a:cs typeface="Open Sans" panose="020B0604020202020204" charset="0"/>
              </a:rPr>
              <a:t>muscle                                               </a:t>
            </a:r>
            <a:r>
              <a:rPr lang="en-US" sz="1600" dirty="0" smtClean="0"/>
              <a:t>B</a:t>
            </a:r>
            <a:r>
              <a:rPr lang="en-US" sz="1600" dirty="0"/>
              <a:t>) </a:t>
            </a:r>
            <a:r>
              <a:rPr lang="en-US" sz="1600" dirty="0">
                <a:ea typeface="Open Sans" panose="020B0604020202020204" charset="0"/>
                <a:cs typeface="Open Sans" panose="020B0604020202020204" charset="0"/>
              </a:rPr>
              <a:t>Smooth muscle </a:t>
            </a:r>
          </a:p>
          <a:p>
            <a:pPr marL="0" indent="0">
              <a:lnSpc>
                <a:spcPct val="100000"/>
              </a:lnSpc>
              <a:spcBef>
                <a:spcPts val="100"/>
              </a:spcBef>
              <a:buNone/>
            </a:pPr>
            <a:r>
              <a:rPr lang="en-US" sz="1600" dirty="0"/>
              <a:t>C</a:t>
            </a:r>
            <a:r>
              <a:rPr lang="en-US" sz="1600" dirty="0" smtClean="0"/>
              <a:t>) </a:t>
            </a:r>
            <a:r>
              <a:rPr lang="en-US" sz="1600" dirty="0">
                <a:ea typeface="Open Sans" panose="020B0604020202020204" charset="0"/>
                <a:cs typeface="Open Sans" panose="020B0604020202020204" charset="0"/>
              </a:rPr>
              <a:t>cardiac muscle</a:t>
            </a:r>
            <a:r>
              <a:rPr lang="en-US" sz="1600" dirty="0" smtClean="0"/>
              <a:t> </a:t>
            </a:r>
            <a:r>
              <a:rPr lang="en-US" sz="1600" dirty="0" smtClean="0">
                <a:ea typeface="Open Sans" panose="020B0604020202020204" charset="0"/>
                <a:cs typeface="Open Sans" panose="020B0604020202020204" charset="0"/>
              </a:rPr>
              <a:t>                                               </a:t>
            </a:r>
            <a:r>
              <a:rPr lang="en-US" sz="1600" dirty="0" smtClean="0"/>
              <a:t>D</a:t>
            </a:r>
            <a:r>
              <a:rPr lang="en-US" sz="1600" dirty="0"/>
              <a:t>) </a:t>
            </a:r>
            <a:r>
              <a:rPr lang="en-US" sz="1600" dirty="0">
                <a:ea typeface="Open Sans" panose="020B0604020202020204" charset="0"/>
                <a:cs typeface="Open Sans" panose="020B0604020202020204" charset="0"/>
              </a:rPr>
              <a:t>secretary glands </a:t>
            </a:r>
          </a:p>
          <a:p>
            <a:pPr marL="0" indent="0">
              <a:lnSpc>
                <a:spcPct val="100000"/>
              </a:lnSpc>
              <a:spcBef>
                <a:spcPts val="100"/>
              </a:spcBef>
              <a:buNone/>
            </a:pPr>
            <a:endParaRPr lang="en-US" sz="1600" b="1" dirty="0">
              <a:solidFill>
                <a:schemeClr val="tx2">
                  <a:lumMod val="75000"/>
                </a:schemeClr>
              </a:solidFill>
            </a:endParaRPr>
          </a:p>
          <a:p>
            <a:pPr marL="0" indent="0">
              <a:lnSpc>
                <a:spcPct val="100000"/>
              </a:lnSpc>
              <a:spcBef>
                <a:spcPts val="100"/>
              </a:spcBef>
              <a:buNone/>
            </a:pPr>
            <a:r>
              <a:rPr lang="en-US" sz="1600" b="1" dirty="0">
                <a:solidFill>
                  <a:schemeClr val="bg2">
                    <a:lumMod val="25000"/>
                  </a:schemeClr>
                </a:solidFill>
              </a:rPr>
              <a:t>(9) The meninges layers from outward to </a:t>
            </a:r>
            <a:r>
              <a:rPr lang="en-US" sz="1600" b="1" dirty="0" smtClean="0">
                <a:solidFill>
                  <a:schemeClr val="bg2">
                    <a:lumMod val="25000"/>
                  </a:schemeClr>
                </a:solidFill>
              </a:rPr>
              <a:t>inward?</a:t>
            </a:r>
            <a:endParaRPr lang="en-US" sz="1600" b="1" dirty="0">
              <a:solidFill>
                <a:schemeClr val="bg2">
                  <a:lumMod val="25000"/>
                </a:schemeClr>
              </a:solidFill>
            </a:endParaRPr>
          </a:p>
          <a:p>
            <a:pPr marL="0" indent="0">
              <a:lnSpc>
                <a:spcPct val="100000"/>
              </a:lnSpc>
              <a:spcBef>
                <a:spcPts val="100"/>
              </a:spcBef>
              <a:buNone/>
            </a:pPr>
            <a:r>
              <a:rPr lang="en-US" sz="1600" dirty="0"/>
              <a:t>A) Pia mater , arachnoid mater , dura mater</a:t>
            </a:r>
          </a:p>
          <a:p>
            <a:pPr marL="0" indent="0">
              <a:lnSpc>
                <a:spcPct val="100000"/>
              </a:lnSpc>
              <a:spcBef>
                <a:spcPts val="100"/>
              </a:spcBef>
              <a:buNone/>
            </a:pPr>
            <a:r>
              <a:rPr lang="en-US" sz="1600" dirty="0" smtClean="0"/>
              <a:t>B</a:t>
            </a:r>
            <a:r>
              <a:rPr lang="en-US" sz="1600" dirty="0"/>
              <a:t>) Arachnoid mater , pia mater , dura </a:t>
            </a:r>
            <a:r>
              <a:rPr lang="en-US" sz="1600" dirty="0" smtClean="0"/>
              <a:t>mater</a:t>
            </a:r>
            <a:endParaRPr lang="en-US" sz="1600" dirty="0"/>
          </a:p>
          <a:p>
            <a:pPr marL="0" indent="0">
              <a:lnSpc>
                <a:spcPct val="100000"/>
              </a:lnSpc>
              <a:spcBef>
                <a:spcPts val="100"/>
              </a:spcBef>
              <a:buNone/>
            </a:pPr>
            <a:r>
              <a:rPr lang="en-US" sz="1600" dirty="0"/>
              <a:t>C) Dura mater , arachnoid mater , pia </a:t>
            </a:r>
            <a:r>
              <a:rPr lang="en-US" sz="1600" dirty="0" smtClean="0"/>
              <a:t>mater</a:t>
            </a:r>
          </a:p>
          <a:p>
            <a:pPr marL="0" indent="0">
              <a:lnSpc>
                <a:spcPct val="100000"/>
              </a:lnSpc>
              <a:spcBef>
                <a:spcPts val="100"/>
              </a:spcBef>
              <a:buNone/>
            </a:pPr>
            <a:r>
              <a:rPr lang="en-US" sz="1600" dirty="0" smtClean="0"/>
              <a:t>D</a:t>
            </a:r>
            <a:r>
              <a:rPr lang="en-US" sz="1600" dirty="0"/>
              <a:t>) Arachnoid mater , dura mater , pia mater</a:t>
            </a:r>
          </a:p>
          <a:p>
            <a:pPr marL="0" indent="0">
              <a:lnSpc>
                <a:spcPct val="100000"/>
              </a:lnSpc>
              <a:spcBef>
                <a:spcPts val="100"/>
              </a:spcBef>
              <a:buNone/>
            </a:pPr>
            <a:r>
              <a:rPr lang="en-US" sz="1600" dirty="0" smtClean="0"/>
              <a:t> </a:t>
            </a:r>
            <a:endParaRPr lang="en-US" sz="1600" dirty="0"/>
          </a:p>
          <a:p>
            <a:pPr marL="0" indent="0">
              <a:lnSpc>
                <a:spcPct val="100000"/>
              </a:lnSpc>
              <a:spcBef>
                <a:spcPts val="100"/>
              </a:spcBef>
              <a:buNone/>
            </a:pPr>
            <a:r>
              <a:rPr lang="en-US" sz="1600" b="1" dirty="0">
                <a:solidFill>
                  <a:schemeClr val="bg2">
                    <a:lumMod val="25000"/>
                  </a:schemeClr>
                </a:solidFill>
              </a:rPr>
              <a:t>(10) connects the 3rd to the 4th </a:t>
            </a:r>
            <a:r>
              <a:rPr lang="en-US" sz="1600" b="1" dirty="0" smtClean="0">
                <a:solidFill>
                  <a:schemeClr val="bg2">
                    <a:lumMod val="25000"/>
                  </a:schemeClr>
                </a:solidFill>
              </a:rPr>
              <a:t>ventricle?</a:t>
            </a:r>
            <a:endParaRPr lang="en-US" sz="1600" b="1" dirty="0">
              <a:solidFill>
                <a:schemeClr val="bg2">
                  <a:lumMod val="25000"/>
                </a:schemeClr>
              </a:solidFill>
            </a:endParaRPr>
          </a:p>
          <a:p>
            <a:pPr marL="0" indent="0">
              <a:lnSpc>
                <a:spcPct val="100000"/>
              </a:lnSpc>
              <a:spcBef>
                <a:spcPts val="100"/>
              </a:spcBef>
              <a:buNone/>
            </a:pPr>
            <a:r>
              <a:rPr lang="en-US" sz="1600" dirty="0"/>
              <a:t>A) Arachnoid </a:t>
            </a:r>
            <a:r>
              <a:rPr lang="en-US" sz="1600" dirty="0" smtClean="0"/>
              <a:t>villi                                 B</a:t>
            </a:r>
            <a:r>
              <a:rPr lang="en-US" sz="1600" dirty="0"/>
              <a:t>) Cerebral </a:t>
            </a:r>
            <a:r>
              <a:rPr lang="en-US" sz="1600" dirty="0" smtClean="0"/>
              <a:t>aqueduct</a:t>
            </a:r>
            <a:endParaRPr lang="en-US" sz="1600" dirty="0"/>
          </a:p>
          <a:p>
            <a:pPr marL="0" indent="0">
              <a:lnSpc>
                <a:spcPct val="100000"/>
              </a:lnSpc>
              <a:spcBef>
                <a:spcPts val="100"/>
              </a:spcBef>
              <a:buNone/>
            </a:pPr>
            <a:r>
              <a:rPr lang="en-US" sz="1600" dirty="0"/>
              <a:t>C) Central </a:t>
            </a:r>
            <a:r>
              <a:rPr lang="en-US" sz="1600" dirty="0" smtClean="0"/>
              <a:t>canal                                   D</a:t>
            </a:r>
            <a:r>
              <a:rPr lang="en-US" sz="1600" dirty="0"/>
              <a:t>) </a:t>
            </a:r>
            <a:r>
              <a:rPr lang="en-US" sz="1600" dirty="0" smtClean="0"/>
              <a:t>Choroid </a:t>
            </a:r>
            <a:r>
              <a:rPr lang="en-US" sz="1600" dirty="0"/>
              <a:t>plexuses </a:t>
            </a:r>
          </a:p>
          <a:p>
            <a:pPr marL="0" indent="0">
              <a:lnSpc>
                <a:spcPct val="100000"/>
              </a:lnSpc>
              <a:spcBef>
                <a:spcPts val="100"/>
              </a:spcBef>
              <a:buNone/>
            </a:pPr>
            <a:endParaRPr lang="en-US" sz="1600" dirty="0"/>
          </a:p>
        </p:txBody>
      </p:sp>
    </p:spTree>
    <p:extLst>
      <p:ext uri="{BB962C8B-B14F-4D97-AF65-F5344CB8AC3E}">
        <p14:creationId xmlns:p14="http://schemas.microsoft.com/office/powerpoint/2010/main" val="2770215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a:extLst>
              <a:ext uri="{FF2B5EF4-FFF2-40B4-BE49-F238E27FC236}">
                <a16:creationId xmlns:a16="http://schemas.microsoft.com/office/drawing/2014/main" id="{5ECD51B0-E371-4E0F-B5AF-3203D3DBC25D}"/>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5" name="Shape 56">
            <a:extLst>
              <a:ext uri="{FF2B5EF4-FFF2-40B4-BE49-F238E27FC236}">
                <a16:creationId xmlns:a16="http://schemas.microsoft.com/office/drawing/2014/main" id="{1141A1C1-D7B5-465D-8F19-2F7BD16633A6}"/>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6" name="TextBox 5">
            <a:extLst>
              <a:ext uri="{FF2B5EF4-FFF2-40B4-BE49-F238E27FC236}">
                <a16:creationId xmlns:a16="http://schemas.microsoft.com/office/drawing/2014/main" id="{482981E4-E3EE-47F3-ADDE-7C2C26FBC37F}"/>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Answers</a:t>
            </a:r>
          </a:p>
        </p:txBody>
      </p:sp>
      <p:sp>
        <p:nvSpPr>
          <p:cNvPr id="7" name="Shape 541">
            <a:extLst>
              <a:ext uri="{FF2B5EF4-FFF2-40B4-BE49-F238E27FC236}">
                <a16:creationId xmlns:a16="http://schemas.microsoft.com/office/drawing/2014/main" id="{059D6DD9-609F-4762-A3FC-7970E87015BB}"/>
              </a:ext>
            </a:extLst>
          </p:cNvPr>
          <p:cNvSpPr txBox="1">
            <a:spLocks/>
          </p:cNvSpPr>
          <p:nvPr/>
        </p:nvSpPr>
        <p:spPr>
          <a:xfrm>
            <a:off x="3658685" y="1008934"/>
            <a:ext cx="4874616" cy="4846634"/>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pt-BR" sz="3600" dirty="0">
                <a:latin typeface="Agency FB" panose="020B0503020202020204" pitchFamily="34" charset="0"/>
              </a:rPr>
              <a:t>(1) B           (6) A</a:t>
            </a:r>
            <a:br>
              <a:rPr lang="pt-BR" sz="3600" dirty="0">
                <a:latin typeface="Agency FB" panose="020B0503020202020204" pitchFamily="34" charset="0"/>
              </a:rPr>
            </a:br>
            <a:r>
              <a:rPr lang="pt-BR" sz="3600" dirty="0">
                <a:latin typeface="Agency FB" panose="020B0503020202020204" pitchFamily="34" charset="0"/>
              </a:rPr>
              <a:t>(2) C           (7) </a:t>
            </a:r>
            <a:r>
              <a:rPr lang="pt-BR" sz="3600" dirty="0" smtClean="0">
                <a:latin typeface="Agency FB" panose="020B0503020202020204" pitchFamily="34" charset="0"/>
              </a:rPr>
              <a:t>A</a:t>
            </a:r>
            <a:r>
              <a:rPr lang="pt-BR" sz="3600" dirty="0">
                <a:latin typeface="Agency FB" panose="020B0503020202020204" pitchFamily="34" charset="0"/>
              </a:rPr>
              <a:t/>
            </a:r>
            <a:br>
              <a:rPr lang="pt-BR" sz="3600" dirty="0">
                <a:latin typeface="Agency FB" panose="020B0503020202020204" pitchFamily="34" charset="0"/>
              </a:rPr>
            </a:br>
            <a:r>
              <a:rPr lang="pt-BR" sz="3600" dirty="0">
                <a:latin typeface="Agency FB" panose="020B0503020202020204" pitchFamily="34" charset="0"/>
              </a:rPr>
              <a:t>(3) B</a:t>
            </a:r>
            <a:r>
              <a:rPr lang="pt-BR" sz="3600" dirty="0" smtClean="0">
                <a:latin typeface="Agency FB" panose="020B0503020202020204" pitchFamily="34" charset="0"/>
              </a:rPr>
              <a:t>           </a:t>
            </a:r>
            <a:r>
              <a:rPr lang="pt-BR" sz="3600" dirty="0">
                <a:latin typeface="Agency FB" panose="020B0503020202020204" pitchFamily="34" charset="0"/>
              </a:rPr>
              <a:t>(8) </a:t>
            </a:r>
            <a:r>
              <a:rPr lang="pt-BR" sz="3600" dirty="0" smtClean="0">
                <a:latin typeface="Agency FB" panose="020B0503020202020204" pitchFamily="34" charset="0"/>
              </a:rPr>
              <a:t>A</a:t>
            </a:r>
            <a:r>
              <a:rPr lang="pt-BR" sz="3600" dirty="0">
                <a:latin typeface="Agency FB" panose="020B0503020202020204" pitchFamily="34" charset="0"/>
              </a:rPr>
              <a:t/>
            </a:r>
            <a:br>
              <a:rPr lang="pt-BR" sz="3600" dirty="0">
                <a:latin typeface="Agency FB" panose="020B0503020202020204" pitchFamily="34" charset="0"/>
              </a:rPr>
            </a:br>
            <a:r>
              <a:rPr lang="pt-BR" sz="3600" dirty="0">
                <a:latin typeface="Agency FB" panose="020B0503020202020204" pitchFamily="34" charset="0"/>
              </a:rPr>
              <a:t>(4) </a:t>
            </a:r>
            <a:r>
              <a:rPr lang="pt-BR" sz="3600" dirty="0" smtClean="0">
                <a:latin typeface="Agency FB" panose="020B0503020202020204" pitchFamily="34" charset="0"/>
              </a:rPr>
              <a:t>C           </a:t>
            </a:r>
            <a:r>
              <a:rPr lang="pt-BR" sz="3600" dirty="0">
                <a:latin typeface="Agency FB" panose="020B0503020202020204" pitchFamily="34" charset="0"/>
              </a:rPr>
              <a:t>(9) C</a:t>
            </a:r>
            <a:br>
              <a:rPr lang="pt-BR" sz="3600" dirty="0">
                <a:latin typeface="Agency FB" panose="020B0503020202020204" pitchFamily="34" charset="0"/>
              </a:rPr>
            </a:br>
            <a:r>
              <a:rPr lang="pt-BR" sz="3600" dirty="0">
                <a:latin typeface="Agency FB" panose="020B0503020202020204" pitchFamily="34" charset="0"/>
              </a:rPr>
              <a:t>(5) B          (10) B</a:t>
            </a:r>
            <a:r>
              <a:rPr lang="pt-BR" sz="3600" dirty="0" smtClean="0">
                <a:latin typeface="Agency FB" panose="020B0503020202020204" pitchFamily="34" charset="0"/>
              </a:rPr>
              <a:t>  </a:t>
            </a:r>
            <a:endParaRPr lang="pt-BR" sz="3600" dirty="0">
              <a:latin typeface="Agency FB" panose="020B0503020202020204" pitchFamily="34" charset="0"/>
            </a:endParaRPr>
          </a:p>
        </p:txBody>
      </p:sp>
      <p:sp>
        <p:nvSpPr>
          <p:cNvPr id="8" name="Shape 21">
            <a:extLst>
              <a:ext uri="{FF2B5EF4-FFF2-40B4-BE49-F238E27FC236}">
                <a16:creationId xmlns:a16="http://schemas.microsoft.com/office/drawing/2014/main" id="{AA804BE9-FDF2-4AEA-924D-54731E4C4671}"/>
              </a:ext>
            </a:extLst>
          </p:cNvPr>
          <p:cNvSpPr/>
          <p:nvPr/>
        </p:nvSpPr>
        <p:spPr>
          <a:xfrm flipV="1">
            <a:off x="0" y="6720112"/>
            <a:ext cx="12192000" cy="137887"/>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40912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27">
            <a:extLst>
              <a:ext uri="{FF2B5EF4-FFF2-40B4-BE49-F238E27FC236}">
                <a16:creationId xmlns:a16="http://schemas.microsoft.com/office/drawing/2014/main" id="{C54056E8-FA58-424C-8683-16A3AF9B8519}"/>
              </a:ext>
            </a:extLst>
          </p:cNvPr>
          <p:cNvSpPr txBox="1">
            <a:spLocks/>
          </p:cNvSpPr>
          <p:nvPr/>
        </p:nvSpPr>
        <p:spPr>
          <a:xfrm>
            <a:off x="1656522" y="450574"/>
            <a:ext cx="8878955" cy="5393635"/>
          </a:xfrm>
          <a:prstGeom prst="rect">
            <a:avLst/>
          </a:prstGeom>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endParaRPr lang="en-US" sz="1800" b="1" dirty="0">
              <a:solidFill>
                <a:schemeClr val="bg2">
                  <a:lumMod val="25000"/>
                </a:schemeClr>
              </a:solidFill>
            </a:endParaRPr>
          </a:p>
          <a:p>
            <a:pPr marL="0" indent="0">
              <a:lnSpc>
                <a:spcPct val="100000"/>
              </a:lnSpc>
              <a:spcBef>
                <a:spcPts val="100"/>
              </a:spcBef>
              <a:buNone/>
            </a:pPr>
            <a:endParaRPr lang="en-US" sz="1800" b="1" dirty="0">
              <a:solidFill>
                <a:schemeClr val="bg2">
                  <a:lumMod val="25000"/>
                </a:schemeClr>
              </a:solidFill>
            </a:endParaRPr>
          </a:p>
          <a:p>
            <a:pPr marL="0" indent="0">
              <a:lnSpc>
                <a:spcPct val="100000"/>
              </a:lnSpc>
              <a:spcBef>
                <a:spcPts val="100"/>
              </a:spcBef>
              <a:buNone/>
            </a:pPr>
            <a:r>
              <a:rPr lang="en-US" sz="2200" b="1" dirty="0">
                <a:solidFill>
                  <a:schemeClr val="bg2">
                    <a:lumMod val="25000"/>
                  </a:schemeClr>
                </a:solidFill>
              </a:rPr>
              <a:t>(1) </a:t>
            </a:r>
            <a:r>
              <a:rPr lang="en-US" altLang="en-US" sz="2200" b="1" dirty="0">
                <a:solidFill>
                  <a:schemeClr val="bg2">
                    <a:lumMod val="25000"/>
                  </a:schemeClr>
                </a:solidFill>
              </a:rPr>
              <a:t>How does the cerebrospinal fluid circulate</a:t>
            </a:r>
            <a:r>
              <a:rPr lang="en-US" sz="2200" b="1" dirty="0" smtClean="0">
                <a:solidFill>
                  <a:schemeClr val="bg2">
                    <a:lumMod val="25000"/>
                  </a:schemeClr>
                </a:solidFill>
              </a:rPr>
              <a:t>?</a:t>
            </a:r>
            <a:endParaRPr lang="en-US" sz="2200" b="1" dirty="0">
              <a:solidFill>
                <a:schemeClr val="bg2">
                  <a:lumMod val="25000"/>
                </a:schemeClr>
              </a:solidFill>
            </a:endParaRPr>
          </a:p>
          <a:p>
            <a:pPr marL="180000" indent="0">
              <a:lnSpc>
                <a:spcPct val="100000"/>
              </a:lnSpc>
              <a:spcBef>
                <a:spcPts val="100"/>
              </a:spcBef>
              <a:buNone/>
            </a:pPr>
            <a:r>
              <a:rPr lang="en-US" sz="1800" dirty="0"/>
              <a:t>Cerebrospinal fluid (CSF) is produced in the choroid plexus of the lateral ventricles to the 3rd ventricle  then 4th ventricle via cerebral aqueduct. Part of CSF then circulates down in the central canal of the  spinal cord. But most of the CSF drains from the 4th ventricle to distribute in the subarachnoid space  around the brain and returns to the </a:t>
            </a:r>
            <a:r>
              <a:rPr lang="en-US" sz="1800" dirty="0" err="1"/>
              <a:t>dural</a:t>
            </a:r>
            <a:r>
              <a:rPr lang="en-US" sz="1800" dirty="0"/>
              <a:t> sinuses through the arachnoids villi</a:t>
            </a:r>
          </a:p>
          <a:p>
            <a:pPr marL="0" indent="0">
              <a:lnSpc>
                <a:spcPct val="100000"/>
              </a:lnSpc>
              <a:spcBef>
                <a:spcPts val="100"/>
              </a:spcBef>
              <a:buNone/>
            </a:pPr>
            <a:endParaRPr lang="en-US" sz="1800" b="1" dirty="0">
              <a:solidFill>
                <a:schemeClr val="bg2">
                  <a:lumMod val="25000"/>
                </a:schemeClr>
              </a:solidFill>
            </a:endParaRPr>
          </a:p>
          <a:p>
            <a:pPr marL="0" indent="0">
              <a:lnSpc>
                <a:spcPct val="100000"/>
              </a:lnSpc>
              <a:spcBef>
                <a:spcPts val="100"/>
              </a:spcBef>
              <a:buNone/>
            </a:pPr>
            <a:r>
              <a:rPr lang="en-US" sz="2200" b="1" dirty="0">
                <a:solidFill>
                  <a:schemeClr val="bg2">
                    <a:lumMod val="25000"/>
                  </a:schemeClr>
                </a:solidFill>
              </a:rPr>
              <a:t>(2) What does peripheral nervous system consist of</a:t>
            </a:r>
            <a:r>
              <a:rPr lang="en-US" altLang="en-US" sz="2200" b="1" dirty="0" smtClean="0">
                <a:solidFill>
                  <a:schemeClr val="bg2">
                    <a:lumMod val="25000"/>
                  </a:schemeClr>
                </a:solidFill>
                <a:ea typeface="Open Sans" panose="020B0604020202020204" charset="0"/>
                <a:cs typeface="Open Sans" panose="020B0604020202020204" charset="0"/>
              </a:rPr>
              <a:t>? </a:t>
            </a:r>
            <a:endParaRPr lang="en-US" sz="2200" b="1" dirty="0">
              <a:solidFill>
                <a:schemeClr val="bg2">
                  <a:lumMod val="25000"/>
                </a:schemeClr>
              </a:solidFill>
            </a:endParaRPr>
          </a:p>
          <a:p>
            <a:pPr marL="180000" indent="0">
              <a:lnSpc>
                <a:spcPct val="100000"/>
              </a:lnSpc>
              <a:spcBef>
                <a:spcPts val="100"/>
              </a:spcBef>
              <a:buNone/>
            </a:pPr>
            <a:r>
              <a:rPr lang="en-US" sz="1800" dirty="0"/>
              <a:t>Consists of nerves, ganglia, receptors</a:t>
            </a:r>
            <a:r>
              <a:rPr lang="en-US" sz="1800" dirty="0" smtClean="0"/>
              <a:t>.</a:t>
            </a:r>
            <a:endParaRPr lang="en-US" sz="1800" dirty="0"/>
          </a:p>
          <a:p>
            <a:pPr marL="180000" indent="0">
              <a:lnSpc>
                <a:spcPct val="100000"/>
              </a:lnSpc>
              <a:spcBef>
                <a:spcPts val="100"/>
              </a:spcBef>
              <a:buNone/>
            </a:pPr>
            <a:endParaRPr lang="en-US" sz="1800" dirty="0"/>
          </a:p>
          <a:p>
            <a:pPr marL="0" indent="0">
              <a:lnSpc>
                <a:spcPct val="100000"/>
              </a:lnSpc>
              <a:spcBef>
                <a:spcPts val="100"/>
              </a:spcBef>
              <a:buNone/>
            </a:pPr>
            <a:r>
              <a:rPr lang="en-US" sz="2200" b="1" dirty="0">
                <a:solidFill>
                  <a:schemeClr val="bg2">
                    <a:lumMod val="25000"/>
                  </a:schemeClr>
                </a:solidFill>
              </a:rPr>
              <a:t>(3) What are the three layers of the meninges from outward to inward? Which layer of the  meninges contains the cerebrospinal fluid</a:t>
            </a:r>
            <a:r>
              <a:rPr lang="en-US" altLang="en-US" sz="2200" b="1" dirty="0" smtClean="0">
                <a:solidFill>
                  <a:schemeClr val="bg2">
                    <a:lumMod val="25000"/>
                  </a:schemeClr>
                </a:solidFill>
                <a:ea typeface="Open Sans" panose="020B0604020202020204" charset="0"/>
                <a:cs typeface="Open Sans" panose="020B0604020202020204" charset="0"/>
              </a:rPr>
              <a:t>? </a:t>
            </a:r>
            <a:endParaRPr lang="en-US" sz="2200" b="1" dirty="0">
              <a:solidFill>
                <a:schemeClr val="bg2">
                  <a:lumMod val="25000"/>
                </a:schemeClr>
              </a:solidFill>
            </a:endParaRPr>
          </a:p>
          <a:p>
            <a:pPr marL="465750" indent="-285750">
              <a:lnSpc>
                <a:spcPct val="100000"/>
              </a:lnSpc>
              <a:spcBef>
                <a:spcPts val="100"/>
              </a:spcBef>
            </a:pPr>
            <a:r>
              <a:rPr lang="en-US" sz="1800" dirty="0"/>
              <a:t>Dura mater.</a:t>
            </a:r>
          </a:p>
          <a:p>
            <a:pPr marL="465750" indent="-285750">
              <a:lnSpc>
                <a:spcPct val="100000"/>
              </a:lnSpc>
              <a:spcBef>
                <a:spcPts val="100"/>
              </a:spcBef>
            </a:pPr>
            <a:r>
              <a:rPr lang="en-US" sz="1800" dirty="0"/>
              <a:t>Arachnoid mater.</a:t>
            </a:r>
          </a:p>
          <a:p>
            <a:pPr marL="465750" indent="-285750">
              <a:lnSpc>
                <a:spcPct val="100000"/>
              </a:lnSpc>
              <a:spcBef>
                <a:spcPts val="100"/>
              </a:spcBef>
            </a:pPr>
            <a:r>
              <a:rPr lang="en-US" sz="1800" dirty="0"/>
              <a:t>Pia mater.</a:t>
            </a:r>
          </a:p>
          <a:p>
            <a:pPr marL="180000" indent="0">
              <a:lnSpc>
                <a:spcPct val="100000"/>
              </a:lnSpc>
              <a:spcBef>
                <a:spcPts val="100"/>
              </a:spcBef>
              <a:buNone/>
            </a:pPr>
            <a:r>
              <a:rPr lang="en-US" sz="1800" dirty="0"/>
              <a:t>Cerebrospinal fluid is located in the subarachnoid space between the arachnoid mater and the  pia mater.</a:t>
            </a:r>
          </a:p>
          <a:p>
            <a:pPr marL="180000" indent="0">
              <a:lnSpc>
                <a:spcPct val="100000"/>
              </a:lnSpc>
              <a:spcBef>
                <a:spcPts val="100"/>
              </a:spcBef>
              <a:buNone/>
            </a:pPr>
            <a:endParaRPr lang="en-US" sz="1800" dirty="0"/>
          </a:p>
          <a:p>
            <a:pPr marL="180000" indent="0">
              <a:lnSpc>
                <a:spcPct val="100000"/>
              </a:lnSpc>
              <a:spcBef>
                <a:spcPts val="100"/>
              </a:spcBef>
              <a:buNone/>
            </a:pPr>
            <a:endParaRPr lang="en-US" sz="1800" dirty="0"/>
          </a:p>
        </p:txBody>
      </p:sp>
    </p:spTree>
    <p:extLst>
      <p:ext uri="{BB962C8B-B14F-4D97-AF65-F5344CB8AC3E}">
        <p14:creationId xmlns:p14="http://schemas.microsoft.com/office/powerpoint/2010/main" val="1862492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726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391808" y="1586483"/>
            <a:ext cx="4122671" cy="42992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090659" y="1892807"/>
            <a:ext cx="212598" cy="31318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118854" y="1908555"/>
            <a:ext cx="158750" cy="259079"/>
          </a:xfrm>
          <a:custGeom>
            <a:avLst/>
            <a:gdLst/>
            <a:ahLst/>
            <a:cxnLst/>
            <a:rect l="l" t="t" r="r" b="b"/>
            <a:pathLst>
              <a:path w="158750" h="259080">
                <a:moveTo>
                  <a:pt x="151384" y="218567"/>
                </a:moveTo>
                <a:lnTo>
                  <a:pt x="7239" y="218567"/>
                </a:lnTo>
                <a:lnTo>
                  <a:pt x="6096" y="218948"/>
                </a:lnTo>
                <a:lnTo>
                  <a:pt x="5206" y="219710"/>
                </a:lnTo>
                <a:lnTo>
                  <a:pt x="4318" y="220345"/>
                </a:lnTo>
                <a:lnTo>
                  <a:pt x="1143" y="229362"/>
                </a:lnTo>
                <a:lnTo>
                  <a:pt x="762" y="232029"/>
                </a:lnTo>
                <a:lnTo>
                  <a:pt x="7366" y="258953"/>
                </a:lnTo>
                <a:lnTo>
                  <a:pt x="151384" y="258953"/>
                </a:lnTo>
                <a:lnTo>
                  <a:pt x="158242" y="242697"/>
                </a:lnTo>
                <a:lnTo>
                  <a:pt x="158242" y="235204"/>
                </a:lnTo>
                <a:lnTo>
                  <a:pt x="153543" y="219710"/>
                </a:lnTo>
                <a:lnTo>
                  <a:pt x="152526" y="218948"/>
                </a:lnTo>
                <a:lnTo>
                  <a:pt x="151384" y="218567"/>
                </a:lnTo>
                <a:close/>
              </a:path>
              <a:path w="158750" h="259080">
                <a:moveTo>
                  <a:pt x="108330" y="51308"/>
                </a:moveTo>
                <a:lnTo>
                  <a:pt x="56261" y="51308"/>
                </a:lnTo>
                <a:lnTo>
                  <a:pt x="56261" y="218567"/>
                </a:lnTo>
                <a:lnTo>
                  <a:pt x="108330" y="218567"/>
                </a:lnTo>
                <a:lnTo>
                  <a:pt x="108330" y="51308"/>
                </a:lnTo>
                <a:close/>
              </a:path>
              <a:path w="158750" h="259080">
                <a:moveTo>
                  <a:pt x="90043" y="0"/>
                </a:moveTo>
                <a:lnTo>
                  <a:pt x="77597" y="0"/>
                </a:lnTo>
                <a:lnTo>
                  <a:pt x="75056" y="127"/>
                </a:lnTo>
                <a:lnTo>
                  <a:pt x="72390" y="127"/>
                </a:lnTo>
                <a:lnTo>
                  <a:pt x="7239" y="38354"/>
                </a:lnTo>
                <a:lnTo>
                  <a:pt x="5588" y="39370"/>
                </a:lnTo>
                <a:lnTo>
                  <a:pt x="4318" y="40386"/>
                </a:lnTo>
                <a:lnTo>
                  <a:pt x="3428" y="41402"/>
                </a:lnTo>
                <a:lnTo>
                  <a:pt x="2540" y="42291"/>
                </a:lnTo>
                <a:lnTo>
                  <a:pt x="1777" y="43434"/>
                </a:lnTo>
                <a:lnTo>
                  <a:pt x="1270" y="44958"/>
                </a:lnTo>
                <a:lnTo>
                  <a:pt x="635" y="46355"/>
                </a:lnTo>
                <a:lnTo>
                  <a:pt x="380" y="48133"/>
                </a:lnTo>
                <a:lnTo>
                  <a:pt x="126" y="52197"/>
                </a:lnTo>
                <a:lnTo>
                  <a:pt x="0" y="63119"/>
                </a:lnTo>
                <a:lnTo>
                  <a:pt x="253" y="66929"/>
                </a:lnTo>
                <a:lnTo>
                  <a:pt x="1016" y="72517"/>
                </a:lnTo>
                <a:lnTo>
                  <a:pt x="1777" y="74549"/>
                </a:lnTo>
                <a:lnTo>
                  <a:pt x="2921" y="75565"/>
                </a:lnTo>
                <a:lnTo>
                  <a:pt x="4064" y="76708"/>
                </a:lnTo>
                <a:lnTo>
                  <a:pt x="5588" y="77089"/>
                </a:lnTo>
                <a:lnTo>
                  <a:pt x="7493" y="76835"/>
                </a:lnTo>
                <a:lnTo>
                  <a:pt x="9398" y="76454"/>
                </a:lnTo>
                <a:lnTo>
                  <a:pt x="11938" y="75565"/>
                </a:lnTo>
                <a:lnTo>
                  <a:pt x="14986" y="74168"/>
                </a:lnTo>
                <a:lnTo>
                  <a:pt x="56261" y="51308"/>
                </a:lnTo>
                <a:lnTo>
                  <a:pt x="108330" y="51308"/>
                </a:lnTo>
                <a:lnTo>
                  <a:pt x="108330" y="4953"/>
                </a:lnTo>
                <a:lnTo>
                  <a:pt x="108076" y="3937"/>
                </a:lnTo>
                <a:lnTo>
                  <a:pt x="94234" y="127"/>
                </a:lnTo>
                <a:lnTo>
                  <a:pt x="90043" y="0"/>
                </a:lnTo>
                <a:close/>
              </a:path>
            </a:pathLst>
          </a:custGeom>
          <a:solidFill>
            <a:srgbClr val="FFFFFF"/>
          </a:solidFill>
        </p:spPr>
        <p:txBody>
          <a:bodyPr wrap="square" lIns="0" tIns="0" rIns="0" bIns="0" rtlCol="0"/>
          <a:lstStyle/>
          <a:p>
            <a:endParaRPr/>
          </a:p>
        </p:txBody>
      </p:sp>
      <p:sp>
        <p:nvSpPr>
          <p:cNvPr id="7" name="object 7"/>
          <p:cNvSpPr/>
          <p:nvPr/>
        </p:nvSpPr>
        <p:spPr>
          <a:xfrm>
            <a:off x="9118854" y="1908555"/>
            <a:ext cx="158750" cy="259079"/>
          </a:xfrm>
          <a:custGeom>
            <a:avLst/>
            <a:gdLst/>
            <a:ahLst/>
            <a:cxnLst/>
            <a:rect l="l" t="t" r="r" b="b"/>
            <a:pathLst>
              <a:path w="158750" h="259080">
                <a:moveTo>
                  <a:pt x="85090" y="0"/>
                </a:moveTo>
                <a:lnTo>
                  <a:pt x="90043" y="0"/>
                </a:lnTo>
                <a:lnTo>
                  <a:pt x="94234" y="127"/>
                </a:lnTo>
                <a:lnTo>
                  <a:pt x="108330" y="4953"/>
                </a:lnTo>
                <a:lnTo>
                  <a:pt x="108330" y="6223"/>
                </a:lnTo>
                <a:lnTo>
                  <a:pt x="108330" y="218567"/>
                </a:lnTo>
                <a:lnTo>
                  <a:pt x="150241" y="218567"/>
                </a:lnTo>
                <a:lnTo>
                  <a:pt x="151384" y="218567"/>
                </a:lnTo>
                <a:lnTo>
                  <a:pt x="152526" y="218948"/>
                </a:lnTo>
                <a:lnTo>
                  <a:pt x="153543" y="219710"/>
                </a:lnTo>
                <a:lnTo>
                  <a:pt x="154559" y="220345"/>
                </a:lnTo>
                <a:lnTo>
                  <a:pt x="155321" y="221488"/>
                </a:lnTo>
                <a:lnTo>
                  <a:pt x="156082" y="223139"/>
                </a:lnTo>
                <a:lnTo>
                  <a:pt x="156845" y="224790"/>
                </a:lnTo>
                <a:lnTo>
                  <a:pt x="157352" y="226822"/>
                </a:lnTo>
                <a:lnTo>
                  <a:pt x="157734" y="229362"/>
                </a:lnTo>
                <a:lnTo>
                  <a:pt x="157988" y="232029"/>
                </a:lnTo>
                <a:lnTo>
                  <a:pt x="158242" y="235204"/>
                </a:lnTo>
                <a:lnTo>
                  <a:pt x="158242" y="239014"/>
                </a:lnTo>
                <a:lnTo>
                  <a:pt x="158242" y="242697"/>
                </a:lnTo>
                <a:lnTo>
                  <a:pt x="157988" y="245872"/>
                </a:lnTo>
                <a:lnTo>
                  <a:pt x="157606" y="248412"/>
                </a:lnTo>
                <a:lnTo>
                  <a:pt x="157225" y="251079"/>
                </a:lnTo>
                <a:lnTo>
                  <a:pt x="151384" y="258953"/>
                </a:lnTo>
                <a:lnTo>
                  <a:pt x="150241" y="258953"/>
                </a:lnTo>
                <a:lnTo>
                  <a:pt x="8381" y="258953"/>
                </a:lnTo>
                <a:lnTo>
                  <a:pt x="7366" y="258953"/>
                </a:lnTo>
                <a:lnTo>
                  <a:pt x="6350" y="258572"/>
                </a:lnTo>
                <a:lnTo>
                  <a:pt x="5334" y="257937"/>
                </a:lnTo>
                <a:lnTo>
                  <a:pt x="4445" y="257302"/>
                </a:lnTo>
                <a:lnTo>
                  <a:pt x="3682" y="256159"/>
                </a:lnTo>
                <a:lnTo>
                  <a:pt x="2921" y="254635"/>
                </a:lnTo>
                <a:lnTo>
                  <a:pt x="2159" y="253111"/>
                </a:lnTo>
                <a:lnTo>
                  <a:pt x="1650" y="251079"/>
                </a:lnTo>
                <a:lnTo>
                  <a:pt x="1270" y="248412"/>
                </a:lnTo>
                <a:lnTo>
                  <a:pt x="889" y="245872"/>
                </a:lnTo>
                <a:lnTo>
                  <a:pt x="635" y="242697"/>
                </a:lnTo>
                <a:lnTo>
                  <a:pt x="635" y="239014"/>
                </a:lnTo>
                <a:lnTo>
                  <a:pt x="635" y="235204"/>
                </a:lnTo>
                <a:lnTo>
                  <a:pt x="762" y="232029"/>
                </a:lnTo>
                <a:lnTo>
                  <a:pt x="1143" y="229362"/>
                </a:lnTo>
                <a:lnTo>
                  <a:pt x="1397" y="226822"/>
                </a:lnTo>
                <a:lnTo>
                  <a:pt x="5206" y="219710"/>
                </a:lnTo>
                <a:lnTo>
                  <a:pt x="6096" y="218948"/>
                </a:lnTo>
                <a:lnTo>
                  <a:pt x="7239" y="218567"/>
                </a:lnTo>
                <a:lnTo>
                  <a:pt x="8381" y="218567"/>
                </a:lnTo>
                <a:lnTo>
                  <a:pt x="56261" y="218567"/>
                </a:lnTo>
                <a:lnTo>
                  <a:pt x="56261" y="51308"/>
                </a:lnTo>
                <a:lnTo>
                  <a:pt x="14986" y="74168"/>
                </a:lnTo>
                <a:lnTo>
                  <a:pt x="11938" y="75565"/>
                </a:lnTo>
                <a:lnTo>
                  <a:pt x="9398" y="76454"/>
                </a:lnTo>
                <a:lnTo>
                  <a:pt x="7493" y="76835"/>
                </a:lnTo>
                <a:lnTo>
                  <a:pt x="5588" y="77089"/>
                </a:lnTo>
                <a:lnTo>
                  <a:pt x="4064" y="76708"/>
                </a:lnTo>
                <a:lnTo>
                  <a:pt x="2921" y="75565"/>
                </a:lnTo>
                <a:lnTo>
                  <a:pt x="1777" y="74549"/>
                </a:lnTo>
                <a:lnTo>
                  <a:pt x="1016" y="72517"/>
                </a:lnTo>
                <a:lnTo>
                  <a:pt x="635" y="69723"/>
                </a:lnTo>
                <a:lnTo>
                  <a:pt x="253" y="66929"/>
                </a:lnTo>
                <a:lnTo>
                  <a:pt x="0" y="63119"/>
                </a:lnTo>
                <a:lnTo>
                  <a:pt x="0" y="58039"/>
                </a:lnTo>
                <a:lnTo>
                  <a:pt x="0" y="54864"/>
                </a:lnTo>
                <a:lnTo>
                  <a:pt x="126" y="52197"/>
                </a:lnTo>
                <a:lnTo>
                  <a:pt x="253" y="50165"/>
                </a:lnTo>
                <a:lnTo>
                  <a:pt x="380" y="48133"/>
                </a:lnTo>
                <a:lnTo>
                  <a:pt x="635" y="46355"/>
                </a:lnTo>
                <a:lnTo>
                  <a:pt x="1270" y="44958"/>
                </a:lnTo>
                <a:lnTo>
                  <a:pt x="1777" y="43434"/>
                </a:lnTo>
                <a:lnTo>
                  <a:pt x="2540" y="42291"/>
                </a:lnTo>
                <a:lnTo>
                  <a:pt x="3428" y="41402"/>
                </a:lnTo>
                <a:lnTo>
                  <a:pt x="4318" y="40386"/>
                </a:lnTo>
                <a:lnTo>
                  <a:pt x="5588" y="39370"/>
                </a:lnTo>
                <a:lnTo>
                  <a:pt x="7239" y="38354"/>
                </a:lnTo>
                <a:lnTo>
                  <a:pt x="62356" y="2540"/>
                </a:lnTo>
                <a:lnTo>
                  <a:pt x="68834" y="508"/>
                </a:lnTo>
                <a:lnTo>
                  <a:pt x="70357" y="254"/>
                </a:lnTo>
                <a:lnTo>
                  <a:pt x="72390" y="127"/>
                </a:lnTo>
                <a:lnTo>
                  <a:pt x="75056" y="127"/>
                </a:lnTo>
                <a:lnTo>
                  <a:pt x="77597" y="0"/>
                </a:lnTo>
                <a:lnTo>
                  <a:pt x="81025" y="0"/>
                </a:lnTo>
                <a:lnTo>
                  <a:pt x="85090" y="0"/>
                </a:lnTo>
                <a:close/>
              </a:path>
            </a:pathLst>
          </a:custGeom>
          <a:ln w="10667">
            <a:solidFill>
              <a:srgbClr val="0D79C9"/>
            </a:solidFill>
          </a:ln>
        </p:spPr>
        <p:txBody>
          <a:bodyPr wrap="square" lIns="0" tIns="0" rIns="0" bIns="0" rtlCol="0"/>
          <a:lstStyle/>
          <a:p>
            <a:endParaRPr/>
          </a:p>
        </p:txBody>
      </p:sp>
      <p:sp>
        <p:nvSpPr>
          <p:cNvPr id="8" name="object 8"/>
          <p:cNvSpPr/>
          <p:nvPr/>
        </p:nvSpPr>
        <p:spPr>
          <a:xfrm>
            <a:off x="10544556" y="2563355"/>
            <a:ext cx="226314" cy="31624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0572750" y="2578989"/>
            <a:ext cx="172720" cy="261620"/>
          </a:xfrm>
          <a:custGeom>
            <a:avLst/>
            <a:gdLst/>
            <a:ahLst/>
            <a:cxnLst/>
            <a:rect l="l" t="t" r="r" b="b"/>
            <a:pathLst>
              <a:path w="172720" h="261619">
                <a:moveTo>
                  <a:pt x="159357" y="47116"/>
                </a:moveTo>
                <a:lnTo>
                  <a:pt x="72517" y="47116"/>
                </a:lnTo>
                <a:lnTo>
                  <a:pt x="77343" y="47878"/>
                </a:lnTo>
                <a:lnTo>
                  <a:pt x="85471" y="51181"/>
                </a:lnTo>
                <a:lnTo>
                  <a:pt x="97790" y="66675"/>
                </a:lnTo>
                <a:lnTo>
                  <a:pt x="99186" y="70485"/>
                </a:lnTo>
                <a:lnTo>
                  <a:pt x="99822" y="74675"/>
                </a:lnTo>
                <a:lnTo>
                  <a:pt x="99809" y="83947"/>
                </a:lnTo>
                <a:lnTo>
                  <a:pt x="99314" y="88900"/>
                </a:lnTo>
                <a:lnTo>
                  <a:pt x="98171" y="94107"/>
                </a:lnTo>
                <a:lnTo>
                  <a:pt x="97027" y="99440"/>
                </a:lnTo>
                <a:lnTo>
                  <a:pt x="94996" y="105283"/>
                </a:lnTo>
                <a:lnTo>
                  <a:pt x="91948" y="111506"/>
                </a:lnTo>
                <a:lnTo>
                  <a:pt x="88900" y="117856"/>
                </a:lnTo>
                <a:lnTo>
                  <a:pt x="64121" y="150945"/>
                </a:lnTo>
                <a:lnTo>
                  <a:pt x="13207" y="205359"/>
                </a:lnTo>
                <a:lnTo>
                  <a:pt x="10668" y="208152"/>
                </a:lnTo>
                <a:lnTo>
                  <a:pt x="8508" y="210693"/>
                </a:lnTo>
                <a:lnTo>
                  <a:pt x="6857" y="213106"/>
                </a:lnTo>
                <a:lnTo>
                  <a:pt x="5079" y="215391"/>
                </a:lnTo>
                <a:lnTo>
                  <a:pt x="0" y="244475"/>
                </a:lnTo>
                <a:lnTo>
                  <a:pt x="253" y="248158"/>
                </a:lnTo>
                <a:lnTo>
                  <a:pt x="889" y="251078"/>
                </a:lnTo>
                <a:lnTo>
                  <a:pt x="1397" y="254000"/>
                </a:lnTo>
                <a:lnTo>
                  <a:pt x="13461" y="261620"/>
                </a:lnTo>
                <a:lnTo>
                  <a:pt x="165607" y="261620"/>
                </a:lnTo>
                <a:lnTo>
                  <a:pt x="172446" y="244475"/>
                </a:lnTo>
                <a:lnTo>
                  <a:pt x="172368" y="235458"/>
                </a:lnTo>
                <a:lnTo>
                  <a:pt x="164846" y="219328"/>
                </a:lnTo>
                <a:lnTo>
                  <a:pt x="62102" y="219328"/>
                </a:lnTo>
                <a:lnTo>
                  <a:pt x="92075" y="188595"/>
                </a:lnTo>
                <a:lnTo>
                  <a:pt x="121096" y="157930"/>
                </a:lnTo>
                <a:lnTo>
                  <a:pt x="145615" y="125273"/>
                </a:lnTo>
                <a:lnTo>
                  <a:pt x="161290" y="83947"/>
                </a:lnTo>
                <a:lnTo>
                  <a:pt x="162051" y="75691"/>
                </a:lnTo>
                <a:lnTo>
                  <a:pt x="161929" y="64515"/>
                </a:lnTo>
                <a:lnTo>
                  <a:pt x="161744" y="60285"/>
                </a:lnTo>
                <a:lnTo>
                  <a:pt x="160822" y="53466"/>
                </a:lnTo>
                <a:lnTo>
                  <a:pt x="159357" y="47116"/>
                </a:lnTo>
                <a:close/>
              </a:path>
              <a:path w="172720" h="261619">
                <a:moveTo>
                  <a:pt x="82423" y="0"/>
                </a:moveTo>
                <a:lnTo>
                  <a:pt x="73914" y="0"/>
                </a:lnTo>
                <a:lnTo>
                  <a:pt x="65785" y="762"/>
                </a:lnTo>
                <a:lnTo>
                  <a:pt x="57911" y="2412"/>
                </a:lnTo>
                <a:lnTo>
                  <a:pt x="50165" y="3937"/>
                </a:lnTo>
                <a:lnTo>
                  <a:pt x="12573" y="19812"/>
                </a:lnTo>
                <a:lnTo>
                  <a:pt x="10922" y="21462"/>
                </a:lnTo>
                <a:lnTo>
                  <a:pt x="9271" y="22987"/>
                </a:lnTo>
                <a:lnTo>
                  <a:pt x="4699" y="39497"/>
                </a:lnTo>
                <a:lnTo>
                  <a:pt x="4800" y="50037"/>
                </a:lnTo>
                <a:lnTo>
                  <a:pt x="4872" y="51181"/>
                </a:lnTo>
                <a:lnTo>
                  <a:pt x="5588" y="57023"/>
                </a:lnTo>
                <a:lnTo>
                  <a:pt x="5969" y="59562"/>
                </a:lnTo>
                <a:lnTo>
                  <a:pt x="6510" y="61468"/>
                </a:lnTo>
                <a:lnTo>
                  <a:pt x="6984" y="63246"/>
                </a:lnTo>
                <a:lnTo>
                  <a:pt x="7747" y="64515"/>
                </a:lnTo>
                <a:lnTo>
                  <a:pt x="9398" y="66166"/>
                </a:lnTo>
                <a:lnTo>
                  <a:pt x="10414" y="66548"/>
                </a:lnTo>
                <a:lnTo>
                  <a:pt x="13334" y="66548"/>
                </a:lnTo>
                <a:lnTo>
                  <a:pt x="15748" y="65532"/>
                </a:lnTo>
                <a:lnTo>
                  <a:pt x="21844" y="61468"/>
                </a:lnTo>
                <a:lnTo>
                  <a:pt x="25653" y="59182"/>
                </a:lnTo>
                <a:lnTo>
                  <a:pt x="30225" y="56769"/>
                </a:lnTo>
                <a:lnTo>
                  <a:pt x="34798" y="54228"/>
                </a:lnTo>
                <a:lnTo>
                  <a:pt x="40131" y="52070"/>
                </a:lnTo>
                <a:lnTo>
                  <a:pt x="52197" y="48006"/>
                </a:lnTo>
                <a:lnTo>
                  <a:pt x="59054" y="47116"/>
                </a:lnTo>
                <a:lnTo>
                  <a:pt x="159357" y="47116"/>
                </a:lnTo>
                <a:lnTo>
                  <a:pt x="159319" y="46950"/>
                </a:lnTo>
                <a:lnTo>
                  <a:pt x="137102" y="14866"/>
                </a:lnTo>
                <a:lnTo>
                  <a:pt x="101187" y="1254"/>
                </a:lnTo>
                <a:lnTo>
                  <a:pt x="92114" y="311"/>
                </a:lnTo>
                <a:lnTo>
                  <a:pt x="82423" y="0"/>
                </a:lnTo>
                <a:close/>
              </a:path>
            </a:pathLst>
          </a:custGeom>
          <a:solidFill>
            <a:srgbClr val="FFFFFF"/>
          </a:solidFill>
        </p:spPr>
        <p:txBody>
          <a:bodyPr wrap="square" lIns="0" tIns="0" rIns="0" bIns="0" rtlCol="0"/>
          <a:lstStyle/>
          <a:p>
            <a:endParaRPr/>
          </a:p>
        </p:txBody>
      </p:sp>
      <p:sp>
        <p:nvSpPr>
          <p:cNvPr id="10" name="object 10"/>
          <p:cNvSpPr/>
          <p:nvPr/>
        </p:nvSpPr>
        <p:spPr>
          <a:xfrm>
            <a:off x="10572750" y="2578989"/>
            <a:ext cx="172720" cy="261620"/>
          </a:xfrm>
          <a:custGeom>
            <a:avLst/>
            <a:gdLst/>
            <a:ahLst/>
            <a:cxnLst/>
            <a:rect l="l" t="t" r="r" b="b"/>
            <a:pathLst>
              <a:path w="172720" h="261619">
                <a:moveTo>
                  <a:pt x="82423" y="0"/>
                </a:moveTo>
                <a:lnTo>
                  <a:pt x="124668" y="7818"/>
                </a:lnTo>
                <a:lnTo>
                  <a:pt x="154439" y="34643"/>
                </a:lnTo>
                <a:lnTo>
                  <a:pt x="162051" y="67310"/>
                </a:lnTo>
                <a:lnTo>
                  <a:pt x="162051" y="75691"/>
                </a:lnTo>
                <a:lnTo>
                  <a:pt x="149732" y="118110"/>
                </a:lnTo>
                <a:lnTo>
                  <a:pt x="121096" y="157930"/>
                </a:lnTo>
                <a:lnTo>
                  <a:pt x="92075" y="188595"/>
                </a:lnTo>
                <a:lnTo>
                  <a:pt x="62102" y="219328"/>
                </a:lnTo>
                <a:lnTo>
                  <a:pt x="163449" y="219328"/>
                </a:lnTo>
                <a:lnTo>
                  <a:pt x="164846" y="219328"/>
                </a:lnTo>
                <a:lnTo>
                  <a:pt x="165989" y="219710"/>
                </a:lnTo>
                <a:lnTo>
                  <a:pt x="171830" y="230759"/>
                </a:lnTo>
                <a:lnTo>
                  <a:pt x="172211" y="233425"/>
                </a:lnTo>
                <a:lnTo>
                  <a:pt x="172466" y="236727"/>
                </a:lnTo>
                <a:lnTo>
                  <a:pt x="172466" y="240411"/>
                </a:lnTo>
                <a:lnTo>
                  <a:pt x="172466" y="244221"/>
                </a:lnTo>
                <a:lnTo>
                  <a:pt x="165607" y="261620"/>
                </a:lnTo>
                <a:lnTo>
                  <a:pt x="164210" y="261620"/>
                </a:lnTo>
                <a:lnTo>
                  <a:pt x="16382" y="261620"/>
                </a:lnTo>
                <a:lnTo>
                  <a:pt x="13461" y="261620"/>
                </a:lnTo>
                <a:lnTo>
                  <a:pt x="11049" y="261365"/>
                </a:lnTo>
                <a:lnTo>
                  <a:pt x="889" y="251078"/>
                </a:lnTo>
                <a:lnTo>
                  <a:pt x="253" y="248158"/>
                </a:lnTo>
                <a:lnTo>
                  <a:pt x="0" y="244475"/>
                </a:lnTo>
                <a:lnTo>
                  <a:pt x="0" y="239775"/>
                </a:lnTo>
                <a:lnTo>
                  <a:pt x="0" y="235458"/>
                </a:lnTo>
                <a:lnTo>
                  <a:pt x="126" y="231648"/>
                </a:lnTo>
                <a:lnTo>
                  <a:pt x="507" y="228600"/>
                </a:lnTo>
                <a:lnTo>
                  <a:pt x="889" y="225425"/>
                </a:lnTo>
                <a:lnTo>
                  <a:pt x="6857" y="213106"/>
                </a:lnTo>
                <a:lnTo>
                  <a:pt x="8508" y="210693"/>
                </a:lnTo>
                <a:lnTo>
                  <a:pt x="10668" y="208152"/>
                </a:lnTo>
                <a:lnTo>
                  <a:pt x="13207" y="205359"/>
                </a:lnTo>
                <a:lnTo>
                  <a:pt x="57784" y="157734"/>
                </a:lnTo>
                <a:lnTo>
                  <a:pt x="64121" y="150945"/>
                </a:lnTo>
                <a:lnTo>
                  <a:pt x="88900" y="117856"/>
                </a:lnTo>
                <a:lnTo>
                  <a:pt x="91948" y="111506"/>
                </a:lnTo>
                <a:lnTo>
                  <a:pt x="94996" y="105283"/>
                </a:lnTo>
                <a:lnTo>
                  <a:pt x="97027" y="99440"/>
                </a:lnTo>
                <a:lnTo>
                  <a:pt x="98171" y="94107"/>
                </a:lnTo>
                <a:lnTo>
                  <a:pt x="99314" y="88900"/>
                </a:lnTo>
                <a:lnTo>
                  <a:pt x="99822" y="83820"/>
                </a:lnTo>
                <a:lnTo>
                  <a:pt x="99822" y="79121"/>
                </a:lnTo>
                <a:lnTo>
                  <a:pt x="99822" y="74675"/>
                </a:lnTo>
                <a:lnTo>
                  <a:pt x="99186" y="70485"/>
                </a:lnTo>
                <a:lnTo>
                  <a:pt x="97790" y="66675"/>
                </a:lnTo>
                <a:lnTo>
                  <a:pt x="96393" y="62737"/>
                </a:lnTo>
                <a:lnTo>
                  <a:pt x="81406" y="49530"/>
                </a:lnTo>
                <a:lnTo>
                  <a:pt x="77343" y="47878"/>
                </a:lnTo>
                <a:lnTo>
                  <a:pt x="72517" y="47116"/>
                </a:lnTo>
                <a:lnTo>
                  <a:pt x="66928" y="47116"/>
                </a:lnTo>
                <a:lnTo>
                  <a:pt x="59054" y="47116"/>
                </a:lnTo>
                <a:lnTo>
                  <a:pt x="30225" y="56769"/>
                </a:lnTo>
                <a:lnTo>
                  <a:pt x="25653" y="59182"/>
                </a:lnTo>
                <a:lnTo>
                  <a:pt x="21844" y="61468"/>
                </a:lnTo>
                <a:lnTo>
                  <a:pt x="18796" y="63500"/>
                </a:lnTo>
                <a:lnTo>
                  <a:pt x="15748" y="65532"/>
                </a:lnTo>
                <a:lnTo>
                  <a:pt x="13334" y="66548"/>
                </a:lnTo>
                <a:lnTo>
                  <a:pt x="11683" y="66548"/>
                </a:lnTo>
                <a:lnTo>
                  <a:pt x="10414" y="66548"/>
                </a:lnTo>
                <a:lnTo>
                  <a:pt x="9398" y="66166"/>
                </a:lnTo>
                <a:lnTo>
                  <a:pt x="8635" y="65405"/>
                </a:lnTo>
                <a:lnTo>
                  <a:pt x="7747" y="64515"/>
                </a:lnTo>
                <a:lnTo>
                  <a:pt x="6984" y="63246"/>
                </a:lnTo>
                <a:lnTo>
                  <a:pt x="6476" y="61340"/>
                </a:lnTo>
                <a:lnTo>
                  <a:pt x="5969" y="59562"/>
                </a:lnTo>
                <a:lnTo>
                  <a:pt x="5588" y="57023"/>
                </a:lnTo>
                <a:lnTo>
                  <a:pt x="5206" y="53975"/>
                </a:lnTo>
                <a:lnTo>
                  <a:pt x="4825" y="50800"/>
                </a:lnTo>
                <a:lnTo>
                  <a:pt x="4699" y="46989"/>
                </a:lnTo>
                <a:lnTo>
                  <a:pt x="4699" y="42545"/>
                </a:lnTo>
                <a:lnTo>
                  <a:pt x="4699" y="39497"/>
                </a:lnTo>
                <a:lnTo>
                  <a:pt x="7493" y="25526"/>
                </a:lnTo>
                <a:lnTo>
                  <a:pt x="8127" y="24384"/>
                </a:lnTo>
                <a:lnTo>
                  <a:pt x="9271" y="22987"/>
                </a:lnTo>
                <a:lnTo>
                  <a:pt x="10922" y="21462"/>
                </a:lnTo>
                <a:lnTo>
                  <a:pt x="12573" y="19812"/>
                </a:lnTo>
                <a:lnTo>
                  <a:pt x="15621" y="17780"/>
                </a:lnTo>
                <a:lnTo>
                  <a:pt x="20066" y="15366"/>
                </a:lnTo>
                <a:lnTo>
                  <a:pt x="24510" y="12953"/>
                </a:lnTo>
                <a:lnTo>
                  <a:pt x="57911" y="2412"/>
                </a:lnTo>
                <a:lnTo>
                  <a:pt x="65785" y="762"/>
                </a:lnTo>
                <a:lnTo>
                  <a:pt x="73914" y="0"/>
                </a:lnTo>
                <a:lnTo>
                  <a:pt x="82423" y="0"/>
                </a:lnTo>
                <a:close/>
              </a:path>
            </a:pathLst>
          </a:custGeom>
          <a:ln w="10668">
            <a:solidFill>
              <a:srgbClr val="F8D235"/>
            </a:solidFill>
          </a:ln>
        </p:spPr>
        <p:txBody>
          <a:bodyPr wrap="square" lIns="0" tIns="0" rIns="0" bIns="0" rtlCol="0"/>
          <a:lstStyle/>
          <a:p>
            <a:endParaRPr/>
          </a:p>
        </p:txBody>
      </p:sp>
      <p:sp>
        <p:nvSpPr>
          <p:cNvPr id="11" name="object 11"/>
          <p:cNvSpPr/>
          <p:nvPr/>
        </p:nvSpPr>
        <p:spPr>
          <a:xfrm>
            <a:off x="9125711" y="4058424"/>
            <a:ext cx="224802" cy="319265"/>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148064" y="4068064"/>
            <a:ext cx="182625" cy="27685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989762" y="1586463"/>
            <a:ext cx="5993765" cy="3665234"/>
          </a:xfrm>
          <a:prstGeom prst="rect">
            <a:avLst/>
          </a:prstGeom>
        </p:spPr>
        <p:txBody>
          <a:bodyPr vert="horz" wrap="square" lIns="0" tIns="108585" rIns="0" bIns="0" rtlCol="0">
            <a:spAutoFit/>
          </a:bodyPr>
          <a:lstStyle/>
          <a:p>
            <a:pPr marL="12700">
              <a:lnSpc>
                <a:spcPct val="100000"/>
              </a:lnSpc>
              <a:spcBef>
                <a:spcPts val="855"/>
              </a:spcBef>
            </a:pPr>
            <a:r>
              <a:rPr sz="2200" spc="-145" dirty="0">
                <a:latin typeface="+mj-lt"/>
                <a:cs typeface="Arial"/>
              </a:rPr>
              <a:t>The </a:t>
            </a:r>
            <a:r>
              <a:rPr sz="2200" spc="-90" dirty="0">
                <a:latin typeface="+mj-lt"/>
                <a:cs typeface="Arial"/>
              </a:rPr>
              <a:t>nervous </a:t>
            </a:r>
            <a:r>
              <a:rPr sz="2200" spc="-120" dirty="0">
                <a:latin typeface="+mj-lt"/>
                <a:cs typeface="Arial"/>
              </a:rPr>
              <a:t>system </a:t>
            </a:r>
            <a:r>
              <a:rPr sz="2200" spc="-150" dirty="0">
                <a:latin typeface="+mj-lt"/>
                <a:cs typeface="Arial"/>
              </a:rPr>
              <a:t>has </a:t>
            </a:r>
            <a:r>
              <a:rPr sz="2200" spc="-35" dirty="0">
                <a:latin typeface="+mj-lt"/>
                <a:cs typeface="Arial"/>
              </a:rPr>
              <a:t>three </a:t>
            </a:r>
            <a:r>
              <a:rPr sz="2200" spc="-90" dirty="0">
                <a:solidFill>
                  <a:srgbClr val="81D21A"/>
                </a:solidFill>
                <a:latin typeface="+mj-lt"/>
                <a:cs typeface="Arial"/>
              </a:rPr>
              <a:t>general </a:t>
            </a:r>
            <a:r>
              <a:rPr sz="2200" spc="-45" dirty="0">
                <a:latin typeface="+mj-lt"/>
                <a:cs typeface="Arial"/>
              </a:rPr>
              <a:t>functions:</a:t>
            </a:r>
            <a:endParaRPr sz="2200" dirty="0">
              <a:latin typeface="+mj-lt"/>
              <a:cs typeface="Arial"/>
            </a:endParaRPr>
          </a:p>
          <a:p>
            <a:pPr marL="263525" indent="-250825">
              <a:lnSpc>
                <a:spcPct val="100000"/>
              </a:lnSpc>
              <a:spcBef>
                <a:spcPts val="755"/>
              </a:spcBef>
              <a:buAutoNum type="arabicPeriod"/>
              <a:tabLst>
                <a:tab pos="264160" algn="l"/>
              </a:tabLst>
            </a:pPr>
            <a:r>
              <a:rPr sz="2200" u="heavy" spc="-70" dirty="0">
                <a:uFill>
                  <a:solidFill>
                    <a:srgbClr val="0C82E6"/>
                  </a:solidFill>
                </a:uFill>
                <a:latin typeface="+mj-lt"/>
                <a:cs typeface="Arial"/>
              </a:rPr>
              <a:t>Collection </a:t>
            </a:r>
            <a:r>
              <a:rPr sz="2200" u="heavy" spc="-5" dirty="0">
                <a:uFill>
                  <a:solidFill>
                    <a:srgbClr val="0C82E6"/>
                  </a:solidFill>
                </a:uFill>
                <a:latin typeface="+mj-lt"/>
                <a:cs typeface="Arial"/>
              </a:rPr>
              <a:t>of </a:t>
            </a:r>
            <a:r>
              <a:rPr sz="2200" u="heavy" spc="-110" dirty="0">
                <a:uFill>
                  <a:solidFill>
                    <a:srgbClr val="0C82E6"/>
                  </a:solidFill>
                </a:uFill>
                <a:latin typeface="+mj-lt"/>
                <a:cs typeface="Arial"/>
              </a:rPr>
              <a:t>sensory</a:t>
            </a:r>
            <a:r>
              <a:rPr sz="2200" u="heavy" spc="-265" dirty="0">
                <a:uFill>
                  <a:solidFill>
                    <a:srgbClr val="0C82E6"/>
                  </a:solidFill>
                </a:uFill>
                <a:latin typeface="+mj-lt"/>
                <a:cs typeface="Arial"/>
              </a:rPr>
              <a:t> </a:t>
            </a:r>
            <a:r>
              <a:rPr sz="2200" u="heavy" spc="-15" dirty="0">
                <a:uFill>
                  <a:solidFill>
                    <a:srgbClr val="0C82E6"/>
                  </a:solidFill>
                </a:uFill>
                <a:latin typeface="+mj-lt"/>
                <a:cs typeface="Arial"/>
              </a:rPr>
              <a:t>input</a:t>
            </a:r>
            <a:r>
              <a:rPr sz="2200" spc="-15" dirty="0">
                <a:latin typeface="+mj-lt"/>
                <a:cs typeface="Arial"/>
              </a:rPr>
              <a:t>:</a:t>
            </a:r>
            <a:endParaRPr sz="2200" dirty="0">
              <a:latin typeface="+mj-lt"/>
              <a:cs typeface="Arial"/>
            </a:endParaRPr>
          </a:p>
          <a:p>
            <a:pPr marL="590550" marR="5080" lvl="1" indent="-349250">
              <a:lnSpc>
                <a:spcPts val="2160"/>
              </a:lnSpc>
              <a:spcBef>
                <a:spcPts val="1040"/>
              </a:spcBef>
              <a:buFont typeface="Courier New"/>
              <a:buChar char="o"/>
              <a:tabLst>
                <a:tab pos="590550" algn="l"/>
              </a:tabLst>
            </a:pPr>
            <a:r>
              <a:rPr sz="2200" spc="-45" dirty="0">
                <a:latin typeface="+mj-lt"/>
                <a:cs typeface="Arial"/>
              </a:rPr>
              <a:t>Identifies </a:t>
            </a:r>
            <a:r>
              <a:rPr sz="2200" spc="-135" dirty="0">
                <a:latin typeface="+mj-lt"/>
                <a:cs typeface="Arial"/>
              </a:rPr>
              <a:t>changes </a:t>
            </a:r>
            <a:r>
              <a:rPr sz="2200" spc="-70" dirty="0">
                <a:latin typeface="+mj-lt"/>
                <a:cs typeface="Arial"/>
              </a:rPr>
              <a:t>occurring </a:t>
            </a:r>
            <a:r>
              <a:rPr sz="2200" spc="-75" dirty="0">
                <a:latin typeface="+mj-lt"/>
                <a:cs typeface="Arial"/>
              </a:rPr>
              <a:t>inside </a:t>
            </a:r>
            <a:r>
              <a:rPr sz="2200" spc="-15" dirty="0">
                <a:latin typeface="+mj-lt"/>
                <a:cs typeface="Arial"/>
              </a:rPr>
              <a:t>or </a:t>
            </a:r>
            <a:r>
              <a:rPr sz="2200" spc="-60" dirty="0">
                <a:latin typeface="+mj-lt"/>
                <a:cs typeface="Arial"/>
              </a:rPr>
              <a:t>outside </a:t>
            </a:r>
            <a:r>
              <a:rPr sz="2200" spc="-20" dirty="0">
                <a:latin typeface="+mj-lt"/>
                <a:cs typeface="Arial"/>
              </a:rPr>
              <a:t>the  </a:t>
            </a:r>
            <a:r>
              <a:rPr sz="2200" spc="-70" dirty="0">
                <a:latin typeface="+mj-lt"/>
                <a:cs typeface="Arial"/>
              </a:rPr>
              <a:t>body </a:t>
            </a:r>
            <a:r>
              <a:rPr sz="2200" b="1" spc="-110" dirty="0">
                <a:latin typeface="+mj-lt"/>
                <a:cs typeface="Trebuchet MS"/>
              </a:rPr>
              <a:t>by </a:t>
            </a:r>
            <a:r>
              <a:rPr sz="2200" b="1" spc="-90" dirty="0">
                <a:latin typeface="+mj-lt"/>
                <a:cs typeface="Trebuchet MS"/>
              </a:rPr>
              <a:t>using </a:t>
            </a:r>
            <a:r>
              <a:rPr sz="2200" b="1" spc="-100" dirty="0">
                <a:latin typeface="+mj-lt"/>
                <a:cs typeface="Trebuchet MS"/>
              </a:rPr>
              <a:t>sensory </a:t>
            </a:r>
            <a:r>
              <a:rPr sz="2200" b="1" spc="-125" dirty="0">
                <a:latin typeface="+mj-lt"/>
                <a:cs typeface="Trebuchet MS"/>
              </a:rPr>
              <a:t>receptors</a:t>
            </a:r>
            <a:r>
              <a:rPr sz="2200" spc="-125" dirty="0">
                <a:latin typeface="+mj-lt"/>
                <a:cs typeface="Arial"/>
              </a:rPr>
              <a:t>. </a:t>
            </a:r>
            <a:r>
              <a:rPr sz="2200" spc="-155" dirty="0">
                <a:latin typeface="+mj-lt"/>
                <a:cs typeface="Arial"/>
              </a:rPr>
              <a:t>These </a:t>
            </a:r>
            <a:r>
              <a:rPr sz="2200" spc="-135" dirty="0">
                <a:latin typeface="+mj-lt"/>
                <a:cs typeface="Arial"/>
              </a:rPr>
              <a:t>changes</a:t>
            </a:r>
            <a:r>
              <a:rPr sz="2200" spc="-285" dirty="0">
                <a:latin typeface="+mj-lt"/>
                <a:cs typeface="Arial"/>
              </a:rPr>
              <a:t> </a:t>
            </a:r>
            <a:r>
              <a:rPr sz="2200" spc="-90" dirty="0">
                <a:latin typeface="+mj-lt"/>
                <a:cs typeface="Arial"/>
              </a:rPr>
              <a:t>are </a:t>
            </a:r>
            <a:r>
              <a:rPr sz="2200" u="heavy" spc="-90" dirty="0">
                <a:uFill>
                  <a:solidFill>
                    <a:srgbClr val="000000"/>
                  </a:solidFill>
                </a:uFill>
                <a:latin typeface="+mj-lt"/>
                <a:cs typeface="Arial"/>
              </a:rPr>
              <a:t> </a:t>
            </a:r>
            <a:r>
              <a:rPr sz="2200" u="heavy" spc="-80" dirty="0">
                <a:uFill>
                  <a:solidFill>
                    <a:srgbClr val="000000"/>
                  </a:solidFill>
                </a:uFill>
                <a:latin typeface="+mj-lt"/>
                <a:cs typeface="Arial"/>
              </a:rPr>
              <a:t>called</a:t>
            </a:r>
            <a:r>
              <a:rPr sz="2200" u="heavy" spc="-110" dirty="0">
                <a:uFill>
                  <a:solidFill>
                    <a:srgbClr val="000000"/>
                  </a:solidFill>
                </a:uFill>
                <a:latin typeface="+mj-lt"/>
                <a:cs typeface="Arial"/>
              </a:rPr>
              <a:t> </a:t>
            </a:r>
            <a:r>
              <a:rPr sz="2200" u="heavy" spc="-35" dirty="0">
                <a:uFill>
                  <a:solidFill>
                    <a:srgbClr val="000000"/>
                  </a:solidFill>
                </a:uFill>
                <a:latin typeface="+mj-lt"/>
                <a:cs typeface="Arial"/>
              </a:rPr>
              <a:t>stimuli</a:t>
            </a:r>
            <a:r>
              <a:rPr sz="2200" spc="-35" dirty="0">
                <a:latin typeface="+mj-lt"/>
                <a:cs typeface="Arial"/>
              </a:rPr>
              <a:t>.</a:t>
            </a:r>
            <a:endParaRPr sz="2200" dirty="0">
              <a:latin typeface="+mj-lt"/>
              <a:cs typeface="Arial"/>
            </a:endParaRPr>
          </a:p>
          <a:p>
            <a:pPr marL="263525" indent="-250825">
              <a:lnSpc>
                <a:spcPct val="100000"/>
              </a:lnSpc>
              <a:spcBef>
                <a:spcPts val="725"/>
              </a:spcBef>
              <a:buAutoNum type="arabicPeriod"/>
              <a:tabLst>
                <a:tab pos="264160" algn="l"/>
              </a:tabLst>
            </a:pPr>
            <a:r>
              <a:rPr sz="2200" u="heavy" spc="-45" dirty="0">
                <a:uFill>
                  <a:solidFill>
                    <a:srgbClr val="F8D235"/>
                  </a:solidFill>
                </a:uFill>
                <a:latin typeface="+mj-lt"/>
                <a:cs typeface="Arial"/>
              </a:rPr>
              <a:t>Integration</a:t>
            </a:r>
            <a:r>
              <a:rPr sz="2200" spc="-45" dirty="0">
                <a:latin typeface="+mj-lt"/>
                <a:cs typeface="Arial"/>
              </a:rPr>
              <a:t>:</a:t>
            </a:r>
            <a:endParaRPr sz="2200" dirty="0">
              <a:latin typeface="+mj-lt"/>
              <a:cs typeface="Arial"/>
            </a:endParaRPr>
          </a:p>
          <a:p>
            <a:pPr marL="584200" marR="280670" lvl="1" indent="-342900">
              <a:lnSpc>
                <a:spcPts val="2160"/>
              </a:lnSpc>
              <a:spcBef>
                <a:spcPts val="1030"/>
              </a:spcBef>
              <a:buFont typeface="Courier New"/>
              <a:buChar char="o"/>
              <a:tabLst>
                <a:tab pos="584835" algn="l"/>
              </a:tabLst>
            </a:pPr>
            <a:r>
              <a:rPr sz="2200" spc="-150" dirty="0">
                <a:latin typeface="+mj-lt"/>
                <a:cs typeface="Arial"/>
              </a:rPr>
              <a:t>Processes, </a:t>
            </a:r>
            <a:r>
              <a:rPr sz="2200" spc="-125" dirty="0">
                <a:latin typeface="+mj-lt"/>
                <a:cs typeface="Arial"/>
              </a:rPr>
              <a:t>analyzes, </a:t>
            </a:r>
            <a:r>
              <a:rPr sz="2200" spc="-95" dirty="0">
                <a:latin typeface="+mj-lt"/>
                <a:cs typeface="Arial"/>
              </a:rPr>
              <a:t>and </a:t>
            </a:r>
            <a:r>
              <a:rPr sz="2200" spc="-35" dirty="0">
                <a:latin typeface="+mj-lt"/>
                <a:cs typeface="Arial"/>
              </a:rPr>
              <a:t>interprets </a:t>
            </a:r>
            <a:r>
              <a:rPr sz="2200" spc="-80" dirty="0">
                <a:latin typeface="+mj-lt"/>
                <a:cs typeface="Arial"/>
              </a:rPr>
              <a:t>these </a:t>
            </a:r>
            <a:r>
              <a:rPr sz="2200" spc="-135" dirty="0">
                <a:latin typeface="+mj-lt"/>
                <a:cs typeface="Arial"/>
              </a:rPr>
              <a:t>changes  </a:t>
            </a:r>
            <a:r>
              <a:rPr sz="2200" spc="-95" dirty="0">
                <a:latin typeface="+mj-lt"/>
                <a:cs typeface="Arial"/>
              </a:rPr>
              <a:t>and </a:t>
            </a:r>
            <a:r>
              <a:rPr sz="2200" spc="-145" dirty="0">
                <a:latin typeface="+mj-lt"/>
                <a:cs typeface="Arial"/>
              </a:rPr>
              <a:t>makes</a:t>
            </a:r>
            <a:r>
              <a:rPr sz="2200" spc="-120" dirty="0">
                <a:latin typeface="+mj-lt"/>
                <a:cs typeface="Arial"/>
              </a:rPr>
              <a:t> </a:t>
            </a:r>
            <a:r>
              <a:rPr sz="2200" spc="-100" dirty="0">
                <a:latin typeface="+mj-lt"/>
                <a:cs typeface="Arial"/>
              </a:rPr>
              <a:t>decisions.</a:t>
            </a:r>
            <a:endParaRPr sz="2200" dirty="0">
              <a:latin typeface="+mj-lt"/>
              <a:cs typeface="Arial"/>
            </a:endParaRPr>
          </a:p>
          <a:p>
            <a:pPr marL="262890" indent="-250190">
              <a:lnSpc>
                <a:spcPts val="2280"/>
              </a:lnSpc>
              <a:spcBef>
                <a:spcPts val="735"/>
              </a:spcBef>
              <a:buAutoNum type="arabicPeriod"/>
              <a:tabLst>
                <a:tab pos="263525" algn="l"/>
              </a:tabLst>
            </a:pPr>
            <a:r>
              <a:rPr sz="2200" u="heavy" spc="10" dirty="0">
                <a:uFill>
                  <a:solidFill>
                    <a:srgbClr val="D41104"/>
                  </a:solidFill>
                </a:uFill>
                <a:latin typeface="+mj-lt"/>
                <a:cs typeface="Arial"/>
              </a:rPr>
              <a:t>Motor</a:t>
            </a:r>
            <a:r>
              <a:rPr sz="2200" u="heavy" spc="-120" dirty="0">
                <a:uFill>
                  <a:solidFill>
                    <a:srgbClr val="D41104"/>
                  </a:solidFill>
                </a:uFill>
                <a:latin typeface="+mj-lt"/>
                <a:cs typeface="Arial"/>
              </a:rPr>
              <a:t> </a:t>
            </a:r>
            <a:r>
              <a:rPr sz="2200" u="heavy" spc="-15" dirty="0">
                <a:uFill>
                  <a:solidFill>
                    <a:srgbClr val="D41104"/>
                  </a:solidFill>
                </a:uFill>
                <a:latin typeface="+mj-lt"/>
                <a:cs typeface="Arial"/>
              </a:rPr>
              <a:t>output,</a:t>
            </a:r>
            <a:r>
              <a:rPr sz="2200" spc="-135" dirty="0">
                <a:latin typeface="+mj-lt"/>
                <a:cs typeface="Arial"/>
              </a:rPr>
              <a:t> </a:t>
            </a:r>
            <a:r>
              <a:rPr sz="2200" spc="-15" dirty="0">
                <a:latin typeface="+mj-lt"/>
                <a:cs typeface="Arial"/>
              </a:rPr>
              <a:t>or</a:t>
            </a:r>
            <a:r>
              <a:rPr sz="2200" spc="-105" dirty="0">
                <a:latin typeface="+mj-lt"/>
                <a:cs typeface="Arial"/>
              </a:rPr>
              <a:t> </a:t>
            </a:r>
            <a:r>
              <a:rPr sz="2200" spc="-110" dirty="0">
                <a:latin typeface="+mj-lt"/>
                <a:cs typeface="Arial"/>
              </a:rPr>
              <a:t>response</a:t>
            </a:r>
            <a:r>
              <a:rPr sz="2200" spc="-90" dirty="0">
                <a:latin typeface="+mj-lt"/>
                <a:cs typeface="Arial"/>
              </a:rPr>
              <a:t> </a:t>
            </a:r>
            <a:r>
              <a:rPr sz="2200" b="1" spc="-110" dirty="0">
                <a:latin typeface="+mj-lt"/>
                <a:cs typeface="Trebuchet MS"/>
              </a:rPr>
              <a:t>by</a:t>
            </a:r>
            <a:r>
              <a:rPr sz="2200" b="1" spc="-160" dirty="0">
                <a:latin typeface="+mj-lt"/>
                <a:cs typeface="Trebuchet MS"/>
              </a:rPr>
              <a:t> </a:t>
            </a:r>
            <a:r>
              <a:rPr sz="2200" b="1" spc="-110" dirty="0">
                <a:latin typeface="+mj-lt"/>
                <a:cs typeface="Trebuchet MS"/>
              </a:rPr>
              <a:t>activating</a:t>
            </a:r>
            <a:r>
              <a:rPr sz="2200" b="1" spc="-175" dirty="0">
                <a:latin typeface="+mj-lt"/>
                <a:cs typeface="Trebuchet MS"/>
              </a:rPr>
              <a:t> </a:t>
            </a:r>
            <a:r>
              <a:rPr sz="2200" b="1" spc="-110" dirty="0">
                <a:latin typeface="+mj-lt"/>
                <a:cs typeface="Trebuchet MS"/>
              </a:rPr>
              <a:t>muscles</a:t>
            </a:r>
            <a:r>
              <a:rPr sz="2200" b="1" spc="-185" dirty="0">
                <a:latin typeface="+mj-lt"/>
                <a:cs typeface="Trebuchet MS"/>
              </a:rPr>
              <a:t> </a:t>
            </a:r>
            <a:r>
              <a:rPr sz="2200" b="1" spc="-100" dirty="0">
                <a:latin typeface="+mj-lt"/>
                <a:cs typeface="Trebuchet MS"/>
              </a:rPr>
              <a:t>or</a:t>
            </a:r>
            <a:endParaRPr sz="2200" dirty="0">
              <a:latin typeface="+mj-lt"/>
              <a:cs typeface="Trebuchet MS"/>
            </a:endParaRPr>
          </a:p>
          <a:p>
            <a:pPr marL="241300">
              <a:lnSpc>
                <a:spcPts val="2280"/>
              </a:lnSpc>
            </a:pPr>
            <a:r>
              <a:rPr sz="2200" b="1" spc="-85" dirty="0">
                <a:latin typeface="+mj-lt"/>
                <a:cs typeface="Trebuchet MS"/>
              </a:rPr>
              <a:t>glands</a:t>
            </a:r>
            <a:r>
              <a:rPr sz="2200" b="1" spc="-170" dirty="0">
                <a:latin typeface="+mj-lt"/>
                <a:cs typeface="Trebuchet MS"/>
              </a:rPr>
              <a:t> </a:t>
            </a:r>
            <a:r>
              <a:rPr sz="2200" spc="-65" dirty="0">
                <a:latin typeface="+mj-lt"/>
                <a:cs typeface="Arial"/>
              </a:rPr>
              <a:t>(effectors).</a:t>
            </a:r>
            <a:endParaRPr sz="2200" dirty="0">
              <a:latin typeface="+mj-lt"/>
              <a:cs typeface="Arial"/>
            </a:endParaRPr>
          </a:p>
        </p:txBody>
      </p:sp>
      <p:sp>
        <p:nvSpPr>
          <p:cNvPr id="14" name="Title 1">
            <a:extLst>
              <a:ext uri="{FF2B5EF4-FFF2-40B4-BE49-F238E27FC236}">
                <a16:creationId xmlns:a16="http://schemas.microsoft.com/office/drawing/2014/main" id="{B83B8DEB-EB9D-4BF3-B293-D49FD58ED871}"/>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Introduction</a:t>
            </a:r>
          </a:p>
          <a:p>
            <a:r>
              <a:rPr lang="en-US" sz="3200" b="1" dirty="0"/>
              <a:t>How does the nervous system work?</a:t>
            </a:r>
          </a:p>
        </p:txBody>
      </p:sp>
    </p:spTree>
    <p:extLst>
      <p:ext uri="{BB962C8B-B14F-4D97-AF65-F5344CB8AC3E}">
        <p14:creationId xmlns:p14="http://schemas.microsoft.com/office/powerpoint/2010/main" val="3906173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222365" y="1280540"/>
            <a:ext cx="5131435" cy="1671611"/>
          </a:xfrm>
          <a:prstGeom prst="rect">
            <a:avLst/>
          </a:prstGeom>
          <a:ln w="28955">
            <a:solidFill>
              <a:srgbClr val="DFF5EE"/>
            </a:solidFill>
          </a:ln>
        </p:spPr>
        <p:txBody>
          <a:bodyPr vert="horz" wrap="square" lIns="0" tIns="15240" rIns="0" bIns="0" rtlCol="0">
            <a:spAutoFit/>
          </a:bodyPr>
          <a:lstStyle/>
          <a:p>
            <a:pPr marL="579755" indent="-262255">
              <a:lnSpc>
                <a:spcPct val="100000"/>
              </a:lnSpc>
              <a:buFont typeface="Arial"/>
              <a:buAutoNum type="romanUcPeriod" startAt="2"/>
              <a:tabLst>
                <a:tab pos="580390" algn="l"/>
              </a:tabLst>
            </a:pPr>
            <a:r>
              <a:rPr sz="2200" b="1" spc="-95" dirty="0">
                <a:latin typeface="+mj-lt"/>
                <a:cs typeface="Trebuchet MS"/>
              </a:rPr>
              <a:t>Physiological </a:t>
            </a:r>
            <a:r>
              <a:rPr sz="2200" spc="-15" dirty="0">
                <a:latin typeface="+mj-lt"/>
                <a:cs typeface="Arial"/>
              </a:rPr>
              <a:t>or </a:t>
            </a:r>
            <a:r>
              <a:rPr sz="2200" spc="-105" dirty="0">
                <a:latin typeface="+mj-lt"/>
                <a:cs typeface="Trebuchet MS"/>
              </a:rPr>
              <a:t>Functional</a:t>
            </a:r>
            <a:r>
              <a:rPr sz="2200" spc="-385" dirty="0">
                <a:latin typeface="+mj-lt"/>
                <a:cs typeface="Trebuchet MS"/>
              </a:rPr>
              <a:t> </a:t>
            </a:r>
            <a:r>
              <a:rPr sz="2200" spc="-65" dirty="0">
                <a:latin typeface="+mj-lt"/>
                <a:cs typeface="Arial"/>
              </a:rPr>
              <a:t>classification:</a:t>
            </a:r>
            <a:endParaRPr sz="2200" dirty="0">
              <a:latin typeface="+mj-lt"/>
              <a:cs typeface="Arial"/>
            </a:endParaRPr>
          </a:p>
          <a:p>
            <a:pPr marL="544830" marR="1633855" lvl="1">
              <a:lnSpc>
                <a:spcPct val="104600"/>
              </a:lnSpc>
              <a:buSzPct val="95000"/>
              <a:buAutoNum type="arabicPlain"/>
              <a:tabLst>
                <a:tab pos="753110" algn="l"/>
              </a:tabLst>
            </a:pPr>
            <a:r>
              <a:rPr sz="2200" u="heavy" spc="-140" dirty="0">
                <a:solidFill>
                  <a:srgbClr val="071712"/>
                </a:solidFill>
                <a:uFill>
                  <a:solidFill>
                    <a:srgbClr val="0C82E6"/>
                  </a:solidFill>
                </a:uFill>
                <a:latin typeface="+mj-lt"/>
                <a:cs typeface="Arial"/>
              </a:rPr>
              <a:t>Sensory </a:t>
            </a:r>
            <a:r>
              <a:rPr sz="2200" u="heavy" spc="-60" dirty="0">
                <a:solidFill>
                  <a:srgbClr val="071712"/>
                </a:solidFill>
                <a:uFill>
                  <a:solidFill>
                    <a:srgbClr val="0C82E6"/>
                  </a:solidFill>
                </a:uFill>
                <a:latin typeface="+mj-lt"/>
                <a:cs typeface="Arial"/>
              </a:rPr>
              <a:t>division</a:t>
            </a:r>
            <a:r>
              <a:rPr sz="2200" spc="-60" dirty="0">
                <a:solidFill>
                  <a:srgbClr val="071712"/>
                </a:solidFill>
                <a:latin typeface="+mj-lt"/>
                <a:cs typeface="Arial"/>
              </a:rPr>
              <a:t> </a:t>
            </a:r>
            <a:r>
              <a:rPr sz="2200" spc="-40" dirty="0">
                <a:solidFill>
                  <a:srgbClr val="071712"/>
                </a:solidFill>
                <a:latin typeface="+mj-lt"/>
                <a:cs typeface="Arial"/>
              </a:rPr>
              <a:t>(Afferent)  </a:t>
            </a:r>
            <a:r>
              <a:rPr sz="2200" spc="-10" dirty="0">
                <a:solidFill>
                  <a:srgbClr val="071712"/>
                </a:solidFill>
                <a:latin typeface="+mj-lt"/>
                <a:cs typeface="Arial"/>
              </a:rPr>
              <a:t>2-</a:t>
            </a:r>
            <a:r>
              <a:rPr sz="2200" u="heavy" spc="-10" dirty="0">
                <a:solidFill>
                  <a:srgbClr val="071712"/>
                </a:solidFill>
                <a:uFill>
                  <a:solidFill>
                    <a:srgbClr val="D41104"/>
                  </a:solidFill>
                </a:uFill>
                <a:latin typeface="+mj-lt"/>
                <a:cs typeface="Arial"/>
              </a:rPr>
              <a:t>Motor </a:t>
            </a:r>
            <a:r>
              <a:rPr sz="2200" u="heavy" spc="-60" dirty="0">
                <a:solidFill>
                  <a:srgbClr val="071712"/>
                </a:solidFill>
                <a:uFill>
                  <a:solidFill>
                    <a:srgbClr val="D41104"/>
                  </a:solidFill>
                </a:uFill>
                <a:latin typeface="+mj-lt"/>
                <a:cs typeface="Arial"/>
              </a:rPr>
              <a:t>division</a:t>
            </a:r>
            <a:r>
              <a:rPr sz="2200" spc="-240" dirty="0">
                <a:solidFill>
                  <a:srgbClr val="071712"/>
                </a:solidFill>
                <a:latin typeface="+mj-lt"/>
                <a:cs typeface="Arial"/>
              </a:rPr>
              <a:t> </a:t>
            </a:r>
            <a:r>
              <a:rPr sz="2200" spc="-55" dirty="0">
                <a:solidFill>
                  <a:srgbClr val="071712"/>
                </a:solidFill>
                <a:latin typeface="+mj-lt"/>
                <a:cs typeface="Arial"/>
              </a:rPr>
              <a:t>(Efferent):</a:t>
            </a:r>
            <a:endParaRPr sz="2200" dirty="0">
              <a:latin typeface="+mj-lt"/>
              <a:cs typeface="Arial"/>
            </a:endParaRPr>
          </a:p>
          <a:p>
            <a:pPr marL="1064895" lvl="2" indent="-342900">
              <a:lnSpc>
                <a:spcPts val="2065"/>
              </a:lnSpc>
              <a:buFont typeface="Courier New"/>
              <a:buChar char="o"/>
              <a:tabLst>
                <a:tab pos="1065530" algn="l"/>
              </a:tabLst>
            </a:pPr>
            <a:r>
              <a:rPr sz="2200" spc="-110" dirty="0">
                <a:solidFill>
                  <a:srgbClr val="071712"/>
                </a:solidFill>
                <a:latin typeface="+mj-lt"/>
                <a:cs typeface="Arial"/>
              </a:rPr>
              <a:t>Somatic</a:t>
            </a:r>
            <a:r>
              <a:rPr sz="2200" spc="-95" dirty="0">
                <a:solidFill>
                  <a:srgbClr val="071712"/>
                </a:solidFill>
                <a:latin typeface="+mj-lt"/>
                <a:cs typeface="Arial"/>
              </a:rPr>
              <a:t> </a:t>
            </a:r>
            <a:r>
              <a:rPr sz="2200" spc="-35" dirty="0">
                <a:solidFill>
                  <a:srgbClr val="7E7E7E"/>
                </a:solidFill>
                <a:latin typeface="+mj-lt"/>
                <a:cs typeface="Arial"/>
              </a:rPr>
              <a:t>(voluntary)</a:t>
            </a:r>
            <a:endParaRPr sz="2200" dirty="0">
              <a:latin typeface="+mj-lt"/>
              <a:cs typeface="Arial"/>
            </a:endParaRPr>
          </a:p>
          <a:p>
            <a:pPr marL="1064895" lvl="2" indent="-342900">
              <a:lnSpc>
                <a:spcPts val="2210"/>
              </a:lnSpc>
              <a:buFont typeface="Courier New"/>
              <a:buChar char="o"/>
              <a:tabLst>
                <a:tab pos="1065530" algn="l"/>
              </a:tabLst>
            </a:pPr>
            <a:r>
              <a:rPr sz="2200" spc="-55" dirty="0">
                <a:solidFill>
                  <a:srgbClr val="071712"/>
                </a:solidFill>
                <a:latin typeface="+mj-lt"/>
                <a:cs typeface="Arial"/>
              </a:rPr>
              <a:t>Autonomic</a:t>
            </a:r>
            <a:r>
              <a:rPr sz="2200" spc="-130" dirty="0">
                <a:solidFill>
                  <a:srgbClr val="071712"/>
                </a:solidFill>
                <a:latin typeface="+mj-lt"/>
                <a:cs typeface="Arial"/>
              </a:rPr>
              <a:t> </a:t>
            </a:r>
            <a:r>
              <a:rPr sz="2200" spc="-30" dirty="0">
                <a:solidFill>
                  <a:srgbClr val="7E7E7E"/>
                </a:solidFill>
                <a:latin typeface="+mj-lt"/>
                <a:cs typeface="Arial"/>
              </a:rPr>
              <a:t>(involuntary)</a:t>
            </a:r>
            <a:endParaRPr sz="2200" dirty="0">
              <a:latin typeface="+mj-lt"/>
              <a:cs typeface="Arial"/>
            </a:endParaRPr>
          </a:p>
        </p:txBody>
      </p:sp>
      <p:sp>
        <p:nvSpPr>
          <p:cNvPr id="4" name="object 4"/>
          <p:cNvSpPr txBox="1"/>
          <p:nvPr/>
        </p:nvSpPr>
        <p:spPr>
          <a:xfrm>
            <a:off x="917320" y="1280540"/>
            <a:ext cx="5131435" cy="1737014"/>
          </a:xfrm>
          <a:prstGeom prst="rect">
            <a:avLst/>
          </a:prstGeom>
          <a:ln w="28955">
            <a:solidFill>
              <a:srgbClr val="DFF5EE"/>
            </a:solidFill>
          </a:ln>
        </p:spPr>
        <p:txBody>
          <a:bodyPr vert="horz" wrap="square" lIns="0" tIns="28575" rIns="0" bIns="0" rtlCol="0">
            <a:spAutoFit/>
          </a:bodyPr>
          <a:lstStyle/>
          <a:p>
            <a:pPr marL="515620" marR="287655" indent="-198120">
              <a:lnSpc>
                <a:spcPct val="100000"/>
              </a:lnSpc>
              <a:buFont typeface="Arial"/>
              <a:buAutoNum type="romanUcPeriod"/>
              <a:tabLst>
                <a:tab pos="516255" algn="l"/>
              </a:tabLst>
            </a:pPr>
            <a:r>
              <a:rPr sz="2200" b="1" spc="-95" dirty="0">
                <a:latin typeface="+mj-lt"/>
                <a:cs typeface="Trebuchet MS"/>
              </a:rPr>
              <a:t>Anatomical </a:t>
            </a:r>
            <a:r>
              <a:rPr sz="2200" spc="-15" dirty="0">
                <a:latin typeface="+mj-lt"/>
                <a:cs typeface="Arial"/>
              </a:rPr>
              <a:t>or </a:t>
            </a:r>
            <a:r>
              <a:rPr sz="2200" spc="-114" dirty="0">
                <a:latin typeface="+mj-lt"/>
                <a:cs typeface="Trebuchet MS"/>
              </a:rPr>
              <a:t>Structural</a:t>
            </a:r>
            <a:r>
              <a:rPr sz="2200" spc="-370" dirty="0">
                <a:latin typeface="+mj-lt"/>
                <a:cs typeface="Trebuchet MS"/>
              </a:rPr>
              <a:t> </a:t>
            </a:r>
            <a:r>
              <a:rPr sz="2200" spc="-65" dirty="0">
                <a:latin typeface="+mj-lt"/>
                <a:cs typeface="Arial"/>
              </a:rPr>
              <a:t>classification:</a:t>
            </a:r>
            <a:endParaRPr sz="2200" dirty="0">
              <a:latin typeface="+mj-lt"/>
              <a:cs typeface="Arial"/>
            </a:endParaRPr>
          </a:p>
          <a:p>
            <a:pPr marL="984885" lvl="1" indent="-263525">
              <a:lnSpc>
                <a:spcPct val="100000"/>
              </a:lnSpc>
              <a:buAutoNum type="arabicPlain"/>
              <a:tabLst>
                <a:tab pos="985519" algn="l"/>
              </a:tabLst>
            </a:pPr>
            <a:r>
              <a:rPr sz="2200" u="heavy" spc="-85" dirty="0">
                <a:solidFill>
                  <a:srgbClr val="071712"/>
                </a:solidFill>
                <a:uFill>
                  <a:solidFill>
                    <a:srgbClr val="F4D328"/>
                  </a:solidFill>
                </a:uFill>
                <a:latin typeface="+mj-lt"/>
                <a:cs typeface="Arial"/>
              </a:rPr>
              <a:t>Central </a:t>
            </a:r>
            <a:r>
              <a:rPr sz="2200" u="heavy" spc="-100" dirty="0">
                <a:solidFill>
                  <a:srgbClr val="071712"/>
                </a:solidFill>
                <a:uFill>
                  <a:solidFill>
                    <a:srgbClr val="F4D328"/>
                  </a:solidFill>
                </a:uFill>
                <a:latin typeface="+mj-lt"/>
                <a:cs typeface="Arial"/>
              </a:rPr>
              <a:t>Nervous</a:t>
            </a:r>
            <a:r>
              <a:rPr sz="2200" u="heavy" spc="-135" dirty="0">
                <a:solidFill>
                  <a:srgbClr val="071712"/>
                </a:solidFill>
                <a:uFill>
                  <a:solidFill>
                    <a:srgbClr val="F4D328"/>
                  </a:solidFill>
                </a:uFill>
                <a:latin typeface="+mj-lt"/>
                <a:cs typeface="Arial"/>
              </a:rPr>
              <a:t> System</a:t>
            </a:r>
            <a:endParaRPr sz="2200" dirty="0">
              <a:latin typeface="+mj-lt"/>
              <a:cs typeface="Arial"/>
            </a:endParaRPr>
          </a:p>
          <a:p>
            <a:pPr marR="557530" algn="ctr">
              <a:lnSpc>
                <a:spcPct val="100000"/>
              </a:lnSpc>
            </a:pPr>
            <a:r>
              <a:rPr sz="1500" spc="-40" dirty="0">
                <a:solidFill>
                  <a:srgbClr val="81D21A"/>
                </a:solidFill>
                <a:latin typeface="+mj-lt"/>
                <a:cs typeface="Arial"/>
              </a:rPr>
              <a:t>(brain </a:t>
            </a:r>
            <a:r>
              <a:rPr sz="1500" spc="-65" dirty="0">
                <a:solidFill>
                  <a:srgbClr val="81D21A"/>
                </a:solidFill>
                <a:latin typeface="+mj-lt"/>
                <a:cs typeface="Arial"/>
              </a:rPr>
              <a:t>and </a:t>
            </a:r>
            <a:r>
              <a:rPr sz="1500" spc="-60" dirty="0">
                <a:solidFill>
                  <a:srgbClr val="81D21A"/>
                </a:solidFill>
                <a:latin typeface="+mj-lt"/>
                <a:cs typeface="Arial"/>
              </a:rPr>
              <a:t>spinal</a:t>
            </a:r>
            <a:r>
              <a:rPr sz="1500" spc="-110" dirty="0">
                <a:solidFill>
                  <a:srgbClr val="81D21A"/>
                </a:solidFill>
                <a:latin typeface="+mj-lt"/>
                <a:cs typeface="Arial"/>
              </a:rPr>
              <a:t> </a:t>
            </a:r>
            <a:r>
              <a:rPr sz="1500" spc="-50" dirty="0">
                <a:solidFill>
                  <a:srgbClr val="81D21A"/>
                </a:solidFill>
                <a:latin typeface="+mj-lt"/>
                <a:cs typeface="Arial"/>
              </a:rPr>
              <a:t>cord)</a:t>
            </a:r>
            <a:endParaRPr sz="1500" dirty="0">
              <a:latin typeface="+mj-lt"/>
              <a:cs typeface="Arial"/>
            </a:endParaRPr>
          </a:p>
          <a:p>
            <a:pPr marL="984885" lvl="1" indent="-263525">
              <a:lnSpc>
                <a:spcPct val="100000"/>
              </a:lnSpc>
              <a:buAutoNum type="arabicPlain" startAt="2"/>
              <a:tabLst>
                <a:tab pos="985519" algn="l"/>
              </a:tabLst>
            </a:pPr>
            <a:r>
              <a:rPr sz="2200" u="heavy" spc="-75" dirty="0">
                <a:solidFill>
                  <a:srgbClr val="071712"/>
                </a:solidFill>
                <a:uFill>
                  <a:solidFill>
                    <a:srgbClr val="CC3399"/>
                  </a:solidFill>
                </a:uFill>
                <a:latin typeface="+mj-lt"/>
                <a:cs typeface="Arial"/>
              </a:rPr>
              <a:t>Peripheral </a:t>
            </a:r>
            <a:r>
              <a:rPr sz="2200" u="heavy" spc="-100" dirty="0">
                <a:solidFill>
                  <a:srgbClr val="071712"/>
                </a:solidFill>
                <a:uFill>
                  <a:solidFill>
                    <a:srgbClr val="CC3399"/>
                  </a:solidFill>
                </a:uFill>
                <a:latin typeface="+mj-lt"/>
                <a:cs typeface="Arial"/>
              </a:rPr>
              <a:t>Nervous</a:t>
            </a:r>
            <a:r>
              <a:rPr sz="2200" u="heavy" spc="-135" dirty="0">
                <a:solidFill>
                  <a:srgbClr val="071712"/>
                </a:solidFill>
                <a:uFill>
                  <a:solidFill>
                    <a:srgbClr val="CC3399"/>
                  </a:solidFill>
                </a:uFill>
                <a:latin typeface="+mj-lt"/>
                <a:cs typeface="Arial"/>
              </a:rPr>
              <a:t> System</a:t>
            </a:r>
            <a:endParaRPr sz="2200" dirty="0">
              <a:latin typeface="+mj-lt"/>
              <a:cs typeface="Arial"/>
            </a:endParaRPr>
          </a:p>
          <a:p>
            <a:pPr marL="1120140" marR="972185" indent="-337185">
              <a:lnSpc>
                <a:spcPct val="100000"/>
              </a:lnSpc>
            </a:pPr>
            <a:r>
              <a:rPr sz="1500" spc="-40" dirty="0">
                <a:solidFill>
                  <a:srgbClr val="81D21A"/>
                </a:solidFill>
                <a:latin typeface="+mj-lt"/>
                <a:cs typeface="Arial"/>
              </a:rPr>
              <a:t>(everything </a:t>
            </a:r>
            <a:r>
              <a:rPr sz="1500" spc="-65" dirty="0">
                <a:solidFill>
                  <a:srgbClr val="81D21A"/>
                </a:solidFill>
                <a:latin typeface="+mj-lt"/>
                <a:cs typeface="Arial"/>
              </a:rPr>
              <a:t>coming </a:t>
            </a:r>
            <a:r>
              <a:rPr sz="1500" spc="-5" dirty="0">
                <a:solidFill>
                  <a:srgbClr val="81D21A"/>
                </a:solidFill>
                <a:latin typeface="+mj-lt"/>
                <a:cs typeface="Arial"/>
              </a:rPr>
              <a:t>out of </a:t>
            </a:r>
            <a:r>
              <a:rPr sz="1500" spc="-20" dirty="0">
                <a:solidFill>
                  <a:srgbClr val="81D21A"/>
                </a:solidFill>
                <a:latin typeface="+mj-lt"/>
                <a:cs typeface="Arial"/>
              </a:rPr>
              <a:t>the </a:t>
            </a:r>
            <a:r>
              <a:rPr sz="1500" spc="-170" dirty="0">
                <a:solidFill>
                  <a:srgbClr val="81D21A"/>
                </a:solidFill>
                <a:latin typeface="+mj-lt"/>
                <a:cs typeface="Arial"/>
              </a:rPr>
              <a:t>CNS: </a:t>
            </a:r>
            <a:r>
              <a:rPr sz="1500" spc="-50" dirty="0">
                <a:solidFill>
                  <a:srgbClr val="81D21A"/>
                </a:solidFill>
                <a:latin typeface="+mj-lt"/>
                <a:cs typeface="Arial"/>
              </a:rPr>
              <a:t>cranial</a:t>
            </a:r>
            <a:r>
              <a:rPr sz="1500" spc="-250" dirty="0">
                <a:solidFill>
                  <a:srgbClr val="81D21A"/>
                </a:solidFill>
                <a:latin typeface="+mj-lt"/>
                <a:cs typeface="Arial"/>
              </a:rPr>
              <a:t> </a:t>
            </a:r>
            <a:r>
              <a:rPr sz="1500" spc="-70" dirty="0">
                <a:solidFill>
                  <a:srgbClr val="81D21A"/>
                </a:solidFill>
                <a:latin typeface="+mj-lt"/>
                <a:cs typeface="Arial"/>
              </a:rPr>
              <a:t>and  </a:t>
            </a:r>
            <a:r>
              <a:rPr sz="1500" spc="-60" dirty="0">
                <a:solidFill>
                  <a:srgbClr val="81D21A"/>
                </a:solidFill>
                <a:latin typeface="+mj-lt"/>
                <a:cs typeface="Arial"/>
              </a:rPr>
              <a:t>spinal </a:t>
            </a:r>
            <a:r>
              <a:rPr sz="1500" spc="-65" dirty="0">
                <a:solidFill>
                  <a:srgbClr val="81D21A"/>
                </a:solidFill>
                <a:latin typeface="+mj-lt"/>
                <a:cs typeface="Arial"/>
              </a:rPr>
              <a:t>nerves, ganglia, </a:t>
            </a:r>
            <a:r>
              <a:rPr sz="1500" spc="-70" dirty="0">
                <a:solidFill>
                  <a:srgbClr val="81D21A"/>
                </a:solidFill>
                <a:latin typeface="+mj-lt"/>
                <a:cs typeface="Arial"/>
              </a:rPr>
              <a:t>and</a:t>
            </a:r>
            <a:r>
              <a:rPr sz="1500" spc="-95" dirty="0">
                <a:solidFill>
                  <a:srgbClr val="81D21A"/>
                </a:solidFill>
                <a:latin typeface="+mj-lt"/>
                <a:cs typeface="Arial"/>
              </a:rPr>
              <a:t> </a:t>
            </a:r>
            <a:r>
              <a:rPr sz="1500" spc="-45" dirty="0">
                <a:solidFill>
                  <a:srgbClr val="81D21A"/>
                </a:solidFill>
                <a:latin typeface="+mj-lt"/>
                <a:cs typeface="Arial"/>
              </a:rPr>
              <a:t>receptors)</a:t>
            </a:r>
            <a:endParaRPr sz="1500" dirty="0">
              <a:latin typeface="+mj-lt"/>
              <a:cs typeface="Arial"/>
            </a:endParaRPr>
          </a:p>
        </p:txBody>
      </p:sp>
      <p:sp>
        <p:nvSpPr>
          <p:cNvPr id="3" name="object 3"/>
          <p:cNvSpPr/>
          <p:nvPr/>
        </p:nvSpPr>
        <p:spPr>
          <a:xfrm>
            <a:off x="6515100" y="3096767"/>
            <a:ext cx="3752088" cy="3558540"/>
          </a:xfrm>
          <a:prstGeom prst="rect">
            <a:avLst/>
          </a:prstGeom>
          <a:blipFill>
            <a:blip r:embed="rId2" cstate="print"/>
            <a:stretch>
              <a:fillRect/>
            </a:stretch>
          </a:blipFill>
        </p:spPr>
        <p:txBody>
          <a:bodyPr wrap="square" lIns="0" tIns="0" rIns="0" bIns="0" rtlCol="0"/>
          <a:lstStyle/>
          <a:p>
            <a:endParaRPr/>
          </a:p>
        </p:txBody>
      </p:sp>
      <p:grpSp>
        <p:nvGrpSpPr>
          <p:cNvPr id="2" name="Group 1"/>
          <p:cNvGrpSpPr/>
          <p:nvPr/>
        </p:nvGrpSpPr>
        <p:grpSpPr>
          <a:xfrm>
            <a:off x="1591093" y="3092194"/>
            <a:ext cx="2969213" cy="3563113"/>
            <a:chOff x="1591093" y="3092194"/>
            <a:chExt cx="3032711" cy="3639312"/>
          </a:xfrm>
        </p:grpSpPr>
        <p:sp>
          <p:nvSpPr>
            <p:cNvPr id="6" name="object 6"/>
            <p:cNvSpPr/>
            <p:nvPr/>
          </p:nvSpPr>
          <p:spPr>
            <a:xfrm>
              <a:off x="1591093" y="3092194"/>
              <a:ext cx="3032711" cy="363931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37538" y="3556253"/>
              <a:ext cx="332740" cy="294640"/>
            </a:xfrm>
            <a:custGeom>
              <a:avLst/>
              <a:gdLst/>
              <a:ahLst/>
              <a:cxnLst/>
              <a:rect l="l" t="t" r="r" b="b"/>
              <a:pathLst>
                <a:path w="332739" h="294639">
                  <a:moveTo>
                    <a:pt x="0" y="294132"/>
                  </a:moveTo>
                  <a:lnTo>
                    <a:pt x="332231" y="294132"/>
                  </a:lnTo>
                  <a:lnTo>
                    <a:pt x="332231" y="0"/>
                  </a:lnTo>
                  <a:lnTo>
                    <a:pt x="0" y="0"/>
                  </a:lnTo>
                  <a:lnTo>
                    <a:pt x="0" y="294132"/>
                  </a:lnTo>
                  <a:close/>
                </a:path>
              </a:pathLst>
            </a:custGeom>
            <a:ln w="28956">
              <a:solidFill>
                <a:srgbClr val="F4D328"/>
              </a:solidFill>
            </a:ln>
          </p:spPr>
          <p:txBody>
            <a:bodyPr wrap="square" lIns="0" tIns="0" rIns="0" bIns="0" rtlCol="0"/>
            <a:lstStyle/>
            <a:p>
              <a:endParaRPr/>
            </a:p>
          </p:txBody>
        </p:sp>
        <p:sp>
          <p:nvSpPr>
            <p:cNvPr id="8" name="object 8"/>
            <p:cNvSpPr/>
            <p:nvPr/>
          </p:nvSpPr>
          <p:spPr>
            <a:xfrm>
              <a:off x="4091178" y="4144517"/>
              <a:ext cx="457200" cy="318770"/>
            </a:xfrm>
            <a:custGeom>
              <a:avLst/>
              <a:gdLst/>
              <a:ahLst/>
              <a:cxnLst/>
              <a:rect l="l" t="t" r="r" b="b"/>
              <a:pathLst>
                <a:path w="457200" h="318770">
                  <a:moveTo>
                    <a:pt x="0" y="318516"/>
                  </a:moveTo>
                  <a:lnTo>
                    <a:pt x="457200" y="318516"/>
                  </a:lnTo>
                  <a:lnTo>
                    <a:pt x="457200" y="0"/>
                  </a:lnTo>
                  <a:lnTo>
                    <a:pt x="0" y="0"/>
                  </a:lnTo>
                  <a:lnTo>
                    <a:pt x="0" y="318516"/>
                  </a:lnTo>
                  <a:close/>
                </a:path>
              </a:pathLst>
            </a:custGeom>
            <a:ln w="28956">
              <a:solidFill>
                <a:srgbClr val="CC3399"/>
              </a:solidFill>
            </a:ln>
          </p:spPr>
          <p:txBody>
            <a:bodyPr wrap="square" lIns="0" tIns="0" rIns="0" bIns="0" rtlCol="0"/>
            <a:lstStyle/>
            <a:p>
              <a:endParaRPr/>
            </a:p>
          </p:txBody>
        </p:sp>
      </p:grpSp>
      <p:sp>
        <p:nvSpPr>
          <p:cNvPr id="10" name="object 10"/>
          <p:cNvSpPr/>
          <p:nvPr/>
        </p:nvSpPr>
        <p:spPr>
          <a:xfrm>
            <a:off x="7104888" y="403859"/>
            <a:ext cx="682751" cy="481584"/>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7237603" y="852043"/>
            <a:ext cx="432434" cy="239395"/>
          </a:xfrm>
          <a:prstGeom prst="rect">
            <a:avLst/>
          </a:prstGeom>
        </p:spPr>
        <p:txBody>
          <a:bodyPr vert="horz" wrap="square" lIns="0" tIns="13335" rIns="0" bIns="0" rtlCol="0">
            <a:spAutoFit/>
          </a:bodyPr>
          <a:lstStyle/>
          <a:p>
            <a:pPr marL="12700">
              <a:lnSpc>
                <a:spcPct val="100000"/>
              </a:lnSpc>
              <a:spcBef>
                <a:spcPts val="105"/>
              </a:spcBef>
            </a:pPr>
            <a:r>
              <a:rPr sz="1400" spc="-65" dirty="0">
                <a:solidFill>
                  <a:srgbClr val="C3250C"/>
                </a:solidFill>
                <a:latin typeface="Arial"/>
                <a:cs typeface="Arial"/>
              </a:rPr>
              <a:t>11:57</a:t>
            </a:r>
            <a:endParaRPr sz="1400">
              <a:latin typeface="Arial"/>
              <a:cs typeface="Arial"/>
            </a:endParaRPr>
          </a:p>
        </p:txBody>
      </p:sp>
      <p:sp>
        <p:nvSpPr>
          <p:cNvPr id="12" name="Title 1">
            <a:extLst>
              <a:ext uri="{FF2B5EF4-FFF2-40B4-BE49-F238E27FC236}">
                <a16:creationId xmlns:a16="http://schemas.microsoft.com/office/drawing/2014/main" id="{CF310621-A514-4322-BA29-34BB38C17B6F}"/>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Classification</a:t>
            </a:r>
            <a:endParaRPr lang="en-US" sz="3200" b="1" dirty="0"/>
          </a:p>
        </p:txBody>
      </p:sp>
      <p:sp>
        <p:nvSpPr>
          <p:cNvPr id="15" name="TextBox 14">
            <a:extLst>
              <a:ext uri="{FF2B5EF4-FFF2-40B4-BE49-F238E27FC236}">
                <a16:creationId xmlns:a16="http://schemas.microsoft.com/office/drawing/2014/main" id="{1537AB96-354A-4D42-9B10-ADCC5C6074EF}"/>
              </a:ext>
            </a:extLst>
          </p:cNvPr>
          <p:cNvSpPr txBox="1"/>
          <p:nvPr/>
        </p:nvSpPr>
        <p:spPr>
          <a:xfrm>
            <a:off x="7920354" y="409641"/>
            <a:ext cx="3433446" cy="646331"/>
          </a:xfrm>
          <a:prstGeom prst="rect">
            <a:avLst/>
          </a:prstGeom>
          <a:noFill/>
          <a:ln>
            <a:solidFill>
              <a:schemeClr val="bg1">
                <a:lumMod val="65000"/>
              </a:schemeClr>
            </a:solidFill>
          </a:ln>
        </p:spPr>
        <p:txBody>
          <a:bodyPr wrap="square" rtlCol="0">
            <a:spAutoFit/>
          </a:bodyPr>
          <a:lstStyle/>
          <a:p>
            <a:pPr marL="92710">
              <a:lnSpc>
                <a:spcPct val="100000"/>
              </a:lnSpc>
            </a:pPr>
            <a:r>
              <a:rPr lang="en-US" spc="-85" dirty="0">
                <a:solidFill>
                  <a:srgbClr val="7E7E7E"/>
                </a:solidFill>
                <a:latin typeface="+mj-lt"/>
                <a:cs typeface="Trebuchet MS"/>
              </a:rPr>
              <a:t>To </a:t>
            </a:r>
            <a:r>
              <a:rPr lang="en-US" spc="-90" dirty="0">
                <a:solidFill>
                  <a:srgbClr val="7E7E7E"/>
                </a:solidFill>
                <a:latin typeface="+mj-lt"/>
                <a:cs typeface="Trebuchet MS"/>
              </a:rPr>
              <a:t>remember:</a:t>
            </a:r>
            <a:r>
              <a:rPr lang="en-US" spc="-170" dirty="0">
                <a:solidFill>
                  <a:srgbClr val="7E7E7E"/>
                </a:solidFill>
                <a:latin typeface="+mj-lt"/>
                <a:cs typeface="Trebuchet MS"/>
              </a:rPr>
              <a:t> </a:t>
            </a:r>
            <a:r>
              <a:rPr lang="en-US" b="1" spc="-10" dirty="0">
                <a:solidFill>
                  <a:srgbClr val="7E7E7E"/>
                </a:solidFill>
                <a:latin typeface="+mj-lt"/>
                <a:cs typeface="Trebuchet MS"/>
              </a:rPr>
              <a:t>SAME</a:t>
            </a:r>
            <a:endParaRPr lang="en-US" dirty="0">
              <a:latin typeface="+mj-lt"/>
              <a:cs typeface="Trebuchet MS"/>
            </a:endParaRPr>
          </a:p>
          <a:p>
            <a:pPr marL="92710">
              <a:lnSpc>
                <a:spcPct val="100000"/>
              </a:lnSpc>
            </a:pPr>
            <a:r>
              <a:rPr lang="en-US" b="1" u="sng" spc="-55" dirty="0">
                <a:solidFill>
                  <a:srgbClr val="7E7E7E"/>
                </a:solidFill>
                <a:uFill>
                  <a:solidFill>
                    <a:srgbClr val="7E7E7E"/>
                  </a:solidFill>
                </a:uFill>
                <a:latin typeface="+mj-lt"/>
                <a:cs typeface="Trebuchet MS"/>
              </a:rPr>
              <a:t>S</a:t>
            </a:r>
            <a:r>
              <a:rPr lang="en-US" spc="-55" dirty="0">
                <a:solidFill>
                  <a:srgbClr val="7E7E7E"/>
                </a:solidFill>
                <a:latin typeface="+mj-lt"/>
                <a:cs typeface="Arial"/>
              </a:rPr>
              <a:t>ensory:</a:t>
            </a:r>
            <a:r>
              <a:rPr lang="en-US" spc="-90" dirty="0">
                <a:solidFill>
                  <a:srgbClr val="7E7E7E"/>
                </a:solidFill>
                <a:latin typeface="+mj-lt"/>
                <a:cs typeface="Arial"/>
              </a:rPr>
              <a:t> </a:t>
            </a:r>
            <a:r>
              <a:rPr lang="en-US" b="1" u="sng" spc="-10" dirty="0">
                <a:solidFill>
                  <a:srgbClr val="7E7E7E"/>
                </a:solidFill>
                <a:uFill>
                  <a:solidFill>
                    <a:srgbClr val="7E7E7E"/>
                  </a:solidFill>
                </a:uFill>
                <a:latin typeface="+mj-lt"/>
                <a:cs typeface="Trebuchet MS"/>
              </a:rPr>
              <a:t>A</a:t>
            </a:r>
            <a:r>
              <a:rPr lang="en-US" spc="-10" dirty="0">
                <a:solidFill>
                  <a:srgbClr val="7E7E7E"/>
                </a:solidFill>
                <a:latin typeface="+mj-lt"/>
                <a:cs typeface="Arial"/>
              </a:rPr>
              <a:t>fferent</a:t>
            </a:r>
            <a:r>
              <a:rPr lang="en-US" spc="-90" dirty="0">
                <a:solidFill>
                  <a:srgbClr val="7E7E7E"/>
                </a:solidFill>
                <a:latin typeface="+mj-lt"/>
                <a:cs typeface="Arial"/>
              </a:rPr>
              <a:t> </a:t>
            </a:r>
            <a:r>
              <a:rPr lang="en-US" spc="150" dirty="0">
                <a:solidFill>
                  <a:srgbClr val="7E7E7E"/>
                </a:solidFill>
                <a:latin typeface="+mj-lt"/>
                <a:cs typeface="Arial"/>
              </a:rPr>
              <a:t>/</a:t>
            </a:r>
            <a:r>
              <a:rPr lang="en-US" spc="-85" dirty="0">
                <a:solidFill>
                  <a:srgbClr val="7E7E7E"/>
                </a:solidFill>
                <a:latin typeface="+mj-lt"/>
                <a:cs typeface="Arial"/>
              </a:rPr>
              <a:t> </a:t>
            </a:r>
            <a:r>
              <a:rPr lang="en-US" b="1" u="sng" spc="30" dirty="0">
                <a:solidFill>
                  <a:srgbClr val="7E7E7E"/>
                </a:solidFill>
                <a:uFill>
                  <a:solidFill>
                    <a:srgbClr val="7E7E7E"/>
                  </a:solidFill>
                </a:uFill>
                <a:latin typeface="+mj-lt"/>
                <a:cs typeface="Trebuchet MS"/>
              </a:rPr>
              <a:t>M</a:t>
            </a:r>
            <a:r>
              <a:rPr lang="en-US" spc="30" dirty="0">
                <a:solidFill>
                  <a:srgbClr val="7E7E7E"/>
                </a:solidFill>
                <a:latin typeface="+mj-lt"/>
                <a:cs typeface="Arial"/>
              </a:rPr>
              <a:t>otor:</a:t>
            </a:r>
            <a:r>
              <a:rPr lang="en-US" spc="-90" dirty="0">
                <a:solidFill>
                  <a:srgbClr val="7E7E7E"/>
                </a:solidFill>
                <a:latin typeface="+mj-lt"/>
                <a:cs typeface="Arial"/>
              </a:rPr>
              <a:t> </a:t>
            </a:r>
            <a:r>
              <a:rPr lang="en-US" b="1" u="sng" spc="-20" dirty="0">
                <a:solidFill>
                  <a:srgbClr val="7E7E7E"/>
                </a:solidFill>
                <a:uFill>
                  <a:solidFill>
                    <a:srgbClr val="7E7E7E"/>
                  </a:solidFill>
                </a:uFill>
                <a:latin typeface="+mj-lt"/>
                <a:cs typeface="Trebuchet MS"/>
              </a:rPr>
              <a:t>E</a:t>
            </a:r>
            <a:r>
              <a:rPr lang="en-US" spc="-20" dirty="0">
                <a:solidFill>
                  <a:srgbClr val="7E7E7E"/>
                </a:solidFill>
                <a:latin typeface="+mj-lt"/>
                <a:cs typeface="Arial"/>
              </a:rPr>
              <a:t>fferent</a:t>
            </a:r>
            <a:endParaRPr lang="en-US" dirty="0">
              <a:latin typeface="+mj-lt"/>
              <a:cs typeface="Arial"/>
            </a:endParaRPr>
          </a:p>
        </p:txBody>
      </p:sp>
    </p:spTree>
    <p:extLst>
      <p:ext uri="{BB962C8B-B14F-4D97-AF65-F5344CB8AC3E}">
        <p14:creationId xmlns:p14="http://schemas.microsoft.com/office/powerpoint/2010/main" val="90038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10600" y="3989830"/>
            <a:ext cx="3540233" cy="27066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611361" y="4886705"/>
            <a:ext cx="723900" cy="100965"/>
          </a:xfrm>
          <a:custGeom>
            <a:avLst/>
            <a:gdLst/>
            <a:ahLst/>
            <a:cxnLst/>
            <a:rect l="l" t="t" r="r" b="b"/>
            <a:pathLst>
              <a:path w="723900" h="100964">
                <a:moveTo>
                  <a:pt x="0" y="100584"/>
                </a:moveTo>
                <a:lnTo>
                  <a:pt x="723900" y="100584"/>
                </a:lnTo>
                <a:lnTo>
                  <a:pt x="723900" y="0"/>
                </a:lnTo>
                <a:lnTo>
                  <a:pt x="0" y="0"/>
                </a:lnTo>
                <a:lnTo>
                  <a:pt x="0" y="100584"/>
                </a:lnTo>
                <a:close/>
              </a:path>
            </a:pathLst>
          </a:custGeom>
          <a:ln w="28955">
            <a:solidFill>
              <a:srgbClr val="FFFF00"/>
            </a:solidFill>
          </a:ln>
        </p:spPr>
        <p:txBody>
          <a:bodyPr wrap="square" lIns="0" tIns="0" rIns="0" bIns="0" rtlCol="0"/>
          <a:lstStyle/>
          <a:p>
            <a:endParaRPr/>
          </a:p>
        </p:txBody>
      </p:sp>
      <p:sp>
        <p:nvSpPr>
          <p:cNvPr id="4" name="object 4"/>
          <p:cNvSpPr txBox="1"/>
          <p:nvPr/>
        </p:nvSpPr>
        <p:spPr>
          <a:xfrm>
            <a:off x="11391138" y="6447535"/>
            <a:ext cx="396875" cy="239395"/>
          </a:xfrm>
          <a:prstGeom prst="rect">
            <a:avLst/>
          </a:prstGeom>
        </p:spPr>
        <p:txBody>
          <a:bodyPr vert="horz" wrap="square" lIns="0" tIns="12700" rIns="0" bIns="0" rtlCol="0">
            <a:spAutoFit/>
          </a:bodyPr>
          <a:lstStyle/>
          <a:p>
            <a:pPr marL="12700">
              <a:lnSpc>
                <a:spcPct val="100000"/>
              </a:lnSpc>
              <a:spcBef>
                <a:spcPts val="100"/>
              </a:spcBef>
            </a:pPr>
            <a:r>
              <a:rPr sz="1400" spc="-75" dirty="0">
                <a:solidFill>
                  <a:srgbClr val="7E7E7E"/>
                </a:solidFill>
                <a:latin typeface="Arial"/>
                <a:cs typeface="Arial"/>
              </a:rPr>
              <a:t>Extra</a:t>
            </a:r>
            <a:endParaRPr sz="1400">
              <a:latin typeface="Arial"/>
              <a:cs typeface="Arial"/>
            </a:endParaRPr>
          </a:p>
        </p:txBody>
      </p:sp>
      <p:sp>
        <p:nvSpPr>
          <p:cNvPr id="6" name="object 6"/>
          <p:cNvSpPr txBox="1"/>
          <p:nvPr/>
        </p:nvSpPr>
        <p:spPr>
          <a:xfrm>
            <a:off x="1020700" y="1595917"/>
            <a:ext cx="5059680" cy="4124847"/>
          </a:xfrm>
          <a:prstGeom prst="rect">
            <a:avLst/>
          </a:prstGeom>
        </p:spPr>
        <p:txBody>
          <a:bodyPr vert="horz" wrap="square" lIns="0" tIns="13335" rIns="0" bIns="0" rtlCol="0">
            <a:spAutoFit/>
          </a:bodyPr>
          <a:lstStyle/>
          <a:p>
            <a:pPr marL="12700">
              <a:lnSpc>
                <a:spcPct val="100000"/>
              </a:lnSpc>
              <a:spcBef>
                <a:spcPts val="2565"/>
              </a:spcBef>
            </a:pPr>
            <a:r>
              <a:rPr sz="2200" spc="-165" dirty="0">
                <a:latin typeface="+mj-lt"/>
                <a:cs typeface="Arial"/>
              </a:rPr>
              <a:t>Two</a:t>
            </a:r>
            <a:r>
              <a:rPr sz="2200" spc="-125" dirty="0">
                <a:latin typeface="+mj-lt"/>
                <a:cs typeface="Arial"/>
              </a:rPr>
              <a:t> </a:t>
            </a:r>
            <a:r>
              <a:rPr sz="2200" spc="-95" dirty="0">
                <a:latin typeface="+mj-lt"/>
                <a:cs typeface="Arial"/>
              </a:rPr>
              <a:t>subdivisions:</a:t>
            </a:r>
            <a:endParaRPr sz="2200" dirty="0">
              <a:latin typeface="+mj-lt"/>
              <a:cs typeface="Arial"/>
            </a:endParaRPr>
          </a:p>
          <a:p>
            <a:pPr marL="349250" indent="-336550">
              <a:lnSpc>
                <a:spcPct val="100000"/>
              </a:lnSpc>
              <a:spcBef>
                <a:spcPts val="735"/>
              </a:spcBef>
              <a:buFont typeface="Courier New"/>
              <a:buChar char="o"/>
              <a:tabLst>
                <a:tab pos="349885" algn="l"/>
              </a:tabLst>
            </a:pPr>
            <a:r>
              <a:rPr sz="2200" b="1" u="heavy" spc="-150" dirty="0">
                <a:uFill>
                  <a:solidFill>
                    <a:srgbClr val="92D050"/>
                  </a:solidFill>
                </a:uFill>
                <a:latin typeface="+mj-lt"/>
                <a:cs typeface="Trebuchet MS"/>
              </a:rPr>
              <a:t>Central </a:t>
            </a:r>
            <a:r>
              <a:rPr sz="2200" b="1" u="heavy" spc="-105" dirty="0">
                <a:uFill>
                  <a:solidFill>
                    <a:srgbClr val="92D050"/>
                  </a:solidFill>
                </a:uFill>
                <a:latin typeface="+mj-lt"/>
                <a:cs typeface="Trebuchet MS"/>
              </a:rPr>
              <a:t>Nervous </a:t>
            </a:r>
            <a:r>
              <a:rPr sz="2200" b="1" u="heavy" spc="-130" dirty="0">
                <a:uFill>
                  <a:solidFill>
                    <a:srgbClr val="92D050"/>
                  </a:solidFill>
                </a:uFill>
                <a:latin typeface="+mj-lt"/>
                <a:cs typeface="Trebuchet MS"/>
              </a:rPr>
              <a:t>System</a:t>
            </a:r>
            <a:r>
              <a:rPr sz="2200" b="1" spc="-335" dirty="0">
                <a:latin typeface="+mj-lt"/>
                <a:cs typeface="Trebuchet MS"/>
              </a:rPr>
              <a:t> </a:t>
            </a:r>
            <a:r>
              <a:rPr sz="2200" spc="-250" dirty="0">
                <a:latin typeface="+mj-lt"/>
                <a:cs typeface="Arial"/>
              </a:rPr>
              <a:t>(CNS)</a:t>
            </a:r>
            <a:endParaRPr sz="2200" dirty="0">
              <a:latin typeface="+mj-lt"/>
              <a:cs typeface="Arial"/>
            </a:endParaRPr>
          </a:p>
          <a:p>
            <a:pPr marL="590550" lvl="1" indent="-228600">
              <a:lnSpc>
                <a:spcPct val="100000"/>
              </a:lnSpc>
              <a:spcBef>
                <a:spcPts val="720"/>
              </a:spcBef>
              <a:buChar char="•"/>
              <a:tabLst>
                <a:tab pos="590550" algn="l"/>
              </a:tabLst>
            </a:pPr>
            <a:r>
              <a:rPr sz="2200" spc="-155" dirty="0">
                <a:latin typeface="+mj-lt"/>
                <a:cs typeface="Arial"/>
              </a:rPr>
              <a:t>Consists </a:t>
            </a:r>
            <a:r>
              <a:rPr sz="2200" spc="-5" dirty="0">
                <a:latin typeface="+mj-lt"/>
                <a:cs typeface="Arial"/>
              </a:rPr>
              <a:t>of </a:t>
            </a:r>
            <a:r>
              <a:rPr sz="2200" u="heavy" spc="-105" dirty="0">
                <a:uFill>
                  <a:solidFill>
                    <a:srgbClr val="000000"/>
                  </a:solidFill>
                </a:uFill>
                <a:latin typeface="+mj-lt"/>
                <a:cs typeface="Arial"/>
              </a:rPr>
              <a:t>Brain</a:t>
            </a:r>
            <a:r>
              <a:rPr sz="2200" spc="-105" dirty="0">
                <a:latin typeface="+mj-lt"/>
                <a:cs typeface="Arial"/>
              </a:rPr>
              <a:t> </a:t>
            </a:r>
            <a:r>
              <a:rPr sz="2200" spc="35" dirty="0">
                <a:latin typeface="+mj-lt"/>
                <a:cs typeface="Arial"/>
              </a:rPr>
              <a:t>&amp; </a:t>
            </a:r>
            <a:r>
              <a:rPr sz="2200" u="heavy" spc="-130" dirty="0">
                <a:uFill>
                  <a:solidFill>
                    <a:srgbClr val="000000"/>
                  </a:solidFill>
                </a:uFill>
                <a:latin typeface="+mj-lt"/>
                <a:cs typeface="Arial"/>
              </a:rPr>
              <a:t>Spinal</a:t>
            </a:r>
            <a:r>
              <a:rPr sz="2200" u="heavy" spc="-385" dirty="0">
                <a:uFill>
                  <a:solidFill>
                    <a:srgbClr val="000000"/>
                  </a:solidFill>
                </a:uFill>
                <a:latin typeface="+mj-lt"/>
                <a:cs typeface="Arial"/>
              </a:rPr>
              <a:t> </a:t>
            </a:r>
            <a:r>
              <a:rPr sz="2200" u="heavy" spc="-90" dirty="0">
                <a:uFill>
                  <a:solidFill>
                    <a:srgbClr val="000000"/>
                  </a:solidFill>
                </a:uFill>
                <a:latin typeface="+mj-lt"/>
                <a:cs typeface="Arial"/>
              </a:rPr>
              <a:t>cord</a:t>
            </a:r>
            <a:endParaRPr sz="2200" dirty="0">
              <a:latin typeface="+mj-lt"/>
              <a:cs typeface="Arial"/>
            </a:endParaRPr>
          </a:p>
          <a:p>
            <a:pPr marL="590550" lvl="1" indent="-228600">
              <a:lnSpc>
                <a:spcPct val="100000"/>
              </a:lnSpc>
              <a:spcBef>
                <a:spcPts val="720"/>
              </a:spcBef>
              <a:buChar char="•"/>
              <a:tabLst>
                <a:tab pos="590550" algn="l"/>
              </a:tabLst>
            </a:pPr>
            <a:r>
              <a:rPr sz="2200" spc="-145" dirty="0">
                <a:latin typeface="+mj-lt"/>
                <a:cs typeface="Arial"/>
              </a:rPr>
              <a:t>Occupies </a:t>
            </a:r>
            <a:r>
              <a:rPr sz="2200" spc="-25" dirty="0">
                <a:latin typeface="+mj-lt"/>
                <a:cs typeface="Arial"/>
              </a:rPr>
              <a:t>the </a:t>
            </a:r>
            <a:r>
              <a:rPr sz="2200" u="heavy" spc="-100" dirty="0">
                <a:uFill>
                  <a:solidFill>
                    <a:srgbClr val="FFFF00"/>
                  </a:solidFill>
                </a:uFill>
                <a:latin typeface="+mj-lt"/>
                <a:cs typeface="Trebuchet MS"/>
              </a:rPr>
              <a:t>dorsal </a:t>
            </a:r>
            <a:r>
              <a:rPr sz="2200" u="heavy" spc="-90" dirty="0">
                <a:uFill>
                  <a:solidFill>
                    <a:srgbClr val="FFFF00"/>
                  </a:solidFill>
                </a:uFill>
                <a:latin typeface="+mj-lt"/>
                <a:cs typeface="Trebuchet MS"/>
              </a:rPr>
              <a:t>body</a:t>
            </a:r>
            <a:r>
              <a:rPr sz="2200" u="heavy" spc="-340" dirty="0">
                <a:uFill>
                  <a:solidFill>
                    <a:srgbClr val="FFFF00"/>
                  </a:solidFill>
                </a:uFill>
                <a:latin typeface="+mj-lt"/>
                <a:cs typeface="Trebuchet MS"/>
              </a:rPr>
              <a:t> </a:t>
            </a:r>
            <a:r>
              <a:rPr sz="2200" u="heavy" spc="-155" dirty="0">
                <a:uFill>
                  <a:solidFill>
                    <a:srgbClr val="FFFF00"/>
                  </a:solidFill>
                </a:uFill>
                <a:latin typeface="+mj-lt"/>
                <a:cs typeface="Trebuchet MS"/>
              </a:rPr>
              <a:t>cavity.</a:t>
            </a:r>
            <a:endParaRPr sz="2200" dirty="0">
              <a:latin typeface="+mj-lt"/>
              <a:cs typeface="Trebuchet MS"/>
            </a:endParaRPr>
          </a:p>
          <a:p>
            <a:pPr marL="590550" marR="45720" lvl="1" indent="-228600">
              <a:lnSpc>
                <a:spcPts val="2480"/>
              </a:lnSpc>
              <a:spcBef>
                <a:spcPts val="1050"/>
              </a:spcBef>
              <a:buChar char="•"/>
              <a:tabLst>
                <a:tab pos="590550" algn="l"/>
              </a:tabLst>
            </a:pPr>
            <a:r>
              <a:rPr sz="2200" spc="-130" dirty="0">
                <a:latin typeface="+mj-lt"/>
                <a:cs typeface="Arial"/>
              </a:rPr>
              <a:t>Acts </a:t>
            </a:r>
            <a:r>
              <a:rPr sz="2200" spc="-215" dirty="0">
                <a:latin typeface="+mj-lt"/>
                <a:cs typeface="Arial"/>
              </a:rPr>
              <a:t>as </a:t>
            </a:r>
            <a:r>
              <a:rPr sz="2200" spc="-25" dirty="0">
                <a:latin typeface="+mj-lt"/>
                <a:cs typeface="Arial"/>
              </a:rPr>
              <a:t>the </a:t>
            </a:r>
            <a:r>
              <a:rPr sz="2200" spc="-60" dirty="0">
                <a:latin typeface="+mj-lt"/>
                <a:cs typeface="Arial"/>
              </a:rPr>
              <a:t>integrating </a:t>
            </a:r>
            <a:r>
              <a:rPr sz="2200" spc="-105" dirty="0">
                <a:latin typeface="+mj-lt"/>
                <a:cs typeface="Arial"/>
              </a:rPr>
              <a:t>and </a:t>
            </a:r>
            <a:r>
              <a:rPr sz="2200" spc="-110" dirty="0">
                <a:latin typeface="+mj-lt"/>
                <a:cs typeface="Arial"/>
              </a:rPr>
              <a:t>command  </a:t>
            </a:r>
            <a:r>
              <a:rPr sz="2200" spc="-95" dirty="0">
                <a:latin typeface="+mj-lt"/>
                <a:cs typeface="Arial"/>
              </a:rPr>
              <a:t>centers.</a:t>
            </a:r>
            <a:endParaRPr sz="2200" dirty="0">
              <a:latin typeface="+mj-lt"/>
              <a:cs typeface="Arial"/>
            </a:endParaRPr>
          </a:p>
          <a:p>
            <a:pPr marL="349250" indent="-336550">
              <a:lnSpc>
                <a:spcPct val="100000"/>
              </a:lnSpc>
              <a:spcBef>
                <a:spcPts val="685"/>
              </a:spcBef>
              <a:buFont typeface="Courier New"/>
              <a:buChar char="o"/>
              <a:tabLst>
                <a:tab pos="349885" algn="l"/>
              </a:tabLst>
            </a:pPr>
            <a:r>
              <a:rPr sz="2200" b="1" u="heavy" spc="-145" dirty="0">
                <a:uFill>
                  <a:solidFill>
                    <a:srgbClr val="CC3399"/>
                  </a:solidFill>
                </a:uFill>
                <a:latin typeface="+mj-lt"/>
                <a:cs typeface="Trebuchet MS"/>
              </a:rPr>
              <a:t>Peripheral </a:t>
            </a:r>
            <a:r>
              <a:rPr sz="2200" b="1" u="heavy" spc="-105" dirty="0">
                <a:uFill>
                  <a:solidFill>
                    <a:srgbClr val="CC3399"/>
                  </a:solidFill>
                </a:uFill>
                <a:latin typeface="+mj-lt"/>
                <a:cs typeface="Trebuchet MS"/>
              </a:rPr>
              <a:t>Nervous </a:t>
            </a:r>
            <a:r>
              <a:rPr sz="2200" b="1" u="heavy" spc="-130" dirty="0">
                <a:uFill>
                  <a:solidFill>
                    <a:srgbClr val="CC3399"/>
                  </a:solidFill>
                </a:uFill>
                <a:latin typeface="+mj-lt"/>
                <a:cs typeface="Trebuchet MS"/>
              </a:rPr>
              <a:t>System</a:t>
            </a:r>
            <a:r>
              <a:rPr sz="2200" b="1" spc="-330" dirty="0">
                <a:latin typeface="+mj-lt"/>
                <a:cs typeface="Trebuchet MS"/>
              </a:rPr>
              <a:t> </a:t>
            </a:r>
            <a:r>
              <a:rPr sz="2200" spc="-235" dirty="0">
                <a:latin typeface="+mj-lt"/>
                <a:cs typeface="Arial"/>
              </a:rPr>
              <a:t>(PNS)</a:t>
            </a:r>
            <a:endParaRPr sz="2200" dirty="0">
              <a:latin typeface="+mj-lt"/>
              <a:cs typeface="Arial"/>
            </a:endParaRPr>
          </a:p>
          <a:p>
            <a:pPr marL="590550" lvl="1" indent="-228600">
              <a:lnSpc>
                <a:spcPct val="100000"/>
              </a:lnSpc>
              <a:spcBef>
                <a:spcPts val="725"/>
              </a:spcBef>
              <a:buChar char="•"/>
              <a:tabLst>
                <a:tab pos="590550" algn="l"/>
              </a:tabLst>
            </a:pPr>
            <a:r>
              <a:rPr sz="2200" spc="-155" dirty="0">
                <a:latin typeface="+mj-lt"/>
                <a:cs typeface="Arial"/>
              </a:rPr>
              <a:t>Consists </a:t>
            </a:r>
            <a:r>
              <a:rPr sz="2200" spc="-5" dirty="0">
                <a:latin typeface="+mj-lt"/>
                <a:cs typeface="Arial"/>
              </a:rPr>
              <a:t>of </a:t>
            </a:r>
            <a:r>
              <a:rPr sz="2200" u="heavy" spc="-105" dirty="0">
                <a:uFill>
                  <a:solidFill>
                    <a:srgbClr val="000000"/>
                  </a:solidFill>
                </a:uFill>
                <a:latin typeface="+mj-lt"/>
                <a:cs typeface="Arial"/>
              </a:rPr>
              <a:t>nerves</a:t>
            </a:r>
            <a:r>
              <a:rPr sz="2200" spc="-105" dirty="0">
                <a:latin typeface="+mj-lt"/>
                <a:cs typeface="Arial"/>
              </a:rPr>
              <a:t>, </a:t>
            </a:r>
            <a:r>
              <a:rPr sz="2200" u="heavy" spc="-114" dirty="0">
                <a:uFill>
                  <a:solidFill>
                    <a:srgbClr val="000000"/>
                  </a:solidFill>
                </a:uFill>
                <a:latin typeface="+mj-lt"/>
                <a:cs typeface="Arial"/>
              </a:rPr>
              <a:t>ganglia</a:t>
            </a:r>
            <a:r>
              <a:rPr sz="2200" spc="-114" dirty="0">
                <a:latin typeface="+mj-lt"/>
                <a:cs typeface="Arial"/>
              </a:rPr>
              <a:t>,</a:t>
            </a:r>
            <a:r>
              <a:rPr sz="2200" spc="-235" dirty="0">
                <a:latin typeface="+mj-lt"/>
                <a:cs typeface="Arial"/>
              </a:rPr>
              <a:t> </a:t>
            </a:r>
            <a:r>
              <a:rPr sz="2200" u="heavy" spc="-80" dirty="0">
                <a:uFill>
                  <a:solidFill>
                    <a:srgbClr val="000000"/>
                  </a:solidFill>
                </a:uFill>
                <a:latin typeface="+mj-lt"/>
                <a:cs typeface="Arial"/>
              </a:rPr>
              <a:t>receptors</a:t>
            </a:r>
            <a:r>
              <a:rPr sz="2200" spc="-80" dirty="0">
                <a:latin typeface="+mj-lt"/>
                <a:cs typeface="Arial"/>
              </a:rPr>
              <a:t>.</a:t>
            </a:r>
            <a:endParaRPr sz="2200" dirty="0">
              <a:latin typeface="+mj-lt"/>
              <a:cs typeface="Arial"/>
            </a:endParaRPr>
          </a:p>
          <a:p>
            <a:pPr marL="657225" lvl="1" indent="-295275">
              <a:lnSpc>
                <a:spcPts val="2620"/>
              </a:lnSpc>
              <a:spcBef>
                <a:spcPts val="730"/>
              </a:spcBef>
              <a:buChar char="•"/>
              <a:tabLst>
                <a:tab pos="657225" algn="l"/>
                <a:tab pos="657860" algn="l"/>
              </a:tabLst>
            </a:pPr>
            <a:r>
              <a:rPr sz="2200" spc="35" dirty="0">
                <a:latin typeface="+mj-lt"/>
                <a:cs typeface="Arial"/>
              </a:rPr>
              <a:t>It</a:t>
            </a:r>
            <a:r>
              <a:rPr sz="2200" spc="-130" dirty="0">
                <a:latin typeface="+mj-lt"/>
                <a:cs typeface="Arial"/>
              </a:rPr>
              <a:t> </a:t>
            </a:r>
            <a:r>
              <a:rPr sz="2200" spc="-120" dirty="0">
                <a:latin typeface="+mj-lt"/>
                <a:cs typeface="Arial"/>
              </a:rPr>
              <a:t>is</a:t>
            </a:r>
            <a:r>
              <a:rPr sz="2200" spc="-130" dirty="0">
                <a:latin typeface="+mj-lt"/>
                <a:cs typeface="Arial"/>
              </a:rPr>
              <a:t> </a:t>
            </a:r>
            <a:r>
              <a:rPr sz="2200" spc="-25" dirty="0">
                <a:latin typeface="+mj-lt"/>
                <a:cs typeface="Arial"/>
              </a:rPr>
              <a:t>the</a:t>
            </a:r>
            <a:r>
              <a:rPr sz="2200" spc="-100" dirty="0">
                <a:latin typeface="+mj-lt"/>
                <a:cs typeface="Arial"/>
              </a:rPr>
              <a:t> </a:t>
            </a:r>
            <a:r>
              <a:rPr sz="2200" spc="-25" dirty="0">
                <a:latin typeface="+mj-lt"/>
                <a:cs typeface="Arial"/>
              </a:rPr>
              <a:t>part</a:t>
            </a:r>
            <a:r>
              <a:rPr sz="2200" spc="-130" dirty="0">
                <a:latin typeface="+mj-lt"/>
                <a:cs typeface="Arial"/>
              </a:rPr>
              <a:t> </a:t>
            </a:r>
            <a:r>
              <a:rPr sz="2200" spc="-5" dirty="0">
                <a:latin typeface="+mj-lt"/>
                <a:cs typeface="Arial"/>
              </a:rPr>
              <a:t>of</a:t>
            </a:r>
            <a:r>
              <a:rPr sz="2200" spc="-110" dirty="0">
                <a:latin typeface="+mj-lt"/>
                <a:cs typeface="Arial"/>
              </a:rPr>
              <a:t> </a:t>
            </a:r>
            <a:r>
              <a:rPr sz="2200" spc="-25" dirty="0">
                <a:latin typeface="+mj-lt"/>
                <a:cs typeface="Arial"/>
              </a:rPr>
              <a:t>the</a:t>
            </a:r>
            <a:r>
              <a:rPr sz="2200" spc="-114" dirty="0">
                <a:latin typeface="+mj-lt"/>
                <a:cs typeface="Arial"/>
              </a:rPr>
              <a:t> </a:t>
            </a:r>
            <a:r>
              <a:rPr sz="2200" spc="-100" dirty="0">
                <a:latin typeface="+mj-lt"/>
                <a:cs typeface="Arial"/>
              </a:rPr>
              <a:t>nervous</a:t>
            </a:r>
            <a:r>
              <a:rPr sz="2200" spc="-105" dirty="0">
                <a:latin typeface="+mj-lt"/>
                <a:cs typeface="Arial"/>
              </a:rPr>
              <a:t> </a:t>
            </a:r>
            <a:r>
              <a:rPr sz="2200" spc="-135" dirty="0">
                <a:latin typeface="+mj-lt"/>
                <a:cs typeface="Arial"/>
              </a:rPr>
              <a:t>system</a:t>
            </a:r>
            <a:endParaRPr sz="2200" dirty="0">
              <a:latin typeface="+mj-lt"/>
              <a:cs typeface="Arial"/>
            </a:endParaRPr>
          </a:p>
          <a:p>
            <a:pPr marL="590550">
              <a:lnSpc>
                <a:spcPts val="2620"/>
              </a:lnSpc>
            </a:pPr>
            <a:r>
              <a:rPr sz="2200" spc="-114" dirty="0">
                <a:latin typeface="+mj-lt"/>
                <a:cs typeface="Trebuchet MS"/>
              </a:rPr>
              <a:t>outside </a:t>
            </a:r>
            <a:r>
              <a:rPr sz="2200" spc="-145" dirty="0">
                <a:latin typeface="+mj-lt"/>
                <a:cs typeface="Trebuchet MS"/>
              </a:rPr>
              <a:t>the</a:t>
            </a:r>
            <a:r>
              <a:rPr sz="2200" spc="-229" dirty="0">
                <a:latin typeface="+mj-lt"/>
                <a:cs typeface="Trebuchet MS"/>
              </a:rPr>
              <a:t> </a:t>
            </a:r>
            <a:r>
              <a:rPr sz="2200" spc="-125" dirty="0">
                <a:latin typeface="+mj-lt"/>
                <a:cs typeface="Trebuchet MS"/>
              </a:rPr>
              <a:t>CNS.</a:t>
            </a:r>
            <a:endParaRPr sz="2200" dirty="0">
              <a:latin typeface="+mj-lt"/>
              <a:cs typeface="Trebuchet MS"/>
            </a:endParaRPr>
          </a:p>
        </p:txBody>
      </p:sp>
      <p:sp>
        <p:nvSpPr>
          <p:cNvPr id="7" name="object 7"/>
          <p:cNvSpPr/>
          <p:nvPr/>
        </p:nvSpPr>
        <p:spPr>
          <a:xfrm>
            <a:off x="5876544" y="958596"/>
            <a:ext cx="4005072" cy="5279135"/>
          </a:xfrm>
          <a:prstGeom prst="rect">
            <a:avLst/>
          </a:prstGeom>
          <a:blipFill>
            <a:blip r:embed="rId3" cstate="print"/>
            <a:stretch>
              <a:fillRect/>
            </a:stretch>
          </a:blipFill>
        </p:spPr>
        <p:txBody>
          <a:bodyPr wrap="square" lIns="0" tIns="0" rIns="0" bIns="0" rtlCol="0"/>
          <a:lstStyle/>
          <a:p>
            <a:endParaRPr/>
          </a:p>
        </p:txBody>
      </p:sp>
      <p:sp>
        <p:nvSpPr>
          <p:cNvPr id="10" name="Title 1">
            <a:extLst>
              <a:ext uri="{FF2B5EF4-FFF2-40B4-BE49-F238E27FC236}">
                <a16:creationId xmlns:a16="http://schemas.microsoft.com/office/drawing/2014/main" id="{F71A4110-F8C6-4DF4-B3C3-5FF33F16025A}"/>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Classification</a:t>
            </a:r>
          </a:p>
          <a:p>
            <a:r>
              <a:rPr lang="en-US" sz="3200" b="1" dirty="0"/>
              <a:t>Structural Organization</a:t>
            </a:r>
          </a:p>
          <a:p>
            <a:endParaRPr lang="en-US" sz="3200" b="1" dirty="0"/>
          </a:p>
        </p:txBody>
      </p:sp>
    </p:spTree>
    <p:extLst>
      <p:ext uri="{BB962C8B-B14F-4D97-AF65-F5344CB8AC3E}">
        <p14:creationId xmlns:p14="http://schemas.microsoft.com/office/powerpoint/2010/main" val="10205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9978" y="1586463"/>
            <a:ext cx="7335520" cy="4863511"/>
          </a:xfrm>
          <a:prstGeom prst="rect">
            <a:avLst/>
          </a:prstGeom>
        </p:spPr>
        <p:txBody>
          <a:bodyPr vert="horz" wrap="square" lIns="0" tIns="64135" rIns="0" bIns="0" rtlCol="0">
            <a:spAutoFit/>
          </a:bodyPr>
          <a:lstStyle/>
          <a:p>
            <a:pPr marL="355600" indent="-342900">
              <a:spcBef>
                <a:spcPts val="505"/>
              </a:spcBef>
              <a:buFont typeface="Courier New"/>
              <a:buChar char="o"/>
              <a:tabLst>
                <a:tab pos="356235" algn="l"/>
              </a:tabLst>
            </a:pPr>
            <a:r>
              <a:rPr lang="en-US" sz="2200" spc="-145" dirty="0">
                <a:latin typeface="+mj-lt"/>
                <a:cs typeface="Arial"/>
              </a:rPr>
              <a:t>Two</a:t>
            </a:r>
            <a:r>
              <a:rPr lang="en-US" sz="2200" spc="-120" dirty="0">
                <a:latin typeface="+mj-lt"/>
                <a:cs typeface="Arial"/>
              </a:rPr>
              <a:t> </a:t>
            </a:r>
            <a:r>
              <a:rPr lang="en-US" sz="2200" spc="-85" dirty="0">
                <a:latin typeface="+mj-lt"/>
                <a:cs typeface="Arial"/>
              </a:rPr>
              <a:t>subdivisions:</a:t>
            </a:r>
            <a:endParaRPr lang="en-US" sz="2200" b="1" spc="-100" dirty="0">
              <a:latin typeface="+mj-lt"/>
              <a:cs typeface="Trebuchet MS"/>
            </a:endParaRPr>
          </a:p>
          <a:p>
            <a:pPr marL="355600" indent="-342900">
              <a:lnSpc>
                <a:spcPct val="100000"/>
              </a:lnSpc>
              <a:spcBef>
                <a:spcPts val="505"/>
              </a:spcBef>
              <a:buFont typeface="Courier New"/>
              <a:buChar char="o"/>
              <a:tabLst>
                <a:tab pos="356235" algn="l"/>
              </a:tabLst>
            </a:pPr>
            <a:r>
              <a:rPr sz="2200" b="1" spc="-100" dirty="0">
                <a:latin typeface="+mj-lt"/>
                <a:cs typeface="Trebuchet MS"/>
              </a:rPr>
              <a:t>Sensory </a:t>
            </a:r>
            <a:r>
              <a:rPr sz="2200" spc="-15" dirty="0">
                <a:latin typeface="+mj-lt"/>
                <a:cs typeface="Arial"/>
              </a:rPr>
              <a:t>or </a:t>
            </a:r>
            <a:r>
              <a:rPr sz="2200" b="1" u="heavy" spc="-135" dirty="0">
                <a:uFill>
                  <a:solidFill>
                    <a:srgbClr val="000000"/>
                  </a:solidFill>
                </a:uFill>
                <a:latin typeface="+mj-lt"/>
                <a:cs typeface="Trebuchet MS"/>
              </a:rPr>
              <a:t>a</a:t>
            </a:r>
            <a:r>
              <a:rPr sz="2200" spc="-135" dirty="0">
                <a:latin typeface="+mj-lt"/>
                <a:cs typeface="Trebuchet MS"/>
              </a:rPr>
              <a:t>fferent</a:t>
            </a:r>
            <a:r>
              <a:rPr sz="2200" spc="-325" dirty="0">
                <a:latin typeface="+mj-lt"/>
                <a:cs typeface="Trebuchet MS"/>
              </a:rPr>
              <a:t> </a:t>
            </a:r>
            <a:r>
              <a:rPr sz="2200" spc="-55" dirty="0">
                <a:latin typeface="+mj-lt"/>
                <a:cs typeface="Arial"/>
              </a:rPr>
              <a:t>division:</a:t>
            </a:r>
            <a:endParaRPr sz="2200" dirty="0">
              <a:latin typeface="+mj-lt"/>
              <a:cs typeface="Arial"/>
            </a:endParaRPr>
          </a:p>
          <a:p>
            <a:pPr marL="584200" marR="522605" lvl="1" indent="-228600">
              <a:lnSpc>
                <a:spcPct val="100000"/>
              </a:lnSpc>
              <a:spcBef>
                <a:spcPts val="409"/>
              </a:spcBef>
              <a:buChar char="•"/>
              <a:tabLst>
                <a:tab pos="584200" algn="l"/>
                <a:tab pos="584835" algn="l"/>
              </a:tabLst>
            </a:pPr>
            <a:r>
              <a:rPr sz="2200" spc="-135" dirty="0">
                <a:latin typeface="+mj-lt"/>
                <a:cs typeface="Arial"/>
              </a:rPr>
              <a:t>Consists </a:t>
            </a:r>
            <a:r>
              <a:rPr sz="2200" spc="-5" dirty="0">
                <a:latin typeface="+mj-lt"/>
                <a:cs typeface="Arial"/>
              </a:rPr>
              <a:t>of </a:t>
            </a:r>
            <a:r>
              <a:rPr sz="2200" spc="-80" dirty="0">
                <a:latin typeface="+mj-lt"/>
                <a:cs typeface="Arial"/>
              </a:rPr>
              <a:t>nerve </a:t>
            </a:r>
            <a:r>
              <a:rPr sz="2200" spc="-60" dirty="0">
                <a:latin typeface="+mj-lt"/>
                <a:cs typeface="Arial"/>
              </a:rPr>
              <a:t>fibers </a:t>
            </a:r>
            <a:r>
              <a:rPr sz="2200" spc="-5" dirty="0">
                <a:latin typeface="+mj-lt"/>
                <a:cs typeface="Arial"/>
              </a:rPr>
              <a:t>that </a:t>
            </a:r>
            <a:r>
              <a:rPr sz="2200" spc="-110" dirty="0">
                <a:latin typeface="+mj-lt"/>
                <a:cs typeface="Arial"/>
              </a:rPr>
              <a:t>convey </a:t>
            </a:r>
            <a:r>
              <a:rPr sz="2200" spc="-95" dirty="0">
                <a:latin typeface="+mj-lt"/>
                <a:cs typeface="Arial"/>
              </a:rPr>
              <a:t>impulses </a:t>
            </a:r>
            <a:r>
              <a:rPr sz="2200" u="heavy" spc="-25" dirty="0">
                <a:uFill>
                  <a:solidFill>
                    <a:srgbClr val="000000"/>
                  </a:solidFill>
                </a:uFill>
                <a:latin typeface="+mj-lt"/>
                <a:cs typeface="Arial"/>
              </a:rPr>
              <a:t>from</a:t>
            </a:r>
            <a:r>
              <a:rPr sz="2200" spc="-280" dirty="0">
                <a:latin typeface="+mj-lt"/>
                <a:cs typeface="Arial"/>
              </a:rPr>
              <a:t> </a:t>
            </a:r>
            <a:r>
              <a:rPr sz="2200" spc="-75" dirty="0">
                <a:latin typeface="+mj-lt"/>
                <a:cs typeface="Arial"/>
              </a:rPr>
              <a:t>receptors  </a:t>
            </a:r>
            <a:r>
              <a:rPr sz="2200" spc="-70" dirty="0">
                <a:latin typeface="+mj-lt"/>
                <a:cs typeface="Arial"/>
              </a:rPr>
              <a:t>located</a:t>
            </a:r>
            <a:r>
              <a:rPr sz="2200" spc="-110" dirty="0">
                <a:latin typeface="+mj-lt"/>
                <a:cs typeface="Arial"/>
              </a:rPr>
              <a:t> </a:t>
            </a:r>
            <a:r>
              <a:rPr sz="2200" spc="-25" dirty="0">
                <a:latin typeface="+mj-lt"/>
                <a:cs typeface="Arial"/>
              </a:rPr>
              <a:t>in</a:t>
            </a:r>
            <a:r>
              <a:rPr sz="2200" spc="-105" dirty="0">
                <a:latin typeface="+mj-lt"/>
                <a:cs typeface="Arial"/>
              </a:rPr>
              <a:t> </a:t>
            </a:r>
            <a:r>
              <a:rPr sz="2200" spc="-85" dirty="0">
                <a:latin typeface="+mj-lt"/>
                <a:cs typeface="Arial"/>
              </a:rPr>
              <a:t>various</a:t>
            </a:r>
            <a:r>
              <a:rPr sz="2200" spc="-105" dirty="0">
                <a:latin typeface="+mj-lt"/>
                <a:cs typeface="Arial"/>
              </a:rPr>
              <a:t> </a:t>
            </a:r>
            <a:r>
              <a:rPr sz="2200" spc="-55" dirty="0">
                <a:latin typeface="+mj-lt"/>
                <a:cs typeface="Arial"/>
              </a:rPr>
              <a:t>parts</a:t>
            </a:r>
            <a:r>
              <a:rPr sz="2200" spc="-95" dirty="0">
                <a:latin typeface="+mj-lt"/>
                <a:cs typeface="Arial"/>
              </a:rPr>
              <a:t> </a:t>
            </a:r>
            <a:r>
              <a:rPr sz="2200" spc="-5" dirty="0">
                <a:latin typeface="+mj-lt"/>
                <a:cs typeface="Arial"/>
              </a:rPr>
              <a:t>of</a:t>
            </a:r>
            <a:r>
              <a:rPr sz="2200" spc="-120" dirty="0">
                <a:latin typeface="+mj-lt"/>
                <a:cs typeface="Arial"/>
              </a:rPr>
              <a:t> </a:t>
            </a:r>
            <a:r>
              <a:rPr sz="2200" spc="-20" dirty="0">
                <a:latin typeface="+mj-lt"/>
                <a:cs typeface="Arial"/>
              </a:rPr>
              <a:t>the</a:t>
            </a:r>
            <a:r>
              <a:rPr sz="2200" spc="-110" dirty="0">
                <a:latin typeface="+mj-lt"/>
                <a:cs typeface="Arial"/>
              </a:rPr>
              <a:t> </a:t>
            </a:r>
            <a:r>
              <a:rPr sz="2200" spc="-95" dirty="0">
                <a:latin typeface="+mj-lt"/>
                <a:cs typeface="Arial"/>
              </a:rPr>
              <a:t>body,</a:t>
            </a:r>
            <a:r>
              <a:rPr sz="2200" spc="-130" dirty="0">
                <a:latin typeface="+mj-lt"/>
                <a:cs typeface="Arial"/>
              </a:rPr>
              <a:t> </a:t>
            </a:r>
            <a:r>
              <a:rPr sz="2200" u="heavy" spc="15" dirty="0">
                <a:uFill>
                  <a:solidFill>
                    <a:srgbClr val="000000"/>
                  </a:solidFill>
                </a:uFill>
                <a:latin typeface="+mj-lt"/>
                <a:cs typeface="Arial"/>
              </a:rPr>
              <a:t>to</a:t>
            </a:r>
            <a:r>
              <a:rPr sz="2200" spc="-80" dirty="0">
                <a:latin typeface="+mj-lt"/>
                <a:cs typeface="Arial"/>
              </a:rPr>
              <a:t> </a:t>
            </a:r>
            <a:r>
              <a:rPr sz="2200" spc="-20" dirty="0">
                <a:latin typeface="+mj-lt"/>
                <a:cs typeface="Arial"/>
              </a:rPr>
              <a:t>the</a:t>
            </a:r>
            <a:r>
              <a:rPr sz="2200" spc="-110" dirty="0">
                <a:latin typeface="+mj-lt"/>
                <a:cs typeface="Arial"/>
              </a:rPr>
              <a:t> </a:t>
            </a:r>
            <a:r>
              <a:rPr sz="2200" spc="-254" dirty="0">
                <a:latin typeface="+mj-lt"/>
                <a:cs typeface="Arial"/>
              </a:rPr>
              <a:t>CNS.</a:t>
            </a:r>
            <a:endParaRPr sz="2200" dirty="0">
              <a:latin typeface="+mj-lt"/>
              <a:cs typeface="Arial"/>
            </a:endParaRPr>
          </a:p>
          <a:p>
            <a:pPr marL="355600" indent="-342900">
              <a:lnSpc>
                <a:spcPct val="100000"/>
              </a:lnSpc>
              <a:spcBef>
                <a:spcPts val="395"/>
              </a:spcBef>
              <a:buFont typeface="Courier New"/>
              <a:buChar char="o"/>
              <a:tabLst>
                <a:tab pos="356235" algn="l"/>
              </a:tabLst>
            </a:pPr>
            <a:r>
              <a:rPr sz="2200" b="1" spc="-25" dirty="0">
                <a:latin typeface="+mj-lt"/>
                <a:cs typeface="Trebuchet MS"/>
              </a:rPr>
              <a:t>Motor </a:t>
            </a:r>
            <a:r>
              <a:rPr sz="2200" spc="-15" dirty="0">
                <a:latin typeface="+mj-lt"/>
                <a:cs typeface="Arial"/>
              </a:rPr>
              <a:t>or </a:t>
            </a:r>
            <a:r>
              <a:rPr sz="2200" b="1" u="heavy" spc="-150" dirty="0">
                <a:uFill>
                  <a:solidFill>
                    <a:srgbClr val="000000"/>
                  </a:solidFill>
                </a:uFill>
                <a:latin typeface="+mj-lt"/>
                <a:cs typeface="Trebuchet MS"/>
              </a:rPr>
              <a:t>e</a:t>
            </a:r>
            <a:r>
              <a:rPr sz="2200" spc="-150" dirty="0">
                <a:latin typeface="+mj-lt"/>
                <a:cs typeface="Trebuchet MS"/>
              </a:rPr>
              <a:t>fferent</a:t>
            </a:r>
            <a:r>
              <a:rPr sz="2200" spc="-420" dirty="0">
                <a:latin typeface="+mj-lt"/>
                <a:cs typeface="Trebuchet MS"/>
              </a:rPr>
              <a:t> </a:t>
            </a:r>
            <a:r>
              <a:rPr sz="2200" spc="-55" dirty="0">
                <a:latin typeface="+mj-lt"/>
                <a:cs typeface="Arial"/>
              </a:rPr>
              <a:t>division:</a:t>
            </a:r>
            <a:endParaRPr sz="2200" dirty="0">
              <a:latin typeface="+mj-lt"/>
              <a:cs typeface="Arial"/>
            </a:endParaRPr>
          </a:p>
          <a:p>
            <a:pPr marL="584200" marR="5080" lvl="1" indent="-228600">
              <a:lnSpc>
                <a:spcPct val="100000"/>
              </a:lnSpc>
              <a:spcBef>
                <a:spcPts val="400"/>
              </a:spcBef>
              <a:buChar char="•"/>
              <a:tabLst>
                <a:tab pos="584200" algn="l"/>
                <a:tab pos="584835" algn="l"/>
              </a:tabLst>
            </a:pPr>
            <a:r>
              <a:rPr sz="2200" spc="-135" dirty="0">
                <a:latin typeface="+mj-lt"/>
                <a:cs typeface="Arial"/>
              </a:rPr>
              <a:t>Consists </a:t>
            </a:r>
            <a:r>
              <a:rPr sz="2200" spc="-5" dirty="0">
                <a:latin typeface="+mj-lt"/>
                <a:cs typeface="Arial"/>
              </a:rPr>
              <a:t>of </a:t>
            </a:r>
            <a:r>
              <a:rPr sz="2200" spc="-80" dirty="0">
                <a:latin typeface="+mj-lt"/>
                <a:cs typeface="Arial"/>
              </a:rPr>
              <a:t>nerve </a:t>
            </a:r>
            <a:r>
              <a:rPr sz="2200" spc="-60" dirty="0">
                <a:latin typeface="+mj-lt"/>
                <a:cs typeface="Arial"/>
              </a:rPr>
              <a:t>fibers </a:t>
            </a:r>
            <a:r>
              <a:rPr sz="2200" spc="-5" dirty="0">
                <a:latin typeface="+mj-lt"/>
                <a:cs typeface="Arial"/>
              </a:rPr>
              <a:t>that </a:t>
            </a:r>
            <a:r>
              <a:rPr sz="2200" spc="-110" dirty="0">
                <a:latin typeface="+mj-lt"/>
                <a:cs typeface="Arial"/>
              </a:rPr>
              <a:t>convey </a:t>
            </a:r>
            <a:r>
              <a:rPr sz="2200" spc="-95" dirty="0">
                <a:latin typeface="+mj-lt"/>
                <a:cs typeface="Arial"/>
              </a:rPr>
              <a:t>impulses </a:t>
            </a:r>
            <a:r>
              <a:rPr sz="2200" u="heavy" spc="-25" dirty="0">
                <a:uFill>
                  <a:solidFill>
                    <a:srgbClr val="000000"/>
                  </a:solidFill>
                </a:uFill>
                <a:latin typeface="+mj-lt"/>
                <a:cs typeface="Arial"/>
              </a:rPr>
              <a:t>from</a:t>
            </a:r>
            <a:r>
              <a:rPr sz="2200" spc="-25" dirty="0">
                <a:latin typeface="+mj-lt"/>
                <a:cs typeface="Arial"/>
              </a:rPr>
              <a:t> </a:t>
            </a:r>
            <a:r>
              <a:rPr sz="2200" spc="-20" dirty="0">
                <a:latin typeface="+mj-lt"/>
                <a:cs typeface="Arial"/>
              </a:rPr>
              <a:t>the </a:t>
            </a:r>
            <a:r>
              <a:rPr sz="2200" spc="-315" dirty="0">
                <a:latin typeface="+mj-lt"/>
                <a:cs typeface="Arial"/>
              </a:rPr>
              <a:t>CNS </a:t>
            </a:r>
            <a:r>
              <a:rPr sz="2200" u="heavy" spc="15" dirty="0">
                <a:uFill>
                  <a:solidFill>
                    <a:srgbClr val="000000"/>
                  </a:solidFill>
                </a:uFill>
                <a:latin typeface="+mj-lt"/>
                <a:cs typeface="Arial"/>
              </a:rPr>
              <a:t>to</a:t>
            </a:r>
            <a:r>
              <a:rPr sz="2200" spc="-240" dirty="0">
                <a:latin typeface="+mj-lt"/>
                <a:cs typeface="Arial"/>
              </a:rPr>
              <a:t> </a:t>
            </a:r>
            <a:r>
              <a:rPr sz="2200" spc="-20" dirty="0">
                <a:latin typeface="+mj-lt"/>
                <a:cs typeface="Arial"/>
              </a:rPr>
              <a:t>the  </a:t>
            </a:r>
            <a:r>
              <a:rPr sz="2200" spc="-40" dirty="0">
                <a:latin typeface="+mj-lt"/>
                <a:cs typeface="Arial"/>
              </a:rPr>
              <a:t>effector </a:t>
            </a:r>
            <a:r>
              <a:rPr sz="2200" spc="-110" dirty="0">
                <a:latin typeface="+mj-lt"/>
                <a:cs typeface="Arial"/>
              </a:rPr>
              <a:t>organs, </a:t>
            </a:r>
            <a:r>
              <a:rPr sz="2200" spc="-120" dirty="0">
                <a:latin typeface="+mj-lt"/>
                <a:cs typeface="Arial"/>
              </a:rPr>
              <a:t>muscles </a:t>
            </a:r>
            <a:r>
              <a:rPr sz="2200" spc="-95" dirty="0">
                <a:latin typeface="+mj-lt"/>
                <a:cs typeface="Arial"/>
              </a:rPr>
              <a:t>and</a:t>
            </a:r>
            <a:r>
              <a:rPr sz="2200" spc="-165" dirty="0">
                <a:latin typeface="+mj-lt"/>
                <a:cs typeface="Arial"/>
              </a:rPr>
              <a:t> </a:t>
            </a:r>
            <a:r>
              <a:rPr sz="2200" spc="-100" dirty="0">
                <a:latin typeface="+mj-lt"/>
                <a:cs typeface="Arial"/>
              </a:rPr>
              <a:t>glands.</a:t>
            </a:r>
            <a:endParaRPr lang="en-US" sz="2200" spc="-100" dirty="0">
              <a:latin typeface="+mj-lt"/>
              <a:cs typeface="Arial"/>
            </a:endParaRPr>
          </a:p>
          <a:p>
            <a:pPr marL="12700" marR="5080">
              <a:lnSpc>
                <a:spcPct val="100000"/>
              </a:lnSpc>
              <a:spcBef>
                <a:spcPts val="100"/>
              </a:spcBef>
            </a:pPr>
            <a:r>
              <a:rPr lang="en-US" sz="2200" spc="-65" dirty="0">
                <a:latin typeface="+mj-lt"/>
                <a:cs typeface="Arial"/>
              </a:rPr>
              <a:t>Both</a:t>
            </a:r>
            <a:r>
              <a:rPr lang="en-US" sz="2200" spc="-120" dirty="0">
                <a:latin typeface="+mj-lt"/>
                <a:cs typeface="Arial"/>
              </a:rPr>
              <a:t> </a:t>
            </a:r>
            <a:r>
              <a:rPr lang="en-US" sz="2200" u="heavy" spc="-110" dirty="0">
                <a:uFill>
                  <a:solidFill>
                    <a:srgbClr val="000000"/>
                  </a:solidFill>
                </a:uFill>
                <a:latin typeface="+mj-lt"/>
                <a:cs typeface="Arial"/>
              </a:rPr>
              <a:t>sensory</a:t>
            </a:r>
            <a:r>
              <a:rPr lang="en-US" sz="2200" spc="-95" dirty="0">
                <a:latin typeface="+mj-lt"/>
                <a:cs typeface="Arial"/>
              </a:rPr>
              <a:t> and</a:t>
            </a:r>
            <a:r>
              <a:rPr lang="en-US" sz="2200" spc="-114" dirty="0">
                <a:latin typeface="+mj-lt"/>
                <a:cs typeface="Arial"/>
              </a:rPr>
              <a:t> </a:t>
            </a:r>
            <a:r>
              <a:rPr lang="en-US" sz="2200" u="heavy" spc="-15" dirty="0">
                <a:uFill>
                  <a:solidFill>
                    <a:srgbClr val="000000"/>
                  </a:solidFill>
                </a:uFill>
                <a:latin typeface="+mj-lt"/>
                <a:cs typeface="Arial"/>
              </a:rPr>
              <a:t>motor</a:t>
            </a:r>
            <a:r>
              <a:rPr lang="en-US" sz="2200" spc="-105" dirty="0">
                <a:latin typeface="+mj-lt"/>
                <a:cs typeface="Arial"/>
              </a:rPr>
              <a:t> </a:t>
            </a:r>
            <a:r>
              <a:rPr lang="en-US" sz="2200" spc="-85" dirty="0">
                <a:latin typeface="+mj-lt"/>
                <a:cs typeface="Arial"/>
              </a:rPr>
              <a:t>subdivisions</a:t>
            </a:r>
            <a:r>
              <a:rPr lang="en-US" sz="2200" spc="-90" dirty="0">
                <a:latin typeface="+mj-lt"/>
                <a:cs typeface="Arial"/>
              </a:rPr>
              <a:t> are</a:t>
            </a:r>
            <a:r>
              <a:rPr lang="en-US" sz="2200" spc="-105" dirty="0">
                <a:latin typeface="+mj-lt"/>
                <a:cs typeface="Arial"/>
              </a:rPr>
              <a:t> </a:t>
            </a:r>
            <a:r>
              <a:rPr lang="en-US" sz="2200" spc="-5" dirty="0">
                <a:latin typeface="+mj-lt"/>
                <a:cs typeface="Arial"/>
              </a:rPr>
              <a:t>further</a:t>
            </a:r>
            <a:r>
              <a:rPr lang="en-US" sz="2200" spc="-105" dirty="0">
                <a:latin typeface="+mj-lt"/>
                <a:cs typeface="Arial"/>
              </a:rPr>
              <a:t> </a:t>
            </a:r>
            <a:r>
              <a:rPr lang="en-US" sz="2200" spc="-55" dirty="0">
                <a:latin typeface="+mj-lt"/>
                <a:cs typeface="Arial"/>
              </a:rPr>
              <a:t>divided</a:t>
            </a:r>
            <a:r>
              <a:rPr lang="en-US" sz="2200" spc="-105" dirty="0">
                <a:latin typeface="+mj-lt"/>
                <a:cs typeface="Arial"/>
              </a:rPr>
              <a:t> </a:t>
            </a:r>
            <a:r>
              <a:rPr lang="en-US" sz="2200" spc="-10" dirty="0">
                <a:latin typeface="+mj-lt"/>
                <a:cs typeface="Arial"/>
              </a:rPr>
              <a:t>into</a:t>
            </a:r>
            <a:r>
              <a:rPr lang="en-US" sz="2200" spc="-110" dirty="0">
                <a:latin typeface="+mj-lt"/>
                <a:cs typeface="Arial"/>
              </a:rPr>
              <a:t> </a:t>
            </a:r>
            <a:r>
              <a:rPr lang="en-US" sz="2200" spc="-95" dirty="0">
                <a:solidFill>
                  <a:srgbClr val="7E7E7E"/>
                </a:solidFill>
                <a:latin typeface="+mj-lt"/>
                <a:cs typeface="Arial"/>
              </a:rPr>
              <a:t>visceral  and</a:t>
            </a:r>
            <a:r>
              <a:rPr lang="en-US" sz="2200" spc="-110" dirty="0">
                <a:solidFill>
                  <a:srgbClr val="7E7E7E"/>
                </a:solidFill>
                <a:latin typeface="+mj-lt"/>
                <a:cs typeface="Arial"/>
              </a:rPr>
              <a:t> </a:t>
            </a:r>
            <a:r>
              <a:rPr lang="en-US" sz="2200" spc="-80" dirty="0">
                <a:solidFill>
                  <a:srgbClr val="7E7E7E"/>
                </a:solidFill>
                <a:latin typeface="+mj-lt"/>
                <a:cs typeface="Arial"/>
              </a:rPr>
              <a:t>somatic</a:t>
            </a:r>
            <a:r>
              <a:rPr lang="en-US" sz="2200" spc="-90" dirty="0">
                <a:solidFill>
                  <a:srgbClr val="7E7E7E"/>
                </a:solidFill>
                <a:latin typeface="+mj-lt"/>
                <a:cs typeface="Arial"/>
              </a:rPr>
              <a:t> </a:t>
            </a:r>
            <a:r>
              <a:rPr lang="en-US" sz="2200" spc="-70" dirty="0">
                <a:solidFill>
                  <a:srgbClr val="92D050"/>
                </a:solidFill>
                <a:latin typeface="+mj-lt"/>
                <a:cs typeface="Arial"/>
              </a:rPr>
              <a:t>(we</a:t>
            </a:r>
            <a:r>
              <a:rPr lang="en-US" sz="2200" spc="-114" dirty="0">
                <a:solidFill>
                  <a:srgbClr val="92D050"/>
                </a:solidFill>
                <a:latin typeface="+mj-lt"/>
                <a:cs typeface="Arial"/>
              </a:rPr>
              <a:t> </a:t>
            </a:r>
            <a:r>
              <a:rPr lang="en-US" sz="2200" spc="5" dirty="0">
                <a:solidFill>
                  <a:srgbClr val="92D050"/>
                </a:solidFill>
                <a:latin typeface="+mj-lt"/>
                <a:cs typeface="Arial"/>
              </a:rPr>
              <a:t>will</a:t>
            </a:r>
            <a:r>
              <a:rPr lang="en-US" sz="2200" spc="-100" dirty="0">
                <a:solidFill>
                  <a:srgbClr val="92D050"/>
                </a:solidFill>
                <a:latin typeface="+mj-lt"/>
                <a:cs typeface="Arial"/>
              </a:rPr>
              <a:t> </a:t>
            </a:r>
            <a:r>
              <a:rPr lang="en-US" sz="2200" spc="-95" dirty="0">
                <a:solidFill>
                  <a:srgbClr val="92D050"/>
                </a:solidFill>
                <a:latin typeface="+mj-lt"/>
                <a:cs typeface="Arial"/>
              </a:rPr>
              <a:t>focus</a:t>
            </a:r>
            <a:r>
              <a:rPr lang="en-US" sz="2200" spc="-120" dirty="0">
                <a:solidFill>
                  <a:srgbClr val="92D050"/>
                </a:solidFill>
                <a:latin typeface="+mj-lt"/>
                <a:cs typeface="Arial"/>
              </a:rPr>
              <a:t> </a:t>
            </a:r>
            <a:r>
              <a:rPr lang="en-US" sz="2200" spc="-75" dirty="0">
                <a:solidFill>
                  <a:srgbClr val="92D050"/>
                </a:solidFill>
                <a:latin typeface="+mj-lt"/>
                <a:cs typeface="Arial"/>
              </a:rPr>
              <a:t>here</a:t>
            </a:r>
            <a:r>
              <a:rPr lang="en-US" sz="2200" spc="-114" dirty="0">
                <a:solidFill>
                  <a:srgbClr val="92D050"/>
                </a:solidFill>
                <a:latin typeface="+mj-lt"/>
                <a:cs typeface="Arial"/>
              </a:rPr>
              <a:t> </a:t>
            </a:r>
            <a:r>
              <a:rPr lang="en-US" sz="2200" spc="-60" dirty="0">
                <a:solidFill>
                  <a:srgbClr val="92D050"/>
                </a:solidFill>
                <a:latin typeface="+mj-lt"/>
                <a:cs typeface="Arial"/>
              </a:rPr>
              <a:t>on</a:t>
            </a:r>
            <a:r>
              <a:rPr lang="en-US" sz="2200" spc="-100" dirty="0">
                <a:solidFill>
                  <a:srgbClr val="92D050"/>
                </a:solidFill>
                <a:latin typeface="+mj-lt"/>
                <a:cs typeface="Arial"/>
              </a:rPr>
              <a:t> </a:t>
            </a:r>
            <a:r>
              <a:rPr lang="en-US" sz="2200" spc="-20" dirty="0">
                <a:solidFill>
                  <a:srgbClr val="92D050"/>
                </a:solidFill>
                <a:latin typeface="+mj-lt"/>
                <a:cs typeface="Arial"/>
              </a:rPr>
              <a:t>the</a:t>
            </a:r>
            <a:r>
              <a:rPr lang="en-US" sz="2200" spc="-110" dirty="0">
                <a:solidFill>
                  <a:srgbClr val="92D050"/>
                </a:solidFill>
                <a:latin typeface="+mj-lt"/>
                <a:cs typeface="Arial"/>
              </a:rPr>
              <a:t> </a:t>
            </a:r>
            <a:r>
              <a:rPr lang="en-US" sz="2200" spc="-15" dirty="0">
                <a:solidFill>
                  <a:srgbClr val="92D050"/>
                </a:solidFill>
                <a:latin typeface="+mj-lt"/>
                <a:cs typeface="Arial"/>
              </a:rPr>
              <a:t>motor</a:t>
            </a:r>
            <a:r>
              <a:rPr lang="en-US" sz="2200" spc="-110" dirty="0">
                <a:solidFill>
                  <a:srgbClr val="92D050"/>
                </a:solidFill>
                <a:latin typeface="+mj-lt"/>
                <a:cs typeface="Arial"/>
              </a:rPr>
              <a:t> </a:t>
            </a:r>
            <a:r>
              <a:rPr lang="en-US" sz="2200" spc="-75" dirty="0">
                <a:solidFill>
                  <a:srgbClr val="92D050"/>
                </a:solidFill>
                <a:latin typeface="+mj-lt"/>
                <a:cs typeface="Arial"/>
              </a:rPr>
              <a:t>subdivision)</a:t>
            </a:r>
            <a:endParaRPr lang="en-US" sz="2200" dirty="0">
              <a:latin typeface="+mj-lt"/>
              <a:cs typeface="Arial"/>
            </a:endParaRPr>
          </a:p>
          <a:p>
            <a:pPr marL="12700">
              <a:lnSpc>
                <a:spcPct val="100000"/>
              </a:lnSpc>
              <a:spcBef>
                <a:spcPts val="400"/>
              </a:spcBef>
            </a:pPr>
            <a:r>
              <a:rPr lang="en-US" sz="2200" b="1" spc="-25" dirty="0">
                <a:latin typeface="+mj-lt"/>
                <a:cs typeface="Trebuchet MS"/>
              </a:rPr>
              <a:t>Motor </a:t>
            </a:r>
            <a:r>
              <a:rPr lang="en-US" sz="2200" b="1" spc="-90" dirty="0">
                <a:latin typeface="+mj-lt"/>
                <a:cs typeface="Trebuchet MS"/>
              </a:rPr>
              <a:t>subdivision </a:t>
            </a:r>
            <a:r>
              <a:rPr lang="en-US" sz="2200" b="1" spc="-85" dirty="0">
                <a:latin typeface="+mj-lt"/>
                <a:cs typeface="Trebuchet MS"/>
              </a:rPr>
              <a:t>is</a:t>
            </a:r>
            <a:r>
              <a:rPr lang="en-US" sz="2200" b="1" spc="-465" dirty="0">
                <a:latin typeface="+mj-lt"/>
                <a:cs typeface="Trebuchet MS"/>
              </a:rPr>
              <a:t> </a:t>
            </a:r>
            <a:r>
              <a:rPr lang="en-US" sz="2200" b="1" spc="-105" dirty="0">
                <a:latin typeface="+mj-lt"/>
                <a:cs typeface="Trebuchet MS"/>
              </a:rPr>
              <a:t>divided </a:t>
            </a:r>
            <a:r>
              <a:rPr lang="en-US" sz="2200" b="1" spc="-90" dirty="0">
                <a:latin typeface="+mj-lt"/>
                <a:cs typeface="Trebuchet MS"/>
              </a:rPr>
              <a:t>into</a:t>
            </a:r>
            <a:r>
              <a:rPr lang="en-US" sz="2200" spc="-90" dirty="0">
                <a:latin typeface="+mj-lt"/>
                <a:cs typeface="Arial"/>
              </a:rPr>
              <a:t>:</a:t>
            </a:r>
          </a:p>
          <a:p>
            <a:pPr marL="355600" indent="-342900">
              <a:lnSpc>
                <a:spcPct val="100000"/>
              </a:lnSpc>
              <a:spcBef>
                <a:spcPts val="495"/>
              </a:spcBef>
              <a:buChar char="•"/>
              <a:tabLst>
                <a:tab pos="355600" algn="l"/>
                <a:tab pos="356235" algn="l"/>
              </a:tabLst>
            </a:pPr>
            <a:r>
              <a:rPr lang="en-US" sz="2200" u="heavy" spc="-110" dirty="0">
                <a:uFill>
                  <a:solidFill>
                    <a:srgbClr val="000000"/>
                  </a:solidFill>
                </a:uFill>
                <a:latin typeface="+mj-lt"/>
                <a:cs typeface="Arial"/>
              </a:rPr>
              <a:t>Somatic </a:t>
            </a:r>
            <a:r>
              <a:rPr lang="en-US" sz="2200" u="heavy" spc="-55" dirty="0">
                <a:uFill>
                  <a:solidFill>
                    <a:srgbClr val="000000"/>
                  </a:solidFill>
                </a:uFill>
                <a:latin typeface="+mj-lt"/>
                <a:cs typeface="Arial"/>
              </a:rPr>
              <a:t>division</a:t>
            </a:r>
            <a:r>
              <a:rPr lang="en-US" sz="2200" spc="-55" dirty="0">
                <a:latin typeface="+mj-lt"/>
                <a:cs typeface="Arial"/>
              </a:rPr>
              <a:t>: </a:t>
            </a:r>
            <a:r>
              <a:rPr lang="en-US" sz="2200" spc="-85" dirty="0">
                <a:latin typeface="+mj-lt"/>
                <a:cs typeface="Arial"/>
              </a:rPr>
              <a:t>concerned </a:t>
            </a:r>
            <a:r>
              <a:rPr lang="en-US" sz="2200" spc="10" dirty="0">
                <a:latin typeface="+mj-lt"/>
                <a:cs typeface="Arial"/>
              </a:rPr>
              <a:t>with </a:t>
            </a:r>
            <a:r>
              <a:rPr lang="en-US" sz="2200" spc="-85" dirty="0">
                <a:latin typeface="+mj-lt"/>
                <a:cs typeface="Trebuchet MS"/>
              </a:rPr>
              <a:t>skin</a:t>
            </a:r>
            <a:r>
              <a:rPr lang="en-US" sz="2200" spc="-85" dirty="0">
                <a:latin typeface="+mj-lt"/>
                <a:cs typeface="Arial"/>
              </a:rPr>
              <a:t>, </a:t>
            </a:r>
            <a:r>
              <a:rPr lang="en-US" sz="2200" spc="-130" dirty="0">
                <a:latin typeface="+mj-lt"/>
                <a:cs typeface="Trebuchet MS"/>
              </a:rPr>
              <a:t>skeletal </a:t>
            </a:r>
            <a:r>
              <a:rPr lang="en-US" sz="2200" spc="-90" dirty="0">
                <a:latin typeface="+mj-lt"/>
                <a:cs typeface="Trebuchet MS"/>
              </a:rPr>
              <a:t>muscles</a:t>
            </a:r>
            <a:r>
              <a:rPr lang="en-US" sz="2200" spc="-434" dirty="0">
                <a:latin typeface="+mj-lt"/>
                <a:cs typeface="Trebuchet MS"/>
              </a:rPr>
              <a:t> </a:t>
            </a:r>
            <a:r>
              <a:rPr lang="en-US" sz="2200" spc="-95" dirty="0">
                <a:latin typeface="+mj-lt"/>
                <a:cs typeface="Arial"/>
              </a:rPr>
              <a:t>and </a:t>
            </a:r>
            <a:r>
              <a:rPr lang="en-US" sz="2200" spc="-114" dirty="0">
                <a:latin typeface="+mj-lt"/>
                <a:cs typeface="Trebuchet MS"/>
              </a:rPr>
              <a:t>joints</a:t>
            </a:r>
            <a:r>
              <a:rPr lang="en-US" sz="2200" spc="-114" dirty="0">
                <a:latin typeface="+mj-lt"/>
                <a:cs typeface="Arial"/>
              </a:rPr>
              <a:t>.</a:t>
            </a:r>
            <a:endParaRPr lang="en-US" sz="2200" dirty="0">
              <a:latin typeface="+mj-lt"/>
              <a:cs typeface="Arial"/>
            </a:endParaRPr>
          </a:p>
          <a:p>
            <a:pPr marL="355600" indent="-342900">
              <a:lnSpc>
                <a:spcPct val="100000"/>
              </a:lnSpc>
              <a:spcBef>
                <a:spcPts val="395"/>
              </a:spcBef>
              <a:buChar char="•"/>
              <a:tabLst>
                <a:tab pos="355600" algn="l"/>
                <a:tab pos="356235" algn="l"/>
              </a:tabLst>
            </a:pPr>
            <a:r>
              <a:rPr lang="en-US" sz="2200" u="heavy" spc="-65" dirty="0">
                <a:uFill>
                  <a:solidFill>
                    <a:srgbClr val="000000"/>
                  </a:solidFill>
                </a:uFill>
                <a:latin typeface="+mj-lt"/>
                <a:cs typeface="Arial"/>
              </a:rPr>
              <a:t>Autonomic </a:t>
            </a:r>
            <a:r>
              <a:rPr lang="en-US" sz="2200" u="heavy" spc="-90" dirty="0">
                <a:solidFill>
                  <a:srgbClr val="7E7E7E"/>
                </a:solidFill>
                <a:uFill>
                  <a:solidFill>
                    <a:srgbClr val="000000"/>
                  </a:solidFill>
                </a:uFill>
                <a:latin typeface="+mj-lt"/>
                <a:cs typeface="Arial"/>
              </a:rPr>
              <a:t>(visceral)</a:t>
            </a:r>
            <a:r>
              <a:rPr lang="en-US" sz="2200" u="heavy" spc="-90" dirty="0">
                <a:uFill>
                  <a:solidFill>
                    <a:srgbClr val="000000"/>
                  </a:solidFill>
                </a:uFill>
                <a:latin typeface="+mj-lt"/>
                <a:cs typeface="Arial"/>
              </a:rPr>
              <a:t> </a:t>
            </a:r>
            <a:r>
              <a:rPr lang="en-US" sz="2200" u="heavy" spc="-55" dirty="0">
                <a:uFill>
                  <a:solidFill>
                    <a:srgbClr val="000000"/>
                  </a:solidFill>
                </a:uFill>
                <a:latin typeface="+mj-lt"/>
                <a:cs typeface="Arial"/>
              </a:rPr>
              <a:t>division</a:t>
            </a:r>
            <a:r>
              <a:rPr lang="en-US" sz="2200" spc="-55" dirty="0">
                <a:latin typeface="+mj-lt"/>
                <a:cs typeface="Arial"/>
              </a:rPr>
              <a:t>: </a:t>
            </a:r>
            <a:r>
              <a:rPr lang="en-US" sz="2200" spc="-85" dirty="0">
                <a:latin typeface="+mj-lt"/>
                <a:cs typeface="Arial"/>
              </a:rPr>
              <a:t>concerned </a:t>
            </a:r>
            <a:r>
              <a:rPr lang="en-US" sz="2200" spc="10" dirty="0">
                <a:latin typeface="+mj-lt"/>
                <a:cs typeface="Arial"/>
              </a:rPr>
              <a:t>with </a:t>
            </a:r>
            <a:r>
              <a:rPr lang="en-US" sz="2200" spc="-20" dirty="0">
                <a:latin typeface="+mj-lt"/>
                <a:cs typeface="Arial"/>
              </a:rPr>
              <a:t>the </a:t>
            </a:r>
            <a:r>
              <a:rPr lang="en-US" sz="2200" spc="-110" dirty="0">
                <a:latin typeface="+mj-lt"/>
                <a:cs typeface="Trebuchet MS"/>
              </a:rPr>
              <a:t>visceral</a:t>
            </a:r>
            <a:r>
              <a:rPr lang="en-US" sz="2200" spc="-430" dirty="0">
                <a:latin typeface="+mj-lt"/>
                <a:cs typeface="Trebuchet MS"/>
              </a:rPr>
              <a:t> </a:t>
            </a:r>
            <a:r>
              <a:rPr lang="en-US" sz="2200" spc="-55" dirty="0">
                <a:latin typeface="+mj-lt"/>
                <a:cs typeface="Trebuchet MS"/>
              </a:rPr>
              <a:t>organs</a:t>
            </a:r>
            <a:endParaRPr lang="en-US" sz="2200" dirty="0">
              <a:latin typeface="+mj-lt"/>
              <a:cs typeface="Trebuchet MS"/>
            </a:endParaRPr>
          </a:p>
          <a:p>
            <a:pPr marL="355600">
              <a:lnSpc>
                <a:spcPct val="100000"/>
              </a:lnSpc>
            </a:pPr>
            <a:r>
              <a:rPr lang="en-US" sz="2200" spc="-70" dirty="0">
                <a:solidFill>
                  <a:srgbClr val="7E7E7E"/>
                </a:solidFill>
                <a:latin typeface="+mj-lt"/>
                <a:cs typeface="Arial"/>
              </a:rPr>
              <a:t>(sympathetic </a:t>
            </a:r>
            <a:r>
              <a:rPr lang="en-US" sz="2200" spc="-90" dirty="0">
                <a:solidFill>
                  <a:srgbClr val="7E7E7E"/>
                </a:solidFill>
                <a:latin typeface="+mj-lt"/>
                <a:cs typeface="Arial"/>
              </a:rPr>
              <a:t>and</a:t>
            </a:r>
            <a:r>
              <a:rPr lang="en-US" sz="2200" spc="-145" dirty="0">
                <a:solidFill>
                  <a:srgbClr val="7E7E7E"/>
                </a:solidFill>
                <a:latin typeface="+mj-lt"/>
                <a:cs typeface="Arial"/>
              </a:rPr>
              <a:t> </a:t>
            </a:r>
            <a:r>
              <a:rPr lang="en-US" sz="2200" spc="-75" dirty="0">
                <a:solidFill>
                  <a:srgbClr val="7E7E7E"/>
                </a:solidFill>
                <a:latin typeface="+mj-lt"/>
                <a:cs typeface="Arial"/>
              </a:rPr>
              <a:t>parasympathetic).</a:t>
            </a:r>
            <a:endParaRPr lang="en-US" sz="2200" dirty="0">
              <a:latin typeface="+mj-lt"/>
              <a:cs typeface="Arial"/>
            </a:endParaRPr>
          </a:p>
        </p:txBody>
      </p:sp>
      <p:sp>
        <p:nvSpPr>
          <p:cNvPr id="8" name="object 8"/>
          <p:cNvSpPr/>
          <p:nvPr/>
        </p:nvSpPr>
        <p:spPr>
          <a:xfrm>
            <a:off x="8585246" y="1283432"/>
            <a:ext cx="2781123" cy="2145568"/>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11226545" y="3007232"/>
            <a:ext cx="448309" cy="269240"/>
          </a:xfrm>
          <a:prstGeom prst="rect">
            <a:avLst/>
          </a:prstGeom>
        </p:spPr>
        <p:txBody>
          <a:bodyPr vert="horz" wrap="square" lIns="0" tIns="12065" rIns="0" bIns="0" rtlCol="0">
            <a:spAutoFit/>
          </a:bodyPr>
          <a:lstStyle/>
          <a:p>
            <a:pPr marL="12700">
              <a:lnSpc>
                <a:spcPct val="100000"/>
              </a:lnSpc>
              <a:spcBef>
                <a:spcPts val="95"/>
              </a:spcBef>
            </a:pPr>
            <a:r>
              <a:rPr sz="1600" spc="-235" dirty="0">
                <a:solidFill>
                  <a:srgbClr val="7E7E7E"/>
                </a:solidFill>
                <a:latin typeface="Arial"/>
                <a:cs typeface="Arial"/>
              </a:rPr>
              <a:t>E</a:t>
            </a:r>
            <a:r>
              <a:rPr sz="1600" spc="-170" dirty="0">
                <a:solidFill>
                  <a:srgbClr val="7E7E7E"/>
                </a:solidFill>
                <a:latin typeface="Arial"/>
                <a:cs typeface="Arial"/>
              </a:rPr>
              <a:t>x</a:t>
            </a:r>
            <a:r>
              <a:rPr sz="1600" spc="90" dirty="0">
                <a:solidFill>
                  <a:srgbClr val="7E7E7E"/>
                </a:solidFill>
                <a:latin typeface="Arial"/>
                <a:cs typeface="Arial"/>
              </a:rPr>
              <a:t>t</a:t>
            </a:r>
            <a:r>
              <a:rPr sz="1600" spc="15" dirty="0">
                <a:solidFill>
                  <a:srgbClr val="7E7E7E"/>
                </a:solidFill>
                <a:latin typeface="Arial"/>
                <a:cs typeface="Arial"/>
              </a:rPr>
              <a:t>r</a:t>
            </a:r>
            <a:r>
              <a:rPr sz="1600" spc="-130" dirty="0">
                <a:solidFill>
                  <a:srgbClr val="7E7E7E"/>
                </a:solidFill>
                <a:latin typeface="Arial"/>
                <a:cs typeface="Arial"/>
              </a:rPr>
              <a:t>a</a:t>
            </a:r>
            <a:endParaRPr sz="1600">
              <a:latin typeface="Arial"/>
              <a:cs typeface="Arial"/>
            </a:endParaRPr>
          </a:p>
        </p:txBody>
      </p:sp>
      <p:sp>
        <p:nvSpPr>
          <p:cNvPr id="10" name="object 10"/>
          <p:cNvSpPr/>
          <p:nvPr/>
        </p:nvSpPr>
        <p:spPr>
          <a:xfrm>
            <a:off x="8536533" y="3627729"/>
            <a:ext cx="3345484" cy="2977286"/>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11502643" y="6459728"/>
            <a:ext cx="448945" cy="269240"/>
          </a:xfrm>
          <a:prstGeom prst="rect">
            <a:avLst/>
          </a:prstGeom>
        </p:spPr>
        <p:txBody>
          <a:bodyPr vert="horz" wrap="square" lIns="0" tIns="12065" rIns="0" bIns="0" rtlCol="0">
            <a:spAutoFit/>
          </a:bodyPr>
          <a:lstStyle/>
          <a:p>
            <a:pPr marL="12700">
              <a:lnSpc>
                <a:spcPct val="100000"/>
              </a:lnSpc>
              <a:spcBef>
                <a:spcPts val="95"/>
              </a:spcBef>
            </a:pPr>
            <a:r>
              <a:rPr sz="1600" spc="-130" dirty="0">
                <a:solidFill>
                  <a:srgbClr val="7E7E7E"/>
                </a:solidFill>
                <a:latin typeface="Arial"/>
                <a:cs typeface="Arial"/>
              </a:rPr>
              <a:t>Ex</a:t>
            </a:r>
            <a:r>
              <a:rPr sz="1600" spc="-55" dirty="0">
                <a:solidFill>
                  <a:srgbClr val="7E7E7E"/>
                </a:solidFill>
                <a:latin typeface="Arial"/>
                <a:cs typeface="Arial"/>
              </a:rPr>
              <a:t>t</a:t>
            </a:r>
            <a:r>
              <a:rPr sz="1600" spc="10" dirty="0">
                <a:solidFill>
                  <a:srgbClr val="7E7E7E"/>
                </a:solidFill>
                <a:latin typeface="Arial"/>
                <a:cs typeface="Arial"/>
              </a:rPr>
              <a:t>r</a:t>
            </a:r>
            <a:r>
              <a:rPr sz="1600" spc="-125" dirty="0">
                <a:solidFill>
                  <a:srgbClr val="7E7E7E"/>
                </a:solidFill>
                <a:latin typeface="Arial"/>
                <a:cs typeface="Arial"/>
              </a:rPr>
              <a:t>a</a:t>
            </a:r>
            <a:endParaRPr sz="1600">
              <a:latin typeface="Arial"/>
              <a:cs typeface="Arial"/>
            </a:endParaRPr>
          </a:p>
        </p:txBody>
      </p:sp>
      <p:sp>
        <p:nvSpPr>
          <p:cNvPr id="12" name="object 12"/>
          <p:cNvSpPr txBox="1"/>
          <p:nvPr/>
        </p:nvSpPr>
        <p:spPr>
          <a:xfrm>
            <a:off x="10448290" y="5744971"/>
            <a:ext cx="49085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Arial"/>
                <a:cs typeface="Arial"/>
              </a:rPr>
              <a:t>(au</a:t>
            </a:r>
            <a:r>
              <a:rPr sz="700" spc="-5" dirty="0">
                <a:solidFill>
                  <a:srgbClr val="7E7E7E"/>
                </a:solidFill>
                <a:latin typeface="Arial"/>
                <a:cs typeface="Arial"/>
              </a:rPr>
              <a:t>t</a:t>
            </a:r>
            <a:r>
              <a:rPr sz="700" spc="-10" dirty="0">
                <a:solidFill>
                  <a:srgbClr val="7E7E7E"/>
                </a:solidFill>
                <a:latin typeface="Arial"/>
                <a:cs typeface="Arial"/>
              </a:rPr>
              <a:t>ono</a:t>
            </a:r>
            <a:r>
              <a:rPr sz="700" dirty="0">
                <a:solidFill>
                  <a:srgbClr val="7E7E7E"/>
                </a:solidFill>
                <a:latin typeface="Arial"/>
                <a:cs typeface="Arial"/>
              </a:rPr>
              <a:t>m</a:t>
            </a:r>
            <a:r>
              <a:rPr sz="700" spc="-5" dirty="0">
                <a:solidFill>
                  <a:srgbClr val="7E7E7E"/>
                </a:solidFill>
                <a:latin typeface="Arial"/>
                <a:cs typeface="Arial"/>
              </a:rPr>
              <a:t>ic)</a:t>
            </a:r>
            <a:endParaRPr sz="700">
              <a:latin typeface="Arial"/>
              <a:cs typeface="Arial"/>
            </a:endParaRPr>
          </a:p>
        </p:txBody>
      </p:sp>
      <p:sp>
        <p:nvSpPr>
          <p:cNvPr id="13" name="object 13"/>
          <p:cNvSpPr/>
          <p:nvPr/>
        </p:nvSpPr>
        <p:spPr>
          <a:xfrm>
            <a:off x="8103996" y="4175125"/>
            <a:ext cx="2607310" cy="300355"/>
          </a:xfrm>
          <a:custGeom>
            <a:avLst/>
            <a:gdLst/>
            <a:ahLst/>
            <a:cxnLst/>
            <a:rect l="l" t="t" r="r" b="b"/>
            <a:pathLst>
              <a:path w="2607309" h="300354">
                <a:moveTo>
                  <a:pt x="2518917" y="28824"/>
                </a:moveTo>
                <a:lnTo>
                  <a:pt x="0" y="271018"/>
                </a:lnTo>
                <a:lnTo>
                  <a:pt x="2794" y="299847"/>
                </a:lnTo>
                <a:lnTo>
                  <a:pt x="2521711" y="57653"/>
                </a:lnTo>
                <a:lnTo>
                  <a:pt x="2518917" y="28824"/>
                </a:lnTo>
                <a:close/>
              </a:path>
              <a:path w="2607309" h="300354">
                <a:moveTo>
                  <a:pt x="2587347" y="27431"/>
                </a:moveTo>
                <a:lnTo>
                  <a:pt x="2533396" y="27431"/>
                </a:lnTo>
                <a:lnTo>
                  <a:pt x="2536189" y="56261"/>
                </a:lnTo>
                <a:lnTo>
                  <a:pt x="2521711" y="57653"/>
                </a:lnTo>
                <a:lnTo>
                  <a:pt x="2524505" y="86487"/>
                </a:lnTo>
                <a:lnTo>
                  <a:pt x="2606802" y="34925"/>
                </a:lnTo>
                <a:lnTo>
                  <a:pt x="2587347" y="27431"/>
                </a:lnTo>
                <a:close/>
              </a:path>
              <a:path w="2607309" h="300354">
                <a:moveTo>
                  <a:pt x="2533396" y="27431"/>
                </a:moveTo>
                <a:lnTo>
                  <a:pt x="2518917" y="28824"/>
                </a:lnTo>
                <a:lnTo>
                  <a:pt x="2521711" y="57653"/>
                </a:lnTo>
                <a:lnTo>
                  <a:pt x="2536189" y="56261"/>
                </a:lnTo>
                <a:lnTo>
                  <a:pt x="2533396" y="27431"/>
                </a:lnTo>
                <a:close/>
              </a:path>
              <a:path w="2607309" h="300354">
                <a:moveTo>
                  <a:pt x="2516124" y="0"/>
                </a:moveTo>
                <a:lnTo>
                  <a:pt x="2518917" y="28824"/>
                </a:lnTo>
                <a:lnTo>
                  <a:pt x="2533396" y="27431"/>
                </a:lnTo>
                <a:lnTo>
                  <a:pt x="2587347" y="27431"/>
                </a:lnTo>
                <a:lnTo>
                  <a:pt x="2516124" y="0"/>
                </a:lnTo>
                <a:close/>
              </a:path>
            </a:pathLst>
          </a:custGeom>
          <a:solidFill>
            <a:srgbClr val="7E7E7E"/>
          </a:solidFill>
        </p:spPr>
        <p:txBody>
          <a:bodyPr wrap="square" lIns="0" tIns="0" rIns="0" bIns="0" rtlCol="0"/>
          <a:lstStyle/>
          <a:p>
            <a:endParaRPr/>
          </a:p>
        </p:txBody>
      </p:sp>
      <p:sp>
        <p:nvSpPr>
          <p:cNvPr id="16" name="Title 1">
            <a:extLst>
              <a:ext uri="{FF2B5EF4-FFF2-40B4-BE49-F238E27FC236}">
                <a16:creationId xmlns:a16="http://schemas.microsoft.com/office/drawing/2014/main" id="{F58D41CE-B090-4C30-A429-FBBCF2C0A9BC}"/>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Classification</a:t>
            </a:r>
          </a:p>
          <a:p>
            <a:r>
              <a:rPr lang="en-US" sz="3200" b="1" dirty="0"/>
              <a:t>Functional Organization</a:t>
            </a:r>
          </a:p>
          <a:p>
            <a:endParaRPr lang="en-US" sz="3200" b="1" dirty="0"/>
          </a:p>
        </p:txBody>
      </p:sp>
      <p:sp>
        <p:nvSpPr>
          <p:cNvPr id="18" name="TextBox 17">
            <a:extLst>
              <a:ext uri="{FF2B5EF4-FFF2-40B4-BE49-F238E27FC236}">
                <a16:creationId xmlns:a16="http://schemas.microsoft.com/office/drawing/2014/main" id="{4534D15C-1099-434A-878B-F8C6A4ED82F0}"/>
              </a:ext>
            </a:extLst>
          </p:cNvPr>
          <p:cNvSpPr txBox="1"/>
          <p:nvPr/>
        </p:nvSpPr>
        <p:spPr>
          <a:xfrm>
            <a:off x="7920354" y="409641"/>
            <a:ext cx="3433446" cy="646331"/>
          </a:xfrm>
          <a:prstGeom prst="rect">
            <a:avLst/>
          </a:prstGeom>
          <a:noFill/>
          <a:ln>
            <a:solidFill>
              <a:schemeClr val="bg1">
                <a:lumMod val="65000"/>
              </a:schemeClr>
            </a:solidFill>
          </a:ln>
        </p:spPr>
        <p:txBody>
          <a:bodyPr wrap="square" rtlCol="0">
            <a:spAutoFit/>
          </a:bodyPr>
          <a:lstStyle/>
          <a:p>
            <a:pPr marL="92710">
              <a:lnSpc>
                <a:spcPct val="100000"/>
              </a:lnSpc>
              <a:spcBef>
                <a:spcPts val="520"/>
              </a:spcBef>
            </a:pPr>
            <a:r>
              <a:rPr lang="en-US" u="heavy" spc="-25" dirty="0">
                <a:solidFill>
                  <a:srgbClr val="7E7E7E"/>
                </a:solidFill>
                <a:uFill>
                  <a:solidFill>
                    <a:srgbClr val="7E7E7E"/>
                  </a:solidFill>
                </a:uFill>
                <a:cs typeface="Arial"/>
              </a:rPr>
              <a:t>A</a:t>
            </a:r>
            <a:r>
              <a:rPr lang="en-US" spc="-25" dirty="0">
                <a:solidFill>
                  <a:srgbClr val="7E7E7E"/>
                </a:solidFill>
                <a:cs typeface="Arial"/>
              </a:rPr>
              <a:t>fferent </a:t>
            </a:r>
            <a:r>
              <a:rPr lang="en-US" spc="-5" dirty="0">
                <a:solidFill>
                  <a:srgbClr val="7E7E7E"/>
                </a:solidFill>
                <a:latin typeface="Wingdings"/>
                <a:cs typeface="Wingdings"/>
              </a:rPr>
              <a:t></a:t>
            </a:r>
            <a:r>
              <a:rPr lang="en-US" spc="-5" dirty="0">
                <a:solidFill>
                  <a:srgbClr val="7E7E7E"/>
                </a:solidFill>
                <a:latin typeface="Times New Roman"/>
                <a:cs typeface="Times New Roman"/>
              </a:rPr>
              <a:t> </a:t>
            </a:r>
            <a:r>
              <a:rPr lang="en-US" u="heavy" spc="-75" dirty="0">
                <a:solidFill>
                  <a:srgbClr val="7E7E7E"/>
                </a:solidFill>
                <a:uFill>
                  <a:solidFill>
                    <a:srgbClr val="7E7E7E"/>
                  </a:solidFill>
                </a:uFill>
                <a:cs typeface="Arial"/>
              </a:rPr>
              <a:t>a</a:t>
            </a:r>
            <a:r>
              <a:rPr lang="en-US" spc="-75" dirty="0">
                <a:solidFill>
                  <a:srgbClr val="7E7E7E"/>
                </a:solidFill>
                <a:cs typeface="Arial"/>
              </a:rPr>
              <a:t>pproach </a:t>
            </a:r>
            <a:r>
              <a:rPr lang="en-US" spc="-20" dirty="0">
                <a:solidFill>
                  <a:srgbClr val="7E7E7E"/>
                </a:solidFill>
                <a:cs typeface="Arial"/>
              </a:rPr>
              <a:t>the</a:t>
            </a:r>
            <a:r>
              <a:rPr lang="en-US" spc="-200" dirty="0">
                <a:solidFill>
                  <a:srgbClr val="7E7E7E"/>
                </a:solidFill>
                <a:cs typeface="Arial"/>
              </a:rPr>
              <a:t> </a:t>
            </a:r>
            <a:r>
              <a:rPr lang="en-US" spc="-260" dirty="0">
                <a:solidFill>
                  <a:srgbClr val="7E7E7E"/>
                </a:solidFill>
                <a:cs typeface="Arial"/>
              </a:rPr>
              <a:t>CNS</a:t>
            </a:r>
            <a:endParaRPr lang="en-US" dirty="0">
              <a:cs typeface="Arial"/>
            </a:endParaRPr>
          </a:p>
          <a:p>
            <a:pPr marL="92710">
              <a:lnSpc>
                <a:spcPct val="100000"/>
              </a:lnSpc>
              <a:spcBef>
                <a:spcPts val="5"/>
              </a:spcBef>
            </a:pPr>
            <a:r>
              <a:rPr lang="en-US" u="heavy" spc="-45" dirty="0">
                <a:solidFill>
                  <a:srgbClr val="7E7E7E"/>
                </a:solidFill>
                <a:uFill>
                  <a:solidFill>
                    <a:srgbClr val="7E7E7E"/>
                  </a:solidFill>
                </a:uFill>
                <a:cs typeface="Arial"/>
              </a:rPr>
              <a:t>E</a:t>
            </a:r>
            <a:r>
              <a:rPr lang="en-US" spc="-45" dirty="0">
                <a:solidFill>
                  <a:srgbClr val="7E7E7E"/>
                </a:solidFill>
                <a:cs typeface="Arial"/>
              </a:rPr>
              <a:t>fferent </a:t>
            </a:r>
            <a:r>
              <a:rPr lang="en-US" spc="-5" dirty="0">
                <a:solidFill>
                  <a:srgbClr val="7E7E7E"/>
                </a:solidFill>
                <a:latin typeface="Wingdings"/>
                <a:cs typeface="Wingdings"/>
              </a:rPr>
              <a:t></a:t>
            </a:r>
            <a:r>
              <a:rPr lang="en-US" spc="-5" dirty="0">
                <a:solidFill>
                  <a:srgbClr val="7E7E7E"/>
                </a:solidFill>
                <a:latin typeface="Times New Roman"/>
                <a:cs typeface="Times New Roman"/>
              </a:rPr>
              <a:t> </a:t>
            </a:r>
            <a:r>
              <a:rPr lang="en-US" u="heavy" spc="-30" dirty="0">
                <a:solidFill>
                  <a:srgbClr val="7E7E7E"/>
                </a:solidFill>
                <a:uFill>
                  <a:solidFill>
                    <a:srgbClr val="7E7E7E"/>
                  </a:solidFill>
                </a:uFill>
                <a:cs typeface="Arial"/>
              </a:rPr>
              <a:t>e</a:t>
            </a:r>
            <a:r>
              <a:rPr lang="en-US" spc="-30" dirty="0">
                <a:solidFill>
                  <a:srgbClr val="7E7E7E"/>
                </a:solidFill>
                <a:cs typeface="Arial"/>
              </a:rPr>
              <a:t>xit </a:t>
            </a:r>
            <a:r>
              <a:rPr lang="en-US" spc="-25" dirty="0">
                <a:solidFill>
                  <a:srgbClr val="7E7E7E"/>
                </a:solidFill>
                <a:cs typeface="Arial"/>
              </a:rPr>
              <a:t>the</a:t>
            </a:r>
            <a:r>
              <a:rPr lang="en-US" spc="-210" dirty="0">
                <a:solidFill>
                  <a:srgbClr val="7E7E7E"/>
                </a:solidFill>
                <a:cs typeface="Arial"/>
              </a:rPr>
              <a:t> </a:t>
            </a:r>
            <a:r>
              <a:rPr lang="en-US" spc="-260" dirty="0">
                <a:solidFill>
                  <a:srgbClr val="7E7E7E"/>
                </a:solidFill>
                <a:cs typeface="Arial"/>
              </a:rPr>
              <a:t>CNS</a:t>
            </a:r>
            <a:endParaRPr lang="en-US" dirty="0">
              <a:cs typeface="Arial"/>
            </a:endParaRPr>
          </a:p>
        </p:txBody>
      </p:sp>
    </p:spTree>
    <p:extLst>
      <p:ext uri="{BB962C8B-B14F-4D97-AF65-F5344CB8AC3E}">
        <p14:creationId xmlns:p14="http://schemas.microsoft.com/office/powerpoint/2010/main" val="299094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9385" y="6212535"/>
            <a:ext cx="7215505" cy="391795"/>
          </a:xfrm>
          <a:prstGeom prst="rect">
            <a:avLst/>
          </a:prstGeom>
        </p:spPr>
        <p:txBody>
          <a:bodyPr vert="horz" wrap="square" lIns="0" tIns="12700" rIns="0" bIns="0" rtlCol="0">
            <a:spAutoFit/>
          </a:bodyPr>
          <a:lstStyle/>
          <a:p>
            <a:pPr marL="12700">
              <a:lnSpc>
                <a:spcPct val="100000"/>
              </a:lnSpc>
              <a:spcBef>
                <a:spcPts val="100"/>
              </a:spcBef>
            </a:pPr>
            <a:r>
              <a:rPr sz="2400" spc="-125" dirty="0">
                <a:solidFill>
                  <a:srgbClr val="7E7E7E"/>
                </a:solidFill>
                <a:latin typeface="Trebuchet MS"/>
                <a:cs typeface="Trebuchet MS"/>
              </a:rPr>
              <a:t>Additional </a:t>
            </a:r>
            <a:r>
              <a:rPr sz="2400" spc="-150" dirty="0">
                <a:solidFill>
                  <a:srgbClr val="7E7E7E"/>
                </a:solidFill>
                <a:latin typeface="Trebuchet MS"/>
                <a:cs typeface="Trebuchet MS"/>
              </a:rPr>
              <a:t>picture </a:t>
            </a:r>
            <a:r>
              <a:rPr sz="2400" spc="-160" dirty="0" smtClean="0">
                <a:solidFill>
                  <a:srgbClr val="7E7E7E"/>
                </a:solidFill>
                <a:latin typeface="Trebuchet MS"/>
                <a:cs typeface="Trebuchet MS"/>
              </a:rPr>
              <a:t>for </a:t>
            </a:r>
            <a:r>
              <a:rPr sz="2400" spc="-120" dirty="0">
                <a:solidFill>
                  <a:srgbClr val="7E7E7E"/>
                </a:solidFill>
                <a:latin typeface="Trebuchet MS"/>
                <a:cs typeface="Trebuchet MS"/>
              </a:rPr>
              <a:t>more</a:t>
            </a:r>
            <a:r>
              <a:rPr sz="2400" spc="-445" dirty="0">
                <a:solidFill>
                  <a:srgbClr val="7E7E7E"/>
                </a:solidFill>
                <a:latin typeface="Trebuchet MS"/>
                <a:cs typeface="Trebuchet MS"/>
              </a:rPr>
              <a:t> </a:t>
            </a:r>
            <a:r>
              <a:rPr sz="2400" spc="-114" dirty="0">
                <a:solidFill>
                  <a:srgbClr val="7E7E7E"/>
                </a:solidFill>
                <a:latin typeface="Trebuchet MS"/>
                <a:cs typeface="Trebuchet MS"/>
              </a:rPr>
              <a:t>understanding.</a:t>
            </a:r>
            <a:endParaRPr sz="2400" dirty="0">
              <a:latin typeface="Trebuchet MS"/>
              <a:cs typeface="Trebuchet MS"/>
            </a:endParaRPr>
          </a:p>
        </p:txBody>
      </p:sp>
      <p:sp>
        <p:nvSpPr>
          <p:cNvPr id="3" name="bk object 16"/>
          <p:cNvSpPr/>
          <p:nvPr/>
        </p:nvSpPr>
        <p:spPr>
          <a:xfrm>
            <a:off x="1501276" y="382524"/>
            <a:ext cx="9005111" cy="5812536"/>
          </a:xfrm>
          <a:prstGeom prst="rect">
            <a:avLst/>
          </a:prstGeom>
          <a:blipFill>
            <a:blip r:embed="rId2" cstate="print"/>
            <a:stretch>
              <a:fillRect/>
            </a:stretch>
          </a:blipFill>
        </p:spPr>
        <p:txBody>
          <a:bodyPr wrap="square" lIns="0" tIns="0" rIns="0" bIns="0" rtlCol="0"/>
          <a:lstStyle/>
          <a:p>
            <a:endParaRPr/>
          </a:p>
        </p:txBody>
      </p:sp>
      <p:sp>
        <p:nvSpPr>
          <p:cNvPr id="4" name="Rectangle: Rounded Corners 9">
            <a:extLst>
              <a:ext uri="{FF2B5EF4-FFF2-40B4-BE49-F238E27FC236}">
                <a16:creationId xmlns:a16="http://schemas.microsoft.com/office/drawing/2014/main" id="{EA75236B-44CA-4A91-A058-88CA36913F3C}"/>
              </a:ext>
            </a:extLst>
          </p:cNvPr>
          <p:cNvSpPr/>
          <p:nvPr/>
        </p:nvSpPr>
        <p:spPr>
          <a:xfrm>
            <a:off x="9857934" y="147246"/>
            <a:ext cx="2187458" cy="439373"/>
          </a:xfrm>
          <a:prstGeom prst="roundRect">
            <a:avLst/>
          </a:prstGeom>
          <a:noFill/>
          <a:ln w="28575">
            <a:solidFill>
              <a:srgbClr val="FF66C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66CC"/>
                </a:solidFill>
                <a:latin typeface="+mj-lt"/>
              </a:rPr>
              <a:t>Only on the </a:t>
            </a:r>
            <a:r>
              <a:rPr lang="en-US" sz="1600" b="1" dirty="0" smtClean="0">
                <a:solidFill>
                  <a:srgbClr val="FF66CC"/>
                </a:solidFill>
                <a:latin typeface="+mj-lt"/>
              </a:rPr>
              <a:t>girl’s </a:t>
            </a:r>
            <a:r>
              <a:rPr lang="en-US" sz="1600" b="1" dirty="0">
                <a:solidFill>
                  <a:srgbClr val="FF66CC"/>
                </a:solidFill>
                <a:latin typeface="+mj-lt"/>
              </a:rPr>
              <a:t>slides</a:t>
            </a:r>
            <a:endParaRPr lang="en-GB" sz="1600" b="1" dirty="0">
              <a:solidFill>
                <a:srgbClr val="FF66CC"/>
              </a:solidFill>
              <a:latin typeface="+mj-lt"/>
            </a:endParaRPr>
          </a:p>
        </p:txBody>
      </p:sp>
    </p:spTree>
    <p:extLst>
      <p:ext uri="{BB962C8B-B14F-4D97-AF65-F5344CB8AC3E}">
        <p14:creationId xmlns:p14="http://schemas.microsoft.com/office/powerpoint/2010/main" val="2734148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741944" y="3489908"/>
            <a:ext cx="4064087" cy="285254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7409" y="1044229"/>
            <a:ext cx="10740390" cy="6262612"/>
          </a:xfrm>
          <a:prstGeom prst="rect">
            <a:avLst/>
          </a:prstGeom>
        </p:spPr>
        <p:txBody>
          <a:bodyPr vert="horz" wrap="square" lIns="0" tIns="106045" rIns="0" bIns="0" rtlCol="0">
            <a:spAutoFit/>
          </a:bodyPr>
          <a:lstStyle/>
          <a:p>
            <a:pPr marL="241300" indent="-228600">
              <a:lnSpc>
                <a:spcPct val="100000"/>
              </a:lnSpc>
              <a:spcBef>
                <a:spcPts val="835"/>
              </a:spcBef>
              <a:buFont typeface="Courier New"/>
              <a:buChar char="o"/>
              <a:tabLst>
                <a:tab pos="241935" algn="l"/>
              </a:tabLst>
            </a:pPr>
            <a:r>
              <a:rPr sz="2200" spc="35" dirty="0">
                <a:latin typeface="+mj-lt"/>
                <a:cs typeface="Arial"/>
              </a:rPr>
              <a:t>It</a:t>
            </a:r>
            <a:r>
              <a:rPr sz="2200" spc="-130" dirty="0">
                <a:latin typeface="+mj-lt"/>
                <a:cs typeface="Arial"/>
              </a:rPr>
              <a:t> </a:t>
            </a:r>
            <a:r>
              <a:rPr sz="2200" spc="-114" dirty="0">
                <a:latin typeface="+mj-lt"/>
                <a:cs typeface="Arial"/>
              </a:rPr>
              <a:t>is</a:t>
            </a:r>
            <a:r>
              <a:rPr sz="2200" spc="-110" dirty="0">
                <a:latin typeface="+mj-lt"/>
                <a:cs typeface="Arial"/>
              </a:rPr>
              <a:t> </a:t>
            </a:r>
            <a:r>
              <a:rPr sz="2200" spc="-25" dirty="0">
                <a:latin typeface="+mj-lt"/>
                <a:cs typeface="Arial"/>
              </a:rPr>
              <a:t>the</a:t>
            </a:r>
            <a:r>
              <a:rPr sz="2200" spc="-120" dirty="0">
                <a:latin typeface="+mj-lt"/>
                <a:cs typeface="Arial"/>
              </a:rPr>
              <a:t> </a:t>
            </a:r>
            <a:r>
              <a:rPr sz="2200" spc="-50" dirty="0">
                <a:latin typeface="+mj-lt"/>
                <a:cs typeface="Arial"/>
              </a:rPr>
              <a:t>major</a:t>
            </a:r>
            <a:r>
              <a:rPr sz="2200" spc="-130" dirty="0">
                <a:latin typeface="+mj-lt"/>
                <a:cs typeface="Arial"/>
              </a:rPr>
              <a:t> </a:t>
            </a:r>
            <a:r>
              <a:rPr sz="2200" u="heavy" spc="-50" dirty="0">
                <a:uFill>
                  <a:solidFill>
                    <a:srgbClr val="000000"/>
                  </a:solidFill>
                </a:uFill>
                <a:latin typeface="+mj-lt"/>
                <a:cs typeface="Arial"/>
              </a:rPr>
              <a:t>controlling</a:t>
            </a:r>
            <a:r>
              <a:rPr sz="2200" spc="-50" dirty="0">
                <a:latin typeface="+mj-lt"/>
                <a:cs typeface="Arial"/>
              </a:rPr>
              <a:t>,</a:t>
            </a:r>
            <a:r>
              <a:rPr sz="2200" spc="-100" dirty="0">
                <a:latin typeface="+mj-lt"/>
                <a:cs typeface="Arial"/>
              </a:rPr>
              <a:t> </a:t>
            </a:r>
            <a:r>
              <a:rPr sz="2200" u="heavy" spc="-65" dirty="0">
                <a:uFill>
                  <a:solidFill>
                    <a:srgbClr val="000000"/>
                  </a:solidFill>
                </a:uFill>
                <a:latin typeface="+mj-lt"/>
                <a:cs typeface="Arial"/>
              </a:rPr>
              <a:t>regulatory</a:t>
            </a:r>
            <a:r>
              <a:rPr sz="2200" spc="-110" dirty="0">
                <a:latin typeface="+mj-lt"/>
                <a:cs typeface="Arial"/>
              </a:rPr>
              <a:t> </a:t>
            </a:r>
            <a:r>
              <a:rPr sz="2200" spc="35" dirty="0">
                <a:latin typeface="+mj-lt"/>
                <a:cs typeface="Arial"/>
              </a:rPr>
              <a:t>&amp;</a:t>
            </a:r>
            <a:r>
              <a:rPr sz="2200" spc="-110" dirty="0">
                <a:latin typeface="+mj-lt"/>
                <a:cs typeface="Arial"/>
              </a:rPr>
              <a:t> </a:t>
            </a:r>
            <a:r>
              <a:rPr sz="2200" u="heavy" spc="-85" dirty="0">
                <a:uFill>
                  <a:solidFill>
                    <a:srgbClr val="000000"/>
                  </a:solidFill>
                </a:uFill>
                <a:latin typeface="+mj-lt"/>
                <a:cs typeface="Arial"/>
              </a:rPr>
              <a:t>communicating</a:t>
            </a:r>
            <a:r>
              <a:rPr sz="2200" spc="-100" dirty="0">
                <a:latin typeface="+mj-lt"/>
                <a:cs typeface="Arial"/>
              </a:rPr>
              <a:t> </a:t>
            </a:r>
            <a:r>
              <a:rPr sz="2200" spc="-135" dirty="0">
                <a:latin typeface="+mj-lt"/>
                <a:cs typeface="Arial"/>
              </a:rPr>
              <a:t>system</a:t>
            </a:r>
            <a:r>
              <a:rPr sz="2200" spc="-125" dirty="0">
                <a:latin typeface="+mj-lt"/>
                <a:cs typeface="Arial"/>
              </a:rPr>
              <a:t> </a:t>
            </a:r>
            <a:r>
              <a:rPr sz="2200" spc="-25" dirty="0">
                <a:latin typeface="+mj-lt"/>
                <a:cs typeface="Arial"/>
              </a:rPr>
              <a:t>in</a:t>
            </a:r>
            <a:r>
              <a:rPr sz="2200" spc="-120" dirty="0">
                <a:latin typeface="+mj-lt"/>
                <a:cs typeface="Arial"/>
              </a:rPr>
              <a:t> </a:t>
            </a:r>
            <a:r>
              <a:rPr sz="2200" spc="-25" dirty="0">
                <a:latin typeface="+mj-lt"/>
                <a:cs typeface="Arial"/>
              </a:rPr>
              <a:t>the</a:t>
            </a:r>
            <a:r>
              <a:rPr sz="2200" spc="-105" dirty="0">
                <a:latin typeface="+mj-lt"/>
                <a:cs typeface="Arial"/>
              </a:rPr>
              <a:t> </a:t>
            </a:r>
            <a:r>
              <a:rPr sz="2200" spc="-110" dirty="0">
                <a:latin typeface="+mj-lt"/>
                <a:cs typeface="Arial"/>
              </a:rPr>
              <a:t>body.</a:t>
            </a:r>
            <a:endParaRPr sz="2200" dirty="0">
              <a:latin typeface="+mj-lt"/>
              <a:cs typeface="Arial"/>
            </a:endParaRPr>
          </a:p>
          <a:p>
            <a:pPr marL="241300" indent="-228600">
              <a:lnSpc>
                <a:spcPct val="100000"/>
              </a:lnSpc>
              <a:buFont typeface="Courier New"/>
              <a:buChar char="o"/>
              <a:tabLst>
                <a:tab pos="241935" algn="l"/>
              </a:tabLst>
            </a:pPr>
            <a:r>
              <a:rPr sz="2200" spc="35" dirty="0">
                <a:latin typeface="+mj-lt"/>
                <a:cs typeface="Arial"/>
              </a:rPr>
              <a:t>It</a:t>
            </a:r>
            <a:r>
              <a:rPr sz="2200" spc="-125" dirty="0">
                <a:latin typeface="+mj-lt"/>
                <a:cs typeface="Arial"/>
              </a:rPr>
              <a:t> </a:t>
            </a:r>
            <a:r>
              <a:rPr sz="2200" spc="-120" dirty="0">
                <a:latin typeface="+mj-lt"/>
                <a:cs typeface="Arial"/>
              </a:rPr>
              <a:t>is</a:t>
            </a:r>
            <a:r>
              <a:rPr sz="2200" spc="-114" dirty="0">
                <a:latin typeface="+mj-lt"/>
                <a:cs typeface="Arial"/>
              </a:rPr>
              <a:t> </a:t>
            </a:r>
            <a:r>
              <a:rPr sz="2200" spc="-25" dirty="0">
                <a:latin typeface="+mj-lt"/>
                <a:cs typeface="Arial"/>
              </a:rPr>
              <a:t>the</a:t>
            </a:r>
            <a:r>
              <a:rPr sz="2200" spc="-100" dirty="0">
                <a:latin typeface="+mj-lt"/>
                <a:cs typeface="Arial"/>
              </a:rPr>
              <a:t> </a:t>
            </a:r>
            <a:r>
              <a:rPr sz="2200" spc="-65" dirty="0">
                <a:latin typeface="+mj-lt"/>
                <a:cs typeface="Arial"/>
              </a:rPr>
              <a:t>center</a:t>
            </a:r>
            <a:r>
              <a:rPr sz="2200" spc="-105" dirty="0">
                <a:latin typeface="+mj-lt"/>
                <a:cs typeface="Arial"/>
              </a:rPr>
              <a:t> </a:t>
            </a:r>
            <a:r>
              <a:rPr sz="2200" spc="-5" dirty="0">
                <a:latin typeface="+mj-lt"/>
                <a:cs typeface="Arial"/>
              </a:rPr>
              <a:t>of</a:t>
            </a:r>
            <a:r>
              <a:rPr sz="2200" spc="-114" dirty="0">
                <a:latin typeface="+mj-lt"/>
                <a:cs typeface="Arial"/>
              </a:rPr>
              <a:t> </a:t>
            </a:r>
            <a:r>
              <a:rPr sz="2200" spc="-50" dirty="0">
                <a:latin typeface="+mj-lt"/>
                <a:cs typeface="Arial"/>
              </a:rPr>
              <a:t>all</a:t>
            </a:r>
            <a:r>
              <a:rPr sz="2200" spc="-125" dirty="0">
                <a:latin typeface="+mj-lt"/>
                <a:cs typeface="Arial"/>
              </a:rPr>
              <a:t> </a:t>
            </a:r>
            <a:r>
              <a:rPr sz="2200" spc="-60" dirty="0">
                <a:latin typeface="+mj-lt"/>
                <a:cs typeface="Arial"/>
              </a:rPr>
              <a:t>mental</a:t>
            </a:r>
            <a:r>
              <a:rPr sz="2200" spc="-114" dirty="0">
                <a:latin typeface="+mj-lt"/>
                <a:cs typeface="Arial"/>
              </a:rPr>
              <a:t> </a:t>
            </a:r>
            <a:r>
              <a:rPr sz="2200" spc="-35" dirty="0">
                <a:latin typeface="+mj-lt"/>
                <a:cs typeface="Arial"/>
              </a:rPr>
              <a:t>activity</a:t>
            </a:r>
            <a:r>
              <a:rPr sz="2200" spc="-114" dirty="0">
                <a:latin typeface="+mj-lt"/>
                <a:cs typeface="Arial"/>
              </a:rPr>
              <a:t> </a:t>
            </a:r>
            <a:r>
              <a:rPr sz="2200" spc="-65" dirty="0">
                <a:latin typeface="+mj-lt"/>
                <a:cs typeface="Arial"/>
              </a:rPr>
              <a:t>including:</a:t>
            </a:r>
            <a:r>
              <a:rPr sz="2200" spc="-125" dirty="0">
                <a:latin typeface="+mj-lt"/>
                <a:cs typeface="Arial"/>
              </a:rPr>
              <a:t> </a:t>
            </a:r>
            <a:r>
              <a:rPr sz="2200" spc="-105" dirty="0">
                <a:latin typeface="+mj-lt"/>
                <a:cs typeface="Trebuchet MS"/>
              </a:rPr>
              <a:t>Thought</a:t>
            </a:r>
            <a:r>
              <a:rPr sz="2200" spc="-105" dirty="0">
                <a:latin typeface="+mj-lt"/>
                <a:cs typeface="Arial"/>
              </a:rPr>
              <a:t>,</a:t>
            </a:r>
            <a:r>
              <a:rPr sz="2200" spc="-120" dirty="0">
                <a:latin typeface="+mj-lt"/>
                <a:cs typeface="Arial"/>
              </a:rPr>
              <a:t> </a:t>
            </a:r>
            <a:r>
              <a:rPr sz="2200" spc="-100" dirty="0">
                <a:latin typeface="+mj-lt"/>
                <a:cs typeface="Trebuchet MS"/>
              </a:rPr>
              <a:t>Learning</a:t>
            </a:r>
            <a:r>
              <a:rPr sz="2200" spc="-100" dirty="0">
                <a:latin typeface="+mj-lt"/>
                <a:cs typeface="Arial"/>
              </a:rPr>
              <a:t>,</a:t>
            </a:r>
            <a:r>
              <a:rPr sz="2200" spc="-130" dirty="0">
                <a:latin typeface="+mj-lt"/>
                <a:cs typeface="Arial"/>
              </a:rPr>
              <a:t> </a:t>
            </a:r>
            <a:r>
              <a:rPr sz="2200" spc="-100" dirty="0">
                <a:latin typeface="+mj-lt"/>
                <a:cs typeface="Trebuchet MS"/>
              </a:rPr>
              <a:t>Behavior</a:t>
            </a:r>
            <a:r>
              <a:rPr sz="2200" spc="-190" dirty="0">
                <a:latin typeface="+mj-lt"/>
                <a:cs typeface="Trebuchet MS"/>
              </a:rPr>
              <a:t> </a:t>
            </a:r>
            <a:r>
              <a:rPr sz="2200" spc="-105" dirty="0">
                <a:latin typeface="+mj-lt"/>
                <a:cs typeface="Arial"/>
              </a:rPr>
              <a:t>and</a:t>
            </a:r>
            <a:r>
              <a:rPr sz="2200" spc="-114" dirty="0">
                <a:latin typeface="+mj-lt"/>
                <a:cs typeface="Arial"/>
              </a:rPr>
              <a:t> </a:t>
            </a:r>
            <a:r>
              <a:rPr sz="2200" spc="-55" dirty="0">
                <a:latin typeface="+mj-lt"/>
                <a:cs typeface="Trebuchet MS"/>
              </a:rPr>
              <a:t>Memory</a:t>
            </a:r>
            <a:r>
              <a:rPr sz="2200" spc="-55" dirty="0">
                <a:latin typeface="+mj-lt"/>
                <a:cs typeface="Arial"/>
              </a:rPr>
              <a:t>.</a:t>
            </a:r>
            <a:endParaRPr sz="2200" dirty="0">
              <a:latin typeface="+mj-lt"/>
              <a:cs typeface="Arial"/>
            </a:endParaRPr>
          </a:p>
          <a:p>
            <a:pPr marL="241300" marR="424180" indent="-228600">
              <a:lnSpc>
                <a:spcPts val="2480"/>
              </a:lnSpc>
              <a:buFont typeface="Courier New"/>
              <a:buChar char="o"/>
              <a:tabLst>
                <a:tab pos="241935" algn="l"/>
              </a:tabLst>
            </a:pPr>
            <a:r>
              <a:rPr sz="2200" spc="-120" dirty="0">
                <a:latin typeface="+mj-lt"/>
                <a:cs typeface="Arial"/>
              </a:rPr>
              <a:t>Together </a:t>
            </a:r>
            <a:r>
              <a:rPr sz="2200" spc="10" dirty="0">
                <a:latin typeface="+mj-lt"/>
                <a:cs typeface="Arial"/>
              </a:rPr>
              <a:t>with </a:t>
            </a:r>
            <a:r>
              <a:rPr sz="2200" spc="-25" dirty="0">
                <a:latin typeface="+mj-lt"/>
                <a:cs typeface="Arial"/>
              </a:rPr>
              <a:t>the </a:t>
            </a:r>
            <a:r>
              <a:rPr sz="2200" spc="-80" dirty="0">
                <a:latin typeface="+mj-lt"/>
                <a:cs typeface="Arial"/>
              </a:rPr>
              <a:t>endocrine </a:t>
            </a:r>
            <a:r>
              <a:rPr sz="2200" spc="-125" dirty="0">
                <a:latin typeface="+mj-lt"/>
                <a:cs typeface="Arial"/>
              </a:rPr>
              <a:t>system, </a:t>
            </a:r>
            <a:r>
              <a:rPr sz="2200" spc="-30" dirty="0">
                <a:latin typeface="+mj-lt"/>
                <a:cs typeface="Arial"/>
              </a:rPr>
              <a:t>the </a:t>
            </a:r>
            <a:r>
              <a:rPr sz="2200" spc="-100" dirty="0">
                <a:latin typeface="+mj-lt"/>
                <a:cs typeface="Arial"/>
              </a:rPr>
              <a:t>nervous </a:t>
            </a:r>
            <a:r>
              <a:rPr sz="2200" spc="-140" dirty="0">
                <a:latin typeface="+mj-lt"/>
                <a:cs typeface="Arial"/>
              </a:rPr>
              <a:t>system </a:t>
            </a:r>
            <a:r>
              <a:rPr sz="2200" spc="-125" dirty="0">
                <a:latin typeface="+mj-lt"/>
                <a:cs typeface="Arial"/>
              </a:rPr>
              <a:t>is </a:t>
            </a:r>
            <a:r>
              <a:rPr sz="2200" spc="-90" dirty="0">
                <a:latin typeface="+mj-lt"/>
                <a:cs typeface="Arial"/>
              </a:rPr>
              <a:t>responsible </a:t>
            </a:r>
            <a:r>
              <a:rPr sz="2200" spc="-10" dirty="0">
                <a:latin typeface="+mj-lt"/>
                <a:cs typeface="Arial"/>
              </a:rPr>
              <a:t>for</a:t>
            </a:r>
            <a:r>
              <a:rPr sz="2200" spc="-390" dirty="0">
                <a:latin typeface="+mj-lt"/>
                <a:cs typeface="Arial"/>
              </a:rPr>
              <a:t> </a:t>
            </a:r>
            <a:r>
              <a:rPr sz="2200" spc="-70" dirty="0">
                <a:latin typeface="+mj-lt"/>
                <a:cs typeface="Arial"/>
              </a:rPr>
              <a:t>regulating  </a:t>
            </a:r>
            <a:r>
              <a:rPr sz="2200" spc="-105" dirty="0">
                <a:latin typeface="+mj-lt"/>
                <a:cs typeface="Arial"/>
              </a:rPr>
              <a:t>and </a:t>
            </a:r>
            <a:r>
              <a:rPr sz="2200" spc="-65" dirty="0">
                <a:latin typeface="+mj-lt"/>
                <a:cs typeface="Arial"/>
              </a:rPr>
              <a:t>maintaining </a:t>
            </a:r>
            <a:r>
              <a:rPr sz="2200" b="1" spc="-100" dirty="0">
                <a:latin typeface="+mj-lt"/>
                <a:cs typeface="Trebuchet MS"/>
              </a:rPr>
              <a:t>homeostasis</a:t>
            </a:r>
            <a:r>
              <a:rPr sz="2200" spc="-100" dirty="0">
                <a:latin typeface="+mj-lt"/>
                <a:cs typeface="Arial"/>
              </a:rPr>
              <a:t>. </a:t>
            </a:r>
            <a:r>
              <a:rPr sz="2200" spc="-95" dirty="0">
                <a:solidFill>
                  <a:srgbClr val="7E7E7E"/>
                </a:solidFill>
                <a:latin typeface="+mj-lt"/>
                <a:cs typeface="Arial"/>
              </a:rPr>
              <a:t>(Nervous </a:t>
            </a:r>
            <a:r>
              <a:rPr sz="2200" spc="-150" dirty="0">
                <a:solidFill>
                  <a:srgbClr val="7E7E7E"/>
                </a:solidFill>
                <a:latin typeface="+mj-lt"/>
                <a:cs typeface="Arial"/>
              </a:rPr>
              <a:t>System </a:t>
            </a:r>
            <a:r>
              <a:rPr sz="2200" spc="-170" dirty="0">
                <a:solidFill>
                  <a:srgbClr val="7E7E7E"/>
                </a:solidFill>
                <a:latin typeface="+mj-lt"/>
                <a:cs typeface="Arial"/>
              </a:rPr>
              <a:t>+ </a:t>
            </a:r>
            <a:r>
              <a:rPr sz="2200" spc="-95" dirty="0">
                <a:solidFill>
                  <a:srgbClr val="7E7E7E"/>
                </a:solidFill>
                <a:latin typeface="+mj-lt"/>
                <a:cs typeface="Arial"/>
              </a:rPr>
              <a:t>Endocrine </a:t>
            </a:r>
            <a:r>
              <a:rPr sz="2200" spc="-150" dirty="0">
                <a:solidFill>
                  <a:srgbClr val="7E7E7E"/>
                </a:solidFill>
                <a:latin typeface="+mj-lt"/>
                <a:cs typeface="Arial"/>
              </a:rPr>
              <a:t>System </a:t>
            </a:r>
            <a:r>
              <a:rPr sz="2200" dirty="0">
                <a:solidFill>
                  <a:srgbClr val="7E7E7E"/>
                </a:solidFill>
                <a:latin typeface="+mj-lt"/>
                <a:cs typeface="Wingdings"/>
              </a:rPr>
              <a:t></a:t>
            </a:r>
            <a:r>
              <a:rPr sz="2200" spc="-40" dirty="0">
                <a:solidFill>
                  <a:srgbClr val="7E7E7E"/>
                </a:solidFill>
                <a:latin typeface="+mj-lt"/>
                <a:cs typeface="Times New Roman"/>
              </a:rPr>
              <a:t> </a:t>
            </a:r>
            <a:r>
              <a:rPr sz="2200" spc="-110" dirty="0">
                <a:solidFill>
                  <a:srgbClr val="7E7E7E"/>
                </a:solidFill>
                <a:latin typeface="+mj-lt"/>
                <a:cs typeface="Arial"/>
              </a:rPr>
              <a:t>Homeostasis)</a:t>
            </a:r>
            <a:endParaRPr sz="2200" dirty="0">
              <a:latin typeface="+mj-lt"/>
              <a:cs typeface="Arial"/>
            </a:endParaRPr>
          </a:p>
          <a:p>
            <a:pPr>
              <a:lnSpc>
                <a:spcPct val="100000"/>
              </a:lnSpc>
              <a:spcBef>
                <a:spcPts val="30"/>
              </a:spcBef>
              <a:buFont typeface="Courier New"/>
              <a:buChar char="o"/>
            </a:pPr>
            <a:endParaRPr lang="en-US" sz="2200" dirty="0">
              <a:latin typeface="+mj-lt"/>
              <a:cs typeface="Times New Roman"/>
            </a:endParaRPr>
          </a:p>
          <a:p>
            <a:pPr>
              <a:lnSpc>
                <a:spcPct val="100000"/>
              </a:lnSpc>
              <a:spcBef>
                <a:spcPts val="30"/>
              </a:spcBef>
              <a:buFont typeface="Courier New"/>
              <a:buChar char="o"/>
            </a:pPr>
            <a:endParaRPr lang="en-US" sz="2200" dirty="0">
              <a:latin typeface="+mj-lt"/>
              <a:cs typeface="Times New Roman"/>
            </a:endParaRPr>
          </a:p>
          <a:p>
            <a:pPr>
              <a:lnSpc>
                <a:spcPct val="100000"/>
              </a:lnSpc>
              <a:spcBef>
                <a:spcPts val="30"/>
              </a:spcBef>
              <a:buFont typeface="Courier New"/>
              <a:buChar char="o"/>
            </a:pPr>
            <a:endParaRPr lang="en-US" sz="2200" dirty="0">
              <a:latin typeface="+mj-lt"/>
              <a:cs typeface="Times New Roman"/>
            </a:endParaRPr>
          </a:p>
          <a:p>
            <a:pPr>
              <a:lnSpc>
                <a:spcPct val="100000"/>
              </a:lnSpc>
              <a:spcBef>
                <a:spcPts val="30"/>
              </a:spcBef>
              <a:buFont typeface="Courier New"/>
              <a:buChar char="o"/>
            </a:pPr>
            <a:endParaRPr sz="2200" dirty="0">
              <a:latin typeface="+mj-lt"/>
              <a:cs typeface="Times New Roman"/>
            </a:endParaRPr>
          </a:p>
          <a:p>
            <a:pPr marL="241300" marR="4900295" indent="-228600">
              <a:lnSpc>
                <a:spcPts val="2480"/>
              </a:lnSpc>
              <a:spcBef>
                <a:spcPts val="1710"/>
              </a:spcBef>
              <a:buFont typeface="Courier New"/>
              <a:buChar char="o"/>
              <a:tabLst>
                <a:tab pos="241935" algn="l"/>
              </a:tabLst>
            </a:pPr>
            <a:r>
              <a:rPr sz="2200" spc="-110" dirty="0">
                <a:latin typeface="+mj-lt"/>
                <a:cs typeface="Arial"/>
              </a:rPr>
              <a:t>Nervous </a:t>
            </a:r>
            <a:r>
              <a:rPr sz="2200" spc="-140" dirty="0">
                <a:latin typeface="+mj-lt"/>
                <a:cs typeface="Arial"/>
              </a:rPr>
              <a:t>system </a:t>
            </a:r>
            <a:r>
              <a:rPr sz="2200" spc="-125" dirty="0">
                <a:latin typeface="+mj-lt"/>
                <a:cs typeface="Arial"/>
              </a:rPr>
              <a:t>is </a:t>
            </a:r>
            <a:r>
              <a:rPr sz="2200" spc="-120" dirty="0">
                <a:latin typeface="+mj-lt"/>
                <a:cs typeface="Arial"/>
              </a:rPr>
              <a:t>composed </a:t>
            </a:r>
            <a:r>
              <a:rPr sz="2200" spc="-5" dirty="0">
                <a:latin typeface="+mj-lt"/>
                <a:cs typeface="Arial"/>
              </a:rPr>
              <a:t>of </a:t>
            </a:r>
            <a:r>
              <a:rPr sz="2200" spc="-100" dirty="0">
                <a:latin typeface="+mj-lt"/>
                <a:cs typeface="Arial"/>
              </a:rPr>
              <a:t>nervous</a:t>
            </a:r>
            <a:r>
              <a:rPr sz="2200" spc="-225" dirty="0">
                <a:latin typeface="+mj-lt"/>
                <a:cs typeface="Arial"/>
              </a:rPr>
              <a:t> </a:t>
            </a:r>
            <a:r>
              <a:rPr sz="2200" spc="-90" dirty="0">
                <a:latin typeface="+mj-lt"/>
                <a:cs typeface="Arial"/>
              </a:rPr>
              <a:t>tissue,  </a:t>
            </a:r>
            <a:r>
              <a:rPr sz="2200" spc="-65" dirty="0">
                <a:latin typeface="+mj-lt"/>
                <a:cs typeface="Arial"/>
              </a:rPr>
              <a:t>which </a:t>
            </a:r>
            <a:r>
              <a:rPr sz="2200" u="heavy" spc="-95" dirty="0">
                <a:uFill>
                  <a:solidFill>
                    <a:srgbClr val="000000"/>
                  </a:solidFill>
                </a:uFill>
                <a:latin typeface="+mj-lt"/>
                <a:cs typeface="Arial"/>
              </a:rPr>
              <a:t>contains </a:t>
            </a:r>
            <a:r>
              <a:rPr sz="2200" u="heavy" spc="5" dirty="0">
                <a:uFill>
                  <a:solidFill>
                    <a:srgbClr val="000000"/>
                  </a:solidFill>
                </a:uFill>
                <a:latin typeface="+mj-lt"/>
                <a:cs typeface="Arial"/>
              </a:rPr>
              <a:t>two </a:t>
            </a:r>
            <a:r>
              <a:rPr sz="2200" b="1" u="heavy" spc="-120" dirty="0">
                <a:uFill>
                  <a:solidFill>
                    <a:srgbClr val="000000"/>
                  </a:solidFill>
                </a:uFill>
                <a:latin typeface="+mj-lt"/>
                <a:cs typeface="Trebuchet MS"/>
              </a:rPr>
              <a:t>types </a:t>
            </a:r>
            <a:r>
              <a:rPr sz="2200" b="1" u="heavy" spc="-95" dirty="0">
                <a:uFill>
                  <a:solidFill>
                    <a:srgbClr val="000000"/>
                  </a:solidFill>
                </a:uFill>
                <a:latin typeface="+mj-lt"/>
                <a:cs typeface="Trebuchet MS"/>
              </a:rPr>
              <a:t>of</a:t>
            </a:r>
            <a:r>
              <a:rPr sz="2200" b="1" u="heavy" spc="-409" dirty="0">
                <a:uFill>
                  <a:solidFill>
                    <a:srgbClr val="000000"/>
                  </a:solidFill>
                </a:uFill>
                <a:latin typeface="+mj-lt"/>
                <a:cs typeface="Trebuchet MS"/>
              </a:rPr>
              <a:t> </a:t>
            </a:r>
            <a:r>
              <a:rPr sz="2200" b="1" u="heavy" spc="-155" dirty="0">
                <a:uFill>
                  <a:solidFill>
                    <a:srgbClr val="000000"/>
                  </a:solidFill>
                </a:uFill>
                <a:latin typeface="+mj-lt"/>
                <a:cs typeface="Trebuchet MS"/>
              </a:rPr>
              <a:t>cells:</a:t>
            </a:r>
            <a:endParaRPr sz="2200" dirty="0">
              <a:latin typeface="+mj-lt"/>
              <a:cs typeface="Trebuchet MS"/>
            </a:endParaRPr>
          </a:p>
          <a:p>
            <a:pPr marL="773430" lvl="1" indent="-303530">
              <a:lnSpc>
                <a:spcPct val="100000"/>
              </a:lnSpc>
              <a:spcBef>
                <a:spcPts val="195"/>
              </a:spcBef>
              <a:buAutoNum type="arabicPlain"/>
              <a:tabLst>
                <a:tab pos="773430" algn="l"/>
              </a:tabLst>
            </a:pPr>
            <a:r>
              <a:rPr sz="2200" u="heavy" spc="-105" dirty="0">
                <a:uFill>
                  <a:solidFill>
                    <a:srgbClr val="FFC000"/>
                  </a:solidFill>
                </a:uFill>
                <a:latin typeface="+mj-lt"/>
                <a:cs typeface="Arial"/>
              </a:rPr>
              <a:t>Nerve cells </a:t>
            </a:r>
            <a:r>
              <a:rPr sz="2200" u="heavy" spc="-20" dirty="0">
                <a:uFill>
                  <a:solidFill>
                    <a:srgbClr val="FFC000"/>
                  </a:solidFill>
                </a:uFill>
                <a:latin typeface="+mj-lt"/>
                <a:cs typeface="Arial"/>
              </a:rPr>
              <a:t>or </a:t>
            </a:r>
            <a:r>
              <a:rPr sz="2200" b="1" u="heavy" spc="-125" dirty="0">
                <a:uFill>
                  <a:solidFill>
                    <a:srgbClr val="FFC000"/>
                  </a:solidFill>
                </a:uFill>
                <a:latin typeface="+mj-lt"/>
                <a:cs typeface="Trebuchet MS"/>
              </a:rPr>
              <a:t>neurons</a:t>
            </a:r>
            <a:r>
              <a:rPr sz="2200" b="1" spc="-125" dirty="0">
                <a:latin typeface="+mj-lt"/>
                <a:cs typeface="Trebuchet MS"/>
              </a:rPr>
              <a:t> </a:t>
            </a:r>
            <a:r>
              <a:rPr sz="2200" spc="-60" dirty="0">
                <a:solidFill>
                  <a:srgbClr val="92D050"/>
                </a:solidFill>
                <a:latin typeface="+mj-lt"/>
                <a:cs typeface="Arial"/>
              </a:rPr>
              <a:t>(cell</a:t>
            </a:r>
            <a:r>
              <a:rPr sz="2200" spc="-285" dirty="0">
                <a:solidFill>
                  <a:srgbClr val="92D050"/>
                </a:solidFill>
                <a:latin typeface="+mj-lt"/>
                <a:cs typeface="Arial"/>
              </a:rPr>
              <a:t> </a:t>
            </a:r>
            <a:r>
              <a:rPr sz="2200" spc="-80" dirty="0">
                <a:solidFill>
                  <a:srgbClr val="92D050"/>
                </a:solidFill>
                <a:latin typeface="+mj-lt"/>
                <a:cs typeface="Arial"/>
              </a:rPr>
              <a:t>bodies)</a:t>
            </a:r>
            <a:endParaRPr sz="2200" dirty="0">
              <a:latin typeface="+mj-lt"/>
              <a:cs typeface="Arial"/>
            </a:endParaRPr>
          </a:p>
          <a:p>
            <a:pPr marL="773430" lvl="1" indent="-303530">
              <a:spcBef>
                <a:spcPts val="225"/>
              </a:spcBef>
              <a:buFontTx/>
              <a:buAutoNum type="arabicPlain"/>
              <a:tabLst>
                <a:tab pos="773430" algn="l"/>
              </a:tabLst>
            </a:pPr>
            <a:r>
              <a:rPr sz="2200" u="heavy" spc="-90" dirty="0">
                <a:uFill>
                  <a:solidFill>
                    <a:srgbClr val="993366"/>
                  </a:solidFill>
                </a:uFill>
                <a:latin typeface="+mj-lt"/>
                <a:cs typeface="Arial"/>
              </a:rPr>
              <a:t>Supporting </a:t>
            </a:r>
            <a:r>
              <a:rPr sz="2200" u="heavy" spc="-105" dirty="0">
                <a:uFill>
                  <a:solidFill>
                    <a:srgbClr val="993366"/>
                  </a:solidFill>
                </a:uFill>
                <a:latin typeface="+mj-lt"/>
                <a:cs typeface="Arial"/>
              </a:rPr>
              <a:t>cells </a:t>
            </a:r>
            <a:r>
              <a:rPr sz="2200" u="heavy" spc="-20" dirty="0">
                <a:uFill>
                  <a:solidFill>
                    <a:srgbClr val="993366"/>
                  </a:solidFill>
                </a:uFill>
                <a:latin typeface="+mj-lt"/>
                <a:cs typeface="Arial"/>
              </a:rPr>
              <a:t>or </a:t>
            </a:r>
            <a:r>
              <a:rPr sz="2200" b="1" u="heavy" spc="-120" dirty="0">
                <a:uFill>
                  <a:solidFill>
                    <a:srgbClr val="993366"/>
                  </a:solidFill>
                </a:uFill>
                <a:latin typeface="+mj-lt"/>
                <a:cs typeface="Trebuchet MS"/>
              </a:rPr>
              <a:t>neuroglia </a:t>
            </a:r>
            <a:r>
              <a:rPr sz="2200" b="1" u="heavy" spc="-75" dirty="0">
                <a:uFill>
                  <a:solidFill>
                    <a:srgbClr val="993366"/>
                  </a:solidFill>
                </a:uFill>
                <a:latin typeface="+mj-lt"/>
                <a:cs typeface="Trebuchet MS"/>
              </a:rPr>
              <a:t>(glia)</a:t>
            </a:r>
            <a:r>
              <a:rPr sz="2200" b="1" spc="-75" dirty="0">
                <a:latin typeface="+mj-lt"/>
                <a:cs typeface="Trebuchet MS"/>
              </a:rPr>
              <a:t>.</a:t>
            </a:r>
            <a:r>
              <a:rPr lang="en-US" sz="2200" spc="-112" baseline="6172" dirty="0">
                <a:solidFill>
                  <a:srgbClr val="92D050"/>
                </a:solidFill>
                <a:latin typeface="+mj-lt"/>
                <a:cs typeface="Arial"/>
              </a:rPr>
              <a:t> </a:t>
            </a:r>
            <a:r>
              <a:rPr lang="en-US" sz="2200" spc="-60" dirty="0">
                <a:solidFill>
                  <a:srgbClr val="92D050"/>
                </a:solidFill>
                <a:cs typeface="Arial"/>
              </a:rPr>
              <a:t>(Supporting </a:t>
            </a:r>
            <a:r>
              <a:rPr lang="en-US" sz="2200" spc="-285" dirty="0">
                <a:solidFill>
                  <a:srgbClr val="92D050"/>
                </a:solidFill>
                <a:cs typeface="Arial"/>
              </a:rPr>
              <a:t> </a:t>
            </a:r>
            <a:r>
              <a:rPr lang="en-US" sz="2200" spc="-80" dirty="0">
                <a:solidFill>
                  <a:srgbClr val="92D050"/>
                </a:solidFill>
                <a:cs typeface="Arial"/>
              </a:rPr>
              <a:t>bodies)</a:t>
            </a:r>
            <a:endParaRPr sz="2200" baseline="6172" dirty="0">
              <a:latin typeface="+mj-lt"/>
              <a:cs typeface="Arial"/>
            </a:endParaRPr>
          </a:p>
          <a:p>
            <a:pPr marL="241300" marR="4509135" indent="-228600">
              <a:lnSpc>
                <a:spcPts val="2480"/>
              </a:lnSpc>
              <a:spcBef>
                <a:spcPts val="1040"/>
              </a:spcBef>
              <a:buFont typeface="Courier New"/>
              <a:buChar char="o"/>
              <a:tabLst>
                <a:tab pos="309245" algn="l"/>
              </a:tabLst>
            </a:pPr>
            <a:r>
              <a:rPr sz="2200" spc="-110" dirty="0">
                <a:latin typeface="+mj-lt"/>
                <a:cs typeface="Arial"/>
              </a:rPr>
              <a:t>Nervous </a:t>
            </a:r>
            <a:r>
              <a:rPr sz="2200" spc="-135" dirty="0">
                <a:latin typeface="+mj-lt"/>
                <a:cs typeface="Arial"/>
              </a:rPr>
              <a:t>system </a:t>
            </a:r>
            <a:r>
              <a:rPr sz="2200" spc="-95" dirty="0">
                <a:latin typeface="+mj-lt"/>
                <a:cs typeface="Arial"/>
              </a:rPr>
              <a:t>contains </a:t>
            </a:r>
            <a:r>
              <a:rPr sz="2200" spc="-50" dirty="0">
                <a:latin typeface="+mj-lt"/>
                <a:cs typeface="Arial"/>
              </a:rPr>
              <a:t>millions </a:t>
            </a:r>
            <a:r>
              <a:rPr sz="2200" spc="-5" dirty="0">
                <a:latin typeface="+mj-lt"/>
                <a:cs typeface="Arial"/>
              </a:rPr>
              <a:t>of </a:t>
            </a:r>
            <a:r>
              <a:rPr sz="2200" b="1" spc="-125" dirty="0">
                <a:latin typeface="+mj-lt"/>
                <a:cs typeface="Trebuchet MS"/>
              </a:rPr>
              <a:t>neurons </a:t>
            </a:r>
            <a:r>
              <a:rPr sz="2200" spc="-5" dirty="0">
                <a:latin typeface="+mj-lt"/>
                <a:cs typeface="Arial"/>
              </a:rPr>
              <a:t>that  </a:t>
            </a:r>
            <a:r>
              <a:rPr sz="2200" spc="-100" dirty="0">
                <a:latin typeface="+mj-lt"/>
                <a:cs typeface="Arial"/>
              </a:rPr>
              <a:t>vary </a:t>
            </a:r>
            <a:r>
              <a:rPr sz="2200" spc="-30" dirty="0">
                <a:latin typeface="+mj-lt"/>
                <a:cs typeface="Arial"/>
              </a:rPr>
              <a:t>in </a:t>
            </a:r>
            <a:r>
              <a:rPr sz="2200" spc="-5" dirty="0">
                <a:latin typeface="+mj-lt"/>
                <a:cs typeface="Arial"/>
              </a:rPr>
              <a:t>their </a:t>
            </a:r>
            <a:r>
              <a:rPr sz="2200" spc="-135" dirty="0">
                <a:latin typeface="+mj-lt"/>
                <a:cs typeface="Arial"/>
              </a:rPr>
              <a:t>shape, </a:t>
            </a:r>
            <a:r>
              <a:rPr sz="2200" spc="-150" dirty="0">
                <a:latin typeface="+mj-lt"/>
                <a:cs typeface="Arial"/>
              </a:rPr>
              <a:t>size, </a:t>
            </a:r>
            <a:r>
              <a:rPr sz="2200" spc="-105" dirty="0">
                <a:latin typeface="+mj-lt"/>
                <a:cs typeface="Arial"/>
              </a:rPr>
              <a:t>and </a:t>
            </a:r>
            <a:r>
              <a:rPr sz="2200" spc="-70" dirty="0">
                <a:latin typeface="+mj-lt"/>
                <a:cs typeface="Arial"/>
              </a:rPr>
              <a:t>number </a:t>
            </a:r>
            <a:r>
              <a:rPr sz="2200" spc="-5" dirty="0">
                <a:latin typeface="+mj-lt"/>
                <a:cs typeface="Arial"/>
              </a:rPr>
              <a:t>of</a:t>
            </a:r>
            <a:r>
              <a:rPr sz="2200" spc="-325" dirty="0">
                <a:latin typeface="+mj-lt"/>
                <a:cs typeface="Arial"/>
              </a:rPr>
              <a:t> </a:t>
            </a:r>
            <a:r>
              <a:rPr sz="2200" spc="-145" dirty="0">
                <a:latin typeface="+mj-lt"/>
                <a:cs typeface="Arial"/>
              </a:rPr>
              <a:t>processes</a:t>
            </a:r>
            <a:r>
              <a:rPr sz="2200" spc="-145" dirty="0" smtClean="0">
                <a:latin typeface="+mj-lt"/>
                <a:cs typeface="Arial"/>
              </a:rPr>
              <a:t>.</a:t>
            </a:r>
            <a:endParaRPr lang="en-US" sz="2200" spc="-145" dirty="0" smtClean="0">
              <a:latin typeface="+mj-lt"/>
              <a:cs typeface="Arial"/>
            </a:endParaRPr>
          </a:p>
          <a:p>
            <a:pPr marL="241300" marR="4509135" indent="-228600">
              <a:lnSpc>
                <a:spcPts val="2480"/>
              </a:lnSpc>
              <a:spcBef>
                <a:spcPts val="1040"/>
              </a:spcBef>
              <a:buFont typeface="Courier New"/>
              <a:buChar char="o"/>
              <a:tabLst>
                <a:tab pos="309245" algn="l"/>
              </a:tabLst>
            </a:pPr>
            <a:r>
              <a:rPr lang="en-US" sz="2200" spc="-145" dirty="0" smtClean="0">
                <a:solidFill>
                  <a:srgbClr val="92D050"/>
                </a:solidFill>
                <a:latin typeface="+mj-lt"/>
                <a:cs typeface="Arial"/>
              </a:rPr>
              <a:t>The nerve cells can't regenerate </a:t>
            </a:r>
            <a:endParaRPr sz="2200" dirty="0">
              <a:solidFill>
                <a:srgbClr val="92D050"/>
              </a:solidFill>
              <a:latin typeface="+mj-lt"/>
              <a:cs typeface="Arial"/>
            </a:endParaRPr>
          </a:p>
          <a:p>
            <a:pPr>
              <a:lnSpc>
                <a:spcPct val="100000"/>
              </a:lnSpc>
              <a:spcBef>
                <a:spcPts val="35"/>
              </a:spcBef>
            </a:pPr>
            <a:endParaRPr sz="2200" dirty="0">
              <a:latin typeface="+mj-lt"/>
              <a:cs typeface="Times New Roman"/>
            </a:endParaRPr>
          </a:p>
          <a:p>
            <a:pPr marR="2637790" algn="r">
              <a:lnSpc>
                <a:spcPct val="100000"/>
              </a:lnSpc>
            </a:pPr>
            <a:r>
              <a:rPr sz="2200" spc="-235" dirty="0">
                <a:solidFill>
                  <a:srgbClr val="7E7E7E"/>
                </a:solidFill>
                <a:latin typeface="+mj-lt"/>
                <a:cs typeface="Arial"/>
              </a:rPr>
              <a:t>E</a:t>
            </a:r>
            <a:r>
              <a:rPr sz="2200" spc="-170" dirty="0">
                <a:solidFill>
                  <a:srgbClr val="7E7E7E"/>
                </a:solidFill>
                <a:latin typeface="+mj-lt"/>
                <a:cs typeface="Arial"/>
              </a:rPr>
              <a:t>x</a:t>
            </a:r>
            <a:r>
              <a:rPr sz="2200" spc="90" dirty="0">
                <a:solidFill>
                  <a:srgbClr val="7E7E7E"/>
                </a:solidFill>
                <a:latin typeface="+mj-lt"/>
                <a:cs typeface="Arial"/>
              </a:rPr>
              <a:t>t</a:t>
            </a:r>
            <a:r>
              <a:rPr sz="2200" spc="15" dirty="0">
                <a:solidFill>
                  <a:srgbClr val="7E7E7E"/>
                </a:solidFill>
                <a:latin typeface="+mj-lt"/>
                <a:cs typeface="Arial"/>
              </a:rPr>
              <a:t>r</a:t>
            </a:r>
            <a:r>
              <a:rPr sz="2200" spc="-130" dirty="0">
                <a:solidFill>
                  <a:srgbClr val="7E7E7E"/>
                </a:solidFill>
                <a:latin typeface="+mj-lt"/>
                <a:cs typeface="Arial"/>
              </a:rPr>
              <a:t>a</a:t>
            </a:r>
            <a:endParaRPr sz="2200" dirty="0">
              <a:latin typeface="+mj-lt"/>
              <a:cs typeface="Arial"/>
            </a:endParaRPr>
          </a:p>
        </p:txBody>
      </p:sp>
      <p:sp>
        <p:nvSpPr>
          <p:cNvPr id="5" name="object 5"/>
          <p:cNvSpPr/>
          <p:nvPr/>
        </p:nvSpPr>
        <p:spPr>
          <a:xfrm>
            <a:off x="9103614" y="6087617"/>
            <a:ext cx="1024255" cy="182880"/>
          </a:xfrm>
          <a:custGeom>
            <a:avLst/>
            <a:gdLst/>
            <a:ahLst/>
            <a:cxnLst/>
            <a:rect l="l" t="t" r="r" b="b"/>
            <a:pathLst>
              <a:path w="1024254" h="182879">
                <a:moveTo>
                  <a:pt x="0" y="182879"/>
                </a:moveTo>
                <a:lnTo>
                  <a:pt x="1024127" y="182879"/>
                </a:lnTo>
                <a:lnTo>
                  <a:pt x="1024127" y="0"/>
                </a:lnTo>
                <a:lnTo>
                  <a:pt x="0" y="0"/>
                </a:lnTo>
                <a:lnTo>
                  <a:pt x="0" y="182879"/>
                </a:lnTo>
                <a:close/>
              </a:path>
            </a:pathLst>
          </a:custGeom>
          <a:ln w="28956">
            <a:solidFill>
              <a:srgbClr val="FFCC00"/>
            </a:solidFill>
          </a:ln>
        </p:spPr>
        <p:txBody>
          <a:bodyPr wrap="square" lIns="0" tIns="0" rIns="0" bIns="0" rtlCol="0"/>
          <a:lstStyle/>
          <a:p>
            <a:endParaRPr/>
          </a:p>
        </p:txBody>
      </p:sp>
      <p:sp>
        <p:nvSpPr>
          <p:cNvPr id="6" name="object 6"/>
          <p:cNvSpPr/>
          <p:nvPr/>
        </p:nvSpPr>
        <p:spPr>
          <a:xfrm>
            <a:off x="9431273" y="3429761"/>
            <a:ext cx="1091565" cy="242570"/>
          </a:xfrm>
          <a:custGeom>
            <a:avLst/>
            <a:gdLst/>
            <a:ahLst/>
            <a:cxnLst/>
            <a:rect l="l" t="t" r="r" b="b"/>
            <a:pathLst>
              <a:path w="1091565" h="242570">
                <a:moveTo>
                  <a:pt x="0" y="242315"/>
                </a:moveTo>
                <a:lnTo>
                  <a:pt x="1091183" y="242315"/>
                </a:lnTo>
                <a:lnTo>
                  <a:pt x="1091183" y="0"/>
                </a:lnTo>
                <a:lnTo>
                  <a:pt x="0" y="0"/>
                </a:lnTo>
                <a:lnTo>
                  <a:pt x="0" y="242315"/>
                </a:lnTo>
                <a:close/>
              </a:path>
            </a:pathLst>
          </a:custGeom>
          <a:ln w="28956">
            <a:solidFill>
              <a:srgbClr val="993366"/>
            </a:solidFill>
          </a:ln>
        </p:spPr>
        <p:txBody>
          <a:bodyPr wrap="square" lIns="0" tIns="0" rIns="0" bIns="0" rtlCol="0"/>
          <a:lstStyle/>
          <a:p>
            <a:endParaRPr/>
          </a:p>
        </p:txBody>
      </p:sp>
      <p:sp>
        <p:nvSpPr>
          <p:cNvPr id="7" name="object 7"/>
          <p:cNvSpPr/>
          <p:nvPr/>
        </p:nvSpPr>
        <p:spPr>
          <a:xfrm>
            <a:off x="10664190" y="3443478"/>
            <a:ext cx="896619" cy="367665"/>
          </a:xfrm>
          <a:custGeom>
            <a:avLst/>
            <a:gdLst/>
            <a:ahLst/>
            <a:cxnLst/>
            <a:rect l="l" t="t" r="r" b="b"/>
            <a:pathLst>
              <a:path w="896620" h="367664">
                <a:moveTo>
                  <a:pt x="0" y="367284"/>
                </a:moveTo>
                <a:lnTo>
                  <a:pt x="896111" y="367284"/>
                </a:lnTo>
                <a:lnTo>
                  <a:pt x="896111" y="0"/>
                </a:lnTo>
                <a:lnTo>
                  <a:pt x="0" y="0"/>
                </a:lnTo>
                <a:lnTo>
                  <a:pt x="0" y="367284"/>
                </a:lnTo>
                <a:close/>
              </a:path>
            </a:pathLst>
          </a:custGeom>
          <a:ln w="28956">
            <a:solidFill>
              <a:srgbClr val="993366"/>
            </a:solidFill>
          </a:ln>
        </p:spPr>
        <p:txBody>
          <a:bodyPr wrap="square" lIns="0" tIns="0" rIns="0" bIns="0" rtlCol="0"/>
          <a:lstStyle/>
          <a:p>
            <a:endParaRPr/>
          </a:p>
        </p:txBody>
      </p:sp>
      <p:sp>
        <p:nvSpPr>
          <p:cNvPr id="8" name="Title 1">
            <a:extLst>
              <a:ext uri="{FF2B5EF4-FFF2-40B4-BE49-F238E27FC236}">
                <a16:creationId xmlns:a16="http://schemas.microsoft.com/office/drawing/2014/main" id="{4B77FDB1-0401-44A1-8C00-D48DE7610EE9}"/>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The Nervous System</a:t>
            </a:r>
            <a:endParaRPr lang="en-US" sz="3200" b="1" dirty="0"/>
          </a:p>
        </p:txBody>
      </p:sp>
      <p:sp>
        <p:nvSpPr>
          <p:cNvPr id="10" name="Title 1">
            <a:extLst>
              <a:ext uri="{FF2B5EF4-FFF2-40B4-BE49-F238E27FC236}">
                <a16:creationId xmlns:a16="http://schemas.microsoft.com/office/drawing/2014/main" id="{3576E27A-2877-4260-8722-9AC01BCD5CB7}"/>
              </a:ext>
            </a:extLst>
          </p:cNvPr>
          <p:cNvSpPr txBox="1">
            <a:spLocks/>
          </p:cNvSpPr>
          <p:nvPr/>
        </p:nvSpPr>
        <p:spPr>
          <a:xfrm>
            <a:off x="838200" y="3414522"/>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Nervous Tissue</a:t>
            </a:r>
          </a:p>
        </p:txBody>
      </p:sp>
    </p:spTree>
    <p:extLst>
      <p:ext uri="{BB962C8B-B14F-4D97-AF65-F5344CB8AC3E}">
        <p14:creationId xmlns:p14="http://schemas.microsoft.com/office/powerpoint/2010/main" val="2169329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7409" y="1586463"/>
            <a:ext cx="6391910" cy="3867405"/>
          </a:xfrm>
          <a:prstGeom prst="rect">
            <a:avLst/>
          </a:prstGeom>
        </p:spPr>
        <p:txBody>
          <a:bodyPr vert="horz" wrap="square" lIns="0" tIns="13335" rIns="0" bIns="0" rtlCol="0">
            <a:spAutoFit/>
          </a:bodyPr>
          <a:lstStyle/>
          <a:p>
            <a:pPr marL="12700">
              <a:lnSpc>
                <a:spcPct val="100000"/>
              </a:lnSpc>
            </a:pPr>
            <a:r>
              <a:rPr sz="2200" spc="-65" dirty="0">
                <a:latin typeface="+mj-lt"/>
                <a:cs typeface="Arial"/>
              </a:rPr>
              <a:t>What </a:t>
            </a:r>
            <a:r>
              <a:rPr sz="2200" spc="-120" dirty="0">
                <a:latin typeface="+mj-lt"/>
                <a:cs typeface="Arial"/>
              </a:rPr>
              <a:t>is </a:t>
            </a:r>
            <a:r>
              <a:rPr sz="2200" spc="-180" dirty="0">
                <a:latin typeface="+mj-lt"/>
                <a:cs typeface="Arial"/>
              </a:rPr>
              <a:t>a</a:t>
            </a:r>
            <a:r>
              <a:rPr sz="2200" spc="-175" dirty="0">
                <a:latin typeface="+mj-lt"/>
                <a:cs typeface="Arial"/>
              </a:rPr>
              <a:t> </a:t>
            </a:r>
            <a:r>
              <a:rPr sz="2200" spc="-95" dirty="0">
                <a:latin typeface="+mj-lt"/>
                <a:cs typeface="Arial"/>
              </a:rPr>
              <a:t>neuron?</a:t>
            </a:r>
            <a:endParaRPr sz="2200" dirty="0">
              <a:latin typeface="+mj-lt"/>
              <a:cs typeface="Arial"/>
            </a:endParaRPr>
          </a:p>
          <a:p>
            <a:pPr marL="355600" marR="197485" indent="-342900">
              <a:lnSpc>
                <a:spcPts val="2480"/>
              </a:lnSpc>
              <a:buFont typeface="Courier New"/>
              <a:buChar char="o"/>
              <a:tabLst>
                <a:tab pos="356235" algn="l"/>
              </a:tabLst>
            </a:pPr>
            <a:r>
              <a:rPr sz="2200" spc="35" dirty="0">
                <a:latin typeface="+mj-lt"/>
                <a:cs typeface="Arial"/>
              </a:rPr>
              <a:t>It </a:t>
            </a:r>
            <a:r>
              <a:rPr sz="2200" spc="-120" dirty="0">
                <a:latin typeface="+mj-lt"/>
                <a:cs typeface="Arial"/>
              </a:rPr>
              <a:t>is </a:t>
            </a:r>
            <a:r>
              <a:rPr sz="2200" spc="-25" dirty="0">
                <a:latin typeface="+mj-lt"/>
                <a:cs typeface="Arial"/>
              </a:rPr>
              <a:t>the </a:t>
            </a:r>
            <a:r>
              <a:rPr sz="2200" b="1" spc="-120" dirty="0">
                <a:latin typeface="+mj-lt"/>
                <a:cs typeface="Trebuchet MS"/>
              </a:rPr>
              <a:t>basic </a:t>
            </a:r>
            <a:r>
              <a:rPr sz="2200" b="1" spc="-140" dirty="0">
                <a:latin typeface="+mj-lt"/>
                <a:cs typeface="Trebuchet MS"/>
              </a:rPr>
              <a:t>structural </a:t>
            </a:r>
            <a:r>
              <a:rPr sz="2200" b="1" spc="-130" dirty="0">
                <a:latin typeface="+mj-lt"/>
                <a:cs typeface="Trebuchet MS"/>
              </a:rPr>
              <a:t>(anatomical), </a:t>
            </a:r>
            <a:r>
              <a:rPr sz="2200" b="1" spc="-125" dirty="0">
                <a:latin typeface="+mj-lt"/>
                <a:cs typeface="Trebuchet MS"/>
              </a:rPr>
              <a:t>functional  </a:t>
            </a:r>
            <a:r>
              <a:rPr sz="2200" b="1" spc="-105" dirty="0">
                <a:latin typeface="+mj-lt"/>
                <a:cs typeface="Trebuchet MS"/>
              </a:rPr>
              <a:t>and </a:t>
            </a:r>
            <a:r>
              <a:rPr sz="2200" b="1" spc="-125" dirty="0">
                <a:latin typeface="+mj-lt"/>
                <a:cs typeface="Trebuchet MS"/>
              </a:rPr>
              <a:t>embryological </a:t>
            </a:r>
            <a:r>
              <a:rPr sz="2200" b="1" spc="-120" dirty="0">
                <a:latin typeface="+mj-lt"/>
                <a:cs typeface="Trebuchet MS"/>
              </a:rPr>
              <a:t>unit </a:t>
            </a:r>
            <a:r>
              <a:rPr sz="2200" spc="-5" dirty="0">
                <a:latin typeface="+mj-lt"/>
                <a:cs typeface="Arial"/>
              </a:rPr>
              <a:t>of </a:t>
            </a:r>
            <a:r>
              <a:rPr sz="2200" spc="-25" dirty="0">
                <a:latin typeface="+mj-lt"/>
                <a:cs typeface="Arial"/>
              </a:rPr>
              <a:t>the</a:t>
            </a:r>
            <a:r>
              <a:rPr sz="2200" spc="-425" dirty="0">
                <a:latin typeface="+mj-lt"/>
                <a:cs typeface="Arial"/>
              </a:rPr>
              <a:t> </a:t>
            </a:r>
            <a:r>
              <a:rPr sz="2200" spc="-100" dirty="0">
                <a:latin typeface="+mj-lt"/>
                <a:cs typeface="Arial"/>
              </a:rPr>
              <a:t>nervous </a:t>
            </a:r>
            <a:r>
              <a:rPr sz="2200" spc="-125" dirty="0">
                <a:latin typeface="+mj-lt"/>
                <a:cs typeface="Arial"/>
              </a:rPr>
              <a:t>system.</a:t>
            </a:r>
            <a:endParaRPr sz="2200" dirty="0">
              <a:latin typeface="+mj-lt"/>
              <a:cs typeface="Arial"/>
            </a:endParaRPr>
          </a:p>
          <a:p>
            <a:pPr marL="355600" indent="-342900">
              <a:lnSpc>
                <a:spcPts val="2625"/>
              </a:lnSpc>
              <a:buFont typeface="Courier New"/>
              <a:buChar char="o"/>
              <a:tabLst>
                <a:tab pos="356235" algn="l"/>
              </a:tabLst>
            </a:pPr>
            <a:r>
              <a:rPr sz="2200" spc="-165" dirty="0">
                <a:latin typeface="+mj-lt"/>
                <a:cs typeface="Arial"/>
              </a:rPr>
              <a:t>The </a:t>
            </a:r>
            <a:r>
              <a:rPr sz="2200" spc="-95" dirty="0">
                <a:latin typeface="+mj-lt"/>
                <a:cs typeface="Arial"/>
              </a:rPr>
              <a:t>human </a:t>
            </a:r>
            <a:r>
              <a:rPr sz="2200" spc="-100" dirty="0">
                <a:latin typeface="+mj-lt"/>
                <a:cs typeface="Arial"/>
              </a:rPr>
              <a:t>nervous </a:t>
            </a:r>
            <a:r>
              <a:rPr sz="2200" spc="-135" dirty="0">
                <a:latin typeface="+mj-lt"/>
                <a:cs typeface="Arial"/>
              </a:rPr>
              <a:t>system </a:t>
            </a:r>
            <a:r>
              <a:rPr sz="2200" spc="-114" dirty="0">
                <a:latin typeface="+mj-lt"/>
                <a:cs typeface="Arial"/>
              </a:rPr>
              <a:t>is </a:t>
            </a:r>
            <a:r>
              <a:rPr sz="2200" spc="-75" dirty="0">
                <a:latin typeface="+mj-lt"/>
                <a:cs typeface="Arial"/>
              </a:rPr>
              <a:t>estimated </a:t>
            </a:r>
            <a:r>
              <a:rPr sz="2200" spc="20" dirty="0">
                <a:latin typeface="+mj-lt"/>
                <a:cs typeface="Arial"/>
              </a:rPr>
              <a:t>to</a:t>
            </a:r>
            <a:r>
              <a:rPr sz="2200" spc="-160" dirty="0">
                <a:latin typeface="+mj-lt"/>
                <a:cs typeface="Arial"/>
              </a:rPr>
              <a:t> </a:t>
            </a:r>
            <a:r>
              <a:rPr sz="2200" spc="-70" dirty="0">
                <a:latin typeface="+mj-lt"/>
                <a:cs typeface="Arial"/>
              </a:rPr>
              <a:t>contain</a:t>
            </a:r>
            <a:endParaRPr sz="2200" dirty="0">
              <a:latin typeface="+mj-lt"/>
              <a:cs typeface="Arial"/>
            </a:endParaRPr>
          </a:p>
          <a:p>
            <a:pPr marL="355600">
              <a:lnSpc>
                <a:spcPts val="2625"/>
              </a:lnSpc>
            </a:pPr>
            <a:r>
              <a:rPr sz="2200" spc="-50" dirty="0">
                <a:latin typeface="+mj-lt"/>
                <a:cs typeface="Arial"/>
              </a:rPr>
              <a:t>about</a:t>
            </a:r>
            <a:r>
              <a:rPr sz="2200" spc="-120" dirty="0">
                <a:latin typeface="+mj-lt"/>
                <a:cs typeface="Arial"/>
              </a:rPr>
              <a:t> </a:t>
            </a:r>
            <a:r>
              <a:rPr sz="2200" b="1" spc="-85" dirty="0">
                <a:latin typeface="+mj-lt"/>
                <a:cs typeface="Arial"/>
              </a:rPr>
              <a:t>10</a:t>
            </a:r>
            <a:r>
              <a:rPr sz="2200" b="1" spc="-127" baseline="25925" dirty="0">
                <a:latin typeface="+mj-lt"/>
                <a:cs typeface="Arial"/>
              </a:rPr>
              <a:t>10</a:t>
            </a:r>
            <a:r>
              <a:rPr sz="2200" spc="-85" dirty="0">
                <a:latin typeface="+mj-lt"/>
                <a:cs typeface="Arial"/>
              </a:rPr>
              <a:t>.</a:t>
            </a:r>
            <a:endParaRPr sz="2200" dirty="0">
              <a:latin typeface="+mj-lt"/>
              <a:cs typeface="Times New Roman"/>
            </a:endParaRPr>
          </a:p>
          <a:p>
            <a:pPr marL="355600" indent="-342900">
              <a:lnSpc>
                <a:spcPts val="2620"/>
              </a:lnSpc>
              <a:buFont typeface="Courier New"/>
              <a:buChar char="o"/>
              <a:tabLst>
                <a:tab pos="356235" algn="l"/>
              </a:tabLst>
            </a:pPr>
            <a:r>
              <a:rPr sz="2200" spc="-165" dirty="0">
                <a:latin typeface="+mj-lt"/>
                <a:cs typeface="Arial"/>
              </a:rPr>
              <a:t>The </a:t>
            </a:r>
            <a:r>
              <a:rPr sz="2200" spc="-40" dirty="0">
                <a:latin typeface="+mj-lt"/>
                <a:cs typeface="Arial"/>
              </a:rPr>
              <a:t>junction </a:t>
            </a:r>
            <a:r>
              <a:rPr sz="2200" spc="-70" dirty="0">
                <a:latin typeface="+mj-lt"/>
                <a:cs typeface="Arial"/>
              </a:rPr>
              <a:t>site </a:t>
            </a:r>
            <a:r>
              <a:rPr sz="2200" spc="-5" dirty="0">
                <a:latin typeface="+mj-lt"/>
                <a:cs typeface="Arial"/>
              </a:rPr>
              <a:t>of </a:t>
            </a:r>
            <a:r>
              <a:rPr sz="2200" spc="5" dirty="0">
                <a:latin typeface="+mj-lt"/>
                <a:cs typeface="Arial"/>
              </a:rPr>
              <a:t>two </a:t>
            </a:r>
            <a:r>
              <a:rPr sz="2200" spc="-100" dirty="0">
                <a:latin typeface="+mj-lt"/>
                <a:cs typeface="Arial"/>
              </a:rPr>
              <a:t>neurons </a:t>
            </a:r>
            <a:r>
              <a:rPr sz="2200" spc="-125" dirty="0">
                <a:latin typeface="+mj-lt"/>
                <a:cs typeface="Arial"/>
              </a:rPr>
              <a:t>is </a:t>
            </a:r>
            <a:r>
              <a:rPr sz="2200" spc="-95" dirty="0">
                <a:latin typeface="+mj-lt"/>
                <a:cs typeface="Arial"/>
              </a:rPr>
              <a:t>called</a:t>
            </a:r>
            <a:r>
              <a:rPr sz="2200" spc="-425" dirty="0">
                <a:latin typeface="+mj-lt"/>
                <a:cs typeface="Arial"/>
              </a:rPr>
              <a:t> </a:t>
            </a:r>
            <a:r>
              <a:rPr sz="2200" spc="-180" dirty="0">
                <a:latin typeface="+mj-lt"/>
                <a:cs typeface="Arial"/>
              </a:rPr>
              <a:t>a</a:t>
            </a:r>
            <a:endParaRPr sz="2200" dirty="0">
              <a:latin typeface="+mj-lt"/>
              <a:cs typeface="Arial"/>
            </a:endParaRPr>
          </a:p>
          <a:p>
            <a:pPr marL="355600">
              <a:lnSpc>
                <a:spcPts val="2620"/>
              </a:lnSpc>
            </a:pPr>
            <a:r>
              <a:rPr sz="2200" spc="-80" dirty="0">
                <a:latin typeface="+mj-lt"/>
                <a:cs typeface="Arial"/>
              </a:rPr>
              <a:t>“</a:t>
            </a:r>
            <a:r>
              <a:rPr sz="2200" b="1" spc="-80" dirty="0">
                <a:latin typeface="+mj-lt"/>
                <a:cs typeface="Trebuchet MS"/>
              </a:rPr>
              <a:t>synapse </a:t>
            </a:r>
            <a:r>
              <a:rPr sz="2200" b="1" spc="-114" dirty="0">
                <a:latin typeface="+mj-lt"/>
                <a:cs typeface="Trebuchet MS"/>
              </a:rPr>
              <a:t>or</a:t>
            </a:r>
            <a:r>
              <a:rPr sz="2200" b="1" spc="-290" dirty="0">
                <a:latin typeface="+mj-lt"/>
                <a:cs typeface="Trebuchet MS"/>
              </a:rPr>
              <a:t> </a:t>
            </a:r>
            <a:r>
              <a:rPr sz="2200" b="1" spc="-120" dirty="0">
                <a:latin typeface="+mj-lt"/>
                <a:cs typeface="Trebuchet MS"/>
              </a:rPr>
              <a:t>relay</a:t>
            </a:r>
            <a:r>
              <a:rPr sz="2200" spc="-120" dirty="0">
                <a:latin typeface="+mj-lt"/>
                <a:cs typeface="Arial"/>
              </a:rPr>
              <a:t>”.</a:t>
            </a:r>
            <a:endParaRPr sz="2200" dirty="0">
              <a:latin typeface="+mj-lt"/>
              <a:cs typeface="Arial"/>
            </a:endParaRPr>
          </a:p>
          <a:p>
            <a:pPr marL="355600" marR="238125" indent="-342900">
              <a:lnSpc>
                <a:spcPct val="90500"/>
              </a:lnSpc>
              <a:buFont typeface="Courier New"/>
              <a:buChar char="o"/>
              <a:tabLst>
                <a:tab pos="356235" algn="l"/>
              </a:tabLst>
            </a:pPr>
            <a:r>
              <a:rPr sz="2200" spc="-65" dirty="0">
                <a:solidFill>
                  <a:srgbClr val="C00000"/>
                </a:solidFill>
                <a:latin typeface="+mj-lt"/>
                <a:cs typeface="Arial"/>
              </a:rPr>
              <a:t>In </a:t>
            </a:r>
            <a:r>
              <a:rPr sz="2200" spc="-25" dirty="0">
                <a:solidFill>
                  <a:srgbClr val="C00000"/>
                </a:solidFill>
                <a:latin typeface="+mj-lt"/>
                <a:cs typeface="Arial"/>
              </a:rPr>
              <a:t>the </a:t>
            </a:r>
            <a:r>
              <a:rPr sz="2200" spc="-170" dirty="0">
                <a:solidFill>
                  <a:srgbClr val="C00000"/>
                </a:solidFill>
                <a:latin typeface="+mj-lt"/>
                <a:cs typeface="Arial"/>
              </a:rPr>
              <a:t>synapses </a:t>
            </a:r>
            <a:r>
              <a:rPr sz="2200" spc="-25" dirty="0">
                <a:solidFill>
                  <a:srgbClr val="C00000"/>
                </a:solidFill>
                <a:latin typeface="+mj-lt"/>
                <a:cs typeface="Arial"/>
              </a:rPr>
              <a:t>the </a:t>
            </a:r>
            <a:r>
              <a:rPr sz="2200" spc="-114" dirty="0">
                <a:solidFill>
                  <a:srgbClr val="C00000"/>
                </a:solidFill>
                <a:latin typeface="+mj-lt"/>
                <a:cs typeface="Arial"/>
              </a:rPr>
              <a:t>membranes </a:t>
            </a:r>
            <a:r>
              <a:rPr sz="2200" spc="-5" dirty="0">
                <a:solidFill>
                  <a:srgbClr val="C00000"/>
                </a:solidFill>
                <a:latin typeface="+mj-lt"/>
                <a:cs typeface="Arial"/>
              </a:rPr>
              <a:t>of </a:t>
            </a:r>
            <a:r>
              <a:rPr sz="2200" spc="-85" dirty="0">
                <a:solidFill>
                  <a:srgbClr val="C00000"/>
                </a:solidFill>
                <a:latin typeface="+mj-lt"/>
                <a:cs typeface="Arial"/>
              </a:rPr>
              <a:t>adjacent </a:t>
            </a:r>
            <a:r>
              <a:rPr sz="2200" spc="-105" dirty="0">
                <a:solidFill>
                  <a:srgbClr val="C00000"/>
                </a:solidFill>
                <a:latin typeface="+mj-lt"/>
                <a:cs typeface="Arial"/>
              </a:rPr>
              <a:t>cells  are </a:t>
            </a:r>
            <a:r>
              <a:rPr sz="2200" spc="-30" dirty="0">
                <a:solidFill>
                  <a:srgbClr val="C00000"/>
                </a:solidFill>
                <a:latin typeface="+mj-lt"/>
                <a:cs typeface="Arial"/>
              </a:rPr>
              <a:t>in </a:t>
            </a:r>
            <a:r>
              <a:rPr sz="2200" spc="-125" dirty="0">
                <a:solidFill>
                  <a:srgbClr val="C00000"/>
                </a:solidFill>
                <a:latin typeface="+mj-lt"/>
                <a:cs typeface="Arial"/>
              </a:rPr>
              <a:t>close </a:t>
            </a:r>
            <a:r>
              <a:rPr sz="2200" b="1" spc="-100" dirty="0">
                <a:solidFill>
                  <a:srgbClr val="C00000"/>
                </a:solidFill>
                <a:latin typeface="+mj-lt"/>
                <a:cs typeface="Trebuchet MS"/>
              </a:rPr>
              <a:t>apposition </a:t>
            </a:r>
            <a:r>
              <a:rPr sz="2200" spc="-65" dirty="0">
                <a:solidFill>
                  <a:srgbClr val="C00000"/>
                </a:solidFill>
                <a:latin typeface="+mj-lt"/>
                <a:cs typeface="Arial"/>
              </a:rPr>
              <a:t>(contiguity=contact, </a:t>
            </a:r>
            <a:r>
              <a:rPr sz="2200" spc="-5" dirty="0">
                <a:solidFill>
                  <a:srgbClr val="C00000"/>
                </a:solidFill>
                <a:latin typeface="+mj-lt"/>
                <a:cs typeface="Arial"/>
              </a:rPr>
              <a:t>not  </a:t>
            </a:r>
            <a:r>
              <a:rPr sz="2200" spc="-40" dirty="0">
                <a:solidFill>
                  <a:srgbClr val="C00000"/>
                </a:solidFill>
                <a:latin typeface="+mj-lt"/>
                <a:cs typeface="Arial"/>
              </a:rPr>
              <a:t>continuity). </a:t>
            </a:r>
            <a:r>
              <a:rPr sz="2200" spc="-125" dirty="0">
                <a:solidFill>
                  <a:srgbClr val="81D21A"/>
                </a:solidFill>
                <a:latin typeface="+mj-lt"/>
                <a:cs typeface="Arial"/>
              </a:rPr>
              <a:t>They </a:t>
            </a:r>
            <a:r>
              <a:rPr sz="2200" spc="-85" dirty="0">
                <a:solidFill>
                  <a:srgbClr val="81D21A"/>
                </a:solidFill>
                <a:latin typeface="+mj-lt"/>
                <a:cs typeface="Arial"/>
              </a:rPr>
              <a:t>are </a:t>
            </a:r>
            <a:r>
              <a:rPr sz="2200" spc="-65" dirty="0">
                <a:solidFill>
                  <a:srgbClr val="81D21A"/>
                </a:solidFill>
                <a:latin typeface="+mj-lt"/>
                <a:cs typeface="Arial"/>
              </a:rPr>
              <a:t>adjacent </a:t>
            </a:r>
            <a:r>
              <a:rPr sz="2200" spc="15" dirty="0">
                <a:solidFill>
                  <a:srgbClr val="81D21A"/>
                </a:solidFill>
                <a:latin typeface="+mj-lt"/>
                <a:cs typeface="Arial"/>
              </a:rPr>
              <a:t>to </a:t>
            </a:r>
            <a:r>
              <a:rPr sz="2200" spc="-114" dirty="0">
                <a:solidFill>
                  <a:srgbClr val="81D21A"/>
                </a:solidFill>
                <a:latin typeface="+mj-lt"/>
                <a:cs typeface="Arial"/>
              </a:rPr>
              <a:t>each </a:t>
            </a:r>
            <a:r>
              <a:rPr sz="2200" spc="-25" dirty="0">
                <a:solidFill>
                  <a:srgbClr val="81D21A"/>
                </a:solidFill>
                <a:latin typeface="+mj-lt"/>
                <a:cs typeface="Arial"/>
              </a:rPr>
              <a:t>other </a:t>
            </a:r>
            <a:r>
              <a:rPr sz="2200" spc="-85" dirty="0">
                <a:solidFill>
                  <a:srgbClr val="81D21A"/>
                </a:solidFill>
                <a:latin typeface="+mj-lt"/>
                <a:cs typeface="Arial"/>
              </a:rPr>
              <a:t>and </a:t>
            </a:r>
            <a:r>
              <a:rPr sz="2200" spc="-110" dirty="0">
                <a:solidFill>
                  <a:srgbClr val="81D21A"/>
                </a:solidFill>
                <a:latin typeface="+mj-lt"/>
                <a:cs typeface="Arial"/>
              </a:rPr>
              <a:t>may</a:t>
            </a:r>
            <a:r>
              <a:rPr sz="2200" spc="-280" dirty="0">
                <a:solidFill>
                  <a:srgbClr val="81D21A"/>
                </a:solidFill>
                <a:latin typeface="+mj-lt"/>
                <a:cs typeface="Arial"/>
              </a:rPr>
              <a:t> </a:t>
            </a:r>
            <a:r>
              <a:rPr sz="2200" spc="-100" dirty="0">
                <a:solidFill>
                  <a:srgbClr val="81D21A"/>
                </a:solidFill>
                <a:latin typeface="+mj-lt"/>
                <a:cs typeface="Arial"/>
              </a:rPr>
              <a:t>come  </a:t>
            </a:r>
            <a:r>
              <a:rPr sz="2200" spc="-10" dirty="0">
                <a:solidFill>
                  <a:srgbClr val="81D21A"/>
                </a:solidFill>
                <a:latin typeface="+mj-lt"/>
                <a:cs typeface="Arial"/>
              </a:rPr>
              <a:t>into</a:t>
            </a:r>
            <a:r>
              <a:rPr sz="2200" spc="-95" dirty="0">
                <a:solidFill>
                  <a:srgbClr val="81D21A"/>
                </a:solidFill>
                <a:latin typeface="+mj-lt"/>
                <a:cs typeface="Arial"/>
              </a:rPr>
              <a:t> </a:t>
            </a:r>
            <a:r>
              <a:rPr sz="2200" spc="-55" dirty="0">
                <a:solidFill>
                  <a:srgbClr val="81D21A"/>
                </a:solidFill>
                <a:latin typeface="+mj-lt"/>
                <a:cs typeface="Arial"/>
              </a:rPr>
              <a:t>contact</a:t>
            </a:r>
            <a:r>
              <a:rPr sz="2200" spc="-90" dirty="0">
                <a:solidFill>
                  <a:srgbClr val="81D21A"/>
                </a:solidFill>
                <a:latin typeface="+mj-lt"/>
                <a:cs typeface="Arial"/>
              </a:rPr>
              <a:t> </a:t>
            </a:r>
            <a:r>
              <a:rPr sz="2200" spc="-5" dirty="0">
                <a:solidFill>
                  <a:srgbClr val="81D21A"/>
                </a:solidFill>
                <a:latin typeface="+mj-lt"/>
                <a:cs typeface="Arial"/>
              </a:rPr>
              <a:t>but</a:t>
            </a:r>
            <a:r>
              <a:rPr sz="2200" spc="-85" dirty="0">
                <a:solidFill>
                  <a:srgbClr val="81D21A"/>
                </a:solidFill>
                <a:latin typeface="+mj-lt"/>
                <a:cs typeface="Arial"/>
              </a:rPr>
              <a:t> are</a:t>
            </a:r>
            <a:r>
              <a:rPr sz="2200" spc="-80" dirty="0">
                <a:solidFill>
                  <a:srgbClr val="81D21A"/>
                </a:solidFill>
                <a:latin typeface="+mj-lt"/>
                <a:cs typeface="Arial"/>
              </a:rPr>
              <a:t> </a:t>
            </a:r>
            <a:r>
              <a:rPr sz="2200" spc="-5" dirty="0">
                <a:solidFill>
                  <a:srgbClr val="81D21A"/>
                </a:solidFill>
                <a:latin typeface="+mj-lt"/>
                <a:cs typeface="Arial"/>
              </a:rPr>
              <a:t>not</a:t>
            </a:r>
            <a:r>
              <a:rPr sz="2200" spc="-95" dirty="0">
                <a:solidFill>
                  <a:srgbClr val="81D21A"/>
                </a:solidFill>
                <a:latin typeface="+mj-lt"/>
                <a:cs typeface="Arial"/>
              </a:rPr>
              <a:t> </a:t>
            </a:r>
            <a:r>
              <a:rPr sz="2200" spc="-65" dirty="0">
                <a:solidFill>
                  <a:srgbClr val="81D21A"/>
                </a:solidFill>
                <a:latin typeface="+mj-lt"/>
                <a:cs typeface="Arial"/>
              </a:rPr>
              <a:t>continuous</a:t>
            </a:r>
            <a:r>
              <a:rPr sz="2200" spc="-80" dirty="0">
                <a:solidFill>
                  <a:srgbClr val="81D21A"/>
                </a:solidFill>
                <a:latin typeface="+mj-lt"/>
                <a:cs typeface="Arial"/>
              </a:rPr>
              <a:t> </a:t>
            </a:r>
            <a:r>
              <a:rPr sz="2200" spc="5" dirty="0">
                <a:solidFill>
                  <a:srgbClr val="81D21A"/>
                </a:solidFill>
                <a:latin typeface="+mj-lt"/>
                <a:cs typeface="Arial"/>
              </a:rPr>
              <a:t>with</a:t>
            </a:r>
            <a:r>
              <a:rPr sz="2200" spc="-85" dirty="0">
                <a:solidFill>
                  <a:srgbClr val="81D21A"/>
                </a:solidFill>
                <a:latin typeface="+mj-lt"/>
                <a:cs typeface="Arial"/>
              </a:rPr>
              <a:t> </a:t>
            </a:r>
            <a:r>
              <a:rPr sz="2200" spc="-75" dirty="0">
                <a:solidFill>
                  <a:srgbClr val="81D21A"/>
                </a:solidFill>
                <a:latin typeface="+mj-lt"/>
                <a:cs typeface="Arial"/>
              </a:rPr>
              <a:t>one </a:t>
            </a:r>
            <a:r>
              <a:rPr sz="2200" spc="-65" dirty="0">
                <a:solidFill>
                  <a:srgbClr val="81D21A"/>
                </a:solidFill>
                <a:latin typeface="+mj-lt"/>
                <a:cs typeface="Arial"/>
              </a:rPr>
              <a:t>another.</a:t>
            </a:r>
            <a:r>
              <a:rPr lang="en-US" sz="2200" spc="-65" dirty="0">
                <a:solidFill>
                  <a:srgbClr val="81D21A"/>
                </a:solidFill>
                <a:latin typeface="+mj-lt"/>
                <a:cs typeface="Arial"/>
              </a:rPr>
              <a:t> (</a:t>
            </a:r>
            <a:r>
              <a:rPr lang="ar-SA" sz="2200" spc="-65" dirty="0">
                <a:solidFill>
                  <a:srgbClr val="81D21A"/>
                </a:solidFill>
                <a:latin typeface="+mj-lt"/>
                <a:cs typeface="Arial"/>
              </a:rPr>
              <a:t>متلامسة وليست متسلسلة</a:t>
            </a:r>
            <a:r>
              <a:rPr lang="en-US" sz="2200" spc="-65" dirty="0">
                <a:solidFill>
                  <a:srgbClr val="81D21A"/>
                </a:solidFill>
                <a:latin typeface="+mj-lt"/>
                <a:cs typeface="Arial"/>
              </a:rPr>
              <a:t>)</a:t>
            </a:r>
            <a:endParaRPr sz="2200" dirty="0">
              <a:latin typeface="+mj-lt"/>
              <a:cs typeface="Arial"/>
            </a:endParaRPr>
          </a:p>
        </p:txBody>
      </p:sp>
      <p:sp>
        <p:nvSpPr>
          <p:cNvPr id="4" name="object 4"/>
          <p:cNvSpPr/>
          <p:nvPr/>
        </p:nvSpPr>
        <p:spPr>
          <a:xfrm>
            <a:off x="8801100" y="2454074"/>
            <a:ext cx="3227831" cy="313566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796528" y="2417064"/>
            <a:ext cx="3237230" cy="3199130"/>
          </a:xfrm>
          <a:custGeom>
            <a:avLst/>
            <a:gdLst/>
            <a:ahLst/>
            <a:cxnLst/>
            <a:rect l="l" t="t" r="r" b="b"/>
            <a:pathLst>
              <a:path w="3237229" h="3199129">
                <a:moveTo>
                  <a:pt x="0" y="3198876"/>
                </a:moveTo>
                <a:lnTo>
                  <a:pt x="3236976" y="3198876"/>
                </a:lnTo>
                <a:lnTo>
                  <a:pt x="3236976" y="0"/>
                </a:lnTo>
                <a:lnTo>
                  <a:pt x="0" y="0"/>
                </a:lnTo>
                <a:lnTo>
                  <a:pt x="0" y="3198876"/>
                </a:lnTo>
                <a:close/>
              </a:path>
            </a:pathLst>
          </a:custGeom>
          <a:ln w="9144">
            <a:solidFill>
              <a:srgbClr val="000000"/>
            </a:solidFill>
          </a:ln>
        </p:spPr>
        <p:txBody>
          <a:bodyPr wrap="square" lIns="0" tIns="0" rIns="0" bIns="0" rtlCol="0"/>
          <a:lstStyle/>
          <a:p>
            <a:endParaRPr/>
          </a:p>
        </p:txBody>
      </p:sp>
      <p:sp>
        <p:nvSpPr>
          <p:cNvPr id="6" name="object 6"/>
          <p:cNvSpPr/>
          <p:nvPr/>
        </p:nvSpPr>
        <p:spPr>
          <a:xfrm>
            <a:off x="7411211" y="2898648"/>
            <a:ext cx="1389888" cy="2488692"/>
          </a:xfrm>
          <a:prstGeom prst="rect">
            <a:avLst/>
          </a:prstGeom>
          <a:blipFill>
            <a:blip r:embed="rId3" cstate="print"/>
            <a:stretch>
              <a:fillRect/>
            </a:stretch>
          </a:blipFill>
        </p:spPr>
        <p:txBody>
          <a:bodyPr wrap="square" lIns="0" tIns="0" rIns="0" bIns="0" rtlCol="0"/>
          <a:lstStyle/>
          <a:p>
            <a:endParaRPr/>
          </a:p>
        </p:txBody>
      </p:sp>
      <p:sp>
        <p:nvSpPr>
          <p:cNvPr id="7" name="Title 1">
            <a:extLst>
              <a:ext uri="{FF2B5EF4-FFF2-40B4-BE49-F238E27FC236}">
                <a16:creationId xmlns:a16="http://schemas.microsoft.com/office/drawing/2014/main" id="{F077696E-9DB7-453A-8C28-AD2FD99407B9}"/>
              </a:ext>
            </a:extLst>
          </p:cNvPr>
          <p:cNvSpPr txBox="1">
            <a:spLocks/>
          </p:cNvSpPr>
          <p:nvPr/>
        </p:nvSpPr>
        <p:spPr>
          <a:xfrm>
            <a:off x="838200" y="365125"/>
            <a:ext cx="10515600" cy="10998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Nervous Tissue</a:t>
            </a:r>
          </a:p>
          <a:p>
            <a:r>
              <a:rPr lang="en-US" sz="3200" b="1" dirty="0"/>
              <a:t>Neurons</a:t>
            </a:r>
          </a:p>
        </p:txBody>
      </p:sp>
    </p:spTree>
    <p:extLst>
      <p:ext uri="{BB962C8B-B14F-4D97-AF65-F5344CB8AC3E}">
        <p14:creationId xmlns:p14="http://schemas.microsoft.com/office/powerpoint/2010/main" val="3102893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Anatomy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tomy theme" id="{7FC4F3DF-2817-4164-896C-C694E5EB36E6}" vid="{5C80C7F9-9027-4D3F-949C-98E70E22F05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 theme</Template>
  <TotalTime>4940</TotalTime>
  <Words>2192</Words>
  <Application>Microsoft Office PowerPoint</Application>
  <PresentationFormat>Widescreen</PresentationFormat>
  <Paragraphs>307</Paragraphs>
  <Slides>29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Courier New</vt:lpstr>
      <vt:lpstr>Arabic Typesetting</vt:lpstr>
      <vt:lpstr>Times New Roman</vt:lpstr>
      <vt:lpstr>Calibri Light</vt:lpstr>
      <vt:lpstr>Calibri</vt:lpstr>
      <vt:lpstr>Gill Sans MT</vt:lpstr>
      <vt:lpstr>Wingdings</vt:lpstr>
      <vt:lpstr>Agency FB</vt:lpstr>
      <vt:lpstr>Open Sans</vt:lpstr>
      <vt:lpstr>Arial</vt:lpstr>
      <vt:lpstr>Trebuchet MS</vt:lpstr>
      <vt:lpstr>Anatomy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dc:title>
  <dc:creator>Jawaher AbdulMohsen</dc:creator>
  <cp:lastModifiedBy>User</cp:lastModifiedBy>
  <cp:revision>200</cp:revision>
  <dcterms:created xsi:type="dcterms:W3CDTF">2017-04-30T17:35:08Z</dcterms:created>
  <dcterms:modified xsi:type="dcterms:W3CDTF">2018-09-04T12:06:55Z</dcterms:modified>
</cp:coreProperties>
</file>