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</p:sldMasterIdLst>
  <p:notesMasterIdLst>
    <p:notesMasterId r:id="rId28"/>
  </p:notesMasterIdLst>
  <p:sldIdLst>
    <p:sldId id="337" r:id="rId2"/>
    <p:sldId id="362" r:id="rId3"/>
    <p:sldId id="298" r:id="rId4"/>
    <p:sldId id="367" r:id="rId5"/>
    <p:sldId id="317" r:id="rId6"/>
    <p:sldId id="318" r:id="rId7"/>
    <p:sldId id="319" r:id="rId8"/>
    <p:sldId id="364" r:id="rId9"/>
    <p:sldId id="320" r:id="rId10"/>
    <p:sldId id="306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65" r:id="rId21"/>
    <p:sldId id="366" r:id="rId22"/>
    <p:sldId id="336" r:id="rId23"/>
    <p:sldId id="358" r:id="rId24"/>
    <p:sldId id="360" r:id="rId25"/>
    <p:sldId id="359" r:id="rId26"/>
    <p:sldId id="363" r:id="rId27"/>
  </p:sldIdLst>
  <p:sldSz cx="12192000" cy="6858000"/>
  <p:notesSz cx="6858000" cy="9144000"/>
  <p:embeddedFontLst>
    <p:embeddedFont>
      <p:font typeface="Arabic Typesetting" pitchFamily="66" charset="-78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Open Sans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Agency FB" pitchFamily="34" charset="0"/>
      <p:regular r:id="rId40"/>
      <p:bold r:id="rId41"/>
    </p:embeddedFont>
    <p:embeddedFont>
      <p:font typeface="Tahoma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>
        <p:scale>
          <a:sx n="70" d="100"/>
          <a:sy n="70" d="100"/>
        </p:scale>
        <p:origin x="-4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ocs.google.com/presentation/d/1TGd1eqJc5hW4BthMMNGT7D5IhB5PLBPuX4K9gP62_ss/edit?usp=shar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xmlns="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xmlns="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xmlns="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xmlns="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xmlns="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xmlns="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(12)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62D82B-189E-4C68-BAAC-08BC49E6CC27}"/>
              </a:ext>
            </a:extLst>
          </p:cNvPr>
          <p:cNvSpPr/>
          <p:nvPr/>
        </p:nvSpPr>
        <p:spPr>
          <a:xfrm>
            <a:off x="3658685" y="1966425"/>
            <a:ext cx="487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Anatomy of the Nose and Olfactory Nerve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xmlns="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11328487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52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62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13257049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10502106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xmlns="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xmlns="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xmlns="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xmlns="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xmlns="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xmlns="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xmlns="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xmlns="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10057695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26534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2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302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30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4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4657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83064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5553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xmlns="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A3CED2-1DA3-444D-8E2E-1565CEBCAEB8}"/>
              </a:ext>
            </a:extLst>
          </p:cNvPr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55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فيصل\PHOTO-2018-09-04-17-05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" y="1599429"/>
            <a:ext cx="1253343" cy="12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3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703728" y="1465006"/>
            <a:ext cx="5643283" cy="526297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60000" indent="-360000" eaLnBrk="1" hangingPunct="1">
              <a:buFont typeface="Courier New" panose="02070309020205020404" pitchFamily="49" charset="0"/>
              <a:buChar char="o"/>
            </a:pPr>
            <a:r>
              <a:rPr lang="en-GB" altLang="en-US" sz="2100" dirty="0">
                <a:solidFill>
                  <a:srgbClr val="0070C0"/>
                </a:solidFill>
                <a:latin typeface="+mj-lt"/>
              </a:rPr>
              <a:t>The mucosa or mucous membrane is a type of tissue that lines the nasal cavity, and it is usually moist tissues that are bathed by secretions such as in the nose.</a:t>
            </a:r>
            <a:endParaRPr lang="en-US" altLang="en-US" sz="2100" dirty="0">
              <a:solidFill>
                <a:srgbClr val="0070C0"/>
              </a:solidFill>
              <a:latin typeface="+mj-lt"/>
            </a:endParaRPr>
          </a:p>
          <a:p>
            <a:pPr marL="360000" indent="-360000" eaLnBrk="1" hangingPunct="1">
              <a:buFont typeface="Courier New" panose="02070309020205020404" pitchFamily="49" charset="0"/>
              <a:buChar char="o"/>
            </a:pPr>
            <a:r>
              <a:rPr lang="en-US" altLang="en-US" sz="2100" dirty="0">
                <a:latin typeface="+mj-lt"/>
              </a:rPr>
              <a:t>The mucosal lining of these</a:t>
            </a:r>
            <a:r>
              <a:rPr lang="en-US" altLang="en-US" sz="2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(paranasal)</a:t>
            </a:r>
            <a:r>
              <a:rPr lang="en-US" altLang="en-US" sz="2100" dirty="0">
                <a:latin typeface="+mj-lt"/>
              </a:rPr>
              <a:t>  sinuses is continuous with that in the nose  and the throat.</a:t>
            </a:r>
          </a:p>
          <a:p>
            <a:pPr marL="360000" indent="-360000" eaLnBrk="1" hangingPunct="1">
              <a:buFont typeface="Courier New" panose="02070309020205020404" pitchFamily="49" charset="0"/>
              <a:buChar char="o"/>
            </a:pPr>
            <a:r>
              <a:rPr lang="en-US" altLang="en-US" sz="2100" dirty="0">
                <a:latin typeface="+mj-lt"/>
              </a:rPr>
              <a:t>So infection in this  area tends to migrate into the sinuses causing sinusitis.</a:t>
            </a:r>
          </a:p>
          <a:p>
            <a:pPr marL="360000" indent="-360000" eaLnBrk="1" hangingPunct="1">
              <a:buFont typeface="Courier New" panose="02070309020205020404" pitchFamily="49" charset="0"/>
              <a:buChar char="o"/>
            </a:pPr>
            <a:r>
              <a:rPr lang="en-US" altLang="en-US" sz="2100" dirty="0">
                <a:solidFill>
                  <a:srgbClr val="92D050"/>
                </a:solidFill>
                <a:latin typeface="+mj-lt"/>
              </a:rPr>
              <a:t>When the sinuses are obstructed they cause headaches.</a:t>
            </a:r>
            <a:endParaRPr lang="en-US" altLang="en-US" sz="2100" dirty="0">
              <a:latin typeface="+mj-lt"/>
            </a:endParaRPr>
          </a:p>
          <a:p>
            <a:pPr marL="360000" indent="-360000" eaLnBrk="1" hangingPunct="1">
              <a:buFont typeface="Courier New" panose="02070309020205020404" pitchFamily="49" charset="0"/>
              <a:buChar char="o"/>
            </a:pPr>
            <a:r>
              <a:rPr lang="en-US" altLang="en-US" sz="2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nose has 2 functions: respiration and smell, so accordingly there are two types of mucosa in the nasal cavity:</a:t>
            </a:r>
          </a:p>
          <a:p>
            <a:pPr marL="720000" eaLnBrk="1" hangingPunct="1"/>
            <a:r>
              <a:rPr lang="en-US" altLang="en-US" sz="2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1. Respiratory mucosa </a:t>
            </a:r>
          </a:p>
          <a:p>
            <a:pPr marL="720000" eaLnBrk="1" hangingPunct="1"/>
            <a:r>
              <a:rPr lang="en-US" altLang="en-US" sz="2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2. Olfactory mucosa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FE8635B-2F10-44CE-AA52-5BF6ED4A83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Mucosa</a:t>
            </a:r>
            <a:endParaRPr lang="en-GB" sz="3200" b="1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D93A0E5D-2440-498A-9F90-8219DE524150}"/>
              </a:ext>
            </a:extLst>
          </p:cNvPr>
          <p:cNvSpPr/>
          <p:nvPr/>
        </p:nvSpPr>
        <p:spPr>
          <a:xfrm>
            <a:off x="7078980" y="1031747"/>
            <a:ext cx="4032504" cy="417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5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5152" y="1590968"/>
            <a:ext cx="519566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It is made up by olfactory epithelium.</a:t>
            </a:r>
          </a:p>
          <a:p>
            <a:pPr marL="3429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It is delicate and contains olfactory nerve cells.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It is present in the </a:t>
            </a:r>
            <a:r>
              <a:rPr lang="en-US" sz="2200" b="1" dirty="0">
                <a:solidFill>
                  <a:schemeClr val="tx1"/>
                </a:solidFill>
                <a:latin typeface="+mn-lt"/>
              </a:rPr>
              <a:t>upper part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of nasal cavity: </a:t>
            </a:r>
          </a:p>
          <a:p>
            <a:pPr marL="57626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/>
                </a:solidFill>
                <a:latin typeface="+mn-lt"/>
              </a:rPr>
              <a:t>Roof</a:t>
            </a:r>
          </a:p>
          <a:p>
            <a:pPr marL="57626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On the </a:t>
            </a:r>
            <a:r>
              <a:rPr lang="en-US" sz="2200" b="1" dirty="0">
                <a:solidFill>
                  <a:schemeClr val="tx1"/>
                </a:solidFill>
                <a:latin typeface="+mn-lt"/>
              </a:rPr>
              <a:t>lateral wall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, it lines the upper surface of the superior concha and the sphenoethmoidal recess.</a:t>
            </a:r>
          </a:p>
          <a:p>
            <a:pPr marL="576263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On the </a:t>
            </a:r>
            <a:r>
              <a:rPr lang="en-US" sz="2200" b="1" dirty="0">
                <a:solidFill>
                  <a:schemeClr val="tx1"/>
                </a:solidFill>
                <a:latin typeface="+mn-lt"/>
              </a:rPr>
              <a:t>medial wall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, it lines the superior part of the nasal septum.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6E46ECE-9489-4E2A-81EF-3D90D7B89E1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Olfactory Mucosa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421D61C2-2E79-4987-B6DE-3121AA0699DC}"/>
              </a:ext>
            </a:extLst>
          </p:cNvPr>
          <p:cNvSpPr/>
          <p:nvPr/>
        </p:nvSpPr>
        <p:spPr>
          <a:xfrm>
            <a:off x="6651647" y="3704844"/>
            <a:ext cx="4237332" cy="2648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xmlns="" id="{CD6178E6-FA51-42EA-959D-B5690D354CEC}"/>
              </a:ext>
            </a:extLst>
          </p:cNvPr>
          <p:cNvSpPr/>
          <p:nvPr/>
        </p:nvSpPr>
        <p:spPr>
          <a:xfrm>
            <a:off x="6321552" y="838200"/>
            <a:ext cx="4917948" cy="2706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8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495" y="1576144"/>
            <a:ext cx="60484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It is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thick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ciliated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highly vascular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and contains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mucous glands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&amp;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goblet cells</a:t>
            </a:r>
          </a:p>
          <a:p>
            <a:pPr marL="360000" indent="-3600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It lines the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lower part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of the nasal cavity (from skin of vestibule* to the superior concha).</a:t>
            </a:r>
          </a:p>
          <a:p>
            <a:pPr marL="360000" indent="-3600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It functions to moisten, clean and warm the inspired air.</a:t>
            </a:r>
          </a:p>
          <a:p>
            <a:pPr marL="720000" indent="-3600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The air is </a:t>
            </a:r>
            <a:r>
              <a:rPr lang="en-US" sz="2200" u="sng" dirty="0">
                <a:latin typeface="+mj-lt"/>
              </a:rPr>
              <a:t>moistened</a:t>
            </a:r>
            <a:r>
              <a:rPr lang="en-US" sz="2200" dirty="0">
                <a:latin typeface="+mj-lt"/>
              </a:rPr>
              <a:t> by the secretion of numerous serous glands.</a:t>
            </a:r>
          </a:p>
          <a:p>
            <a:pPr marL="720000" indent="-3600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It is </a:t>
            </a:r>
            <a:r>
              <a:rPr lang="en-US" sz="2200" u="sng" dirty="0">
                <a:latin typeface="+mj-lt"/>
              </a:rPr>
              <a:t>cleaned</a:t>
            </a:r>
            <a:r>
              <a:rPr lang="en-US" sz="2200" dirty="0">
                <a:latin typeface="+mj-lt"/>
              </a:rPr>
              <a:t> by the removal of the dust particles by the ciliary action of the columnar ciliated epithelium that covers the mucosa.</a:t>
            </a:r>
          </a:p>
          <a:p>
            <a:pPr marL="720000" indent="-3600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The air is </a:t>
            </a:r>
            <a:r>
              <a:rPr lang="en-US" sz="2200" u="sng" dirty="0">
                <a:latin typeface="+mj-lt"/>
              </a:rPr>
              <a:t>warmed</a:t>
            </a:r>
            <a:r>
              <a:rPr lang="en-US" sz="2200" dirty="0">
                <a:latin typeface="+mj-lt"/>
              </a:rPr>
              <a:t> by a submucous venous plexus.</a:t>
            </a:r>
          </a:p>
          <a:p>
            <a:pPr marL="360000" indent="-3600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 vestibule is lined by skin.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815D543-B7E1-44F9-A06D-3BCFD9CA7DA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Respiratory Mucosa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D39BC24C-4D54-47B6-A21A-E94DD99FE961}"/>
              </a:ext>
            </a:extLst>
          </p:cNvPr>
          <p:cNvSpPr/>
          <p:nvPr/>
        </p:nvSpPr>
        <p:spPr>
          <a:xfrm>
            <a:off x="8152027" y="1465006"/>
            <a:ext cx="3886169" cy="2719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0114A1-1042-4A81-9902-5AC38825B786}"/>
              </a:ext>
            </a:extLst>
          </p:cNvPr>
          <p:cNvSpPr txBox="1"/>
          <p:nvPr/>
        </p:nvSpPr>
        <p:spPr>
          <a:xfrm>
            <a:off x="6567103" y="1022412"/>
            <a:ext cx="3417904" cy="49244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Vestibule: it is the only part of the nasal cavity which is lined by skin ( also contains hair)</a:t>
            </a:r>
            <a:endParaRPr lang="ar-SA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FC932C-E45C-4730-845D-85CAC1A9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92" y="4234649"/>
            <a:ext cx="3685957" cy="24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54A7417F-107D-4651-B2D9-B946B057D445}"/>
              </a:ext>
            </a:extLst>
          </p:cNvPr>
          <p:cNvSpPr/>
          <p:nvPr/>
        </p:nvSpPr>
        <p:spPr>
          <a:xfrm>
            <a:off x="6919023" y="753949"/>
            <a:ext cx="5082540" cy="2900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xmlns="" id="{437F3FC5-80E5-434D-9E45-D16FB455F986}"/>
              </a:ext>
            </a:extLst>
          </p:cNvPr>
          <p:cNvSpPr/>
          <p:nvPr/>
        </p:nvSpPr>
        <p:spPr>
          <a:xfrm>
            <a:off x="7317194" y="3910083"/>
            <a:ext cx="4718086" cy="2777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721590" y="1576629"/>
            <a:ext cx="541068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42900">
              <a:buFont typeface="Courier New" panose="02070309020205020404" pitchFamily="49" charset="0"/>
              <a:buChar char="o"/>
              <a:defRPr/>
            </a:pPr>
            <a:r>
              <a:rPr lang="en-GB" sz="2200" dirty="0">
                <a:latin typeface="+mj-lt"/>
              </a:rPr>
              <a:t>Innervation to the external skin of the nose is supplied by the trigeminal nerve.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 marL="360000" indent="-3429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 nerves of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General Sensation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are derived from the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Ophthalmic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&amp;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Maxillary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divisions of  trigeminal nerve. </a:t>
            </a:r>
          </a:p>
          <a:p>
            <a:pPr marL="360000" indent="-3429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 anterior part is supplied by</a:t>
            </a:r>
            <a:r>
              <a:rPr lang="en-US" sz="2200" dirty="0">
                <a:latin typeface="+mj-lt"/>
              </a:rPr>
              <a:t>: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Anterior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Ethmoidal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branch of nasociliary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(another name is external nasal)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nerve.</a:t>
            </a:r>
            <a:r>
              <a:rPr lang="en-US" sz="2000" dirty="0"/>
              <a:t> (the septum and lateral wall)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 marL="360000" indent="-3429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 posterior part is supplied by branches of the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pterygopalatine ganglion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*:</a:t>
            </a:r>
          </a:p>
          <a:p>
            <a:pPr marL="17100">
              <a:defRPr/>
            </a:pPr>
            <a:r>
              <a:rPr lang="en-US" sz="2200" dirty="0">
                <a:latin typeface="+mj-lt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1-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 Nasopalatine (the septum and lateral wall)</a:t>
            </a:r>
          </a:p>
          <a:p>
            <a:pPr marL="17100">
              <a:defRPr/>
            </a:pPr>
            <a:r>
              <a:rPr lang="en-US" sz="2200" b="1" dirty="0">
                <a:latin typeface="+mj-lt"/>
              </a:rPr>
              <a:t>    2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Nasal </a:t>
            </a:r>
          </a:p>
          <a:p>
            <a:pPr marL="17100">
              <a:defRPr/>
            </a:pPr>
            <a:r>
              <a:rPr lang="en-US" sz="2200" b="1" dirty="0">
                <a:latin typeface="+mj-lt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3-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Palatine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189862" y="3965423"/>
            <a:ext cx="110002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35423" y="3589495"/>
            <a:ext cx="8686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906970" y="916090"/>
            <a:ext cx="4514320" cy="2654430"/>
            <a:chOff x="5880917" y="1661562"/>
            <a:chExt cx="5343263" cy="3912822"/>
          </a:xfrm>
        </p:grpSpPr>
        <p:sp>
          <p:nvSpPr>
            <p:cNvPr id="7" name="Rectangle 6"/>
            <p:cNvSpPr/>
            <p:nvPr/>
          </p:nvSpPr>
          <p:spPr>
            <a:xfrm>
              <a:off x="7455840" y="1661562"/>
              <a:ext cx="828794" cy="15030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80917" y="2481832"/>
              <a:ext cx="828794" cy="44962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275216" y="5407843"/>
              <a:ext cx="948964" cy="166541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342975" y="5307629"/>
            <a:ext cx="1458457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277896" y="4150205"/>
            <a:ext cx="4273149" cy="2537027"/>
            <a:chOff x="4942352" y="4060292"/>
            <a:chExt cx="4554573" cy="2697587"/>
          </a:xfrm>
        </p:grpSpPr>
        <p:sp>
          <p:nvSpPr>
            <p:cNvPr id="17" name="Rectangle 16"/>
            <p:cNvSpPr/>
            <p:nvPr/>
          </p:nvSpPr>
          <p:spPr>
            <a:xfrm>
              <a:off x="4942352" y="5933407"/>
              <a:ext cx="474776" cy="231865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01965" y="4060292"/>
              <a:ext cx="766513" cy="13460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45465" y="6450102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726150" y="5205910"/>
              <a:ext cx="770775" cy="152153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1892864" y="4956655"/>
            <a:ext cx="27214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9887" y="6055161"/>
            <a:ext cx="488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 The sensory root of the pterygopalatine ganglion is from the maxillary nerve.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6B399511-96E8-485E-A5EB-60F56AB736E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Nerve Supply</a:t>
            </a:r>
          </a:p>
        </p:txBody>
      </p:sp>
    </p:spTree>
    <p:extLst>
      <p:ext uri="{BB962C8B-B14F-4D97-AF65-F5344CB8AC3E}">
        <p14:creationId xmlns:p14="http://schemas.microsoft.com/office/powerpoint/2010/main" val="175186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5">
            <a:extLst>
              <a:ext uri="{FF2B5EF4-FFF2-40B4-BE49-F238E27FC236}">
                <a16:creationId xmlns:a16="http://schemas.microsoft.com/office/drawing/2014/main" xmlns="" id="{844FFC2E-AFF8-4B96-8177-4C55BB886550}"/>
              </a:ext>
            </a:extLst>
          </p:cNvPr>
          <p:cNvSpPr/>
          <p:nvPr/>
        </p:nvSpPr>
        <p:spPr>
          <a:xfrm>
            <a:off x="6829100" y="294131"/>
            <a:ext cx="4763967" cy="3496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xmlns="" id="{286C3635-7D56-4B3A-92B6-88D9196B9A73}"/>
              </a:ext>
            </a:extLst>
          </p:cNvPr>
          <p:cNvSpPr/>
          <p:nvPr/>
        </p:nvSpPr>
        <p:spPr>
          <a:xfrm>
            <a:off x="6623304" y="3761232"/>
            <a:ext cx="4969763" cy="299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722085" y="1576629"/>
            <a:ext cx="5577114" cy="4500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 nerve of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special sensation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is the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olfactory nerve.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sz="2200" dirty="0">
                <a:latin typeface="+mj-lt"/>
              </a:rPr>
              <a:t>It gives the ability of the nose to smell. This is carried out by the olfactory nerves (Cr. I)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Olfactory pathway:</a:t>
            </a:r>
            <a:endParaRPr lang="en-US" sz="2200" b="1" u="sng" dirty="0">
              <a:solidFill>
                <a:schemeClr val="tx1"/>
              </a:solidFill>
              <a:latin typeface="+mj-lt"/>
            </a:endParaRPr>
          </a:p>
          <a:p>
            <a:pPr marL="231775" eaLnBrk="1" hangingPunct="1">
              <a:defRPr/>
            </a:pPr>
            <a:r>
              <a:rPr lang="en-US" sz="2200" b="1" u="sng" dirty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2200" b="1" u="sng" baseline="30000" dirty="0">
                <a:solidFill>
                  <a:schemeClr val="tx1"/>
                </a:solidFill>
                <a:latin typeface="+mj-lt"/>
              </a:rPr>
              <a:t>st</a:t>
            </a:r>
            <a:r>
              <a:rPr lang="en-US" sz="2200" b="1" u="sng" dirty="0">
                <a:solidFill>
                  <a:schemeClr val="tx1"/>
                </a:solidFill>
                <a:latin typeface="+mj-lt"/>
              </a:rPr>
              <a:t> neuron: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 marL="465138" indent="-2413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Olfactory receptors are specialized,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ciliated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nerve cells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that lie in the </a:t>
            </a:r>
            <a:r>
              <a:rPr lang="en-US" sz="2200" dirty="0">
                <a:solidFill>
                  <a:srgbClr val="C00000"/>
                </a:solidFill>
                <a:latin typeface="+mj-lt"/>
              </a:rPr>
              <a:t>olfactory epithelium.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465138" indent="-24130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 axons of these bipolar cells 12-20 fibers form the true olfactory nerve fibers. </a:t>
            </a:r>
          </a:p>
          <a:p>
            <a:pPr marL="465138" indent="-24130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Which passes through the cribriform plate of ethmoid.</a:t>
            </a:r>
          </a:p>
          <a:p>
            <a:pPr marL="465138" indent="-24130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They join the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olfactory bulb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43884" y="5426316"/>
            <a:ext cx="17830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36263" y="5677262"/>
            <a:ext cx="128016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12303" y="4874150"/>
            <a:ext cx="64008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359221" y="334387"/>
            <a:ext cx="1956409" cy="2154216"/>
            <a:chOff x="9359221" y="334387"/>
            <a:chExt cx="1956409" cy="2154216"/>
          </a:xfrm>
        </p:grpSpPr>
        <p:grpSp>
          <p:nvGrpSpPr>
            <p:cNvPr id="9" name="Group 8"/>
            <p:cNvGrpSpPr/>
            <p:nvPr/>
          </p:nvGrpSpPr>
          <p:grpSpPr>
            <a:xfrm>
              <a:off x="9359221" y="334387"/>
              <a:ext cx="1944686" cy="2154216"/>
              <a:chOff x="9315678" y="436562"/>
              <a:chExt cx="1944686" cy="381634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530346" y="4037010"/>
                <a:ext cx="699261" cy="215900"/>
              </a:xfrm>
              <a:prstGeom prst="rect">
                <a:avLst/>
              </a:prstGeom>
              <a:noFill/>
              <a:ln w="28575">
                <a:solidFill>
                  <a:srgbClr val="EA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rot="10800000" flipV="1">
                <a:off x="9315678" y="436562"/>
                <a:ext cx="649287" cy="576263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10518624" y="2191562"/>
                <a:ext cx="741740" cy="344177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0573890" y="817881"/>
              <a:ext cx="741740" cy="11996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818788" y="5162491"/>
            <a:ext cx="241864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39162" y="5972719"/>
            <a:ext cx="16459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8" name="Group 2047"/>
          <p:cNvGrpSpPr/>
          <p:nvPr/>
        </p:nvGrpSpPr>
        <p:grpSpPr>
          <a:xfrm>
            <a:off x="7777500" y="3926305"/>
            <a:ext cx="3743940" cy="2831605"/>
            <a:chOff x="7777500" y="3926305"/>
            <a:chExt cx="3743940" cy="2831605"/>
          </a:xfrm>
        </p:grpSpPr>
        <p:sp>
          <p:nvSpPr>
            <p:cNvPr id="11" name="TextBox 10"/>
            <p:cNvSpPr txBox="1"/>
            <p:nvPr/>
          </p:nvSpPr>
          <p:spPr>
            <a:xfrm>
              <a:off x="9727822" y="6450133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88979" y="5307330"/>
              <a:ext cx="632461" cy="32004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792164" y="3926305"/>
              <a:ext cx="632461" cy="200011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77500" y="3926305"/>
              <a:ext cx="909300" cy="200011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1236263" y="4271088"/>
            <a:ext cx="128016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75CBD04-BE65-4EE7-B0A1-AF32374AA0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Nerve Supply</a:t>
            </a:r>
          </a:p>
        </p:txBody>
      </p:sp>
    </p:spTree>
    <p:extLst>
      <p:ext uri="{BB962C8B-B14F-4D97-AF65-F5344CB8AC3E}">
        <p14:creationId xmlns:p14="http://schemas.microsoft.com/office/powerpoint/2010/main" val="2110783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31050" y="2674582"/>
            <a:ext cx="3584575" cy="3845702"/>
            <a:chOff x="5951539" y="549276"/>
            <a:chExt cx="3584575" cy="5438775"/>
          </a:xfrm>
        </p:grpSpPr>
        <p:pic>
          <p:nvPicPr>
            <p:cNvPr id="6" name="Picture 12" descr="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7" t="4701" r="6851" b="38531"/>
            <a:stretch>
              <a:fillRect/>
            </a:stretch>
          </p:blipFill>
          <p:spPr bwMode="auto">
            <a:xfrm>
              <a:off x="5951539" y="549276"/>
              <a:ext cx="3584575" cy="54387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</p:pic>
        <p:sp>
          <p:nvSpPr>
            <p:cNvPr id="7" name="Oval 6"/>
            <p:cNvSpPr/>
            <p:nvPr/>
          </p:nvSpPr>
          <p:spPr>
            <a:xfrm>
              <a:off x="8832850" y="1017589"/>
              <a:ext cx="215900" cy="504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16726" y="1522414"/>
              <a:ext cx="1871663" cy="104298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73572" y="1587464"/>
              <a:ext cx="492370" cy="7324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05328" y="1492540"/>
            <a:ext cx="103944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  <a:cs typeface="Arial" charset="0"/>
              </a:rPr>
              <a:t>Preliminary processing of olfactory information is within the </a:t>
            </a:r>
            <a:r>
              <a:rPr lang="en-US" sz="2200" b="1" dirty="0">
                <a:solidFill>
                  <a:schemeClr val="tx1"/>
                </a:solidFill>
                <a:latin typeface="+mj-lt"/>
                <a:cs typeface="Arial" charset="0"/>
              </a:rPr>
              <a:t>olfactory bulb, </a:t>
            </a:r>
            <a:r>
              <a:rPr lang="en-US" sz="2200" dirty="0">
                <a:solidFill>
                  <a:schemeClr val="tx1"/>
                </a:solidFill>
                <a:latin typeface="+mj-lt"/>
                <a:cs typeface="Arial" charset="0"/>
              </a:rPr>
              <a:t>which contains interneurons and large Mitral cells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charset="0"/>
              </a:rPr>
              <a:t>(2</a:t>
            </a:r>
            <a:r>
              <a:rPr lang="en-US" sz="1300" baseline="300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charset="0"/>
              </a:rPr>
              <a:t>nd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charset="0"/>
              </a:rPr>
              <a:t> order neuron) </a:t>
            </a:r>
            <a:r>
              <a:rPr lang="en-US" sz="2200" b="1" dirty="0">
                <a:solidFill>
                  <a:schemeClr val="tx1"/>
                </a:solidFill>
                <a:latin typeface="+mj-lt"/>
                <a:cs typeface="Arial" charset="0"/>
              </a:rPr>
              <a:t>; </a:t>
            </a:r>
            <a:r>
              <a:rPr lang="en-US" sz="2200" dirty="0">
                <a:solidFill>
                  <a:schemeClr val="tx1"/>
                </a:solidFill>
                <a:latin typeface="+mj-lt"/>
                <a:cs typeface="Arial" charset="0"/>
              </a:rPr>
              <a:t>axons from the latter leave the bulb to form the </a:t>
            </a:r>
            <a:r>
              <a:rPr lang="en-US" sz="2200" b="1" dirty="0">
                <a:solidFill>
                  <a:schemeClr val="tx1"/>
                </a:solidFill>
                <a:latin typeface="+mj-lt"/>
                <a:cs typeface="Arial" charset="0"/>
              </a:rPr>
              <a:t>olfactory tract</a:t>
            </a:r>
            <a:r>
              <a:rPr lang="en-US" sz="2200" dirty="0">
                <a:solidFill>
                  <a:schemeClr val="tx1"/>
                </a:solidFill>
                <a:latin typeface="+mj-lt"/>
                <a:cs typeface="Arial" charset="0"/>
              </a:rPr>
              <a:t>. </a:t>
            </a:r>
            <a:r>
              <a:rPr lang="en-US" sz="2200" dirty="0">
                <a:solidFill>
                  <a:srgbClr val="92D050"/>
                </a:solidFill>
                <a:latin typeface="+mj-lt"/>
                <a:cs typeface="Arial" charset="0"/>
              </a:rPr>
              <a:t>(smell is the only sense that does not go to the thalamus) from 2</a:t>
            </a:r>
            <a:r>
              <a:rPr lang="en-US" sz="2200" baseline="30000" dirty="0">
                <a:solidFill>
                  <a:srgbClr val="92D050"/>
                </a:solidFill>
                <a:latin typeface="+mj-lt"/>
                <a:cs typeface="Arial" charset="0"/>
              </a:rPr>
              <a:t>nd</a:t>
            </a:r>
            <a:r>
              <a:rPr lang="en-US" sz="2200" dirty="0">
                <a:solidFill>
                  <a:srgbClr val="92D050"/>
                </a:solidFill>
                <a:latin typeface="+mj-lt"/>
                <a:cs typeface="Arial" charset="0"/>
              </a:rPr>
              <a:t> neuron to cerebral cortex.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358743" y="2893390"/>
            <a:ext cx="4151311" cy="3408087"/>
            <a:chOff x="1906588" y="3068638"/>
            <a:chExt cx="3613150" cy="3789362"/>
          </a:xfrm>
        </p:grpSpPr>
        <p:pic>
          <p:nvPicPr>
            <p:cNvPr id="9" name="Content Placeholder 5" descr="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6F8"/>
                </a:clrFrom>
                <a:clrTo>
                  <a:srgbClr val="F5F6F8">
                    <a:alpha val="0"/>
                  </a:srgbClr>
                </a:clrTo>
              </a:clrChange>
            </a:blip>
            <a:srcRect l="3001" t="2087" r="881"/>
            <a:stretch>
              <a:fillRect/>
            </a:stretch>
          </p:blipFill>
          <p:spPr>
            <a:xfrm>
              <a:off x="1906588" y="3068638"/>
              <a:ext cx="3613150" cy="37893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5103660" y="3716339"/>
              <a:ext cx="344641" cy="20475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24998" y="4180327"/>
              <a:ext cx="298725" cy="222782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857831" y="1954221"/>
            <a:ext cx="155489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126516" y="2530897"/>
            <a:ext cx="154828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698177" y="2182219"/>
            <a:ext cx="12097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7" descr="4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26"/>
          <a:stretch>
            <a:fillRect/>
          </a:stretch>
        </p:blipFill>
        <p:spPr bwMode="auto">
          <a:xfrm>
            <a:off x="838200" y="2941670"/>
            <a:ext cx="244973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EC96058-7F1E-4276-A727-56A37D5F2B5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Nerve Supply</a:t>
            </a:r>
          </a:p>
        </p:txBody>
      </p:sp>
    </p:spTree>
    <p:extLst>
      <p:ext uri="{BB962C8B-B14F-4D97-AF65-F5344CB8AC3E}">
        <p14:creationId xmlns:p14="http://schemas.microsoft.com/office/powerpoint/2010/main" val="190415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8C8532E-1F10-4BAC-AB66-F6127A2E6C8C}"/>
              </a:ext>
            </a:extLst>
          </p:cNvPr>
          <p:cNvSpPr/>
          <p:nvPr/>
        </p:nvSpPr>
        <p:spPr>
          <a:xfrm>
            <a:off x="815338" y="1576629"/>
            <a:ext cx="4910433" cy="4290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>
              <a:defRPr/>
            </a:pPr>
            <a:r>
              <a:rPr lang="en-US" sz="2200" b="1" u="sng" dirty="0">
                <a:latin typeface="+mj-lt"/>
              </a:rPr>
              <a:t>2nd  neuron: </a:t>
            </a:r>
          </a:p>
          <a:p>
            <a:pPr marL="465138" indent="-2413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+mj-lt"/>
              </a:rPr>
              <a:t>It is formed by the </a:t>
            </a:r>
            <a:r>
              <a:rPr lang="en-US" sz="2200" b="1" dirty="0">
                <a:solidFill>
                  <a:srgbClr val="C00000"/>
                </a:solidFill>
                <a:latin typeface="+mj-lt"/>
              </a:rPr>
              <a:t>Mitral cells of olfactory bulb. </a:t>
            </a:r>
          </a:p>
          <a:p>
            <a:pPr marL="465138" indent="-2413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The axons of these cells form the olfactory tract.</a:t>
            </a:r>
          </a:p>
          <a:p>
            <a:pPr marL="465138" indent="-2413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tract divides into 2 roots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(lateral and medial) </a:t>
            </a:r>
            <a:r>
              <a:rPr lang="en-US" sz="2200" dirty="0">
                <a:latin typeface="+mj-lt"/>
              </a:rPr>
              <a:t>at the </a:t>
            </a:r>
            <a:r>
              <a:rPr lang="en-US" sz="2200" b="1" dirty="0">
                <a:latin typeface="+mj-lt"/>
              </a:rPr>
              <a:t>anterior perforated substance:</a:t>
            </a:r>
          </a:p>
          <a:p>
            <a:pPr marL="464400">
              <a:defRPr/>
            </a:pPr>
            <a:r>
              <a:rPr lang="en-US" sz="2200" b="1" dirty="0">
                <a:latin typeface="+mj-lt"/>
              </a:rPr>
              <a:t>1- Lateral root:</a:t>
            </a: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(direct to area in the same side)</a:t>
            </a:r>
          </a:p>
          <a:p>
            <a:pPr marL="464400">
              <a:defRPr/>
            </a:pPr>
            <a:r>
              <a:rPr lang="en-US" sz="2200" dirty="0">
                <a:latin typeface="+mj-lt"/>
              </a:rPr>
              <a:t>Carries olfactory fibers to end in cortex of the </a:t>
            </a:r>
            <a:r>
              <a:rPr lang="en-US" sz="2200" b="1" dirty="0">
                <a:latin typeface="+mj-lt"/>
              </a:rPr>
              <a:t>Uncus </a:t>
            </a:r>
            <a:r>
              <a:rPr lang="en-US" sz="2200" dirty="0">
                <a:latin typeface="+mj-lt"/>
              </a:rPr>
              <a:t>&amp; adjacent part of </a:t>
            </a:r>
            <a:r>
              <a:rPr lang="en-US" sz="2200" b="1" dirty="0">
                <a:latin typeface="+mj-lt"/>
              </a:rPr>
              <a:t>Hippocampal  gyrus (center of smell).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014575" y="3849985"/>
            <a:ext cx="2099857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73799" y="5068835"/>
            <a:ext cx="73152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79373" y="4076898"/>
            <a:ext cx="118872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364186" y="4037266"/>
            <a:ext cx="3630706" cy="2512167"/>
            <a:chOff x="6377942" y="4048289"/>
            <a:chExt cx="4975858" cy="2512167"/>
          </a:xfrm>
        </p:grpSpPr>
        <p:pic>
          <p:nvPicPr>
            <p:cNvPr id="3074" name="Picture 2" descr="Image result for anterior perforated substan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306" y="4048289"/>
              <a:ext cx="4954494" cy="251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9795701" y="6184226"/>
              <a:ext cx="899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2" y="4792402"/>
              <a:ext cx="980017" cy="236798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182340" y="4048289"/>
              <a:ext cx="746393" cy="12710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424214" y="5599079"/>
              <a:ext cx="980016" cy="236798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9483" y="264979"/>
            <a:ext cx="4794317" cy="3487348"/>
            <a:chOff x="6559483" y="365125"/>
            <a:chExt cx="4181090" cy="3487348"/>
          </a:xfrm>
        </p:grpSpPr>
        <p:grpSp>
          <p:nvGrpSpPr>
            <p:cNvPr id="9" name="Group 8"/>
            <p:cNvGrpSpPr/>
            <p:nvPr/>
          </p:nvGrpSpPr>
          <p:grpSpPr>
            <a:xfrm>
              <a:off x="6559483" y="365125"/>
              <a:ext cx="4181090" cy="3487348"/>
              <a:chOff x="6293758" y="801545"/>
              <a:chExt cx="5184775" cy="5184775"/>
            </a:xfrm>
          </p:grpSpPr>
          <p:pic>
            <p:nvPicPr>
              <p:cNvPr id="5" name="Picture 4" descr="DFA1980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5" t="10063" r="14937" b="25896"/>
              <a:stretch>
                <a:fillRect/>
              </a:stretch>
            </p:blipFill>
            <p:spPr>
              <a:xfrm>
                <a:off x="6293758" y="801545"/>
                <a:ext cx="5184775" cy="51847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6" name="Oval 5"/>
              <p:cNvSpPr/>
              <p:nvPr/>
            </p:nvSpPr>
            <p:spPr>
              <a:xfrm>
                <a:off x="8452757" y="4978256"/>
                <a:ext cx="46038" cy="460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700237" y="4546455"/>
                <a:ext cx="979521" cy="234472"/>
              </a:xfrm>
              <a:prstGeom prst="rect">
                <a:avLst/>
              </a:prstGeom>
              <a:noFill/>
              <a:ln w="28575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759518" y="4907058"/>
                <a:ext cx="384620" cy="138418"/>
              </a:xfrm>
              <a:prstGeom prst="rect">
                <a:avLst/>
              </a:prstGeom>
              <a:noFill/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261572" y="549918"/>
              <a:ext cx="578694" cy="8632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379373" y="2608202"/>
            <a:ext cx="164592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1668593" y="5431135"/>
            <a:ext cx="2175566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666409" y="3937457"/>
            <a:ext cx="2731540" cy="2750539"/>
            <a:chOff x="5666409" y="3937457"/>
            <a:chExt cx="2731540" cy="2750539"/>
          </a:xfrm>
        </p:grpSpPr>
        <p:pic>
          <p:nvPicPr>
            <p:cNvPr id="3076" name="Picture 4" descr="https://upload.wikimedia.org/wikipedia/commons/thumb/9/96/Sobo_1909_630_-_Parahippocampal_gyrus.png/250px-Sobo_1909_630_-_Parahippocampal_gyru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409" y="3937457"/>
              <a:ext cx="2387620" cy="275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741286" y="6371882"/>
              <a:ext cx="6566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742365" y="2273547"/>
            <a:ext cx="438573" cy="24905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A8347D65-70DC-4E20-8F5A-1D0132552E5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Nerve Supply</a:t>
            </a:r>
          </a:p>
        </p:txBody>
      </p:sp>
    </p:spTree>
    <p:extLst>
      <p:ext uri="{BB962C8B-B14F-4D97-AF65-F5344CB8AC3E}">
        <p14:creationId xmlns:p14="http://schemas.microsoft.com/office/powerpoint/2010/main" val="289054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FB11C6-0257-49C0-8C52-59ADA39F01B2}"/>
              </a:ext>
            </a:extLst>
          </p:cNvPr>
          <p:cNvSpPr/>
          <p:nvPr/>
        </p:nvSpPr>
        <p:spPr>
          <a:xfrm>
            <a:off x="722085" y="1576629"/>
            <a:ext cx="49104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4400">
              <a:defRPr/>
            </a:pPr>
            <a:r>
              <a:rPr lang="en-US" sz="2200" b="1" dirty="0">
                <a:latin typeface="+mj-lt"/>
              </a:rPr>
              <a:t>2- Medial root:</a:t>
            </a: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(direct to area in the opposite side)</a:t>
            </a:r>
          </a:p>
          <a:p>
            <a:pPr marL="8073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crosses midline through anterior commissure and joins the uncrossed lateral root of opposite side.</a:t>
            </a:r>
          </a:p>
          <a:p>
            <a:pPr marL="8073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 It connects olfactory centers of 2 cerebral hemispheres. </a:t>
            </a:r>
          </a:p>
          <a:p>
            <a:pPr marL="8073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So each olfactory center receives smell sensation from both halves of nasal cavity.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75746" y="999073"/>
            <a:ext cx="5406736" cy="4453986"/>
            <a:chOff x="6248400" y="1180306"/>
            <a:chExt cx="5406736" cy="4453986"/>
          </a:xfrm>
        </p:grpSpPr>
        <p:pic>
          <p:nvPicPr>
            <p:cNvPr id="5" name="Picture 5" descr="C:\Documents and Settings\Jamila\My Documents\My Pictures\Picture4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" t="2255" r="1733" b="2131"/>
            <a:stretch/>
          </p:blipFill>
          <p:spPr bwMode="auto">
            <a:xfrm>
              <a:off x="6248400" y="1180306"/>
              <a:ext cx="5406736" cy="4453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368143" y="2018734"/>
              <a:ext cx="621456" cy="4958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8416" y="5118215"/>
              <a:ext cx="765882" cy="299947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612951" y="2587939"/>
            <a:ext cx="13716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9211" y="2248212"/>
            <a:ext cx="9144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A66B4E-2394-4F44-A574-63113FAE0A7C}"/>
              </a:ext>
            </a:extLst>
          </p:cNvPr>
          <p:cNvSpPr txBox="1"/>
          <p:nvPr/>
        </p:nvSpPr>
        <p:spPr>
          <a:xfrm>
            <a:off x="6430754" y="5535761"/>
            <a:ext cx="515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+mj-lt"/>
              </a:rPr>
              <a:t>*Note: The lateral root goes to the same side while the medial root crosses to the opposite side.</a:t>
            </a:r>
            <a:endParaRPr lang="en-GB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F92F91B-08BD-4B75-9D1C-713C5EB9A8C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Nerve Supply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AAD3AF-BDBF-4304-A107-B38C5B1564D4}"/>
              </a:ext>
            </a:extLst>
          </p:cNvPr>
          <p:cNvSpPr txBox="1"/>
          <p:nvPr/>
        </p:nvSpPr>
        <p:spPr>
          <a:xfrm>
            <a:off x="1280161" y="5169436"/>
            <a:ext cx="4352358" cy="132343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NB. Olfactory pathway is the only sensory pathway which reaches the cerebral cortex without passing through the Thalamus.</a:t>
            </a:r>
          </a:p>
        </p:txBody>
      </p:sp>
    </p:spTree>
    <p:extLst>
      <p:ext uri="{BB962C8B-B14F-4D97-AF65-F5344CB8AC3E}">
        <p14:creationId xmlns:p14="http://schemas.microsoft.com/office/powerpoint/2010/main" val="2727329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0801" y="1576629"/>
            <a:ext cx="530954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Sphenopalatine artery (</a:t>
            </a:r>
            <a:r>
              <a:rPr lang="en-US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branch of 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maxillary).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(external carotid)</a:t>
            </a:r>
          </a:p>
          <a:p>
            <a:pPr marL="360000" indent="-3600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Anterior and Posterior Ethmoidal (</a:t>
            </a:r>
            <a:r>
              <a:rPr lang="en-US" altLang="en-US" sz="22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branch of 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ophthalmic). </a:t>
            </a:r>
            <a:r>
              <a:rPr lang="en-US" altLang="en-US" sz="1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(internal carotid)</a:t>
            </a:r>
          </a:p>
          <a:p>
            <a:pPr indent="-360000" eaLnBrk="1" hangingPunct="1">
              <a:buFont typeface="+mj-lt"/>
              <a:buAutoNum type="arabicPeriod"/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Superior labial (</a:t>
            </a:r>
            <a:r>
              <a:rPr lang="en-US" altLang="en-US" sz="22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branch of 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facial).</a:t>
            </a:r>
            <a:r>
              <a:rPr lang="en-US" altLang="en-US" sz="12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(external carotid)</a:t>
            </a:r>
          </a:p>
          <a:p>
            <a:pPr indent="-457200" eaLnBrk="1" hangingPunct="1">
              <a:buFont typeface="+mj-lt"/>
              <a:buAutoNum type="arabicPeriod"/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Greater palatine artery </a:t>
            </a:r>
            <a:r>
              <a:rPr lang="en-US" altLang="en-US" dirty="0">
                <a:solidFill>
                  <a:schemeClr val="tx1"/>
                </a:solidFill>
                <a:latin typeface="+mj-lt"/>
              </a:rPr>
              <a:t>(Branch of maxillary)</a:t>
            </a:r>
          </a:p>
          <a:p>
            <a:pPr marL="3600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200" dirty="0">
                <a:latin typeface="+mj-lt"/>
              </a:rPr>
              <a:t>Lateral nasal artery </a:t>
            </a:r>
            <a:r>
              <a:rPr lang="en-US" altLang="en-US" dirty="0">
                <a:latin typeface="+mj-lt"/>
              </a:rPr>
              <a:t>(Branch of facial)</a:t>
            </a:r>
            <a:endParaRPr lang="en-US" altLang="en-US" dirty="0">
              <a:solidFill>
                <a:schemeClr val="tx1"/>
              </a:solidFill>
              <a:latin typeface="+mj-lt"/>
            </a:endParaRPr>
          </a:p>
          <a:p>
            <a:pPr marL="360000" indent="-342900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Applied anatomy : </a:t>
            </a:r>
          </a:p>
          <a:p>
            <a:pPr marL="360000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The most common site for </a:t>
            </a:r>
            <a:r>
              <a:rPr lang="en-US" altLang="en-US" sz="2200" b="1" dirty="0">
                <a:solidFill>
                  <a:schemeClr val="tx1"/>
                </a:solidFill>
                <a:latin typeface="+mj-lt"/>
              </a:rPr>
              <a:t>epistaxis </a:t>
            </a:r>
            <a:r>
              <a:rPr lang="en-US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(nosebleed) 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is at the anterior &amp; inferior part of nasal septum</a:t>
            </a:r>
          </a:p>
          <a:p>
            <a:pPr marL="360000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 (Little’s area) because of the rich arterial anastomosis </a:t>
            </a:r>
            <a:endParaRPr lang="en-GB" sz="2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21656" y="688036"/>
            <a:ext cx="5364958" cy="3551455"/>
            <a:chOff x="5961233" y="1695329"/>
            <a:chExt cx="5364958" cy="4321175"/>
          </a:xfrm>
        </p:grpSpPr>
        <p:pic>
          <p:nvPicPr>
            <p:cNvPr id="5" name="Picture 6" descr="F66122-008-f2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" t="1350" r="807" b="3020"/>
            <a:stretch>
              <a:fillRect/>
            </a:stretch>
          </p:blipFill>
          <p:spPr>
            <a:xfrm>
              <a:off x="5961233" y="1695329"/>
              <a:ext cx="5329238" cy="4321175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7293940" y="1775922"/>
              <a:ext cx="1079500" cy="180511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97972" y="2416358"/>
              <a:ext cx="1109230" cy="180511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28110" y="2857548"/>
              <a:ext cx="949121" cy="163344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008845" y="5641937"/>
              <a:ext cx="1317346" cy="329482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211053" y="1917078"/>
            <a:ext cx="2501308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211053" y="2490056"/>
            <a:ext cx="8935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713008" y="2490056"/>
            <a:ext cx="217501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235945" y="3116619"/>
            <a:ext cx="157206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1311766" y="5281302"/>
            <a:ext cx="140124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7326386" y="4239491"/>
            <a:ext cx="3273413" cy="2447745"/>
            <a:chOff x="7326386" y="4239491"/>
            <a:chExt cx="3273413" cy="2447745"/>
          </a:xfrm>
        </p:grpSpPr>
        <p:grpSp>
          <p:nvGrpSpPr>
            <p:cNvPr id="19" name="Group 18"/>
            <p:cNvGrpSpPr/>
            <p:nvPr/>
          </p:nvGrpSpPr>
          <p:grpSpPr>
            <a:xfrm>
              <a:off x="7326386" y="4239491"/>
              <a:ext cx="3273413" cy="2447745"/>
              <a:chOff x="7326386" y="4239491"/>
              <a:chExt cx="3273413" cy="2447745"/>
            </a:xfrm>
          </p:grpSpPr>
          <p:pic>
            <p:nvPicPr>
              <p:cNvPr id="6146" name="Picture 2" descr="Image result for Little’s are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6386" y="4239491"/>
                <a:ext cx="3273413" cy="2410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337450" y="6379459"/>
                <a:ext cx="6566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Extra 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H="1">
              <a:off x="9150755" y="5223163"/>
              <a:ext cx="616703" cy="403024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23D46E9-EF26-4209-8EB5-02A72F2F5351}"/>
              </a:ext>
            </a:extLst>
          </p:cNvPr>
          <p:cNvSpPr txBox="1">
            <a:spLocks/>
          </p:cNvSpPr>
          <p:nvPr/>
        </p:nvSpPr>
        <p:spPr>
          <a:xfrm>
            <a:off x="760801" y="352689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Arterial Supply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(from both external and internal carotid arteries)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A82FCC-487E-4D35-AE2A-FE552C8394D2}"/>
              </a:ext>
            </a:extLst>
          </p:cNvPr>
          <p:cNvSpPr txBox="1"/>
          <p:nvPr/>
        </p:nvSpPr>
        <p:spPr>
          <a:xfrm>
            <a:off x="1147812" y="5786224"/>
            <a:ext cx="2627790" cy="738664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Remember: </a:t>
            </a:r>
          </a:p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Nerve supply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nasopalatine </a:t>
            </a:r>
          </a:p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Arterial supply  sphenopalatine  </a:t>
            </a:r>
            <a:endParaRPr lang="ar-SA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7322ABF-61CF-45D0-B3D3-4206202B49D5}"/>
              </a:ext>
            </a:extLst>
          </p:cNvPr>
          <p:cNvCxnSpPr>
            <a:cxnSpLocks/>
          </p:cNvCxnSpPr>
          <p:nvPr/>
        </p:nvCxnSpPr>
        <p:spPr>
          <a:xfrm>
            <a:off x="1353828" y="3444972"/>
            <a:ext cx="181055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2F7A9F-2F83-49EB-88BA-4074ECA20F04}"/>
              </a:ext>
            </a:extLst>
          </p:cNvPr>
          <p:cNvSpPr/>
          <p:nvPr/>
        </p:nvSpPr>
        <p:spPr>
          <a:xfrm>
            <a:off x="7326386" y="3990109"/>
            <a:ext cx="953090" cy="12746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xmlns="" id="{8D57B356-C22F-449E-9654-E8B5518BF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20530" y="1661140"/>
            <a:ext cx="5183188" cy="1583407"/>
          </a:xfrm>
        </p:spPr>
        <p:txBody>
          <a:bodyPr/>
          <a:lstStyle/>
          <a:p>
            <a:pPr marL="720000" indent="-360000">
              <a:defRPr/>
            </a:pPr>
            <a:r>
              <a:rPr lang="en-GB" sz="2200" dirty="0">
                <a:latin typeface="+mj-lt"/>
              </a:rPr>
              <a:t>To </a:t>
            </a:r>
            <a:r>
              <a:rPr lang="en-GB" sz="2200" b="1" dirty="0">
                <a:latin typeface="+mj-lt"/>
              </a:rPr>
              <a:t>Submandibular</a:t>
            </a:r>
            <a:endParaRPr lang="en-GB" sz="2200" dirty="0">
              <a:latin typeface="+mj-lt"/>
            </a:endParaRPr>
          </a:p>
          <a:p>
            <a:pPr marL="720000" indent="-360000">
              <a:defRPr/>
            </a:pPr>
            <a:r>
              <a:rPr lang="en-GB" sz="2200" b="1" dirty="0">
                <a:latin typeface="+mj-lt"/>
              </a:rPr>
              <a:t>Upper deep cervical nodes</a:t>
            </a:r>
            <a:r>
              <a:rPr lang="en-GB" sz="2200" dirty="0">
                <a:latin typeface="+mj-lt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xmlns="" id="{783462F6-E82D-4AD3-A3C5-224D7874A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532" y="1661141"/>
            <a:ext cx="5927153" cy="1767858"/>
          </a:xfrm>
        </p:spPr>
        <p:txBody>
          <a:bodyPr/>
          <a:lstStyle/>
          <a:p>
            <a:pPr marL="720000" indent="-360000">
              <a:defRPr/>
            </a:pPr>
            <a:r>
              <a:rPr lang="en-US" sz="2200" b="1" dirty="0">
                <a:latin typeface="+mj-lt"/>
              </a:rPr>
              <a:t>Venous plexus </a:t>
            </a:r>
            <a:r>
              <a:rPr lang="en-US" sz="2200" dirty="0">
                <a:latin typeface="+mj-lt"/>
              </a:rPr>
              <a:t>in the submucosa formed by veins accompanying the arteries </a:t>
            </a:r>
          </a:p>
          <a:p>
            <a:pPr marL="720000" indent="-360000">
              <a:defRPr/>
            </a:pPr>
            <a:r>
              <a:rPr lang="en-US" sz="2200" dirty="0">
                <a:latin typeface="+mj-lt"/>
              </a:rPr>
              <a:t>They drain into </a:t>
            </a:r>
            <a:r>
              <a:rPr lang="en-US" sz="2200" b="1" dirty="0">
                <a:latin typeface="+mj-lt"/>
              </a:rPr>
              <a:t>cavernous sinus</a:t>
            </a:r>
            <a:r>
              <a:rPr lang="en-US" sz="2000" b="1" dirty="0">
                <a:latin typeface="+mj-lt"/>
              </a:rPr>
              <a:t>(Facial vein)</a:t>
            </a:r>
            <a:r>
              <a:rPr lang="en-US" sz="2200" b="1" dirty="0">
                <a:latin typeface="+mj-lt"/>
              </a:rPr>
              <a:t>* </a:t>
            </a:r>
            <a:r>
              <a:rPr lang="en-US" sz="2200" dirty="0">
                <a:latin typeface="+mj-lt"/>
              </a:rPr>
              <a:t>&amp; </a:t>
            </a:r>
            <a:r>
              <a:rPr lang="en-US" sz="2200" b="1" dirty="0">
                <a:latin typeface="+mj-lt"/>
              </a:rPr>
              <a:t>pterygoid venous plexus.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36921" y="3244548"/>
            <a:ext cx="3843284" cy="3275653"/>
            <a:chOff x="0" y="1888333"/>
            <a:chExt cx="3960813" cy="4679950"/>
          </a:xfrm>
        </p:grpSpPr>
        <p:pic>
          <p:nvPicPr>
            <p:cNvPr id="9" name="Picture 2" descr="C:\Documents and Settings\User\My Documents\Student Gray\8. Head and neck\F66122-008-f23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0" r="14435" b="3236"/>
            <a:stretch>
              <a:fillRect/>
            </a:stretch>
          </p:blipFill>
          <p:spPr bwMode="auto">
            <a:xfrm>
              <a:off x="0" y="1888333"/>
              <a:ext cx="3960813" cy="467995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391174" y="2846659"/>
              <a:ext cx="1353739" cy="359263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52038" y="6184621"/>
              <a:ext cx="1731230" cy="359263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041547" y="2714903"/>
            <a:ext cx="2888198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48263" y="3020930"/>
            <a:ext cx="264894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663215" y="1962972"/>
            <a:ext cx="165515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8355744" y="2424970"/>
            <a:ext cx="2935013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236593" y="2905357"/>
            <a:ext cx="3354281" cy="3472036"/>
            <a:chOff x="7555215" y="3029734"/>
            <a:chExt cx="3354281" cy="3472036"/>
          </a:xfrm>
        </p:grpSpPr>
        <p:pic>
          <p:nvPicPr>
            <p:cNvPr id="17" name="Picture 6" descr="F66122-008-f2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3" r="20306" b="5325"/>
            <a:stretch>
              <a:fillRect/>
            </a:stretch>
          </p:blipFill>
          <p:spPr>
            <a:xfrm>
              <a:off x="7555215" y="3069932"/>
              <a:ext cx="3289849" cy="3431838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7709096" y="5407924"/>
              <a:ext cx="1274544" cy="1419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20776" y="3029734"/>
              <a:ext cx="1188720" cy="141975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3B301FE9-995C-4828-A4D4-A04A8D028FB7}"/>
              </a:ext>
            </a:extLst>
          </p:cNvPr>
          <p:cNvCxnSpPr>
            <a:cxnSpLocks/>
          </p:cNvCxnSpPr>
          <p:nvPr/>
        </p:nvCxnSpPr>
        <p:spPr>
          <a:xfrm flipV="1">
            <a:off x="1979305" y="4261845"/>
            <a:ext cx="2086456" cy="93942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281BBE3-4744-4D13-85D5-019DBFC3948A}"/>
              </a:ext>
            </a:extLst>
          </p:cNvPr>
          <p:cNvSpPr/>
          <p:nvPr/>
        </p:nvSpPr>
        <p:spPr>
          <a:xfrm>
            <a:off x="232686" y="4395737"/>
            <a:ext cx="2204235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  <a:latin typeface="+mj-lt"/>
              </a:rPr>
              <a:t>The emissary vein directly opens into the cavernous sinus. The vein is special because it is </a:t>
            </a:r>
          </a:p>
          <a:p>
            <a:pPr algn="ctr"/>
            <a:r>
              <a:rPr lang="en-US" dirty="0">
                <a:solidFill>
                  <a:srgbClr val="92D050"/>
                </a:solidFill>
                <a:latin typeface="+mj-lt"/>
              </a:rPr>
              <a:t>valve-less, so blood can pass in 2 directions</a:t>
            </a:r>
            <a:endParaRPr lang="en-GB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7C5C7B4-B01A-4E12-95D8-A903D82F4DCD}"/>
              </a:ext>
            </a:extLst>
          </p:cNvPr>
          <p:cNvSpPr/>
          <p:nvPr/>
        </p:nvSpPr>
        <p:spPr>
          <a:xfrm>
            <a:off x="232686" y="3460483"/>
            <a:ext cx="3068803" cy="92333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+mj-lt"/>
              </a:rPr>
              <a:t>*The internal carotid artery and abducens nerve are present in the cavernous sinus</a:t>
            </a:r>
            <a:endParaRPr lang="en-GB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CC800C9D-F85E-41D0-97EC-C6472A128C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5F6BF617-C818-40C9-B4FE-CB01FAE8C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33" y="837228"/>
            <a:ext cx="5157787" cy="823912"/>
          </a:xfrm>
        </p:spPr>
        <p:txBody>
          <a:bodyPr/>
          <a:lstStyle/>
          <a:p>
            <a:pPr marL="360000" indent="-360000"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Venous Drainage</a:t>
            </a:r>
            <a:endParaRPr lang="en-GB" sz="2200" dirty="0">
              <a:latin typeface="+mj-lt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935AFCCD-6386-49AE-A52D-23F9D098C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20530" y="837228"/>
            <a:ext cx="5183188" cy="823912"/>
          </a:xfrm>
        </p:spPr>
        <p:txBody>
          <a:bodyPr/>
          <a:lstStyle/>
          <a:p>
            <a:pPr marL="360000" indent="-360000"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Lymphatic Drainage</a:t>
            </a:r>
            <a:endParaRPr lang="en-GB" sz="2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BAD3EA-0A4A-41DF-A1A9-8DEDA4766C55}"/>
              </a:ext>
            </a:extLst>
          </p:cNvPr>
          <p:cNvSpPr txBox="1"/>
          <p:nvPr/>
        </p:nvSpPr>
        <p:spPr>
          <a:xfrm>
            <a:off x="6269996" y="3774191"/>
            <a:ext cx="1576533" cy="1815882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Blood passes according to pressure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Can transmit infection from nasal cavity to cavernous sinus </a:t>
            </a:r>
            <a:endParaRPr lang="ar-SA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2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/>
              <a:t>Objectives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b="1" dirty="0"/>
              <a:t>At the end of the lecture, students should be able to: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structures forming the walls of the nasal cavity. 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List the main structures draining into the lateral wall of the nasal cavity. 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Differentiate between the respiratory and olfactory regions of the nasal cavity.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List the main sensory and blood supply of the nose.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olfactory pathway.</a:t>
            </a:r>
          </a:p>
        </p:txBody>
      </p:sp>
    </p:spTree>
    <p:extLst>
      <p:ext uri="{BB962C8B-B14F-4D97-AF65-F5344CB8AC3E}">
        <p14:creationId xmlns:p14="http://schemas.microsoft.com/office/powerpoint/2010/main" val="1134640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9A2BAF73-B7A2-4E68-8868-C40D5C03B8B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01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Clinical significances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C87F8-3D16-4769-95D3-ACD1EFF149FD}"/>
              </a:ext>
            </a:extLst>
          </p:cNvPr>
          <p:cNvSpPr txBox="1"/>
          <p:nvPr/>
        </p:nvSpPr>
        <p:spPr>
          <a:xfrm>
            <a:off x="415636" y="1046018"/>
            <a:ext cx="105156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+mj-lt"/>
              </a:rPr>
              <a:t>NOSEBLEED:</a:t>
            </a:r>
          </a:p>
          <a:p>
            <a:r>
              <a:rPr lang="en-GB" dirty="0">
                <a:latin typeface="+mj-lt"/>
              </a:rPr>
              <a:t>      - It is common case due to rich blood supply of the node.</a:t>
            </a:r>
          </a:p>
          <a:p>
            <a:r>
              <a:rPr lang="en-GB" dirty="0">
                <a:latin typeface="+mj-lt"/>
              </a:rPr>
              <a:t>      - Most likely occur in anterior third of nasal cavity.</a:t>
            </a:r>
          </a:p>
          <a:p>
            <a:r>
              <a:rPr lang="en-GB" dirty="0">
                <a:latin typeface="+mj-lt"/>
              </a:rPr>
              <a:t>      -Cause could be local due to trauma or systemic due to hypertension.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2000" b="1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+mj-lt"/>
              </a:rPr>
              <a:t>DISEASES OF THE NASAL CAVITY INCLUDE:</a:t>
            </a:r>
          </a:p>
          <a:p>
            <a:r>
              <a:rPr lang="en-GB" dirty="0">
                <a:latin typeface="+mj-lt"/>
              </a:rPr>
              <a:t>       -  Viral</a:t>
            </a:r>
          </a:p>
          <a:p>
            <a:r>
              <a:rPr lang="en-GB" dirty="0"/>
              <a:t>       - </a:t>
            </a:r>
            <a:r>
              <a:rPr lang="en-GB" dirty="0">
                <a:latin typeface="+mj-lt"/>
              </a:rPr>
              <a:t>Bacterial</a:t>
            </a:r>
          </a:p>
          <a:p>
            <a:r>
              <a:rPr lang="en-GB" dirty="0">
                <a:latin typeface="+mj-lt"/>
              </a:rPr>
              <a:t>       - Fungal infections</a:t>
            </a:r>
          </a:p>
          <a:p>
            <a:r>
              <a:rPr lang="en-GB" dirty="0">
                <a:latin typeface="+mj-lt"/>
              </a:rPr>
              <a:t>       - Nasal cavity tumours </a:t>
            </a:r>
          </a:p>
          <a:p>
            <a:r>
              <a:rPr lang="en-GB" dirty="0">
                <a:latin typeface="+mj-lt"/>
              </a:rPr>
              <a:t>       - Inflammations of the nasal mucosa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+mj-lt"/>
              </a:rPr>
              <a:t>Inflammation</a:t>
            </a:r>
            <a:r>
              <a:rPr lang="en-GB" b="1" dirty="0">
                <a:latin typeface="+mj-lt"/>
              </a:rPr>
              <a:t>:</a:t>
            </a:r>
          </a:p>
          <a:p>
            <a:r>
              <a:rPr lang="en-GB" dirty="0">
                <a:latin typeface="+mj-lt"/>
              </a:rPr>
              <a:t>▪ The paranasal sinuses are joined to the nasal cavity via small orifices called ostia.</a:t>
            </a:r>
          </a:p>
          <a:p>
            <a:r>
              <a:rPr lang="en-GB" dirty="0">
                <a:latin typeface="+mj-lt"/>
              </a:rPr>
              <a:t> These become blocked easily by allergic inflammation, or by swelling in the nasal lining</a:t>
            </a:r>
          </a:p>
          <a:p>
            <a:r>
              <a:rPr lang="en-GB" dirty="0">
                <a:latin typeface="+mj-lt"/>
              </a:rPr>
              <a:t>that occurs with a cold. If this happens, normal drainage of mucus within the sinuses is disrupted,</a:t>
            </a:r>
          </a:p>
          <a:p>
            <a:r>
              <a:rPr lang="en-GB" dirty="0">
                <a:latin typeface="+mj-lt"/>
              </a:rPr>
              <a:t> and sinusitis may occur.</a:t>
            </a:r>
          </a:p>
          <a:p>
            <a:r>
              <a:rPr lang="en-GB" dirty="0">
                <a:latin typeface="+mj-lt"/>
              </a:rPr>
              <a:t>▪ Because the maxillary posterior teeth are close to the maxillary sinus, this can also cause clinical problems</a:t>
            </a:r>
          </a:p>
          <a:p>
            <a:r>
              <a:rPr lang="en-GB" dirty="0">
                <a:latin typeface="+mj-lt"/>
              </a:rPr>
              <a:t> if any disease processes are present, such as an infection in any of these teeth.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10717A-0F85-4B51-B4CB-CEF99C86F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131" y="4097916"/>
            <a:ext cx="1724211" cy="1714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9E5E54-D60A-4BFB-B4B6-A450A828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24" y="1155349"/>
            <a:ext cx="2233421" cy="2902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8348AC-7275-4EBA-951D-7C77DDBFF04C}"/>
              </a:ext>
            </a:extLst>
          </p:cNvPr>
          <p:cNvSpPr txBox="1"/>
          <p:nvPr/>
        </p:nvSpPr>
        <p:spPr>
          <a:xfrm>
            <a:off x="8805949" y="193964"/>
            <a:ext cx="2307821" cy="36933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*Only in Boys slides </a:t>
            </a:r>
          </a:p>
        </p:txBody>
      </p:sp>
    </p:spTree>
    <p:extLst>
      <p:ext uri="{BB962C8B-B14F-4D97-AF65-F5344CB8AC3E}">
        <p14:creationId xmlns:p14="http://schemas.microsoft.com/office/powerpoint/2010/main" val="1846635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93DE3167-0ECC-4B42-ADAD-4ACA3FB0B69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4440382" cy="7501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Clinical significances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16B23A-75EF-4A93-B08E-21D11C8DF7FB}"/>
              </a:ext>
            </a:extLst>
          </p:cNvPr>
          <p:cNvSpPr txBox="1"/>
          <p:nvPr/>
        </p:nvSpPr>
        <p:spPr>
          <a:xfrm>
            <a:off x="214745" y="1115292"/>
            <a:ext cx="9220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+mj-lt"/>
              </a:rPr>
              <a:t>Deviated Septum:</a:t>
            </a:r>
          </a:p>
          <a:p>
            <a:r>
              <a:rPr lang="en-GB" dirty="0">
                <a:latin typeface="+mj-lt"/>
              </a:rPr>
              <a:t>▪ Occurs when the thin wall (nasal septum) between the nasal passages is displaced to one side.</a:t>
            </a:r>
          </a:p>
          <a:p>
            <a:r>
              <a:rPr lang="en-GB" dirty="0">
                <a:latin typeface="+mj-lt"/>
              </a:rPr>
              <a:t>▪ In many people, the nasal septum is displaced or deviated making one nasal passage smaller.</a:t>
            </a:r>
          </a:p>
          <a:p>
            <a:r>
              <a:rPr lang="en-GB" dirty="0">
                <a:latin typeface="+mj-lt"/>
              </a:rPr>
              <a:t>▪ When a deviated septum is severe, it can block one side of the nose and reduce airflow, causing difficulty breathing.</a:t>
            </a:r>
          </a:p>
          <a:p>
            <a:r>
              <a:rPr lang="en-GB" dirty="0">
                <a:latin typeface="+mj-lt"/>
              </a:rPr>
              <a:t>▪ Nasal obstruction can occur from a deviated nasal septum, from swelling of the tissues lining the nose, or from both.</a:t>
            </a:r>
          </a:p>
          <a:p>
            <a:r>
              <a:rPr lang="en-GB" dirty="0">
                <a:latin typeface="+mj-lt"/>
              </a:rPr>
              <a:t>▪ Treatment of nasal obstruction may include medications to reduce the swelling or nasal dilators that help open the nasal passages.</a:t>
            </a:r>
          </a:p>
          <a:p>
            <a:r>
              <a:rPr lang="en-GB" dirty="0">
                <a:latin typeface="+mj-lt"/>
              </a:rPr>
              <a:t>▪ To correct a deviated septum, surgery is necessary.</a:t>
            </a:r>
          </a:p>
          <a:p>
            <a:endParaRPr lang="en-GB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+mj-lt"/>
              </a:rPr>
              <a:t>Cancer:</a:t>
            </a:r>
            <a:endParaRPr lang="en-GB" sz="2000" dirty="0">
              <a:latin typeface="+mj-lt"/>
            </a:endParaRPr>
          </a:p>
          <a:p>
            <a:r>
              <a:rPr lang="en-GB" dirty="0">
                <a:latin typeface="+mj-lt"/>
              </a:rPr>
              <a:t>▪ Malignancies of the paranasal sinuses comprise approximately 0.2%of all malignancies.</a:t>
            </a:r>
          </a:p>
          <a:p>
            <a:r>
              <a:rPr lang="en-GB" dirty="0">
                <a:latin typeface="+mj-lt"/>
              </a:rPr>
              <a:t>▪ About 80% of these malignancies arise in the maxillary sinus.</a:t>
            </a:r>
          </a:p>
          <a:p>
            <a:r>
              <a:rPr lang="en-GB" dirty="0">
                <a:latin typeface="+mj-lt"/>
              </a:rPr>
              <a:t>▪ They most often occur in the age group between 40 and 70 years.</a:t>
            </a:r>
          </a:p>
          <a:p>
            <a:r>
              <a:rPr lang="en-GB" dirty="0">
                <a:latin typeface="+mj-lt"/>
              </a:rPr>
              <a:t>▪ Carcinomas are more frequent than sarcomas.</a:t>
            </a:r>
          </a:p>
          <a:p>
            <a:r>
              <a:rPr lang="en-GB" dirty="0">
                <a:latin typeface="+mj-lt"/>
              </a:rPr>
              <a:t>▪ Tumours of the sphenoid and frontal sinuses are extremely rare.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564067-C4D5-4752-BEC7-D5D26224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945" y="1780310"/>
            <a:ext cx="2625835" cy="3176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05BDAC-3322-4EC2-B964-217D7388108F}"/>
              </a:ext>
            </a:extLst>
          </p:cNvPr>
          <p:cNvSpPr txBox="1"/>
          <p:nvPr/>
        </p:nvSpPr>
        <p:spPr>
          <a:xfrm>
            <a:off x="8805949" y="193964"/>
            <a:ext cx="2307821" cy="36933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*Only in Boys slides </a:t>
            </a:r>
          </a:p>
        </p:txBody>
      </p:sp>
    </p:spTree>
    <p:extLst>
      <p:ext uri="{BB962C8B-B14F-4D97-AF65-F5344CB8AC3E}">
        <p14:creationId xmlns:p14="http://schemas.microsoft.com/office/powerpoint/2010/main" val="2788712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atomy of the Nose and Olfactory Nerve - MindMeister Mind Map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" y="1304963"/>
            <a:ext cx="12192001" cy="48324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EEE6F92-C7FE-433A-87F5-1FC672A4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088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1627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xmlns="" id="{B98FC2DA-457F-4E15-82A5-85E2305F44F0}"/>
              </a:ext>
            </a:extLst>
          </p:cNvPr>
          <p:cNvSpPr txBox="1">
            <a:spLocks/>
          </p:cNvSpPr>
          <p:nvPr/>
        </p:nvSpPr>
        <p:spPr>
          <a:xfrm>
            <a:off x="245438" y="450573"/>
            <a:ext cx="5399987" cy="625502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(1) Anterior nasal floor is composed of?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Horizontal plate of the palatine bone                                                              B) </a:t>
            </a:r>
            <a:r>
              <a:rPr lang="en-US" sz="1600" dirty="0"/>
              <a:t>Palatine process of maxilla 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Vomer</a:t>
            </a:r>
            <a:r>
              <a:rPr lang="en-US" sz="1600" dirty="0"/>
              <a:t>                     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Inferior meats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(2) Paranasal Sinuses are lined with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serous membrane                               B) Cutaneous membrane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Mucoperiosteum                                 D) Non of them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(3) Which sinus doesn't open into the middle meatus?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A) Maxillary                                                       </a:t>
            </a: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Sphenoidal sinus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Frontal                                                           </a:t>
            </a:r>
            <a:r>
              <a:rPr lang="en-US" sz="1600" dirty="0"/>
              <a:t>D)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Middle ethmoidal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(4) Olfactory Mucosa in nasal cavity is present 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Upper part                                                                B) Lower part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Right part                                                                  D) Left part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(5)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Posterior part of nasal cavity is innervated by all of the following except?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Anterior Ethmoidal                                              B) Nasopalatine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Pterygopalatine ganglion                                    D) Palatine</a:t>
            </a:r>
          </a:p>
        </p:txBody>
      </p:sp>
      <p:sp>
        <p:nvSpPr>
          <p:cNvPr id="4" name="Shape 527">
            <a:extLst>
              <a:ext uri="{FF2B5EF4-FFF2-40B4-BE49-F238E27FC236}">
                <a16:creationId xmlns:a16="http://schemas.microsoft.com/office/drawing/2014/main" xmlns="" id="{0B108AA0-D091-451A-A851-26858A455AAB}"/>
              </a:ext>
            </a:extLst>
          </p:cNvPr>
          <p:cNvSpPr txBox="1">
            <a:spLocks/>
          </p:cNvSpPr>
          <p:nvPr/>
        </p:nvSpPr>
        <p:spPr>
          <a:xfrm>
            <a:off x="6546577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(6) Which root of 2nd neuron (mitral cells) joins the opposite side?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Medial root                                                            B) Lateral root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C) Upper root                                                              </a:t>
            </a:r>
            <a:r>
              <a:rPr lang="en-US" sz="1600" dirty="0"/>
              <a:t>D) Lower root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(7)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First order neurons are present in?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Olfactory epithelium                                         B) Olfactory bulb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Olfactory tract                                                     D) Non of them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(8) What is the most common site for epistaxis (nosebleed)?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Anterior &amp; inferior part of nasal septum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Posterior part of nasal septum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Floor of nasal cavity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Lateral wall of nasal cavity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(9) 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                                                B) 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                                                D) 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(10) 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</a:t>
            </a:r>
          </a:p>
        </p:txBody>
      </p:sp>
    </p:spTree>
    <p:extLst>
      <p:ext uri="{BB962C8B-B14F-4D97-AF65-F5344CB8AC3E}">
        <p14:creationId xmlns:p14="http://schemas.microsoft.com/office/powerpoint/2010/main" val="277021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>
            <a:extLst>
              <a:ext uri="{FF2B5EF4-FFF2-40B4-BE49-F238E27FC236}">
                <a16:creationId xmlns:a16="http://schemas.microsoft.com/office/drawing/2014/main" xmlns="" id="{5ECD51B0-E371-4E0F-B5AF-3203D3DBC25D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56">
            <a:extLst>
              <a:ext uri="{FF2B5EF4-FFF2-40B4-BE49-F238E27FC236}">
                <a16:creationId xmlns:a16="http://schemas.microsoft.com/office/drawing/2014/main" xmlns="" id="{1141A1C1-D7B5-465D-8F19-2F7BD16633A6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2981E4-E3EE-47F3-ADDE-7C2C26FBC37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Answers</a:t>
            </a:r>
          </a:p>
        </p:txBody>
      </p:sp>
      <p:sp>
        <p:nvSpPr>
          <p:cNvPr id="7" name="Shape 541">
            <a:extLst>
              <a:ext uri="{FF2B5EF4-FFF2-40B4-BE49-F238E27FC236}">
                <a16:creationId xmlns:a16="http://schemas.microsoft.com/office/drawing/2014/main" xmlns="" id="{059D6DD9-609F-4762-A3FC-7970E87015BB}"/>
              </a:ext>
            </a:extLst>
          </p:cNvPr>
          <p:cNvSpPr txBox="1">
            <a:spLocks/>
          </p:cNvSpPr>
          <p:nvPr/>
        </p:nvSpPr>
        <p:spPr>
          <a:xfrm>
            <a:off x="3658685" y="1008934"/>
            <a:ext cx="4874616" cy="4846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3600" dirty="0">
                <a:latin typeface="Agency FB" panose="020B0503020202020204" pitchFamily="34" charset="0"/>
              </a:rPr>
              <a:t>(1) B          (6) A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(2) C           (7) .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(3) B           (8) A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(4) A           (9)  .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(5) A          (10) .  </a:t>
            </a:r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xmlns="" id="{AA804BE9-FDF2-4AEA-924D-54731E4C4671}"/>
              </a:ext>
            </a:extLst>
          </p:cNvPr>
          <p:cNvSpPr/>
          <p:nvPr/>
        </p:nvSpPr>
        <p:spPr>
          <a:xfrm flipV="1">
            <a:off x="0" y="6720112"/>
            <a:ext cx="12192000" cy="13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031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xmlns="" id="{C54056E8-FA58-424C-8683-16A3AF9B8519}"/>
              </a:ext>
            </a:extLst>
          </p:cNvPr>
          <p:cNvSpPr txBox="1">
            <a:spLocks/>
          </p:cNvSpPr>
          <p:nvPr/>
        </p:nvSpPr>
        <p:spPr>
          <a:xfrm>
            <a:off x="1656522" y="450574"/>
            <a:ext cx="8878955" cy="53936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(1) What are the functions of the paranasal sinuses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360000" indent="-1800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Lighten the skull weight </a:t>
            </a:r>
          </a:p>
          <a:p>
            <a:pPr marL="360000" indent="-1800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amplify the sound as we speak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(2) Describe how respiratory mucosa moisten, clean, and warm)?</a:t>
            </a:r>
          </a:p>
          <a:p>
            <a:pPr marL="360000" indent="-180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The air is moistened by the secretion of numerous serous glands. </a:t>
            </a:r>
          </a:p>
          <a:p>
            <a:pPr marL="360000" indent="-180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It is cleaned by the removal of the dust particles by the ciliary action of the columnar ciliated epithelium</a:t>
            </a:r>
          </a:p>
          <a:p>
            <a:pPr marL="360000" indent="-180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 that covers the mucosa. The air is warmed by a submucous venous plexus. </a:t>
            </a: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(3) Mention the innervation of nasal cavity?</a:t>
            </a:r>
          </a:p>
          <a:p>
            <a:pPr marL="360000" indent="-1800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The anterior part is supplied by </a:t>
            </a:r>
            <a:r>
              <a:rPr lang="en-US" sz="1800" b="1" dirty="0"/>
              <a:t>Anterior Ethmoidal</a:t>
            </a:r>
            <a:r>
              <a:rPr lang="en-US" sz="1800" dirty="0"/>
              <a:t> nerve (a branch of the ophthalmic nerve).</a:t>
            </a:r>
          </a:p>
          <a:p>
            <a:pPr marL="360000" indent="-1800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The posterior part is supplied by branches of </a:t>
            </a:r>
            <a:r>
              <a:rPr lang="en-US" sz="1800" b="1" dirty="0"/>
              <a:t>pterygopalatine</a:t>
            </a:r>
            <a:r>
              <a:rPr lang="en-US" sz="1800" dirty="0"/>
              <a:t> ganglion (a branch of maxillary nerve): Nasopalatine, Nasal, and Palatine. </a:t>
            </a:r>
          </a:p>
          <a:p>
            <a:pPr marL="360000" indent="-1800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Both ophthalmic and maxillary are branches of trigeminal nerve.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9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04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930" y="1208140"/>
            <a:ext cx="6452273" cy="4563316"/>
          </a:xfrm>
        </p:spPr>
        <p:txBody>
          <a:bodyPr/>
          <a:lstStyle/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solidFill>
                  <a:srgbClr val="0070C0"/>
                </a:solidFill>
                <a:latin typeface="+mj-lt"/>
              </a:rPr>
              <a:t>The external (anterior ) nares or nostrils lead to the nasal cavity.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solidFill>
                  <a:srgbClr val="0070C0"/>
                </a:solidFill>
                <a:latin typeface="+mj-lt"/>
              </a:rPr>
              <a:t>Formed above by bony skeleton, and below by plates of hyaline cartilage.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solidFill>
                  <a:srgbClr val="0070C0"/>
                </a:solidFill>
                <a:latin typeface="+mj-lt"/>
              </a:rPr>
              <a:t>It is a large air filled space above and behind the nose in the middle of the face.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latin typeface="+mj-lt"/>
              </a:rPr>
              <a:t>It extends </a:t>
            </a:r>
            <a:r>
              <a:rPr lang="en-GB" sz="2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(begins) </a:t>
            </a:r>
            <a:r>
              <a:rPr lang="en-GB" sz="2100" dirty="0">
                <a:latin typeface="+mj-lt"/>
              </a:rPr>
              <a:t>from nostrils anteriorly to the choanae posteriorly.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solidFill>
                  <a:srgbClr val="0070C0"/>
                </a:solidFill>
                <a:latin typeface="+mj-lt"/>
              </a:rPr>
              <a:t>Each cavity is the continuation of one of the two nostrils.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solidFill>
                  <a:srgbClr val="0070C0"/>
                </a:solidFill>
                <a:latin typeface="+mj-lt"/>
              </a:rPr>
              <a:t>It communicates with the nasopharynx posteriorly.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latin typeface="+mj-lt"/>
              </a:rPr>
              <a:t>Divided into right and left parts by the </a:t>
            </a:r>
            <a:r>
              <a:rPr lang="en-GB" sz="2100" b="1" dirty="0">
                <a:latin typeface="+mj-lt"/>
              </a:rPr>
              <a:t>nasal septum </a:t>
            </a:r>
            <a:r>
              <a:rPr lang="en-GB" sz="21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(medial wall)</a:t>
            </a:r>
            <a:r>
              <a:rPr lang="en-GB" sz="2100" dirty="0">
                <a:latin typeface="+mj-lt"/>
              </a:rPr>
              <a:t>.</a:t>
            </a:r>
          </a:p>
          <a:p>
            <a:pPr marL="360000" indent="-360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sz="2100" dirty="0">
                <a:latin typeface="+mj-lt"/>
              </a:rPr>
              <a:t>Each part has:</a:t>
            </a:r>
          </a:p>
          <a:p>
            <a:pPr marL="720000" indent="-3600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2100" dirty="0">
                <a:latin typeface="+mj-lt"/>
              </a:rPr>
              <a:t>Roof </a:t>
            </a:r>
          </a:p>
          <a:p>
            <a:pPr marL="720000" indent="-3600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2100" dirty="0">
                <a:latin typeface="+mj-lt"/>
              </a:rPr>
              <a:t>Floor</a:t>
            </a:r>
          </a:p>
          <a:p>
            <a:pPr marL="720000" indent="-3600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2100" dirty="0">
                <a:latin typeface="+mj-lt"/>
              </a:rPr>
              <a:t>Lateral and </a:t>
            </a:r>
          </a:p>
          <a:p>
            <a:pPr marL="720000" indent="-3600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2100" dirty="0">
                <a:latin typeface="+mj-lt"/>
              </a:rPr>
              <a:t>Medial walls.  </a:t>
            </a:r>
            <a:endParaRPr lang="en-US" sz="2100" dirty="0">
              <a:latin typeface="+mj-lt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626646" y="3269795"/>
            <a:ext cx="8174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22355" y="3508302"/>
            <a:ext cx="918793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163285" y="4725537"/>
            <a:ext cx="145599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786056" y="4225478"/>
            <a:ext cx="3259743" cy="2069446"/>
            <a:chOff x="7192244" y="4438653"/>
            <a:chExt cx="3333921" cy="1657341"/>
          </a:xfrm>
        </p:grpSpPr>
        <p:grpSp>
          <p:nvGrpSpPr>
            <p:cNvPr id="11" name="Group 10"/>
            <p:cNvGrpSpPr/>
            <p:nvPr/>
          </p:nvGrpSpPr>
          <p:grpSpPr>
            <a:xfrm>
              <a:off x="7192244" y="4438653"/>
              <a:ext cx="3333921" cy="1657341"/>
              <a:chOff x="9490727" y="4470102"/>
              <a:chExt cx="2608330" cy="2209665"/>
            </a:xfrm>
          </p:grpSpPr>
          <p:pic>
            <p:nvPicPr>
              <p:cNvPr id="12" name="Picture 2" descr="Image result for nasal sept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0727" y="4470102"/>
                <a:ext cx="2608330" cy="2086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0237714" y="6371990"/>
                <a:ext cx="6389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Extra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9509779" y="5221196"/>
              <a:ext cx="862946" cy="19376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C84FDFE-F296-4AE2-92D4-940DB35CB1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585AB49-6F7A-4FFA-BFB6-BD7EA54D6288}"/>
              </a:ext>
            </a:extLst>
          </p:cNvPr>
          <p:cNvGrpSpPr/>
          <p:nvPr/>
        </p:nvGrpSpPr>
        <p:grpSpPr>
          <a:xfrm>
            <a:off x="7473635" y="687260"/>
            <a:ext cx="4627237" cy="3450011"/>
            <a:chOff x="6545587" y="686828"/>
            <a:chExt cx="4627237" cy="3450011"/>
          </a:xfrm>
        </p:grpSpPr>
        <p:grpSp>
          <p:nvGrpSpPr>
            <p:cNvPr id="10" name="Group 9"/>
            <p:cNvGrpSpPr/>
            <p:nvPr/>
          </p:nvGrpSpPr>
          <p:grpSpPr>
            <a:xfrm>
              <a:off x="6545587" y="686828"/>
              <a:ext cx="4627237" cy="3450011"/>
              <a:chOff x="6417001" y="1250577"/>
              <a:chExt cx="5113337" cy="4321175"/>
            </a:xfrm>
          </p:grpSpPr>
          <p:pic>
            <p:nvPicPr>
              <p:cNvPr id="4" name="Picture 8" descr="nose 0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8" t="9531" b="41205"/>
              <a:stretch>
                <a:fillRect/>
              </a:stretch>
            </p:blipFill>
            <p:spPr bwMode="auto">
              <a:xfrm>
                <a:off x="6417001" y="1250577"/>
                <a:ext cx="5113337" cy="432117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167282" y="2579676"/>
                <a:ext cx="430306" cy="160187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19425454">
                <a:off x="7381537" y="3830307"/>
                <a:ext cx="457200" cy="19492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E507BFF3-72DD-4507-9EA9-2895CAE31454}"/>
                </a:ext>
              </a:extLst>
            </p:cNvPr>
            <p:cNvSpPr/>
            <p:nvPr/>
          </p:nvSpPr>
          <p:spPr>
            <a:xfrm>
              <a:off x="6545587" y="3644348"/>
              <a:ext cx="319039" cy="492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011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4E34B6-0E7E-4456-8ACB-44A9D91BF2FF}"/>
              </a:ext>
            </a:extLst>
          </p:cNvPr>
          <p:cNvSpPr txBox="1">
            <a:spLocks/>
          </p:cNvSpPr>
          <p:nvPr/>
        </p:nvSpPr>
        <p:spPr>
          <a:xfrm>
            <a:off x="783609" y="324182"/>
            <a:ext cx="10515600" cy="743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The Nose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57ECB4-2362-4117-BC24-B989D4D866A9}"/>
              </a:ext>
            </a:extLst>
          </p:cNvPr>
          <p:cNvSpPr txBox="1"/>
          <p:nvPr/>
        </p:nvSpPr>
        <p:spPr>
          <a:xfrm>
            <a:off x="259307" y="958584"/>
            <a:ext cx="94101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u="sng" dirty="0">
                <a:latin typeface="+mj-lt"/>
              </a:rPr>
              <a:t>Functions:</a:t>
            </a:r>
          </a:p>
          <a:p>
            <a:r>
              <a:rPr lang="en-GB" dirty="0">
                <a:latin typeface="+mj-lt"/>
              </a:rPr>
              <a:t>          -Olfaction (smell)</a:t>
            </a:r>
          </a:p>
          <a:p>
            <a:r>
              <a:rPr lang="en-GB" dirty="0">
                <a:latin typeface="+mj-lt"/>
              </a:rPr>
              <a:t>          -Respiration (breathing)</a:t>
            </a:r>
          </a:p>
          <a:p>
            <a:r>
              <a:rPr lang="en-GB" dirty="0">
                <a:latin typeface="+mj-lt"/>
              </a:rPr>
              <a:t>          -Warming inspired air (submucous venous </a:t>
            </a:r>
            <a:r>
              <a:rPr lang="en-GB" dirty="0" err="1">
                <a:latin typeface="+mj-lt"/>
              </a:rPr>
              <a:t>plexues</a:t>
            </a:r>
            <a:r>
              <a:rPr lang="en-GB" dirty="0">
                <a:latin typeface="+mj-lt"/>
              </a:rPr>
              <a:t>)</a:t>
            </a:r>
          </a:p>
          <a:p>
            <a:r>
              <a:rPr lang="en-GB" dirty="0">
                <a:latin typeface="+mj-lt"/>
              </a:rPr>
              <a:t>          -Filtration of dust</a:t>
            </a:r>
          </a:p>
          <a:p>
            <a:r>
              <a:rPr lang="en-GB" dirty="0">
                <a:latin typeface="+mj-lt"/>
              </a:rPr>
              <a:t>          -Humidification of the inspired air (mucous)</a:t>
            </a:r>
          </a:p>
          <a:p>
            <a:r>
              <a:rPr lang="en-GB" dirty="0">
                <a:latin typeface="+mj-lt"/>
              </a:rPr>
              <a:t>          -Reception of secretions from the paranasal sinuses and nasolacrimal duct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u="sng" dirty="0">
                <a:latin typeface="+mj-lt"/>
              </a:rPr>
              <a:t>Divisions:</a:t>
            </a:r>
          </a:p>
          <a:p>
            <a:r>
              <a:rPr lang="en-GB" b="1" dirty="0">
                <a:latin typeface="+mj-lt"/>
              </a:rPr>
              <a:t>       1-Vestibule region:</a:t>
            </a:r>
          </a:p>
          <a:p>
            <a:r>
              <a:rPr lang="en-GB" dirty="0">
                <a:latin typeface="+mj-lt"/>
              </a:rPr>
              <a:t>        • It is the area surrounding the external opening to the nasal cavity.</a:t>
            </a:r>
          </a:p>
          <a:p>
            <a:r>
              <a:rPr lang="en-GB" dirty="0">
                <a:latin typeface="+mj-lt"/>
              </a:rPr>
              <a:t>        • Lined by modified skin, provided with hairs, and sebaceous glands, to filter the incoming air.</a:t>
            </a:r>
          </a:p>
          <a:p>
            <a:r>
              <a:rPr lang="en-GB" dirty="0">
                <a:latin typeface="+mj-lt"/>
              </a:rPr>
              <a:t>        • exocrine glands in the skin that secrete an oily or waxy matter called sebum to lubricate and waterproof the skin and hair.</a:t>
            </a:r>
          </a:p>
          <a:p>
            <a:r>
              <a:rPr lang="en-GB" b="1" dirty="0">
                <a:latin typeface="+mj-lt"/>
              </a:rPr>
              <a:t>       2-Respiratory region:</a:t>
            </a:r>
          </a:p>
          <a:p>
            <a:r>
              <a:rPr lang="en-GB" dirty="0">
                <a:latin typeface="+mj-lt"/>
              </a:rPr>
              <a:t>        • The largest region.</a:t>
            </a:r>
          </a:p>
          <a:p>
            <a:r>
              <a:rPr lang="en-GB" dirty="0">
                <a:latin typeface="+mj-lt"/>
              </a:rPr>
              <a:t>        • Lined with mucous that is continuous with that of Nasal Sinuses, Lacrimal sac, Conjunctiva,</a:t>
            </a:r>
          </a:p>
          <a:p>
            <a:r>
              <a:rPr lang="en-GB" dirty="0">
                <a:latin typeface="+mj-lt"/>
              </a:rPr>
              <a:t>           and Nasopharynx. </a:t>
            </a:r>
          </a:p>
          <a:p>
            <a:r>
              <a:rPr lang="en-GB" b="1" dirty="0">
                <a:latin typeface="+mj-lt"/>
              </a:rPr>
              <a:t>       3-Olfactory region:</a:t>
            </a:r>
          </a:p>
          <a:p>
            <a:r>
              <a:rPr lang="en-GB" dirty="0">
                <a:latin typeface="+mj-lt"/>
              </a:rPr>
              <a:t>        • Located at the apex of the nasal cavity.</a:t>
            </a:r>
          </a:p>
          <a:p>
            <a:r>
              <a:rPr lang="en-GB" dirty="0">
                <a:latin typeface="+mj-lt"/>
              </a:rPr>
              <a:t>        • It is lined by olfactory cells with olfactory receptors.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DF1D11-5D50-4AD2-88B2-BA74E78F85DE}"/>
              </a:ext>
            </a:extLst>
          </p:cNvPr>
          <p:cNvSpPr txBox="1"/>
          <p:nvPr/>
        </p:nvSpPr>
        <p:spPr>
          <a:xfrm>
            <a:off x="8805949" y="193964"/>
            <a:ext cx="2307821" cy="36933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*Only in Boys slides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DA449-86B9-42D5-A747-BA09EF81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17" y="1197698"/>
            <a:ext cx="3270083" cy="24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5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6"/>
          <p:cNvSpPr txBox="1">
            <a:spLocks/>
          </p:cNvSpPr>
          <p:nvPr/>
        </p:nvSpPr>
        <p:spPr>
          <a:xfrm>
            <a:off x="681830" y="3982825"/>
            <a:ext cx="5614752" cy="24844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33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" sz="2200" b="1" dirty="0">
                <a:solidFill>
                  <a:srgbClr val="000000"/>
                </a:solidFill>
                <a:latin typeface="+mj-lt"/>
              </a:rPr>
              <a:t>2. Roof </a:t>
            </a:r>
            <a:r>
              <a:rPr lang="en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narrow, sloping)</a:t>
            </a:r>
            <a:endParaRPr lang="en" sz="14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800"/>
              </a:spcBef>
              <a:buClr>
                <a:schemeClr val="dk1"/>
              </a:buClr>
              <a:buSzPct val="78571"/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Formed by: </a:t>
            </a:r>
          </a:p>
          <a:p>
            <a:pPr marL="463550" indent="-287338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Body of sphenoid (posteriorly) </a:t>
            </a:r>
          </a:p>
          <a:p>
            <a:pPr marL="463550" indent="-287338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Cribriform plate of ethmoid (in the middle)</a:t>
            </a:r>
          </a:p>
          <a:p>
            <a:pPr marL="463550" indent="-287338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Frontal, and nasal bones (Anteriorly)</a:t>
            </a:r>
          </a:p>
        </p:txBody>
      </p:sp>
      <p:sp>
        <p:nvSpPr>
          <p:cNvPr id="6" name="Shape 87"/>
          <p:cNvSpPr txBox="1">
            <a:spLocks/>
          </p:cNvSpPr>
          <p:nvPr/>
        </p:nvSpPr>
        <p:spPr>
          <a:xfrm>
            <a:off x="681830" y="1351128"/>
            <a:ext cx="6709229" cy="251375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933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" sz="2200" b="1" dirty="0">
                <a:solidFill>
                  <a:srgbClr val="000000"/>
                </a:solidFill>
                <a:latin typeface="+mj-lt"/>
              </a:rPr>
              <a:t>1. Floor</a:t>
            </a:r>
          </a:p>
          <a:p>
            <a:pPr marL="360000" indent="-360000">
              <a:spcBef>
                <a:spcPts val="0"/>
              </a:spcBef>
              <a:buClr>
                <a:schemeClr val="dk1"/>
              </a:buClr>
              <a:buSzPct val="78571"/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Formed by: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Nasal (upper) surface of the hard (bony) palate: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Palatine process of maxilla (anteriorly)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Horizontal plate of the palatine bone (posterior)y”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522397" y="2862421"/>
            <a:ext cx="2912746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522397" y="3258526"/>
            <a:ext cx="41001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024545" y="548015"/>
            <a:ext cx="4151834" cy="2904869"/>
            <a:chOff x="7024545" y="548015"/>
            <a:chExt cx="4151834" cy="2904869"/>
          </a:xfrm>
        </p:grpSpPr>
        <p:pic>
          <p:nvPicPr>
            <p:cNvPr id="7" name="Picture 6" descr="F66122-008-f2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5" r="15205" b="5605"/>
            <a:stretch>
              <a:fillRect/>
            </a:stretch>
          </p:blipFill>
          <p:spPr>
            <a:xfrm>
              <a:off x="7024545" y="548015"/>
              <a:ext cx="4151834" cy="2904869"/>
            </a:xfrm>
            <a:prstGeom prst="rect">
              <a:avLst/>
            </a:prstGeom>
            <a:ln w="2857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9653843" y="1223235"/>
              <a:ext cx="1196127" cy="310782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44569" y="2804369"/>
              <a:ext cx="1082822" cy="2510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265877" y="5580888"/>
            <a:ext cx="3076085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265877" y="5981304"/>
            <a:ext cx="78145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676194" y="5981304"/>
            <a:ext cx="136025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597177" y="3833091"/>
            <a:ext cx="4430213" cy="2724342"/>
            <a:chOff x="6597177" y="3833091"/>
            <a:chExt cx="4430213" cy="2724342"/>
          </a:xfrm>
        </p:grpSpPr>
        <p:pic>
          <p:nvPicPr>
            <p:cNvPr id="8" name="Picture 6" descr="F66122-008-f2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2" r="13248" b="5444"/>
            <a:stretch>
              <a:fillRect/>
            </a:stretch>
          </p:blipFill>
          <p:spPr>
            <a:xfrm>
              <a:off x="6597177" y="3864887"/>
              <a:ext cx="4430213" cy="2692546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686112" y="4335626"/>
              <a:ext cx="861317" cy="163803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26260" y="4002424"/>
              <a:ext cx="1097280" cy="12568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03182" y="3833091"/>
              <a:ext cx="1744260" cy="137006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9743402" y="4624776"/>
              <a:ext cx="641993" cy="239832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65877" y="5199364"/>
            <a:ext cx="19489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7080484D-E993-4555-B1AC-D40316FB8CD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</p:txBody>
      </p:sp>
    </p:spTree>
    <p:extLst>
      <p:ext uri="{BB962C8B-B14F-4D97-AF65-F5344CB8AC3E}">
        <p14:creationId xmlns:p14="http://schemas.microsoft.com/office/powerpoint/2010/main" val="268158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87">
            <a:extLst>
              <a:ext uri="{FF2B5EF4-FFF2-40B4-BE49-F238E27FC236}">
                <a16:creationId xmlns:a16="http://schemas.microsoft.com/office/drawing/2014/main" xmlns="" id="{8E002FBA-4565-4DC2-9B75-00032752198B}"/>
              </a:ext>
            </a:extLst>
          </p:cNvPr>
          <p:cNvSpPr txBox="1">
            <a:spLocks/>
          </p:cNvSpPr>
          <p:nvPr/>
        </p:nvSpPr>
        <p:spPr>
          <a:xfrm>
            <a:off x="681830" y="1351128"/>
            <a:ext cx="6709229" cy="251375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</a:rPr>
              <a:t>3. Medial Wall</a:t>
            </a:r>
          </a:p>
          <a:p>
            <a:pPr marL="360000" indent="-360000">
              <a:spcBef>
                <a:spcPts val="0"/>
              </a:spcBef>
              <a:buClr>
                <a:schemeClr val="dk1"/>
              </a:buClr>
              <a:buSzPct val="78571"/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The nasal septum :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Vertical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or perpendicular 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plate of </a:t>
            </a:r>
            <a:br>
              <a:rPr lang="en-US" sz="2200" dirty="0">
                <a:solidFill>
                  <a:srgbClr val="000000"/>
                </a:solidFill>
                <a:latin typeface="+mj-lt"/>
              </a:rPr>
            </a:br>
            <a:r>
              <a:rPr lang="en-US" sz="2200" dirty="0">
                <a:solidFill>
                  <a:srgbClr val="000000"/>
                </a:solidFill>
                <a:latin typeface="+mj-lt"/>
              </a:rPr>
              <a:t>ethmoid.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(superior)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Septal cartilage.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(most anterior)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Vomer.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(inferior)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8CCA5F6-0583-4DFD-AACF-994BC30E3B60}"/>
              </a:ext>
            </a:extLst>
          </p:cNvPr>
          <p:cNvCxnSpPr>
            <a:cxnSpLocks/>
          </p:cNvCxnSpPr>
          <p:nvPr/>
        </p:nvCxnSpPr>
        <p:spPr>
          <a:xfrm>
            <a:off x="1518271" y="3170833"/>
            <a:ext cx="176281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7B98B62-D305-4B64-B391-636D9D38D536}"/>
              </a:ext>
            </a:extLst>
          </p:cNvPr>
          <p:cNvCxnSpPr>
            <a:cxnSpLocks/>
          </p:cNvCxnSpPr>
          <p:nvPr/>
        </p:nvCxnSpPr>
        <p:spPr>
          <a:xfrm>
            <a:off x="1518271" y="3589216"/>
            <a:ext cx="745535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154BEC3-C165-41DA-B348-050D2F70D914}"/>
              </a:ext>
            </a:extLst>
          </p:cNvPr>
          <p:cNvCxnSpPr>
            <a:cxnSpLocks/>
          </p:cNvCxnSpPr>
          <p:nvPr/>
        </p:nvCxnSpPr>
        <p:spPr>
          <a:xfrm>
            <a:off x="1518271" y="2473041"/>
            <a:ext cx="371049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B442CD2-8428-494A-8420-63528F041AA4}"/>
              </a:ext>
            </a:extLst>
          </p:cNvPr>
          <p:cNvGrpSpPr/>
          <p:nvPr/>
        </p:nvGrpSpPr>
        <p:grpSpPr>
          <a:xfrm>
            <a:off x="5228769" y="888572"/>
            <a:ext cx="3463042" cy="2809971"/>
            <a:chOff x="5180089" y="932546"/>
            <a:chExt cx="3463042" cy="2809971"/>
          </a:xfrm>
        </p:grpSpPr>
        <p:pic>
          <p:nvPicPr>
            <p:cNvPr id="5" name="Picture 7" descr="F66122-008-f2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2" t="-1956" r="13586" b="5907"/>
            <a:stretch>
              <a:fillRect/>
            </a:stretch>
          </p:blipFill>
          <p:spPr>
            <a:xfrm>
              <a:off x="5180089" y="932546"/>
              <a:ext cx="3463042" cy="2790806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AE298E3-B608-42EA-AD98-DF48B12C6C7A}"/>
                </a:ext>
              </a:extLst>
            </p:cNvPr>
            <p:cNvSpPr/>
            <p:nvPr/>
          </p:nvSpPr>
          <p:spPr>
            <a:xfrm>
              <a:off x="6437045" y="3633190"/>
              <a:ext cx="396374" cy="109327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6F2AD04-F2A2-45EB-BDC5-DA82451164BD}"/>
                </a:ext>
              </a:extLst>
            </p:cNvPr>
            <p:cNvSpPr/>
            <p:nvPr/>
          </p:nvSpPr>
          <p:spPr>
            <a:xfrm>
              <a:off x="6577631" y="1260966"/>
              <a:ext cx="1828949" cy="15551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9774D8C-3614-4973-B94A-824BDC5E0B68}"/>
                </a:ext>
              </a:extLst>
            </p:cNvPr>
            <p:cNvSpPr/>
            <p:nvPr/>
          </p:nvSpPr>
          <p:spPr>
            <a:xfrm>
              <a:off x="5238751" y="1896311"/>
              <a:ext cx="483623" cy="277196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4B051BC-02BF-4DFB-A2EE-658E9387D06A}"/>
              </a:ext>
            </a:extLst>
          </p:cNvPr>
          <p:cNvCxnSpPr>
            <a:cxnSpLocks/>
          </p:cNvCxnSpPr>
          <p:nvPr/>
        </p:nvCxnSpPr>
        <p:spPr>
          <a:xfrm>
            <a:off x="5228769" y="4554558"/>
            <a:ext cx="997219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4906F76-7549-4B3A-A299-A5C3B16160C3}"/>
              </a:ext>
            </a:extLst>
          </p:cNvPr>
          <p:cNvCxnSpPr/>
          <p:nvPr/>
        </p:nvCxnSpPr>
        <p:spPr>
          <a:xfrm>
            <a:off x="5624952" y="5270122"/>
            <a:ext cx="828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6AD18AC-58C9-4321-92B4-9AB093A05556}"/>
              </a:ext>
            </a:extLst>
          </p:cNvPr>
          <p:cNvGrpSpPr/>
          <p:nvPr/>
        </p:nvGrpSpPr>
        <p:grpSpPr>
          <a:xfrm>
            <a:off x="6452952" y="3939234"/>
            <a:ext cx="4618171" cy="2754646"/>
            <a:chOff x="6452952" y="3939234"/>
            <a:chExt cx="4618171" cy="2754646"/>
          </a:xfrm>
        </p:grpSpPr>
        <p:pic>
          <p:nvPicPr>
            <p:cNvPr id="6" name="Picture 9" descr="F66122-008-f226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1" t="16258" b="4073"/>
            <a:stretch>
              <a:fillRect/>
            </a:stretch>
          </p:blipFill>
          <p:spPr>
            <a:xfrm>
              <a:off x="6452952" y="3939234"/>
              <a:ext cx="4618171" cy="2754646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3B43CFB7-9637-45C9-9F0B-E088F7008986}"/>
                </a:ext>
              </a:extLst>
            </p:cNvPr>
            <p:cNvCxnSpPr/>
            <p:nvPr/>
          </p:nvCxnSpPr>
          <p:spPr>
            <a:xfrm flipH="1">
              <a:off x="8298426" y="4419829"/>
              <a:ext cx="463611" cy="358648"/>
            </a:xfrm>
            <a:prstGeom prst="straightConnector1">
              <a:avLst/>
            </a:prstGeom>
            <a:ln w="57150">
              <a:solidFill>
                <a:srgbClr val="FED1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0B30CEDB-ABA8-4090-83FC-F8207BCF76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7149" y="4848931"/>
              <a:ext cx="698864" cy="331247"/>
            </a:xfrm>
            <a:prstGeom prst="straightConnector1">
              <a:avLst/>
            </a:prstGeom>
            <a:ln w="57150">
              <a:solidFill>
                <a:srgbClr val="FED1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C2686189-8C53-423D-8D16-7EBE2201CD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9430" y="5440034"/>
              <a:ext cx="702608" cy="754290"/>
            </a:xfrm>
            <a:prstGeom prst="straightConnector1">
              <a:avLst/>
            </a:prstGeom>
            <a:ln w="57150">
              <a:solidFill>
                <a:srgbClr val="FED1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C2C4F5D-B87E-4920-9B49-540165233D49}"/>
              </a:ext>
            </a:extLst>
          </p:cNvPr>
          <p:cNvGrpSpPr/>
          <p:nvPr/>
        </p:nvGrpSpPr>
        <p:grpSpPr>
          <a:xfrm>
            <a:off x="8605836" y="1266587"/>
            <a:ext cx="3348114" cy="2653482"/>
            <a:chOff x="8605836" y="1266587"/>
            <a:chExt cx="3348114" cy="26534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CF296FE-8DB1-4327-AB9D-DB7517BC3E70}"/>
                </a:ext>
              </a:extLst>
            </p:cNvPr>
            <p:cNvGrpSpPr/>
            <p:nvPr/>
          </p:nvGrpSpPr>
          <p:grpSpPr>
            <a:xfrm>
              <a:off x="8615699" y="1266587"/>
              <a:ext cx="3338251" cy="2653482"/>
              <a:chOff x="8379725" y="1045061"/>
              <a:chExt cx="3338251" cy="2653482"/>
            </a:xfrm>
          </p:grpSpPr>
          <p:pic>
            <p:nvPicPr>
              <p:cNvPr id="1026" name="Picture 2" descr="Image result for Sphenoethmoidal reces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9725" y="1045061"/>
                <a:ext cx="3338251" cy="2653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0048850" y="3294317"/>
                <a:ext cx="798536" cy="288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Extra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+mn-lt"/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C8ACFEB8-70D8-4A66-8BF2-B1074E7A6F4D}"/>
                </a:ext>
              </a:extLst>
            </p:cNvPr>
            <p:cNvCxnSpPr>
              <a:cxnSpLocks/>
            </p:cNvCxnSpPr>
            <p:nvPr/>
          </p:nvCxnSpPr>
          <p:spPr>
            <a:xfrm>
              <a:off x="9170708" y="1990935"/>
              <a:ext cx="1098606" cy="344994"/>
            </a:xfrm>
            <a:prstGeom prst="straightConnector1">
              <a:avLst/>
            </a:prstGeom>
            <a:ln w="5715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0B2683B2-550C-4243-A832-9C8339173FB6}"/>
                </a:ext>
              </a:extLst>
            </p:cNvPr>
            <p:cNvCxnSpPr>
              <a:cxnSpLocks/>
            </p:cNvCxnSpPr>
            <p:nvPr/>
          </p:nvCxnSpPr>
          <p:spPr>
            <a:xfrm>
              <a:off x="8852250" y="2353590"/>
              <a:ext cx="1098606" cy="344994"/>
            </a:xfrm>
            <a:prstGeom prst="straightConnector1">
              <a:avLst/>
            </a:prstGeom>
            <a:ln w="5715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BB5AD425-E5FB-421F-8BCB-CD5B52D619F5}"/>
                </a:ext>
              </a:extLst>
            </p:cNvPr>
            <p:cNvCxnSpPr>
              <a:cxnSpLocks/>
            </p:cNvCxnSpPr>
            <p:nvPr/>
          </p:nvCxnSpPr>
          <p:spPr>
            <a:xfrm>
              <a:off x="8605836" y="2733630"/>
              <a:ext cx="1098606" cy="344994"/>
            </a:xfrm>
            <a:prstGeom prst="straightConnector1">
              <a:avLst/>
            </a:prstGeom>
            <a:ln w="5715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86A89276-8FAA-494E-9B73-F5E5A1F1AB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35C777E-4EE6-43D1-BE93-02800793D4DE}"/>
              </a:ext>
            </a:extLst>
          </p:cNvPr>
          <p:cNvCxnSpPr>
            <a:cxnSpLocks/>
          </p:cNvCxnSpPr>
          <p:nvPr/>
        </p:nvCxnSpPr>
        <p:spPr>
          <a:xfrm>
            <a:off x="1543836" y="2754184"/>
            <a:ext cx="968843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87">
            <a:extLst>
              <a:ext uri="{FF2B5EF4-FFF2-40B4-BE49-F238E27FC236}">
                <a16:creationId xmlns:a16="http://schemas.microsoft.com/office/drawing/2014/main" xmlns="" id="{01B93133-5D6F-40AE-A7BE-E7C68C91892F}"/>
              </a:ext>
            </a:extLst>
          </p:cNvPr>
          <p:cNvSpPr txBox="1">
            <a:spLocks/>
          </p:cNvSpPr>
          <p:nvPr/>
        </p:nvSpPr>
        <p:spPr>
          <a:xfrm>
            <a:off x="681843" y="3878473"/>
            <a:ext cx="6709229" cy="251375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</a:rPr>
              <a:t>4. Lateral Wall</a:t>
            </a:r>
          </a:p>
          <a:p>
            <a:pPr marL="360000" indent="-360000">
              <a:spcBef>
                <a:spcPts val="0"/>
              </a:spcBef>
              <a:buClr>
                <a:schemeClr val="dk1"/>
              </a:buClr>
              <a:buSzPct val="78571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Marked by Three projections (Nasal </a:t>
            </a:r>
            <a:r>
              <a:rPr lang="en-US" sz="2200" b="1" dirty="0">
                <a:solidFill>
                  <a:srgbClr val="000000"/>
                </a:solidFill>
                <a:latin typeface="+mj-lt"/>
              </a:rPr>
              <a:t>Conchae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):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Superior, middle, and inferior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(biggest)</a:t>
            </a:r>
          </a:p>
          <a:p>
            <a:pPr marL="360000" indent="-360000">
              <a:spcBef>
                <a:spcPts val="0"/>
              </a:spcBef>
              <a:buClr>
                <a:schemeClr val="dk1"/>
              </a:buClr>
              <a:buSzPct val="78571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0000"/>
                </a:solidFill>
              </a:rPr>
              <a:t>The space below each  concha is called </a:t>
            </a:r>
            <a:r>
              <a:rPr lang="en-US" sz="2200" b="1" dirty="0">
                <a:solidFill>
                  <a:srgbClr val="000000"/>
                </a:solidFill>
              </a:rPr>
              <a:t>Meatus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marL="720000" indent="-360000">
              <a:spcBef>
                <a:spcPts val="800"/>
              </a:spcBef>
              <a:buClr>
                <a:schemeClr val="dk1"/>
              </a:buClr>
              <a:buSzPct val="78571"/>
            </a:pPr>
            <a:r>
              <a:rPr lang="en-US" sz="2200" dirty="0">
                <a:solidFill>
                  <a:srgbClr val="000000"/>
                </a:solidFill>
              </a:rPr>
              <a:t>Superior, middle, and inferior meatus. </a:t>
            </a:r>
          </a:p>
          <a:p>
            <a:pPr marL="360000" indent="-360000">
              <a:spcBef>
                <a:spcPts val="0"/>
              </a:spcBef>
              <a:buClr>
                <a:schemeClr val="dk1"/>
              </a:buClr>
              <a:buSzPct val="78571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0000"/>
                </a:solidFill>
              </a:rPr>
              <a:t>The space (fossa) above the superior concha is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the </a:t>
            </a:r>
            <a:r>
              <a:rPr lang="en-US" sz="2200" b="1" dirty="0">
                <a:solidFill>
                  <a:srgbClr val="000000"/>
                </a:solidFill>
              </a:rPr>
              <a:t>Sphenoethmoidal recess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150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451" y="1339114"/>
            <a:ext cx="677968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They are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cavities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that are </a:t>
            </a:r>
            <a:r>
              <a:rPr lang="en-GB" sz="2000" dirty="0">
                <a:latin typeface="+mj-lt"/>
              </a:rPr>
              <a:t>named according to the bones within which the sinuses located: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Maxilla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Frontal bone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Sphenoid bone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Ethmoid bone </a:t>
            </a:r>
            <a:r>
              <a:rPr lang="en" sz="2000" dirty="0">
                <a:solidFill>
                  <a:srgbClr val="999999"/>
                </a:solidFill>
                <a:latin typeface="+mj-lt"/>
              </a:rPr>
              <a:t>divided into anterior, middle, and posterior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60000" indent="-3600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They are:</a:t>
            </a:r>
          </a:p>
          <a:p>
            <a:pPr marL="720000" lvl="1" indent="-3600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Lined </a:t>
            </a:r>
            <a:r>
              <a:rPr lang="en-GB" sz="2000" dirty="0">
                <a:latin typeface="+mj-lt"/>
              </a:rPr>
              <a:t>with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respiratory epithelium (ciliated pseudostratified columnar epithelium)</a:t>
            </a:r>
            <a:r>
              <a:rPr lang="en-GB" sz="2000" b="1" dirty="0">
                <a:latin typeface="+mj-lt"/>
              </a:rPr>
              <a:t>(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mucoperiosteal).</a:t>
            </a:r>
            <a:endParaRPr lang="en-US" sz="2000" u="sng" dirty="0">
              <a:solidFill>
                <a:schemeClr val="tx1"/>
              </a:solidFill>
              <a:latin typeface="+mj-lt"/>
            </a:endParaRPr>
          </a:p>
          <a:p>
            <a:pPr marL="720000" lvl="1" indent="-3600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j-lt"/>
              </a:rPr>
              <a:t>Group of four paired air-filled spaces   </a:t>
            </a:r>
          </a:p>
          <a:p>
            <a:pPr marL="720000" lvl="1" indent="-3600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Communicate with the nasal cavity.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Open in the lateral wall of the nasal cavity</a:t>
            </a:r>
          </a:p>
          <a:p>
            <a:pPr marL="360000" lvl="1" indent="-3600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Functions: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Lighten the skull weight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Amplify the sound as we speak.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Resonance of voice.</a:t>
            </a:r>
          </a:p>
          <a:p>
            <a:pPr marL="720000" lvl="1" indent="-3600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Drainage secretion into the lateral wall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72006" y="2791167"/>
            <a:ext cx="4154385" cy="2364179"/>
            <a:chOff x="6392521" y="3788228"/>
            <a:chExt cx="5116287" cy="2808515"/>
          </a:xfrm>
        </p:grpSpPr>
        <p:pic>
          <p:nvPicPr>
            <p:cNvPr id="5" name="Shape 127"/>
            <p:cNvPicPr preferRelativeResize="0"/>
            <p:nvPr/>
          </p:nvPicPr>
          <p:blipFill rotWithShape="1">
            <a:blip r:embed="rId2">
              <a:alphaModFix/>
            </a:blip>
            <a:srcRect l="2768" t="1989" r="2093"/>
            <a:stretch/>
          </p:blipFill>
          <p:spPr>
            <a:xfrm>
              <a:off x="6392521" y="3788228"/>
              <a:ext cx="5116287" cy="2808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546013" y="6154785"/>
              <a:ext cx="1160409" cy="4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73944" y="2300176"/>
            <a:ext cx="82296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73944" y="2592207"/>
            <a:ext cx="146304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273944" y="2912299"/>
            <a:ext cx="167903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87391" y="3247035"/>
            <a:ext cx="15544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754043" y="195109"/>
            <a:ext cx="3304703" cy="2759075"/>
            <a:chOff x="6672942" y="365125"/>
            <a:chExt cx="4522788" cy="3423103"/>
          </a:xfrm>
        </p:grpSpPr>
        <p:pic>
          <p:nvPicPr>
            <p:cNvPr id="4" name="Content Placeholder 7" descr="8B0B9D9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72942" y="365125"/>
              <a:ext cx="4522788" cy="342310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204648" y="2031076"/>
              <a:ext cx="726224" cy="137006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540174" y="1923011"/>
              <a:ext cx="371665" cy="216131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23548" y="2172394"/>
              <a:ext cx="465877" cy="232755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57553" y="2469596"/>
              <a:ext cx="777466" cy="137006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E40548F9-CB04-47C4-AE30-5FA9FC0C99C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Paranasal Sinuses</a:t>
            </a:r>
            <a:endParaRPr lang="en-GB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E671C2-63A0-465D-B253-4B4CA140E670}"/>
              </a:ext>
            </a:extLst>
          </p:cNvPr>
          <p:cNvSpPr txBox="1"/>
          <p:nvPr/>
        </p:nvSpPr>
        <p:spPr>
          <a:xfrm>
            <a:off x="3426100" y="114054"/>
            <a:ext cx="59679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dirty="0">
                <a:solidFill>
                  <a:schemeClr val="bg1">
                    <a:lumMod val="50000"/>
                  </a:schemeClr>
                </a:solidFill>
              </a:rPr>
              <a:t>اذا صار فيه                  يتجمع ال              داخل ال            ويسبب صداع وتغيير بالصوت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1DAFC8-D249-4639-81AB-1C4FE886F89F}"/>
              </a:ext>
            </a:extLst>
          </p:cNvPr>
          <p:cNvSpPr txBox="1"/>
          <p:nvPr/>
        </p:nvSpPr>
        <p:spPr>
          <a:xfrm>
            <a:off x="7457853" y="98727"/>
            <a:ext cx="1047565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obstruction</a:t>
            </a:r>
            <a:endParaRPr lang="ar-SA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BE0E12-00C3-40C5-9FCE-D9046A9DDBD8}"/>
              </a:ext>
            </a:extLst>
          </p:cNvPr>
          <p:cNvSpPr txBox="1"/>
          <p:nvPr/>
        </p:nvSpPr>
        <p:spPr>
          <a:xfrm>
            <a:off x="6222561" y="98727"/>
            <a:ext cx="896644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secretion</a:t>
            </a:r>
            <a:endParaRPr lang="ar-SA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AB27B9C-0929-4C27-A746-347AD0369145}"/>
              </a:ext>
            </a:extLst>
          </p:cNvPr>
          <p:cNvSpPr txBox="1"/>
          <p:nvPr/>
        </p:nvSpPr>
        <p:spPr>
          <a:xfrm>
            <a:off x="5173116" y="104863"/>
            <a:ext cx="834883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sinuses</a:t>
            </a:r>
            <a:endParaRPr lang="ar-SA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EB744F8-D85E-429D-A860-7CDEB81B7F0F}"/>
              </a:ext>
            </a:extLst>
          </p:cNvPr>
          <p:cNvSpPr txBox="1"/>
          <p:nvPr/>
        </p:nvSpPr>
        <p:spPr>
          <a:xfrm>
            <a:off x="5680363" y="5320108"/>
            <a:ext cx="5770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+mj-lt"/>
              </a:rPr>
              <a:t>Provides a buffer against facial trauma.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+mj-lt"/>
              </a:rPr>
              <a:t>Insulating sensitive structures like dental roots and eyes from rapid temperature change in the nasal cavity.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+mj-lt"/>
              </a:rPr>
              <a:t>Humidifying and heating of inhaled air because of slow air turnover in this region.</a:t>
            </a:r>
          </a:p>
        </p:txBody>
      </p:sp>
    </p:spTree>
    <p:extLst>
      <p:ext uri="{BB962C8B-B14F-4D97-AF65-F5344CB8AC3E}">
        <p14:creationId xmlns:p14="http://schemas.microsoft.com/office/powerpoint/2010/main" val="58397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B1C0E8-1F39-440E-9C93-2235912080D4}"/>
              </a:ext>
            </a:extLst>
          </p:cNvPr>
          <p:cNvSpPr txBox="1">
            <a:spLocks/>
          </p:cNvSpPr>
          <p:nvPr/>
        </p:nvSpPr>
        <p:spPr>
          <a:xfrm>
            <a:off x="598170" y="34226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Nasal conchae</a:t>
            </a:r>
            <a:endParaRPr lang="en-GB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3C06F9-E8A2-4142-8640-401917D364E2}"/>
              </a:ext>
            </a:extLst>
          </p:cNvPr>
          <p:cNvSpPr txBox="1"/>
          <p:nvPr/>
        </p:nvSpPr>
        <p:spPr>
          <a:xfrm>
            <a:off x="321079" y="1287244"/>
            <a:ext cx="964865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9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</a:rPr>
              <a:t>Projecting out of the lateral walls of the nasal cavity are curved shelves of bone.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</a:rPr>
              <a:t>They project into the nasal cavity, creating four pathways for the air to flow. </a:t>
            </a:r>
          </a:p>
          <a:p>
            <a:r>
              <a:rPr lang="en-GB" sz="2000" dirty="0">
                <a:latin typeface="+mj-lt"/>
              </a:rPr>
              <a:t>These pathways are called meatuses:</a:t>
            </a:r>
          </a:p>
          <a:p>
            <a:r>
              <a:rPr lang="en-GB" sz="2000" dirty="0">
                <a:latin typeface="+mj-lt"/>
              </a:rPr>
              <a:t>       -</a:t>
            </a:r>
            <a:r>
              <a:rPr lang="en-GB" sz="2000" b="1" dirty="0">
                <a:latin typeface="+mj-lt"/>
              </a:rPr>
              <a:t>Inferior meatus</a:t>
            </a:r>
            <a:r>
              <a:rPr lang="en-GB" sz="2000" dirty="0">
                <a:latin typeface="+mj-lt"/>
              </a:rPr>
              <a:t>: lies between the inferior concha and floor of the nasal cavity.</a:t>
            </a:r>
          </a:p>
          <a:p>
            <a:r>
              <a:rPr lang="en-GB" sz="2000" dirty="0">
                <a:latin typeface="+mj-lt"/>
              </a:rPr>
              <a:t>       -</a:t>
            </a:r>
            <a:r>
              <a:rPr lang="en-GB" sz="2000" b="1" dirty="0">
                <a:latin typeface="+mj-lt"/>
              </a:rPr>
              <a:t>Middle meatus</a:t>
            </a:r>
            <a:r>
              <a:rPr lang="en-GB" sz="2000" dirty="0">
                <a:latin typeface="+mj-lt"/>
              </a:rPr>
              <a:t>: lies between the inferior and middle concha.</a:t>
            </a:r>
          </a:p>
          <a:p>
            <a:r>
              <a:rPr lang="en-GB" sz="2000" dirty="0">
                <a:latin typeface="+mj-lt"/>
              </a:rPr>
              <a:t>       -</a:t>
            </a:r>
            <a:r>
              <a:rPr lang="en-GB" sz="2000" b="1" dirty="0">
                <a:latin typeface="+mj-lt"/>
              </a:rPr>
              <a:t>Superior meatus</a:t>
            </a:r>
            <a:r>
              <a:rPr lang="en-GB" sz="2000" dirty="0">
                <a:latin typeface="+mj-lt"/>
              </a:rPr>
              <a:t>: lies between the middle and superior concha.</a:t>
            </a:r>
          </a:p>
          <a:p>
            <a:r>
              <a:rPr lang="en-GB" sz="2000" dirty="0">
                <a:latin typeface="+mj-lt"/>
              </a:rPr>
              <a:t>       -</a:t>
            </a:r>
            <a:r>
              <a:rPr lang="en-GB" sz="2000" b="1" dirty="0" err="1">
                <a:latin typeface="+mj-lt"/>
              </a:rPr>
              <a:t>Spheno</a:t>
            </a:r>
            <a:r>
              <a:rPr lang="en-GB" sz="2000" b="1" dirty="0">
                <a:latin typeface="+mj-lt"/>
              </a:rPr>
              <a:t>-ethmoidal recess</a:t>
            </a:r>
            <a:r>
              <a:rPr lang="en-GB" sz="2000" dirty="0">
                <a:latin typeface="+mj-lt"/>
              </a:rPr>
              <a:t>: lies superiorly and posteriorly to the superior concha.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</a:rPr>
              <a:t>The function of the conchae is to increase the surface</a:t>
            </a:r>
          </a:p>
          <a:p>
            <a:r>
              <a:rPr lang="en-GB" sz="2000" dirty="0">
                <a:latin typeface="+mj-lt"/>
              </a:rPr>
              <a:t>area of the nasal cavity to increase the amount of inspired air that can come</a:t>
            </a:r>
          </a:p>
          <a:p>
            <a:r>
              <a:rPr lang="en-GB" sz="2000" dirty="0">
                <a:latin typeface="+mj-lt"/>
              </a:rPr>
              <a:t>into contact with the cavity walls.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</a:rPr>
              <a:t>They also disrupt the fast flow of the air, making it slow;</a:t>
            </a:r>
          </a:p>
          <a:p>
            <a:r>
              <a:rPr lang="en-GB" sz="2000" dirty="0">
                <a:latin typeface="+mj-lt"/>
              </a:rPr>
              <a:t>So that the air spends longer in the nasal cavity, so that it can</a:t>
            </a:r>
          </a:p>
          <a:p>
            <a:r>
              <a:rPr lang="en-GB" sz="2000" dirty="0">
                <a:latin typeface="+mj-lt"/>
              </a:rPr>
              <a:t>be humidified.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149424-24D0-4167-8310-B0A159B3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445" y="1892301"/>
            <a:ext cx="2939371" cy="1496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38768D-67AF-440A-88F8-3CD73E4C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89" y="4381096"/>
            <a:ext cx="3810899" cy="2227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12BE5D-4990-4900-86D4-9EE7EE21CFEE}"/>
              </a:ext>
            </a:extLst>
          </p:cNvPr>
          <p:cNvSpPr txBox="1"/>
          <p:nvPr/>
        </p:nvSpPr>
        <p:spPr>
          <a:xfrm>
            <a:off x="8805949" y="193964"/>
            <a:ext cx="2307821" cy="36933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*Only in Boys slides </a:t>
            </a:r>
          </a:p>
        </p:txBody>
      </p:sp>
    </p:spTree>
    <p:extLst>
      <p:ext uri="{BB962C8B-B14F-4D97-AF65-F5344CB8AC3E}">
        <p14:creationId xmlns:p14="http://schemas.microsoft.com/office/powerpoint/2010/main" val="116412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E8D780A6-0FB1-4305-8A03-12032E30D76D}"/>
              </a:ext>
            </a:extLst>
          </p:cNvPr>
          <p:cNvSpPr/>
          <p:nvPr/>
        </p:nvSpPr>
        <p:spPr>
          <a:xfrm>
            <a:off x="7010400" y="1697735"/>
            <a:ext cx="4837176" cy="459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8" name="Shape 129"/>
          <p:cNvGraphicFramePr/>
          <p:nvPr>
            <p:extLst>
              <p:ext uri="{D42A27DB-BD31-4B8C-83A1-F6EECF244321}">
                <p14:modId xmlns:p14="http://schemas.microsoft.com/office/powerpoint/2010/main" val="1386758555"/>
              </p:ext>
            </p:extLst>
          </p:nvPr>
        </p:nvGraphicFramePr>
        <p:xfrm>
          <a:off x="698716" y="1831337"/>
          <a:ext cx="6136037" cy="341664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299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6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5861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i="0" dirty="0">
                          <a:sym typeface="Calibri"/>
                        </a:rPr>
                        <a:t>Spheno-ethmoidal recess</a:t>
                      </a:r>
                      <a:endParaRPr lang="en" sz="1800" i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800" i="0" dirty="0">
                          <a:sym typeface="Calibri"/>
                        </a:rPr>
                        <a:t>receives the opening of </a:t>
                      </a:r>
                      <a:r>
                        <a:rPr lang="en-GB" sz="1800" b="1" i="0" dirty="0">
                          <a:sym typeface="Calibri"/>
                        </a:rPr>
                        <a:t>sphenoidal air sinus </a:t>
                      </a: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141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i="0" dirty="0">
                          <a:sym typeface="Calibri"/>
                        </a:rPr>
                        <a:t>Superior meatus</a:t>
                      </a:r>
                      <a:endParaRPr lang="en" sz="1800" i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altLang="en-US" sz="1800" i="0" dirty="0">
                          <a:latin typeface="+mn-lt"/>
                        </a:rPr>
                        <a:t>receives </a:t>
                      </a:r>
                      <a:r>
                        <a:rPr lang="en-GB" altLang="en-US" sz="1800" i="0" dirty="0">
                          <a:solidFill>
                            <a:schemeClr val="tx1"/>
                          </a:solidFill>
                          <a:latin typeface="+mn-lt"/>
                        </a:rPr>
                        <a:t>the opening of </a:t>
                      </a:r>
                      <a:r>
                        <a:rPr lang="en-GB" altLang="en-US" sz="1800" b="1" i="0" dirty="0">
                          <a:solidFill>
                            <a:schemeClr val="tx1"/>
                          </a:solidFill>
                          <a:latin typeface="+mn-lt"/>
                        </a:rPr>
                        <a:t>posterior ethmoidal sinus.</a:t>
                      </a:r>
                      <a:endParaRPr lang="en" sz="1800" b="1" i="0" u="sng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141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i="0" dirty="0">
                          <a:sym typeface="Calibri"/>
                        </a:rPr>
                        <a:t>Middle meatus</a:t>
                      </a:r>
                      <a:endParaRPr lang="en" sz="1800" i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E7"/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70000"/>
                        </a:lnSpc>
                      </a:pPr>
                      <a:r>
                        <a:rPr lang="en-GB" altLang="en-US" sz="1800" i="0" dirty="0">
                          <a:latin typeface="+mn-lt"/>
                        </a:rPr>
                        <a:t>receives the openings of</a:t>
                      </a:r>
                      <a:r>
                        <a:rPr lang="en-GB" altLang="en-US" sz="180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altLang="en-US" sz="1800" b="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(1) </a:t>
                      </a:r>
                      <a:r>
                        <a:rPr lang="en-GB" altLang="en-US" sz="1800" b="1" i="0" u="none" dirty="0">
                          <a:solidFill>
                            <a:schemeClr val="tx1"/>
                          </a:solidFill>
                          <a:latin typeface="+mn-lt"/>
                        </a:rPr>
                        <a:t>maxillary, </a:t>
                      </a:r>
                    </a:p>
                    <a:p>
                      <a:pPr eaLnBrk="1" hangingPunct="1">
                        <a:lnSpc>
                          <a:spcPct val="70000"/>
                        </a:lnSpc>
                      </a:pPr>
                      <a:r>
                        <a:rPr lang="en-GB" altLang="en-US" sz="1800" b="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(2) </a:t>
                      </a:r>
                      <a:r>
                        <a:rPr lang="en-GB" altLang="en-US" sz="1800" b="1" i="0" u="none" dirty="0">
                          <a:solidFill>
                            <a:schemeClr val="tx1"/>
                          </a:solidFill>
                          <a:latin typeface="+mn-lt"/>
                        </a:rPr>
                        <a:t>frontal, &amp; </a:t>
                      </a:r>
                      <a:r>
                        <a:rPr lang="en-GB" altLang="en-US" sz="1800" b="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(3)</a:t>
                      </a:r>
                      <a:r>
                        <a:rPr lang="en-GB" altLang="en-US" sz="1800" b="1" i="0" u="none" dirty="0">
                          <a:solidFill>
                            <a:schemeClr val="tx1"/>
                          </a:solidFill>
                          <a:latin typeface="+mn-lt"/>
                        </a:rPr>
                        <a:t> anterior , </a:t>
                      </a:r>
                      <a:r>
                        <a:rPr lang="en-GB" altLang="en-US" sz="1800" b="0" i="0" u="none" dirty="0">
                          <a:solidFill>
                            <a:schemeClr val="tx1"/>
                          </a:solidFill>
                          <a:latin typeface="+mn-lt"/>
                        </a:rPr>
                        <a:t>(4) </a:t>
                      </a:r>
                      <a:r>
                        <a:rPr lang="en-GB" altLang="en-US" sz="1800" b="1" i="0" u="none" dirty="0">
                          <a:solidFill>
                            <a:schemeClr val="tx1"/>
                          </a:solidFill>
                          <a:latin typeface="+mn-lt"/>
                        </a:rPr>
                        <a:t>middle ethmoidal sinuses.</a:t>
                      </a:r>
                      <a:endParaRPr lang="en-GB" altLang="en-US" sz="1800" i="0" dirty="0">
                        <a:latin typeface="+mn-lt"/>
                      </a:endParaRPr>
                    </a:p>
                    <a:p>
                      <a:pPr eaLnBrk="1" hangingPunct="1">
                        <a:lnSpc>
                          <a:spcPct val="70000"/>
                        </a:lnSpc>
                      </a:pPr>
                      <a:r>
                        <a:rPr lang="en-GB" altLang="en-US" sz="1800" i="0" dirty="0">
                          <a:latin typeface="+mn-lt"/>
                        </a:rPr>
                        <a:t>contains </a:t>
                      </a:r>
                      <a:r>
                        <a:rPr lang="en-GB" altLang="en-US" sz="1800" b="0" i="0" dirty="0">
                          <a:solidFill>
                            <a:schemeClr val="tx1"/>
                          </a:solidFill>
                          <a:latin typeface="+mn-lt"/>
                        </a:rPr>
                        <a:t>bulla </a:t>
                      </a:r>
                      <a:r>
                        <a:rPr lang="en-GB" altLang="en-US" sz="1800" b="0" i="0" dirty="0" err="1">
                          <a:solidFill>
                            <a:schemeClr val="tx1"/>
                          </a:solidFill>
                          <a:latin typeface="+mn-lt"/>
                        </a:rPr>
                        <a:t>ethmoidalis</a:t>
                      </a:r>
                      <a:r>
                        <a:rPr lang="en-GB" altLang="en-US" sz="1800" b="0" i="0" dirty="0">
                          <a:solidFill>
                            <a:schemeClr val="tx1"/>
                          </a:solidFill>
                          <a:latin typeface="+mn-lt"/>
                        </a:rPr>
                        <a:t>*,</a:t>
                      </a:r>
                      <a:r>
                        <a:rPr lang="en-GB" altLang="en-US" sz="1800" i="0" dirty="0">
                          <a:solidFill>
                            <a:schemeClr val="tx1"/>
                          </a:solidFill>
                          <a:latin typeface="+mn-lt"/>
                        </a:rPr>
                        <a:t> hiatus semilunaris**, Infundibulum*** </a:t>
                      </a:r>
                      <a:endParaRPr lang="en-GB" altLang="en-US" sz="1800" b="1" i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543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i="0" dirty="0">
                          <a:sym typeface="Calibri"/>
                        </a:rPr>
                        <a:t>Inferior meatus</a:t>
                      </a:r>
                      <a:endParaRPr lang="en" sz="1800" i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70000"/>
                        </a:lnSpc>
                      </a:pPr>
                      <a:r>
                        <a:rPr lang="en-GB" altLang="en-US" sz="1800" i="0" dirty="0">
                          <a:solidFill>
                            <a:schemeClr val="tx1"/>
                          </a:solidFill>
                          <a:latin typeface="+mn-lt"/>
                        </a:rPr>
                        <a:t>receives the opening of </a:t>
                      </a:r>
                      <a:r>
                        <a:rPr lang="en-GB" altLang="en-US" sz="1800" b="1" i="0" dirty="0">
                          <a:solidFill>
                            <a:schemeClr val="tx1"/>
                          </a:solidFill>
                          <a:latin typeface="+mn-lt"/>
                        </a:rPr>
                        <a:t>nasolacrimal duct</a:t>
                      </a:r>
                      <a:r>
                        <a:rPr lang="en-GB" altLang="en-US" sz="1800" i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  <a:p>
                      <a:pPr eaLnBrk="1" hangingPunct="1">
                        <a:lnSpc>
                          <a:spcPct val="70000"/>
                        </a:lnSpc>
                      </a:pPr>
                      <a:r>
                        <a:rPr lang="ar-SA" altLang="en-US" sz="140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اذا الدموع زادة عن حاجة العين تروح هنا</a:t>
                      </a:r>
                      <a:r>
                        <a:rPr lang="en-GB" altLang="en-US" sz="1800" i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endParaRPr lang="en-US" altLang="en-US" sz="18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984973" y="1743898"/>
            <a:ext cx="4890621" cy="4162259"/>
            <a:chOff x="6996579" y="1507590"/>
            <a:chExt cx="5095753" cy="4232042"/>
          </a:xfrm>
        </p:grpSpPr>
        <p:sp>
          <p:nvSpPr>
            <p:cNvPr id="9" name="Rectangle 8"/>
            <p:cNvSpPr/>
            <p:nvPr/>
          </p:nvSpPr>
          <p:spPr>
            <a:xfrm>
              <a:off x="9496007" y="1507590"/>
              <a:ext cx="1228820" cy="354743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697485" y="2019138"/>
              <a:ext cx="1581274" cy="35210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260055" y="2528047"/>
              <a:ext cx="1196021" cy="369591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31078" y="5387528"/>
              <a:ext cx="1161254" cy="352104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96579" y="5136502"/>
              <a:ext cx="1186129" cy="184632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983229" y="3503216"/>
              <a:ext cx="758951" cy="224299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08113" y="2508374"/>
              <a:ext cx="1445639" cy="512347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556221" y="4271756"/>
            <a:ext cx="1426464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45023" y="4278583"/>
            <a:ext cx="512064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41821" y="4467861"/>
            <a:ext cx="914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99E428E-867B-441E-8414-E2EF6EE65B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Nasal Cavity</a:t>
            </a:r>
          </a:p>
          <a:p>
            <a:r>
              <a:rPr lang="en-US" sz="3200" b="1" dirty="0"/>
              <a:t>Sinuses Opening in Lateral Wall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A37007-0531-4DE3-A51A-A780535DA7EC}"/>
              </a:ext>
            </a:extLst>
          </p:cNvPr>
          <p:cNvSpPr txBox="1"/>
          <p:nvPr/>
        </p:nvSpPr>
        <p:spPr>
          <a:xfrm>
            <a:off x="698716" y="5330921"/>
            <a:ext cx="6136037" cy="9233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N.B:</a:t>
            </a:r>
            <a:r>
              <a:rPr lang="ar-SA" b="1" dirty="0"/>
              <a:t> </a:t>
            </a:r>
            <a:r>
              <a:rPr lang="en-US" b="1" dirty="0"/>
              <a:t>all sinuses open into the middle meatus EXCEPT:</a:t>
            </a:r>
          </a:p>
          <a:p>
            <a:pPr algn="ctr"/>
            <a:r>
              <a:rPr lang="en-US" b="1" dirty="0"/>
              <a:t>Sphenoidal sinus : in sphenoethmoidal recess.</a:t>
            </a:r>
          </a:p>
          <a:p>
            <a:pPr algn="ctr"/>
            <a:r>
              <a:rPr lang="en-US" b="1" dirty="0"/>
              <a:t>Posterior ethmoidal sinus : in superior meatus.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5BE4EF-A780-4556-AB09-0F2A0A74051B}"/>
              </a:ext>
            </a:extLst>
          </p:cNvPr>
          <p:cNvSpPr txBox="1"/>
          <p:nvPr/>
        </p:nvSpPr>
        <p:spPr>
          <a:xfrm>
            <a:off x="698716" y="6254251"/>
            <a:ext cx="6136037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dirty="0">
                <a:solidFill>
                  <a:schemeClr val="accent3">
                    <a:lumMod val="50000"/>
                  </a:schemeClr>
                </a:solidFill>
              </a:rPr>
              <a:t>*Receives opening of (4)                 *** Receives opening of (2) and (3) </a:t>
            </a:r>
          </a:p>
          <a:p>
            <a:r>
              <a:rPr lang="en-US" sz="1300" dirty="0">
                <a:solidFill>
                  <a:schemeClr val="accent3">
                    <a:lumMod val="50000"/>
                  </a:schemeClr>
                </a:solidFill>
              </a:rPr>
              <a:t>**Receives opening of (1) </a:t>
            </a:r>
            <a:endParaRPr lang="ar-SA" sz="1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94609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theme</Template>
  <TotalTime>2509</TotalTime>
  <Words>2657</Words>
  <Application>Microsoft Office PowerPoint</Application>
  <PresentationFormat>مخصص</PresentationFormat>
  <Paragraphs>320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6" baseType="lpstr">
      <vt:lpstr>Arial</vt:lpstr>
      <vt:lpstr>Arabic Typesetting</vt:lpstr>
      <vt:lpstr>Calibri</vt:lpstr>
      <vt:lpstr>Courier New</vt:lpstr>
      <vt:lpstr>Open Sans</vt:lpstr>
      <vt:lpstr>Wingdings</vt:lpstr>
      <vt:lpstr>Calibri Light</vt:lpstr>
      <vt:lpstr>Agency FB</vt:lpstr>
      <vt:lpstr>Tahoma</vt:lpstr>
      <vt:lpstr>Anatomy theme</vt:lpstr>
      <vt:lpstr>عرض تقديمي في PowerPoint</vt:lpstr>
      <vt:lpstr>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Summary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Rawan</dc:creator>
  <cp:lastModifiedBy>HP</cp:lastModifiedBy>
  <cp:revision>51</cp:revision>
  <dcterms:modified xsi:type="dcterms:W3CDTF">2018-09-21T21:38:16Z</dcterms:modified>
</cp:coreProperties>
</file>