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1"/>
  </p:sldMasterIdLst>
  <p:notesMasterIdLst>
    <p:notesMasterId r:id="rId28"/>
  </p:notesMasterIdLst>
  <p:sldIdLst>
    <p:sldId id="346" r:id="rId2"/>
    <p:sldId id="347" r:id="rId3"/>
    <p:sldId id="299" r:id="rId4"/>
    <p:sldId id="321" r:id="rId5"/>
    <p:sldId id="322"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3" r:id="rId22"/>
    <p:sldId id="340" r:id="rId23"/>
    <p:sldId id="358" r:id="rId24"/>
    <p:sldId id="360" r:id="rId25"/>
    <p:sldId id="359" r:id="rId26"/>
    <p:sldId id="3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CC3399"/>
    <a:srgbClr val="34A4CA"/>
    <a:srgbClr val="FC6726"/>
    <a:srgbClr val="FED163"/>
    <a:srgbClr val="BB889D"/>
    <a:srgbClr val="8AB880"/>
    <a:srgbClr val="EA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280" autoAdjust="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
        <p:nvSpPr>
          <p:cNvPr id="36868"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C02636-993C-4E8F-B5DB-77CE6DBB40FE}"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26431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102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593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56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210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259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98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45204919-A8A2-4031-A0B7-79D9CA701A3F}"/>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273980-2AEA-4F80-9246-B5EC29183957}"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
        <p:nvSpPr>
          <p:cNvPr id="40963" name="Rectangle 2">
            <a:extLst>
              <a:ext uri="{FF2B5EF4-FFF2-40B4-BE49-F238E27FC236}">
                <a16:creationId xmlns:a16="http://schemas.microsoft.com/office/drawing/2014/main" id="{743EC882-327C-4D06-B328-013217BFE5A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8DB7039-70BD-40D1-A2CA-E9C9C2F6EC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What else is known about this disease?</a:t>
            </a:r>
          </a:p>
          <a:p>
            <a:pPr eaLnBrk="1" hangingPunct="1"/>
            <a:r>
              <a:rPr lang="en-US" altLang="en-US"/>
              <a:t>http://www.emedicine.com/oph/topic704.htm</a:t>
            </a:r>
          </a:p>
        </p:txBody>
      </p:sp>
    </p:spTree>
    <p:extLst>
      <p:ext uri="{BB962C8B-B14F-4D97-AF65-F5344CB8AC3E}">
        <p14:creationId xmlns:p14="http://schemas.microsoft.com/office/powerpoint/2010/main" val="267197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810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docs.google.com/presentation/d/1TGd1eqJc5hW4BthMMNGT7D5IhB5PLBPuX4K9gP62_ss/edit?usp=shari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a:t>
            </a:r>
            <a:r>
              <a:rPr lang="en-GB" sz="2500" b="1" dirty="0" err="1">
                <a:latin typeface="Arabic Typesetting"/>
                <a:ea typeface="Arabic Typesetting"/>
                <a:cs typeface="Arabic Typesetting"/>
                <a:sym typeface="Arabic Typesetting"/>
              </a:rPr>
              <a:t>عَلَى</a:t>
            </a:r>
            <a:r>
              <a:rPr lang="en-GB" sz="2500" b="1" dirty="0">
                <a:latin typeface="Arabic Typesetting"/>
                <a:ea typeface="Arabic Typesetting"/>
                <a:cs typeface="Arabic Typesetting"/>
                <a:sym typeface="Arabic Typesetting"/>
              </a:rPr>
              <a:t>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(13)</a:t>
            </a:r>
          </a:p>
        </p:txBody>
      </p:sp>
      <p:sp>
        <p:nvSpPr>
          <p:cNvPr id="15" name="TextBox 14">
            <a:extLst>
              <a:ext uri="{FF2B5EF4-FFF2-40B4-BE49-F238E27FC236}">
                <a16:creationId xmlns:a16="http://schemas.microsoft.com/office/drawing/2014/main"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id="{2962D82B-189E-4C68-BAAC-08BC49E6CC27}"/>
              </a:ext>
            </a:extLst>
          </p:cNvPr>
          <p:cNvSpPr/>
          <p:nvPr/>
        </p:nvSpPr>
        <p:spPr>
          <a:xfrm>
            <a:off x="3658685" y="2146570"/>
            <a:ext cx="4874616" cy="2308324"/>
          </a:xfrm>
          <a:prstGeom prst="rect">
            <a:avLst/>
          </a:prstGeom>
        </p:spPr>
        <p:txBody>
          <a:bodyPr wrap="square">
            <a:spAutoFit/>
          </a:bodyPr>
          <a:lstStyle/>
          <a:p>
            <a:pPr algn="ctr"/>
            <a:r>
              <a:rPr lang="en-US" sz="4800" dirty="0">
                <a:latin typeface="Agency FB" panose="020B0503020202020204" pitchFamily="34" charset="0"/>
              </a:rPr>
              <a:t>Cranial Nerves II, III, IV &amp; VI (Optic, Oculomotor, Trochlear, &amp; Abducens)</a:t>
            </a:r>
          </a:p>
        </p:txBody>
      </p:sp>
      <p:sp>
        <p:nvSpPr>
          <p:cNvPr id="17" name="Shape 21">
            <a:extLst>
              <a:ext uri="{FF2B5EF4-FFF2-40B4-BE49-F238E27FC236}">
                <a16:creationId xmlns:a16="http://schemas.microsoft.com/office/drawing/2014/main"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22517335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115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361D-1266-48D3-B713-8F911990EF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890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35416134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23526092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C9A26-57FC-426A-AC96-B2A19B7227D2}"/>
              </a:ext>
            </a:extLst>
          </p:cNvPr>
          <p:cNvSpPr txBox="1"/>
          <p:nvPr/>
        </p:nvSpPr>
        <p:spPr>
          <a:xfrm>
            <a:off x="3658685" y="2637981"/>
            <a:ext cx="4874616" cy="3323987"/>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Rawan Mishal</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Greys Anatomy for Students </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1012175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3817" y="533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24984"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184"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135661"/>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96645660"/>
      </p:ext>
    </p:extLst>
  </p:cSld>
  <p:clrMapOvr>
    <a:masterClrMapping/>
  </p:clrMapOvr>
  <p:hf sldNum="0"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1DB6-1226-47C2-BAA4-2C24851EA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9CCA17-5C08-4253-ADCB-BAC3690E839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713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6524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A6C1-D2DD-474C-9413-AD649694C8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688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7DF7-4435-45C3-A0FA-570D310FB26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3701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D813-4149-47A4-A30F-D038015128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479522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70333474"/>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514016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2">
            <a:extLst>
              <a:ext uri="{FF2B5EF4-FFF2-40B4-BE49-F238E27FC236}">
                <a16:creationId xmlns:a16="http://schemas.microsoft.com/office/drawing/2014/main" id="{C59ABD47-5AAD-41BB-8A1F-6BBC71AF9A6E}"/>
              </a:ext>
            </a:extLst>
          </p:cNvPr>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80648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14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EDF9AF-8C04-4381-A0BC-1398F5C94C94}"/>
              </a:ext>
            </a:extLst>
          </p:cNvPr>
          <p:cNvGrpSpPr/>
          <p:nvPr/>
        </p:nvGrpSpPr>
        <p:grpSpPr>
          <a:xfrm>
            <a:off x="6388562" y="707745"/>
            <a:ext cx="2633963" cy="2939179"/>
            <a:chOff x="7572937" y="3699854"/>
            <a:chExt cx="3966442" cy="2939179"/>
          </a:xfrm>
        </p:grpSpPr>
        <p:pic>
          <p:nvPicPr>
            <p:cNvPr id="3074" name="Picture 2" descr="Image result for brainstem surface anatomy">
              <a:extLst>
                <a:ext uri="{FF2B5EF4-FFF2-40B4-BE49-F238E27FC236}">
                  <a16:creationId xmlns:a16="http://schemas.microsoft.com/office/drawing/2014/main" id="{EBC4F486-D31D-4BDD-9C0F-E0D44FEC84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07"/>
            <a:stretch/>
          </p:blipFill>
          <p:spPr bwMode="auto">
            <a:xfrm>
              <a:off x="7572937" y="3699854"/>
              <a:ext cx="3966442" cy="29074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5EFD5F1-FD9A-42BC-AF3C-9597DC50129A}"/>
                </a:ext>
              </a:extLst>
            </p:cNvPr>
            <p:cNvSpPr txBox="1"/>
            <p:nvPr/>
          </p:nvSpPr>
          <p:spPr>
            <a:xfrm>
              <a:off x="9882146" y="6331256"/>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15" name="AutoShape 9">
              <a:extLst>
                <a:ext uri="{FF2B5EF4-FFF2-40B4-BE49-F238E27FC236}">
                  <a16:creationId xmlns:a16="http://schemas.microsoft.com/office/drawing/2014/main" id="{DF602F06-113C-4908-BF23-BD0E3C363B0B}"/>
                </a:ext>
              </a:extLst>
            </p:cNvPr>
            <p:cNvSpPr>
              <a:spLocks noChangeArrowheads="1"/>
            </p:cNvSpPr>
            <p:nvPr/>
          </p:nvSpPr>
          <p:spPr bwMode="auto">
            <a:xfrm>
              <a:off x="7916333" y="4770968"/>
              <a:ext cx="630767" cy="101600"/>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7" name="AutoShape 9">
              <a:extLst>
                <a:ext uri="{FF2B5EF4-FFF2-40B4-BE49-F238E27FC236}">
                  <a16:creationId xmlns:a16="http://schemas.microsoft.com/office/drawing/2014/main" id="{5F62A0AE-CD6B-444D-8BDE-41822AFFD3D4}"/>
                </a:ext>
              </a:extLst>
            </p:cNvPr>
            <p:cNvSpPr>
              <a:spLocks noChangeArrowheads="1"/>
            </p:cNvSpPr>
            <p:nvPr/>
          </p:nvSpPr>
          <p:spPr bwMode="auto">
            <a:xfrm>
              <a:off x="8128410" y="4616449"/>
              <a:ext cx="517116" cy="94637"/>
            </a:xfrm>
            <a:prstGeom prst="roundRect">
              <a:avLst>
                <a:gd name="adj" fmla="val 16667"/>
              </a:avLst>
            </a:prstGeom>
            <a:noFill/>
            <a:ln w="28575">
              <a:solidFill>
                <a:srgbClr val="CC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4" name="Rectangle 3">
            <a:extLst>
              <a:ext uri="{FF2B5EF4-FFF2-40B4-BE49-F238E27FC236}">
                <a16:creationId xmlns:a16="http://schemas.microsoft.com/office/drawing/2014/main" id="{D9188C7D-FF17-4958-933D-ED9E8B4C166B}"/>
              </a:ext>
            </a:extLst>
          </p:cNvPr>
          <p:cNvSpPr/>
          <p:nvPr/>
        </p:nvSpPr>
        <p:spPr>
          <a:xfrm>
            <a:off x="657449" y="1447791"/>
            <a:ext cx="5858796" cy="5062924"/>
          </a:xfrm>
          <a:prstGeom prst="rect">
            <a:avLst/>
          </a:prstGeom>
        </p:spPr>
        <p:txBody>
          <a:bodyPr wrap="square">
            <a:spAutoFit/>
          </a:bodyPr>
          <a:lstStyle/>
          <a:p>
            <a:pPr marL="360000" indent="-285750">
              <a:spcBef>
                <a:spcPts val="600"/>
              </a:spcBef>
              <a:buFont typeface="Courier New" panose="02070309020205020404" pitchFamily="49" charset="0"/>
              <a:buChar char="o"/>
            </a:pPr>
            <a:r>
              <a:rPr lang="en-GB" sz="2200" dirty="0">
                <a:latin typeface="+mj-lt"/>
              </a:rPr>
              <a:t>Type: </a:t>
            </a:r>
            <a:r>
              <a:rPr lang="en-GB" sz="2200" b="1" dirty="0">
                <a:latin typeface="+mj-lt"/>
              </a:rPr>
              <a:t>motor</a:t>
            </a:r>
          </a:p>
          <a:p>
            <a:pPr marL="360000" indent="-285750">
              <a:spcBef>
                <a:spcPts val="600"/>
              </a:spcBef>
              <a:buFont typeface="Courier New" panose="02070309020205020404" pitchFamily="49" charset="0"/>
              <a:buChar char="o"/>
            </a:pPr>
            <a:r>
              <a:rPr lang="en-GB" sz="2200" dirty="0">
                <a:latin typeface="+mj-lt"/>
              </a:rPr>
              <a:t>Small motor nucleus located in the </a:t>
            </a:r>
            <a:r>
              <a:rPr lang="en-GB" sz="2200" b="1" dirty="0">
                <a:latin typeface="+mj-lt"/>
              </a:rPr>
              <a:t>periaqueductal grey matter</a:t>
            </a:r>
            <a:r>
              <a:rPr lang="en-GB" sz="2200" dirty="0">
                <a:latin typeface="+mj-lt"/>
              </a:rPr>
              <a:t> at the level of </a:t>
            </a:r>
            <a:r>
              <a:rPr lang="en-GB" sz="2200" b="1" dirty="0">
                <a:latin typeface="+mj-lt"/>
              </a:rPr>
              <a:t>inferior colliculus </a:t>
            </a:r>
            <a:r>
              <a:rPr lang="en-GB" sz="2200" dirty="0">
                <a:solidFill>
                  <a:schemeClr val="tx1"/>
                </a:solidFill>
                <a:latin typeface="+mj-lt"/>
              </a:rPr>
              <a:t>of the midbrain.</a:t>
            </a:r>
          </a:p>
          <a:p>
            <a:pPr marL="360000" indent="-285750">
              <a:spcBef>
                <a:spcPts val="600"/>
              </a:spcBef>
              <a:buFont typeface="Courier New" panose="02070309020205020404" pitchFamily="49" charset="0"/>
              <a:buChar char="o"/>
            </a:pPr>
            <a:r>
              <a:rPr lang="en-GB" sz="2200" dirty="0" err="1">
                <a:latin typeface="+mj-lt"/>
              </a:rPr>
              <a:t>Fibers</a:t>
            </a:r>
            <a:r>
              <a:rPr lang="en-GB" sz="2200" dirty="0">
                <a:latin typeface="+mj-lt"/>
              </a:rPr>
              <a:t> curve backwards and decussate. </a:t>
            </a:r>
          </a:p>
          <a:p>
            <a:pPr marL="360000" indent="-285750">
              <a:spcBef>
                <a:spcPts val="600"/>
              </a:spcBef>
              <a:buFont typeface="Courier New" panose="02070309020205020404" pitchFamily="49" charset="0"/>
              <a:buChar char="o"/>
            </a:pPr>
            <a:r>
              <a:rPr lang="en-GB" sz="2200" dirty="0">
                <a:latin typeface="+mj-lt"/>
              </a:rPr>
              <a:t>The nerve emerges immediately caudal to the inferior colliculus, on the </a:t>
            </a:r>
            <a:r>
              <a:rPr lang="en-GB" sz="2200" b="1" dirty="0">
                <a:latin typeface="+mj-lt"/>
              </a:rPr>
              <a:t>dorsal</a:t>
            </a:r>
            <a:r>
              <a:rPr lang="en-GB" sz="2200" dirty="0">
                <a:latin typeface="+mj-lt"/>
              </a:rPr>
              <a:t> surface of brain stem.</a:t>
            </a:r>
            <a:r>
              <a:rPr lang="en-GB" sz="2200" dirty="0">
                <a:solidFill>
                  <a:schemeClr val="bg1">
                    <a:lumMod val="50000"/>
                  </a:schemeClr>
                </a:solidFill>
                <a:latin typeface="+mj-lt"/>
              </a:rPr>
              <a:t> (recall it is the only cranial nerve to emerge from the dorsal surface).</a:t>
            </a:r>
          </a:p>
          <a:p>
            <a:pPr marL="360000" lvl="0" indent="-342900">
              <a:buFont typeface="Courier New" panose="02070309020205020404" pitchFamily="49" charset="0"/>
              <a:buChar char="o"/>
              <a:defRPr/>
            </a:pPr>
            <a:r>
              <a:rPr lang="en-US" sz="2200" dirty="0">
                <a:solidFill>
                  <a:prstClr val="black"/>
                </a:solidFill>
                <a:latin typeface="+mj-lt"/>
                <a:cs typeface="Times New Roman" pitchFamily="18" charset="0"/>
              </a:rPr>
              <a:t>It passes forward through </a:t>
            </a:r>
            <a:r>
              <a:rPr lang="en-US" sz="2200" b="1" dirty="0">
                <a:solidFill>
                  <a:prstClr val="black"/>
                </a:solidFill>
                <a:latin typeface="+mj-lt"/>
                <a:cs typeface="Times New Roman" pitchFamily="18" charset="0"/>
              </a:rPr>
              <a:t>middle cranial fossa </a:t>
            </a:r>
            <a:r>
              <a:rPr lang="en-US" sz="2200" dirty="0">
                <a:solidFill>
                  <a:prstClr val="black"/>
                </a:solidFill>
                <a:latin typeface="+mj-lt"/>
                <a:cs typeface="Times New Roman" pitchFamily="18" charset="0"/>
              </a:rPr>
              <a:t>in the lateral wall of the </a:t>
            </a:r>
            <a:r>
              <a:rPr lang="en-US" sz="2200" b="1" dirty="0">
                <a:solidFill>
                  <a:prstClr val="black"/>
                </a:solidFill>
                <a:latin typeface="+mj-lt"/>
                <a:cs typeface="Times New Roman" pitchFamily="18" charset="0"/>
              </a:rPr>
              <a:t>cavernous sinus* below the 3</a:t>
            </a:r>
            <a:r>
              <a:rPr lang="en-US" sz="2200" b="1" baseline="30000" dirty="0">
                <a:solidFill>
                  <a:prstClr val="black"/>
                </a:solidFill>
                <a:latin typeface="+mj-lt"/>
                <a:cs typeface="Times New Roman" pitchFamily="18" charset="0"/>
              </a:rPr>
              <a:t>rd</a:t>
            </a:r>
            <a:r>
              <a:rPr lang="en-US" sz="2200" b="1" dirty="0">
                <a:solidFill>
                  <a:prstClr val="black"/>
                </a:solidFill>
                <a:latin typeface="+mj-lt"/>
                <a:cs typeface="Times New Roman" pitchFamily="18" charset="0"/>
              </a:rPr>
              <a:t> cranial nerve</a:t>
            </a:r>
            <a:endParaRPr lang="en-US" sz="2200" dirty="0">
              <a:solidFill>
                <a:prstClr val="black"/>
              </a:solidFill>
              <a:latin typeface="+mj-lt"/>
              <a:cs typeface="Times New Roman" pitchFamily="18" charset="0"/>
            </a:endParaRPr>
          </a:p>
          <a:p>
            <a:pPr marL="360000" lvl="0" indent="-342900">
              <a:buFont typeface="Courier New" panose="02070309020205020404" pitchFamily="49" charset="0"/>
              <a:buChar char="o"/>
              <a:defRPr/>
            </a:pPr>
            <a:r>
              <a:rPr lang="en-US" sz="2200" dirty="0">
                <a:solidFill>
                  <a:prstClr val="black"/>
                </a:solidFill>
                <a:latin typeface="+mj-lt"/>
                <a:cs typeface="Times New Roman" pitchFamily="18" charset="0"/>
              </a:rPr>
              <a:t>The nerve then enters the orbit through the </a:t>
            </a:r>
            <a:r>
              <a:rPr lang="en-US" sz="2200" b="1" dirty="0">
                <a:solidFill>
                  <a:prstClr val="black"/>
                </a:solidFill>
                <a:latin typeface="+mj-lt"/>
                <a:cs typeface="Times New Roman" pitchFamily="18" charset="0"/>
              </a:rPr>
              <a:t>superior orbital fissure </a:t>
            </a:r>
            <a:r>
              <a:rPr lang="en-US" sz="2200" dirty="0">
                <a:solidFill>
                  <a:prstClr val="white">
                    <a:lumMod val="50000"/>
                  </a:prstClr>
                </a:solidFill>
                <a:latin typeface="+mj-lt"/>
                <a:cs typeface="Times New Roman" pitchFamily="18" charset="0"/>
              </a:rPr>
              <a:t>(with oculomotor)</a:t>
            </a:r>
            <a:r>
              <a:rPr lang="en-US" sz="2200" dirty="0">
                <a:solidFill>
                  <a:prstClr val="black"/>
                </a:solidFill>
                <a:latin typeface="+mj-lt"/>
                <a:cs typeface="Times New Roman" pitchFamily="18" charset="0"/>
              </a:rPr>
              <a:t>.</a:t>
            </a:r>
          </a:p>
        </p:txBody>
      </p:sp>
      <p:grpSp>
        <p:nvGrpSpPr>
          <p:cNvPr id="8" name="Group 7">
            <a:extLst>
              <a:ext uri="{FF2B5EF4-FFF2-40B4-BE49-F238E27FC236}">
                <a16:creationId xmlns:a16="http://schemas.microsoft.com/office/drawing/2014/main" id="{451986E0-718A-4476-8B34-DFD337031F7F}"/>
              </a:ext>
            </a:extLst>
          </p:cNvPr>
          <p:cNvGrpSpPr/>
          <p:nvPr/>
        </p:nvGrpSpPr>
        <p:grpSpPr>
          <a:xfrm>
            <a:off x="9017189" y="804604"/>
            <a:ext cx="3174811" cy="2713704"/>
            <a:chOff x="5029201" y="366261"/>
            <a:chExt cx="5486400" cy="6096000"/>
          </a:xfrm>
        </p:grpSpPr>
        <p:pic>
          <p:nvPicPr>
            <p:cNvPr id="5" name="Picture 2" descr="C:\Documents and Settings\HP\My Documents\My Pictures\C8-FF3.png">
              <a:extLst>
                <a:ext uri="{FF2B5EF4-FFF2-40B4-BE49-F238E27FC236}">
                  <a16:creationId xmlns:a16="http://schemas.microsoft.com/office/drawing/2014/main" id="{B0B33D96-600E-48D1-9948-F012ABE7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66261"/>
              <a:ext cx="5486400" cy="609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AutoShape 9">
              <a:extLst>
                <a:ext uri="{FF2B5EF4-FFF2-40B4-BE49-F238E27FC236}">
                  <a16:creationId xmlns:a16="http://schemas.microsoft.com/office/drawing/2014/main" id="{7EB63D73-521A-42FC-B379-EA7C38E59E5D}"/>
                </a:ext>
              </a:extLst>
            </p:cNvPr>
            <p:cNvSpPr>
              <a:spLocks noChangeArrowheads="1"/>
            </p:cNvSpPr>
            <p:nvPr/>
          </p:nvSpPr>
          <p:spPr bwMode="auto">
            <a:xfrm>
              <a:off x="7162801" y="366261"/>
              <a:ext cx="1030461" cy="471939"/>
            </a:xfrm>
            <a:prstGeom prst="roundRect">
              <a:avLst>
                <a:gd name="adj" fmla="val 16667"/>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7" name="AutoShape 9">
              <a:extLst>
                <a:ext uri="{FF2B5EF4-FFF2-40B4-BE49-F238E27FC236}">
                  <a16:creationId xmlns:a16="http://schemas.microsoft.com/office/drawing/2014/main" id="{DAA92FFE-90D6-41C2-8A87-1184B80A5BAC}"/>
                </a:ext>
              </a:extLst>
            </p:cNvPr>
            <p:cNvSpPr>
              <a:spLocks noChangeArrowheads="1"/>
            </p:cNvSpPr>
            <p:nvPr/>
          </p:nvSpPr>
          <p:spPr bwMode="auto">
            <a:xfrm>
              <a:off x="5306956" y="1297495"/>
              <a:ext cx="762000" cy="533400"/>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2" name="AutoShape 9">
              <a:extLst>
                <a:ext uri="{FF2B5EF4-FFF2-40B4-BE49-F238E27FC236}">
                  <a16:creationId xmlns:a16="http://schemas.microsoft.com/office/drawing/2014/main" id="{FEA8C91C-0F00-4DFD-B545-71AC2210178F}"/>
                </a:ext>
              </a:extLst>
            </p:cNvPr>
            <p:cNvSpPr>
              <a:spLocks noChangeArrowheads="1"/>
            </p:cNvSpPr>
            <p:nvPr/>
          </p:nvSpPr>
          <p:spPr bwMode="auto">
            <a:xfrm>
              <a:off x="9456406" y="2603727"/>
              <a:ext cx="1030461" cy="512538"/>
            </a:xfrm>
            <a:prstGeom prst="roundRect">
              <a:avLst>
                <a:gd name="adj" fmla="val 16667"/>
              </a:avLst>
            </a:prstGeom>
            <a:noFill/>
            <a:ln w="28575">
              <a:solidFill>
                <a:srgbClr val="FED16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0" name="Straight Connector 9">
            <a:extLst>
              <a:ext uri="{FF2B5EF4-FFF2-40B4-BE49-F238E27FC236}">
                <a16:creationId xmlns:a16="http://schemas.microsoft.com/office/drawing/2014/main" id="{1F03A11D-6BBB-43A8-ACE1-7298C70AF14C}"/>
              </a:ext>
            </a:extLst>
          </p:cNvPr>
          <p:cNvCxnSpPr>
            <a:cxnSpLocks/>
          </p:cNvCxnSpPr>
          <p:nvPr/>
        </p:nvCxnSpPr>
        <p:spPr>
          <a:xfrm>
            <a:off x="4300339" y="3298706"/>
            <a:ext cx="108567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BE0167-69C1-47F0-ADC8-0434F3531582}"/>
              </a:ext>
            </a:extLst>
          </p:cNvPr>
          <p:cNvCxnSpPr>
            <a:cxnSpLocks/>
          </p:cNvCxnSpPr>
          <p:nvPr/>
        </p:nvCxnSpPr>
        <p:spPr>
          <a:xfrm>
            <a:off x="1123273" y="2565655"/>
            <a:ext cx="2964958"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BFECEE-3E8B-4AD4-B175-0D01F4F3AC92}"/>
              </a:ext>
            </a:extLst>
          </p:cNvPr>
          <p:cNvCxnSpPr>
            <a:cxnSpLocks/>
          </p:cNvCxnSpPr>
          <p:nvPr/>
        </p:nvCxnSpPr>
        <p:spPr>
          <a:xfrm>
            <a:off x="1123273" y="2889662"/>
            <a:ext cx="1858918"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7EF3A4-F0E2-4346-9B3E-3FBE5B5295A2}"/>
              </a:ext>
            </a:extLst>
          </p:cNvPr>
          <p:cNvCxnSpPr>
            <a:cxnSpLocks/>
          </p:cNvCxnSpPr>
          <p:nvPr/>
        </p:nvCxnSpPr>
        <p:spPr>
          <a:xfrm>
            <a:off x="1123273" y="6391138"/>
            <a:ext cx="247554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AD2E2DC-BA0F-4D3D-B5A0-B696AC09FDE7}"/>
              </a:ext>
            </a:extLst>
          </p:cNvPr>
          <p:cNvGrpSpPr/>
          <p:nvPr/>
        </p:nvGrpSpPr>
        <p:grpSpPr>
          <a:xfrm>
            <a:off x="7144559" y="3625163"/>
            <a:ext cx="4504766" cy="2320637"/>
            <a:chOff x="6994953" y="4280026"/>
            <a:chExt cx="4504766" cy="2320637"/>
          </a:xfrm>
        </p:grpSpPr>
        <p:pic>
          <p:nvPicPr>
            <p:cNvPr id="20" name="Picture 4" descr="14_31">
              <a:extLst>
                <a:ext uri="{FF2B5EF4-FFF2-40B4-BE49-F238E27FC236}">
                  <a16:creationId xmlns:a16="http://schemas.microsoft.com/office/drawing/2014/main" id="{57A306F1-D827-41D4-9960-35BEDE303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 t="7924" r="3094" b="3732"/>
            <a:stretch>
              <a:fillRect/>
            </a:stretch>
          </p:blipFill>
          <p:spPr bwMode="auto">
            <a:xfrm>
              <a:off x="6994953" y="4280026"/>
              <a:ext cx="4504766" cy="2320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 name="AutoShape 9">
              <a:extLst>
                <a:ext uri="{FF2B5EF4-FFF2-40B4-BE49-F238E27FC236}">
                  <a16:creationId xmlns:a16="http://schemas.microsoft.com/office/drawing/2014/main" id="{4D369AF8-9E5A-4286-97F1-BC8A3B62BD9E}"/>
                </a:ext>
              </a:extLst>
            </p:cNvPr>
            <p:cNvSpPr>
              <a:spLocks noChangeArrowheads="1"/>
            </p:cNvSpPr>
            <p:nvPr/>
          </p:nvSpPr>
          <p:spPr bwMode="auto">
            <a:xfrm>
              <a:off x="6994953" y="6054224"/>
              <a:ext cx="1365702" cy="159764"/>
            </a:xfrm>
            <a:prstGeom prst="roundRect">
              <a:avLst>
                <a:gd name="adj" fmla="val 16667"/>
              </a:avLst>
            </a:prstGeom>
            <a:no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24" name="Title 1">
            <a:extLst>
              <a:ext uri="{FF2B5EF4-FFF2-40B4-BE49-F238E27FC236}">
                <a16:creationId xmlns:a16="http://schemas.microsoft.com/office/drawing/2014/main" id="{EE581F69-BD8B-4898-BA6E-CD4824E1F99F}"/>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Trochlear</a:t>
            </a:r>
          </a:p>
          <a:p>
            <a:r>
              <a:rPr lang="en-US" sz="3200" b="1" dirty="0">
                <a:solidFill>
                  <a:schemeClr val="bg1">
                    <a:lumMod val="65000"/>
                  </a:schemeClr>
                </a:solidFill>
              </a:rPr>
              <a:t>(IV) 4th Cranial Nerve</a:t>
            </a:r>
          </a:p>
        </p:txBody>
      </p:sp>
      <p:sp>
        <p:nvSpPr>
          <p:cNvPr id="25" name="TextBox 24">
            <a:extLst>
              <a:ext uri="{FF2B5EF4-FFF2-40B4-BE49-F238E27FC236}">
                <a16:creationId xmlns:a16="http://schemas.microsoft.com/office/drawing/2014/main" id="{9E903514-CFA9-4D3F-98EE-1D61B1B4BBAC}"/>
              </a:ext>
            </a:extLst>
          </p:cNvPr>
          <p:cNvSpPr txBox="1"/>
          <p:nvPr/>
        </p:nvSpPr>
        <p:spPr>
          <a:xfrm>
            <a:off x="6502402" y="6102218"/>
            <a:ext cx="5666875" cy="584775"/>
          </a:xfrm>
          <a:prstGeom prst="rect">
            <a:avLst/>
          </a:prstGeom>
          <a:noFill/>
        </p:spPr>
        <p:txBody>
          <a:bodyPr wrap="square" rtlCol="0">
            <a:spAutoFit/>
          </a:bodyPr>
          <a:lstStyle/>
          <a:p>
            <a:r>
              <a:rPr lang="en-GB" sz="1600" dirty="0">
                <a:solidFill>
                  <a:srgbClr val="92D050"/>
                </a:solidFill>
                <a:latin typeface="+mn-lt"/>
              </a:rPr>
              <a:t>**Cavernous sinus: one of the </a:t>
            </a:r>
            <a:r>
              <a:rPr lang="en-GB" sz="1600" b="1" dirty="0">
                <a:solidFill>
                  <a:srgbClr val="92D050"/>
                </a:solidFill>
                <a:latin typeface="+mn-lt"/>
              </a:rPr>
              <a:t>Dural Venuses sinuses</a:t>
            </a:r>
            <a:r>
              <a:rPr lang="en-GB" sz="1600" dirty="0">
                <a:solidFill>
                  <a:srgbClr val="92D050"/>
                </a:solidFill>
                <a:latin typeface="+mn-lt"/>
              </a:rPr>
              <a:t>, trochlear &amp; occulomotor run in the lateral wall and abducent runs in the floor </a:t>
            </a:r>
          </a:p>
        </p:txBody>
      </p:sp>
    </p:spTree>
    <p:extLst>
      <p:ext uri="{BB962C8B-B14F-4D97-AF65-F5344CB8AC3E}">
        <p14:creationId xmlns:p14="http://schemas.microsoft.com/office/powerpoint/2010/main" val="224064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73C6F0-9AF2-4723-B0AA-680FB0434698}"/>
              </a:ext>
            </a:extLst>
          </p:cNvPr>
          <p:cNvSpPr/>
          <p:nvPr/>
        </p:nvSpPr>
        <p:spPr>
          <a:xfrm>
            <a:off x="739167" y="1576629"/>
            <a:ext cx="6096000" cy="3816429"/>
          </a:xfrm>
          <a:prstGeom prst="rect">
            <a:avLst/>
          </a:prstGeom>
        </p:spPr>
        <p:txBody>
          <a:bodyPr>
            <a:spAutoFit/>
          </a:bodyPr>
          <a:lstStyle/>
          <a:p>
            <a:pPr marL="360000" indent="-342900" eaLnBrk="1" hangingPunct="1">
              <a:buFont typeface="Courier New" panose="02070309020205020404" pitchFamily="49" charset="0"/>
              <a:buChar char="o"/>
              <a:defRPr/>
            </a:pPr>
            <a:r>
              <a:rPr lang="en-GB" sz="2200" dirty="0">
                <a:solidFill>
                  <a:schemeClr val="tx1"/>
                </a:solidFill>
                <a:latin typeface="+mj-lt"/>
                <a:cs typeface="Times New Roman" pitchFamily="18" charset="0"/>
              </a:rPr>
              <a:t>It </a:t>
            </a:r>
            <a:r>
              <a:rPr lang="en-GB" sz="2200" u="sng" dirty="0">
                <a:solidFill>
                  <a:schemeClr val="tx1"/>
                </a:solidFill>
                <a:latin typeface="+mj-lt"/>
                <a:cs typeface="Times New Roman" pitchFamily="18" charset="0"/>
              </a:rPr>
              <a:t>supplies</a:t>
            </a:r>
            <a:r>
              <a:rPr lang="en-GB" sz="2200" dirty="0">
                <a:solidFill>
                  <a:schemeClr val="tx1"/>
                </a:solidFill>
                <a:latin typeface="+mj-lt"/>
                <a:cs typeface="Times New Roman" pitchFamily="18" charset="0"/>
              </a:rPr>
              <a:t>; </a:t>
            </a:r>
          </a:p>
          <a:p>
            <a:pPr marL="360000" eaLnBrk="1" hangingPunct="1">
              <a:defRPr/>
            </a:pPr>
            <a:r>
              <a:rPr lang="en-GB" sz="2200" b="1" dirty="0">
                <a:solidFill>
                  <a:schemeClr val="tx1"/>
                </a:solidFill>
                <a:latin typeface="+mj-lt"/>
                <a:cs typeface="Times New Roman" pitchFamily="18" charset="0"/>
              </a:rPr>
              <a:t>Superior oblique muscle</a:t>
            </a:r>
            <a:r>
              <a:rPr lang="en-GB" sz="2200" dirty="0">
                <a:solidFill>
                  <a:schemeClr val="tx1"/>
                </a:solidFill>
                <a:latin typeface="+mj-lt"/>
                <a:cs typeface="Times New Roman" pitchFamily="18" charset="0"/>
              </a:rPr>
              <a:t>, (only one muscle).</a:t>
            </a:r>
          </a:p>
          <a:p>
            <a:pPr marL="360000" indent="-342900" eaLnBrk="1" hangingPunct="1">
              <a:buFont typeface="Courier New" panose="02070309020205020404" pitchFamily="49" charset="0"/>
              <a:buChar char="o"/>
              <a:defRPr/>
            </a:pPr>
            <a:r>
              <a:rPr lang="en-GB" sz="2200" dirty="0">
                <a:solidFill>
                  <a:schemeClr val="tx1"/>
                </a:solidFill>
                <a:latin typeface="+mj-lt"/>
                <a:cs typeface="Times New Roman" pitchFamily="18" charset="0"/>
              </a:rPr>
              <a:t>Its </a:t>
            </a:r>
            <a:r>
              <a:rPr lang="en-GB" sz="2200" u="sng" dirty="0">
                <a:solidFill>
                  <a:schemeClr val="tx1"/>
                </a:solidFill>
                <a:latin typeface="+mj-lt"/>
                <a:cs typeface="Times New Roman" pitchFamily="18" charset="0"/>
              </a:rPr>
              <a:t>function</a:t>
            </a:r>
            <a:r>
              <a:rPr lang="en-GB" sz="2200" dirty="0">
                <a:solidFill>
                  <a:schemeClr val="tx1"/>
                </a:solidFill>
                <a:latin typeface="+mj-lt"/>
                <a:cs typeface="Times New Roman" pitchFamily="18" charset="0"/>
              </a:rPr>
              <a:t>; </a:t>
            </a:r>
          </a:p>
          <a:p>
            <a:pPr marL="360000" eaLnBrk="1" hangingPunct="1">
              <a:defRPr/>
            </a:pPr>
            <a:r>
              <a:rPr lang="en-GB" sz="2200" dirty="0">
                <a:solidFill>
                  <a:schemeClr val="tx1"/>
                </a:solidFill>
                <a:latin typeface="+mj-lt"/>
                <a:cs typeface="Times New Roman" pitchFamily="18" charset="0"/>
              </a:rPr>
              <a:t>Rotates the eye ball downwards and laterally.</a:t>
            </a:r>
          </a:p>
          <a:p>
            <a:pPr marL="360000" indent="-285750">
              <a:buFont typeface="Courier New" panose="02070309020205020404" pitchFamily="49" charset="0"/>
              <a:buChar char="o"/>
              <a:defRPr/>
            </a:pPr>
            <a:r>
              <a:rPr lang="en-US" sz="2200" dirty="0">
                <a:latin typeface="+mj-lt"/>
                <a:cs typeface="Times New Roman" pitchFamily="18" charset="0"/>
              </a:rPr>
              <a:t>Lesion of trochlear nerve results in </a:t>
            </a:r>
          </a:p>
          <a:p>
            <a:pPr marL="720000" indent="-342900">
              <a:buFont typeface="Arial" panose="020B0604020202020204" pitchFamily="34" charset="0"/>
              <a:buChar char="•"/>
              <a:defRPr/>
            </a:pPr>
            <a:r>
              <a:rPr lang="en-US" sz="2200" b="1" dirty="0">
                <a:latin typeface="+mj-lt"/>
                <a:cs typeface="Times New Roman" pitchFamily="18" charset="0"/>
              </a:rPr>
              <a:t>diplopia</a:t>
            </a:r>
            <a:r>
              <a:rPr lang="en-US" sz="2200" dirty="0">
                <a:latin typeface="+mj-lt"/>
                <a:cs typeface="Times New Roman" pitchFamily="18" charset="0"/>
              </a:rPr>
              <a:t> </a:t>
            </a:r>
            <a:r>
              <a:rPr lang="en-US" sz="2200" dirty="0">
                <a:solidFill>
                  <a:schemeClr val="bg1">
                    <a:lumMod val="50000"/>
                  </a:schemeClr>
                </a:solidFill>
                <a:latin typeface="+mj-lt"/>
                <a:cs typeface="Times New Roman" pitchFamily="18" charset="0"/>
              </a:rPr>
              <a:t>(double vision) </a:t>
            </a:r>
            <a:r>
              <a:rPr lang="en-US" sz="2200" dirty="0">
                <a:latin typeface="+mj-lt"/>
                <a:cs typeface="Times New Roman" pitchFamily="18" charset="0"/>
              </a:rPr>
              <a:t>&amp; </a:t>
            </a:r>
          </a:p>
          <a:p>
            <a:pPr marL="720000" indent="-342900">
              <a:buFont typeface="Arial" panose="020B0604020202020204" pitchFamily="34" charset="0"/>
              <a:buChar char="•"/>
              <a:defRPr/>
            </a:pPr>
            <a:r>
              <a:rPr lang="en-US" sz="2200" dirty="0">
                <a:latin typeface="+mj-lt"/>
                <a:cs typeface="Times New Roman" pitchFamily="18" charset="0"/>
              </a:rPr>
              <a:t>Inability to rotate the eyeball </a:t>
            </a:r>
            <a:r>
              <a:rPr lang="en-US" sz="2200" b="1" dirty="0" err="1">
                <a:latin typeface="+mj-lt"/>
                <a:cs typeface="Times New Roman" pitchFamily="18" charset="0"/>
              </a:rPr>
              <a:t>infero</a:t>
            </a:r>
            <a:r>
              <a:rPr lang="en-US" sz="2200" b="1" dirty="0">
                <a:latin typeface="+mj-lt"/>
                <a:cs typeface="Times New Roman" pitchFamily="18" charset="0"/>
              </a:rPr>
              <a:t>-laterally</a:t>
            </a:r>
            <a:r>
              <a:rPr lang="en-US" sz="2200" dirty="0">
                <a:latin typeface="+mj-lt"/>
                <a:cs typeface="Times New Roman" pitchFamily="18" charset="0"/>
              </a:rPr>
              <a:t>. </a:t>
            </a:r>
          </a:p>
          <a:p>
            <a:pPr marL="360000" indent="-285750">
              <a:buFont typeface="Courier New" panose="02070309020205020404" pitchFamily="49" charset="0"/>
              <a:buChar char="o"/>
              <a:defRPr/>
            </a:pPr>
            <a:r>
              <a:rPr lang="en-US" sz="2200" dirty="0">
                <a:latin typeface="+mj-lt"/>
                <a:cs typeface="Times New Roman" pitchFamily="18" charset="0"/>
              </a:rPr>
              <a:t>So, the eye deviates;</a:t>
            </a:r>
            <a:r>
              <a:rPr lang="en-US" sz="2200" b="1" dirty="0">
                <a:latin typeface="+mj-lt"/>
                <a:cs typeface="Times New Roman" pitchFamily="18" charset="0"/>
              </a:rPr>
              <a:t> upward</a:t>
            </a:r>
            <a:r>
              <a:rPr lang="en-US" sz="2200" dirty="0">
                <a:latin typeface="+mj-lt"/>
                <a:cs typeface="Times New Roman" pitchFamily="18" charset="0"/>
              </a:rPr>
              <a:t> and slightly </a:t>
            </a:r>
            <a:r>
              <a:rPr lang="en-US" sz="2200" b="1" dirty="0">
                <a:latin typeface="+mj-lt"/>
                <a:cs typeface="Times New Roman" pitchFamily="18" charset="0"/>
              </a:rPr>
              <a:t>inward (medially). </a:t>
            </a:r>
          </a:p>
          <a:p>
            <a:pPr marL="360000" indent="-285750">
              <a:buFont typeface="Courier New" panose="02070309020205020404" pitchFamily="49" charset="0"/>
              <a:buChar char="o"/>
              <a:defRPr/>
            </a:pPr>
            <a:r>
              <a:rPr lang="en-US" sz="2200" dirty="0">
                <a:latin typeface="+mj-lt"/>
                <a:cs typeface="Times New Roman" pitchFamily="18" charset="0"/>
              </a:rPr>
              <a:t>This person </a:t>
            </a:r>
            <a:r>
              <a:rPr lang="en-US" sz="2200" dirty="0">
                <a:cs typeface="Times New Roman" pitchFamily="18" charset="0"/>
              </a:rPr>
              <a:t>has </a:t>
            </a:r>
            <a:r>
              <a:rPr lang="en-US" sz="2200" b="1" u="sng" dirty="0">
                <a:cs typeface="Times New Roman" pitchFamily="18" charset="0"/>
              </a:rPr>
              <a:t>difficulty in walking downstairs</a:t>
            </a:r>
          </a:p>
          <a:p>
            <a:pPr marL="355600" eaLnBrk="1" hangingPunct="1">
              <a:defRPr/>
            </a:pPr>
            <a:endParaRPr lang="en-GB" sz="2200" dirty="0">
              <a:solidFill>
                <a:schemeClr val="tx1"/>
              </a:solidFill>
              <a:latin typeface="+mn-lt"/>
              <a:cs typeface="Times New Roman" pitchFamily="18" charset="0"/>
            </a:endParaRPr>
          </a:p>
        </p:txBody>
      </p:sp>
      <p:grpSp>
        <p:nvGrpSpPr>
          <p:cNvPr id="9" name="Group 8">
            <a:extLst>
              <a:ext uri="{FF2B5EF4-FFF2-40B4-BE49-F238E27FC236}">
                <a16:creationId xmlns:a16="http://schemas.microsoft.com/office/drawing/2014/main" id="{2F5138FC-A458-4B76-8146-88D5E77FB99D}"/>
              </a:ext>
            </a:extLst>
          </p:cNvPr>
          <p:cNvGrpSpPr/>
          <p:nvPr/>
        </p:nvGrpSpPr>
        <p:grpSpPr>
          <a:xfrm>
            <a:off x="6670903" y="456099"/>
            <a:ext cx="4713170" cy="3567261"/>
            <a:chOff x="5181600" y="228600"/>
            <a:chExt cx="5329238" cy="3886200"/>
          </a:xfrm>
        </p:grpSpPr>
        <p:pic>
          <p:nvPicPr>
            <p:cNvPr id="5" name="Content Placeholder 4" descr="C:\Users\user\Pictures\cn3_1.jpg">
              <a:extLst>
                <a:ext uri="{FF2B5EF4-FFF2-40B4-BE49-F238E27FC236}">
                  <a16:creationId xmlns:a16="http://schemas.microsoft.com/office/drawing/2014/main" id="{F4D8C045-AB5D-40AE-8CD3-1C393C989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81600" y="228600"/>
              <a:ext cx="5329238" cy="3886200"/>
            </a:xfrm>
            <a:prstGeom prst="rect">
              <a:avLst/>
            </a:prstGeom>
            <a:ln>
              <a:noFill/>
              <a:miter lim="800000"/>
              <a:headEnd/>
              <a:tailEnd/>
            </a:ln>
          </p:spPr>
        </p:pic>
        <p:sp>
          <p:nvSpPr>
            <p:cNvPr id="7" name="AutoShape 9">
              <a:extLst>
                <a:ext uri="{FF2B5EF4-FFF2-40B4-BE49-F238E27FC236}">
                  <a16:creationId xmlns:a16="http://schemas.microsoft.com/office/drawing/2014/main" id="{E8DCC60D-B7F3-4914-92AA-A594406D5C2D}"/>
                </a:ext>
              </a:extLst>
            </p:cNvPr>
            <p:cNvSpPr>
              <a:spLocks noChangeArrowheads="1"/>
            </p:cNvSpPr>
            <p:nvPr/>
          </p:nvSpPr>
          <p:spPr bwMode="auto">
            <a:xfrm>
              <a:off x="6553200" y="971350"/>
              <a:ext cx="838200" cy="304800"/>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8" name="AutoShape 9">
              <a:extLst>
                <a:ext uri="{FF2B5EF4-FFF2-40B4-BE49-F238E27FC236}">
                  <a16:creationId xmlns:a16="http://schemas.microsoft.com/office/drawing/2014/main" id="{31963DD5-7BFD-4CDD-A468-E6A01E114C72}"/>
                </a:ext>
              </a:extLst>
            </p:cNvPr>
            <p:cNvSpPr>
              <a:spLocks noChangeArrowheads="1"/>
            </p:cNvSpPr>
            <p:nvPr/>
          </p:nvSpPr>
          <p:spPr bwMode="auto">
            <a:xfrm>
              <a:off x="8458200" y="228600"/>
              <a:ext cx="1371600" cy="169543"/>
            </a:xfrm>
            <a:prstGeom prst="roundRect">
              <a:avLst>
                <a:gd name="adj" fmla="val 16667"/>
              </a:avLst>
            </a:prstGeom>
            <a:noFill/>
            <a:ln w="28575">
              <a:solidFill>
                <a:srgbClr val="BB889D"/>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0" name="Straight Connector 9">
            <a:extLst>
              <a:ext uri="{FF2B5EF4-FFF2-40B4-BE49-F238E27FC236}">
                <a16:creationId xmlns:a16="http://schemas.microsoft.com/office/drawing/2014/main" id="{3B5AE1E1-2C31-4CA7-8887-D84DB1F0EBB0}"/>
              </a:ext>
            </a:extLst>
          </p:cNvPr>
          <p:cNvCxnSpPr>
            <a:cxnSpLocks/>
          </p:cNvCxnSpPr>
          <p:nvPr/>
        </p:nvCxnSpPr>
        <p:spPr>
          <a:xfrm>
            <a:off x="1200276" y="2275742"/>
            <a:ext cx="2665221" cy="0"/>
          </a:xfrm>
          <a:prstGeom prst="line">
            <a:avLst/>
          </a:prstGeom>
          <a:ln w="28575">
            <a:solidFill>
              <a:srgbClr val="BB889D"/>
            </a:solidFill>
          </a:ln>
        </p:spPr>
        <p:style>
          <a:lnRef idx="1">
            <a:schemeClr val="accent1"/>
          </a:lnRef>
          <a:fillRef idx="0">
            <a:schemeClr val="accent1"/>
          </a:fillRef>
          <a:effectRef idx="0">
            <a:schemeClr val="accent1"/>
          </a:effectRef>
          <a:fontRef idx="minor">
            <a:schemeClr val="tx1"/>
          </a:fontRef>
        </p:style>
      </p:cxnSp>
      <p:pic>
        <p:nvPicPr>
          <p:cNvPr id="11" name="Picture 8" descr="hyp_ex_02">
            <a:extLst>
              <a:ext uri="{FF2B5EF4-FFF2-40B4-BE49-F238E27FC236}">
                <a16:creationId xmlns:a16="http://schemas.microsoft.com/office/drawing/2014/main" id="{2BEC3929-59BA-496B-B4F1-6752B7CF4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47" t="5479" r="4636" b="4111"/>
          <a:stretch>
            <a:fillRect/>
          </a:stretch>
        </p:blipFill>
        <p:spPr>
          <a:xfrm>
            <a:off x="7495438" y="4222761"/>
            <a:ext cx="3218104" cy="2287370"/>
          </a:xfrm>
          <a:prstGeom prst="rect">
            <a:avLst/>
          </a:prstGeom>
        </p:spPr>
      </p:pic>
      <p:sp>
        <p:nvSpPr>
          <p:cNvPr id="13" name="Title 1">
            <a:extLst>
              <a:ext uri="{FF2B5EF4-FFF2-40B4-BE49-F238E27FC236}">
                <a16:creationId xmlns:a16="http://schemas.microsoft.com/office/drawing/2014/main" id="{9937681A-25F9-45BF-B079-F619BB05C1C9}"/>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Trochlear</a:t>
            </a:r>
          </a:p>
          <a:p>
            <a:r>
              <a:rPr lang="en-US" sz="3200" b="1" dirty="0">
                <a:solidFill>
                  <a:schemeClr val="bg1">
                    <a:lumMod val="65000"/>
                  </a:schemeClr>
                </a:solidFill>
              </a:rPr>
              <a:t>(IV) 4th Cranial Nerve</a:t>
            </a:r>
          </a:p>
        </p:txBody>
      </p:sp>
      <p:sp>
        <p:nvSpPr>
          <p:cNvPr id="15" name="Rectangle 14">
            <a:extLst>
              <a:ext uri="{FF2B5EF4-FFF2-40B4-BE49-F238E27FC236}">
                <a16:creationId xmlns:a16="http://schemas.microsoft.com/office/drawing/2014/main" id="{66E1013F-E943-46A6-A005-2D229B863BC7}"/>
              </a:ext>
            </a:extLst>
          </p:cNvPr>
          <p:cNvSpPr/>
          <p:nvPr/>
        </p:nvSpPr>
        <p:spPr>
          <a:xfrm>
            <a:off x="668511" y="5907505"/>
            <a:ext cx="6826927" cy="369332"/>
          </a:xfrm>
          <a:prstGeom prst="rect">
            <a:avLst/>
          </a:prstGeom>
        </p:spPr>
        <p:txBody>
          <a:bodyPr wrap="square">
            <a:spAutoFit/>
          </a:bodyPr>
          <a:lstStyle/>
          <a:p>
            <a:r>
              <a:rPr lang="en-US" dirty="0">
                <a:solidFill>
                  <a:schemeClr val="bg1">
                    <a:lumMod val="65000"/>
                  </a:schemeClr>
                </a:solidFill>
                <a:latin typeface="+mj-lt"/>
              </a:rPr>
              <a:t>*Trochlear   </a:t>
            </a:r>
            <a:r>
              <a:rPr lang="ar-SA" dirty="0">
                <a:solidFill>
                  <a:schemeClr val="bg1">
                    <a:lumMod val="65000"/>
                  </a:schemeClr>
                </a:solidFill>
                <a:latin typeface="+mj-lt"/>
              </a:rPr>
              <a:t>مايتحرك فبالتالي مايقدر ينزل من الدرج    كرسي متحرك    عجلة    بكرة </a:t>
            </a:r>
            <a:r>
              <a:rPr lang="en-US" dirty="0">
                <a:solidFill>
                  <a:schemeClr val="bg1">
                    <a:lumMod val="65000"/>
                  </a:schemeClr>
                </a:solidFill>
                <a:latin typeface="+mj-lt"/>
              </a:rPr>
              <a:t> </a:t>
            </a:r>
            <a:endParaRPr lang="en-GB" dirty="0">
              <a:solidFill>
                <a:schemeClr val="bg1">
                  <a:lumMod val="65000"/>
                </a:schemeClr>
              </a:solidFill>
              <a:latin typeface="+mj-lt"/>
            </a:endParaRPr>
          </a:p>
        </p:txBody>
      </p:sp>
      <p:grpSp>
        <p:nvGrpSpPr>
          <p:cNvPr id="27" name="Group 26">
            <a:extLst>
              <a:ext uri="{FF2B5EF4-FFF2-40B4-BE49-F238E27FC236}">
                <a16:creationId xmlns:a16="http://schemas.microsoft.com/office/drawing/2014/main" id="{E3A5CC8C-1600-4495-86E1-D1EA2350EC60}"/>
              </a:ext>
            </a:extLst>
          </p:cNvPr>
          <p:cNvGrpSpPr/>
          <p:nvPr/>
        </p:nvGrpSpPr>
        <p:grpSpPr>
          <a:xfrm>
            <a:off x="1740991" y="6121004"/>
            <a:ext cx="2655701" cy="53000"/>
            <a:chOff x="1848717" y="6209508"/>
            <a:chExt cx="2655701" cy="0"/>
          </a:xfrm>
        </p:grpSpPr>
        <p:cxnSp>
          <p:nvCxnSpPr>
            <p:cNvPr id="22" name="Straight Arrow Connector 21">
              <a:extLst>
                <a:ext uri="{FF2B5EF4-FFF2-40B4-BE49-F238E27FC236}">
                  <a16:creationId xmlns:a16="http://schemas.microsoft.com/office/drawing/2014/main" id="{7B61901C-544A-48CA-8559-5CC533259051}"/>
                </a:ext>
              </a:extLst>
            </p:cNvPr>
            <p:cNvCxnSpPr>
              <a:cxnSpLocks/>
            </p:cNvCxnSpPr>
            <p:nvPr/>
          </p:nvCxnSpPr>
          <p:spPr>
            <a:xfrm>
              <a:off x="3050509" y="6209508"/>
              <a:ext cx="149132"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69D843-C805-43DC-8C30-92BEE99CDFE5}"/>
                </a:ext>
              </a:extLst>
            </p:cNvPr>
            <p:cNvCxnSpPr>
              <a:cxnSpLocks/>
            </p:cNvCxnSpPr>
            <p:nvPr/>
          </p:nvCxnSpPr>
          <p:spPr>
            <a:xfrm>
              <a:off x="2438223" y="6209508"/>
              <a:ext cx="149132"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9CCB091-7FA8-4FEB-9C41-06A0E2179093}"/>
                </a:ext>
              </a:extLst>
            </p:cNvPr>
            <p:cNvCxnSpPr>
              <a:cxnSpLocks/>
            </p:cNvCxnSpPr>
            <p:nvPr/>
          </p:nvCxnSpPr>
          <p:spPr>
            <a:xfrm>
              <a:off x="1848717" y="6209508"/>
              <a:ext cx="149132"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5271683-4CFB-4FB6-8F8C-1269F42EB763}"/>
                </a:ext>
              </a:extLst>
            </p:cNvPr>
            <p:cNvCxnSpPr>
              <a:cxnSpLocks/>
            </p:cNvCxnSpPr>
            <p:nvPr/>
          </p:nvCxnSpPr>
          <p:spPr>
            <a:xfrm>
              <a:off x="4355286" y="6209508"/>
              <a:ext cx="149132"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228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E795BA-CA62-4031-A828-595B7291AFE3}"/>
              </a:ext>
            </a:extLst>
          </p:cNvPr>
          <p:cNvSpPr/>
          <p:nvPr/>
        </p:nvSpPr>
        <p:spPr>
          <a:xfrm>
            <a:off x="654789" y="1576629"/>
            <a:ext cx="6092598" cy="5139869"/>
          </a:xfrm>
          <a:prstGeom prst="rect">
            <a:avLst/>
          </a:prstGeom>
        </p:spPr>
        <p:txBody>
          <a:bodyPr wrap="square">
            <a:spAutoFit/>
          </a:bodyPr>
          <a:lstStyle/>
          <a:p>
            <a:pPr marL="425196" indent="-342900">
              <a:spcBef>
                <a:spcPts val="600"/>
              </a:spcBef>
              <a:buFont typeface="Courier New" panose="02070309020205020404" pitchFamily="49" charset="0"/>
              <a:buChar char="o"/>
              <a:defRPr/>
            </a:pPr>
            <a:r>
              <a:rPr lang="en-US" sz="2200" dirty="0">
                <a:solidFill>
                  <a:schemeClr val="tx1"/>
                </a:solidFill>
                <a:latin typeface="+mj-lt"/>
              </a:rPr>
              <a:t>Only one </a:t>
            </a:r>
            <a:r>
              <a:rPr lang="en-US" sz="2200" b="1" dirty="0">
                <a:solidFill>
                  <a:schemeClr val="tx1"/>
                </a:solidFill>
                <a:latin typeface="+mj-lt"/>
              </a:rPr>
              <a:t>motor</a:t>
            </a:r>
            <a:r>
              <a:rPr lang="en-US" sz="2200" dirty="0">
                <a:solidFill>
                  <a:schemeClr val="tx1"/>
                </a:solidFill>
                <a:latin typeface="+mj-lt"/>
              </a:rPr>
              <a:t>  </a:t>
            </a:r>
            <a:r>
              <a:rPr lang="en-US" sz="2200" b="1" dirty="0">
                <a:solidFill>
                  <a:schemeClr val="tx1"/>
                </a:solidFill>
                <a:latin typeface="+mj-lt"/>
              </a:rPr>
              <a:t>nucleus.</a:t>
            </a:r>
          </a:p>
          <a:p>
            <a:pPr marL="425196" indent="-342900">
              <a:spcBef>
                <a:spcPts val="600"/>
              </a:spcBef>
              <a:buFont typeface="Courier New" panose="02070309020205020404" pitchFamily="49" charset="0"/>
              <a:buChar char="o"/>
              <a:defRPr/>
            </a:pPr>
            <a:r>
              <a:rPr lang="en-US" sz="2200" dirty="0">
                <a:solidFill>
                  <a:schemeClr val="tx1"/>
                </a:solidFill>
                <a:latin typeface="+mj-lt"/>
              </a:rPr>
              <a:t>Lies in </a:t>
            </a:r>
            <a:r>
              <a:rPr lang="en-US" sz="2200" b="1" dirty="0">
                <a:solidFill>
                  <a:schemeClr val="tx1"/>
                </a:solidFill>
                <a:latin typeface="+mj-lt"/>
              </a:rPr>
              <a:t>caudal pons </a:t>
            </a:r>
            <a:r>
              <a:rPr lang="en-US" sz="2200" dirty="0">
                <a:solidFill>
                  <a:schemeClr val="tx1"/>
                </a:solidFill>
                <a:latin typeface="+mj-lt"/>
              </a:rPr>
              <a:t>in the </a:t>
            </a:r>
            <a:r>
              <a:rPr lang="en-US" sz="2200" b="1" dirty="0">
                <a:solidFill>
                  <a:schemeClr val="tx1"/>
                </a:solidFill>
                <a:latin typeface="+mj-lt"/>
              </a:rPr>
              <a:t>floor of the 4</a:t>
            </a:r>
            <a:r>
              <a:rPr lang="en-US" sz="2200" b="1" baseline="30000" dirty="0">
                <a:solidFill>
                  <a:schemeClr val="tx1"/>
                </a:solidFill>
                <a:latin typeface="+mj-lt"/>
              </a:rPr>
              <a:t>th</a:t>
            </a:r>
            <a:r>
              <a:rPr lang="en-US" sz="2200" b="1" dirty="0">
                <a:solidFill>
                  <a:schemeClr val="tx1"/>
                </a:solidFill>
                <a:latin typeface="+mj-lt"/>
              </a:rPr>
              <a:t> ventricle</a:t>
            </a:r>
            <a:r>
              <a:rPr lang="en-US" sz="2200" dirty="0">
                <a:solidFill>
                  <a:schemeClr val="tx1"/>
                </a:solidFill>
                <a:latin typeface="+mj-lt"/>
              </a:rPr>
              <a:t>.</a:t>
            </a:r>
          </a:p>
          <a:p>
            <a:pPr marL="425196" indent="-342900">
              <a:spcBef>
                <a:spcPts val="600"/>
              </a:spcBef>
              <a:buFont typeface="Courier New" panose="02070309020205020404" pitchFamily="49" charset="0"/>
              <a:buChar char="o"/>
              <a:defRPr/>
            </a:pPr>
            <a:r>
              <a:rPr lang="en-US" sz="2200" dirty="0">
                <a:solidFill>
                  <a:schemeClr val="tx1"/>
                </a:solidFill>
                <a:latin typeface="+mj-lt"/>
              </a:rPr>
              <a:t>Lies close to the middle line, in a line with </a:t>
            </a:r>
            <a:r>
              <a:rPr lang="en-US" sz="2200" b="1" dirty="0">
                <a:solidFill>
                  <a:schemeClr val="tx1"/>
                </a:solidFill>
                <a:latin typeface="+mj-lt"/>
              </a:rPr>
              <a:t>3</a:t>
            </a:r>
            <a:r>
              <a:rPr lang="en-US" sz="2200" b="1" baseline="30000" dirty="0">
                <a:solidFill>
                  <a:schemeClr val="tx1"/>
                </a:solidFill>
                <a:latin typeface="+mj-lt"/>
              </a:rPr>
              <a:t>rd</a:t>
            </a:r>
            <a:r>
              <a:rPr lang="en-US" sz="2200" b="1" dirty="0">
                <a:solidFill>
                  <a:schemeClr val="tx1"/>
                </a:solidFill>
                <a:latin typeface="+mj-lt"/>
              </a:rPr>
              <a:t>, 4</a:t>
            </a:r>
            <a:r>
              <a:rPr lang="en-US" sz="2200" b="1" baseline="30000" dirty="0">
                <a:solidFill>
                  <a:schemeClr val="tx1"/>
                </a:solidFill>
                <a:latin typeface="+mj-lt"/>
              </a:rPr>
              <a:t>th</a:t>
            </a:r>
            <a:r>
              <a:rPr lang="en-US" sz="2200" b="1" dirty="0">
                <a:solidFill>
                  <a:schemeClr val="tx1"/>
                </a:solidFill>
                <a:latin typeface="+mj-lt"/>
              </a:rPr>
              <a:t> &amp; 12</a:t>
            </a:r>
            <a:r>
              <a:rPr lang="en-US" sz="2200" b="1" baseline="30000" dirty="0">
                <a:solidFill>
                  <a:schemeClr val="tx1"/>
                </a:solidFill>
                <a:latin typeface="+mj-lt"/>
              </a:rPr>
              <a:t>th</a:t>
            </a:r>
            <a:r>
              <a:rPr lang="en-US" sz="2200" b="1" dirty="0">
                <a:solidFill>
                  <a:schemeClr val="tx1"/>
                </a:solidFill>
                <a:latin typeface="+mj-lt"/>
              </a:rPr>
              <a:t> </a:t>
            </a:r>
            <a:r>
              <a:rPr lang="en-US" sz="2200" dirty="0">
                <a:solidFill>
                  <a:schemeClr val="tx1"/>
                </a:solidFill>
                <a:latin typeface="+mj-lt"/>
              </a:rPr>
              <a:t>nerves </a:t>
            </a:r>
            <a:r>
              <a:rPr lang="en-US" sz="2200" dirty="0">
                <a:solidFill>
                  <a:schemeClr val="bg1">
                    <a:lumMod val="50000"/>
                  </a:schemeClr>
                </a:solidFill>
                <a:latin typeface="+mj-lt"/>
              </a:rPr>
              <a:t>(All motor).</a:t>
            </a:r>
          </a:p>
          <a:p>
            <a:pPr marL="425196" indent="-342900">
              <a:spcBef>
                <a:spcPts val="600"/>
              </a:spcBef>
              <a:buFont typeface="Courier New" panose="02070309020205020404" pitchFamily="49" charset="0"/>
              <a:buChar char="o"/>
              <a:defRPr/>
            </a:pPr>
            <a:r>
              <a:rPr lang="en-US" sz="2200" dirty="0">
                <a:solidFill>
                  <a:schemeClr val="tx1"/>
                </a:solidFill>
                <a:latin typeface="+mj-lt"/>
              </a:rPr>
              <a:t>Fibers of facial nerve looping around the abducent nucleus forms the facial colliculus. </a:t>
            </a:r>
            <a:r>
              <a:rPr lang="en-US" sz="2200" dirty="0">
                <a:solidFill>
                  <a:schemeClr val="bg1">
                    <a:lumMod val="50000"/>
                  </a:schemeClr>
                </a:solidFill>
                <a:latin typeface="+mj-lt"/>
              </a:rPr>
              <a:t>(recall from anatomy of brainstem: </a:t>
            </a:r>
            <a:r>
              <a:rPr lang="en-GB" sz="2200" dirty="0">
                <a:solidFill>
                  <a:schemeClr val="bg1">
                    <a:lumMod val="50000"/>
                  </a:schemeClr>
                </a:solidFill>
                <a:latin typeface="+mj-lt"/>
              </a:rPr>
              <a:t>The abducent nucleus lies medially, and below it is the </a:t>
            </a:r>
            <a:r>
              <a:rPr lang="en-GB" sz="2200" dirty="0" err="1">
                <a:solidFill>
                  <a:schemeClr val="bg1">
                    <a:lumMod val="50000"/>
                  </a:schemeClr>
                </a:solidFill>
                <a:latin typeface="+mj-lt"/>
              </a:rPr>
              <a:t>fiber</a:t>
            </a:r>
            <a:r>
              <a:rPr lang="en-GB" sz="2200" dirty="0">
                <a:solidFill>
                  <a:schemeClr val="bg1">
                    <a:lumMod val="50000"/>
                  </a:schemeClr>
                </a:solidFill>
                <a:latin typeface="+mj-lt"/>
              </a:rPr>
              <a:t> of the facial nerve which goes above and around it and forms the facial colliculus)</a:t>
            </a:r>
            <a:endParaRPr lang="en-US" sz="2200" dirty="0">
              <a:solidFill>
                <a:schemeClr val="bg1">
                  <a:lumMod val="50000"/>
                </a:schemeClr>
              </a:solidFill>
              <a:latin typeface="+mj-lt"/>
            </a:endParaRPr>
          </a:p>
          <a:p>
            <a:pPr marL="425196" indent="-342900">
              <a:spcBef>
                <a:spcPts val="600"/>
              </a:spcBef>
              <a:buFont typeface="Courier New" panose="02070309020205020404" pitchFamily="49" charset="0"/>
              <a:buChar char="o"/>
              <a:defRPr/>
            </a:pPr>
            <a:r>
              <a:rPr lang="en-US" sz="2200" b="1" dirty="0">
                <a:solidFill>
                  <a:schemeClr val="tx1"/>
                </a:solidFill>
                <a:latin typeface="+mj-lt"/>
                <a:cs typeface="Times New Roman" pitchFamily="18" charset="0"/>
              </a:rPr>
              <a:t>It emerges </a:t>
            </a:r>
            <a:r>
              <a:rPr lang="en-US" sz="2200" dirty="0">
                <a:solidFill>
                  <a:schemeClr val="tx1"/>
                </a:solidFill>
                <a:latin typeface="+mj-lt"/>
                <a:cs typeface="Times New Roman" pitchFamily="18" charset="0"/>
              </a:rPr>
              <a:t>from the </a:t>
            </a:r>
            <a:r>
              <a:rPr lang="en-US" sz="2200" u="sng" dirty="0">
                <a:solidFill>
                  <a:schemeClr val="tx1"/>
                </a:solidFill>
                <a:latin typeface="+mj-lt"/>
                <a:cs typeface="Times New Roman" pitchFamily="18" charset="0"/>
              </a:rPr>
              <a:t>ventral</a:t>
            </a:r>
            <a:r>
              <a:rPr lang="en-US" sz="2200" dirty="0">
                <a:solidFill>
                  <a:schemeClr val="tx1"/>
                </a:solidFill>
                <a:latin typeface="+mj-lt"/>
                <a:cs typeface="Times New Roman" pitchFamily="18" charset="0"/>
              </a:rPr>
              <a:t> aspect of brainstem, at the junction of the pons and the pyramid of the medulla oblongata.</a:t>
            </a:r>
            <a:endParaRPr lang="en-US" sz="2200" dirty="0">
              <a:solidFill>
                <a:schemeClr val="tx1"/>
              </a:solidFill>
              <a:latin typeface="+mj-lt"/>
            </a:endParaRPr>
          </a:p>
        </p:txBody>
      </p:sp>
      <p:grpSp>
        <p:nvGrpSpPr>
          <p:cNvPr id="8" name="Group 7">
            <a:extLst>
              <a:ext uri="{FF2B5EF4-FFF2-40B4-BE49-F238E27FC236}">
                <a16:creationId xmlns:a16="http://schemas.microsoft.com/office/drawing/2014/main" id="{044583F6-D992-40EB-A4C0-2EDF8C29C1AC}"/>
              </a:ext>
            </a:extLst>
          </p:cNvPr>
          <p:cNvGrpSpPr/>
          <p:nvPr/>
        </p:nvGrpSpPr>
        <p:grpSpPr>
          <a:xfrm>
            <a:off x="6676103" y="3518620"/>
            <a:ext cx="3439704" cy="3020287"/>
            <a:chOff x="6587613" y="3494020"/>
            <a:chExt cx="3956711" cy="3020287"/>
          </a:xfrm>
        </p:grpSpPr>
        <p:pic>
          <p:nvPicPr>
            <p:cNvPr id="6146" name="Picture 2" descr="Image result for tronc cérébral nerfs craniens">
              <a:extLst>
                <a:ext uri="{FF2B5EF4-FFF2-40B4-BE49-F238E27FC236}">
                  <a16:creationId xmlns:a16="http://schemas.microsoft.com/office/drawing/2014/main" id="{BF4C2DDB-D149-4455-AD4A-9BE89B87C3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55" t="4797" r="11162" b="8322"/>
            <a:stretch/>
          </p:blipFill>
          <p:spPr bwMode="auto">
            <a:xfrm>
              <a:off x="6971069" y="3494020"/>
              <a:ext cx="3054815" cy="29496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CC5A7AA-4D04-4361-879A-686C4ED7E495}"/>
                </a:ext>
              </a:extLst>
            </p:cNvPr>
            <p:cNvCxnSpPr>
              <a:cxnSpLocks/>
            </p:cNvCxnSpPr>
            <p:nvPr/>
          </p:nvCxnSpPr>
          <p:spPr>
            <a:xfrm>
              <a:off x="6587613" y="5073445"/>
              <a:ext cx="1327354" cy="884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58E249-CE93-463E-B9E3-8601C4AE28ED}"/>
                </a:ext>
              </a:extLst>
            </p:cNvPr>
            <p:cNvSpPr txBox="1"/>
            <p:nvPr/>
          </p:nvSpPr>
          <p:spPr>
            <a:xfrm>
              <a:off x="9507439" y="6206530"/>
              <a:ext cx="1036885" cy="307777"/>
            </a:xfrm>
            <a:prstGeom prst="rect">
              <a:avLst/>
            </a:prstGeom>
            <a:noFill/>
          </p:spPr>
          <p:txBody>
            <a:bodyPr wrap="squar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pic>
        <p:nvPicPr>
          <p:cNvPr id="6148" name="Picture 4" descr="Image result for facial colliculus">
            <a:extLst>
              <a:ext uri="{FF2B5EF4-FFF2-40B4-BE49-F238E27FC236}">
                <a16:creationId xmlns:a16="http://schemas.microsoft.com/office/drawing/2014/main" id="{1FEF3A4A-6329-458C-AFB8-90BCD25FB5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634" b="10529"/>
          <a:stretch/>
        </p:blipFill>
        <p:spPr bwMode="auto">
          <a:xfrm>
            <a:off x="9576619" y="3518620"/>
            <a:ext cx="2290916" cy="306629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54B9E2CF-8E17-4778-ABE9-BD2C52E2D21C}"/>
              </a:ext>
            </a:extLst>
          </p:cNvPr>
          <p:cNvCxnSpPr>
            <a:cxnSpLocks/>
          </p:cNvCxnSpPr>
          <p:nvPr/>
        </p:nvCxnSpPr>
        <p:spPr>
          <a:xfrm>
            <a:off x="4362446" y="4154491"/>
            <a:ext cx="17003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9C94B47-70CF-45D8-A7F3-38809ADCADDE}"/>
              </a:ext>
            </a:extLst>
          </p:cNvPr>
          <p:cNvGrpSpPr/>
          <p:nvPr/>
        </p:nvGrpSpPr>
        <p:grpSpPr>
          <a:xfrm>
            <a:off x="6676103" y="666812"/>
            <a:ext cx="4948084" cy="2781198"/>
            <a:chOff x="6676103" y="666812"/>
            <a:chExt cx="4948084" cy="2781198"/>
          </a:xfrm>
        </p:grpSpPr>
        <p:pic>
          <p:nvPicPr>
            <p:cNvPr id="4" name="Picture 1" descr="0002 008.jpg">
              <a:extLst>
                <a:ext uri="{FF2B5EF4-FFF2-40B4-BE49-F238E27FC236}">
                  <a16:creationId xmlns:a16="http://schemas.microsoft.com/office/drawing/2014/main" id="{51BC39DA-1754-4496-B809-B8388C8D4C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747387" y="666812"/>
              <a:ext cx="4876800" cy="2781198"/>
            </a:xfrm>
            <a:prstGeom prst="rect">
              <a:avLst/>
            </a:prstGeom>
            <a:ln w="28575">
              <a:noFill/>
              <a:miter lim="800000"/>
              <a:headEnd/>
              <a:tailEnd/>
            </a:ln>
          </p:spPr>
        </p:pic>
        <p:sp>
          <p:nvSpPr>
            <p:cNvPr id="13" name="AutoShape 9">
              <a:extLst>
                <a:ext uri="{FF2B5EF4-FFF2-40B4-BE49-F238E27FC236}">
                  <a16:creationId xmlns:a16="http://schemas.microsoft.com/office/drawing/2014/main" id="{1A7044B5-9D56-432D-A128-8830FA460091}"/>
                </a:ext>
              </a:extLst>
            </p:cNvPr>
            <p:cNvSpPr>
              <a:spLocks noChangeArrowheads="1"/>
            </p:cNvSpPr>
            <p:nvPr/>
          </p:nvSpPr>
          <p:spPr bwMode="auto">
            <a:xfrm>
              <a:off x="6676103" y="1828800"/>
              <a:ext cx="812115" cy="235974"/>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14" name="Title 1">
            <a:extLst>
              <a:ext uri="{FF2B5EF4-FFF2-40B4-BE49-F238E27FC236}">
                <a16:creationId xmlns:a16="http://schemas.microsoft.com/office/drawing/2014/main" id="{7D928C1E-8DE7-4B4D-8CD9-A1E5A0C8357D}"/>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Abducent</a:t>
            </a:r>
          </a:p>
          <a:p>
            <a:r>
              <a:rPr lang="en-US" sz="3200" b="1" dirty="0">
                <a:solidFill>
                  <a:schemeClr val="bg1">
                    <a:lumMod val="65000"/>
                  </a:schemeClr>
                </a:solidFill>
              </a:rPr>
              <a:t>(VI) 6th Cranial Nerve</a:t>
            </a:r>
          </a:p>
        </p:txBody>
      </p:sp>
    </p:spTree>
    <p:extLst>
      <p:ext uri="{BB962C8B-B14F-4D97-AF65-F5344CB8AC3E}">
        <p14:creationId xmlns:p14="http://schemas.microsoft.com/office/powerpoint/2010/main" val="32203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FDF64C-0F78-4BDA-81A4-BE2C2C9A6BDC}"/>
              </a:ext>
            </a:extLst>
          </p:cNvPr>
          <p:cNvSpPr/>
          <p:nvPr/>
        </p:nvSpPr>
        <p:spPr>
          <a:xfrm>
            <a:off x="740121" y="1597290"/>
            <a:ext cx="6096000" cy="5509200"/>
          </a:xfrm>
          <a:prstGeom prst="rect">
            <a:avLst/>
          </a:prstGeom>
        </p:spPr>
        <p:txBody>
          <a:bodyPr>
            <a:spAutoFit/>
          </a:bodyPr>
          <a:lstStyle/>
          <a:p>
            <a:pPr marL="360000" indent="-342900">
              <a:buFont typeface="Courier New" panose="02070309020205020404" pitchFamily="49" charset="0"/>
              <a:buChar char="o"/>
            </a:pPr>
            <a:r>
              <a:rPr lang="en-GB" sz="2200" dirty="0">
                <a:latin typeface="+mj-lt"/>
              </a:rPr>
              <a:t>It passes through </a:t>
            </a:r>
            <a:r>
              <a:rPr lang="en-GB" sz="2200" dirty="0">
                <a:solidFill>
                  <a:srgbClr val="92D050"/>
                </a:solidFill>
                <a:latin typeface="+mj-lt"/>
              </a:rPr>
              <a:t>the floor of </a:t>
            </a:r>
            <a:r>
              <a:rPr lang="en-GB" sz="2200" b="1" dirty="0">
                <a:latin typeface="+mj-lt"/>
              </a:rPr>
              <a:t>cavernous sinus</a:t>
            </a:r>
            <a:r>
              <a:rPr lang="en-GB" sz="2200" dirty="0">
                <a:latin typeface="+mj-lt"/>
              </a:rPr>
              <a:t>, lying below and lateral to the </a:t>
            </a:r>
            <a:r>
              <a:rPr lang="en-GB" sz="2200" b="1" dirty="0">
                <a:latin typeface="+mj-lt"/>
              </a:rPr>
              <a:t>internal carotid artery</a:t>
            </a:r>
            <a:r>
              <a:rPr lang="en-GB" sz="2200" b="1" dirty="0">
                <a:solidFill>
                  <a:srgbClr val="92D050"/>
                </a:solidFill>
                <a:latin typeface="+mj-lt"/>
              </a:rPr>
              <a:t>**</a:t>
            </a:r>
          </a:p>
          <a:p>
            <a:pPr marL="360000" indent="-342900">
              <a:buFont typeface="Courier New" panose="02070309020205020404" pitchFamily="49" charset="0"/>
              <a:buChar char="o"/>
            </a:pPr>
            <a:r>
              <a:rPr lang="en-GB" sz="2200" dirty="0">
                <a:latin typeface="+mj-lt"/>
              </a:rPr>
              <a:t>Then it enters the orbit through the </a:t>
            </a:r>
            <a:br>
              <a:rPr lang="en-GB" sz="2200" dirty="0">
                <a:latin typeface="+mj-lt"/>
              </a:rPr>
            </a:br>
            <a:r>
              <a:rPr lang="en-GB" sz="2200" b="1" dirty="0">
                <a:latin typeface="+mj-lt"/>
              </a:rPr>
              <a:t>superior orbital fissure</a:t>
            </a:r>
            <a:r>
              <a:rPr lang="en-GB" sz="2200" dirty="0">
                <a:latin typeface="+mj-lt"/>
              </a:rPr>
              <a:t>.</a:t>
            </a:r>
          </a:p>
          <a:p>
            <a:pPr marL="360000" indent="-342900">
              <a:buFont typeface="Courier New" panose="02070309020205020404" pitchFamily="49" charset="0"/>
              <a:buChar char="o"/>
            </a:pPr>
            <a:r>
              <a:rPr lang="en-GB" sz="2200" dirty="0">
                <a:latin typeface="+mj-lt"/>
              </a:rPr>
              <a:t>It supplies; </a:t>
            </a:r>
          </a:p>
          <a:p>
            <a:pPr marL="360000"/>
            <a:r>
              <a:rPr lang="en-GB" sz="2200" dirty="0">
                <a:latin typeface="+mj-lt"/>
              </a:rPr>
              <a:t>the </a:t>
            </a:r>
            <a:r>
              <a:rPr lang="en-GB" sz="2200" b="1" dirty="0">
                <a:latin typeface="+mj-lt"/>
              </a:rPr>
              <a:t>lateral rectus muscle </a:t>
            </a:r>
            <a:r>
              <a:rPr lang="en-GB" sz="2200" dirty="0">
                <a:latin typeface="+mj-lt"/>
              </a:rPr>
              <a:t>which rotates the eye ball laterally ; (abduction).</a:t>
            </a:r>
          </a:p>
          <a:p>
            <a:pPr marL="360000">
              <a:defRPr/>
            </a:pPr>
            <a:r>
              <a:rPr lang="en-US" sz="2200" b="1" u="sng" dirty="0">
                <a:latin typeface="+mj-lt"/>
              </a:rPr>
              <a:t>Lesion results in:</a:t>
            </a:r>
          </a:p>
          <a:p>
            <a:pPr marL="360000" indent="-342900">
              <a:buFont typeface="Courier New" panose="02070309020205020404" pitchFamily="49" charset="0"/>
              <a:buChar char="o"/>
              <a:defRPr/>
            </a:pPr>
            <a:r>
              <a:rPr lang="en-US" sz="2200" dirty="0">
                <a:latin typeface="+mj-lt"/>
              </a:rPr>
              <a:t>Inability to direct the affected eye laterally, so it result in (</a:t>
            </a:r>
            <a:r>
              <a:rPr lang="en-US" sz="2200" b="1" dirty="0">
                <a:solidFill>
                  <a:srgbClr val="FF0000"/>
                </a:solidFill>
                <a:latin typeface="+mj-lt"/>
              </a:rPr>
              <a:t>medial squint</a:t>
            </a:r>
            <a:r>
              <a:rPr lang="en-US" sz="2200" b="1" dirty="0">
                <a:latin typeface="+mj-lt"/>
              </a:rPr>
              <a:t>*</a:t>
            </a:r>
            <a:r>
              <a:rPr lang="en-US" sz="2200" dirty="0">
                <a:latin typeface="+mj-lt"/>
              </a:rPr>
              <a:t>).</a:t>
            </a:r>
          </a:p>
          <a:p>
            <a:pPr marL="360000" indent="-342900">
              <a:buFont typeface="Courier New" panose="02070309020205020404" pitchFamily="49" charset="0"/>
              <a:buChar char="o"/>
              <a:defRPr/>
            </a:pPr>
            <a:r>
              <a:rPr lang="en-US" sz="2200" dirty="0">
                <a:latin typeface="+mj-lt"/>
              </a:rPr>
              <a:t>A nuclear lesion may also involve the nearby nucleus or axons of the </a:t>
            </a:r>
            <a:r>
              <a:rPr lang="en-US" sz="2200" b="1" dirty="0">
                <a:latin typeface="+mj-lt"/>
              </a:rPr>
              <a:t>facial nerve</a:t>
            </a:r>
            <a:r>
              <a:rPr lang="en-US" sz="2200" dirty="0">
                <a:latin typeface="+mj-lt"/>
              </a:rPr>
              <a:t>, causing paralysis of all facial  muscles in the ipsilateral side.</a:t>
            </a:r>
            <a:endParaRPr lang="en-GB" sz="2200" dirty="0">
              <a:latin typeface="+mj-lt"/>
            </a:endParaRPr>
          </a:p>
          <a:p>
            <a:pPr marL="360000"/>
            <a:endParaRPr lang="en-GB" sz="2200" dirty="0">
              <a:latin typeface="+mj-lt"/>
            </a:endParaRPr>
          </a:p>
        </p:txBody>
      </p:sp>
      <p:cxnSp>
        <p:nvCxnSpPr>
          <p:cNvPr id="6" name="Straight Connector 5">
            <a:extLst>
              <a:ext uri="{FF2B5EF4-FFF2-40B4-BE49-F238E27FC236}">
                <a16:creationId xmlns:a16="http://schemas.microsoft.com/office/drawing/2014/main" id="{62839622-7F57-476C-96A4-C7A84521D86E}"/>
              </a:ext>
            </a:extLst>
          </p:cNvPr>
          <p:cNvCxnSpPr>
            <a:cxnSpLocks/>
          </p:cNvCxnSpPr>
          <p:nvPr/>
        </p:nvCxnSpPr>
        <p:spPr>
          <a:xfrm>
            <a:off x="1223571" y="3297422"/>
            <a:ext cx="248092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5B069A0-534F-410E-8FB1-5A596890EE07}"/>
              </a:ext>
            </a:extLst>
          </p:cNvPr>
          <p:cNvGrpSpPr/>
          <p:nvPr/>
        </p:nvGrpSpPr>
        <p:grpSpPr>
          <a:xfrm>
            <a:off x="6836121" y="864159"/>
            <a:ext cx="4929188" cy="2155723"/>
            <a:chOff x="7010400" y="954394"/>
            <a:chExt cx="4929188" cy="2155723"/>
          </a:xfrm>
        </p:grpSpPr>
        <p:pic>
          <p:nvPicPr>
            <p:cNvPr id="5" name="Picture 4" descr="14_33">
              <a:extLst>
                <a:ext uri="{FF2B5EF4-FFF2-40B4-BE49-F238E27FC236}">
                  <a16:creationId xmlns:a16="http://schemas.microsoft.com/office/drawing/2014/main" id="{FE312B66-E8A1-4236-A02C-CF43230BD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870" r="999"/>
            <a:stretch>
              <a:fillRect/>
            </a:stretch>
          </p:blipFill>
          <p:spPr>
            <a:xfrm>
              <a:off x="7010400" y="954394"/>
              <a:ext cx="4929188" cy="2155723"/>
            </a:xfrm>
            <a:prstGeom prst="rect">
              <a:avLst/>
            </a:prstGeom>
            <a:ln>
              <a:noFill/>
              <a:miter lim="800000"/>
              <a:headEnd/>
              <a:tailEnd/>
            </a:ln>
          </p:spPr>
        </p:pic>
        <p:sp>
          <p:nvSpPr>
            <p:cNvPr id="8" name="AutoShape 9">
              <a:extLst>
                <a:ext uri="{FF2B5EF4-FFF2-40B4-BE49-F238E27FC236}">
                  <a16:creationId xmlns:a16="http://schemas.microsoft.com/office/drawing/2014/main" id="{E40FDD0E-691B-4B9F-9378-A7F79D5F1B3F}"/>
                </a:ext>
              </a:extLst>
            </p:cNvPr>
            <p:cNvSpPr>
              <a:spLocks noChangeArrowheads="1"/>
            </p:cNvSpPr>
            <p:nvPr/>
          </p:nvSpPr>
          <p:spPr bwMode="auto">
            <a:xfrm>
              <a:off x="10544390" y="1842995"/>
              <a:ext cx="1365702" cy="159764"/>
            </a:xfrm>
            <a:prstGeom prst="rect">
              <a:avLst/>
            </a:prstGeom>
            <a:no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a16="http://schemas.microsoft.com/office/drawing/2014/main" id="{B67CE983-B093-4228-BE71-77E106FE7572}"/>
                </a:ext>
              </a:extLst>
            </p:cNvPr>
            <p:cNvSpPr>
              <a:spLocks noChangeArrowheads="1"/>
            </p:cNvSpPr>
            <p:nvPr/>
          </p:nvSpPr>
          <p:spPr bwMode="auto">
            <a:xfrm>
              <a:off x="10544390" y="1515125"/>
              <a:ext cx="1365702" cy="159764"/>
            </a:xfrm>
            <a:prstGeom prst="rect">
              <a:avLst/>
            </a:prstGeom>
            <a:noFill/>
            <a:ln w="28575">
              <a:solidFill>
                <a:srgbClr val="CC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0" name="Straight Connector 9">
            <a:extLst>
              <a:ext uri="{FF2B5EF4-FFF2-40B4-BE49-F238E27FC236}">
                <a16:creationId xmlns:a16="http://schemas.microsoft.com/office/drawing/2014/main" id="{8EF9E504-4E8F-4BC2-AF54-F8327A1097C0}"/>
              </a:ext>
            </a:extLst>
          </p:cNvPr>
          <p:cNvCxnSpPr>
            <a:cxnSpLocks/>
          </p:cNvCxnSpPr>
          <p:nvPr/>
        </p:nvCxnSpPr>
        <p:spPr>
          <a:xfrm>
            <a:off x="1592121" y="3967788"/>
            <a:ext cx="230061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2184426-4C4B-4899-A376-22827CCF574B}"/>
              </a:ext>
            </a:extLst>
          </p:cNvPr>
          <p:cNvGrpSpPr/>
          <p:nvPr/>
        </p:nvGrpSpPr>
        <p:grpSpPr>
          <a:xfrm>
            <a:off x="9458632" y="3187988"/>
            <a:ext cx="2473825" cy="2991389"/>
            <a:chOff x="9291484" y="3187988"/>
            <a:chExt cx="2473825" cy="2991389"/>
          </a:xfrm>
        </p:grpSpPr>
        <p:grpSp>
          <p:nvGrpSpPr>
            <p:cNvPr id="14" name="Group 13">
              <a:extLst>
                <a:ext uri="{FF2B5EF4-FFF2-40B4-BE49-F238E27FC236}">
                  <a16:creationId xmlns:a16="http://schemas.microsoft.com/office/drawing/2014/main" id="{B1989E7F-3DE8-481F-A820-DEC9497F0482}"/>
                </a:ext>
              </a:extLst>
            </p:cNvPr>
            <p:cNvGrpSpPr/>
            <p:nvPr/>
          </p:nvGrpSpPr>
          <p:grpSpPr>
            <a:xfrm>
              <a:off x="9291484" y="3187988"/>
              <a:ext cx="2473825" cy="2991389"/>
              <a:chOff x="6853084" y="3278223"/>
              <a:chExt cx="4127500" cy="3505200"/>
            </a:xfrm>
          </p:grpSpPr>
          <p:pic>
            <p:nvPicPr>
              <p:cNvPr id="12" name="Picture 7" descr="http://upload.wikimedia.org/wikipedia/commons/b/bf/Gray571.png">
                <a:extLst>
                  <a:ext uri="{FF2B5EF4-FFF2-40B4-BE49-F238E27FC236}">
                    <a16:creationId xmlns:a16="http://schemas.microsoft.com/office/drawing/2014/main" id="{51B56DDF-4B2F-4CDF-9AD7-896106045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762"/>
              <a:stretch>
                <a:fillRect/>
              </a:stretch>
            </p:blipFill>
            <p:spPr bwMode="auto">
              <a:xfrm>
                <a:off x="6853084" y="3278223"/>
                <a:ext cx="4127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9">
                <a:extLst>
                  <a:ext uri="{FF2B5EF4-FFF2-40B4-BE49-F238E27FC236}">
                    <a16:creationId xmlns:a16="http://schemas.microsoft.com/office/drawing/2014/main" id="{D3E534E0-11CD-4485-95BC-F72D3D86E4E3}"/>
                  </a:ext>
                </a:extLst>
              </p:cNvPr>
              <p:cNvSpPr>
                <a:spLocks noChangeArrowheads="1"/>
              </p:cNvSpPr>
              <p:nvPr/>
            </p:nvSpPr>
            <p:spPr bwMode="auto">
              <a:xfrm>
                <a:off x="6941982" y="4800401"/>
                <a:ext cx="1371600" cy="230421"/>
              </a:xfrm>
              <a:prstGeom prst="roundRect">
                <a:avLst>
                  <a:gd name="adj" fmla="val 16667"/>
                </a:avLst>
              </a:prstGeom>
              <a:solidFill>
                <a:schemeClr val="accent1">
                  <a:alpha val="14902"/>
                </a:schemeClr>
              </a:solid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15" name="AutoShape 9">
              <a:extLst>
                <a:ext uri="{FF2B5EF4-FFF2-40B4-BE49-F238E27FC236}">
                  <a16:creationId xmlns:a16="http://schemas.microsoft.com/office/drawing/2014/main" id="{B34E40C3-798D-4E20-80D2-DBA3F061464A}"/>
                </a:ext>
              </a:extLst>
            </p:cNvPr>
            <p:cNvSpPr>
              <a:spLocks noChangeArrowheads="1"/>
            </p:cNvSpPr>
            <p:nvPr/>
          </p:nvSpPr>
          <p:spPr bwMode="auto">
            <a:xfrm>
              <a:off x="10855173" y="3425434"/>
              <a:ext cx="795431" cy="181609"/>
            </a:xfrm>
            <a:prstGeom prst="rect">
              <a:avLst/>
            </a:prstGeom>
            <a:noFill/>
            <a:ln w="28575">
              <a:solidFill>
                <a:schemeClr val="accent2">
                  <a:lumMod val="50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3" name="AutoShape 9">
              <a:extLst>
                <a:ext uri="{FF2B5EF4-FFF2-40B4-BE49-F238E27FC236}">
                  <a16:creationId xmlns:a16="http://schemas.microsoft.com/office/drawing/2014/main" id="{677FFBD7-2203-437C-8686-25ACE3AFDD8B}"/>
                </a:ext>
              </a:extLst>
            </p:cNvPr>
            <p:cNvSpPr>
              <a:spLocks noChangeArrowheads="1"/>
            </p:cNvSpPr>
            <p:nvPr/>
          </p:nvSpPr>
          <p:spPr bwMode="auto">
            <a:xfrm>
              <a:off x="10677488" y="3187988"/>
              <a:ext cx="982741" cy="179696"/>
            </a:xfrm>
            <a:prstGeom prst="rect">
              <a:avLst/>
            </a:prstGeom>
            <a:no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6" name="Straight Connector 15">
            <a:extLst>
              <a:ext uri="{FF2B5EF4-FFF2-40B4-BE49-F238E27FC236}">
                <a16:creationId xmlns:a16="http://schemas.microsoft.com/office/drawing/2014/main" id="{5337DABA-AF85-4898-B21E-9D2A9DF0A2EC}"/>
              </a:ext>
            </a:extLst>
          </p:cNvPr>
          <p:cNvCxnSpPr>
            <a:cxnSpLocks/>
          </p:cNvCxnSpPr>
          <p:nvPr/>
        </p:nvCxnSpPr>
        <p:spPr>
          <a:xfrm>
            <a:off x="4527111" y="1942020"/>
            <a:ext cx="1713111"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8" descr="C:\Documents and Settings\user\My Documents\My Pictures\Picture4.jpg">
            <a:extLst>
              <a:ext uri="{FF2B5EF4-FFF2-40B4-BE49-F238E27FC236}">
                <a16:creationId xmlns:a16="http://schemas.microsoft.com/office/drawing/2014/main" id="{1A022FDB-9F9B-47EF-9693-3DF8CEACB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282" t="6024" r="14458"/>
          <a:stretch>
            <a:fillRect/>
          </a:stretch>
        </p:blipFill>
        <p:spPr>
          <a:xfrm>
            <a:off x="7013101" y="3549471"/>
            <a:ext cx="2285513" cy="2629906"/>
          </a:xfrm>
          <a:prstGeom prst="rect">
            <a:avLst/>
          </a:prstGeom>
          <a:ln>
            <a:solidFill>
              <a:schemeClr val="accent1"/>
            </a:solidFill>
            <a:miter lim="800000"/>
            <a:headEnd/>
            <a:tailEnd/>
          </a:ln>
        </p:spPr>
      </p:pic>
      <p:sp>
        <p:nvSpPr>
          <p:cNvPr id="20" name="TextBox 19">
            <a:extLst>
              <a:ext uri="{FF2B5EF4-FFF2-40B4-BE49-F238E27FC236}">
                <a16:creationId xmlns:a16="http://schemas.microsoft.com/office/drawing/2014/main" id="{BE14D00E-8148-401B-90A4-CCD35FFEEED8}"/>
              </a:ext>
            </a:extLst>
          </p:cNvPr>
          <p:cNvSpPr txBox="1"/>
          <p:nvPr/>
        </p:nvSpPr>
        <p:spPr>
          <a:xfrm>
            <a:off x="3404509" y="6368176"/>
            <a:ext cx="5671425" cy="369332"/>
          </a:xfrm>
          <a:prstGeom prst="rect">
            <a:avLst/>
          </a:prstGeom>
          <a:noFill/>
        </p:spPr>
        <p:txBody>
          <a:bodyPr wrap="none" rtlCol="0">
            <a:spAutoFit/>
          </a:bodyPr>
          <a:lstStyle/>
          <a:p>
            <a:pPr algn="ctr"/>
            <a:r>
              <a:rPr lang="en-US" dirty="0">
                <a:solidFill>
                  <a:schemeClr val="bg1">
                    <a:lumMod val="50000"/>
                  </a:schemeClr>
                </a:solidFill>
                <a:latin typeface="+mj-lt"/>
              </a:rPr>
              <a:t>*Occulomotor </a:t>
            </a:r>
            <a:r>
              <a:rPr lang="en-US" dirty="0">
                <a:solidFill>
                  <a:schemeClr val="bg1">
                    <a:lumMod val="50000"/>
                  </a:schemeClr>
                </a:solidFill>
                <a:latin typeface="+mj-lt"/>
                <a:sym typeface="Wingdings" panose="05000000000000000000" pitchFamily="2" charset="2"/>
              </a:rPr>
              <a:t> </a:t>
            </a:r>
            <a:r>
              <a:rPr lang="en-US" b="1" dirty="0">
                <a:solidFill>
                  <a:schemeClr val="bg1">
                    <a:lumMod val="50000"/>
                  </a:schemeClr>
                </a:solidFill>
                <a:latin typeface="+mj-lt"/>
                <a:sym typeface="Wingdings" panose="05000000000000000000" pitchFamily="2" charset="2"/>
              </a:rPr>
              <a:t>lateral</a:t>
            </a:r>
            <a:r>
              <a:rPr lang="en-US" dirty="0">
                <a:solidFill>
                  <a:schemeClr val="bg1">
                    <a:lumMod val="50000"/>
                  </a:schemeClr>
                </a:solidFill>
                <a:latin typeface="+mj-lt"/>
                <a:sym typeface="Wingdings" panose="05000000000000000000" pitchFamily="2" charset="2"/>
              </a:rPr>
              <a:t> squint| Abducent  </a:t>
            </a:r>
            <a:r>
              <a:rPr lang="en-US" b="1" dirty="0">
                <a:solidFill>
                  <a:schemeClr val="bg1">
                    <a:lumMod val="50000"/>
                  </a:schemeClr>
                </a:solidFill>
                <a:latin typeface="+mj-lt"/>
                <a:sym typeface="Wingdings" panose="05000000000000000000" pitchFamily="2" charset="2"/>
              </a:rPr>
              <a:t>medial</a:t>
            </a:r>
            <a:r>
              <a:rPr lang="en-US" dirty="0">
                <a:solidFill>
                  <a:schemeClr val="bg1">
                    <a:lumMod val="50000"/>
                  </a:schemeClr>
                </a:solidFill>
                <a:latin typeface="+mj-lt"/>
                <a:sym typeface="Wingdings" panose="05000000000000000000" pitchFamily="2" charset="2"/>
              </a:rPr>
              <a:t> squint</a:t>
            </a:r>
            <a:endParaRPr lang="en-GB" dirty="0">
              <a:solidFill>
                <a:schemeClr val="bg1">
                  <a:lumMod val="50000"/>
                </a:schemeClr>
              </a:solidFill>
              <a:latin typeface="+mj-lt"/>
            </a:endParaRPr>
          </a:p>
        </p:txBody>
      </p:sp>
      <p:sp>
        <p:nvSpPr>
          <p:cNvPr id="21" name="TextBox 2">
            <a:extLst>
              <a:ext uri="{FF2B5EF4-FFF2-40B4-BE49-F238E27FC236}">
                <a16:creationId xmlns:a16="http://schemas.microsoft.com/office/drawing/2014/main" id="{EC196315-679B-42C6-B150-69FE5587AC34}"/>
              </a:ext>
            </a:extLst>
          </p:cNvPr>
          <p:cNvSpPr txBox="1"/>
          <p:nvPr/>
        </p:nvSpPr>
        <p:spPr>
          <a:xfrm>
            <a:off x="2707573" y="232841"/>
            <a:ext cx="9119804" cy="923330"/>
          </a:xfrm>
          <a:prstGeom prst="rect">
            <a:avLst/>
          </a:prstGeom>
          <a:noFill/>
        </p:spPr>
        <p:txBody>
          <a:bodyPr wrap="none" rtlCol="1">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GB" sz="1800" dirty="0">
                <a:solidFill>
                  <a:srgbClr val="92D050"/>
                </a:solidFill>
                <a:latin typeface="+mj-lt"/>
              </a:rPr>
              <a:t> </a:t>
            </a:r>
            <a:r>
              <a:rPr lang="ar-SA" sz="1800" dirty="0">
                <a:solidFill>
                  <a:srgbClr val="92D050"/>
                </a:solidFill>
                <a:latin typeface="+mj-lt"/>
              </a:rPr>
              <a:t> راح يتأثر هذا النيرف</a:t>
            </a:r>
            <a:r>
              <a:rPr lang="en-GB" sz="1800" dirty="0">
                <a:solidFill>
                  <a:srgbClr val="92D050"/>
                </a:solidFill>
                <a:latin typeface="+mj-lt"/>
              </a:rPr>
              <a:t>Aneurysm </a:t>
            </a:r>
            <a:r>
              <a:rPr lang="ar-SA" sz="1800" dirty="0">
                <a:solidFill>
                  <a:srgbClr val="92D050"/>
                </a:solidFill>
                <a:latin typeface="+mj-lt"/>
              </a:rPr>
              <a:t>** لو حصل </a:t>
            </a:r>
          </a:p>
          <a:p>
            <a:pPr algn="r"/>
            <a:r>
              <a:rPr lang="ar-SA" sz="1800" dirty="0">
                <a:solidFill>
                  <a:srgbClr val="92D050"/>
                </a:solidFill>
                <a:latin typeface="+mj-lt"/>
              </a:rPr>
              <a:t>***لأنه يمشي مسافة طويلة فهو اكثر نيرف معرض ان يحصل له مشكلة</a:t>
            </a:r>
          </a:p>
          <a:p>
            <a:endParaRPr lang="ar-SA" sz="1800" dirty="0">
              <a:latin typeface="+mj-lt"/>
            </a:endParaRPr>
          </a:p>
        </p:txBody>
      </p:sp>
      <p:cxnSp>
        <p:nvCxnSpPr>
          <p:cNvPr id="22" name="Straight Connector 21">
            <a:extLst>
              <a:ext uri="{FF2B5EF4-FFF2-40B4-BE49-F238E27FC236}">
                <a16:creationId xmlns:a16="http://schemas.microsoft.com/office/drawing/2014/main" id="{E767D046-5E2B-400E-A515-688EF5D88A39}"/>
              </a:ext>
            </a:extLst>
          </p:cNvPr>
          <p:cNvCxnSpPr>
            <a:cxnSpLocks/>
          </p:cNvCxnSpPr>
          <p:nvPr/>
        </p:nvCxnSpPr>
        <p:spPr>
          <a:xfrm>
            <a:off x="4527111" y="2267037"/>
            <a:ext cx="17131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05F82801-A200-4B33-B2DF-13614107B289}"/>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Abducent</a:t>
            </a:r>
          </a:p>
          <a:p>
            <a:r>
              <a:rPr lang="en-US" sz="3200" b="1" dirty="0">
                <a:solidFill>
                  <a:schemeClr val="bg1">
                    <a:lumMod val="65000"/>
                  </a:schemeClr>
                </a:solidFill>
              </a:rPr>
              <a:t>(VI) 6th Cranial Nerve</a:t>
            </a:r>
          </a:p>
        </p:txBody>
      </p:sp>
      <p:cxnSp>
        <p:nvCxnSpPr>
          <p:cNvPr id="32" name="Straight Connector 31">
            <a:extLst>
              <a:ext uri="{FF2B5EF4-FFF2-40B4-BE49-F238E27FC236}">
                <a16:creationId xmlns:a16="http://schemas.microsoft.com/office/drawing/2014/main" id="{7B2FB318-7920-4128-9EC4-CF176936B73E}"/>
              </a:ext>
            </a:extLst>
          </p:cNvPr>
          <p:cNvCxnSpPr>
            <a:cxnSpLocks/>
          </p:cNvCxnSpPr>
          <p:nvPr/>
        </p:nvCxnSpPr>
        <p:spPr>
          <a:xfrm>
            <a:off x="1197757" y="2628522"/>
            <a:ext cx="6544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4_29">
            <a:extLst>
              <a:ext uri="{FF2B5EF4-FFF2-40B4-BE49-F238E27FC236}">
                <a16:creationId xmlns:a16="http://schemas.microsoft.com/office/drawing/2014/main" id="{BFFC4FFA-8324-4F33-818A-20ACA048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86" t="8218" b="4790"/>
          <a:stretch>
            <a:fillRect/>
          </a:stretch>
        </p:blipFill>
        <p:spPr>
          <a:xfrm>
            <a:off x="7633170" y="571602"/>
            <a:ext cx="3451122" cy="2771366"/>
          </a:xfrm>
          <a:prstGeom prst="rect">
            <a:avLst/>
          </a:prstGeom>
        </p:spPr>
      </p:pic>
      <p:grpSp>
        <p:nvGrpSpPr>
          <p:cNvPr id="11" name="Group 10">
            <a:extLst>
              <a:ext uri="{FF2B5EF4-FFF2-40B4-BE49-F238E27FC236}">
                <a16:creationId xmlns:a16="http://schemas.microsoft.com/office/drawing/2014/main" id="{D67FA3B6-90F1-4DAD-BAA7-6A1F967D1EDA}"/>
              </a:ext>
            </a:extLst>
          </p:cNvPr>
          <p:cNvGrpSpPr/>
          <p:nvPr/>
        </p:nvGrpSpPr>
        <p:grpSpPr>
          <a:xfrm>
            <a:off x="5934647" y="3597480"/>
            <a:ext cx="5149645" cy="2999966"/>
            <a:chOff x="4800600" y="228600"/>
            <a:chExt cx="5638800" cy="6477000"/>
          </a:xfrm>
        </p:grpSpPr>
        <p:pic>
          <p:nvPicPr>
            <p:cNvPr id="6" name="Picture 2" descr="C:\Users\user\Pictures\photos_82DF0D2A-BFD1-4043-B3B8-644A45DD0F38.jpg">
              <a:extLst>
                <a:ext uri="{FF2B5EF4-FFF2-40B4-BE49-F238E27FC236}">
                  <a16:creationId xmlns:a16="http://schemas.microsoft.com/office/drawing/2014/main" id="{C8A84AAA-A1E4-4425-92AB-5717D90C8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7" t="2563"/>
            <a:stretch>
              <a:fillRect/>
            </a:stretch>
          </p:blipFill>
          <p:spPr>
            <a:xfrm>
              <a:off x="4800600" y="228600"/>
              <a:ext cx="5638800" cy="6477000"/>
            </a:xfrm>
            <a:prstGeom prst="rect">
              <a:avLst/>
            </a:prstGeom>
          </p:spPr>
        </p:pic>
        <p:sp>
          <p:nvSpPr>
            <p:cNvPr id="7" name="AutoShape 9">
              <a:extLst>
                <a:ext uri="{FF2B5EF4-FFF2-40B4-BE49-F238E27FC236}">
                  <a16:creationId xmlns:a16="http://schemas.microsoft.com/office/drawing/2014/main" id="{1A54377C-719F-4197-B064-15DA532A89C2}"/>
                </a:ext>
              </a:extLst>
            </p:cNvPr>
            <p:cNvSpPr>
              <a:spLocks noChangeArrowheads="1"/>
            </p:cNvSpPr>
            <p:nvPr/>
          </p:nvSpPr>
          <p:spPr bwMode="auto">
            <a:xfrm>
              <a:off x="5029200" y="4584518"/>
              <a:ext cx="1143000" cy="533400"/>
            </a:xfrm>
            <a:prstGeom prst="roundRect">
              <a:avLst>
                <a:gd name="adj" fmla="val 16667"/>
              </a:avLst>
            </a:prstGeom>
            <a:noFill/>
            <a:ln w="28575">
              <a:solidFill>
                <a:schemeClr val="accent2">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dirty="0"/>
            </a:p>
          </p:txBody>
        </p:sp>
        <p:sp>
          <p:nvSpPr>
            <p:cNvPr id="8" name="AutoShape 9">
              <a:extLst>
                <a:ext uri="{FF2B5EF4-FFF2-40B4-BE49-F238E27FC236}">
                  <a16:creationId xmlns:a16="http://schemas.microsoft.com/office/drawing/2014/main" id="{B3FFADD6-1A14-4A1F-9DC4-7A87E000EFE1}"/>
                </a:ext>
              </a:extLst>
            </p:cNvPr>
            <p:cNvSpPr>
              <a:spLocks noChangeArrowheads="1"/>
            </p:cNvSpPr>
            <p:nvPr/>
          </p:nvSpPr>
          <p:spPr bwMode="auto">
            <a:xfrm>
              <a:off x="7195120" y="2842086"/>
              <a:ext cx="817484" cy="282113"/>
            </a:xfrm>
            <a:prstGeom prst="roundRect">
              <a:avLst>
                <a:gd name="adj" fmla="val 16667"/>
              </a:avLst>
            </a:prstGeom>
            <a:noFill/>
            <a:ln w="28575">
              <a:solidFill>
                <a:srgbClr val="FED16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a16="http://schemas.microsoft.com/office/drawing/2014/main" id="{0E1521C5-B473-41CA-A899-33274435F5A2}"/>
                </a:ext>
              </a:extLst>
            </p:cNvPr>
            <p:cNvSpPr>
              <a:spLocks noChangeArrowheads="1"/>
            </p:cNvSpPr>
            <p:nvPr/>
          </p:nvSpPr>
          <p:spPr bwMode="auto">
            <a:xfrm>
              <a:off x="5410200" y="5769253"/>
              <a:ext cx="990600" cy="381718"/>
            </a:xfrm>
            <a:prstGeom prst="roundRect">
              <a:avLst>
                <a:gd name="adj" fmla="val 16667"/>
              </a:avLst>
            </a:prstGeom>
            <a:noFill/>
            <a:ln w="28575">
              <a:solidFill>
                <a:schemeClr val="accent3">
                  <a:lumMod val="50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0" name="AutoShape 9">
              <a:extLst>
                <a:ext uri="{FF2B5EF4-FFF2-40B4-BE49-F238E27FC236}">
                  <a16:creationId xmlns:a16="http://schemas.microsoft.com/office/drawing/2014/main" id="{A2ACCAFD-8BF9-4B44-91FE-BBDCDD34549F}"/>
                </a:ext>
              </a:extLst>
            </p:cNvPr>
            <p:cNvSpPr>
              <a:spLocks noChangeArrowheads="1"/>
            </p:cNvSpPr>
            <p:nvPr/>
          </p:nvSpPr>
          <p:spPr bwMode="auto">
            <a:xfrm>
              <a:off x="9144000" y="6337117"/>
              <a:ext cx="1295400" cy="304800"/>
            </a:xfrm>
            <a:prstGeom prst="roundRect">
              <a:avLst>
                <a:gd name="adj" fmla="val 16667"/>
              </a:avLst>
            </a:prstGeom>
            <a:noFill/>
            <a:ln w="28575">
              <a:solidFill>
                <a:srgbClr val="FF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dirty="0"/>
            </a:p>
          </p:txBody>
        </p:sp>
      </p:grpSp>
      <p:cxnSp>
        <p:nvCxnSpPr>
          <p:cNvPr id="12" name="Straight Connector 11">
            <a:extLst>
              <a:ext uri="{FF2B5EF4-FFF2-40B4-BE49-F238E27FC236}">
                <a16:creationId xmlns:a16="http://schemas.microsoft.com/office/drawing/2014/main" id="{609B14F7-A0C1-44B1-BF75-4A30364312D2}"/>
              </a:ext>
            </a:extLst>
          </p:cNvPr>
          <p:cNvCxnSpPr/>
          <p:nvPr/>
        </p:nvCxnSpPr>
        <p:spPr>
          <a:xfrm>
            <a:off x="1174850" y="3962002"/>
            <a:ext cx="147600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F732AA-7080-4C63-809D-E588CFBB9008}"/>
              </a:ext>
            </a:extLst>
          </p:cNvPr>
          <p:cNvCxnSpPr>
            <a:cxnSpLocks/>
          </p:cNvCxnSpPr>
          <p:nvPr/>
        </p:nvCxnSpPr>
        <p:spPr>
          <a:xfrm>
            <a:off x="1200314" y="4644696"/>
            <a:ext cx="256917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132937-843B-4622-BB56-9B3A9A3CB2B4}"/>
              </a:ext>
            </a:extLst>
          </p:cNvPr>
          <p:cNvCxnSpPr>
            <a:cxnSpLocks/>
          </p:cNvCxnSpPr>
          <p:nvPr/>
        </p:nvCxnSpPr>
        <p:spPr>
          <a:xfrm>
            <a:off x="1200314" y="4995005"/>
            <a:ext cx="1622816"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1ABEDB-5BCB-4BD4-BD71-3228037E347C}"/>
              </a:ext>
            </a:extLst>
          </p:cNvPr>
          <p:cNvCxnSpPr>
            <a:cxnSpLocks/>
          </p:cNvCxnSpPr>
          <p:nvPr/>
        </p:nvCxnSpPr>
        <p:spPr>
          <a:xfrm>
            <a:off x="1219979" y="5308746"/>
            <a:ext cx="1372952"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A4C69A3-BBB6-4A5A-A4CF-D59875BF52E8}"/>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Optic</a:t>
            </a:r>
          </a:p>
          <a:p>
            <a:r>
              <a:rPr lang="en-US" sz="3200" b="1" dirty="0">
                <a:solidFill>
                  <a:schemeClr val="bg1">
                    <a:lumMod val="65000"/>
                  </a:schemeClr>
                </a:solidFill>
              </a:rPr>
              <a:t>(II) 2nd Cranial Nerve</a:t>
            </a:r>
          </a:p>
        </p:txBody>
      </p:sp>
      <p:sp>
        <p:nvSpPr>
          <p:cNvPr id="3" name="Rectangle 2">
            <a:extLst>
              <a:ext uri="{FF2B5EF4-FFF2-40B4-BE49-F238E27FC236}">
                <a16:creationId xmlns:a16="http://schemas.microsoft.com/office/drawing/2014/main" id="{13C4AACD-E57E-471F-A48D-2B7F4EC164D1}"/>
              </a:ext>
            </a:extLst>
          </p:cNvPr>
          <p:cNvSpPr/>
          <p:nvPr/>
        </p:nvSpPr>
        <p:spPr>
          <a:xfrm>
            <a:off x="721490" y="1609332"/>
            <a:ext cx="6096000" cy="4154984"/>
          </a:xfrm>
          <a:prstGeom prst="rect">
            <a:avLst/>
          </a:prstGeom>
        </p:spPr>
        <p:txBody>
          <a:bodyPr>
            <a:spAutoFit/>
          </a:bodyPr>
          <a:lstStyle/>
          <a:p>
            <a:pPr marL="360000" indent="-342900">
              <a:buFont typeface="Courier New" panose="02070309020205020404" pitchFamily="49" charset="0"/>
              <a:buChar char="o"/>
              <a:defRPr/>
            </a:pPr>
            <a:r>
              <a:rPr lang="en-US" sz="2200" dirty="0">
                <a:latin typeface="+mj-lt"/>
              </a:rPr>
              <a:t>Type: </a:t>
            </a:r>
            <a:r>
              <a:rPr lang="en-US" sz="2200" b="1" dirty="0">
                <a:latin typeface="+mj-lt"/>
              </a:rPr>
              <a:t>Special sensory </a:t>
            </a:r>
            <a:r>
              <a:rPr lang="en-US" sz="2200" dirty="0">
                <a:latin typeface="+mj-lt"/>
              </a:rPr>
              <a:t>N.</a:t>
            </a:r>
          </a:p>
          <a:p>
            <a:pPr marL="360000" indent="-342900">
              <a:buFont typeface="Courier New" panose="02070309020205020404" pitchFamily="49" charset="0"/>
              <a:buChar char="o"/>
              <a:defRPr/>
            </a:pPr>
            <a:r>
              <a:rPr lang="en-US" sz="2200" dirty="0">
                <a:latin typeface="+mj-lt"/>
              </a:rPr>
              <a:t>Function: </a:t>
            </a:r>
            <a:r>
              <a:rPr lang="en-US" sz="2200" b="1" dirty="0">
                <a:latin typeface="+mj-lt"/>
              </a:rPr>
              <a:t>Vision</a:t>
            </a:r>
          </a:p>
          <a:p>
            <a:pPr marL="360000" indent="-342900">
              <a:buFont typeface="Courier New" panose="02070309020205020404" pitchFamily="49" charset="0"/>
              <a:buChar char="o"/>
              <a:defRPr/>
            </a:pPr>
            <a:r>
              <a:rPr lang="en-US" sz="2200" dirty="0">
                <a:latin typeface="+mj-lt"/>
              </a:rPr>
              <a:t>Lesion results in: visual field defects and loss of visual acuity, a defect of vision is called </a:t>
            </a:r>
            <a:r>
              <a:rPr lang="en-US" sz="2200" b="1" dirty="0">
                <a:latin typeface="+mj-lt"/>
              </a:rPr>
              <a:t>anopsia</a:t>
            </a:r>
            <a:r>
              <a:rPr lang="en-US" sz="2200" dirty="0">
                <a:latin typeface="+mj-lt"/>
              </a:rPr>
              <a:t>.</a:t>
            </a:r>
            <a:endParaRPr lang="ar-SA" sz="2200" dirty="0">
              <a:latin typeface="+mj-lt"/>
            </a:endParaRPr>
          </a:p>
          <a:p>
            <a:pPr marL="360000">
              <a:defRPr/>
            </a:pPr>
            <a:r>
              <a:rPr lang="en-US" sz="2200" u="sng" dirty="0">
                <a:latin typeface="+mj-lt"/>
                <a:cs typeface="Times New Roman" pitchFamily="18" charset="0"/>
              </a:rPr>
              <a:t>Visual Pathway</a:t>
            </a:r>
          </a:p>
          <a:p>
            <a:pPr marL="360000" indent="-280988">
              <a:buFont typeface="Calibri" pitchFamily="34" charset="0"/>
              <a:buAutoNum type="arabicPeriod"/>
              <a:defRPr/>
            </a:pPr>
            <a:r>
              <a:rPr lang="en-US" sz="2200" dirty="0">
                <a:latin typeface="+mj-lt"/>
                <a:cs typeface="Times New Roman" pitchFamily="18" charset="0"/>
              </a:rPr>
              <a:t>Optic nerve.</a:t>
            </a:r>
          </a:p>
          <a:p>
            <a:pPr marL="360000" indent="-280988">
              <a:buFont typeface="Calibri" pitchFamily="34" charset="0"/>
              <a:buAutoNum type="arabicPeriod"/>
              <a:defRPr/>
            </a:pPr>
            <a:r>
              <a:rPr lang="en-US" sz="2200" dirty="0">
                <a:latin typeface="+mj-lt"/>
                <a:cs typeface="Times New Roman" pitchFamily="18" charset="0"/>
              </a:rPr>
              <a:t>Optic chiasm.</a:t>
            </a:r>
          </a:p>
          <a:p>
            <a:pPr marL="360000" indent="-280988">
              <a:buFont typeface="Calibri" pitchFamily="34" charset="0"/>
              <a:buAutoNum type="arabicPeriod"/>
              <a:defRPr/>
            </a:pPr>
            <a:r>
              <a:rPr lang="en-US" sz="2200" dirty="0">
                <a:latin typeface="+mj-lt"/>
                <a:cs typeface="Times New Roman" pitchFamily="18" charset="0"/>
              </a:rPr>
              <a:t>Optic tract.</a:t>
            </a:r>
          </a:p>
          <a:p>
            <a:pPr marL="360000" indent="-280988">
              <a:buFont typeface="Calibri" pitchFamily="34" charset="0"/>
              <a:buAutoNum type="arabicPeriod"/>
              <a:defRPr/>
            </a:pPr>
            <a:r>
              <a:rPr lang="en-US" sz="2200" dirty="0">
                <a:latin typeface="+mj-lt"/>
                <a:cs typeface="Times New Roman" pitchFamily="18" charset="0"/>
              </a:rPr>
              <a:t>Lateral geniculate body (nucleus). </a:t>
            </a:r>
            <a:r>
              <a:rPr lang="en-US" sz="2200" dirty="0">
                <a:solidFill>
                  <a:schemeClr val="bg1">
                    <a:lumMod val="50000"/>
                  </a:schemeClr>
                </a:solidFill>
                <a:latin typeface="+mj-lt"/>
                <a:cs typeface="Times New Roman" pitchFamily="18" charset="0"/>
              </a:rPr>
              <a:t>In thalamus</a:t>
            </a:r>
          </a:p>
          <a:p>
            <a:pPr marL="360000" indent="-280988">
              <a:buFont typeface="Calibri" pitchFamily="34" charset="0"/>
              <a:buAutoNum type="arabicPeriod"/>
              <a:defRPr/>
            </a:pPr>
            <a:r>
              <a:rPr lang="en-US" sz="2200" dirty="0">
                <a:latin typeface="+mj-lt"/>
                <a:cs typeface="Times New Roman" pitchFamily="18" charset="0"/>
              </a:rPr>
              <a:t>Optic radiation.</a:t>
            </a:r>
          </a:p>
          <a:p>
            <a:pPr marL="360000" indent="-280988">
              <a:buFont typeface="Calibri" pitchFamily="34" charset="0"/>
              <a:buAutoNum type="arabicPeriod"/>
              <a:defRPr/>
            </a:pPr>
            <a:r>
              <a:rPr lang="en-US" sz="2200" dirty="0">
                <a:latin typeface="+mj-lt"/>
                <a:cs typeface="Times New Roman" pitchFamily="18" charset="0"/>
              </a:rPr>
              <a:t>Visual cortex.</a:t>
            </a:r>
          </a:p>
          <a:p>
            <a:pPr marL="360000" indent="-342900">
              <a:buFont typeface="Courier New" panose="02070309020205020404" pitchFamily="49" charset="0"/>
              <a:buChar char="o"/>
              <a:defRPr/>
            </a:pPr>
            <a:endParaRPr lang="en-US" sz="2200" dirty="0">
              <a:latin typeface="+mj-lt"/>
            </a:endParaRPr>
          </a:p>
        </p:txBody>
      </p:sp>
    </p:spTree>
    <p:extLst>
      <p:ext uri="{BB962C8B-B14F-4D97-AF65-F5344CB8AC3E}">
        <p14:creationId xmlns:p14="http://schemas.microsoft.com/office/powerpoint/2010/main" val="131736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CFF8CB67-23E0-4C1E-A7E2-5B999D2B4F90}"/>
              </a:ext>
            </a:extLst>
          </p:cNvPr>
          <p:cNvSpPr txBox="1">
            <a:spLocks noChangeArrowheads="1"/>
          </p:cNvSpPr>
          <p:nvPr/>
        </p:nvSpPr>
        <p:spPr>
          <a:xfrm>
            <a:off x="742671" y="1582226"/>
            <a:ext cx="5927062" cy="1440671"/>
          </a:xfrm>
          <a:prstGeom prst="rect">
            <a:avLst/>
          </a:prstGeom>
          <a:noFill/>
          <a:ln>
            <a:noFill/>
          </a:ln>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200" dirty="0">
                <a:latin typeface="+mj-lt"/>
                <a:cs typeface="Times New Roman" pitchFamily="18" charset="0"/>
              </a:rPr>
              <a:t>Photoreceptors: </a:t>
            </a:r>
          </a:p>
          <a:p>
            <a:pPr>
              <a:buFont typeface="Arial" panose="020B0604020202020204" pitchFamily="34" charset="0"/>
              <a:buNone/>
              <a:defRPr/>
            </a:pPr>
            <a:r>
              <a:rPr lang="en-US" sz="2200" dirty="0">
                <a:latin typeface="+mj-lt"/>
                <a:cs typeface="Times New Roman" pitchFamily="18" charset="0"/>
              </a:rPr>
              <a:t>     </a:t>
            </a:r>
            <a:r>
              <a:rPr lang="en-US" sz="2200" b="1" dirty="0">
                <a:latin typeface="+mj-lt"/>
                <a:cs typeface="Times New Roman" pitchFamily="18" charset="0"/>
              </a:rPr>
              <a:t>Rods</a:t>
            </a:r>
            <a:r>
              <a:rPr lang="en-US" sz="2200" dirty="0">
                <a:latin typeface="+mj-lt"/>
                <a:cs typeface="Times New Roman" pitchFamily="18" charset="0"/>
              </a:rPr>
              <a:t> &amp; </a:t>
            </a:r>
            <a:r>
              <a:rPr lang="en-US" sz="2200" b="1" dirty="0">
                <a:latin typeface="+mj-lt"/>
                <a:cs typeface="Times New Roman" pitchFamily="18" charset="0"/>
              </a:rPr>
              <a:t>Cones</a:t>
            </a:r>
            <a:r>
              <a:rPr lang="en-US" sz="2200" dirty="0">
                <a:latin typeface="+mj-lt"/>
                <a:cs typeface="Times New Roman" pitchFamily="18" charset="0"/>
              </a:rPr>
              <a:t> of the retina </a:t>
            </a:r>
          </a:p>
          <a:p>
            <a:pPr>
              <a:buFont typeface="Courier New" panose="02070309020205020404" pitchFamily="49" charset="0"/>
              <a:buChar char="o"/>
              <a:defRPr/>
            </a:pPr>
            <a:r>
              <a:rPr lang="en-US" sz="2200" u="sng" dirty="0">
                <a:latin typeface="+mj-lt"/>
                <a:cs typeface="Times New Roman" pitchFamily="18" charset="0"/>
              </a:rPr>
              <a:t>Three neurons pathway </a:t>
            </a:r>
          </a:p>
        </p:txBody>
      </p:sp>
      <p:cxnSp>
        <p:nvCxnSpPr>
          <p:cNvPr id="5" name="Straight Connector 4">
            <a:extLst>
              <a:ext uri="{FF2B5EF4-FFF2-40B4-BE49-F238E27FC236}">
                <a16:creationId xmlns:a16="http://schemas.microsoft.com/office/drawing/2014/main" id="{6C8533CE-15EC-4918-9A46-602B5856EC7D}"/>
              </a:ext>
            </a:extLst>
          </p:cNvPr>
          <p:cNvCxnSpPr/>
          <p:nvPr/>
        </p:nvCxnSpPr>
        <p:spPr>
          <a:xfrm>
            <a:off x="1149061" y="2312527"/>
            <a:ext cx="576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304030-0F2B-470D-A939-0CC7E9B55D93}"/>
              </a:ext>
            </a:extLst>
          </p:cNvPr>
          <p:cNvCxnSpPr/>
          <p:nvPr/>
        </p:nvCxnSpPr>
        <p:spPr>
          <a:xfrm>
            <a:off x="1994810" y="2312527"/>
            <a:ext cx="684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40CB602-8B9C-4CCD-9FDF-9808F7E81AF2}"/>
              </a:ext>
            </a:extLst>
          </p:cNvPr>
          <p:cNvGrpSpPr/>
          <p:nvPr/>
        </p:nvGrpSpPr>
        <p:grpSpPr>
          <a:xfrm>
            <a:off x="7154649" y="383154"/>
            <a:ext cx="4377247" cy="3603137"/>
            <a:chOff x="6779342" y="902763"/>
            <a:chExt cx="4911213" cy="5357028"/>
          </a:xfrm>
        </p:grpSpPr>
        <p:pic>
          <p:nvPicPr>
            <p:cNvPr id="4" name="Picture 13" descr="retina">
              <a:extLst>
                <a:ext uri="{FF2B5EF4-FFF2-40B4-BE49-F238E27FC236}">
                  <a16:creationId xmlns:a16="http://schemas.microsoft.com/office/drawing/2014/main" id="{F081EE7F-3BBC-440B-96D4-A2A38E865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65" t="3548" r="4729" b="11948"/>
            <a:stretch>
              <a:fillRect/>
            </a:stretch>
          </p:blipFill>
          <p:spPr>
            <a:xfrm>
              <a:off x="6779342" y="902763"/>
              <a:ext cx="4911213" cy="5357028"/>
            </a:xfrm>
            <a:prstGeom prst="rect">
              <a:avLst/>
            </a:prstGeom>
          </p:spPr>
        </p:pic>
        <p:sp>
          <p:nvSpPr>
            <p:cNvPr id="7" name="Rectangle 6">
              <a:extLst>
                <a:ext uri="{FF2B5EF4-FFF2-40B4-BE49-F238E27FC236}">
                  <a16:creationId xmlns:a16="http://schemas.microsoft.com/office/drawing/2014/main" id="{8488CBA1-6500-47C8-BC04-6A5B23AB5C78}"/>
                </a:ext>
              </a:extLst>
            </p:cNvPr>
            <p:cNvSpPr/>
            <p:nvPr/>
          </p:nvSpPr>
          <p:spPr>
            <a:xfrm>
              <a:off x="10805651" y="5466735"/>
              <a:ext cx="393290" cy="2880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8AA6A7D-651A-431A-8E22-E5F5F4ED971E}"/>
                </a:ext>
              </a:extLst>
            </p:cNvPr>
            <p:cNvSpPr/>
            <p:nvPr/>
          </p:nvSpPr>
          <p:spPr>
            <a:xfrm>
              <a:off x="10795819" y="4883023"/>
              <a:ext cx="491614" cy="30841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CD23CB7-48F2-4FC4-B860-54FB111CD94D}"/>
                </a:ext>
              </a:extLst>
            </p:cNvPr>
            <p:cNvSpPr/>
            <p:nvPr/>
          </p:nvSpPr>
          <p:spPr>
            <a:xfrm>
              <a:off x="10795818" y="3018470"/>
              <a:ext cx="672784" cy="474543"/>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3FB25A6-236D-4EDF-8408-56C4F60C1A5E}"/>
                </a:ext>
              </a:extLst>
            </p:cNvPr>
            <p:cNvSpPr/>
            <p:nvPr/>
          </p:nvSpPr>
          <p:spPr>
            <a:xfrm>
              <a:off x="10795819" y="2094372"/>
              <a:ext cx="837266" cy="46128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6504E3-8C66-4284-AB6E-956AA745F416}"/>
              </a:ext>
            </a:extLst>
          </p:cNvPr>
          <p:cNvSpPr/>
          <p:nvPr/>
        </p:nvSpPr>
        <p:spPr>
          <a:xfrm>
            <a:off x="1019399" y="2994253"/>
            <a:ext cx="5791200" cy="76944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US" sz="2200" u="sng" dirty="0">
                <a:solidFill>
                  <a:schemeClr val="tx1"/>
                </a:solidFill>
                <a:latin typeface="+mj-lt"/>
                <a:cs typeface="Times New Roman" pitchFamily="18" charset="0"/>
              </a:rPr>
              <a:t>1</a:t>
            </a:r>
            <a:r>
              <a:rPr lang="en-US" sz="2200" u="sng" baseline="30000" dirty="0">
                <a:solidFill>
                  <a:schemeClr val="tx1"/>
                </a:solidFill>
                <a:latin typeface="+mj-lt"/>
                <a:cs typeface="Times New Roman" pitchFamily="18" charset="0"/>
              </a:rPr>
              <a:t>st</a:t>
            </a:r>
            <a:r>
              <a:rPr lang="en-US" sz="2200" u="sng" dirty="0">
                <a:solidFill>
                  <a:schemeClr val="tx1"/>
                </a:solidFill>
                <a:latin typeface="+mj-lt"/>
                <a:cs typeface="Times New Roman" pitchFamily="18" charset="0"/>
              </a:rPr>
              <a:t> order neurons:</a:t>
            </a:r>
          </a:p>
          <a:p>
            <a:pPr marL="0" lvl="1">
              <a:defRPr/>
            </a:pPr>
            <a:r>
              <a:rPr lang="en-US" sz="2200" b="1" dirty="0">
                <a:solidFill>
                  <a:schemeClr val="tx1"/>
                </a:solidFill>
                <a:latin typeface="+mj-lt"/>
                <a:cs typeface="Times New Roman" pitchFamily="18" charset="0"/>
              </a:rPr>
              <a:t>Bipolar</a:t>
            </a:r>
            <a:r>
              <a:rPr lang="en-US" sz="2200" dirty="0">
                <a:solidFill>
                  <a:schemeClr val="tx1"/>
                </a:solidFill>
                <a:latin typeface="+mj-lt"/>
                <a:cs typeface="Times New Roman" pitchFamily="18" charset="0"/>
              </a:rPr>
              <a:t> cells of retina</a:t>
            </a:r>
          </a:p>
        </p:txBody>
      </p:sp>
      <p:sp>
        <p:nvSpPr>
          <p:cNvPr id="20" name="Rectangle 19">
            <a:extLst>
              <a:ext uri="{FF2B5EF4-FFF2-40B4-BE49-F238E27FC236}">
                <a16:creationId xmlns:a16="http://schemas.microsoft.com/office/drawing/2014/main" id="{065B2D61-8E41-42C4-B6A9-9162A6EB4145}"/>
              </a:ext>
            </a:extLst>
          </p:cNvPr>
          <p:cNvSpPr/>
          <p:nvPr/>
        </p:nvSpPr>
        <p:spPr>
          <a:xfrm>
            <a:off x="1019398" y="3921945"/>
            <a:ext cx="5791201" cy="106003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US" sz="2200" u="sng" dirty="0">
                <a:solidFill>
                  <a:schemeClr val="tx1"/>
                </a:solidFill>
                <a:latin typeface="+mj-lt"/>
                <a:cs typeface="Times New Roman" pitchFamily="18" charset="0"/>
              </a:rPr>
              <a:t>2</a:t>
            </a:r>
            <a:r>
              <a:rPr lang="en-US" sz="2200" u="sng" baseline="30000" dirty="0">
                <a:solidFill>
                  <a:schemeClr val="tx1"/>
                </a:solidFill>
                <a:latin typeface="+mj-lt"/>
                <a:cs typeface="Times New Roman" pitchFamily="18" charset="0"/>
              </a:rPr>
              <a:t>nd</a:t>
            </a:r>
            <a:r>
              <a:rPr lang="en-US" sz="2200" u="sng" dirty="0">
                <a:solidFill>
                  <a:schemeClr val="tx1"/>
                </a:solidFill>
                <a:latin typeface="+mj-lt"/>
                <a:cs typeface="Times New Roman" pitchFamily="18" charset="0"/>
              </a:rPr>
              <a:t> order neurons: </a:t>
            </a:r>
          </a:p>
          <a:p>
            <a:pPr marL="0" lvl="1">
              <a:defRPr/>
            </a:pPr>
            <a:r>
              <a:rPr lang="en-US" sz="2200" b="1" dirty="0">
                <a:solidFill>
                  <a:schemeClr val="tx1"/>
                </a:solidFill>
                <a:latin typeface="+mj-lt"/>
                <a:cs typeface="Times New Roman" pitchFamily="18" charset="0"/>
              </a:rPr>
              <a:t>Ganglion</a:t>
            </a:r>
            <a:r>
              <a:rPr lang="en-US" sz="2200" dirty="0">
                <a:solidFill>
                  <a:schemeClr val="tx1"/>
                </a:solidFill>
                <a:latin typeface="+mj-lt"/>
                <a:cs typeface="Times New Roman" pitchFamily="18" charset="0"/>
              </a:rPr>
              <a:t> cells of retina. </a:t>
            </a:r>
          </a:p>
          <a:p>
            <a:pPr marL="0" lvl="1">
              <a:defRPr/>
            </a:pPr>
            <a:r>
              <a:rPr lang="en-US" sz="2200" dirty="0">
                <a:solidFill>
                  <a:schemeClr val="tx1"/>
                </a:solidFill>
                <a:latin typeface="+mj-lt"/>
                <a:cs typeface="Times New Roman" pitchFamily="18" charset="0"/>
              </a:rPr>
              <a:t>Their axons form the optic nerve</a:t>
            </a:r>
          </a:p>
        </p:txBody>
      </p:sp>
      <p:sp>
        <p:nvSpPr>
          <p:cNvPr id="21" name="Rectangle 20">
            <a:extLst>
              <a:ext uri="{FF2B5EF4-FFF2-40B4-BE49-F238E27FC236}">
                <a16:creationId xmlns:a16="http://schemas.microsoft.com/office/drawing/2014/main" id="{839978EC-F20F-48A1-8A38-6931C8DEC178}"/>
              </a:ext>
            </a:extLst>
          </p:cNvPr>
          <p:cNvSpPr/>
          <p:nvPr/>
        </p:nvSpPr>
        <p:spPr>
          <a:xfrm>
            <a:off x="1019397" y="5110728"/>
            <a:ext cx="5791201" cy="106003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US" sz="2200" u="sng" dirty="0">
                <a:solidFill>
                  <a:schemeClr val="tx1"/>
                </a:solidFill>
                <a:latin typeface="+mj-lt"/>
                <a:cs typeface="Times New Roman" pitchFamily="18" charset="0"/>
              </a:rPr>
              <a:t>3</a:t>
            </a:r>
            <a:r>
              <a:rPr lang="en-US" sz="2200" u="sng" baseline="30000" dirty="0">
                <a:solidFill>
                  <a:schemeClr val="tx1"/>
                </a:solidFill>
                <a:latin typeface="+mj-lt"/>
                <a:cs typeface="Times New Roman" pitchFamily="18" charset="0"/>
              </a:rPr>
              <a:t>rd</a:t>
            </a:r>
            <a:r>
              <a:rPr lang="en-US" sz="2200" u="sng" dirty="0">
                <a:solidFill>
                  <a:schemeClr val="tx1"/>
                </a:solidFill>
                <a:latin typeface="+mj-lt"/>
                <a:cs typeface="Times New Roman" pitchFamily="18" charset="0"/>
              </a:rPr>
              <a:t> order neurons:</a:t>
            </a:r>
          </a:p>
          <a:p>
            <a:pPr marL="0" lvl="1" indent="-88900">
              <a:defRPr/>
            </a:pPr>
            <a:r>
              <a:rPr lang="en-US" sz="2200" dirty="0">
                <a:solidFill>
                  <a:schemeClr val="tx1"/>
                </a:solidFill>
                <a:latin typeface="+mj-lt"/>
                <a:cs typeface="Times New Roman" pitchFamily="18" charset="0"/>
              </a:rPr>
              <a:t>Neurons in the </a:t>
            </a:r>
            <a:r>
              <a:rPr lang="en-US" sz="2200" b="1" dirty="0">
                <a:solidFill>
                  <a:schemeClr val="tx1"/>
                </a:solidFill>
                <a:latin typeface="+mj-lt"/>
                <a:cs typeface="Times New Roman" pitchFamily="18" charset="0"/>
              </a:rPr>
              <a:t>lateral geniculate body</a:t>
            </a:r>
            <a:r>
              <a:rPr lang="en-US" sz="2200" dirty="0">
                <a:solidFill>
                  <a:schemeClr val="tx1"/>
                </a:solidFill>
                <a:latin typeface="+mj-lt"/>
                <a:cs typeface="Times New Roman" pitchFamily="18" charset="0"/>
              </a:rPr>
              <a:t>. </a:t>
            </a:r>
          </a:p>
          <a:p>
            <a:pPr marL="0" lvl="1" indent="-88900">
              <a:defRPr/>
            </a:pPr>
            <a:r>
              <a:rPr lang="en-US" sz="2200" dirty="0">
                <a:solidFill>
                  <a:schemeClr val="tx1"/>
                </a:solidFill>
                <a:latin typeface="+mj-lt"/>
                <a:cs typeface="Times New Roman" pitchFamily="18" charset="0"/>
              </a:rPr>
              <a:t>Their axons terminate in </a:t>
            </a:r>
            <a:r>
              <a:rPr lang="en-US" sz="2200" b="1" dirty="0">
                <a:solidFill>
                  <a:schemeClr val="tx1"/>
                </a:solidFill>
                <a:latin typeface="+mj-lt"/>
                <a:cs typeface="Times New Roman" pitchFamily="18" charset="0"/>
              </a:rPr>
              <a:t>primary visual cortex.</a:t>
            </a:r>
          </a:p>
        </p:txBody>
      </p:sp>
      <p:grpSp>
        <p:nvGrpSpPr>
          <p:cNvPr id="27" name="Group 26">
            <a:extLst>
              <a:ext uri="{FF2B5EF4-FFF2-40B4-BE49-F238E27FC236}">
                <a16:creationId xmlns:a16="http://schemas.microsoft.com/office/drawing/2014/main" id="{5B2E000A-3068-423E-B84B-5D810AC754FB}"/>
              </a:ext>
            </a:extLst>
          </p:cNvPr>
          <p:cNvGrpSpPr/>
          <p:nvPr/>
        </p:nvGrpSpPr>
        <p:grpSpPr>
          <a:xfrm>
            <a:off x="7654833" y="4073446"/>
            <a:ext cx="3572532" cy="2405089"/>
            <a:chOff x="7654833" y="4073446"/>
            <a:chExt cx="3572532" cy="2405089"/>
          </a:xfrm>
        </p:grpSpPr>
        <p:pic>
          <p:nvPicPr>
            <p:cNvPr id="8194" name="Picture 2" descr="Image result for lateral geniculate body.">
              <a:extLst>
                <a:ext uri="{FF2B5EF4-FFF2-40B4-BE49-F238E27FC236}">
                  <a16:creationId xmlns:a16="http://schemas.microsoft.com/office/drawing/2014/main" id="{EC8F4C4D-62A6-4BB1-B38F-44898368D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4" y="4073446"/>
              <a:ext cx="3553281" cy="240508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2B1B9E5-F406-4A77-A3E5-97404725F014}"/>
                </a:ext>
              </a:extLst>
            </p:cNvPr>
            <p:cNvSpPr txBox="1"/>
            <p:nvPr/>
          </p:nvSpPr>
          <p:spPr>
            <a:xfrm>
              <a:off x="10131388" y="6170758"/>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28" name="Rectangle 27">
              <a:extLst>
                <a:ext uri="{FF2B5EF4-FFF2-40B4-BE49-F238E27FC236}">
                  <a16:creationId xmlns:a16="http://schemas.microsoft.com/office/drawing/2014/main" id="{DC4760FA-9D3A-4ACB-AD2C-EA550F2FCB5F}"/>
                </a:ext>
              </a:extLst>
            </p:cNvPr>
            <p:cNvSpPr/>
            <p:nvPr/>
          </p:nvSpPr>
          <p:spPr>
            <a:xfrm>
              <a:off x="7654833" y="5140109"/>
              <a:ext cx="457871" cy="37516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le 1">
            <a:extLst>
              <a:ext uri="{FF2B5EF4-FFF2-40B4-BE49-F238E27FC236}">
                <a16:creationId xmlns:a16="http://schemas.microsoft.com/office/drawing/2014/main" id="{3B2D9ABB-2CA3-493D-B0CE-6F01417A4D1C}"/>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Visual Pathway</a:t>
            </a:r>
          </a:p>
          <a:p>
            <a:endParaRPr lang="en-US" sz="3600" b="1" dirty="0"/>
          </a:p>
        </p:txBody>
      </p:sp>
    </p:spTree>
    <p:extLst>
      <p:ext uri="{BB962C8B-B14F-4D97-AF65-F5344CB8AC3E}">
        <p14:creationId xmlns:p14="http://schemas.microsoft.com/office/powerpoint/2010/main" val="385572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D0AC2D4-B551-4F78-AE23-DC8D0D0A9BE9}"/>
              </a:ext>
            </a:extLst>
          </p:cNvPr>
          <p:cNvGrpSpPr/>
          <p:nvPr/>
        </p:nvGrpSpPr>
        <p:grpSpPr>
          <a:xfrm>
            <a:off x="7594158" y="715925"/>
            <a:ext cx="3900301" cy="2394670"/>
            <a:chOff x="7718258" y="1131272"/>
            <a:chExt cx="3900301" cy="2394670"/>
          </a:xfrm>
        </p:grpSpPr>
        <p:pic>
          <p:nvPicPr>
            <p:cNvPr id="12" name="Picture 5" descr="C:\Documents and Settings\HP\My Documents\My Pictures\C9-FF7.png">
              <a:extLst>
                <a:ext uri="{FF2B5EF4-FFF2-40B4-BE49-F238E27FC236}">
                  <a16:creationId xmlns:a16="http://schemas.microsoft.com/office/drawing/2014/main" id="{403AC710-8648-449B-B264-7C5418C33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11" t="53647" r="33138" b="6824"/>
            <a:stretch>
              <a:fillRect/>
            </a:stretch>
          </p:blipFill>
          <p:spPr bwMode="auto">
            <a:xfrm>
              <a:off x="7718258" y="1131272"/>
              <a:ext cx="3900301" cy="239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D5151B7-5EAE-4E77-84E5-18CA74AFF8BA}"/>
                </a:ext>
              </a:extLst>
            </p:cNvPr>
            <p:cNvSpPr/>
            <p:nvPr/>
          </p:nvSpPr>
          <p:spPr>
            <a:xfrm>
              <a:off x="8540356" y="1171490"/>
              <a:ext cx="457871" cy="30117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01A1868-50AA-4936-92CC-EA13BF1B7BFF}"/>
                </a:ext>
              </a:extLst>
            </p:cNvPr>
            <p:cNvSpPr/>
            <p:nvPr/>
          </p:nvSpPr>
          <p:spPr>
            <a:xfrm>
              <a:off x="9830141" y="3074202"/>
              <a:ext cx="709522" cy="150261"/>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49576DC5-E732-4795-9059-F5D55446056B}"/>
              </a:ext>
            </a:extLst>
          </p:cNvPr>
          <p:cNvGrpSpPr/>
          <p:nvPr/>
        </p:nvGrpSpPr>
        <p:grpSpPr>
          <a:xfrm>
            <a:off x="1043876" y="2078284"/>
            <a:ext cx="6096000" cy="3979678"/>
            <a:chOff x="1043876" y="2078284"/>
            <a:chExt cx="6096000" cy="3979678"/>
          </a:xfrm>
        </p:grpSpPr>
        <p:sp>
          <p:nvSpPr>
            <p:cNvPr id="4" name="Rectangle 3">
              <a:extLst>
                <a:ext uri="{FF2B5EF4-FFF2-40B4-BE49-F238E27FC236}">
                  <a16:creationId xmlns:a16="http://schemas.microsoft.com/office/drawing/2014/main" id="{BDDDB707-6A52-44F7-B89C-592647DF9374}"/>
                </a:ext>
              </a:extLst>
            </p:cNvPr>
            <p:cNvSpPr/>
            <p:nvPr/>
          </p:nvSpPr>
          <p:spPr>
            <a:xfrm>
              <a:off x="1043876" y="2078284"/>
              <a:ext cx="6096000" cy="757130"/>
            </a:xfrm>
            <a:prstGeom prst="rect">
              <a:avLst/>
            </a:prstGeom>
            <a:noFill/>
            <a:ln w="28575">
              <a:solidFill>
                <a:srgbClr val="FED163"/>
              </a:solidFill>
            </a:ln>
          </p:spPr>
          <p:txBody>
            <a:bodyPr>
              <a:spAutoFit/>
            </a:bodyPr>
            <a:lstStyle/>
            <a:p>
              <a:pPr marL="228600" lvl="0" indent="-228600">
                <a:lnSpc>
                  <a:spcPct val="90000"/>
                </a:lnSpc>
                <a:spcBef>
                  <a:spcPts val="1000"/>
                </a:spcBef>
                <a:buFont typeface="Arial" charset="0"/>
                <a:buChar char="•"/>
                <a:defRPr/>
              </a:pPr>
              <a:r>
                <a:rPr lang="en-US" sz="2400" b="1" kern="1200" dirty="0">
                  <a:solidFill>
                    <a:schemeClr val="tx1"/>
                  </a:solidFill>
                  <a:ea typeface="+mn-ea"/>
                  <a:cs typeface="Times New Roman" pitchFamily="18" charset="0"/>
                </a:rPr>
                <a:t>Axons </a:t>
              </a:r>
              <a:r>
                <a:rPr lang="en-US" sz="2400" kern="1200" dirty="0">
                  <a:solidFill>
                    <a:schemeClr val="tx1"/>
                  </a:solidFill>
                  <a:ea typeface="+mn-ea"/>
                  <a:cs typeface="Times New Roman" pitchFamily="18" charset="0"/>
                </a:rPr>
                <a:t>of retinal </a:t>
              </a:r>
              <a:r>
                <a:rPr lang="en-US" sz="2400" b="1" kern="1200" dirty="0">
                  <a:solidFill>
                    <a:schemeClr val="tx1"/>
                  </a:solidFill>
                  <a:ea typeface="+mn-ea"/>
                  <a:cs typeface="Times New Roman" pitchFamily="18" charset="0"/>
                </a:rPr>
                <a:t>ganglion cells </a:t>
              </a:r>
              <a:r>
                <a:rPr lang="en-US" sz="2400" kern="1200" dirty="0">
                  <a:solidFill>
                    <a:schemeClr val="tx1"/>
                  </a:solidFill>
                  <a:ea typeface="+mn-ea"/>
                  <a:cs typeface="Times New Roman" pitchFamily="18" charset="0"/>
                </a:rPr>
                <a:t>converge at the </a:t>
              </a:r>
              <a:r>
                <a:rPr lang="en-US" sz="2400" b="1" kern="1200" dirty="0">
                  <a:solidFill>
                    <a:schemeClr val="tx1"/>
                  </a:solidFill>
                  <a:ea typeface="+mn-ea"/>
                  <a:cs typeface="Times New Roman" pitchFamily="18" charset="0"/>
                </a:rPr>
                <a:t>optic disc </a:t>
              </a:r>
              <a:r>
                <a:rPr lang="en-US" sz="2400" kern="1200" dirty="0">
                  <a:solidFill>
                    <a:schemeClr val="tx1"/>
                  </a:solidFill>
                  <a:ea typeface="+mn-ea"/>
                  <a:cs typeface="Times New Roman" pitchFamily="18" charset="0"/>
                </a:rPr>
                <a:t>and pass as the  </a:t>
              </a:r>
              <a:r>
                <a:rPr lang="en-US" sz="2400" b="1" kern="1200" dirty="0">
                  <a:solidFill>
                    <a:schemeClr val="tx1"/>
                  </a:solidFill>
                  <a:ea typeface="+mn-ea"/>
                  <a:cs typeface="Times New Roman" pitchFamily="18" charset="0"/>
                </a:rPr>
                <a:t>optic nerve.</a:t>
              </a:r>
            </a:p>
          </p:txBody>
        </p:sp>
        <p:sp>
          <p:nvSpPr>
            <p:cNvPr id="7" name="Rectangle 6">
              <a:extLst>
                <a:ext uri="{FF2B5EF4-FFF2-40B4-BE49-F238E27FC236}">
                  <a16:creationId xmlns:a16="http://schemas.microsoft.com/office/drawing/2014/main" id="{AF2BAD2D-09E3-4905-A2CC-02066AED37A6}"/>
                </a:ext>
              </a:extLst>
            </p:cNvPr>
            <p:cNvSpPr/>
            <p:nvPr/>
          </p:nvSpPr>
          <p:spPr>
            <a:xfrm>
              <a:off x="1043876" y="3385776"/>
              <a:ext cx="6096000" cy="757130"/>
            </a:xfrm>
            <a:prstGeom prst="rect">
              <a:avLst/>
            </a:prstGeom>
            <a:noFill/>
            <a:ln w="28575">
              <a:solidFill>
                <a:srgbClr val="FED163"/>
              </a:solidFill>
            </a:ln>
          </p:spPr>
          <p:txBody>
            <a:bodyPr>
              <a:spAutoFit/>
            </a:bodyPr>
            <a:lstStyle/>
            <a:p>
              <a:pPr marL="228600" lvl="0" indent="-228600">
                <a:lnSpc>
                  <a:spcPct val="90000"/>
                </a:lnSpc>
                <a:spcBef>
                  <a:spcPts val="1000"/>
                </a:spcBef>
                <a:buFont typeface="Arial" charset="0"/>
                <a:buChar char="•"/>
                <a:defRPr/>
              </a:pPr>
              <a:r>
                <a:rPr lang="en-US" sz="2400" kern="1200" dirty="0">
                  <a:solidFill>
                    <a:prstClr val="black"/>
                  </a:solidFill>
                  <a:ea typeface="+mn-ea"/>
                  <a:cs typeface="Times New Roman" pitchFamily="18" charset="0"/>
                </a:rPr>
                <a:t>Then the nerve </a:t>
              </a:r>
              <a:r>
                <a:rPr lang="en-US" sz="2400" b="1" kern="1200" dirty="0">
                  <a:solidFill>
                    <a:prstClr val="black"/>
                  </a:solidFill>
                  <a:ea typeface="+mn-ea"/>
                  <a:cs typeface="Times New Roman" pitchFamily="18" charset="0"/>
                </a:rPr>
                <a:t>passes </a:t>
              </a:r>
              <a:r>
                <a:rPr lang="en-US" sz="2400" kern="1200" dirty="0" err="1">
                  <a:solidFill>
                    <a:prstClr val="black"/>
                  </a:solidFill>
                  <a:ea typeface="+mn-ea"/>
                  <a:cs typeface="Times New Roman" pitchFamily="18" charset="0"/>
                </a:rPr>
                <a:t>posteromedially</a:t>
              </a:r>
              <a:r>
                <a:rPr lang="en-US" sz="2400" kern="1200" dirty="0">
                  <a:solidFill>
                    <a:prstClr val="black"/>
                  </a:solidFill>
                  <a:ea typeface="+mn-ea"/>
                  <a:cs typeface="Times New Roman" pitchFamily="18" charset="0"/>
                </a:rPr>
                <a:t> </a:t>
              </a:r>
              <a:r>
                <a:rPr lang="en-US" sz="2400" b="1" kern="1200" dirty="0">
                  <a:solidFill>
                    <a:prstClr val="black"/>
                  </a:solidFill>
                  <a:ea typeface="+mn-ea"/>
                  <a:cs typeface="Times New Roman" pitchFamily="18" charset="0"/>
                </a:rPr>
                <a:t>in the orbit.</a:t>
              </a:r>
            </a:p>
          </p:txBody>
        </p:sp>
        <p:sp>
          <p:nvSpPr>
            <p:cNvPr id="10" name="Rectangle 9">
              <a:extLst>
                <a:ext uri="{FF2B5EF4-FFF2-40B4-BE49-F238E27FC236}">
                  <a16:creationId xmlns:a16="http://schemas.microsoft.com/office/drawing/2014/main" id="{A7E7E70E-D094-48B7-9C07-CDB0E6065AB3}"/>
                </a:ext>
              </a:extLst>
            </p:cNvPr>
            <p:cNvSpPr/>
            <p:nvPr/>
          </p:nvSpPr>
          <p:spPr>
            <a:xfrm>
              <a:off x="1043876" y="4636034"/>
              <a:ext cx="6096000" cy="1421928"/>
            </a:xfrm>
            <a:prstGeom prst="rect">
              <a:avLst/>
            </a:prstGeom>
            <a:noFill/>
            <a:ln w="28575">
              <a:solidFill>
                <a:srgbClr val="FED163"/>
              </a:solidFill>
            </a:ln>
          </p:spPr>
          <p:txBody>
            <a:bodyPr>
              <a:spAutoFit/>
            </a:bodyPr>
            <a:lstStyle/>
            <a:p>
              <a:pPr marL="228600" lvl="0" indent="-228600">
                <a:lnSpc>
                  <a:spcPct val="90000"/>
                </a:lnSpc>
                <a:spcBef>
                  <a:spcPts val="1000"/>
                </a:spcBef>
                <a:buFont typeface="Arial" charset="0"/>
                <a:buChar char="•"/>
                <a:defRPr/>
              </a:pPr>
              <a:r>
                <a:rPr lang="en-US" sz="2400" kern="1200" dirty="0">
                  <a:solidFill>
                    <a:schemeClr val="tx1"/>
                  </a:solidFill>
                  <a:ea typeface="+mn-ea"/>
                  <a:cs typeface="Times New Roman" pitchFamily="18" charset="0"/>
                </a:rPr>
                <a:t>Then exits through the </a:t>
              </a:r>
              <a:r>
                <a:rPr lang="en-US" sz="2400" b="1" kern="1200" dirty="0">
                  <a:solidFill>
                    <a:schemeClr val="tx1"/>
                  </a:solidFill>
                  <a:ea typeface="+mn-ea"/>
                  <a:cs typeface="Times New Roman" pitchFamily="18" charset="0"/>
                </a:rPr>
                <a:t>optic canal </a:t>
              </a:r>
              <a:r>
                <a:rPr lang="en-US" sz="2400" kern="1200" dirty="0">
                  <a:solidFill>
                    <a:schemeClr val="bg1">
                      <a:lumMod val="50000"/>
                    </a:schemeClr>
                  </a:solidFill>
                  <a:ea typeface="+mn-ea"/>
                  <a:cs typeface="Times New Roman" pitchFamily="18" charset="0"/>
                </a:rPr>
                <a:t>(optic nerve &amp; ophthalmic artery pass through it) </a:t>
              </a:r>
              <a:r>
                <a:rPr lang="en-US" sz="2400" kern="1200" dirty="0">
                  <a:solidFill>
                    <a:schemeClr val="tx1"/>
                  </a:solidFill>
                  <a:ea typeface="+mn-ea"/>
                  <a:cs typeface="Times New Roman" pitchFamily="18" charset="0"/>
                </a:rPr>
                <a:t>to enter the</a:t>
              </a:r>
              <a:r>
                <a:rPr lang="en-US" sz="2400" b="1" kern="1200" dirty="0">
                  <a:solidFill>
                    <a:schemeClr val="tx1"/>
                  </a:solidFill>
                  <a:ea typeface="+mn-ea"/>
                  <a:cs typeface="Times New Roman" pitchFamily="18" charset="0"/>
                </a:rPr>
                <a:t> middle cranial fossa </a:t>
              </a:r>
              <a:r>
                <a:rPr lang="en-US" sz="2400" kern="1200" dirty="0">
                  <a:solidFill>
                    <a:schemeClr val="tx1"/>
                  </a:solidFill>
                  <a:ea typeface="+mn-ea"/>
                  <a:cs typeface="Times New Roman" pitchFamily="18" charset="0"/>
                </a:rPr>
                <a:t>to form the </a:t>
              </a:r>
              <a:r>
                <a:rPr lang="en-US" sz="2400" b="1" kern="1200" dirty="0">
                  <a:solidFill>
                    <a:schemeClr val="tx1"/>
                  </a:solidFill>
                  <a:ea typeface="+mn-ea"/>
                  <a:cs typeface="Times New Roman" pitchFamily="18" charset="0"/>
                </a:rPr>
                <a:t>optic chiasma.</a:t>
              </a:r>
              <a:endParaRPr lang="en-US" sz="2400" kern="1200" dirty="0">
                <a:solidFill>
                  <a:schemeClr val="tx1"/>
                </a:solidFill>
                <a:ea typeface="+mn-ea"/>
                <a:cs typeface="Times New Roman" pitchFamily="18" charset="0"/>
              </a:endParaRPr>
            </a:p>
          </p:txBody>
        </p:sp>
        <p:sp>
          <p:nvSpPr>
            <p:cNvPr id="13" name="Arrow: Down 12">
              <a:extLst>
                <a:ext uri="{FF2B5EF4-FFF2-40B4-BE49-F238E27FC236}">
                  <a16:creationId xmlns:a16="http://schemas.microsoft.com/office/drawing/2014/main" id="{4D754ED3-F11D-46A5-A8AA-223FB12F5445}"/>
                </a:ext>
              </a:extLst>
            </p:cNvPr>
            <p:cNvSpPr/>
            <p:nvPr/>
          </p:nvSpPr>
          <p:spPr>
            <a:xfrm>
              <a:off x="3628724" y="2835414"/>
              <a:ext cx="664143" cy="550362"/>
            </a:xfrm>
            <a:prstGeom prst="downArrow">
              <a:avLst/>
            </a:prstGeom>
            <a:solidFill>
              <a:srgbClr val="FED163"/>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4" name="Arrow: Down 13">
              <a:extLst>
                <a:ext uri="{FF2B5EF4-FFF2-40B4-BE49-F238E27FC236}">
                  <a16:creationId xmlns:a16="http://schemas.microsoft.com/office/drawing/2014/main" id="{F09195CF-98C7-4BBE-BFCA-CD83B00C19E4}"/>
                </a:ext>
              </a:extLst>
            </p:cNvPr>
            <p:cNvSpPr/>
            <p:nvPr/>
          </p:nvSpPr>
          <p:spPr>
            <a:xfrm>
              <a:off x="3628724" y="4142906"/>
              <a:ext cx="664143" cy="493128"/>
            </a:xfrm>
            <a:prstGeom prst="downArrow">
              <a:avLst/>
            </a:prstGeom>
            <a:solidFill>
              <a:srgbClr val="FED163"/>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75567F3E-0E63-4A12-8AD7-1878B00F1509}"/>
                </a:ext>
              </a:extLst>
            </p:cNvPr>
            <p:cNvCxnSpPr/>
            <p:nvPr/>
          </p:nvCxnSpPr>
          <p:spPr>
            <a:xfrm>
              <a:off x="1840188" y="2720363"/>
              <a:ext cx="1188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15BCAB-CE7D-4B66-9884-B067D2D9899A}"/>
                </a:ext>
              </a:extLst>
            </p:cNvPr>
            <p:cNvCxnSpPr/>
            <p:nvPr/>
          </p:nvCxnSpPr>
          <p:spPr>
            <a:xfrm>
              <a:off x="5132028" y="2720363"/>
              <a:ext cx="14760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A4BC14-6B31-4842-BBFC-D60B51DDEF68}"/>
                </a:ext>
              </a:extLst>
            </p:cNvPr>
            <p:cNvCxnSpPr/>
            <p:nvPr/>
          </p:nvCxnSpPr>
          <p:spPr>
            <a:xfrm>
              <a:off x="4230430" y="4943798"/>
              <a:ext cx="1368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39C047-FD75-4175-9EBF-04D94E6CBA7B}"/>
                </a:ext>
              </a:extLst>
            </p:cNvPr>
            <p:cNvCxnSpPr>
              <a:cxnSpLocks/>
            </p:cNvCxnSpPr>
            <p:nvPr/>
          </p:nvCxnSpPr>
          <p:spPr>
            <a:xfrm>
              <a:off x="1354188" y="5973528"/>
              <a:ext cx="176199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1EC9AD8-69E7-467F-A6B3-575F7CC9D3B8}"/>
              </a:ext>
            </a:extLst>
          </p:cNvPr>
          <p:cNvGrpSpPr/>
          <p:nvPr/>
        </p:nvGrpSpPr>
        <p:grpSpPr>
          <a:xfrm>
            <a:off x="7470642" y="3642449"/>
            <a:ext cx="2349097" cy="2219193"/>
            <a:chOff x="7470642" y="3642449"/>
            <a:chExt cx="2349097" cy="2219193"/>
          </a:xfrm>
        </p:grpSpPr>
        <p:pic>
          <p:nvPicPr>
            <p:cNvPr id="11266" name="Picture 2" descr="Image result for optic canal">
              <a:extLst>
                <a:ext uri="{FF2B5EF4-FFF2-40B4-BE49-F238E27FC236}">
                  <a16:creationId xmlns:a16="http://schemas.microsoft.com/office/drawing/2014/main" id="{89F834EB-01EA-4F44-926A-445A1CEAE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642" y="3642449"/>
              <a:ext cx="2349097" cy="221919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060F771-8E8A-4E80-906A-EEA7DF545609}"/>
                </a:ext>
              </a:extLst>
            </p:cNvPr>
            <p:cNvSpPr txBox="1"/>
            <p:nvPr/>
          </p:nvSpPr>
          <p:spPr>
            <a:xfrm>
              <a:off x="7470642" y="5417786"/>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23" name="Rectangle 22">
              <a:extLst>
                <a:ext uri="{FF2B5EF4-FFF2-40B4-BE49-F238E27FC236}">
                  <a16:creationId xmlns:a16="http://schemas.microsoft.com/office/drawing/2014/main" id="{8EAA0FD3-2B4B-48F5-AD97-1FCD0D38395A}"/>
                </a:ext>
              </a:extLst>
            </p:cNvPr>
            <p:cNvSpPr/>
            <p:nvPr/>
          </p:nvSpPr>
          <p:spPr>
            <a:xfrm>
              <a:off x="8157749" y="3642991"/>
              <a:ext cx="447236" cy="2841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45F8F202-DF4C-4CE8-B80F-A571FFC21D09}"/>
              </a:ext>
            </a:extLst>
          </p:cNvPr>
          <p:cNvGrpSpPr/>
          <p:nvPr/>
        </p:nvGrpSpPr>
        <p:grpSpPr>
          <a:xfrm>
            <a:off x="9819739" y="3591528"/>
            <a:ext cx="2306855" cy="2172798"/>
            <a:chOff x="9819739" y="3591528"/>
            <a:chExt cx="2306855" cy="2172798"/>
          </a:xfrm>
        </p:grpSpPr>
        <p:pic>
          <p:nvPicPr>
            <p:cNvPr id="11" name="Picture 2" descr="14_29">
              <a:extLst>
                <a:ext uri="{FF2B5EF4-FFF2-40B4-BE49-F238E27FC236}">
                  <a16:creationId xmlns:a16="http://schemas.microsoft.com/office/drawing/2014/main" id="{2FA13800-1BC3-4244-9A74-3C1DD782A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867" t="4643" b="4790"/>
            <a:stretch>
              <a:fillRect/>
            </a:stretch>
          </p:blipFill>
          <p:spPr>
            <a:xfrm>
              <a:off x="9819739" y="3591528"/>
              <a:ext cx="2306855" cy="2172798"/>
            </a:xfrm>
            <a:prstGeom prst="rect">
              <a:avLst/>
            </a:prstGeom>
          </p:spPr>
        </p:pic>
        <p:cxnSp>
          <p:nvCxnSpPr>
            <p:cNvPr id="27" name="Straight Arrow Connector 26">
              <a:extLst>
                <a:ext uri="{FF2B5EF4-FFF2-40B4-BE49-F238E27FC236}">
                  <a16:creationId xmlns:a16="http://schemas.microsoft.com/office/drawing/2014/main" id="{EE14033F-31EF-4394-9045-C533EA7ED971}"/>
                </a:ext>
              </a:extLst>
            </p:cNvPr>
            <p:cNvCxnSpPr/>
            <p:nvPr/>
          </p:nvCxnSpPr>
          <p:spPr>
            <a:xfrm flipH="1">
              <a:off x="10770671" y="4523873"/>
              <a:ext cx="685288"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4A8BA674-2994-4F2B-9CB8-1C359ADD815B}"/>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Visual Pathway</a:t>
            </a:r>
          </a:p>
          <a:p>
            <a:r>
              <a:rPr lang="en-US" sz="3200" b="1" dirty="0">
                <a:solidFill>
                  <a:schemeClr val="bg1">
                    <a:lumMod val="65000"/>
                  </a:schemeClr>
                </a:solidFill>
              </a:rPr>
              <a:t>Optic nerve</a:t>
            </a:r>
          </a:p>
        </p:txBody>
      </p:sp>
    </p:spTree>
    <p:extLst>
      <p:ext uri="{BB962C8B-B14F-4D97-AF65-F5344CB8AC3E}">
        <p14:creationId xmlns:p14="http://schemas.microsoft.com/office/powerpoint/2010/main" val="1349711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B1388B-0B0D-4DE1-A297-DD70BD35DF87}"/>
              </a:ext>
            </a:extLst>
          </p:cNvPr>
          <p:cNvSpPr/>
          <p:nvPr/>
        </p:nvSpPr>
        <p:spPr>
          <a:xfrm>
            <a:off x="747562" y="1578750"/>
            <a:ext cx="5639443" cy="3700500"/>
          </a:xfrm>
          <a:prstGeom prst="rect">
            <a:avLst/>
          </a:prstGeom>
        </p:spPr>
        <p:txBody>
          <a:bodyPr wrap="square">
            <a:spAutoFit/>
          </a:bodyPr>
          <a:lstStyle/>
          <a:p>
            <a:pPr marL="360000" lvl="0" indent="-360000">
              <a:lnSpc>
                <a:spcPct val="90000"/>
              </a:lnSpc>
              <a:spcBef>
                <a:spcPts val="1000"/>
              </a:spcBef>
              <a:buFont typeface="Courier New" panose="02070309020205020404" pitchFamily="49" charset="0"/>
              <a:buChar char="o"/>
              <a:defRPr/>
            </a:pPr>
            <a:r>
              <a:rPr lang="en-US" sz="2200" kern="1200" dirty="0">
                <a:solidFill>
                  <a:schemeClr val="tx1"/>
                </a:solidFill>
                <a:latin typeface="+mj-lt"/>
                <a:ea typeface="+mn-ea"/>
                <a:cs typeface="Times New Roman" pitchFamily="18" charset="0"/>
              </a:rPr>
              <a:t>Fibers from the </a:t>
            </a:r>
            <a:r>
              <a:rPr lang="en-US" sz="2200" b="1" kern="1200" dirty="0">
                <a:solidFill>
                  <a:schemeClr val="tx1"/>
                </a:solidFill>
                <a:latin typeface="+mj-lt"/>
                <a:ea typeface="+mn-ea"/>
                <a:cs typeface="Times New Roman" pitchFamily="18" charset="0"/>
              </a:rPr>
              <a:t>nasal (medial) half of retina </a:t>
            </a:r>
            <a:r>
              <a:rPr lang="en-US" sz="2200" u="sng" kern="1200" dirty="0">
                <a:solidFill>
                  <a:schemeClr val="tx1"/>
                </a:solidFill>
                <a:latin typeface="+mj-lt"/>
                <a:ea typeface="+mn-ea"/>
                <a:cs typeface="Times New Roman" pitchFamily="18" charset="0"/>
              </a:rPr>
              <a:t>decussate</a:t>
            </a:r>
            <a:r>
              <a:rPr lang="en-US" sz="2200" kern="1200" dirty="0">
                <a:solidFill>
                  <a:schemeClr val="tx1"/>
                </a:solidFill>
                <a:latin typeface="+mj-lt"/>
                <a:ea typeface="+mn-ea"/>
                <a:cs typeface="Times New Roman" pitchFamily="18" charset="0"/>
              </a:rPr>
              <a:t> in the chiasm and </a:t>
            </a:r>
            <a:r>
              <a:rPr lang="en-US" sz="2200" u="sng" kern="1200" dirty="0">
                <a:solidFill>
                  <a:schemeClr val="tx1"/>
                </a:solidFill>
                <a:latin typeface="+mj-lt"/>
                <a:ea typeface="+mn-ea"/>
                <a:cs typeface="Times New Roman" pitchFamily="18" charset="0"/>
              </a:rPr>
              <a:t>join uncrossed </a:t>
            </a:r>
            <a:r>
              <a:rPr lang="en-US" sz="2200" kern="1200" dirty="0">
                <a:solidFill>
                  <a:schemeClr val="tx1"/>
                </a:solidFill>
                <a:latin typeface="+mj-lt"/>
                <a:ea typeface="+mn-ea"/>
                <a:cs typeface="Times New Roman" pitchFamily="18" charset="0"/>
              </a:rPr>
              <a:t>fibers from the </a:t>
            </a:r>
            <a:r>
              <a:rPr lang="en-US" sz="2200" b="1" kern="1200" dirty="0">
                <a:solidFill>
                  <a:schemeClr val="tx1"/>
                </a:solidFill>
                <a:latin typeface="+mj-lt"/>
                <a:ea typeface="+mn-ea"/>
                <a:cs typeface="Times New Roman" pitchFamily="18" charset="0"/>
              </a:rPr>
              <a:t>temporal (lateral) half of the retina</a:t>
            </a:r>
            <a:r>
              <a:rPr lang="en-US" sz="2200" kern="1200" dirty="0">
                <a:solidFill>
                  <a:schemeClr val="tx1"/>
                </a:solidFill>
                <a:latin typeface="+mj-lt"/>
                <a:ea typeface="+mn-ea"/>
                <a:cs typeface="Times New Roman" pitchFamily="18" charset="0"/>
              </a:rPr>
              <a:t> to form the optic tract.</a:t>
            </a:r>
          </a:p>
          <a:p>
            <a:pPr marL="360000" lvl="0" indent="-360000">
              <a:lnSpc>
                <a:spcPct val="90000"/>
              </a:lnSpc>
              <a:spcBef>
                <a:spcPts val="1000"/>
              </a:spcBef>
              <a:buFont typeface="Courier New" panose="02070309020205020404" pitchFamily="49" charset="0"/>
              <a:buChar char="o"/>
              <a:defRPr/>
            </a:pPr>
            <a:r>
              <a:rPr lang="en-US" sz="2200" kern="1200" dirty="0">
                <a:solidFill>
                  <a:schemeClr val="tx1"/>
                </a:solidFill>
                <a:latin typeface="+mj-lt"/>
                <a:ea typeface="+mn-ea"/>
                <a:cs typeface="Times New Roman" pitchFamily="18" charset="0"/>
              </a:rPr>
              <a:t>The decussation of nerve fibers in the chiasm results in the right optic tract conveying impulses from the left visual field and vice versa.</a:t>
            </a:r>
          </a:p>
          <a:p>
            <a:pPr marL="360000" lvl="0" indent="-360000">
              <a:lnSpc>
                <a:spcPct val="90000"/>
              </a:lnSpc>
              <a:spcBef>
                <a:spcPts val="1000"/>
              </a:spcBef>
              <a:buFont typeface="Courier New" panose="02070309020205020404" pitchFamily="49" charset="0"/>
              <a:buChar char="o"/>
              <a:defRPr/>
            </a:pPr>
            <a:r>
              <a:rPr lang="en-US" sz="2200" kern="1200" dirty="0">
                <a:solidFill>
                  <a:schemeClr val="tx1"/>
                </a:solidFill>
                <a:latin typeface="+mj-lt"/>
                <a:ea typeface="+mn-ea"/>
                <a:cs typeface="Times New Roman" pitchFamily="18" charset="0"/>
              </a:rPr>
              <a:t>The partial crossing of optic nerve fibers in the optic chiasma is a requirement for </a:t>
            </a:r>
            <a:r>
              <a:rPr lang="en-US" sz="2200" b="1" kern="1200" dirty="0">
                <a:solidFill>
                  <a:schemeClr val="tx1"/>
                </a:solidFill>
                <a:latin typeface="+mj-lt"/>
                <a:ea typeface="+mn-ea"/>
                <a:cs typeface="Times New Roman" pitchFamily="18" charset="0"/>
              </a:rPr>
              <a:t>binocular</a:t>
            </a:r>
            <a:r>
              <a:rPr lang="en-US" sz="2200" kern="1200" dirty="0">
                <a:solidFill>
                  <a:schemeClr val="tx1"/>
                </a:solidFill>
                <a:latin typeface="+mj-lt"/>
                <a:ea typeface="+mn-ea"/>
                <a:cs typeface="Times New Roman" pitchFamily="18" charset="0"/>
              </a:rPr>
              <a:t> vision.</a:t>
            </a:r>
          </a:p>
        </p:txBody>
      </p:sp>
      <p:cxnSp>
        <p:nvCxnSpPr>
          <p:cNvPr id="7" name="Straight Connector 6">
            <a:extLst>
              <a:ext uri="{FF2B5EF4-FFF2-40B4-BE49-F238E27FC236}">
                <a16:creationId xmlns:a16="http://schemas.microsoft.com/office/drawing/2014/main" id="{0D699191-D90D-4DA4-9C16-6C66D501E50C}"/>
              </a:ext>
            </a:extLst>
          </p:cNvPr>
          <p:cNvCxnSpPr>
            <a:cxnSpLocks/>
          </p:cNvCxnSpPr>
          <p:nvPr/>
        </p:nvCxnSpPr>
        <p:spPr>
          <a:xfrm>
            <a:off x="2996993" y="1892534"/>
            <a:ext cx="297926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58A068-0EEE-4AFA-AD20-75DB35C5D6FE}"/>
              </a:ext>
            </a:extLst>
          </p:cNvPr>
          <p:cNvCxnSpPr>
            <a:cxnSpLocks/>
          </p:cNvCxnSpPr>
          <p:nvPr/>
        </p:nvCxnSpPr>
        <p:spPr>
          <a:xfrm>
            <a:off x="2919875" y="2504338"/>
            <a:ext cx="3125127"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AF05AAE-8DB5-42B6-9E1C-A08B12071DAD}"/>
              </a:ext>
            </a:extLst>
          </p:cNvPr>
          <p:cNvGrpSpPr/>
          <p:nvPr/>
        </p:nvGrpSpPr>
        <p:grpSpPr>
          <a:xfrm>
            <a:off x="7253028" y="804013"/>
            <a:ext cx="4437247" cy="5410878"/>
            <a:chOff x="6949438" y="804013"/>
            <a:chExt cx="4437247" cy="5410878"/>
          </a:xfrm>
        </p:grpSpPr>
        <p:pic>
          <p:nvPicPr>
            <p:cNvPr id="3" name="Picture 9" descr="vistopo">
              <a:extLst>
                <a:ext uri="{FF2B5EF4-FFF2-40B4-BE49-F238E27FC236}">
                  <a16:creationId xmlns:a16="http://schemas.microsoft.com/office/drawing/2014/main" id="{B840328D-CD29-4F67-822A-39B5A943B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24"/>
            <a:stretch>
              <a:fillRect/>
            </a:stretch>
          </p:blipFill>
          <p:spPr>
            <a:xfrm>
              <a:off x="6949438" y="804013"/>
              <a:ext cx="4437247" cy="5410878"/>
            </a:xfrm>
            <a:prstGeom prst="rect">
              <a:avLst/>
            </a:prstGeom>
            <a:ln>
              <a:noFill/>
              <a:miter lim="800000"/>
              <a:headEnd/>
              <a:tailEnd/>
            </a:ln>
          </p:spPr>
        </p:pic>
        <p:sp>
          <p:nvSpPr>
            <p:cNvPr id="10" name="Rectangle 9">
              <a:extLst>
                <a:ext uri="{FF2B5EF4-FFF2-40B4-BE49-F238E27FC236}">
                  <a16:creationId xmlns:a16="http://schemas.microsoft.com/office/drawing/2014/main" id="{578A3F87-8D76-4F43-B47B-BC0569295871}"/>
                </a:ext>
              </a:extLst>
            </p:cNvPr>
            <p:cNvSpPr/>
            <p:nvPr/>
          </p:nvSpPr>
          <p:spPr>
            <a:xfrm>
              <a:off x="8944442" y="1674492"/>
              <a:ext cx="517191" cy="62594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8713480-EB78-4411-ACF7-FBC4FF097BEB}"/>
                </a:ext>
              </a:extLst>
            </p:cNvPr>
            <p:cNvSpPr/>
            <p:nvPr/>
          </p:nvSpPr>
          <p:spPr>
            <a:xfrm>
              <a:off x="10301604" y="1847747"/>
              <a:ext cx="921453" cy="327562"/>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6B639DB-F319-47F8-9FA2-E3C2368EF144}"/>
                </a:ext>
              </a:extLst>
            </p:cNvPr>
            <p:cNvSpPr/>
            <p:nvPr/>
          </p:nvSpPr>
          <p:spPr>
            <a:xfrm>
              <a:off x="7183018" y="1847747"/>
              <a:ext cx="921453" cy="327562"/>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itle 1">
            <a:extLst>
              <a:ext uri="{FF2B5EF4-FFF2-40B4-BE49-F238E27FC236}">
                <a16:creationId xmlns:a16="http://schemas.microsoft.com/office/drawing/2014/main" id="{36A46782-B020-4494-850A-DFB8DDA8FE37}"/>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Visual Pathway</a:t>
            </a:r>
          </a:p>
          <a:p>
            <a:r>
              <a:rPr lang="en-US" sz="3200" b="1" dirty="0">
                <a:solidFill>
                  <a:schemeClr val="bg1">
                    <a:lumMod val="65000"/>
                  </a:schemeClr>
                </a:solidFill>
              </a:rPr>
              <a:t>Optic Chiasma</a:t>
            </a:r>
          </a:p>
        </p:txBody>
      </p:sp>
      <p:cxnSp>
        <p:nvCxnSpPr>
          <p:cNvPr id="25" name="Straight Connector 24">
            <a:extLst>
              <a:ext uri="{FF2B5EF4-FFF2-40B4-BE49-F238E27FC236}">
                <a16:creationId xmlns:a16="http://schemas.microsoft.com/office/drawing/2014/main" id="{DD0A07AC-A185-43EE-8EE0-F67EC7FCBE66}"/>
              </a:ext>
            </a:extLst>
          </p:cNvPr>
          <p:cNvCxnSpPr>
            <a:cxnSpLocks/>
          </p:cNvCxnSpPr>
          <p:nvPr/>
        </p:nvCxnSpPr>
        <p:spPr>
          <a:xfrm>
            <a:off x="1215011" y="2803875"/>
            <a:ext cx="635137"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37796-D9BA-480F-87BB-D3ADC2DE850C}"/>
              </a:ext>
            </a:extLst>
          </p:cNvPr>
          <p:cNvSpPr/>
          <p:nvPr/>
        </p:nvSpPr>
        <p:spPr>
          <a:xfrm>
            <a:off x="967409" y="5228252"/>
            <a:ext cx="5400613" cy="1107996"/>
          </a:xfrm>
          <a:prstGeom prst="rect">
            <a:avLst/>
          </a:prstGeom>
          <a:ln w="28575">
            <a:solidFill>
              <a:srgbClr val="FF99CC"/>
            </a:solidFill>
            <a:prstDash val="solid"/>
          </a:ln>
        </p:spPr>
        <p:txBody>
          <a:bodyPr wrap="square">
            <a:spAutoFit/>
          </a:bodyPr>
          <a:lstStyle/>
          <a:p>
            <a:pPr marL="360000" eaLnBrk="1" hangingPunct="1"/>
            <a:r>
              <a:rPr lang="en-US" altLang="en-US" sz="2200" dirty="0">
                <a:latin typeface="+mj-lt"/>
              </a:rPr>
              <a:t>Which retinal fibres are present in the left </a:t>
            </a:r>
            <a:br>
              <a:rPr lang="en-US" altLang="en-US" sz="2200" dirty="0">
                <a:latin typeface="+mj-lt"/>
              </a:rPr>
            </a:br>
            <a:r>
              <a:rPr lang="en-US" altLang="en-US" sz="2200" dirty="0">
                <a:latin typeface="+mj-lt"/>
              </a:rPr>
              <a:t>optic tract?</a:t>
            </a:r>
          </a:p>
          <a:p>
            <a:pPr marL="360000" eaLnBrk="1" hangingPunct="1"/>
            <a:r>
              <a:rPr lang="en-US" altLang="en-US" sz="2200" dirty="0">
                <a:solidFill>
                  <a:schemeClr val="bg1">
                    <a:lumMod val="50000"/>
                  </a:schemeClr>
                </a:solidFill>
                <a:latin typeface="+mj-lt"/>
              </a:rPr>
              <a:t>Fibers from left temporal and right nasal.</a:t>
            </a:r>
          </a:p>
        </p:txBody>
      </p:sp>
    </p:spTree>
    <p:extLst>
      <p:ext uri="{BB962C8B-B14F-4D97-AF65-F5344CB8AC3E}">
        <p14:creationId xmlns:p14="http://schemas.microsoft.com/office/powerpoint/2010/main" val="14469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A34DF-1D2C-4721-8E40-D28FF7BCDA68}"/>
              </a:ext>
            </a:extLst>
          </p:cNvPr>
          <p:cNvSpPr/>
          <p:nvPr/>
        </p:nvSpPr>
        <p:spPr>
          <a:xfrm>
            <a:off x="971020" y="1576629"/>
            <a:ext cx="7503278" cy="5047536"/>
          </a:xfrm>
          <a:prstGeom prst="rect">
            <a:avLst/>
          </a:prstGeom>
          <a:solidFill>
            <a:schemeClr val="bg1"/>
          </a:solidFill>
        </p:spPr>
        <p:txBody>
          <a:bodyPr wrap="square">
            <a:spAutoFit/>
          </a:bodyPr>
          <a:lstStyle/>
          <a:p>
            <a:pPr>
              <a:spcBef>
                <a:spcPts val="1200"/>
              </a:spcBef>
              <a:buClr>
                <a:schemeClr val="tx1"/>
              </a:buClr>
              <a:defRPr/>
            </a:pPr>
            <a:r>
              <a:rPr lang="en-US" sz="2000" b="1" dirty="0">
                <a:solidFill>
                  <a:schemeClr val="tx1"/>
                </a:solidFill>
                <a:latin typeface="+mj-lt"/>
                <a:cs typeface="Times New Roman" pitchFamily="18" charset="0"/>
              </a:rPr>
              <a:t>Fibers in the optic tracts:</a:t>
            </a:r>
          </a:p>
          <a:p>
            <a:pPr marL="108000" lvl="1" indent="-360000">
              <a:buClr>
                <a:prstClr val="black"/>
              </a:buClr>
              <a:buFont typeface="Courier New" panose="02070309020205020404" pitchFamily="49" charset="0"/>
              <a:buChar char="o"/>
              <a:defRPr/>
            </a:pPr>
            <a:r>
              <a:rPr lang="en-US" sz="2000" dirty="0">
                <a:solidFill>
                  <a:prstClr val="black"/>
                </a:solidFill>
                <a:latin typeface="+mj-lt"/>
                <a:cs typeface="Times New Roman" pitchFamily="18" charset="0"/>
              </a:rPr>
              <a:t> A few fibers </a:t>
            </a:r>
            <a:r>
              <a:rPr lang="en-US" sz="2000" u="sng" dirty="0">
                <a:solidFill>
                  <a:prstClr val="black"/>
                </a:solidFill>
                <a:latin typeface="+mj-lt"/>
                <a:cs typeface="Times New Roman" pitchFamily="18" charset="0"/>
              </a:rPr>
              <a:t>terminate</a:t>
            </a:r>
            <a:r>
              <a:rPr lang="en-US" sz="2000" dirty="0">
                <a:solidFill>
                  <a:prstClr val="black"/>
                </a:solidFill>
                <a:latin typeface="+mj-lt"/>
                <a:cs typeface="Times New Roman" pitchFamily="18" charset="0"/>
              </a:rPr>
              <a:t> in </a:t>
            </a:r>
            <a:r>
              <a:rPr lang="en-US" sz="2000" b="1" dirty="0">
                <a:solidFill>
                  <a:prstClr val="black"/>
                </a:solidFill>
                <a:latin typeface="+mj-lt"/>
                <a:cs typeface="Times New Roman" pitchFamily="18" charset="0"/>
              </a:rPr>
              <a:t>pretectal</a:t>
            </a:r>
            <a:r>
              <a:rPr lang="en-US" sz="2000" dirty="0">
                <a:solidFill>
                  <a:prstClr val="black"/>
                </a:solidFill>
                <a:latin typeface="+mj-lt"/>
                <a:cs typeface="Times New Roman" pitchFamily="18" charset="0"/>
              </a:rPr>
              <a:t> area and </a:t>
            </a:r>
            <a:r>
              <a:rPr lang="en-US" sz="2000" b="1" dirty="0">
                <a:solidFill>
                  <a:prstClr val="black"/>
                </a:solidFill>
                <a:latin typeface="+mj-lt"/>
                <a:cs typeface="Times New Roman" pitchFamily="18" charset="0"/>
              </a:rPr>
              <a:t>superior colliculus.</a:t>
            </a:r>
            <a:r>
              <a:rPr lang="en-US" sz="2000" dirty="0">
                <a:solidFill>
                  <a:prstClr val="black"/>
                </a:solidFill>
                <a:latin typeface="+mj-lt"/>
                <a:cs typeface="Times New Roman" pitchFamily="18" charset="0"/>
              </a:rPr>
              <a:t> </a:t>
            </a:r>
          </a:p>
          <a:p>
            <a:pPr marL="108000" lvl="1" indent="-360000">
              <a:buClr>
                <a:prstClr val="black"/>
              </a:buClr>
              <a:buFont typeface="Courier New" panose="02070309020205020404" pitchFamily="49" charset="0"/>
              <a:buChar char="o"/>
              <a:defRPr/>
            </a:pPr>
            <a:r>
              <a:rPr lang="en-US" sz="2000" dirty="0">
                <a:solidFill>
                  <a:prstClr val="black"/>
                </a:solidFill>
                <a:latin typeface="+mj-lt"/>
                <a:cs typeface="Times New Roman" pitchFamily="18" charset="0"/>
              </a:rPr>
              <a:t>These fibers are related to </a:t>
            </a:r>
            <a:r>
              <a:rPr lang="en-US" sz="2000" b="1" dirty="0">
                <a:solidFill>
                  <a:prstClr val="black"/>
                </a:solidFill>
                <a:latin typeface="+mj-lt"/>
                <a:cs typeface="Times New Roman" pitchFamily="18" charset="0"/>
              </a:rPr>
              <a:t>light reflexes</a:t>
            </a:r>
            <a:r>
              <a:rPr lang="en-US" sz="2000" dirty="0">
                <a:solidFill>
                  <a:prstClr val="black"/>
                </a:solidFill>
                <a:latin typeface="+mj-lt"/>
                <a:cs typeface="Times New Roman" pitchFamily="18" charset="0"/>
              </a:rPr>
              <a:t>.</a:t>
            </a:r>
          </a:p>
          <a:p>
            <a:pPr marL="0" lvl="1">
              <a:buClr>
                <a:prstClr val="black"/>
              </a:buClr>
              <a:defRPr/>
            </a:pPr>
            <a:endParaRPr lang="en-US" sz="2000" dirty="0">
              <a:solidFill>
                <a:schemeClr val="tx1"/>
              </a:solidFill>
              <a:latin typeface="+mj-lt"/>
              <a:cs typeface="Times New Roman" pitchFamily="18" charset="0"/>
            </a:endParaRPr>
          </a:p>
          <a:p>
            <a:pPr marL="108000" lvl="1" indent="-360000">
              <a:buClr>
                <a:schemeClr val="tx1"/>
              </a:buClr>
              <a:buFont typeface="Courier New" panose="02070309020205020404" pitchFamily="49" charset="0"/>
              <a:buChar char="o"/>
              <a:defRPr/>
            </a:pPr>
            <a:r>
              <a:rPr lang="en-US" sz="2000" dirty="0">
                <a:solidFill>
                  <a:schemeClr val="tx1"/>
                </a:solidFill>
                <a:latin typeface="+mj-lt"/>
                <a:cs typeface="Times New Roman" pitchFamily="18" charset="0"/>
              </a:rPr>
              <a:t>Mainly </a:t>
            </a:r>
            <a:r>
              <a:rPr lang="en-US" sz="2000" u="sng" dirty="0">
                <a:solidFill>
                  <a:schemeClr val="tx1"/>
                </a:solidFill>
                <a:latin typeface="+mj-lt"/>
                <a:cs typeface="Times New Roman" pitchFamily="18" charset="0"/>
              </a:rPr>
              <a:t>terminate </a:t>
            </a:r>
            <a:r>
              <a:rPr lang="en-US" sz="2000" dirty="0">
                <a:solidFill>
                  <a:schemeClr val="tx1"/>
                </a:solidFill>
                <a:latin typeface="+mj-lt"/>
                <a:cs typeface="Times New Roman" pitchFamily="18" charset="0"/>
              </a:rPr>
              <a:t>in the (LGB), </a:t>
            </a:r>
            <a:r>
              <a:rPr lang="en-US" sz="2000" b="1" dirty="0">
                <a:solidFill>
                  <a:schemeClr val="tx1"/>
                </a:solidFill>
                <a:latin typeface="+mj-lt"/>
                <a:cs typeface="Times New Roman" pitchFamily="18" charset="0"/>
              </a:rPr>
              <a:t>lateral geniculate body</a:t>
            </a:r>
            <a:r>
              <a:rPr lang="en-US" sz="2000" dirty="0">
                <a:solidFill>
                  <a:schemeClr val="tx1"/>
                </a:solidFill>
                <a:latin typeface="+mj-lt"/>
                <a:cs typeface="Times New Roman" pitchFamily="18" charset="0"/>
              </a:rPr>
              <a:t>  of the thalamus (</a:t>
            </a:r>
            <a:r>
              <a:rPr lang="en-US" sz="2000" b="1" dirty="0">
                <a:solidFill>
                  <a:schemeClr val="tx1"/>
                </a:solidFill>
                <a:latin typeface="+mj-lt"/>
                <a:cs typeface="Times New Roman" pitchFamily="18" charset="0"/>
              </a:rPr>
              <a:t>3</a:t>
            </a:r>
            <a:r>
              <a:rPr lang="en-US" sz="2000" b="1" baseline="30000" dirty="0">
                <a:solidFill>
                  <a:schemeClr val="tx1"/>
                </a:solidFill>
                <a:latin typeface="+mj-lt"/>
                <a:cs typeface="Times New Roman" pitchFamily="18" charset="0"/>
              </a:rPr>
              <a:t>rd</a:t>
            </a:r>
            <a:r>
              <a:rPr lang="en-US" sz="2000" b="1" dirty="0">
                <a:solidFill>
                  <a:schemeClr val="tx1"/>
                </a:solidFill>
                <a:latin typeface="+mj-lt"/>
                <a:cs typeface="Times New Roman" pitchFamily="18" charset="0"/>
              </a:rPr>
              <a:t> order neuron</a:t>
            </a:r>
            <a:r>
              <a:rPr lang="en-US" sz="2000" dirty="0">
                <a:solidFill>
                  <a:schemeClr val="tx1"/>
                </a:solidFill>
                <a:latin typeface="+mj-lt"/>
                <a:cs typeface="Times New Roman" pitchFamily="18" charset="0"/>
              </a:rPr>
              <a:t>).</a:t>
            </a:r>
          </a:p>
          <a:p>
            <a:pPr marL="0" lvl="1">
              <a:buClr>
                <a:schemeClr val="tx1"/>
              </a:buClr>
              <a:defRPr/>
            </a:pPr>
            <a:endParaRPr lang="en-US" sz="2000" dirty="0">
              <a:solidFill>
                <a:schemeClr val="tx1"/>
              </a:solidFill>
              <a:latin typeface="+mj-lt"/>
              <a:cs typeface="Times New Roman" pitchFamily="18" charset="0"/>
            </a:endParaRPr>
          </a:p>
          <a:p>
            <a:pPr marL="108000" indent="-360000" eaLnBrk="1" hangingPunct="1">
              <a:buFont typeface="Courier New" panose="02070309020205020404" pitchFamily="49" charset="0"/>
              <a:buChar char="o"/>
              <a:defRPr/>
            </a:pPr>
            <a:r>
              <a:rPr lang="en-US" sz="2000" dirty="0">
                <a:solidFill>
                  <a:schemeClr val="tx1"/>
                </a:solidFill>
                <a:latin typeface="+mj-lt"/>
              </a:rPr>
              <a:t>From the lateral geniculate nucleus (third-order neuron), </a:t>
            </a:r>
            <a:r>
              <a:rPr lang="en-US" sz="2000" b="1" dirty="0">
                <a:solidFill>
                  <a:schemeClr val="tx1"/>
                </a:solidFill>
                <a:latin typeface="+mj-lt"/>
              </a:rPr>
              <a:t>thalamocortical fibres </a:t>
            </a:r>
            <a:r>
              <a:rPr lang="en-US" sz="2000" dirty="0">
                <a:solidFill>
                  <a:schemeClr val="tx1"/>
                </a:solidFill>
                <a:latin typeface="+mj-lt"/>
              </a:rPr>
              <a:t>project through the retrolenticular part of the posterior limb of the  internal capsule as the </a:t>
            </a:r>
            <a:r>
              <a:rPr lang="en-US" sz="2000" b="1" dirty="0">
                <a:solidFill>
                  <a:schemeClr val="tx1"/>
                </a:solidFill>
                <a:latin typeface="+mj-lt"/>
              </a:rPr>
              <a:t>optic radiation, </a:t>
            </a:r>
          </a:p>
          <a:p>
            <a:pPr eaLnBrk="1" hangingPunct="1">
              <a:defRPr/>
            </a:pPr>
            <a:endParaRPr lang="en-US" sz="2000" b="1" dirty="0">
              <a:solidFill>
                <a:schemeClr val="tx1"/>
              </a:solidFill>
              <a:latin typeface="+mj-lt"/>
            </a:endParaRPr>
          </a:p>
          <a:p>
            <a:pPr marL="108000" indent="-360000" eaLnBrk="1" hangingPunct="1">
              <a:buFont typeface="Courier New" panose="02070309020205020404" pitchFamily="49" charset="0"/>
              <a:buChar char="o"/>
              <a:defRPr/>
            </a:pPr>
            <a:r>
              <a:rPr lang="en-US" sz="2000" dirty="0">
                <a:solidFill>
                  <a:schemeClr val="tx1"/>
                </a:solidFill>
                <a:latin typeface="+mj-lt"/>
              </a:rPr>
              <a:t>which </a:t>
            </a:r>
            <a:r>
              <a:rPr lang="en-US" sz="2000" u="sng" dirty="0">
                <a:solidFill>
                  <a:schemeClr val="tx1"/>
                </a:solidFill>
                <a:latin typeface="+mj-lt"/>
              </a:rPr>
              <a:t>terminates</a:t>
            </a:r>
            <a:r>
              <a:rPr lang="en-US" sz="2000" dirty="0">
                <a:solidFill>
                  <a:schemeClr val="tx1"/>
                </a:solidFill>
                <a:latin typeface="+mj-lt"/>
              </a:rPr>
              <a:t> in the </a:t>
            </a:r>
            <a:r>
              <a:rPr lang="en-US" sz="2000" b="1" dirty="0">
                <a:solidFill>
                  <a:schemeClr val="tx1"/>
                </a:solidFill>
                <a:latin typeface="+mj-lt"/>
              </a:rPr>
              <a:t>primary visual cortex </a:t>
            </a:r>
            <a:r>
              <a:rPr lang="en-US" sz="2000" dirty="0">
                <a:solidFill>
                  <a:schemeClr val="tx1"/>
                </a:solidFill>
                <a:latin typeface="+mj-lt"/>
              </a:rPr>
              <a:t>of the </a:t>
            </a:r>
            <a:r>
              <a:rPr lang="en-US" sz="2000" b="1" dirty="0">
                <a:solidFill>
                  <a:schemeClr val="tx1"/>
                </a:solidFill>
                <a:latin typeface="+mj-lt"/>
              </a:rPr>
              <a:t>occipital lobe. </a:t>
            </a:r>
          </a:p>
          <a:p>
            <a:pPr eaLnBrk="1" hangingPunct="1">
              <a:defRPr/>
            </a:pPr>
            <a:endParaRPr lang="en-US" sz="2000" b="1" dirty="0">
              <a:solidFill>
                <a:schemeClr val="tx1"/>
              </a:solidFill>
              <a:latin typeface="+mj-lt"/>
            </a:endParaRPr>
          </a:p>
          <a:p>
            <a:pPr marL="108000" indent="-360000" eaLnBrk="1" hangingPunct="1">
              <a:buFont typeface="Courier New" panose="02070309020205020404" pitchFamily="49" charset="0"/>
              <a:buChar char="o"/>
              <a:defRPr/>
            </a:pPr>
            <a:r>
              <a:rPr lang="en-US" sz="2000" dirty="0">
                <a:solidFill>
                  <a:schemeClr val="tx1"/>
                </a:solidFill>
                <a:latin typeface="+mj-lt"/>
              </a:rPr>
              <a:t>The primary visual cortex is located predominantly on the medial surface of the hemisphere in the region above and below the calcarine sulcus</a:t>
            </a:r>
            <a:r>
              <a:rPr lang="en-US" sz="2200" dirty="0">
                <a:solidFill>
                  <a:schemeClr val="tx1"/>
                </a:solidFill>
                <a:latin typeface="+mj-lt"/>
              </a:rPr>
              <a:t>.</a:t>
            </a:r>
            <a:endParaRPr lang="en-US" sz="2200" dirty="0">
              <a:solidFill>
                <a:schemeClr val="tx1"/>
              </a:solidFill>
              <a:latin typeface="+mj-lt"/>
              <a:cs typeface="Times New Roman" pitchFamily="18" charset="0"/>
            </a:endParaRPr>
          </a:p>
        </p:txBody>
      </p:sp>
      <p:pic>
        <p:nvPicPr>
          <p:cNvPr id="4" name="Picture 6" descr="C:\Documents and Settings\HP\My Documents\My Pictures\bbbb.png">
            <a:extLst>
              <a:ext uri="{FF2B5EF4-FFF2-40B4-BE49-F238E27FC236}">
                <a16:creationId xmlns:a16="http://schemas.microsoft.com/office/drawing/2014/main" id="{68F59074-A24C-4516-9E09-77EBDE9C8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5" t="1149" r="910" b="804"/>
          <a:stretch/>
        </p:blipFill>
        <p:spPr>
          <a:xfrm>
            <a:off x="8766758" y="575600"/>
            <a:ext cx="3228597" cy="2656841"/>
          </a:xfrm>
          <a:prstGeom prst="rect">
            <a:avLst/>
          </a:prstGeom>
          <a:ln>
            <a:noFill/>
          </a:ln>
        </p:spPr>
      </p:pic>
      <p:grpSp>
        <p:nvGrpSpPr>
          <p:cNvPr id="9" name="Group 8">
            <a:extLst>
              <a:ext uri="{FF2B5EF4-FFF2-40B4-BE49-F238E27FC236}">
                <a16:creationId xmlns:a16="http://schemas.microsoft.com/office/drawing/2014/main" id="{E65A260D-AFA0-4859-90FF-DFD0EFCC09A4}"/>
              </a:ext>
            </a:extLst>
          </p:cNvPr>
          <p:cNvGrpSpPr/>
          <p:nvPr/>
        </p:nvGrpSpPr>
        <p:grpSpPr>
          <a:xfrm>
            <a:off x="8604495" y="3506146"/>
            <a:ext cx="3390860" cy="2882797"/>
            <a:chOff x="3108325" y="0"/>
            <a:chExt cx="7524750" cy="6770688"/>
          </a:xfrm>
        </p:grpSpPr>
        <p:pic>
          <p:nvPicPr>
            <p:cNvPr id="5" name="Picture 5" descr="13">
              <a:extLst>
                <a:ext uri="{FF2B5EF4-FFF2-40B4-BE49-F238E27FC236}">
                  <a16:creationId xmlns:a16="http://schemas.microsoft.com/office/drawing/2014/main" id="{E89F2A4A-1D71-4B6F-B00C-29B303A1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08325" y="0"/>
              <a:ext cx="7524750" cy="6770688"/>
            </a:xfrm>
            <a:prstGeom prst="rect">
              <a:avLst/>
            </a:prstGeom>
            <a:noFill/>
          </p:spPr>
        </p:pic>
        <p:sp>
          <p:nvSpPr>
            <p:cNvPr id="6" name="Oval 6">
              <a:extLst>
                <a:ext uri="{FF2B5EF4-FFF2-40B4-BE49-F238E27FC236}">
                  <a16:creationId xmlns:a16="http://schemas.microsoft.com/office/drawing/2014/main" id="{B14072F0-BCDA-4C08-9E8F-1E3703CA4CE2}"/>
                </a:ext>
              </a:extLst>
            </p:cNvPr>
            <p:cNvSpPr>
              <a:spLocks noChangeArrowheads="1"/>
            </p:cNvSpPr>
            <p:nvPr/>
          </p:nvSpPr>
          <p:spPr bwMode="auto">
            <a:xfrm>
              <a:off x="9263064" y="4652963"/>
              <a:ext cx="1081087" cy="431800"/>
            </a:xfrm>
            <a:prstGeom prst="ellipse">
              <a:avLst/>
            </a:prstGeom>
            <a:noFill/>
            <a:ln w="25400">
              <a:solidFill>
                <a:srgbClr val="34A4CA"/>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Oval 7">
              <a:extLst>
                <a:ext uri="{FF2B5EF4-FFF2-40B4-BE49-F238E27FC236}">
                  <a16:creationId xmlns:a16="http://schemas.microsoft.com/office/drawing/2014/main" id="{4DD54AD4-FF05-4955-9CB7-AF7D7DE9EA85}"/>
                </a:ext>
              </a:extLst>
            </p:cNvPr>
            <p:cNvSpPr>
              <a:spLocks noChangeArrowheads="1"/>
            </p:cNvSpPr>
            <p:nvPr/>
          </p:nvSpPr>
          <p:spPr bwMode="auto">
            <a:xfrm>
              <a:off x="3935414" y="5734051"/>
              <a:ext cx="1081087" cy="358775"/>
            </a:xfrm>
            <a:prstGeom prst="ellipse">
              <a:avLst/>
            </a:prstGeom>
            <a:noFill/>
            <a:ln w="25400">
              <a:solidFill>
                <a:srgbClr val="CC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 name="Freeform 11">
              <a:extLst>
                <a:ext uri="{FF2B5EF4-FFF2-40B4-BE49-F238E27FC236}">
                  <a16:creationId xmlns:a16="http://schemas.microsoft.com/office/drawing/2014/main" id="{DA261E55-B43A-4E2D-8DB5-F7DAB2054FA2}"/>
                </a:ext>
              </a:extLst>
            </p:cNvPr>
            <p:cNvSpPr>
              <a:spLocks/>
            </p:cNvSpPr>
            <p:nvPr/>
          </p:nvSpPr>
          <p:spPr bwMode="auto">
            <a:xfrm>
              <a:off x="6262689" y="4337050"/>
              <a:ext cx="625475" cy="2052638"/>
            </a:xfrm>
            <a:custGeom>
              <a:avLst/>
              <a:gdLst>
                <a:gd name="T0" fmla="*/ 2147483647 w 394"/>
                <a:gd name="T1" fmla="*/ 2147483647 h 1293"/>
                <a:gd name="T2" fmla="*/ 2147483647 w 394"/>
                <a:gd name="T3" fmla="*/ 0 h 1293"/>
                <a:gd name="T4" fmla="*/ 2147483647 w 394"/>
                <a:gd name="T5" fmla="*/ 2147483647 h 1293"/>
                <a:gd name="T6" fmla="*/ 2147483647 w 394"/>
                <a:gd name="T7" fmla="*/ 2147483647 h 1293"/>
                <a:gd name="T8" fmla="*/ 2147483647 w 394"/>
                <a:gd name="T9" fmla="*/ 2147483647 h 1293"/>
                <a:gd name="T10" fmla="*/ 2147483647 w 394"/>
                <a:gd name="T11" fmla="*/ 2147483647 h 1293"/>
                <a:gd name="T12" fmla="*/ 2147483647 w 394"/>
                <a:gd name="T13" fmla="*/ 2147483647 h 1293"/>
                <a:gd name="T14" fmla="*/ 2147483647 w 394"/>
                <a:gd name="T15" fmla="*/ 2147483647 h 1293"/>
                <a:gd name="T16" fmla="*/ 2147483647 w 394"/>
                <a:gd name="T17" fmla="*/ 2147483647 h 1293"/>
                <a:gd name="T18" fmla="*/ 2147483647 w 394"/>
                <a:gd name="T19" fmla="*/ 2147483647 h 1293"/>
                <a:gd name="T20" fmla="*/ 2147483647 w 394"/>
                <a:gd name="T21" fmla="*/ 2147483647 h 1293"/>
                <a:gd name="T22" fmla="*/ 0 w 394"/>
                <a:gd name="T23" fmla="*/ 2147483647 h 1293"/>
                <a:gd name="T24" fmla="*/ 2147483647 w 394"/>
                <a:gd name="T25" fmla="*/ 2147483647 h 1293"/>
                <a:gd name="T26" fmla="*/ 2147483647 w 394"/>
                <a:gd name="T27" fmla="*/ 2147483647 h 1293"/>
                <a:gd name="T28" fmla="*/ 2147483647 w 394"/>
                <a:gd name="T29" fmla="*/ 2147483647 h 1293"/>
                <a:gd name="T30" fmla="*/ 2147483647 w 394"/>
                <a:gd name="T31" fmla="*/ 2147483647 h 1293"/>
                <a:gd name="T32" fmla="*/ 2147483647 w 394"/>
                <a:gd name="T33" fmla="*/ 2147483647 h 1293"/>
                <a:gd name="T34" fmla="*/ 2147483647 w 394"/>
                <a:gd name="T35" fmla="*/ 2147483647 h 1293"/>
                <a:gd name="T36" fmla="*/ 2147483647 w 394"/>
                <a:gd name="T37" fmla="*/ 2147483647 h 1293"/>
                <a:gd name="T38" fmla="*/ 2147483647 w 394"/>
                <a:gd name="T39" fmla="*/ 2147483647 h 1293"/>
                <a:gd name="T40" fmla="*/ 2147483647 w 394"/>
                <a:gd name="T41" fmla="*/ 2147483647 h 1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4"/>
                <a:gd name="T64" fmla="*/ 0 h 1293"/>
                <a:gd name="T65" fmla="*/ 394 w 394"/>
                <a:gd name="T66" fmla="*/ 1293 h 1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4" h="1293">
                  <a:moveTo>
                    <a:pt x="288" y="78"/>
                  </a:moveTo>
                  <a:lnTo>
                    <a:pt x="134" y="0"/>
                  </a:lnTo>
                  <a:lnTo>
                    <a:pt x="57" y="22"/>
                  </a:lnTo>
                  <a:lnTo>
                    <a:pt x="71" y="197"/>
                  </a:lnTo>
                  <a:lnTo>
                    <a:pt x="127" y="296"/>
                  </a:lnTo>
                  <a:lnTo>
                    <a:pt x="162" y="450"/>
                  </a:lnTo>
                  <a:lnTo>
                    <a:pt x="218" y="541"/>
                  </a:lnTo>
                  <a:lnTo>
                    <a:pt x="218" y="661"/>
                  </a:lnTo>
                  <a:lnTo>
                    <a:pt x="162" y="822"/>
                  </a:lnTo>
                  <a:lnTo>
                    <a:pt x="120" y="956"/>
                  </a:lnTo>
                  <a:lnTo>
                    <a:pt x="71" y="1068"/>
                  </a:lnTo>
                  <a:lnTo>
                    <a:pt x="0" y="1223"/>
                  </a:lnTo>
                  <a:lnTo>
                    <a:pt x="43" y="1293"/>
                  </a:lnTo>
                  <a:lnTo>
                    <a:pt x="190" y="1237"/>
                  </a:lnTo>
                  <a:lnTo>
                    <a:pt x="260" y="1167"/>
                  </a:lnTo>
                  <a:lnTo>
                    <a:pt x="309" y="1005"/>
                  </a:lnTo>
                  <a:lnTo>
                    <a:pt x="359" y="766"/>
                  </a:lnTo>
                  <a:lnTo>
                    <a:pt x="394" y="633"/>
                  </a:lnTo>
                  <a:lnTo>
                    <a:pt x="394" y="401"/>
                  </a:lnTo>
                  <a:lnTo>
                    <a:pt x="373" y="225"/>
                  </a:lnTo>
                  <a:lnTo>
                    <a:pt x="288" y="78"/>
                  </a:lnTo>
                  <a:close/>
                </a:path>
              </a:pathLst>
            </a:custGeom>
            <a:solidFill>
              <a:srgbClr val="FF00FF">
                <a:alpha val="56862"/>
              </a:srgbClr>
            </a:solidFill>
            <a:ln w="38100">
              <a:solidFill>
                <a:srgbClr val="9933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cxnSp>
        <p:nvCxnSpPr>
          <p:cNvPr id="10" name="Straight Connector 9">
            <a:extLst>
              <a:ext uri="{FF2B5EF4-FFF2-40B4-BE49-F238E27FC236}">
                <a16:creationId xmlns:a16="http://schemas.microsoft.com/office/drawing/2014/main" id="{3B1064D5-738A-4025-8A73-540E6688AC2E}"/>
              </a:ext>
            </a:extLst>
          </p:cNvPr>
          <p:cNvCxnSpPr>
            <a:cxnSpLocks/>
          </p:cNvCxnSpPr>
          <p:nvPr/>
        </p:nvCxnSpPr>
        <p:spPr>
          <a:xfrm>
            <a:off x="6705382" y="5266732"/>
            <a:ext cx="1389307" cy="0"/>
          </a:xfrm>
          <a:prstGeom prst="line">
            <a:avLst/>
          </a:prstGeom>
          <a:ln w="28575">
            <a:solidFill>
              <a:srgbClr val="34A4C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D5D168D-7DAB-4E86-96C1-28D9443ED4FB}"/>
              </a:ext>
            </a:extLst>
          </p:cNvPr>
          <p:cNvSpPr/>
          <p:nvPr/>
        </p:nvSpPr>
        <p:spPr>
          <a:xfrm>
            <a:off x="1059222" y="1939390"/>
            <a:ext cx="7435848" cy="623915"/>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D920E7E-73AB-4615-A02F-968AA11F9939}"/>
              </a:ext>
            </a:extLst>
          </p:cNvPr>
          <p:cNvSpPr/>
          <p:nvPr/>
        </p:nvSpPr>
        <p:spPr>
          <a:xfrm>
            <a:off x="1069053" y="2842516"/>
            <a:ext cx="7426017" cy="623915"/>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95B9009-F98C-4E91-B204-70FB24C50682}"/>
              </a:ext>
            </a:extLst>
          </p:cNvPr>
          <p:cNvSpPr/>
          <p:nvPr/>
        </p:nvSpPr>
        <p:spPr>
          <a:xfrm>
            <a:off x="1069054" y="3751737"/>
            <a:ext cx="7426016" cy="95439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FD2F67F-76FF-466D-BA15-392B0500806A}"/>
              </a:ext>
            </a:extLst>
          </p:cNvPr>
          <p:cNvSpPr/>
          <p:nvPr/>
        </p:nvSpPr>
        <p:spPr>
          <a:xfrm>
            <a:off x="1051611" y="5566855"/>
            <a:ext cx="7426017" cy="954391"/>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341DE84-2E28-4066-8EA2-E85A8356062C}"/>
              </a:ext>
            </a:extLst>
          </p:cNvPr>
          <p:cNvSpPr/>
          <p:nvPr/>
        </p:nvSpPr>
        <p:spPr>
          <a:xfrm>
            <a:off x="1069054" y="4991433"/>
            <a:ext cx="7426016" cy="361321"/>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39CDA89E-D0B3-414B-8136-2E3FDEE8EF0C}"/>
              </a:ext>
            </a:extLst>
          </p:cNvPr>
          <p:cNvCxnSpPr>
            <a:cxnSpLocks/>
          </p:cNvCxnSpPr>
          <p:nvPr/>
        </p:nvCxnSpPr>
        <p:spPr>
          <a:xfrm>
            <a:off x="7450058" y="6160392"/>
            <a:ext cx="879036"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sp>
        <p:nvSpPr>
          <p:cNvPr id="33" name="Arrow: Curved Right 32">
            <a:extLst>
              <a:ext uri="{FF2B5EF4-FFF2-40B4-BE49-F238E27FC236}">
                <a16:creationId xmlns:a16="http://schemas.microsoft.com/office/drawing/2014/main" id="{A87F3FC1-E7DA-4917-8C18-7CF602CD4F2E}"/>
              </a:ext>
            </a:extLst>
          </p:cNvPr>
          <p:cNvSpPr/>
          <p:nvPr/>
        </p:nvSpPr>
        <p:spPr>
          <a:xfrm>
            <a:off x="666913" y="3367952"/>
            <a:ext cx="397223" cy="755380"/>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itle 1">
            <a:extLst>
              <a:ext uri="{FF2B5EF4-FFF2-40B4-BE49-F238E27FC236}">
                <a16:creationId xmlns:a16="http://schemas.microsoft.com/office/drawing/2014/main" id="{3A01884E-237A-4392-AF5D-6F15FD1EF327}"/>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Visual Pathway</a:t>
            </a:r>
          </a:p>
          <a:p>
            <a:r>
              <a:rPr lang="en-US" sz="3200" b="1" dirty="0">
                <a:solidFill>
                  <a:schemeClr val="bg1">
                    <a:lumMod val="65000"/>
                  </a:schemeClr>
                </a:solidFill>
              </a:rPr>
              <a:t>Optic Tract</a:t>
            </a:r>
          </a:p>
        </p:txBody>
      </p:sp>
      <p:cxnSp>
        <p:nvCxnSpPr>
          <p:cNvPr id="25" name="Straight Connector 24">
            <a:extLst>
              <a:ext uri="{FF2B5EF4-FFF2-40B4-BE49-F238E27FC236}">
                <a16:creationId xmlns:a16="http://schemas.microsoft.com/office/drawing/2014/main" id="{B2A4ED0F-8F30-4A7C-B7DA-575314BED135}"/>
              </a:ext>
            </a:extLst>
          </p:cNvPr>
          <p:cNvCxnSpPr>
            <a:cxnSpLocks/>
          </p:cNvCxnSpPr>
          <p:nvPr/>
        </p:nvCxnSpPr>
        <p:spPr>
          <a:xfrm>
            <a:off x="1163756" y="6471141"/>
            <a:ext cx="669782"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sp>
        <p:nvSpPr>
          <p:cNvPr id="27" name="Arrow: Curved Right 26">
            <a:extLst>
              <a:ext uri="{FF2B5EF4-FFF2-40B4-BE49-F238E27FC236}">
                <a16:creationId xmlns:a16="http://schemas.microsoft.com/office/drawing/2014/main" id="{5AF44801-16AD-4193-8A0D-690805D72FB8}"/>
              </a:ext>
            </a:extLst>
          </p:cNvPr>
          <p:cNvSpPr/>
          <p:nvPr/>
        </p:nvSpPr>
        <p:spPr>
          <a:xfrm>
            <a:off x="678560" y="4304912"/>
            <a:ext cx="397223" cy="755380"/>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29F02C07-82D8-4BEF-B3D7-09B8680BB00C}"/>
              </a:ext>
            </a:extLst>
          </p:cNvPr>
          <p:cNvSpPr/>
          <p:nvPr/>
        </p:nvSpPr>
        <p:spPr>
          <a:xfrm>
            <a:off x="666645" y="5172093"/>
            <a:ext cx="397223" cy="755380"/>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4129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5AD6D2-249D-4C02-8367-F6DA3A293958}"/>
              </a:ext>
            </a:extLst>
          </p:cNvPr>
          <p:cNvGrpSpPr/>
          <p:nvPr/>
        </p:nvGrpSpPr>
        <p:grpSpPr>
          <a:xfrm>
            <a:off x="7039801" y="637814"/>
            <a:ext cx="4567179" cy="3398328"/>
            <a:chOff x="6653982" y="835742"/>
            <a:chExt cx="4791075" cy="3048000"/>
          </a:xfrm>
        </p:grpSpPr>
        <p:pic>
          <p:nvPicPr>
            <p:cNvPr id="3" name="Picture 11" descr="نتيجة بحث الصور عن ‪The visual association cortex‬‏">
              <a:extLst>
                <a:ext uri="{FF2B5EF4-FFF2-40B4-BE49-F238E27FC236}">
                  <a16:creationId xmlns:a16="http://schemas.microsoft.com/office/drawing/2014/main" id="{9BA8672C-A3F0-4C39-BFAE-E4D44731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901" b="19012"/>
            <a:stretch>
              <a:fillRect/>
            </a:stretch>
          </p:blipFill>
          <p:spPr bwMode="auto">
            <a:xfrm>
              <a:off x="6653982" y="835742"/>
              <a:ext cx="4791075" cy="3048000"/>
            </a:xfrm>
            <a:prstGeom prst="rect">
              <a:avLst/>
            </a:prstGeom>
            <a:noFill/>
            <a:ln w="9525">
              <a:noFill/>
              <a:miter lim="800000"/>
              <a:headEnd/>
              <a:tailEnd/>
            </a:ln>
            <a:extLst/>
          </p:spPr>
        </p:pic>
        <p:sp>
          <p:nvSpPr>
            <p:cNvPr id="4" name="Oval 6">
              <a:extLst>
                <a:ext uri="{FF2B5EF4-FFF2-40B4-BE49-F238E27FC236}">
                  <a16:creationId xmlns:a16="http://schemas.microsoft.com/office/drawing/2014/main" id="{D645A86D-685C-41ED-9628-BBEC487E05A8}"/>
                </a:ext>
              </a:extLst>
            </p:cNvPr>
            <p:cNvSpPr>
              <a:spLocks noChangeArrowheads="1"/>
            </p:cNvSpPr>
            <p:nvPr/>
          </p:nvSpPr>
          <p:spPr bwMode="auto">
            <a:xfrm>
              <a:off x="10387781" y="2486742"/>
              <a:ext cx="1057276" cy="330200"/>
            </a:xfrm>
            <a:prstGeom prst="rect">
              <a:avLst/>
            </a:prstGeom>
            <a:noFill/>
            <a:ln w="25400">
              <a:solidFill>
                <a:srgbClr val="00B0F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Oval 6">
              <a:extLst>
                <a:ext uri="{FF2B5EF4-FFF2-40B4-BE49-F238E27FC236}">
                  <a16:creationId xmlns:a16="http://schemas.microsoft.com/office/drawing/2014/main" id="{B503BD51-B909-4319-8C0E-1AC7EA041E9F}"/>
                </a:ext>
              </a:extLst>
            </p:cNvPr>
            <p:cNvSpPr>
              <a:spLocks noChangeArrowheads="1"/>
            </p:cNvSpPr>
            <p:nvPr/>
          </p:nvSpPr>
          <p:spPr bwMode="auto">
            <a:xfrm>
              <a:off x="10427109" y="3028336"/>
              <a:ext cx="791496" cy="343310"/>
            </a:xfrm>
            <a:prstGeom prst="rect">
              <a:avLst/>
            </a:prstGeom>
            <a:noFill/>
            <a:ln w="25400">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6" name="Picture 9" descr="نتيجة بحث الصور عن ‪The visual association cortex‬‏">
            <a:extLst>
              <a:ext uri="{FF2B5EF4-FFF2-40B4-BE49-F238E27FC236}">
                <a16:creationId xmlns:a16="http://schemas.microsoft.com/office/drawing/2014/main" id="{553ABE10-131A-4237-9175-AF4C70CF5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59"/>
          <a:stretch>
            <a:fillRect/>
          </a:stretch>
        </p:blipFill>
        <p:spPr bwMode="auto">
          <a:xfrm>
            <a:off x="6806381" y="4036142"/>
            <a:ext cx="4648200" cy="2209800"/>
          </a:xfrm>
          <a:prstGeom prst="rect">
            <a:avLst/>
          </a:prstGeom>
          <a:noFill/>
          <a:ln w="9525">
            <a:noFill/>
            <a:miter lim="800000"/>
            <a:headEnd/>
            <a:tailEnd/>
          </a:ln>
          <a:extLst/>
        </p:spPr>
      </p:pic>
      <p:sp>
        <p:nvSpPr>
          <p:cNvPr id="9" name="Rectangle 8">
            <a:extLst>
              <a:ext uri="{FF2B5EF4-FFF2-40B4-BE49-F238E27FC236}">
                <a16:creationId xmlns:a16="http://schemas.microsoft.com/office/drawing/2014/main" id="{09E81A83-169E-4F13-9D59-D3B18FE108A2}"/>
              </a:ext>
            </a:extLst>
          </p:cNvPr>
          <p:cNvSpPr/>
          <p:nvPr/>
        </p:nvSpPr>
        <p:spPr>
          <a:xfrm>
            <a:off x="747513" y="1581147"/>
            <a:ext cx="5800982" cy="1311128"/>
          </a:xfrm>
          <a:prstGeom prst="rect">
            <a:avLst/>
          </a:prstGeom>
          <a:ln w="28575">
            <a:solidFill>
              <a:srgbClr val="00B0F0"/>
            </a:solidFill>
          </a:ln>
        </p:spPr>
        <p:txBody>
          <a:bodyPr wrap="square">
            <a:spAutoFit/>
          </a:bodyPr>
          <a:lstStyle/>
          <a:p>
            <a:pPr marL="360000" lvl="0" indent="-360000">
              <a:lnSpc>
                <a:spcPct val="90000"/>
              </a:lnSpc>
              <a:spcBef>
                <a:spcPts val="1000"/>
              </a:spcBef>
              <a:buFont typeface="Courier New" panose="02070309020205020404" pitchFamily="49" charset="0"/>
              <a:buChar char="o"/>
              <a:defRPr/>
            </a:pPr>
            <a:r>
              <a:rPr lang="en-US" sz="2200" kern="1200" dirty="0">
                <a:solidFill>
                  <a:schemeClr val="tx1"/>
                </a:solidFill>
                <a:latin typeface="+mj-lt"/>
                <a:ea typeface="+mn-ea"/>
                <a:cs typeface="Times New Roman" pitchFamily="18" charset="0"/>
              </a:rPr>
              <a:t>The </a:t>
            </a:r>
            <a:r>
              <a:rPr lang="en-US" sz="2200" b="1" kern="1200" dirty="0">
                <a:solidFill>
                  <a:schemeClr val="tx1"/>
                </a:solidFill>
                <a:latin typeface="+mj-lt"/>
                <a:ea typeface="+mn-ea"/>
                <a:cs typeface="Times New Roman" pitchFamily="18" charset="0"/>
              </a:rPr>
              <a:t>primary visual cortex </a:t>
            </a:r>
            <a:r>
              <a:rPr lang="en-US" sz="2200" kern="1200" dirty="0">
                <a:solidFill>
                  <a:schemeClr val="tx1"/>
                </a:solidFill>
                <a:latin typeface="+mj-lt"/>
                <a:ea typeface="+mn-ea"/>
                <a:cs typeface="Times New Roman" pitchFamily="18" charset="0"/>
              </a:rPr>
              <a:t>(area 17* of </a:t>
            </a:r>
            <a:r>
              <a:rPr lang="en-US" sz="2200" kern="1200" dirty="0" err="1">
                <a:solidFill>
                  <a:schemeClr val="tx1"/>
                </a:solidFill>
                <a:latin typeface="+mj-lt"/>
                <a:ea typeface="+mn-ea"/>
                <a:cs typeface="Times New Roman" pitchFamily="18" charset="0"/>
              </a:rPr>
              <a:t>Brodmann's</a:t>
            </a:r>
            <a:r>
              <a:rPr lang="en-US" sz="2200" kern="1200" dirty="0">
                <a:solidFill>
                  <a:schemeClr val="tx1"/>
                </a:solidFill>
                <a:latin typeface="+mj-lt"/>
                <a:ea typeface="+mn-ea"/>
                <a:cs typeface="Times New Roman" pitchFamily="18" charset="0"/>
              </a:rPr>
              <a:t>) occupies the </a:t>
            </a:r>
            <a:r>
              <a:rPr lang="en-US" sz="2200" u="sng" kern="1200" dirty="0">
                <a:solidFill>
                  <a:schemeClr val="tx1"/>
                </a:solidFill>
                <a:latin typeface="+mj-lt"/>
                <a:ea typeface="+mn-ea"/>
                <a:cs typeface="Times New Roman" pitchFamily="18" charset="0"/>
              </a:rPr>
              <a:t>upper and lower lips</a:t>
            </a:r>
            <a:r>
              <a:rPr lang="en-US" sz="2200" kern="1200" dirty="0">
                <a:solidFill>
                  <a:schemeClr val="tx1"/>
                </a:solidFill>
                <a:latin typeface="+mj-lt"/>
                <a:ea typeface="+mn-ea"/>
                <a:cs typeface="Times New Roman" pitchFamily="18" charset="0"/>
              </a:rPr>
              <a:t> of the </a:t>
            </a:r>
            <a:r>
              <a:rPr lang="en-US" sz="2200" b="1" kern="1200" dirty="0">
                <a:solidFill>
                  <a:schemeClr val="tx1"/>
                </a:solidFill>
                <a:latin typeface="+mj-lt"/>
                <a:ea typeface="+mn-ea"/>
                <a:cs typeface="Times New Roman" pitchFamily="18" charset="0"/>
              </a:rPr>
              <a:t>calcarine sulcus </a:t>
            </a:r>
            <a:r>
              <a:rPr lang="en-US" sz="2200" kern="1200" dirty="0">
                <a:solidFill>
                  <a:schemeClr val="tx1"/>
                </a:solidFill>
                <a:latin typeface="+mj-lt"/>
                <a:ea typeface="+mn-ea"/>
                <a:cs typeface="Times New Roman" pitchFamily="18" charset="0"/>
              </a:rPr>
              <a:t>on the medial surface of the cerebral hemisphere</a:t>
            </a:r>
            <a:r>
              <a:rPr lang="en-US" sz="2200" b="1" kern="1200" dirty="0">
                <a:solidFill>
                  <a:schemeClr val="tx1"/>
                </a:solidFill>
                <a:latin typeface="+mj-lt"/>
                <a:ea typeface="+mn-ea"/>
                <a:cs typeface="Times New Roman" pitchFamily="18" charset="0"/>
              </a:rPr>
              <a:t>. </a:t>
            </a:r>
          </a:p>
        </p:txBody>
      </p:sp>
      <p:sp>
        <p:nvSpPr>
          <p:cNvPr id="11" name="Rectangle 10">
            <a:extLst>
              <a:ext uri="{FF2B5EF4-FFF2-40B4-BE49-F238E27FC236}">
                <a16:creationId xmlns:a16="http://schemas.microsoft.com/office/drawing/2014/main" id="{763477F7-588D-41A9-AD2D-2B6BDE483076}"/>
              </a:ext>
            </a:extLst>
          </p:cNvPr>
          <p:cNvSpPr/>
          <p:nvPr/>
        </p:nvSpPr>
        <p:spPr>
          <a:xfrm>
            <a:off x="747513" y="3139099"/>
            <a:ext cx="5800982" cy="2462213"/>
          </a:xfrm>
          <a:prstGeom prst="rect">
            <a:avLst/>
          </a:prstGeom>
          <a:ln w="28575">
            <a:solidFill>
              <a:srgbClr val="0070C0"/>
            </a:solidFill>
          </a:ln>
        </p:spPr>
        <p:txBody>
          <a:bodyPr wrap="square">
            <a:spAutoFit/>
          </a:bodyPr>
          <a:lstStyle/>
          <a:p>
            <a:pPr marL="360000" lvl="0" indent="-360000">
              <a:buFont typeface="Courier New" panose="02070309020205020404" pitchFamily="49" charset="0"/>
              <a:buChar char="o"/>
              <a:defRPr/>
            </a:pPr>
            <a:r>
              <a:rPr lang="en-US" sz="2200" dirty="0">
                <a:solidFill>
                  <a:schemeClr val="tx1"/>
                </a:solidFill>
                <a:latin typeface="+mj-lt"/>
                <a:cs typeface="Times New Roman" pitchFamily="18" charset="0"/>
              </a:rPr>
              <a:t>The </a:t>
            </a:r>
            <a:r>
              <a:rPr lang="en-US" sz="2200" b="1" dirty="0">
                <a:solidFill>
                  <a:schemeClr val="tx1"/>
                </a:solidFill>
                <a:latin typeface="+mj-lt"/>
                <a:cs typeface="Times New Roman" pitchFamily="18" charset="0"/>
              </a:rPr>
              <a:t>visual association cortex</a:t>
            </a:r>
            <a:r>
              <a:rPr lang="en-US" sz="2200" dirty="0">
                <a:solidFill>
                  <a:schemeClr val="tx1"/>
                </a:solidFill>
                <a:latin typeface="+mj-lt"/>
                <a:cs typeface="Times New Roman" pitchFamily="18" charset="0"/>
              </a:rPr>
              <a:t> </a:t>
            </a:r>
            <a:r>
              <a:rPr lang="en-US" sz="2200" dirty="0">
                <a:solidFill>
                  <a:schemeClr val="bg1">
                    <a:lumMod val="50000"/>
                  </a:schemeClr>
                </a:solidFill>
                <a:cs typeface="Times New Roman" pitchFamily="18" charset="0"/>
              </a:rPr>
              <a:t>(area 18) </a:t>
            </a:r>
            <a:r>
              <a:rPr lang="en-US" sz="2200" dirty="0">
                <a:solidFill>
                  <a:schemeClr val="tx1"/>
                </a:solidFill>
                <a:latin typeface="+mj-lt"/>
                <a:cs typeface="Times New Roman" pitchFamily="18" charset="0"/>
              </a:rPr>
              <a:t>is extensive, including the </a:t>
            </a:r>
            <a:r>
              <a:rPr lang="en-US" sz="2200" u="sng" dirty="0">
                <a:solidFill>
                  <a:schemeClr val="tx1"/>
                </a:solidFill>
                <a:latin typeface="+mj-lt"/>
                <a:cs typeface="Times New Roman" pitchFamily="18" charset="0"/>
              </a:rPr>
              <a:t>whole of the occipital lobe</a:t>
            </a:r>
            <a:r>
              <a:rPr lang="en-US" sz="2200" dirty="0">
                <a:solidFill>
                  <a:schemeClr val="tx1"/>
                </a:solidFill>
                <a:latin typeface="+mj-lt"/>
                <a:cs typeface="Times New Roman" pitchFamily="18" charset="0"/>
              </a:rPr>
              <a:t>, the adjacent </a:t>
            </a:r>
            <a:r>
              <a:rPr lang="en-US" sz="2200" u="sng" dirty="0">
                <a:solidFill>
                  <a:schemeClr val="tx1"/>
                </a:solidFill>
                <a:latin typeface="+mj-lt"/>
                <a:cs typeface="Times New Roman" pitchFamily="18" charset="0"/>
              </a:rPr>
              <a:t>posterior part of the parietal lobe. </a:t>
            </a:r>
            <a:r>
              <a:rPr lang="en-US" sz="2200" dirty="0">
                <a:solidFill>
                  <a:schemeClr val="tx1"/>
                </a:solidFill>
                <a:latin typeface="+mj-lt"/>
                <a:cs typeface="Times New Roman" pitchFamily="18" charset="0"/>
              </a:rPr>
              <a:t>This cortex is involved in interpretation and recognition of objects and perception of color, depth, motion, and other aspects of vision.</a:t>
            </a:r>
          </a:p>
        </p:txBody>
      </p:sp>
      <p:sp>
        <p:nvSpPr>
          <p:cNvPr id="10" name="Oval 6">
            <a:extLst>
              <a:ext uri="{FF2B5EF4-FFF2-40B4-BE49-F238E27FC236}">
                <a16:creationId xmlns:a16="http://schemas.microsoft.com/office/drawing/2014/main" id="{D0FD6167-0D20-461A-98DA-8F1281784A8E}"/>
              </a:ext>
            </a:extLst>
          </p:cNvPr>
          <p:cNvSpPr>
            <a:spLocks noChangeArrowheads="1"/>
          </p:cNvSpPr>
          <p:nvPr/>
        </p:nvSpPr>
        <p:spPr bwMode="auto">
          <a:xfrm>
            <a:off x="6942559" y="4462670"/>
            <a:ext cx="1118076" cy="335811"/>
          </a:xfrm>
          <a:prstGeom prst="rect">
            <a:avLst/>
          </a:prstGeom>
          <a:noFill/>
          <a:ln w="25400">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Oval 6">
            <a:extLst>
              <a:ext uri="{FF2B5EF4-FFF2-40B4-BE49-F238E27FC236}">
                <a16:creationId xmlns:a16="http://schemas.microsoft.com/office/drawing/2014/main" id="{21D41DC0-AA7B-4BE2-A34F-FB350334D00E}"/>
              </a:ext>
            </a:extLst>
          </p:cNvPr>
          <p:cNvSpPr>
            <a:spLocks noChangeArrowheads="1"/>
          </p:cNvSpPr>
          <p:nvPr/>
        </p:nvSpPr>
        <p:spPr bwMode="auto">
          <a:xfrm>
            <a:off x="6942559" y="4949687"/>
            <a:ext cx="1217467" cy="375431"/>
          </a:xfrm>
          <a:prstGeom prst="rect">
            <a:avLst/>
          </a:prstGeom>
          <a:noFill/>
          <a:ln w="25400">
            <a:solidFill>
              <a:srgbClr val="00B0F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TextBox 13">
            <a:extLst>
              <a:ext uri="{FF2B5EF4-FFF2-40B4-BE49-F238E27FC236}">
                <a16:creationId xmlns:a16="http://schemas.microsoft.com/office/drawing/2014/main" id="{9BC52CA4-10FA-4A90-B1A5-D680326885A4}"/>
              </a:ext>
            </a:extLst>
          </p:cNvPr>
          <p:cNvSpPr txBox="1"/>
          <p:nvPr/>
        </p:nvSpPr>
        <p:spPr>
          <a:xfrm>
            <a:off x="737419" y="6404299"/>
            <a:ext cx="5800982" cy="369332"/>
          </a:xfrm>
          <a:prstGeom prst="rect">
            <a:avLst/>
          </a:prstGeom>
          <a:noFill/>
          <a:ln w="19050">
            <a:noFill/>
            <a:prstDash val="sysDash"/>
          </a:ln>
        </p:spPr>
        <p:txBody>
          <a:bodyPr wrap="square" rtlCol="0">
            <a:spAutoFit/>
          </a:bodyPr>
          <a:lstStyle/>
          <a:p>
            <a:pPr algn="ctr" rtl="1"/>
            <a:r>
              <a:rPr lang="en-GB" dirty="0">
                <a:solidFill>
                  <a:schemeClr val="bg1">
                    <a:lumMod val="65000"/>
                  </a:schemeClr>
                </a:solidFill>
                <a:latin typeface="+mj-lt"/>
              </a:rPr>
              <a:t> * </a:t>
            </a:r>
            <a:r>
              <a:rPr lang="ar-SA" dirty="0">
                <a:solidFill>
                  <a:schemeClr val="bg1">
                    <a:lumMod val="65000"/>
                  </a:schemeClr>
                </a:solidFill>
                <a:latin typeface="+mj-lt"/>
              </a:rPr>
              <a:t>بالعربي تشبه17 </a:t>
            </a:r>
            <a:r>
              <a:rPr lang="en-GB" dirty="0">
                <a:solidFill>
                  <a:schemeClr val="bg1">
                    <a:lumMod val="65000"/>
                  </a:schemeClr>
                </a:solidFill>
                <a:latin typeface="+mj-lt"/>
              </a:rPr>
              <a:t>VI </a:t>
            </a:r>
            <a:r>
              <a:rPr lang="en-GB" dirty="0">
                <a:solidFill>
                  <a:schemeClr val="bg1">
                    <a:lumMod val="65000"/>
                  </a:schemeClr>
                </a:solidFill>
                <a:latin typeface="+mj-lt"/>
                <a:sym typeface="Wingdings" panose="05000000000000000000" pitchFamily="2" charset="2"/>
              </a:rPr>
              <a:t> visual</a:t>
            </a:r>
            <a:endParaRPr lang="en-GB" dirty="0">
              <a:solidFill>
                <a:schemeClr val="bg1">
                  <a:lumMod val="65000"/>
                </a:schemeClr>
              </a:solidFill>
              <a:latin typeface="+mj-lt"/>
            </a:endParaRPr>
          </a:p>
        </p:txBody>
      </p:sp>
      <p:sp>
        <p:nvSpPr>
          <p:cNvPr id="15" name="TextBox 14">
            <a:extLst>
              <a:ext uri="{FF2B5EF4-FFF2-40B4-BE49-F238E27FC236}">
                <a16:creationId xmlns:a16="http://schemas.microsoft.com/office/drawing/2014/main" id="{8078EB11-2D0F-4D82-8928-021C404F343B}"/>
              </a:ext>
            </a:extLst>
          </p:cNvPr>
          <p:cNvSpPr txBox="1"/>
          <p:nvPr/>
        </p:nvSpPr>
        <p:spPr>
          <a:xfrm>
            <a:off x="737419" y="5569545"/>
            <a:ext cx="5800982" cy="923330"/>
          </a:xfrm>
          <a:prstGeom prst="rect">
            <a:avLst/>
          </a:prstGeom>
          <a:noFill/>
        </p:spPr>
        <p:txBody>
          <a:bodyPr wrap="square" rtlCol="0">
            <a:spAutoFit/>
          </a:bodyPr>
          <a:lstStyle/>
          <a:p>
            <a:pPr algn="ctr"/>
            <a:r>
              <a:rPr lang="en-GB" dirty="0">
                <a:solidFill>
                  <a:srgbClr val="92D050"/>
                </a:solidFill>
                <a:latin typeface="+mj-lt"/>
              </a:rPr>
              <a:t>*The primary cortex: I saw something (</a:t>
            </a:r>
            <a:r>
              <a:rPr lang="ar-SA" dirty="0">
                <a:solidFill>
                  <a:srgbClr val="92D050"/>
                </a:solidFill>
                <a:latin typeface="+mj-lt"/>
              </a:rPr>
              <a:t>مجرد رؤية</a:t>
            </a:r>
            <a:r>
              <a:rPr lang="en-GB" dirty="0">
                <a:solidFill>
                  <a:srgbClr val="92D050"/>
                </a:solidFill>
                <a:latin typeface="+mj-lt"/>
              </a:rPr>
              <a:t>)</a:t>
            </a:r>
          </a:p>
          <a:p>
            <a:pPr algn="ctr"/>
            <a:r>
              <a:rPr lang="en-GB" dirty="0">
                <a:solidFill>
                  <a:srgbClr val="92D050"/>
                </a:solidFill>
                <a:latin typeface="+mj-lt"/>
              </a:rPr>
              <a:t>Association: what did I see (</a:t>
            </a:r>
            <a:r>
              <a:rPr lang="en-GB" dirty="0">
                <a:solidFill>
                  <a:srgbClr val="92D050"/>
                </a:solidFill>
              </a:rPr>
              <a:t>recognition &amp; </a:t>
            </a:r>
            <a:r>
              <a:rPr lang="en-GB" dirty="0">
                <a:solidFill>
                  <a:srgbClr val="92D050"/>
                </a:solidFill>
                <a:latin typeface="+mj-lt"/>
              </a:rPr>
              <a:t>interpretation)</a:t>
            </a:r>
          </a:p>
          <a:p>
            <a:pPr algn="ctr"/>
            <a:r>
              <a:rPr lang="en-GB" dirty="0">
                <a:solidFill>
                  <a:srgbClr val="92D050"/>
                </a:solidFill>
                <a:latin typeface="+mj-lt"/>
              </a:rPr>
              <a:t>Note: each primary cortex has an association cortex</a:t>
            </a:r>
          </a:p>
        </p:txBody>
      </p:sp>
      <p:sp>
        <p:nvSpPr>
          <p:cNvPr id="16" name="Title 1">
            <a:extLst>
              <a:ext uri="{FF2B5EF4-FFF2-40B4-BE49-F238E27FC236}">
                <a16:creationId xmlns:a16="http://schemas.microsoft.com/office/drawing/2014/main" id="{97585589-C3F3-4E1D-9246-399B1A2687FE}"/>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Visual Pathway</a:t>
            </a:r>
          </a:p>
          <a:p>
            <a:r>
              <a:rPr lang="en-US" sz="3200" b="1" dirty="0">
                <a:solidFill>
                  <a:schemeClr val="bg1">
                    <a:lumMod val="65000"/>
                  </a:schemeClr>
                </a:solidFill>
              </a:rPr>
              <a:t>Visual Cortex</a:t>
            </a:r>
          </a:p>
        </p:txBody>
      </p:sp>
    </p:spTree>
    <p:extLst>
      <p:ext uri="{BB962C8B-B14F-4D97-AF65-F5344CB8AC3E}">
        <p14:creationId xmlns:p14="http://schemas.microsoft.com/office/powerpoint/2010/main" val="395726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pPr marL="571500" indent="-571500">
              <a:buFont typeface="Wingdings" panose="05000000000000000000" pitchFamily="2" charset="2"/>
              <a:buChar char="§"/>
            </a:pPr>
            <a:r>
              <a:rPr lang="en-US" dirty="0"/>
              <a:t>Objectives</a:t>
            </a:r>
            <a:endParaRPr lang="en-GB" dirty="0"/>
          </a:p>
        </p:txBody>
      </p:sp>
      <p:sp>
        <p:nvSpPr>
          <p:cNvPr id="8" name="Content Placeholder 7"/>
          <p:cNvSpPr>
            <a:spLocks noGrp="1"/>
          </p:cNvSpPr>
          <p:nvPr>
            <p:ph idx="1"/>
          </p:nvPr>
        </p:nvSpPr>
        <p:spPr>
          <a:xfrm>
            <a:off x="838200" y="1512235"/>
            <a:ext cx="10515600" cy="4750453"/>
          </a:xfrm>
        </p:spPr>
        <p:txBody>
          <a:bodyPr>
            <a:noAutofit/>
          </a:bodyPr>
          <a:lstStyle/>
          <a:p>
            <a:pPr>
              <a:buNone/>
              <a:defRPr/>
            </a:pPr>
            <a:r>
              <a:rPr lang="en-US" b="1" dirty="0"/>
              <a:t>At the end of the lecture, students should be able to:</a:t>
            </a:r>
          </a:p>
          <a:p>
            <a:pPr marL="403225" lvl="0" indent="-403225">
              <a:buFont typeface="Wingdings" panose="05000000000000000000" pitchFamily="2" charset="2"/>
              <a:buChar char="ü"/>
              <a:defRPr/>
            </a:pPr>
            <a:r>
              <a:rPr lang="en-US" dirty="0">
                <a:cs typeface="Times New Roman" pitchFamily="18" charset="0"/>
              </a:rPr>
              <a:t>List the cranial nuclei related to </a:t>
            </a:r>
            <a:r>
              <a:rPr lang="en-US" u="sng" dirty="0" err="1">
                <a:cs typeface="Times New Roman" pitchFamily="18" charset="0"/>
              </a:rPr>
              <a:t>occulomotor</a:t>
            </a:r>
            <a:r>
              <a:rPr lang="en-US" dirty="0">
                <a:cs typeface="Times New Roman" pitchFamily="18" charset="0"/>
              </a:rPr>
              <a:t>, </a:t>
            </a:r>
            <a:r>
              <a:rPr lang="en-US" u="sng" dirty="0">
                <a:cs typeface="Times New Roman" pitchFamily="18" charset="0"/>
              </a:rPr>
              <a:t>trochlea</a:t>
            </a:r>
            <a:r>
              <a:rPr lang="en-US" dirty="0">
                <a:cs typeface="Times New Roman" pitchFamily="18" charset="0"/>
              </a:rPr>
              <a:t>r, and </a:t>
            </a:r>
            <a:r>
              <a:rPr lang="en-US" u="sng" dirty="0">
                <a:cs typeface="Times New Roman" pitchFamily="18" charset="0"/>
              </a:rPr>
              <a:t>abducent </a:t>
            </a:r>
            <a:r>
              <a:rPr lang="en-US" dirty="0">
                <a:cs typeface="Times New Roman" pitchFamily="18" charset="0"/>
              </a:rPr>
              <a:t>nerves in the brain stem.</a:t>
            </a:r>
          </a:p>
          <a:p>
            <a:pPr marL="403225" lvl="0" indent="-403225">
              <a:buFont typeface="Wingdings" panose="05000000000000000000" pitchFamily="2" charset="2"/>
              <a:buChar char="ü"/>
              <a:defRPr/>
            </a:pPr>
            <a:r>
              <a:rPr lang="en-US" dirty="0">
                <a:cs typeface="Times New Roman" pitchFamily="18" charset="0"/>
              </a:rPr>
              <a:t>Describe the </a:t>
            </a:r>
            <a:r>
              <a:rPr lang="en-US" u="sng" dirty="0">
                <a:cs typeface="Times New Roman" pitchFamily="18" charset="0"/>
              </a:rPr>
              <a:t>type</a:t>
            </a:r>
            <a:r>
              <a:rPr lang="en-US" dirty="0">
                <a:cs typeface="Times New Roman" pitchFamily="18" charset="0"/>
              </a:rPr>
              <a:t> and </a:t>
            </a:r>
            <a:r>
              <a:rPr lang="en-US" u="sng" dirty="0">
                <a:cs typeface="Times New Roman" pitchFamily="18" charset="0"/>
              </a:rPr>
              <a:t>site</a:t>
            </a:r>
            <a:r>
              <a:rPr lang="en-US" dirty="0">
                <a:cs typeface="Times New Roman" pitchFamily="18" charset="0"/>
              </a:rPr>
              <a:t> of each nucleus.</a:t>
            </a:r>
          </a:p>
          <a:p>
            <a:pPr marL="403225" lvl="0" indent="-403225">
              <a:buFont typeface="Wingdings" panose="05000000000000000000" pitchFamily="2" charset="2"/>
              <a:buChar char="ü"/>
              <a:defRPr/>
            </a:pPr>
            <a:r>
              <a:rPr lang="en-US" dirty="0">
                <a:cs typeface="Times New Roman" pitchFamily="18" charset="0"/>
              </a:rPr>
              <a:t>Describe the site of </a:t>
            </a:r>
            <a:r>
              <a:rPr lang="en-US" u="sng" dirty="0">
                <a:cs typeface="Times New Roman" pitchFamily="18" charset="0"/>
              </a:rPr>
              <a:t>emergence</a:t>
            </a:r>
            <a:r>
              <a:rPr lang="en-US" dirty="0">
                <a:cs typeface="Times New Roman" pitchFamily="18" charset="0"/>
              </a:rPr>
              <a:t> and </a:t>
            </a:r>
            <a:r>
              <a:rPr lang="en-US" u="sng" dirty="0">
                <a:cs typeface="Times New Roman" pitchFamily="18" charset="0"/>
              </a:rPr>
              <a:t>course</a:t>
            </a:r>
            <a:r>
              <a:rPr lang="en-US" dirty="0">
                <a:cs typeface="Times New Roman" pitchFamily="18" charset="0"/>
              </a:rPr>
              <a:t> of these 3 nerves.</a:t>
            </a:r>
          </a:p>
          <a:p>
            <a:pPr marL="403225" lvl="0" indent="-403225">
              <a:buFont typeface="Wingdings" panose="05000000000000000000" pitchFamily="2" charset="2"/>
              <a:buChar char="ü"/>
              <a:defRPr/>
            </a:pPr>
            <a:r>
              <a:rPr lang="en-US" dirty="0">
                <a:cs typeface="Times New Roman" pitchFamily="18" charset="0"/>
              </a:rPr>
              <a:t>Describe the important relations of oculomotor, trochlear, and abducent nerves in the orbit </a:t>
            </a:r>
          </a:p>
          <a:p>
            <a:pPr marL="403225" lvl="0" indent="-403225">
              <a:buFont typeface="Wingdings" panose="05000000000000000000" pitchFamily="2" charset="2"/>
              <a:buChar char="ü"/>
              <a:defRPr/>
            </a:pPr>
            <a:r>
              <a:rPr lang="en-US" dirty="0">
                <a:cs typeface="Times New Roman" pitchFamily="18" charset="0"/>
              </a:rPr>
              <a:t>List the </a:t>
            </a:r>
            <a:r>
              <a:rPr lang="en-US" u="sng" dirty="0">
                <a:cs typeface="Times New Roman" pitchFamily="18" charset="0"/>
              </a:rPr>
              <a:t>orbital muscles</a:t>
            </a:r>
            <a:r>
              <a:rPr lang="en-US" dirty="0">
                <a:cs typeface="Times New Roman" pitchFamily="18" charset="0"/>
              </a:rPr>
              <a:t> supplied by each of these 3 nerves.</a:t>
            </a:r>
          </a:p>
          <a:p>
            <a:pPr marL="403225" lvl="0" indent="-403225">
              <a:buFont typeface="Wingdings" panose="05000000000000000000" pitchFamily="2" charset="2"/>
              <a:buChar char="ü"/>
              <a:defRPr/>
            </a:pPr>
            <a:r>
              <a:rPr lang="en-US" dirty="0">
                <a:cs typeface="Times New Roman" pitchFamily="18" charset="0"/>
              </a:rPr>
              <a:t>Describe the effect of </a:t>
            </a:r>
            <a:r>
              <a:rPr lang="en-US" u="sng" dirty="0">
                <a:cs typeface="Times New Roman" pitchFamily="18" charset="0"/>
              </a:rPr>
              <a:t>lesion</a:t>
            </a:r>
            <a:r>
              <a:rPr lang="en-US" dirty="0">
                <a:cs typeface="Times New Roman" pitchFamily="18" charset="0"/>
              </a:rPr>
              <a:t> of each of these 3 nerves.</a:t>
            </a:r>
          </a:p>
          <a:p>
            <a:pPr marL="403225" lvl="0" indent="-403225">
              <a:buFont typeface="Wingdings" panose="05000000000000000000" pitchFamily="2" charset="2"/>
              <a:buChar char="ü"/>
              <a:defRPr/>
            </a:pPr>
            <a:r>
              <a:rPr lang="en-US" dirty="0">
                <a:cs typeface="Times New Roman" pitchFamily="18" charset="0"/>
              </a:rPr>
              <a:t>Describe the </a:t>
            </a:r>
            <a:r>
              <a:rPr lang="en-US" u="sng" dirty="0">
                <a:cs typeface="Times New Roman" pitchFamily="18" charset="0"/>
              </a:rPr>
              <a:t>optic nerve</a:t>
            </a:r>
            <a:r>
              <a:rPr lang="en-US" dirty="0">
                <a:cs typeface="Times New Roman" pitchFamily="18" charset="0"/>
              </a:rPr>
              <a:t> and visual pathway. </a:t>
            </a:r>
            <a:endParaRPr lang="en-US" dirty="0"/>
          </a:p>
        </p:txBody>
      </p:sp>
    </p:spTree>
    <p:extLst>
      <p:ext uri="{BB962C8B-B14F-4D97-AF65-F5344CB8AC3E}">
        <p14:creationId xmlns:p14="http://schemas.microsoft.com/office/powerpoint/2010/main" val="101378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FE9F9EA-4727-4EFC-98B3-FF1D78A9E975}"/>
              </a:ext>
            </a:extLst>
          </p:cNvPr>
          <p:cNvGrpSpPr/>
          <p:nvPr/>
        </p:nvGrpSpPr>
        <p:grpSpPr>
          <a:xfrm>
            <a:off x="637631" y="4240045"/>
            <a:ext cx="3934841" cy="2439902"/>
            <a:chOff x="7339781" y="936522"/>
            <a:chExt cx="5154614" cy="5410200"/>
          </a:xfrm>
        </p:grpSpPr>
        <p:pic>
          <p:nvPicPr>
            <p:cNvPr id="5" name="Picture 6" descr="22">
              <a:extLst>
                <a:ext uri="{FF2B5EF4-FFF2-40B4-BE49-F238E27FC236}">
                  <a16:creationId xmlns:a16="http://schemas.microsoft.com/office/drawing/2014/main" id="{B783E6DC-F1C8-41E4-A0F3-A083271BE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 r="2863" b="4832"/>
            <a:stretch>
              <a:fillRect/>
            </a:stretch>
          </p:blipFill>
          <p:spPr>
            <a:xfrm>
              <a:off x="7339781" y="936522"/>
              <a:ext cx="5105400" cy="5410200"/>
            </a:xfrm>
            <a:prstGeom prst="rect">
              <a:avLst/>
            </a:prstGeom>
            <a:noFill/>
            <a:ln>
              <a:noFill/>
              <a:miter lim="800000"/>
              <a:headEnd/>
              <a:tailEnd/>
            </a:ln>
          </p:spPr>
        </p:pic>
        <p:sp>
          <p:nvSpPr>
            <p:cNvPr id="6" name="Oval 7">
              <a:extLst>
                <a:ext uri="{FF2B5EF4-FFF2-40B4-BE49-F238E27FC236}">
                  <a16:creationId xmlns:a16="http://schemas.microsoft.com/office/drawing/2014/main" id="{04368F02-B8EB-412A-B5AC-57C62624DADA}"/>
                </a:ext>
              </a:extLst>
            </p:cNvPr>
            <p:cNvSpPr>
              <a:spLocks noChangeArrowheads="1"/>
            </p:cNvSpPr>
            <p:nvPr/>
          </p:nvSpPr>
          <p:spPr bwMode="auto">
            <a:xfrm>
              <a:off x="11188557" y="1921266"/>
              <a:ext cx="1078787" cy="277403"/>
            </a:xfrm>
            <a:prstGeom prst="rect">
              <a:avLst/>
            </a:prstGeom>
            <a:noFill/>
            <a:ln w="25400">
              <a:solidFill>
                <a:schemeClr val="accent6">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Oval 8">
              <a:extLst>
                <a:ext uri="{FF2B5EF4-FFF2-40B4-BE49-F238E27FC236}">
                  <a16:creationId xmlns:a16="http://schemas.microsoft.com/office/drawing/2014/main" id="{BB0C88F1-2DF5-485C-8CE2-7A5EC5623E98}"/>
                </a:ext>
              </a:extLst>
            </p:cNvPr>
            <p:cNvSpPr>
              <a:spLocks noChangeArrowheads="1"/>
            </p:cNvSpPr>
            <p:nvPr/>
          </p:nvSpPr>
          <p:spPr bwMode="auto">
            <a:xfrm>
              <a:off x="11177341" y="2938410"/>
              <a:ext cx="1172196" cy="245004"/>
            </a:xfrm>
            <a:prstGeom prst="rect">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Oval 9">
              <a:extLst>
                <a:ext uri="{FF2B5EF4-FFF2-40B4-BE49-F238E27FC236}">
                  <a16:creationId xmlns:a16="http://schemas.microsoft.com/office/drawing/2014/main" id="{6BAE4008-BB95-4356-BF54-D72BCCB810B0}"/>
                </a:ext>
              </a:extLst>
            </p:cNvPr>
            <p:cNvSpPr>
              <a:spLocks noChangeArrowheads="1"/>
            </p:cNvSpPr>
            <p:nvPr/>
          </p:nvSpPr>
          <p:spPr bwMode="auto">
            <a:xfrm>
              <a:off x="11188557" y="3842535"/>
              <a:ext cx="1305838" cy="316612"/>
            </a:xfrm>
            <a:prstGeom prst="rect">
              <a:avLst/>
            </a:prstGeom>
            <a:noFill/>
            <a:ln w="25400">
              <a:solidFill>
                <a:schemeClr val="accent4">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9" name="Picture 9" descr="vistopo">
            <a:extLst>
              <a:ext uri="{FF2B5EF4-FFF2-40B4-BE49-F238E27FC236}">
                <a16:creationId xmlns:a16="http://schemas.microsoft.com/office/drawing/2014/main" id="{E4788327-75DE-46F7-8A25-372703330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24"/>
          <a:stretch>
            <a:fillRect/>
          </a:stretch>
        </p:blipFill>
        <p:spPr bwMode="auto">
          <a:xfrm>
            <a:off x="4761081" y="4273137"/>
            <a:ext cx="2914004" cy="24099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D7E4229-FB2B-4296-91F2-195C081354CF}"/>
              </a:ext>
            </a:extLst>
          </p:cNvPr>
          <p:cNvSpPr/>
          <p:nvPr/>
        </p:nvSpPr>
        <p:spPr>
          <a:xfrm>
            <a:off x="721042" y="1108755"/>
            <a:ext cx="7358210" cy="13107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656EB41-A20E-4ABA-8BA7-E3FEF880DBF9}"/>
              </a:ext>
            </a:extLst>
          </p:cNvPr>
          <p:cNvSpPr/>
          <p:nvPr/>
        </p:nvSpPr>
        <p:spPr>
          <a:xfrm>
            <a:off x="697184" y="2496307"/>
            <a:ext cx="7382068" cy="67427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A56F897-EF30-4774-82F7-8B60176E177E}"/>
              </a:ext>
            </a:extLst>
          </p:cNvPr>
          <p:cNvSpPr/>
          <p:nvPr/>
        </p:nvSpPr>
        <p:spPr>
          <a:xfrm>
            <a:off x="721042" y="3575563"/>
            <a:ext cx="7358210" cy="6644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DA2B78A-CE7E-43B7-A5AB-555DA3635671}"/>
              </a:ext>
            </a:extLst>
          </p:cNvPr>
          <p:cNvSpPr/>
          <p:nvPr/>
        </p:nvSpPr>
        <p:spPr>
          <a:xfrm>
            <a:off x="343825" y="1098816"/>
            <a:ext cx="7803983" cy="3170099"/>
          </a:xfrm>
          <a:prstGeom prst="rect">
            <a:avLst/>
          </a:prstGeom>
        </p:spPr>
        <p:txBody>
          <a:bodyPr wrap="square">
            <a:spAutoFit/>
          </a:bodyPr>
          <a:lstStyle/>
          <a:p>
            <a:pPr marL="381000" lvl="0" indent="-381000">
              <a:spcBef>
                <a:spcPts val="1200"/>
              </a:spcBef>
              <a:buFontTx/>
              <a:buAutoNum type="arabicPeriod"/>
              <a:defRPr/>
            </a:pPr>
            <a:r>
              <a:rPr lang="en-US" sz="2000" kern="1200" dirty="0">
                <a:solidFill>
                  <a:schemeClr val="tx1"/>
                </a:solidFill>
                <a:latin typeface="+mj-lt"/>
                <a:ea typeface="+mn-ea"/>
                <a:cs typeface="+mn-cs"/>
              </a:rPr>
              <a:t>Disease of the </a:t>
            </a:r>
            <a:r>
              <a:rPr lang="en-US" sz="2000" b="1" kern="1200" dirty="0">
                <a:solidFill>
                  <a:schemeClr val="tx1"/>
                </a:solidFill>
                <a:latin typeface="+mj-lt"/>
                <a:ea typeface="+mn-ea"/>
                <a:cs typeface="+mn-cs"/>
              </a:rPr>
              <a:t>eyeball</a:t>
            </a:r>
            <a:r>
              <a:rPr lang="en-US" sz="2000" kern="1200" dirty="0">
                <a:solidFill>
                  <a:schemeClr val="tx1"/>
                </a:solidFill>
                <a:latin typeface="+mj-lt"/>
                <a:ea typeface="+mn-ea"/>
                <a:cs typeface="+mn-cs"/>
              </a:rPr>
              <a:t> (cataract, intraocular hemorrhage, retinal detachment, </a:t>
            </a:r>
            <a:r>
              <a:rPr lang="en-US" sz="2000" kern="1200" dirty="0">
                <a:solidFill>
                  <a:schemeClr val="bg1">
                    <a:lumMod val="50000"/>
                  </a:schemeClr>
                </a:solidFill>
                <a:latin typeface="+mj-lt"/>
                <a:ea typeface="+mn-ea"/>
                <a:cs typeface="+mn-cs"/>
              </a:rPr>
              <a:t>glaucoma &amp; methyl alcoho</a:t>
            </a:r>
            <a:r>
              <a:rPr lang="en-US" sz="2000" dirty="0">
                <a:solidFill>
                  <a:schemeClr val="bg1">
                    <a:lumMod val="50000"/>
                  </a:schemeClr>
                </a:solidFill>
                <a:latin typeface="+mj-lt"/>
              </a:rPr>
              <a:t>l poising</a:t>
            </a:r>
            <a:r>
              <a:rPr lang="en-US" sz="2000" kern="1200" dirty="0">
                <a:solidFill>
                  <a:schemeClr val="tx1"/>
                </a:solidFill>
                <a:latin typeface="+mj-lt"/>
                <a:ea typeface="+mn-ea"/>
                <a:cs typeface="+mn-cs"/>
              </a:rPr>
              <a:t>) and disease of the </a:t>
            </a:r>
            <a:r>
              <a:rPr lang="en-US" sz="2000" b="1" kern="1200" dirty="0">
                <a:solidFill>
                  <a:schemeClr val="tx1"/>
                </a:solidFill>
                <a:latin typeface="+mj-lt"/>
                <a:ea typeface="+mn-ea"/>
                <a:cs typeface="+mn-cs"/>
              </a:rPr>
              <a:t>optic nerve </a:t>
            </a:r>
            <a:r>
              <a:rPr lang="en-US" sz="2000" kern="1200" dirty="0">
                <a:solidFill>
                  <a:schemeClr val="tx1"/>
                </a:solidFill>
                <a:latin typeface="+mj-lt"/>
                <a:ea typeface="+mn-ea"/>
                <a:cs typeface="+mn-cs"/>
              </a:rPr>
              <a:t>(multiple sclerosis, optic nerve tumors)</a:t>
            </a:r>
            <a:r>
              <a:rPr lang="en-US" sz="2000" b="1" kern="1200" dirty="0">
                <a:solidFill>
                  <a:schemeClr val="tx1"/>
                </a:solidFill>
                <a:latin typeface="+mj-lt"/>
                <a:ea typeface="+mn-ea"/>
                <a:cs typeface="+mn-cs"/>
              </a:rPr>
              <a:t> </a:t>
            </a:r>
            <a:r>
              <a:rPr lang="en-US" sz="2000" u="sng" kern="1200" dirty="0">
                <a:solidFill>
                  <a:schemeClr val="tx1"/>
                </a:solidFill>
                <a:latin typeface="+mj-lt"/>
                <a:ea typeface="+mn-ea"/>
                <a:cs typeface="+mn-cs"/>
              </a:rPr>
              <a:t>lead to</a:t>
            </a:r>
            <a:r>
              <a:rPr lang="en-US" sz="2000" b="1" kern="1200" dirty="0">
                <a:solidFill>
                  <a:schemeClr val="tx1"/>
                </a:solidFill>
                <a:latin typeface="+mj-lt"/>
                <a:ea typeface="+mn-ea"/>
                <a:cs typeface="+mn-cs"/>
              </a:rPr>
              <a:t> :</a:t>
            </a:r>
            <a:r>
              <a:rPr lang="en-US" sz="2000" kern="1200" dirty="0">
                <a:solidFill>
                  <a:schemeClr val="tx1"/>
                </a:solidFill>
                <a:latin typeface="+mj-lt"/>
                <a:ea typeface="+mn-ea"/>
                <a:cs typeface="+mn-cs"/>
              </a:rPr>
              <a:t> </a:t>
            </a:r>
            <a:r>
              <a:rPr lang="en-US" sz="2000" b="1" kern="1200" dirty="0">
                <a:solidFill>
                  <a:schemeClr val="tx1"/>
                </a:solidFill>
                <a:latin typeface="+mj-lt"/>
                <a:ea typeface="+mn-ea"/>
                <a:cs typeface="+mn-cs"/>
              </a:rPr>
              <a:t>loss of vision </a:t>
            </a:r>
            <a:r>
              <a:rPr lang="en-US" sz="2000" kern="1200" dirty="0">
                <a:solidFill>
                  <a:schemeClr val="tx1"/>
                </a:solidFill>
                <a:latin typeface="+mj-lt"/>
                <a:ea typeface="+mn-ea"/>
                <a:cs typeface="+mn-cs"/>
              </a:rPr>
              <a:t>in the affected eye </a:t>
            </a:r>
            <a:r>
              <a:rPr lang="en-US" sz="2000" b="1" kern="1200" dirty="0">
                <a:solidFill>
                  <a:schemeClr val="tx1"/>
                </a:solidFill>
                <a:latin typeface="+mj-lt"/>
                <a:ea typeface="+mn-ea"/>
                <a:cs typeface="+mn-cs"/>
              </a:rPr>
              <a:t>(monocular blindness). </a:t>
            </a:r>
          </a:p>
          <a:p>
            <a:pPr marL="381000" lvl="0" indent="-381000">
              <a:spcBef>
                <a:spcPts val="1200"/>
              </a:spcBef>
              <a:buFontTx/>
              <a:buAutoNum type="arabicPeriod"/>
              <a:defRPr/>
            </a:pPr>
            <a:r>
              <a:rPr lang="en-US" sz="2000" kern="1200" dirty="0">
                <a:solidFill>
                  <a:schemeClr val="tx1"/>
                </a:solidFill>
                <a:latin typeface="+mj-lt"/>
                <a:ea typeface="+mn-ea"/>
                <a:cs typeface="+mn-cs"/>
              </a:rPr>
              <a:t>Compression of the </a:t>
            </a:r>
            <a:r>
              <a:rPr lang="en-US" sz="2000" b="1" kern="1200" dirty="0">
                <a:solidFill>
                  <a:schemeClr val="tx1"/>
                </a:solidFill>
                <a:latin typeface="+mj-lt"/>
                <a:ea typeface="+mn-ea"/>
                <a:cs typeface="+mn-cs"/>
              </a:rPr>
              <a:t>optic chiasm </a:t>
            </a:r>
            <a:r>
              <a:rPr lang="en-US" sz="2000" kern="1200" dirty="0">
                <a:solidFill>
                  <a:schemeClr val="tx1"/>
                </a:solidFill>
                <a:latin typeface="+mj-lt"/>
                <a:ea typeface="+mn-ea"/>
                <a:cs typeface="+mn-cs"/>
              </a:rPr>
              <a:t>by an adjacent pituitary tumor </a:t>
            </a:r>
            <a:r>
              <a:rPr lang="en-US" sz="2000" u="sng" kern="1200" dirty="0">
                <a:solidFill>
                  <a:schemeClr val="tx1"/>
                </a:solidFill>
                <a:latin typeface="+mj-lt"/>
                <a:ea typeface="+mn-ea"/>
                <a:cs typeface="+mn-cs"/>
              </a:rPr>
              <a:t>leads to</a:t>
            </a:r>
            <a:r>
              <a:rPr lang="en-US" sz="2000" kern="1200" dirty="0">
                <a:solidFill>
                  <a:schemeClr val="tx1"/>
                </a:solidFill>
                <a:latin typeface="+mj-lt"/>
                <a:ea typeface="+mn-ea"/>
                <a:cs typeface="+mn-cs"/>
              </a:rPr>
              <a:t>:</a:t>
            </a:r>
            <a:r>
              <a:rPr lang="en-US" sz="2000" b="1" kern="1200" dirty="0">
                <a:solidFill>
                  <a:schemeClr val="tx1"/>
                </a:solidFill>
                <a:latin typeface="+mj-lt"/>
                <a:ea typeface="+mn-ea"/>
                <a:cs typeface="+mn-cs"/>
              </a:rPr>
              <a:t> bitemporal hemianopia. </a:t>
            </a:r>
            <a:br>
              <a:rPr lang="en-US" sz="2000" b="1" kern="1200" dirty="0">
                <a:solidFill>
                  <a:schemeClr val="tx1"/>
                </a:solidFill>
                <a:latin typeface="+mj-lt"/>
                <a:ea typeface="+mn-ea"/>
                <a:cs typeface="+mn-cs"/>
              </a:rPr>
            </a:br>
            <a:endParaRPr lang="en-US" sz="2000" kern="1200" dirty="0">
              <a:solidFill>
                <a:schemeClr val="tx1"/>
              </a:solidFill>
              <a:latin typeface="+mj-lt"/>
              <a:ea typeface="+mn-ea"/>
              <a:cs typeface="+mn-cs"/>
            </a:endParaRPr>
          </a:p>
          <a:p>
            <a:pPr marL="381000" lvl="0" indent="-381000">
              <a:spcBef>
                <a:spcPts val="1200"/>
              </a:spcBef>
              <a:buFontTx/>
              <a:buAutoNum type="arabicPeriod"/>
              <a:defRPr/>
            </a:pPr>
            <a:r>
              <a:rPr lang="en-US" sz="2000" kern="1200" dirty="0">
                <a:solidFill>
                  <a:schemeClr val="tx1"/>
                </a:solidFill>
                <a:latin typeface="+mj-lt"/>
                <a:ea typeface="+mn-ea"/>
                <a:cs typeface="+mn-cs"/>
              </a:rPr>
              <a:t>Vascular and neoplastic lesions</a:t>
            </a:r>
            <a:r>
              <a:rPr lang="en-US" sz="2000" b="1" kern="1200" dirty="0">
                <a:solidFill>
                  <a:schemeClr val="tx1"/>
                </a:solidFill>
                <a:latin typeface="+mj-lt"/>
                <a:ea typeface="+mn-ea"/>
                <a:cs typeface="+mn-cs"/>
              </a:rPr>
              <a:t> </a:t>
            </a:r>
            <a:r>
              <a:rPr lang="en-US" sz="2000" kern="1200" dirty="0">
                <a:solidFill>
                  <a:schemeClr val="tx1"/>
                </a:solidFill>
                <a:latin typeface="+mj-lt"/>
                <a:ea typeface="+mn-ea"/>
                <a:cs typeface="+mn-cs"/>
              </a:rPr>
              <a:t>of the </a:t>
            </a:r>
            <a:r>
              <a:rPr lang="en-US" sz="2000" b="1" kern="1200" dirty="0">
                <a:solidFill>
                  <a:schemeClr val="tx1"/>
                </a:solidFill>
                <a:latin typeface="+mj-lt"/>
                <a:ea typeface="+mn-ea"/>
                <a:cs typeface="+mn-cs"/>
              </a:rPr>
              <a:t>optic tract, optic radiation </a:t>
            </a:r>
            <a:r>
              <a:rPr lang="en-US" sz="2000" kern="1200" dirty="0">
                <a:solidFill>
                  <a:schemeClr val="tx1"/>
                </a:solidFill>
                <a:latin typeface="+mj-lt"/>
                <a:ea typeface="+mn-ea"/>
                <a:cs typeface="+mn-cs"/>
              </a:rPr>
              <a:t>or </a:t>
            </a:r>
            <a:r>
              <a:rPr lang="en-US" sz="2000" b="1" kern="1200" dirty="0">
                <a:solidFill>
                  <a:schemeClr val="tx1"/>
                </a:solidFill>
                <a:latin typeface="+mj-lt"/>
                <a:ea typeface="+mn-ea"/>
                <a:cs typeface="+mn-cs"/>
              </a:rPr>
              <a:t>occipital cortex </a:t>
            </a:r>
            <a:r>
              <a:rPr lang="en-US" sz="2000" u="sng" kern="1200" dirty="0">
                <a:solidFill>
                  <a:schemeClr val="tx1"/>
                </a:solidFill>
                <a:latin typeface="+mj-lt"/>
                <a:ea typeface="+mn-ea"/>
                <a:cs typeface="+mn-cs"/>
              </a:rPr>
              <a:t>produce</a:t>
            </a:r>
            <a:r>
              <a:rPr lang="en-US" sz="2000" b="1" kern="1200" dirty="0">
                <a:solidFill>
                  <a:schemeClr val="tx1"/>
                </a:solidFill>
                <a:latin typeface="+mj-lt"/>
                <a:ea typeface="+mn-ea"/>
                <a:cs typeface="+mn-cs"/>
              </a:rPr>
              <a:t>: </a:t>
            </a:r>
            <a:r>
              <a:rPr lang="en-US" sz="2000" b="1" kern="1200" dirty="0">
                <a:solidFill>
                  <a:srgbClr val="FF0000"/>
                </a:solidFill>
                <a:latin typeface="+mj-lt"/>
                <a:ea typeface="+mn-ea"/>
                <a:cs typeface="+mn-cs"/>
              </a:rPr>
              <a:t>contralateral homonymous hemianopia</a:t>
            </a:r>
            <a:r>
              <a:rPr lang="en-US" sz="2000" b="1" kern="1200" dirty="0">
                <a:solidFill>
                  <a:schemeClr val="tx1"/>
                </a:solidFill>
                <a:latin typeface="+mj-lt"/>
                <a:ea typeface="+mn-ea"/>
                <a:cs typeface="+mn-cs"/>
              </a:rPr>
              <a:t>.</a:t>
            </a:r>
          </a:p>
        </p:txBody>
      </p:sp>
      <p:sp>
        <p:nvSpPr>
          <p:cNvPr id="3" name="TextBox 2">
            <a:extLst>
              <a:ext uri="{FF2B5EF4-FFF2-40B4-BE49-F238E27FC236}">
                <a16:creationId xmlns:a16="http://schemas.microsoft.com/office/drawing/2014/main" id="{93A9B77C-6629-4D55-911A-DCFC4587CEBC}"/>
              </a:ext>
            </a:extLst>
          </p:cNvPr>
          <p:cNvSpPr txBox="1"/>
          <p:nvPr/>
        </p:nvSpPr>
        <p:spPr>
          <a:xfrm>
            <a:off x="8147808" y="1601634"/>
            <a:ext cx="3934841" cy="5078313"/>
          </a:xfrm>
          <a:prstGeom prst="rect">
            <a:avLst/>
          </a:prstGeom>
          <a:noFill/>
          <a:ln w="28575">
            <a:solidFill>
              <a:schemeClr val="bg1">
                <a:lumMod val="65000"/>
              </a:schemeClr>
            </a:solidFill>
            <a:prstDash val="solid"/>
          </a:ln>
        </p:spPr>
        <p:txBody>
          <a:bodyPr wrap="square" rtlCol="0">
            <a:spAutoFit/>
          </a:bodyPr>
          <a:lstStyle/>
          <a:p>
            <a:r>
              <a:rPr lang="en-GB" b="1" u="sng" dirty="0">
                <a:solidFill>
                  <a:schemeClr val="tx1"/>
                </a:solidFill>
                <a:latin typeface="+mj-lt"/>
              </a:rPr>
              <a:t>For you: </a:t>
            </a:r>
            <a:r>
              <a:rPr lang="en-GB" dirty="0">
                <a:solidFill>
                  <a:schemeClr val="tx1"/>
                </a:solidFill>
                <a:latin typeface="+mj-lt"/>
              </a:rPr>
              <a:t>Visual field deficits</a:t>
            </a:r>
          </a:p>
          <a:p>
            <a:pPr marL="180000" indent="-180000">
              <a:buFont typeface="Arial" panose="020B0604020202020204" pitchFamily="34" charset="0"/>
              <a:buChar char="•"/>
            </a:pPr>
            <a:r>
              <a:rPr lang="en-GB" dirty="0">
                <a:solidFill>
                  <a:schemeClr val="tx1"/>
                </a:solidFill>
                <a:latin typeface="+mj-lt"/>
              </a:rPr>
              <a:t>A person may not be able to see objects on their right or left sides (</a:t>
            </a:r>
            <a:r>
              <a:rPr lang="en-GB" b="1" dirty="0">
                <a:solidFill>
                  <a:schemeClr val="tx1"/>
                </a:solidFill>
                <a:latin typeface="+mj-lt"/>
              </a:rPr>
              <a:t>homonymous hemianopsia</a:t>
            </a:r>
            <a:r>
              <a:rPr lang="en-GB" dirty="0">
                <a:solidFill>
                  <a:schemeClr val="tx1"/>
                </a:solidFill>
                <a:latin typeface="+mj-lt"/>
              </a:rPr>
              <a:t>) if the optic tract or radiation or visual cortex is affected. </a:t>
            </a:r>
          </a:p>
          <a:p>
            <a:pPr marL="180000" indent="-180000">
              <a:buFont typeface="Arial" panose="020B0604020202020204" pitchFamily="34" charset="0"/>
              <a:buChar char="•"/>
            </a:pPr>
            <a:r>
              <a:rPr lang="en-GB" dirty="0">
                <a:solidFill>
                  <a:schemeClr val="tx1"/>
                </a:solidFill>
                <a:latin typeface="+mj-lt"/>
              </a:rPr>
              <a:t>Or may have difficulty seeing objects on their outer visual fields (</a:t>
            </a:r>
            <a:r>
              <a:rPr lang="en-GB" b="1" dirty="0">
                <a:solidFill>
                  <a:schemeClr val="tx1"/>
                </a:solidFill>
                <a:latin typeface="+mj-lt"/>
              </a:rPr>
              <a:t>bitemporal hemianopsia</a:t>
            </a:r>
            <a:r>
              <a:rPr lang="en-GB" dirty="0">
                <a:solidFill>
                  <a:schemeClr val="tx1"/>
                </a:solidFill>
                <a:latin typeface="+mj-lt"/>
              </a:rPr>
              <a:t>) if the optic chiasm is involved.</a:t>
            </a:r>
          </a:p>
          <a:p>
            <a:pPr marL="180000" indent="-180000">
              <a:buFont typeface="Arial" panose="020B0604020202020204" pitchFamily="34" charset="0"/>
              <a:buChar char="•"/>
            </a:pPr>
            <a:r>
              <a:rPr lang="en-GB" dirty="0">
                <a:solidFill>
                  <a:schemeClr val="tx1"/>
                </a:solidFill>
                <a:latin typeface="+mj-lt"/>
              </a:rPr>
              <a:t>The pretectal area, or </a:t>
            </a:r>
            <a:r>
              <a:rPr lang="en-GB" b="1" dirty="0">
                <a:solidFill>
                  <a:schemeClr val="tx1"/>
                </a:solidFill>
                <a:latin typeface="+mj-lt"/>
              </a:rPr>
              <a:t>pretectum</a:t>
            </a:r>
            <a:r>
              <a:rPr lang="en-GB" dirty="0">
                <a:solidFill>
                  <a:schemeClr val="tx1"/>
                </a:solidFill>
                <a:latin typeface="+mj-lt"/>
              </a:rPr>
              <a:t>, is a midbrain structure composed of seven nuclei and comprises part of the subcortical visual system. Pretectal nuclei are bilateral group of highly interconnected nuclei located near the junction of the midbrain and forebrain.</a:t>
            </a:r>
          </a:p>
        </p:txBody>
      </p:sp>
      <p:sp>
        <p:nvSpPr>
          <p:cNvPr id="14" name="Title 1">
            <a:extLst>
              <a:ext uri="{FF2B5EF4-FFF2-40B4-BE49-F238E27FC236}">
                <a16:creationId xmlns:a16="http://schemas.microsoft.com/office/drawing/2014/main" id="{9356B943-6319-4544-9C3D-3CDA7C0A1A0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Visual Defects</a:t>
            </a:r>
          </a:p>
        </p:txBody>
      </p:sp>
      <p:sp>
        <p:nvSpPr>
          <p:cNvPr id="15" name="Rectangle: Rounded Corners 14">
            <a:extLst>
              <a:ext uri="{FF2B5EF4-FFF2-40B4-BE49-F238E27FC236}">
                <a16:creationId xmlns:a16="http://schemas.microsoft.com/office/drawing/2014/main" id="{248FC4F6-CFC2-4C02-92E2-FA59990E05AD}"/>
              </a:ext>
            </a:extLst>
          </p:cNvPr>
          <p:cNvSpPr/>
          <p:nvPr/>
        </p:nvSpPr>
        <p:spPr>
          <a:xfrm>
            <a:off x="9166342" y="1093947"/>
            <a:ext cx="2187458" cy="439373"/>
          </a:xfrm>
          <a:prstGeom prst="roundRect">
            <a:avLst/>
          </a:prstGeom>
          <a:noFill/>
          <a:ln w="2857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latin typeface="+mj-lt"/>
              </a:rPr>
              <a:t>JUST READING (EXTRA)</a:t>
            </a:r>
            <a:endParaRPr lang="en-GB" sz="1600" b="1" dirty="0">
              <a:solidFill>
                <a:schemeClr val="bg1">
                  <a:lumMod val="50000"/>
                </a:schemeClr>
              </a:solidFill>
              <a:latin typeface="+mj-lt"/>
            </a:endParaRPr>
          </a:p>
        </p:txBody>
      </p:sp>
    </p:spTree>
    <p:extLst>
      <p:ext uri="{BB962C8B-B14F-4D97-AF65-F5344CB8AC3E}">
        <p14:creationId xmlns:p14="http://schemas.microsoft.com/office/powerpoint/2010/main" val="145951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a:extLst>
              <a:ext uri="{FF2B5EF4-FFF2-40B4-BE49-F238E27FC236}">
                <a16:creationId xmlns:a16="http://schemas.microsoft.com/office/drawing/2014/main" id="{02231859-C7DD-429E-A684-69BCA4F0CBBD}"/>
              </a:ext>
            </a:extLst>
          </p:cNvPr>
          <p:cNvSpPr>
            <a:spLocks noGrp="1" noChangeArrowheads="1"/>
          </p:cNvSpPr>
          <p:nvPr>
            <p:ph type="body" sz="half" idx="1"/>
          </p:nvPr>
        </p:nvSpPr>
        <p:spPr>
          <a:xfrm>
            <a:off x="593954" y="1544110"/>
            <a:ext cx="6692348" cy="5050613"/>
          </a:xfrm>
          <a:noFill/>
          <a:ln>
            <a:noFill/>
          </a:ln>
        </p:spPr>
        <p:txBody>
          <a:bodyPr wrap="square">
            <a:spAutoFit/>
          </a:bodyPr>
          <a:lstStyle/>
          <a:p>
            <a:pPr marL="360000">
              <a:lnSpc>
                <a:spcPct val="90000"/>
              </a:lnSpc>
              <a:spcBef>
                <a:spcPts val="0"/>
              </a:spcBef>
              <a:buFont typeface="Courier New" panose="02070309020205020404" pitchFamily="49" charset="0"/>
              <a:buChar char="o"/>
              <a:defRPr/>
            </a:pPr>
            <a:r>
              <a:rPr lang="en-US" sz="2200" b="1" dirty="0">
                <a:latin typeface="+mj-lt"/>
              </a:rPr>
              <a:t>Retinitis pigmentosa </a:t>
            </a:r>
            <a:r>
              <a:rPr lang="en-US" sz="2200" dirty="0">
                <a:latin typeface="+mj-lt"/>
              </a:rPr>
              <a:t>is an inherited metabolic disorder of the photoreceptor and retinal pigment epithelial cells.</a:t>
            </a:r>
          </a:p>
          <a:p>
            <a:pPr marL="360000">
              <a:lnSpc>
                <a:spcPct val="90000"/>
              </a:lnSpc>
              <a:spcBef>
                <a:spcPts val="0"/>
              </a:spcBef>
              <a:buFont typeface="Courier New" panose="02070309020205020404" pitchFamily="49" charset="0"/>
              <a:buChar char="o"/>
              <a:defRPr/>
            </a:pPr>
            <a:r>
              <a:rPr lang="en-US" sz="2200" dirty="0">
                <a:latin typeface="+mj-lt"/>
              </a:rPr>
              <a:t>It is due to mutation of a key protein in the retinal photoreceptors. </a:t>
            </a:r>
          </a:p>
          <a:p>
            <a:pPr marL="360000">
              <a:lnSpc>
                <a:spcPct val="90000"/>
              </a:lnSpc>
              <a:spcBef>
                <a:spcPts val="0"/>
              </a:spcBef>
              <a:buFont typeface="Courier New" panose="02070309020205020404" pitchFamily="49" charset="0"/>
              <a:buChar char="o"/>
              <a:defRPr/>
            </a:pPr>
            <a:r>
              <a:rPr lang="en-US" sz="2200" dirty="0">
                <a:latin typeface="+mj-lt"/>
              </a:rPr>
              <a:t>Which protein?</a:t>
            </a:r>
          </a:p>
          <a:p>
            <a:pPr marL="360000" indent="0">
              <a:lnSpc>
                <a:spcPct val="90000"/>
              </a:lnSpc>
              <a:spcBef>
                <a:spcPts val="0"/>
              </a:spcBef>
              <a:buNone/>
              <a:defRPr/>
            </a:pPr>
            <a:r>
              <a:rPr lang="en-US" sz="2200" b="1" dirty="0">
                <a:latin typeface="+mj-lt"/>
              </a:rPr>
              <a:t>Rhodopsin.</a:t>
            </a:r>
          </a:p>
          <a:p>
            <a:pPr marL="360000">
              <a:lnSpc>
                <a:spcPct val="90000"/>
              </a:lnSpc>
              <a:spcBef>
                <a:spcPts val="0"/>
              </a:spcBef>
              <a:buFont typeface="Courier New" panose="02070309020205020404" pitchFamily="49" charset="0"/>
              <a:buChar char="o"/>
              <a:defRPr/>
            </a:pPr>
            <a:r>
              <a:rPr lang="en-US" sz="2200" dirty="0">
                <a:latin typeface="+mj-lt"/>
              </a:rPr>
              <a:t>There is:</a:t>
            </a:r>
          </a:p>
          <a:p>
            <a:pPr marL="360000">
              <a:lnSpc>
                <a:spcPct val="90000"/>
              </a:lnSpc>
              <a:spcBef>
                <a:spcPts val="0"/>
              </a:spcBef>
              <a:defRPr/>
            </a:pPr>
            <a:r>
              <a:rPr lang="en-US" sz="2200" b="1" dirty="0">
                <a:latin typeface="+mj-lt"/>
              </a:rPr>
              <a:t>P</a:t>
            </a:r>
            <a:r>
              <a:rPr lang="en-US" sz="2200" dirty="0">
                <a:latin typeface="+mj-lt"/>
              </a:rPr>
              <a:t>rogressive night blindness</a:t>
            </a:r>
          </a:p>
          <a:p>
            <a:pPr marL="360000">
              <a:lnSpc>
                <a:spcPct val="90000"/>
              </a:lnSpc>
              <a:spcBef>
                <a:spcPts val="0"/>
              </a:spcBef>
              <a:defRPr/>
            </a:pPr>
            <a:r>
              <a:rPr lang="en-US" sz="2200" b="1" dirty="0">
                <a:latin typeface="+mj-lt"/>
              </a:rPr>
              <a:t>P</a:t>
            </a:r>
            <a:r>
              <a:rPr lang="en-US" sz="2200" dirty="0">
                <a:latin typeface="+mj-lt"/>
              </a:rPr>
              <a:t>eripheral visual field constriction </a:t>
            </a:r>
          </a:p>
          <a:p>
            <a:pPr marL="360000">
              <a:lnSpc>
                <a:spcPct val="90000"/>
              </a:lnSpc>
              <a:spcBef>
                <a:spcPts val="0"/>
              </a:spcBef>
              <a:defRPr/>
            </a:pPr>
            <a:r>
              <a:rPr lang="en-US" sz="2200" b="1" dirty="0">
                <a:latin typeface="+mj-lt"/>
              </a:rPr>
              <a:t>P</a:t>
            </a:r>
            <a:r>
              <a:rPr lang="en-US" sz="2200" dirty="0">
                <a:latin typeface="+mj-lt"/>
              </a:rPr>
              <a:t>igmentation of the retina visible on ophthalmoscopy.</a:t>
            </a:r>
          </a:p>
          <a:p>
            <a:pPr marL="360000">
              <a:lnSpc>
                <a:spcPct val="90000"/>
              </a:lnSpc>
              <a:spcBef>
                <a:spcPts val="0"/>
              </a:spcBef>
              <a:buFont typeface="Courier New" panose="02070309020205020404" pitchFamily="49" charset="0"/>
              <a:buChar char="o"/>
              <a:defRPr/>
            </a:pPr>
            <a:r>
              <a:rPr lang="en-US" sz="2200" dirty="0">
                <a:latin typeface="+mj-lt"/>
              </a:rPr>
              <a:t>Which type of photoreceptor is affected?</a:t>
            </a:r>
          </a:p>
          <a:p>
            <a:pPr marL="360000" indent="0">
              <a:lnSpc>
                <a:spcPct val="90000"/>
              </a:lnSpc>
              <a:spcBef>
                <a:spcPts val="0"/>
              </a:spcBef>
              <a:buNone/>
              <a:defRPr/>
            </a:pPr>
            <a:r>
              <a:rPr lang="en-US" sz="2200" b="1" dirty="0">
                <a:latin typeface="+mj-lt"/>
              </a:rPr>
              <a:t>Rods.</a:t>
            </a:r>
          </a:p>
        </p:txBody>
      </p:sp>
      <p:pic>
        <p:nvPicPr>
          <p:cNvPr id="158726" name="Picture 6" descr="retinitis_pigmentosa">
            <a:extLst>
              <a:ext uri="{FF2B5EF4-FFF2-40B4-BE49-F238E27FC236}">
                <a16:creationId xmlns:a16="http://schemas.microsoft.com/office/drawing/2014/main" id="{47E417C2-FFC8-4654-9AFB-6E7BCBE1FC7D}"/>
              </a:ext>
            </a:extLst>
          </p:cNvPr>
          <p:cNvPicPr>
            <a:picLocks noGrp="1" noChangeAspect="1" noChangeArrowheads="1"/>
          </p:cNvPicPr>
          <p:nvPr>
            <p:ph sz="half" idx="2"/>
          </p:nvPr>
        </p:nvPicPr>
        <p:blipFill rotWithShape="1">
          <a:blip r:embed="rId3"/>
          <a:srcRect l="-140" t="1" b="-664"/>
          <a:stretch/>
        </p:blipFill>
        <p:spPr>
          <a:xfrm>
            <a:off x="7384776" y="1674204"/>
            <a:ext cx="4408004" cy="4512915"/>
          </a:xfrm>
          <a:noFill/>
          <a:ln>
            <a:noFill/>
          </a:ln>
          <a:effectLst/>
        </p:spPr>
      </p:pic>
      <p:sp>
        <p:nvSpPr>
          <p:cNvPr id="5" name="Title 1">
            <a:extLst>
              <a:ext uri="{FF2B5EF4-FFF2-40B4-BE49-F238E27FC236}">
                <a16:creationId xmlns:a16="http://schemas.microsoft.com/office/drawing/2014/main" id="{4B243A7A-A525-417B-A363-48159F359D53}"/>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Retinitis Pigmentosa</a:t>
            </a:r>
          </a:p>
        </p:txBody>
      </p:sp>
      <p:pic>
        <p:nvPicPr>
          <p:cNvPr id="6" name="Picture 5" descr="retinitis_pigmentosa">
            <a:extLst>
              <a:ext uri="{FF2B5EF4-FFF2-40B4-BE49-F238E27FC236}">
                <a16:creationId xmlns:a16="http://schemas.microsoft.com/office/drawing/2014/main" id="{47E417C2-FFC8-4654-9AFB-6E7BCBE1FC7D}"/>
              </a:ext>
            </a:extLst>
          </p:cNvPr>
          <p:cNvPicPr>
            <a:picLocks noGrp="1" noChangeAspect="1" noChangeArrowheads="1"/>
          </p:cNvPicPr>
          <p:nvPr/>
        </p:nvPicPr>
        <p:blipFill rotWithShape="1">
          <a:blip r:embed="rId3"/>
          <a:srcRect l="-140" t="1" b="-664"/>
          <a:stretch/>
        </p:blipFill>
        <p:spPr>
          <a:xfrm>
            <a:off x="7483250" y="1172542"/>
            <a:ext cx="4408004" cy="4512915"/>
          </a:xfrm>
          <a:prstGeom prst="rect">
            <a:avLst/>
          </a:prstGeom>
          <a:noFill/>
          <a:ln>
            <a:noFill/>
          </a:ln>
          <a:effectLst/>
        </p:spPr>
      </p:pic>
      <p:sp>
        <p:nvSpPr>
          <p:cNvPr id="7" name="Rectangle: Rounded Corners 6">
            <a:extLst>
              <a:ext uri="{FF2B5EF4-FFF2-40B4-BE49-F238E27FC236}">
                <a16:creationId xmlns:a16="http://schemas.microsoft.com/office/drawing/2014/main" id="{165BFBF3-B158-40CC-9657-8CE92863D342}"/>
              </a:ext>
            </a:extLst>
          </p:cNvPr>
          <p:cNvSpPr/>
          <p:nvPr/>
        </p:nvSpPr>
        <p:spPr>
          <a:xfrm>
            <a:off x="9857934" y="147246"/>
            <a:ext cx="2187458" cy="439373"/>
          </a:xfrm>
          <a:prstGeom prst="roundRect">
            <a:avLst/>
          </a:prstGeom>
          <a:no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mj-lt"/>
              </a:rPr>
              <a:t>Only on the boy’s slides</a:t>
            </a:r>
            <a:endParaRPr lang="en-GB" sz="1600" b="1" dirty="0">
              <a:solidFill>
                <a:srgbClr val="0070C0"/>
              </a:solidFill>
              <a:latin typeface="+mj-lt"/>
            </a:endParaRPr>
          </a:p>
        </p:txBody>
      </p:sp>
    </p:spTree>
    <p:extLst>
      <p:ext uri="{BB962C8B-B14F-4D97-AF65-F5344CB8AC3E}">
        <p14:creationId xmlns:p14="http://schemas.microsoft.com/office/powerpoint/2010/main" val="403363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812172-7D68-498B-8B2E-9BCDAE56F4EE}"/>
              </a:ext>
            </a:extLst>
          </p:cNvPr>
          <p:cNvGraphicFramePr>
            <a:graphicFrameLocks noGrp="1"/>
          </p:cNvGraphicFramePr>
          <p:nvPr>
            <p:extLst/>
          </p:nvPr>
        </p:nvGraphicFramePr>
        <p:xfrm>
          <a:off x="517833" y="331288"/>
          <a:ext cx="2628489" cy="6069188"/>
        </p:xfrm>
        <a:graphic>
          <a:graphicData uri="http://schemas.openxmlformats.org/drawingml/2006/table">
            <a:tbl>
              <a:tblPr rtl="1" firstRow="1" bandRow="1">
                <a:tableStyleId>{5C22544A-7EE6-4342-B048-85BDC9FD1C3A}</a:tableStyleId>
              </a:tblPr>
              <a:tblGrid>
                <a:gridCol w="2628489">
                  <a:extLst>
                    <a:ext uri="{9D8B030D-6E8A-4147-A177-3AD203B41FA5}">
                      <a16:colId xmlns:a16="http://schemas.microsoft.com/office/drawing/2014/main" val="3245325165"/>
                    </a:ext>
                  </a:extLst>
                </a:gridCol>
              </a:tblGrid>
              <a:tr h="452605">
                <a:tc>
                  <a:txBody>
                    <a:bodyPr/>
                    <a:lstStyle/>
                    <a:p>
                      <a:pPr algn="ctr" rtl="1"/>
                      <a:r>
                        <a:rPr lang="en-US" sz="2400" dirty="0"/>
                        <a:t>OPTIC</a:t>
                      </a:r>
                      <a:endParaRPr lang="ar-SA" sz="2400" dirty="0"/>
                    </a:p>
                  </a:txBody>
                  <a:tcPr/>
                </a:tc>
                <a:extLst>
                  <a:ext uri="{0D108BD9-81ED-4DB2-BD59-A6C34878D82A}">
                    <a16:rowId xmlns:a16="http://schemas.microsoft.com/office/drawing/2014/main" val="3805169114"/>
                  </a:ext>
                </a:extLst>
              </a:tr>
              <a:tr h="5611988">
                <a:tc>
                  <a:txBody>
                    <a:bodyPr/>
                    <a:lstStyle/>
                    <a:p>
                      <a:pPr rtl="1"/>
                      <a:r>
                        <a:rPr lang="en-US" dirty="0"/>
                        <a:t>*Special </a:t>
                      </a:r>
                      <a:r>
                        <a:rPr lang="en-US" dirty="0">
                          <a:solidFill>
                            <a:srgbClr val="FF0000"/>
                          </a:solidFill>
                        </a:rPr>
                        <a:t>sensory</a:t>
                      </a:r>
                      <a:r>
                        <a:rPr lang="en-US" dirty="0"/>
                        <a:t> N.</a:t>
                      </a:r>
                    </a:p>
                    <a:p>
                      <a:pPr rtl="1"/>
                      <a:r>
                        <a:rPr lang="en-US" dirty="0"/>
                        <a:t>*Function: Vision.</a:t>
                      </a:r>
                    </a:p>
                    <a:p>
                      <a:pPr rtl="1"/>
                      <a:r>
                        <a:rPr lang="en-US" dirty="0"/>
                        <a:t>*Lesion results in: visual field defects and loss of visual acuity, </a:t>
                      </a:r>
                      <a:r>
                        <a:rPr lang="en-US" b="1" dirty="0" err="1"/>
                        <a:t>anopsia</a:t>
                      </a:r>
                      <a:r>
                        <a:rPr lang="en-US" dirty="0"/>
                        <a:t>.</a:t>
                      </a:r>
                    </a:p>
                    <a:p>
                      <a:pPr rtl="1"/>
                      <a:endParaRPr lang="en-US" dirty="0"/>
                    </a:p>
                    <a:p>
                      <a:pPr rtl="1"/>
                      <a:r>
                        <a:rPr lang="en-US" dirty="0">
                          <a:solidFill>
                            <a:srgbClr val="FF0000"/>
                          </a:solidFill>
                        </a:rPr>
                        <a:t>*Visual Pathway </a:t>
                      </a:r>
                    </a:p>
                    <a:p>
                      <a:pPr rtl="1"/>
                      <a:r>
                        <a:rPr lang="en-US" dirty="0"/>
                        <a:t>1. Optic nerve. </a:t>
                      </a:r>
                    </a:p>
                    <a:p>
                      <a:pPr rtl="1"/>
                      <a:r>
                        <a:rPr lang="en-US" dirty="0"/>
                        <a:t>2. Optic chiasm. </a:t>
                      </a:r>
                    </a:p>
                    <a:p>
                      <a:pPr rtl="1"/>
                      <a:r>
                        <a:rPr lang="en-US" dirty="0"/>
                        <a:t>3. Optic tract.</a:t>
                      </a:r>
                    </a:p>
                    <a:p>
                      <a:pPr rtl="1"/>
                      <a:r>
                        <a:rPr lang="en-US" dirty="0"/>
                        <a:t> 4. Lateral geniculate body (nucleus).</a:t>
                      </a:r>
                    </a:p>
                    <a:p>
                      <a:pPr rtl="1"/>
                      <a:r>
                        <a:rPr lang="en-US" dirty="0"/>
                        <a:t>5. Optic radiation.</a:t>
                      </a:r>
                    </a:p>
                    <a:p>
                      <a:pPr rtl="1"/>
                      <a:r>
                        <a:rPr lang="en-US" dirty="0"/>
                        <a:t> 6. Visual cortex</a:t>
                      </a:r>
                    </a:p>
                  </a:txBody>
                  <a:tcPr/>
                </a:tc>
                <a:extLst>
                  <a:ext uri="{0D108BD9-81ED-4DB2-BD59-A6C34878D82A}">
                    <a16:rowId xmlns:a16="http://schemas.microsoft.com/office/drawing/2014/main" val="61520807"/>
                  </a:ext>
                </a:extLst>
              </a:tr>
            </a:tbl>
          </a:graphicData>
        </a:graphic>
      </p:graphicFrame>
      <p:graphicFrame>
        <p:nvGraphicFramePr>
          <p:cNvPr id="8" name="Table 7">
            <a:extLst>
              <a:ext uri="{FF2B5EF4-FFF2-40B4-BE49-F238E27FC236}">
                <a16:creationId xmlns:a16="http://schemas.microsoft.com/office/drawing/2014/main" id="{B01C3F1F-9039-41B2-808D-B3885FF8D025}"/>
              </a:ext>
            </a:extLst>
          </p:cNvPr>
          <p:cNvGraphicFramePr>
            <a:graphicFrameLocks noGrp="1"/>
          </p:cNvGraphicFramePr>
          <p:nvPr>
            <p:extLst>
              <p:ext uri="{D42A27DB-BD31-4B8C-83A1-F6EECF244321}">
                <p14:modId xmlns:p14="http://schemas.microsoft.com/office/powerpoint/2010/main" val="3603985541"/>
              </p:ext>
            </p:extLst>
          </p:nvPr>
        </p:nvGraphicFramePr>
        <p:xfrm>
          <a:off x="3393661" y="331288"/>
          <a:ext cx="2741774" cy="6069188"/>
        </p:xfrm>
        <a:graphic>
          <a:graphicData uri="http://schemas.openxmlformats.org/drawingml/2006/table">
            <a:tbl>
              <a:tblPr rtl="1" firstRow="1" bandRow="1">
                <a:tableStyleId>{5C22544A-7EE6-4342-B048-85BDC9FD1C3A}</a:tableStyleId>
              </a:tblPr>
              <a:tblGrid>
                <a:gridCol w="2741774">
                  <a:extLst>
                    <a:ext uri="{9D8B030D-6E8A-4147-A177-3AD203B41FA5}">
                      <a16:colId xmlns:a16="http://schemas.microsoft.com/office/drawing/2014/main" val="3245325165"/>
                    </a:ext>
                  </a:extLst>
                </a:gridCol>
              </a:tblGrid>
              <a:tr h="452605">
                <a:tc>
                  <a:txBody>
                    <a:bodyPr/>
                    <a:lstStyle/>
                    <a:p>
                      <a:pPr algn="ctr" rtl="1"/>
                      <a:r>
                        <a:rPr lang="en-US" sz="2400" dirty="0"/>
                        <a:t>OCCULOMOTOR</a:t>
                      </a:r>
                      <a:endParaRPr lang="ar-SA" sz="2400" dirty="0"/>
                    </a:p>
                  </a:txBody>
                  <a:tcPr>
                    <a:solidFill>
                      <a:schemeClr val="accent2"/>
                    </a:solidFill>
                  </a:tcPr>
                </a:tc>
                <a:extLst>
                  <a:ext uri="{0D108BD9-81ED-4DB2-BD59-A6C34878D82A}">
                    <a16:rowId xmlns:a16="http://schemas.microsoft.com/office/drawing/2014/main" val="3805169114"/>
                  </a:ext>
                </a:extLst>
              </a:tr>
              <a:tr h="5611988">
                <a:tc>
                  <a:txBody>
                    <a:bodyPr/>
                    <a:lstStyle/>
                    <a:p>
                      <a:pPr rtl="1"/>
                      <a:r>
                        <a:rPr lang="en-US" dirty="0"/>
                        <a:t>*</a:t>
                      </a:r>
                      <a:r>
                        <a:rPr lang="en-US" b="1" dirty="0">
                          <a:solidFill>
                            <a:srgbClr val="FF0000"/>
                          </a:solidFill>
                        </a:rPr>
                        <a:t>Motor</a:t>
                      </a:r>
                      <a:r>
                        <a:rPr lang="en-US" b="1" dirty="0"/>
                        <a:t> to:</a:t>
                      </a:r>
                    </a:p>
                    <a:p>
                      <a:pPr rtl="1"/>
                      <a:r>
                        <a:rPr lang="en-US" dirty="0"/>
                        <a:t> 1. Levator palpebrae superioris</a:t>
                      </a:r>
                    </a:p>
                    <a:p>
                      <a:pPr rtl="1"/>
                      <a:r>
                        <a:rPr lang="en-US" dirty="0"/>
                        <a:t> 2. Superior rectus muscle 3. Medial rectus muscle</a:t>
                      </a:r>
                    </a:p>
                    <a:p>
                      <a:pPr rtl="1"/>
                      <a:r>
                        <a:rPr lang="en-US" dirty="0"/>
                        <a:t> 4. Inferior rectus muscle  5. Inferior oblique muscle. *</a:t>
                      </a:r>
                      <a:r>
                        <a:rPr lang="en-US" b="1" dirty="0"/>
                        <a:t>Parasympathetic fibers </a:t>
                      </a:r>
                      <a:r>
                        <a:rPr lang="en-US" dirty="0"/>
                        <a:t>to: 1- Constrictor </a:t>
                      </a:r>
                      <a:r>
                        <a:rPr lang="en-US" dirty="0" err="1"/>
                        <a:t>pupillae</a:t>
                      </a:r>
                      <a:r>
                        <a:rPr lang="en-US" dirty="0"/>
                        <a:t> and 2- Ciliary muscles.</a:t>
                      </a:r>
                    </a:p>
                    <a:p>
                      <a:pPr rtl="1"/>
                      <a:endParaRPr lang="en-US" dirty="0"/>
                    </a:p>
                    <a:p>
                      <a:pPr rtl="1"/>
                      <a:r>
                        <a:rPr lang="en-US" dirty="0"/>
                        <a:t>*</a:t>
                      </a:r>
                      <a:r>
                        <a:rPr lang="en-US" b="1" dirty="0"/>
                        <a:t>Lesions:</a:t>
                      </a:r>
                    </a:p>
                    <a:p>
                      <a:pPr rtl="1"/>
                      <a:r>
                        <a:rPr lang="en-US" dirty="0"/>
                        <a:t>1. Lateral squint. </a:t>
                      </a:r>
                    </a:p>
                    <a:p>
                      <a:pPr rtl="1"/>
                      <a:r>
                        <a:rPr lang="en-US" dirty="0"/>
                        <a:t>2. Ptosis.</a:t>
                      </a:r>
                    </a:p>
                    <a:p>
                      <a:pPr rtl="1"/>
                      <a:r>
                        <a:rPr lang="en-US" dirty="0"/>
                        <a:t>3.Diplopia. </a:t>
                      </a:r>
                    </a:p>
                    <a:p>
                      <a:pPr rtl="1"/>
                      <a:r>
                        <a:rPr lang="en-US" dirty="0"/>
                        <a:t>4. Pupillary dilatation.  </a:t>
                      </a:r>
                    </a:p>
                    <a:p>
                      <a:pPr rtl="1"/>
                      <a:r>
                        <a:rPr lang="en-US" dirty="0"/>
                        <a:t>5. Loss of accommodation. </a:t>
                      </a:r>
                    </a:p>
                    <a:p>
                      <a:pPr rtl="1"/>
                      <a:r>
                        <a:rPr lang="en-US" dirty="0"/>
                        <a:t>6. The eyeball is fully abducted and depressed.</a:t>
                      </a:r>
                      <a:endParaRPr lang="ar-SA" b="1" dirty="0"/>
                    </a:p>
                  </a:txBody>
                  <a:tcPr>
                    <a:solidFill>
                      <a:schemeClr val="accent2">
                        <a:lumMod val="20000"/>
                        <a:lumOff val="80000"/>
                      </a:schemeClr>
                    </a:solidFill>
                  </a:tcPr>
                </a:tc>
                <a:extLst>
                  <a:ext uri="{0D108BD9-81ED-4DB2-BD59-A6C34878D82A}">
                    <a16:rowId xmlns:a16="http://schemas.microsoft.com/office/drawing/2014/main" val="61520807"/>
                  </a:ext>
                </a:extLst>
              </a:tr>
            </a:tbl>
          </a:graphicData>
        </a:graphic>
      </p:graphicFrame>
      <p:graphicFrame>
        <p:nvGraphicFramePr>
          <p:cNvPr id="9" name="Table 8">
            <a:extLst>
              <a:ext uri="{FF2B5EF4-FFF2-40B4-BE49-F238E27FC236}">
                <a16:creationId xmlns:a16="http://schemas.microsoft.com/office/drawing/2014/main" id="{D1E360AA-D3CD-4B35-AF71-242E143E8388}"/>
              </a:ext>
            </a:extLst>
          </p:cNvPr>
          <p:cNvGraphicFramePr>
            <a:graphicFrameLocks noGrp="1"/>
          </p:cNvGraphicFramePr>
          <p:nvPr>
            <p:extLst>
              <p:ext uri="{D42A27DB-BD31-4B8C-83A1-F6EECF244321}">
                <p14:modId xmlns:p14="http://schemas.microsoft.com/office/powerpoint/2010/main" val="3786958146"/>
              </p:ext>
            </p:extLst>
          </p:nvPr>
        </p:nvGraphicFramePr>
        <p:xfrm>
          <a:off x="6382775" y="331288"/>
          <a:ext cx="2628489" cy="6069188"/>
        </p:xfrm>
        <a:graphic>
          <a:graphicData uri="http://schemas.openxmlformats.org/drawingml/2006/table">
            <a:tbl>
              <a:tblPr rtl="1" firstRow="1" bandRow="1">
                <a:tableStyleId>{5C22544A-7EE6-4342-B048-85BDC9FD1C3A}</a:tableStyleId>
              </a:tblPr>
              <a:tblGrid>
                <a:gridCol w="2628489">
                  <a:extLst>
                    <a:ext uri="{9D8B030D-6E8A-4147-A177-3AD203B41FA5}">
                      <a16:colId xmlns:a16="http://schemas.microsoft.com/office/drawing/2014/main" val="3245325165"/>
                    </a:ext>
                  </a:extLst>
                </a:gridCol>
              </a:tblGrid>
              <a:tr h="452605">
                <a:tc>
                  <a:txBody>
                    <a:bodyPr/>
                    <a:lstStyle/>
                    <a:p>
                      <a:pPr algn="ctr" rtl="1"/>
                      <a:r>
                        <a:rPr lang="en-US" sz="2400" dirty="0"/>
                        <a:t>TROCHLEAR</a:t>
                      </a:r>
                      <a:endParaRPr lang="ar-SA" sz="2400" dirty="0"/>
                    </a:p>
                  </a:txBody>
                  <a:tcPr>
                    <a:solidFill>
                      <a:schemeClr val="accent4"/>
                    </a:solidFill>
                  </a:tcPr>
                </a:tc>
                <a:extLst>
                  <a:ext uri="{0D108BD9-81ED-4DB2-BD59-A6C34878D82A}">
                    <a16:rowId xmlns:a16="http://schemas.microsoft.com/office/drawing/2014/main" val="3805169114"/>
                  </a:ext>
                </a:extLst>
              </a:tr>
              <a:tr h="5611988">
                <a:tc>
                  <a:txBody>
                    <a:bodyPr/>
                    <a:lstStyle/>
                    <a:p>
                      <a:pPr rtl="1"/>
                      <a:r>
                        <a:rPr lang="en-US" dirty="0"/>
                        <a:t>*</a:t>
                      </a:r>
                      <a:r>
                        <a:rPr lang="en-US" sz="1800" b="1" kern="1200" dirty="0">
                          <a:solidFill>
                            <a:srgbClr val="FF0000"/>
                          </a:solidFill>
                          <a:latin typeface="+mn-lt"/>
                          <a:ea typeface="+mn-ea"/>
                          <a:cs typeface="+mn-cs"/>
                        </a:rPr>
                        <a:t>Motor </a:t>
                      </a:r>
                      <a:r>
                        <a:rPr lang="en-US" sz="1800" b="1" kern="1200" dirty="0">
                          <a:solidFill>
                            <a:schemeClr val="tx1"/>
                          </a:solidFill>
                          <a:latin typeface="+mn-lt"/>
                          <a:ea typeface="+mn-ea"/>
                          <a:cs typeface="+mn-cs"/>
                        </a:rPr>
                        <a:t>to </a:t>
                      </a:r>
                      <a:r>
                        <a:rPr lang="en-US" dirty="0"/>
                        <a:t>Superior oblique muscle.</a:t>
                      </a:r>
                    </a:p>
                    <a:p>
                      <a:pPr rtl="1"/>
                      <a:r>
                        <a:rPr lang="en-US" sz="1800" b="1" kern="1200" dirty="0">
                          <a:solidFill>
                            <a:schemeClr val="tx1"/>
                          </a:solidFill>
                          <a:latin typeface="+mn-lt"/>
                          <a:ea typeface="+mn-ea"/>
                          <a:cs typeface="+mn-cs"/>
                        </a:rPr>
                        <a:t>*</a:t>
                      </a:r>
                      <a:r>
                        <a:rPr lang="en-US" dirty="0">
                          <a:solidFill>
                            <a:schemeClr val="tx1"/>
                          </a:solidFill>
                        </a:rPr>
                        <a:t>Its </a:t>
                      </a:r>
                      <a:r>
                        <a:rPr lang="en-US" dirty="0"/>
                        <a:t>function; Rotates the eye ball downwards and laterally.</a:t>
                      </a:r>
                      <a:endParaRPr lang="ar-SA" dirty="0"/>
                    </a:p>
                    <a:p>
                      <a:pPr rtl="1"/>
                      <a:endParaRPr lang="en-US" dirty="0"/>
                    </a:p>
                    <a:p>
                      <a:pPr rtl="1"/>
                      <a:r>
                        <a:rPr lang="en-US" b="1" dirty="0"/>
                        <a:t>*Lesion</a:t>
                      </a:r>
                      <a:r>
                        <a:rPr lang="en-US" dirty="0"/>
                        <a:t> of trochlear nerve results in</a:t>
                      </a:r>
                    </a:p>
                    <a:p>
                      <a:pPr rtl="1"/>
                      <a:r>
                        <a:rPr lang="en-US" dirty="0"/>
                        <a:t> • diplopia (double vision) • Inability to rotate the eyeball </a:t>
                      </a:r>
                      <a:r>
                        <a:rPr lang="en-US" dirty="0" err="1"/>
                        <a:t>inferolaterally</a:t>
                      </a:r>
                      <a:r>
                        <a:rPr lang="en-US" dirty="0"/>
                        <a:t>.  So, the eye deviates; upward and slightly inward (medially).</a:t>
                      </a:r>
                    </a:p>
                    <a:p>
                      <a:pPr rtl="1"/>
                      <a:r>
                        <a:rPr lang="en-US" dirty="0"/>
                        <a:t>This person has difficulty in walking downstairs</a:t>
                      </a:r>
                      <a:endParaRPr lang="en-US" sz="1800" b="1" kern="1200" dirty="0">
                        <a:solidFill>
                          <a:srgbClr val="FF0000"/>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61520807"/>
                  </a:ext>
                </a:extLst>
              </a:tr>
            </a:tbl>
          </a:graphicData>
        </a:graphic>
      </p:graphicFrame>
      <p:graphicFrame>
        <p:nvGraphicFramePr>
          <p:cNvPr id="10" name="Table 9">
            <a:extLst>
              <a:ext uri="{FF2B5EF4-FFF2-40B4-BE49-F238E27FC236}">
                <a16:creationId xmlns:a16="http://schemas.microsoft.com/office/drawing/2014/main" id="{D9B0A1DD-3685-4DF3-BE24-420436018968}"/>
              </a:ext>
            </a:extLst>
          </p:cNvPr>
          <p:cNvGraphicFramePr>
            <a:graphicFrameLocks noGrp="1"/>
          </p:cNvGraphicFramePr>
          <p:nvPr>
            <p:extLst>
              <p:ext uri="{D42A27DB-BD31-4B8C-83A1-F6EECF244321}">
                <p14:modId xmlns:p14="http://schemas.microsoft.com/office/powerpoint/2010/main" val="4119673838"/>
              </p:ext>
            </p:extLst>
          </p:nvPr>
        </p:nvGraphicFramePr>
        <p:xfrm>
          <a:off x="9315246" y="331288"/>
          <a:ext cx="2628489" cy="6069188"/>
        </p:xfrm>
        <a:graphic>
          <a:graphicData uri="http://schemas.openxmlformats.org/drawingml/2006/table">
            <a:tbl>
              <a:tblPr rtl="1" firstRow="1" bandRow="1">
                <a:tableStyleId>{5C22544A-7EE6-4342-B048-85BDC9FD1C3A}</a:tableStyleId>
              </a:tblPr>
              <a:tblGrid>
                <a:gridCol w="2628489">
                  <a:extLst>
                    <a:ext uri="{9D8B030D-6E8A-4147-A177-3AD203B41FA5}">
                      <a16:colId xmlns:a16="http://schemas.microsoft.com/office/drawing/2014/main" val="3245325165"/>
                    </a:ext>
                  </a:extLst>
                </a:gridCol>
              </a:tblGrid>
              <a:tr h="452605">
                <a:tc>
                  <a:txBody>
                    <a:bodyPr/>
                    <a:lstStyle/>
                    <a:p>
                      <a:pPr algn="ctr" rtl="1"/>
                      <a:r>
                        <a:rPr lang="en-US" sz="2400" dirty="0"/>
                        <a:t>ABDUCENT</a:t>
                      </a:r>
                      <a:endParaRPr lang="ar-SA" sz="2400" dirty="0"/>
                    </a:p>
                  </a:txBody>
                  <a:tcPr>
                    <a:solidFill>
                      <a:schemeClr val="accent3"/>
                    </a:solidFill>
                  </a:tcPr>
                </a:tc>
                <a:extLst>
                  <a:ext uri="{0D108BD9-81ED-4DB2-BD59-A6C34878D82A}">
                    <a16:rowId xmlns:a16="http://schemas.microsoft.com/office/drawing/2014/main" val="3805169114"/>
                  </a:ext>
                </a:extLst>
              </a:tr>
              <a:tr h="5611988">
                <a:tc>
                  <a:txBody>
                    <a:bodyPr/>
                    <a:lstStyle/>
                    <a:p>
                      <a:pPr rtl="1"/>
                      <a:r>
                        <a:rPr lang="en-US" dirty="0"/>
                        <a:t>*Only one </a:t>
                      </a:r>
                      <a:r>
                        <a:rPr lang="en-US" dirty="0">
                          <a:solidFill>
                            <a:srgbClr val="FF0000"/>
                          </a:solidFill>
                        </a:rPr>
                        <a:t>motor</a:t>
                      </a:r>
                      <a:r>
                        <a:rPr lang="en-US" dirty="0"/>
                        <a:t> nucleus.</a:t>
                      </a:r>
                    </a:p>
                    <a:p>
                      <a:pPr rtl="1"/>
                      <a:r>
                        <a:rPr lang="en-US" dirty="0"/>
                        <a:t>*It forms the </a:t>
                      </a:r>
                      <a:r>
                        <a:rPr lang="en-US" u="sng" dirty="0"/>
                        <a:t>facial colliculus.</a:t>
                      </a:r>
                      <a:endParaRPr lang="ar-SA" u="sng" dirty="0"/>
                    </a:p>
                    <a:p>
                      <a:pPr rtl="1"/>
                      <a:r>
                        <a:rPr lang="en-US" u="none" dirty="0"/>
                        <a:t>*It supplies; the lateral rectus muscle which rotates the eye ball laterally ; (abduction).</a:t>
                      </a:r>
                      <a:endParaRPr lang="ar-SA" u="none" dirty="0"/>
                    </a:p>
                    <a:p>
                      <a:pPr rtl="1"/>
                      <a:endParaRPr lang="ar-SA" u="none" dirty="0"/>
                    </a:p>
                    <a:p>
                      <a:pPr rtl="1"/>
                      <a:r>
                        <a:rPr lang="en-US" u="none" dirty="0"/>
                        <a:t>*Lesion:</a:t>
                      </a:r>
                    </a:p>
                    <a:p>
                      <a:pPr rtl="1"/>
                      <a:r>
                        <a:rPr lang="en-US" dirty="0"/>
                        <a:t>-Inability to direct the affected eye laterally, so it result in (medial squint*). -A nuclear lesion may also involve the nearby nucleus or axons of the facial nerve, causing paralysis of all facial muscles in the ipsilateral side. </a:t>
                      </a:r>
                      <a:endParaRPr lang="en-US" u="none" dirty="0"/>
                    </a:p>
                    <a:p>
                      <a:pPr rtl="1"/>
                      <a:endParaRPr lang="ar-SA" dirty="0"/>
                    </a:p>
                  </a:txBody>
                  <a:tcPr>
                    <a:solidFill>
                      <a:schemeClr val="accent3">
                        <a:lumMod val="20000"/>
                        <a:lumOff val="80000"/>
                      </a:schemeClr>
                    </a:solidFill>
                  </a:tcPr>
                </a:tc>
                <a:extLst>
                  <a:ext uri="{0D108BD9-81ED-4DB2-BD59-A6C34878D82A}">
                    <a16:rowId xmlns:a16="http://schemas.microsoft.com/office/drawing/2014/main" val="61520807"/>
                  </a:ext>
                </a:extLst>
              </a:tr>
            </a:tbl>
          </a:graphicData>
        </a:graphic>
      </p:graphicFrame>
      <p:sp>
        <p:nvSpPr>
          <p:cNvPr id="7" name="TextBox 6">
            <a:extLst>
              <a:ext uri="{FF2B5EF4-FFF2-40B4-BE49-F238E27FC236}">
                <a16:creationId xmlns:a16="http://schemas.microsoft.com/office/drawing/2014/main" id="{AFA86A48-91F3-4387-8BDE-41B57A3BC699}"/>
              </a:ext>
            </a:extLst>
          </p:cNvPr>
          <p:cNvSpPr txBox="1"/>
          <p:nvPr/>
        </p:nvSpPr>
        <p:spPr>
          <a:xfrm>
            <a:off x="3404509" y="6368176"/>
            <a:ext cx="5671425" cy="369332"/>
          </a:xfrm>
          <a:prstGeom prst="rect">
            <a:avLst/>
          </a:prstGeom>
          <a:noFill/>
        </p:spPr>
        <p:txBody>
          <a:bodyPr wrap="none" rtlCol="0">
            <a:spAutoFit/>
          </a:bodyPr>
          <a:lstStyle/>
          <a:p>
            <a:pPr algn="ctr"/>
            <a:r>
              <a:rPr lang="en-US" dirty="0">
                <a:solidFill>
                  <a:srgbClr val="FF0000"/>
                </a:solidFill>
                <a:latin typeface="+mj-lt"/>
              </a:rPr>
              <a:t>*Occulomotor </a:t>
            </a:r>
            <a:r>
              <a:rPr lang="en-US" dirty="0">
                <a:solidFill>
                  <a:srgbClr val="FF0000"/>
                </a:solidFill>
                <a:latin typeface="+mj-lt"/>
                <a:sym typeface="Wingdings" panose="05000000000000000000" pitchFamily="2" charset="2"/>
              </a:rPr>
              <a:t> </a:t>
            </a:r>
            <a:r>
              <a:rPr lang="en-US" b="1" dirty="0">
                <a:solidFill>
                  <a:srgbClr val="FF0000"/>
                </a:solidFill>
                <a:latin typeface="+mj-lt"/>
                <a:sym typeface="Wingdings" panose="05000000000000000000" pitchFamily="2" charset="2"/>
              </a:rPr>
              <a:t>lateral</a:t>
            </a:r>
            <a:r>
              <a:rPr lang="en-US" dirty="0">
                <a:solidFill>
                  <a:srgbClr val="FF0000"/>
                </a:solidFill>
                <a:latin typeface="+mj-lt"/>
                <a:sym typeface="Wingdings" panose="05000000000000000000" pitchFamily="2" charset="2"/>
              </a:rPr>
              <a:t> squint| Abducent  </a:t>
            </a:r>
            <a:r>
              <a:rPr lang="en-US" b="1" dirty="0">
                <a:solidFill>
                  <a:srgbClr val="FF0000"/>
                </a:solidFill>
                <a:latin typeface="+mj-lt"/>
                <a:sym typeface="Wingdings" panose="05000000000000000000" pitchFamily="2" charset="2"/>
              </a:rPr>
              <a:t>medial</a:t>
            </a:r>
            <a:r>
              <a:rPr lang="en-US" dirty="0">
                <a:solidFill>
                  <a:srgbClr val="FF0000"/>
                </a:solidFill>
                <a:latin typeface="+mj-lt"/>
                <a:sym typeface="Wingdings" panose="05000000000000000000" pitchFamily="2" charset="2"/>
              </a:rPr>
              <a:t> squint</a:t>
            </a:r>
            <a:endParaRPr lang="en-GB" dirty="0">
              <a:solidFill>
                <a:srgbClr val="FF0000"/>
              </a:solidFill>
              <a:latin typeface="+mj-lt"/>
            </a:endParaRPr>
          </a:p>
        </p:txBody>
      </p:sp>
    </p:spTree>
    <p:extLst>
      <p:ext uri="{BB962C8B-B14F-4D97-AF65-F5344CB8AC3E}">
        <p14:creationId xmlns:p14="http://schemas.microsoft.com/office/powerpoint/2010/main" val="47540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7">
            <a:extLst>
              <a:ext uri="{FF2B5EF4-FFF2-40B4-BE49-F238E27FC236}">
                <a16:creationId xmlns:a16="http://schemas.microsoft.com/office/drawing/2014/main" id="{B98FC2DA-457F-4E15-82A5-85E2305F44F0}"/>
              </a:ext>
            </a:extLst>
          </p:cNvPr>
          <p:cNvSpPr txBox="1">
            <a:spLocks/>
          </p:cNvSpPr>
          <p:nvPr/>
        </p:nvSpPr>
        <p:spPr>
          <a:xfrm>
            <a:off x="245438" y="450574"/>
            <a:ext cx="5399987" cy="6255026"/>
          </a:xfrm>
          <a:prstGeom prst="rect">
            <a:avLst/>
          </a:prstGeom>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altLang="en-US" sz="1600" b="1" dirty="0">
                <a:solidFill>
                  <a:schemeClr val="bg2">
                    <a:lumMod val="25000"/>
                  </a:schemeClr>
                </a:solidFill>
                <a:ea typeface="Open Sans" panose="020B0604020202020204" charset="0"/>
                <a:cs typeface="Open Sans" panose="020B0604020202020204" charset="0"/>
              </a:rPr>
              <a:t>(1) The </a:t>
            </a:r>
            <a:r>
              <a:rPr lang="en-US" altLang="en-US" sz="1600" b="1" dirty="0" err="1">
                <a:solidFill>
                  <a:schemeClr val="bg2">
                    <a:lumMod val="25000"/>
                  </a:schemeClr>
                </a:solidFill>
                <a:ea typeface="Open Sans" panose="020B0604020202020204" charset="0"/>
                <a:cs typeface="Open Sans" panose="020B0604020202020204" charset="0"/>
              </a:rPr>
              <a:t>occulomotor</a:t>
            </a:r>
            <a:r>
              <a:rPr lang="en-US" altLang="en-US" sz="1600" b="1" dirty="0">
                <a:solidFill>
                  <a:schemeClr val="bg2">
                    <a:lumMod val="25000"/>
                  </a:schemeClr>
                </a:solidFill>
                <a:ea typeface="Open Sans" panose="020B0604020202020204" charset="0"/>
                <a:cs typeface="Open Sans" panose="020B0604020202020204" charset="0"/>
              </a:rPr>
              <a:t> nerve has?</a:t>
            </a:r>
          </a:p>
          <a:p>
            <a:pPr marL="0" indent="0">
              <a:lnSpc>
                <a:spcPct val="100000"/>
              </a:lnSpc>
              <a:spcBef>
                <a:spcPts val="100"/>
              </a:spcBef>
              <a:buNone/>
            </a:pPr>
            <a:r>
              <a:rPr lang="en-US" sz="1600" dirty="0"/>
              <a:t>A) Motor fibers                                       B) Sensory fibers </a:t>
            </a:r>
          </a:p>
          <a:p>
            <a:pPr marL="0" indent="0">
              <a:lnSpc>
                <a:spcPct val="100000"/>
              </a:lnSpc>
              <a:spcBef>
                <a:spcPts val="100"/>
              </a:spcBef>
              <a:buNone/>
            </a:pPr>
            <a:r>
              <a:rPr lang="en-US" sz="1600" dirty="0"/>
              <a:t>C) Sympathetic fibers                             D) Parasympathetic fibers</a:t>
            </a:r>
          </a:p>
          <a:p>
            <a:pPr marL="0" indent="0">
              <a:lnSpc>
                <a:spcPct val="100000"/>
              </a:lnSpc>
              <a:spcBef>
                <a:spcPts val="100"/>
              </a:spcBef>
              <a:buFont typeface="Arial" panose="020B0604020202020204" pitchFamily="34" charset="0"/>
              <a:buNone/>
            </a:pPr>
            <a:endParaRPr lang="en-US" sz="1600" dirty="0"/>
          </a:p>
          <a:p>
            <a:pPr marL="0" indent="0">
              <a:lnSpc>
                <a:spcPct val="100000"/>
              </a:lnSpc>
              <a:spcBef>
                <a:spcPts val="100"/>
              </a:spcBef>
              <a:buNone/>
            </a:pPr>
            <a:r>
              <a:rPr lang="en-US" sz="1600" b="1" dirty="0">
                <a:solidFill>
                  <a:schemeClr val="bg2">
                    <a:lumMod val="25000"/>
                  </a:schemeClr>
                </a:solidFill>
              </a:rPr>
              <a:t>(2) </a:t>
            </a:r>
            <a:r>
              <a:rPr lang="en-US" altLang="en-US" sz="1600" b="1" dirty="0">
                <a:solidFill>
                  <a:schemeClr val="bg2">
                    <a:lumMod val="25000"/>
                  </a:schemeClr>
                </a:solidFill>
              </a:rPr>
              <a:t>The edinger-westphal nucleus receives fibers from corticonuclear fibers for?</a:t>
            </a:r>
            <a:endParaRPr lang="en-US" sz="1600" b="1" dirty="0">
              <a:solidFill>
                <a:schemeClr val="bg2">
                  <a:lumMod val="25000"/>
                </a:schemeClr>
              </a:solidFill>
            </a:endParaRPr>
          </a:p>
          <a:p>
            <a:pPr marL="0" indent="0">
              <a:lnSpc>
                <a:spcPct val="100000"/>
              </a:lnSpc>
              <a:spcBef>
                <a:spcPts val="100"/>
              </a:spcBef>
              <a:buNone/>
            </a:pPr>
            <a:r>
              <a:rPr lang="en-US" sz="1600" dirty="0"/>
              <a:t>A) Stretch reflex                                                     B) Pupillary reflex </a:t>
            </a:r>
          </a:p>
          <a:p>
            <a:pPr marL="0" indent="0">
              <a:lnSpc>
                <a:spcPct val="100000"/>
              </a:lnSpc>
              <a:spcBef>
                <a:spcPts val="100"/>
              </a:spcBef>
              <a:buNone/>
            </a:pPr>
            <a:r>
              <a:rPr lang="en-US" sz="1600" dirty="0"/>
              <a:t>C) Accommodation reflex                                     D) Non of them</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(3) Lesion of trochlear nerve results in?</a:t>
            </a:r>
          </a:p>
          <a:p>
            <a:pPr marL="0" indent="0">
              <a:lnSpc>
                <a:spcPct val="100000"/>
              </a:lnSpc>
              <a:spcBef>
                <a:spcPts val="100"/>
              </a:spcBef>
              <a:buNone/>
            </a:pPr>
            <a:r>
              <a:rPr lang="en-US" sz="1600" dirty="0">
                <a:ea typeface="Open Sans" panose="020B0604020202020204" charset="0"/>
                <a:cs typeface="Open Sans" panose="020B0604020202020204" charset="0"/>
              </a:rPr>
              <a:t>A) Lateral squint</a:t>
            </a:r>
          </a:p>
          <a:p>
            <a:pPr marL="0" indent="0">
              <a:lnSpc>
                <a:spcPct val="100000"/>
              </a:lnSpc>
              <a:spcBef>
                <a:spcPts val="100"/>
              </a:spcBef>
              <a:buNone/>
            </a:pPr>
            <a:r>
              <a:rPr lang="en-US" sz="1600" dirty="0"/>
              <a:t>B) </a:t>
            </a:r>
            <a:r>
              <a:rPr lang="en-US" sz="1600" dirty="0">
                <a:ea typeface="Open Sans" panose="020B0604020202020204" charset="0"/>
                <a:cs typeface="Open Sans" panose="020B0604020202020204" charset="0"/>
              </a:rPr>
              <a:t>Loss of accommodation</a:t>
            </a:r>
          </a:p>
          <a:p>
            <a:pPr marL="0" indent="0">
              <a:lnSpc>
                <a:spcPct val="100000"/>
              </a:lnSpc>
              <a:spcBef>
                <a:spcPts val="100"/>
              </a:spcBef>
              <a:buNone/>
            </a:pPr>
            <a:r>
              <a:rPr lang="en-US" sz="1600" dirty="0"/>
              <a:t>C) </a:t>
            </a:r>
            <a:r>
              <a:rPr lang="en-US" sz="1600" dirty="0">
                <a:ea typeface="Open Sans" panose="020B0604020202020204" charset="0"/>
                <a:cs typeface="Open Sans" panose="020B0604020202020204" charset="0"/>
              </a:rPr>
              <a:t>Inability to rotate the eyeball infero-laterally</a:t>
            </a:r>
          </a:p>
          <a:p>
            <a:pPr marL="0" indent="0">
              <a:lnSpc>
                <a:spcPct val="100000"/>
              </a:lnSpc>
              <a:spcBef>
                <a:spcPts val="100"/>
              </a:spcBef>
              <a:buNone/>
            </a:pPr>
            <a:r>
              <a:rPr lang="en-US" sz="1600" dirty="0"/>
              <a:t>D) </a:t>
            </a:r>
            <a:r>
              <a:rPr lang="en-US" sz="1600" dirty="0">
                <a:ea typeface="Open Sans" panose="020B0604020202020204" charset="0"/>
                <a:cs typeface="Open Sans" panose="020B0604020202020204" charset="0"/>
              </a:rPr>
              <a:t>Non of them</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(4) </a:t>
            </a:r>
            <a:r>
              <a:rPr lang="en-US" altLang="en-US" sz="1600" b="1" dirty="0">
                <a:solidFill>
                  <a:schemeClr val="bg2">
                    <a:lumMod val="25000"/>
                  </a:schemeClr>
                </a:solidFill>
              </a:rPr>
              <a:t>First order neurons of optic nerve are</a:t>
            </a:r>
            <a:r>
              <a:rPr lang="en-US" sz="1600" b="1" dirty="0">
                <a:solidFill>
                  <a:schemeClr val="bg2">
                    <a:lumMod val="25000"/>
                  </a:schemeClr>
                </a:solidFill>
              </a:rPr>
              <a:t>?</a:t>
            </a:r>
          </a:p>
          <a:p>
            <a:pPr marL="0" indent="0">
              <a:lnSpc>
                <a:spcPct val="100000"/>
              </a:lnSpc>
              <a:spcBef>
                <a:spcPts val="100"/>
              </a:spcBef>
              <a:buNone/>
            </a:pPr>
            <a:r>
              <a:rPr lang="en-US" sz="1600" dirty="0"/>
              <a:t>A) Bipolar cells of retina                        B) Ganglion cells of retina C) lateral geniculate body                     D) Medial geniculate body </a:t>
            </a:r>
          </a:p>
          <a:p>
            <a:pPr marL="0" indent="0">
              <a:lnSpc>
                <a:spcPct val="100000"/>
              </a:lnSpc>
              <a:spcBef>
                <a:spcPts val="100"/>
              </a:spcBef>
              <a:spcAft>
                <a:spcPts val="100"/>
              </a:spcAft>
              <a:buFont typeface="Arial" panose="020B0604020202020204" pitchFamily="34" charset="0"/>
              <a:buNone/>
            </a:pPr>
            <a:endParaRPr lang="en-US" sz="1600" dirty="0"/>
          </a:p>
          <a:p>
            <a:pPr marL="0" indent="0">
              <a:lnSpc>
                <a:spcPct val="100000"/>
              </a:lnSpc>
              <a:spcBef>
                <a:spcPts val="100"/>
              </a:spcBef>
              <a:buNone/>
            </a:pPr>
            <a:r>
              <a:rPr lang="en-US" sz="1600" b="1" dirty="0">
                <a:solidFill>
                  <a:schemeClr val="bg2">
                    <a:lumMod val="25000"/>
                  </a:schemeClr>
                </a:solidFill>
              </a:rPr>
              <a:t>(5) The  primary visual cortex occupies the upper and lower lips of the?</a:t>
            </a:r>
          </a:p>
          <a:p>
            <a:pPr marL="0" indent="0">
              <a:lnSpc>
                <a:spcPct val="100000"/>
              </a:lnSpc>
              <a:spcBef>
                <a:spcPts val="100"/>
              </a:spcBef>
              <a:buNone/>
            </a:pPr>
            <a:r>
              <a:rPr lang="en-US" sz="1300" dirty="0"/>
              <a:t>A) Calcarine sulcus on the  medial surface of the cerebral hemisphere</a:t>
            </a:r>
          </a:p>
          <a:p>
            <a:pPr marL="0" indent="0">
              <a:lnSpc>
                <a:spcPct val="100000"/>
              </a:lnSpc>
              <a:spcBef>
                <a:spcPts val="100"/>
              </a:spcBef>
              <a:buNone/>
            </a:pPr>
            <a:r>
              <a:rPr lang="en-US" sz="1300" dirty="0"/>
              <a:t>B) Calcarine sulcus on the  lateral surface of the cerebral hemisphere</a:t>
            </a:r>
          </a:p>
          <a:p>
            <a:pPr marL="0" indent="0">
              <a:lnSpc>
                <a:spcPct val="100000"/>
              </a:lnSpc>
              <a:spcBef>
                <a:spcPts val="100"/>
              </a:spcBef>
              <a:buNone/>
            </a:pPr>
            <a:r>
              <a:rPr lang="en-US" sz="1300" dirty="0"/>
              <a:t>C) Parieto-occipital sulcus on the  lateral surface of the cerebral hemisphere</a:t>
            </a:r>
          </a:p>
          <a:p>
            <a:pPr marL="0" indent="0">
              <a:lnSpc>
                <a:spcPct val="100000"/>
              </a:lnSpc>
              <a:spcBef>
                <a:spcPts val="100"/>
              </a:spcBef>
              <a:buNone/>
            </a:pPr>
            <a:r>
              <a:rPr lang="en-US" sz="1300" dirty="0"/>
              <a:t>D) Parieto-occipital sulcus on the  medical surface of the cerebral hemisphere</a:t>
            </a:r>
          </a:p>
          <a:p>
            <a:pPr marL="0" indent="0">
              <a:lnSpc>
                <a:spcPct val="100000"/>
              </a:lnSpc>
              <a:spcBef>
                <a:spcPts val="100"/>
              </a:spcBef>
              <a:buNone/>
            </a:pPr>
            <a:endParaRPr lang="en-US" sz="1600" dirty="0"/>
          </a:p>
        </p:txBody>
      </p:sp>
      <p:sp>
        <p:nvSpPr>
          <p:cNvPr id="4" name="Shape 527">
            <a:extLst>
              <a:ext uri="{FF2B5EF4-FFF2-40B4-BE49-F238E27FC236}">
                <a16:creationId xmlns:a16="http://schemas.microsoft.com/office/drawing/2014/main" id="{0B108AA0-D091-451A-A851-26858A455AAB}"/>
              </a:ext>
            </a:extLst>
          </p:cNvPr>
          <p:cNvSpPr txBox="1">
            <a:spLocks/>
          </p:cNvSpPr>
          <p:nvPr/>
        </p:nvSpPr>
        <p:spPr>
          <a:xfrm>
            <a:off x="6546577" y="450574"/>
            <a:ext cx="5399987" cy="6255026"/>
          </a:xfrm>
          <a:prstGeom prst="rect">
            <a:avLst/>
          </a:prstGeom>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1600" b="1" dirty="0">
                <a:solidFill>
                  <a:schemeClr val="bg2">
                    <a:lumMod val="25000"/>
                  </a:schemeClr>
                </a:solidFill>
              </a:rPr>
              <a:t>(6) </a:t>
            </a:r>
            <a:r>
              <a:rPr lang="fr-FR" sz="1600" b="1" dirty="0">
                <a:solidFill>
                  <a:schemeClr val="bg2">
                    <a:lumMod val="25000"/>
                  </a:schemeClr>
                </a:solidFill>
              </a:rPr>
              <a:t>Abducens nerves supplies</a:t>
            </a:r>
            <a:r>
              <a:rPr lang="en-US" sz="1600" b="1" dirty="0">
                <a:solidFill>
                  <a:schemeClr val="bg2">
                    <a:lumMod val="25000"/>
                  </a:schemeClr>
                </a:solidFill>
              </a:rPr>
              <a:t>?</a:t>
            </a:r>
          </a:p>
          <a:p>
            <a:pPr marL="0" indent="0">
              <a:lnSpc>
                <a:spcPct val="100000"/>
              </a:lnSpc>
              <a:spcBef>
                <a:spcPts val="100"/>
              </a:spcBef>
              <a:buNone/>
            </a:pPr>
            <a:r>
              <a:rPr lang="en-US" sz="1600" dirty="0"/>
              <a:t>A) </a:t>
            </a:r>
            <a:r>
              <a:rPr lang="en-US" altLang="en-US" sz="1600" dirty="0">
                <a:ea typeface="Open Sans" panose="020B0604020202020204" charset="0"/>
                <a:cs typeface="Open Sans" panose="020B0604020202020204" charset="0"/>
              </a:rPr>
              <a:t>Inferior oblique muscle                    </a:t>
            </a:r>
            <a:r>
              <a:rPr lang="en-US" sz="1600" dirty="0"/>
              <a:t>B) </a:t>
            </a:r>
            <a:r>
              <a:rPr lang="en-US" altLang="en-US" sz="1600" dirty="0">
                <a:ea typeface="Open Sans" panose="020B0604020202020204" charset="0"/>
                <a:cs typeface="Open Sans" panose="020B0604020202020204" charset="0"/>
              </a:rPr>
              <a:t>Inferior oblique muscle </a:t>
            </a:r>
          </a:p>
          <a:p>
            <a:pPr marL="0" indent="0">
              <a:lnSpc>
                <a:spcPct val="100000"/>
              </a:lnSpc>
              <a:spcBef>
                <a:spcPts val="100"/>
              </a:spcBef>
              <a:buNone/>
            </a:pPr>
            <a:r>
              <a:rPr lang="en-US" sz="1600" dirty="0"/>
              <a:t>C) </a:t>
            </a:r>
            <a:r>
              <a:rPr lang="en-US" altLang="en-US" sz="1600" dirty="0">
                <a:ea typeface="Open Sans" panose="020B0604020202020204" charset="0"/>
                <a:cs typeface="Open Sans" panose="020B0604020202020204" charset="0"/>
              </a:rPr>
              <a:t>Lateral rectus muscle                        </a:t>
            </a:r>
            <a:r>
              <a:rPr lang="en-US" sz="1600" dirty="0"/>
              <a:t>D) </a:t>
            </a:r>
            <a:r>
              <a:rPr lang="en-US" altLang="en-US" sz="1600" dirty="0">
                <a:ea typeface="Open Sans" panose="020B0604020202020204" charset="0"/>
                <a:cs typeface="Open Sans" panose="020B0604020202020204" charset="0"/>
              </a:rPr>
              <a:t>All of the above</a:t>
            </a:r>
          </a:p>
          <a:p>
            <a:pPr marL="0" indent="0">
              <a:lnSpc>
                <a:spcPct val="100000"/>
              </a:lnSpc>
              <a:spcBef>
                <a:spcPts val="100"/>
              </a:spcBef>
              <a:buFont typeface="Arial" panose="020B0604020202020204" pitchFamily="34" charset="0"/>
              <a:buNone/>
            </a:pPr>
            <a:endParaRPr lang="en-US" sz="1600" dirty="0"/>
          </a:p>
          <a:p>
            <a:pPr marL="0" indent="0">
              <a:lnSpc>
                <a:spcPct val="100000"/>
              </a:lnSpc>
              <a:spcBef>
                <a:spcPts val="100"/>
              </a:spcBef>
              <a:buNone/>
            </a:pPr>
            <a:r>
              <a:rPr lang="en-US" sz="1600" b="1" dirty="0">
                <a:solidFill>
                  <a:schemeClr val="bg2">
                    <a:lumMod val="25000"/>
                  </a:schemeClr>
                </a:solidFill>
              </a:rPr>
              <a:t>(7) </a:t>
            </a:r>
            <a:r>
              <a:rPr lang="en-US" altLang="en-US" sz="1600" b="1" dirty="0">
                <a:solidFill>
                  <a:schemeClr val="bg2">
                    <a:lumMod val="25000"/>
                  </a:schemeClr>
                </a:solidFill>
              </a:rPr>
              <a:t>Compression of the optic chiasm leads to</a:t>
            </a:r>
            <a:r>
              <a:rPr lang="en-US" sz="1600" b="1" dirty="0">
                <a:solidFill>
                  <a:schemeClr val="bg2">
                    <a:lumMod val="25000"/>
                  </a:schemeClr>
                </a:solidFill>
              </a:rPr>
              <a:t>?</a:t>
            </a:r>
          </a:p>
          <a:p>
            <a:pPr marL="0" indent="0">
              <a:lnSpc>
                <a:spcPct val="100000"/>
              </a:lnSpc>
              <a:spcBef>
                <a:spcPts val="100"/>
              </a:spcBef>
              <a:buNone/>
            </a:pPr>
            <a:r>
              <a:rPr lang="en-US" sz="1600" dirty="0"/>
              <a:t>A) monocular blindness                        B) bitemporal hemianopia</a:t>
            </a:r>
          </a:p>
          <a:p>
            <a:pPr marL="0" indent="0">
              <a:lnSpc>
                <a:spcPct val="100000"/>
              </a:lnSpc>
              <a:spcBef>
                <a:spcPts val="100"/>
              </a:spcBef>
              <a:buNone/>
            </a:pPr>
            <a:r>
              <a:rPr lang="en-US" sz="1600" dirty="0"/>
              <a:t>C) contralateral homonymous hemianopia            D)</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(8) Which of the following nerves runs in the floor of the cavernous sinus?</a:t>
            </a:r>
          </a:p>
          <a:p>
            <a:pPr marL="0" indent="0">
              <a:lnSpc>
                <a:spcPct val="100000"/>
              </a:lnSpc>
              <a:spcBef>
                <a:spcPts val="100"/>
              </a:spcBef>
              <a:buNone/>
            </a:pPr>
            <a:r>
              <a:rPr lang="en-US" sz="1600" dirty="0"/>
              <a:t>A)</a:t>
            </a:r>
            <a:r>
              <a:rPr lang="en-US" sz="1600" dirty="0">
                <a:ea typeface="Open Sans" panose="020B0604020202020204" charset="0"/>
                <a:cs typeface="Open Sans" panose="020B0604020202020204" charset="0"/>
              </a:rPr>
              <a:t> III                                                                           </a:t>
            </a:r>
            <a:r>
              <a:rPr lang="en-US" sz="1600" dirty="0"/>
              <a:t>B) </a:t>
            </a:r>
            <a:r>
              <a:rPr lang="en-US" sz="1600" dirty="0">
                <a:ea typeface="Open Sans" panose="020B0604020202020204" charset="0"/>
                <a:cs typeface="Open Sans" panose="020B0604020202020204" charset="0"/>
              </a:rPr>
              <a:t>IV</a:t>
            </a:r>
          </a:p>
          <a:p>
            <a:pPr marL="0" indent="0">
              <a:lnSpc>
                <a:spcPct val="100000"/>
              </a:lnSpc>
              <a:spcBef>
                <a:spcPts val="100"/>
              </a:spcBef>
              <a:buNone/>
            </a:pPr>
            <a:r>
              <a:rPr lang="en-US" sz="1600" dirty="0"/>
              <a:t>C) </a:t>
            </a:r>
            <a:r>
              <a:rPr lang="en-US" sz="1600" dirty="0">
                <a:ea typeface="Open Sans" panose="020B0604020202020204" charset="0"/>
                <a:cs typeface="Open Sans" panose="020B0604020202020204" charset="0"/>
              </a:rPr>
              <a:t>VI                                                                           </a:t>
            </a:r>
            <a:r>
              <a:rPr lang="en-US" sz="1600" dirty="0"/>
              <a:t>D) </a:t>
            </a:r>
            <a:r>
              <a:rPr lang="en-US" sz="1600" dirty="0">
                <a:ea typeface="Open Sans" panose="020B0604020202020204" charset="0"/>
                <a:cs typeface="Open Sans" panose="020B0604020202020204" charset="0"/>
              </a:rPr>
              <a:t>V</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(9) Which retinal fibers are present in the left optic tract?</a:t>
            </a:r>
          </a:p>
          <a:p>
            <a:pPr marL="0" indent="0">
              <a:lnSpc>
                <a:spcPct val="100000"/>
              </a:lnSpc>
              <a:spcBef>
                <a:spcPts val="100"/>
              </a:spcBef>
              <a:buNone/>
            </a:pPr>
            <a:r>
              <a:rPr lang="en-US" sz="1600" dirty="0"/>
              <a:t>A) Left temporal and left nasal fibers</a:t>
            </a:r>
          </a:p>
          <a:p>
            <a:pPr marL="0" indent="0">
              <a:lnSpc>
                <a:spcPct val="100000"/>
              </a:lnSpc>
              <a:spcBef>
                <a:spcPts val="100"/>
              </a:spcBef>
              <a:buNone/>
            </a:pPr>
            <a:r>
              <a:rPr lang="en-US" sz="1600" dirty="0"/>
              <a:t>B) Left temporal and right nasal fibers </a:t>
            </a:r>
          </a:p>
          <a:p>
            <a:pPr marL="0" indent="0">
              <a:lnSpc>
                <a:spcPct val="100000"/>
              </a:lnSpc>
              <a:spcBef>
                <a:spcPts val="100"/>
              </a:spcBef>
              <a:buNone/>
            </a:pPr>
            <a:r>
              <a:rPr lang="en-US" sz="1600" dirty="0"/>
              <a:t>C) Right temporal and left nasal fibers</a:t>
            </a:r>
          </a:p>
          <a:p>
            <a:pPr marL="0" indent="0">
              <a:lnSpc>
                <a:spcPct val="100000"/>
              </a:lnSpc>
              <a:spcBef>
                <a:spcPts val="100"/>
              </a:spcBef>
              <a:buNone/>
            </a:pPr>
            <a:r>
              <a:rPr lang="en-US" sz="1600" dirty="0"/>
              <a:t>D) Right temporal and right nasal Fibers</a:t>
            </a:r>
          </a:p>
          <a:p>
            <a:pPr marL="0" indent="0">
              <a:lnSpc>
                <a:spcPct val="100000"/>
              </a:lnSpc>
              <a:spcBef>
                <a:spcPts val="100"/>
              </a:spcBef>
              <a:spcAft>
                <a:spcPts val="100"/>
              </a:spcAft>
              <a:buFont typeface="Arial" panose="020B0604020202020204" pitchFamily="34" charset="0"/>
              <a:buNone/>
            </a:pPr>
            <a:endParaRPr lang="en-US" sz="1600" dirty="0"/>
          </a:p>
          <a:p>
            <a:pPr marL="0" indent="0">
              <a:lnSpc>
                <a:spcPct val="100000"/>
              </a:lnSpc>
              <a:spcBef>
                <a:spcPts val="100"/>
              </a:spcBef>
              <a:buNone/>
            </a:pPr>
            <a:r>
              <a:rPr lang="en-US" sz="1600" b="1" dirty="0">
                <a:solidFill>
                  <a:schemeClr val="bg2">
                    <a:lumMod val="25000"/>
                  </a:schemeClr>
                </a:solidFill>
              </a:rPr>
              <a:t>(10) </a:t>
            </a:r>
            <a:r>
              <a:rPr lang="en-US" altLang="en-US" sz="1600" b="1" dirty="0">
                <a:solidFill>
                  <a:schemeClr val="bg2">
                    <a:lumMod val="25000"/>
                  </a:schemeClr>
                </a:solidFill>
              </a:rPr>
              <a:t>Abducent nerve together  with facial nerve forms</a:t>
            </a:r>
            <a:r>
              <a:rPr lang="en-US" sz="1600" b="1" dirty="0">
                <a:solidFill>
                  <a:schemeClr val="bg2">
                    <a:lumMod val="25000"/>
                  </a:schemeClr>
                </a:solidFill>
              </a:rPr>
              <a:t>?</a:t>
            </a:r>
          </a:p>
          <a:p>
            <a:pPr marL="0" indent="0">
              <a:lnSpc>
                <a:spcPct val="100000"/>
              </a:lnSpc>
              <a:spcBef>
                <a:spcPts val="100"/>
              </a:spcBef>
              <a:buNone/>
            </a:pPr>
            <a:r>
              <a:rPr lang="en-US" sz="1600" dirty="0"/>
              <a:t>A) Inferior colliculus                                        B) Superior colliculus</a:t>
            </a:r>
          </a:p>
          <a:p>
            <a:pPr marL="0" indent="0">
              <a:lnSpc>
                <a:spcPct val="100000"/>
              </a:lnSpc>
              <a:spcBef>
                <a:spcPts val="100"/>
              </a:spcBef>
              <a:buNone/>
            </a:pPr>
            <a:r>
              <a:rPr lang="en-US" sz="1600" dirty="0"/>
              <a:t>C) Facial colliculus                                            D) Lateral </a:t>
            </a:r>
            <a:r>
              <a:rPr lang="en-US" sz="1600" dirty="0" err="1"/>
              <a:t>collicullus</a:t>
            </a:r>
            <a:endParaRPr lang="en-US" sz="1600" dirty="0"/>
          </a:p>
          <a:p>
            <a:pPr marL="0" indent="0">
              <a:lnSpc>
                <a:spcPct val="100000"/>
              </a:lnSpc>
              <a:spcBef>
                <a:spcPts val="100"/>
              </a:spcBef>
              <a:buNone/>
            </a:pPr>
            <a:r>
              <a:rPr lang="en-US" sz="1600" dirty="0"/>
              <a:t> </a:t>
            </a:r>
          </a:p>
        </p:txBody>
      </p:sp>
    </p:spTree>
    <p:extLst>
      <p:ext uri="{BB962C8B-B14F-4D97-AF65-F5344CB8AC3E}">
        <p14:creationId xmlns:p14="http://schemas.microsoft.com/office/powerpoint/2010/main" val="277021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a:extLst>
              <a:ext uri="{FF2B5EF4-FFF2-40B4-BE49-F238E27FC236}">
                <a16:creationId xmlns:a16="http://schemas.microsoft.com/office/drawing/2014/main" id="{5ECD51B0-E371-4E0F-B5AF-3203D3DBC25D}"/>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5" name="Shape 56">
            <a:extLst>
              <a:ext uri="{FF2B5EF4-FFF2-40B4-BE49-F238E27FC236}">
                <a16:creationId xmlns:a16="http://schemas.microsoft.com/office/drawing/2014/main" id="{1141A1C1-D7B5-465D-8F19-2F7BD16633A6}"/>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TextBox 5">
            <a:extLst>
              <a:ext uri="{FF2B5EF4-FFF2-40B4-BE49-F238E27FC236}">
                <a16:creationId xmlns:a16="http://schemas.microsoft.com/office/drawing/2014/main" id="{482981E4-E3EE-47F3-ADDE-7C2C26FBC37F}"/>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Answers</a:t>
            </a:r>
          </a:p>
        </p:txBody>
      </p:sp>
      <p:sp>
        <p:nvSpPr>
          <p:cNvPr id="7" name="Shape 541">
            <a:extLst>
              <a:ext uri="{FF2B5EF4-FFF2-40B4-BE49-F238E27FC236}">
                <a16:creationId xmlns:a16="http://schemas.microsoft.com/office/drawing/2014/main" id="{059D6DD9-609F-4762-A3FC-7970E87015BB}"/>
              </a:ext>
            </a:extLst>
          </p:cNvPr>
          <p:cNvSpPr txBox="1">
            <a:spLocks/>
          </p:cNvSpPr>
          <p:nvPr/>
        </p:nvSpPr>
        <p:spPr>
          <a:xfrm>
            <a:off x="3658685" y="1008934"/>
            <a:ext cx="4874616" cy="4846634"/>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pt-BR" sz="3600" dirty="0">
                <a:latin typeface="Agency FB" panose="020B0503020202020204" pitchFamily="34" charset="0"/>
              </a:rPr>
              <a:t>(1) A&amp;D       (6) C</a:t>
            </a:r>
            <a:br>
              <a:rPr lang="pt-BR" sz="3600" dirty="0">
                <a:latin typeface="Agency FB" panose="020B0503020202020204" pitchFamily="34" charset="0"/>
              </a:rPr>
            </a:br>
            <a:r>
              <a:rPr lang="pt-BR" sz="3600" dirty="0">
                <a:latin typeface="Agency FB" panose="020B0503020202020204" pitchFamily="34" charset="0"/>
              </a:rPr>
              <a:t>(2) C           (7) B</a:t>
            </a:r>
            <a:br>
              <a:rPr lang="pt-BR" sz="3600" dirty="0">
                <a:latin typeface="Agency FB" panose="020B0503020202020204" pitchFamily="34" charset="0"/>
              </a:rPr>
            </a:br>
            <a:r>
              <a:rPr lang="pt-BR" sz="3600" dirty="0">
                <a:latin typeface="Agency FB" panose="020B0503020202020204" pitchFamily="34" charset="0"/>
              </a:rPr>
              <a:t>(3) C           (8) C</a:t>
            </a:r>
            <a:br>
              <a:rPr lang="pt-BR" sz="3600" dirty="0">
                <a:latin typeface="Agency FB" panose="020B0503020202020204" pitchFamily="34" charset="0"/>
              </a:rPr>
            </a:br>
            <a:r>
              <a:rPr lang="pt-BR" sz="3600" dirty="0">
                <a:latin typeface="Agency FB" panose="020B0503020202020204" pitchFamily="34" charset="0"/>
              </a:rPr>
              <a:t>(4) A           (9) B</a:t>
            </a:r>
            <a:br>
              <a:rPr lang="pt-BR" sz="3600" dirty="0">
                <a:latin typeface="Agency FB" panose="020B0503020202020204" pitchFamily="34" charset="0"/>
              </a:rPr>
            </a:br>
            <a:r>
              <a:rPr lang="pt-BR" sz="3600" dirty="0">
                <a:latin typeface="Agency FB" panose="020B0503020202020204" pitchFamily="34" charset="0"/>
              </a:rPr>
              <a:t>(5) A          (10) C  </a:t>
            </a:r>
          </a:p>
        </p:txBody>
      </p:sp>
      <p:sp>
        <p:nvSpPr>
          <p:cNvPr id="8" name="Shape 21">
            <a:extLst>
              <a:ext uri="{FF2B5EF4-FFF2-40B4-BE49-F238E27FC236}">
                <a16:creationId xmlns:a16="http://schemas.microsoft.com/office/drawing/2014/main" id="{AA804BE9-FDF2-4AEA-924D-54731E4C4671}"/>
              </a:ext>
            </a:extLst>
          </p:cNvPr>
          <p:cNvSpPr/>
          <p:nvPr/>
        </p:nvSpPr>
        <p:spPr>
          <a:xfrm flipV="1">
            <a:off x="0" y="6720112"/>
            <a:ext cx="12192000" cy="137887"/>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8903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7">
            <a:extLst>
              <a:ext uri="{FF2B5EF4-FFF2-40B4-BE49-F238E27FC236}">
                <a16:creationId xmlns:a16="http://schemas.microsoft.com/office/drawing/2014/main" id="{C54056E8-FA58-424C-8683-16A3AF9B8519}"/>
              </a:ext>
            </a:extLst>
          </p:cNvPr>
          <p:cNvSpPr txBox="1">
            <a:spLocks/>
          </p:cNvSpPr>
          <p:nvPr/>
        </p:nvSpPr>
        <p:spPr>
          <a:xfrm>
            <a:off x="1656522" y="562068"/>
            <a:ext cx="8878955" cy="5393635"/>
          </a:xfrm>
          <a:prstGeom prst="rect">
            <a:avLst/>
          </a:prstGeom>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200" b="1" dirty="0">
                <a:solidFill>
                  <a:schemeClr val="bg2">
                    <a:lumMod val="25000"/>
                  </a:schemeClr>
                </a:solidFill>
              </a:rPr>
              <a:t>Name all muscles supplies by the nerves below and what movement is lost due the their injury.</a:t>
            </a:r>
          </a:p>
          <a:p>
            <a:pPr marL="0" indent="0">
              <a:lnSpc>
                <a:spcPct val="100000"/>
              </a:lnSpc>
              <a:spcBef>
                <a:spcPts val="100"/>
              </a:spcBef>
              <a:buNone/>
            </a:pPr>
            <a:r>
              <a:rPr lang="en-US" sz="2200" b="1" dirty="0" err="1">
                <a:solidFill>
                  <a:schemeClr val="bg2">
                    <a:lumMod val="25000"/>
                  </a:schemeClr>
                </a:solidFill>
              </a:rPr>
              <a:t>Occulomotor</a:t>
            </a:r>
            <a:r>
              <a:rPr lang="en-US" sz="2200" b="1" dirty="0">
                <a:solidFill>
                  <a:schemeClr val="bg2">
                    <a:lumMod val="25000"/>
                  </a:schemeClr>
                </a:solidFill>
              </a:rPr>
              <a:t>:</a:t>
            </a:r>
          </a:p>
          <a:p>
            <a:pPr marL="637200" indent="-457200">
              <a:lnSpc>
                <a:spcPct val="100000"/>
              </a:lnSpc>
              <a:spcBef>
                <a:spcPts val="100"/>
              </a:spcBef>
              <a:buAutoNum type="alphaUcParenBoth"/>
            </a:pPr>
            <a:r>
              <a:rPr lang="en-US" sz="2200" b="1" dirty="0">
                <a:solidFill>
                  <a:schemeClr val="accent6">
                    <a:lumMod val="50000"/>
                  </a:schemeClr>
                </a:solidFill>
              </a:rPr>
              <a:t>Muscles:                                                 (B) Lesion:</a:t>
            </a:r>
            <a:endParaRPr lang="ar-SA" sz="2200" b="1" dirty="0">
              <a:solidFill>
                <a:schemeClr val="accent6">
                  <a:lumMod val="50000"/>
                </a:schemeClr>
              </a:solidFill>
            </a:endParaRPr>
          </a:p>
          <a:p>
            <a:pPr marL="637200" indent="-457200">
              <a:lnSpc>
                <a:spcPct val="100000"/>
              </a:lnSpc>
              <a:spcBef>
                <a:spcPts val="100"/>
              </a:spcBef>
              <a:buAutoNum type="alphaUcParenBoth"/>
            </a:pPr>
            <a:endParaRPr lang="ar-SA" sz="2200" b="1" dirty="0">
              <a:solidFill>
                <a:schemeClr val="accent6">
                  <a:lumMod val="50000"/>
                </a:schemeClr>
              </a:solidFill>
            </a:endParaRPr>
          </a:p>
          <a:p>
            <a:pPr marL="180000" indent="0">
              <a:lnSpc>
                <a:spcPct val="100000"/>
              </a:lnSpc>
              <a:spcBef>
                <a:spcPts val="100"/>
              </a:spcBef>
              <a:buNone/>
            </a:pPr>
            <a:endParaRPr lang="en-US" sz="2200" b="1" dirty="0">
              <a:solidFill>
                <a:schemeClr val="accent6">
                  <a:lumMod val="50000"/>
                </a:schemeClr>
              </a:solidFill>
            </a:endParaRPr>
          </a:p>
          <a:p>
            <a:pPr marL="0" indent="0">
              <a:lnSpc>
                <a:spcPct val="100000"/>
              </a:lnSpc>
              <a:spcBef>
                <a:spcPts val="100"/>
              </a:spcBef>
              <a:buNone/>
            </a:pPr>
            <a:endParaRPr lang="ar-SA" sz="1800" b="1" dirty="0">
              <a:solidFill>
                <a:schemeClr val="bg2">
                  <a:lumMod val="25000"/>
                </a:schemeClr>
              </a:solidFill>
            </a:endParaRPr>
          </a:p>
          <a:p>
            <a:pPr marL="0" indent="0">
              <a:lnSpc>
                <a:spcPct val="100000"/>
              </a:lnSpc>
              <a:spcBef>
                <a:spcPts val="100"/>
              </a:spcBef>
              <a:buNone/>
            </a:pPr>
            <a:endParaRPr lang="ar-SA" sz="1800" b="1" dirty="0">
              <a:solidFill>
                <a:schemeClr val="bg2">
                  <a:lumMod val="25000"/>
                </a:schemeClr>
              </a:solidFill>
            </a:endParaRPr>
          </a:p>
          <a:p>
            <a:pPr marL="0" indent="0">
              <a:lnSpc>
                <a:spcPct val="100000"/>
              </a:lnSpc>
              <a:spcBef>
                <a:spcPts val="100"/>
              </a:spcBef>
              <a:buNone/>
            </a:pPr>
            <a:endParaRPr lang="ar-SA" sz="1800" b="1" dirty="0">
              <a:solidFill>
                <a:schemeClr val="bg2">
                  <a:lumMod val="25000"/>
                </a:schemeClr>
              </a:solidFill>
            </a:endParaRPr>
          </a:p>
          <a:p>
            <a:pPr marL="0" indent="0">
              <a:lnSpc>
                <a:spcPct val="100000"/>
              </a:lnSpc>
              <a:spcBef>
                <a:spcPts val="100"/>
              </a:spcBef>
              <a:buNone/>
            </a:pPr>
            <a:endParaRPr lang="ar-SA" sz="1800" b="1" dirty="0">
              <a:solidFill>
                <a:schemeClr val="bg2">
                  <a:lumMod val="25000"/>
                </a:schemeClr>
              </a:solidFill>
            </a:endParaRPr>
          </a:p>
          <a:p>
            <a:pPr marL="0" indent="0">
              <a:lnSpc>
                <a:spcPct val="100000"/>
              </a:lnSpc>
              <a:spcBef>
                <a:spcPts val="100"/>
              </a:spcBef>
              <a:buNone/>
            </a:pPr>
            <a:endParaRPr lang="en-US" sz="1800" b="1" dirty="0">
              <a:solidFill>
                <a:schemeClr val="bg2">
                  <a:lumMod val="25000"/>
                </a:schemeClr>
              </a:solidFill>
            </a:endParaRPr>
          </a:p>
          <a:p>
            <a:pPr marL="0" indent="0">
              <a:lnSpc>
                <a:spcPct val="100000"/>
              </a:lnSpc>
              <a:spcBef>
                <a:spcPts val="100"/>
              </a:spcBef>
              <a:buNone/>
            </a:pPr>
            <a:r>
              <a:rPr lang="en-US" sz="2200" b="1" dirty="0">
                <a:solidFill>
                  <a:schemeClr val="bg2">
                    <a:lumMod val="25000"/>
                  </a:schemeClr>
                </a:solidFill>
              </a:rPr>
              <a:t>(2) Trochlear:</a:t>
            </a:r>
          </a:p>
          <a:p>
            <a:pPr marL="180000" indent="0">
              <a:lnSpc>
                <a:spcPct val="100000"/>
              </a:lnSpc>
              <a:spcBef>
                <a:spcPts val="100"/>
              </a:spcBef>
              <a:buNone/>
            </a:pPr>
            <a:r>
              <a:rPr lang="en-US" sz="2200" b="1" dirty="0">
                <a:solidFill>
                  <a:schemeClr val="accent6">
                    <a:lumMod val="50000"/>
                  </a:schemeClr>
                </a:solidFill>
              </a:rPr>
              <a:t>(A) Muscles:</a:t>
            </a:r>
            <a:r>
              <a:rPr lang="en-US" sz="2200" b="1" dirty="0">
                <a:solidFill>
                  <a:schemeClr val="bg2">
                    <a:lumMod val="25000"/>
                  </a:schemeClr>
                </a:solidFill>
              </a:rPr>
              <a:t> </a:t>
            </a:r>
            <a:r>
              <a:rPr lang="en-US" sz="1800" dirty="0"/>
              <a:t>Superior oblique muscle</a:t>
            </a:r>
            <a:endParaRPr lang="en-US" sz="2200" b="1" dirty="0">
              <a:solidFill>
                <a:schemeClr val="bg2">
                  <a:lumMod val="25000"/>
                </a:schemeClr>
              </a:solidFill>
            </a:endParaRPr>
          </a:p>
          <a:p>
            <a:pPr marL="180000" indent="0">
              <a:lnSpc>
                <a:spcPct val="100000"/>
              </a:lnSpc>
              <a:spcBef>
                <a:spcPts val="100"/>
              </a:spcBef>
              <a:buNone/>
            </a:pPr>
            <a:r>
              <a:rPr lang="en-US" sz="2200" b="1" dirty="0">
                <a:solidFill>
                  <a:schemeClr val="accent6">
                    <a:lumMod val="50000"/>
                  </a:schemeClr>
                </a:solidFill>
              </a:rPr>
              <a:t>(B) Lesion: </a:t>
            </a:r>
            <a:r>
              <a:rPr lang="en-US" sz="1800" dirty="0"/>
              <a:t>Diplopia &amp; Inability to rotate the eyeball  infero-laterally</a:t>
            </a:r>
            <a:endParaRPr lang="en-US" sz="2200" b="1" dirty="0">
              <a:solidFill>
                <a:schemeClr val="bg2">
                  <a:lumMod val="25000"/>
                </a:schemeClr>
              </a:solidFill>
            </a:endParaRPr>
          </a:p>
          <a:p>
            <a:pPr marL="0" indent="0">
              <a:lnSpc>
                <a:spcPct val="100000"/>
              </a:lnSpc>
              <a:spcBef>
                <a:spcPts val="100"/>
              </a:spcBef>
              <a:buNone/>
            </a:pPr>
            <a:endParaRPr lang="en-US" sz="2200" b="1" dirty="0">
              <a:solidFill>
                <a:schemeClr val="bg2">
                  <a:lumMod val="25000"/>
                </a:schemeClr>
              </a:solidFill>
            </a:endParaRPr>
          </a:p>
          <a:p>
            <a:pPr marL="0" indent="0">
              <a:lnSpc>
                <a:spcPct val="100000"/>
              </a:lnSpc>
              <a:spcBef>
                <a:spcPts val="100"/>
              </a:spcBef>
              <a:buNone/>
            </a:pPr>
            <a:r>
              <a:rPr lang="en-US" sz="2200" b="1" dirty="0">
                <a:solidFill>
                  <a:schemeClr val="bg2">
                    <a:lumMod val="25000"/>
                  </a:schemeClr>
                </a:solidFill>
              </a:rPr>
              <a:t>(3) Abducent:</a:t>
            </a:r>
          </a:p>
          <a:p>
            <a:pPr marL="180000" indent="0">
              <a:lnSpc>
                <a:spcPct val="100000"/>
              </a:lnSpc>
              <a:spcBef>
                <a:spcPts val="100"/>
              </a:spcBef>
              <a:buNone/>
            </a:pPr>
            <a:r>
              <a:rPr lang="en-US" sz="2200" b="1" dirty="0">
                <a:solidFill>
                  <a:schemeClr val="accent6">
                    <a:lumMod val="50000"/>
                  </a:schemeClr>
                </a:solidFill>
              </a:rPr>
              <a:t>(A) Muscles: </a:t>
            </a:r>
            <a:r>
              <a:rPr lang="en-US" sz="1800" dirty="0"/>
              <a:t>lateral rectus muscle</a:t>
            </a:r>
            <a:endParaRPr lang="en-US" sz="2200" b="1" dirty="0">
              <a:solidFill>
                <a:schemeClr val="bg2">
                  <a:lumMod val="25000"/>
                </a:schemeClr>
              </a:solidFill>
            </a:endParaRPr>
          </a:p>
          <a:p>
            <a:pPr marL="180000" indent="0">
              <a:lnSpc>
                <a:spcPct val="100000"/>
              </a:lnSpc>
              <a:spcBef>
                <a:spcPts val="100"/>
              </a:spcBef>
              <a:buNone/>
            </a:pPr>
            <a:r>
              <a:rPr lang="en-US" sz="2200" b="1" dirty="0">
                <a:solidFill>
                  <a:schemeClr val="accent6">
                    <a:lumMod val="50000"/>
                  </a:schemeClr>
                </a:solidFill>
              </a:rPr>
              <a:t>(B) Lesion: </a:t>
            </a:r>
            <a:r>
              <a:rPr lang="en-US" sz="1800" dirty="0"/>
              <a:t>Inability to direct the affected eye laterally, so it result in (medial squint).</a:t>
            </a:r>
            <a:endParaRPr lang="en-US" sz="2200" dirty="0"/>
          </a:p>
        </p:txBody>
      </p:sp>
      <p:sp>
        <p:nvSpPr>
          <p:cNvPr id="4" name="Rectangle 3">
            <a:extLst>
              <a:ext uri="{FF2B5EF4-FFF2-40B4-BE49-F238E27FC236}">
                <a16:creationId xmlns:a16="http://schemas.microsoft.com/office/drawing/2014/main" id="{7F2FA62A-9580-4A66-9756-4850654711ED}"/>
              </a:ext>
            </a:extLst>
          </p:cNvPr>
          <p:cNvSpPr/>
          <p:nvPr/>
        </p:nvSpPr>
        <p:spPr>
          <a:xfrm>
            <a:off x="1501164" y="2136338"/>
            <a:ext cx="9189669" cy="2585323"/>
          </a:xfrm>
          <a:prstGeom prst="rect">
            <a:avLst/>
          </a:prstGeom>
        </p:spPr>
        <p:txBody>
          <a:bodyPr wrap="square" numCol="2">
            <a:spAutoFit/>
          </a:bodyPr>
          <a:lstStyle/>
          <a:p>
            <a:pPr marL="452438" lvl="1" indent="-182563">
              <a:buFont typeface="+mj-lt"/>
              <a:buAutoNum type="arabicPeriod"/>
              <a:defRPr/>
            </a:pPr>
            <a:r>
              <a:rPr lang="en-US" dirty="0">
                <a:cs typeface="Times New Roman" pitchFamily="18" charset="0"/>
              </a:rPr>
              <a:t> Levator palpebrae superioris </a:t>
            </a:r>
          </a:p>
          <a:p>
            <a:pPr marL="452438" lvl="1" indent="-182563">
              <a:buFont typeface="+mj-lt"/>
              <a:buAutoNum type="arabicPeriod"/>
              <a:defRPr/>
            </a:pPr>
            <a:r>
              <a:rPr lang="en-US" dirty="0">
                <a:cs typeface="Times New Roman" pitchFamily="18" charset="0"/>
              </a:rPr>
              <a:t> Superior rectus muscle</a:t>
            </a:r>
          </a:p>
          <a:p>
            <a:pPr marL="452438" lvl="1" indent="-182563">
              <a:buFont typeface="+mj-lt"/>
              <a:buAutoNum type="arabicPeriod"/>
              <a:defRPr/>
            </a:pPr>
            <a:r>
              <a:rPr lang="en-US" dirty="0">
                <a:cs typeface="Times New Roman" pitchFamily="18" charset="0"/>
              </a:rPr>
              <a:t> Medial rectus muscle</a:t>
            </a:r>
          </a:p>
          <a:p>
            <a:pPr marL="452438" lvl="1" indent="-182563">
              <a:buFont typeface="+mj-lt"/>
              <a:buAutoNum type="arabicPeriod"/>
              <a:defRPr/>
            </a:pPr>
            <a:r>
              <a:rPr lang="en-US" dirty="0">
                <a:cs typeface="Times New Roman" pitchFamily="18" charset="0"/>
              </a:rPr>
              <a:t> Inferior rectus muscle &amp; </a:t>
            </a:r>
          </a:p>
          <a:p>
            <a:pPr marL="452438" lvl="1" indent="-182563">
              <a:buFont typeface="+mj-lt"/>
              <a:buAutoNum type="arabicPeriod"/>
              <a:defRPr/>
            </a:pPr>
            <a:r>
              <a:rPr lang="en-US" dirty="0">
                <a:cs typeface="Times New Roman" pitchFamily="18" charset="0"/>
              </a:rPr>
              <a:t>Inferior oblique muscle</a:t>
            </a:r>
            <a:endParaRPr lang="ar-SA" dirty="0">
              <a:cs typeface="Times New Roman" pitchFamily="18" charset="0"/>
            </a:endParaRPr>
          </a:p>
          <a:p>
            <a:pPr marL="452438" lvl="1" indent="-182563">
              <a:buFont typeface="+mj-lt"/>
              <a:buAutoNum type="arabicPeriod"/>
              <a:defRPr/>
            </a:pPr>
            <a:endParaRPr lang="ar-SA" dirty="0">
              <a:cs typeface="Times New Roman" pitchFamily="18" charset="0"/>
            </a:endParaRPr>
          </a:p>
          <a:p>
            <a:pPr marL="452438" lvl="1" indent="-182563">
              <a:buFont typeface="+mj-lt"/>
              <a:buAutoNum type="arabicPeriod"/>
              <a:defRPr/>
            </a:pPr>
            <a:endParaRPr lang="ar-SA" dirty="0">
              <a:cs typeface="Times New Roman" pitchFamily="18" charset="0"/>
            </a:endParaRPr>
          </a:p>
          <a:p>
            <a:pPr marL="452438" lvl="1" indent="-182563">
              <a:buFont typeface="+mj-lt"/>
              <a:buAutoNum type="arabicPeriod"/>
              <a:defRPr/>
            </a:pPr>
            <a:endParaRPr lang="ar-SA" dirty="0">
              <a:cs typeface="Times New Roman" pitchFamily="18" charset="0"/>
            </a:endParaRPr>
          </a:p>
          <a:p>
            <a:pPr marL="269875" lvl="1">
              <a:defRPr/>
            </a:pPr>
            <a:endParaRPr lang="ar-SA" dirty="0">
              <a:cs typeface="Times New Roman" pitchFamily="18" charset="0"/>
            </a:endParaRPr>
          </a:p>
          <a:p>
            <a:pPr marL="452438" lvl="2" indent="-182563">
              <a:buFont typeface="+mj-lt"/>
              <a:buAutoNum type="arabicPeriod"/>
              <a:defRPr/>
            </a:pPr>
            <a:r>
              <a:rPr lang="en-US" dirty="0">
                <a:cs typeface="Times New Roman" pitchFamily="18" charset="0"/>
              </a:rPr>
              <a:t>Lateral squint</a:t>
            </a:r>
          </a:p>
          <a:p>
            <a:pPr marL="452438" lvl="2" indent="-182563">
              <a:buFont typeface="+mj-lt"/>
              <a:buAutoNum type="arabicPeriod"/>
              <a:defRPr/>
            </a:pPr>
            <a:r>
              <a:rPr lang="en-US" dirty="0">
                <a:cs typeface="Times New Roman" pitchFamily="18" charset="0"/>
              </a:rPr>
              <a:t>Ptosis </a:t>
            </a:r>
          </a:p>
          <a:p>
            <a:pPr marL="452438" lvl="2" indent="-182563">
              <a:buFont typeface="+mj-lt"/>
              <a:buAutoNum type="arabicPeriod"/>
              <a:defRPr/>
            </a:pPr>
            <a:r>
              <a:rPr lang="en-US" dirty="0">
                <a:cs typeface="Times New Roman" pitchFamily="18" charset="0"/>
              </a:rPr>
              <a:t>Diplopia </a:t>
            </a:r>
          </a:p>
          <a:p>
            <a:pPr marL="452438" lvl="2" indent="-182563">
              <a:buFont typeface="+mj-lt"/>
              <a:buAutoNum type="arabicPeriod"/>
              <a:defRPr/>
            </a:pPr>
            <a:r>
              <a:rPr lang="en-US" dirty="0">
                <a:cs typeface="Times New Roman" pitchFamily="18" charset="0"/>
              </a:rPr>
              <a:t>Pupillary dilatation</a:t>
            </a:r>
          </a:p>
          <a:p>
            <a:pPr marL="452438" lvl="2" indent="-182563">
              <a:buFont typeface="+mj-lt"/>
              <a:buAutoNum type="arabicPeriod"/>
              <a:defRPr/>
            </a:pPr>
            <a:r>
              <a:rPr lang="en-US" dirty="0">
                <a:cs typeface="Times New Roman" pitchFamily="18" charset="0"/>
              </a:rPr>
              <a:t>Loss of accommodation</a:t>
            </a:r>
          </a:p>
          <a:p>
            <a:pPr marL="452438" lvl="2" indent="-182563">
              <a:buFont typeface="+mj-lt"/>
              <a:buAutoNum type="arabicPeriod"/>
              <a:defRPr/>
            </a:pPr>
            <a:r>
              <a:rPr lang="en-US" dirty="0">
                <a:cs typeface="Times New Roman" pitchFamily="18" charset="0"/>
              </a:rPr>
              <a:t>The eyeball  is fully abducted and depressed (down and out) because of the unopposed activity  of lateral rectus and superior oblique</a:t>
            </a:r>
            <a:endParaRPr lang="en-US" dirty="0"/>
          </a:p>
        </p:txBody>
      </p:sp>
    </p:spTree>
    <p:extLst>
      <p:ext uri="{BB962C8B-B14F-4D97-AF65-F5344CB8AC3E}">
        <p14:creationId xmlns:p14="http://schemas.microsoft.com/office/powerpoint/2010/main" val="186249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9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7"/>
          <p:cNvSpPr txBox="1">
            <a:spLocks noChangeArrowheads="1"/>
          </p:cNvSpPr>
          <p:nvPr/>
        </p:nvSpPr>
        <p:spPr bwMode="auto">
          <a:xfrm>
            <a:off x="1238687" y="6094293"/>
            <a:ext cx="10151556" cy="523220"/>
          </a:xfrm>
          <a:prstGeom prst="rect">
            <a:avLst/>
          </a:prstGeom>
          <a:noFill/>
          <a:ln w="9525">
            <a:noFill/>
            <a:miter lim="800000"/>
            <a:headEnd/>
            <a:tailEnd/>
          </a:ln>
        </p:spPr>
        <p:txBody>
          <a:bodyPr wrap="square">
            <a:spAutoFit/>
          </a:bodyPr>
          <a:lstStyle/>
          <a:p>
            <a:pPr>
              <a:defRPr/>
            </a:pPr>
            <a:r>
              <a:rPr lang="en-US" sz="2800" b="1" dirty="0">
                <a:solidFill>
                  <a:schemeClr val="tx1"/>
                </a:solidFill>
                <a:latin typeface="Calibri" pitchFamily="34" charset="0"/>
                <a:cs typeface="Arial" charset="0"/>
              </a:rPr>
              <a:t> Brain (Ventral view)                                    Brain stem (Lateral view)                     </a:t>
            </a:r>
          </a:p>
        </p:txBody>
      </p:sp>
      <p:grpSp>
        <p:nvGrpSpPr>
          <p:cNvPr id="3" name="Group 2"/>
          <p:cNvGrpSpPr/>
          <p:nvPr/>
        </p:nvGrpSpPr>
        <p:grpSpPr>
          <a:xfrm>
            <a:off x="7046843" y="799247"/>
            <a:ext cx="4343400" cy="5181600"/>
            <a:chOff x="6172200" y="685800"/>
            <a:chExt cx="4343400" cy="5562600"/>
          </a:xfrm>
        </p:grpSpPr>
        <p:pic>
          <p:nvPicPr>
            <p:cNvPr id="10" name="Picture 2" descr="C:\Documents and Settings\Free User\My Documents\My Pictures\Picture2.jpg"/>
            <p:cNvPicPr>
              <a:picLocks noChangeAspect="1" noChangeArrowheads="1"/>
            </p:cNvPicPr>
            <p:nvPr/>
          </p:nvPicPr>
          <p:blipFill>
            <a:blip r:embed="rId3">
              <a:extLst>
                <a:ext uri="{28A0092B-C50C-407E-A947-70E740481C1C}">
                  <a14:useLocalDpi xmlns:a14="http://schemas.microsoft.com/office/drawing/2010/main" val="0"/>
                </a:ext>
              </a:extLst>
            </a:blip>
            <a:srcRect t="3871" r="20673" b="8397"/>
            <a:stretch>
              <a:fillRect/>
            </a:stretch>
          </p:blipFill>
          <p:spPr>
            <a:xfrm>
              <a:off x="6172200" y="685800"/>
              <a:ext cx="4343400" cy="5562600"/>
            </a:xfrm>
            <a:prstGeom prst="rect">
              <a:avLst/>
            </a:prstGeom>
          </p:spPr>
        </p:pic>
        <p:sp>
          <p:nvSpPr>
            <p:cNvPr id="11" name="Oval 7"/>
            <p:cNvSpPr>
              <a:spLocks noChangeArrowheads="1"/>
            </p:cNvSpPr>
            <p:nvPr/>
          </p:nvSpPr>
          <p:spPr bwMode="auto">
            <a:xfrm>
              <a:off x="6629400" y="2438400"/>
              <a:ext cx="304800" cy="381000"/>
            </a:xfrm>
            <a:prstGeom prst="ellipse">
              <a:avLst/>
            </a:prstGeom>
            <a:noFill/>
            <a:ln w="38100">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sp>
          <p:nvSpPr>
            <p:cNvPr id="12" name="Oval 7"/>
            <p:cNvSpPr>
              <a:spLocks noChangeArrowheads="1"/>
            </p:cNvSpPr>
            <p:nvPr/>
          </p:nvSpPr>
          <p:spPr bwMode="auto">
            <a:xfrm>
              <a:off x="6705600" y="1828800"/>
              <a:ext cx="228600" cy="228600"/>
            </a:xfrm>
            <a:prstGeom prst="ellipse">
              <a:avLst/>
            </a:prstGeom>
            <a:noFill/>
            <a:ln w="38100">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sp>
          <p:nvSpPr>
            <p:cNvPr id="13" name="Oval 7"/>
            <p:cNvSpPr>
              <a:spLocks noChangeArrowheads="1"/>
            </p:cNvSpPr>
            <p:nvPr/>
          </p:nvSpPr>
          <p:spPr bwMode="auto">
            <a:xfrm>
              <a:off x="6705600" y="2133600"/>
              <a:ext cx="228600" cy="3048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sp>
          <p:nvSpPr>
            <p:cNvPr id="14" name="Oval 7"/>
            <p:cNvSpPr>
              <a:spLocks noChangeArrowheads="1"/>
            </p:cNvSpPr>
            <p:nvPr/>
          </p:nvSpPr>
          <p:spPr bwMode="auto">
            <a:xfrm>
              <a:off x="6629400" y="3581400"/>
              <a:ext cx="304800" cy="304800"/>
            </a:xfrm>
            <a:prstGeom prst="ellipse">
              <a:avLst/>
            </a:prstGeom>
            <a:noFill/>
            <a:ln w="38100">
              <a:solidFill>
                <a:srgbClr val="CC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grpSp>
      <p:grpSp>
        <p:nvGrpSpPr>
          <p:cNvPr id="5" name="Group 4"/>
          <p:cNvGrpSpPr/>
          <p:nvPr/>
        </p:nvGrpSpPr>
        <p:grpSpPr>
          <a:xfrm>
            <a:off x="643003" y="228600"/>
            <a:ext cx="4419600" cy="5638800"/>
            <a:chOff x="1752600" y="228600"/>
            <a:chExt cx="4419600" cy="5638800"/>
          </a:xfrm>
        </p:grpSpPr>
        <p:pic>
          <p:nvPicPr>
            <p:cNvPr id="8197" name="Picture 2" descr="C:\Users\user\Pictures\wewe.jpg"/>
            <p:cNvPicPr>
              <a:picLocks noChangeAspect="1" noChangeArrowheads="1"/>
            </p:cNvPicPr>
            <p:nvPr/>
          </p:nvPicPr>
          <p:blipFill>
            <a:blip r:embed="rId4">
              <a:extLst>
                <a:ext uri="{28A0092B-C50C-407E-A947-70E740481C1C}">
                  <a14:useLocalDpi xmlns:a14="http://schemas.microsoft.com/office/drawing/2010/main" val="0"/>
                </a:ext>
              </a:extLst>
            </a:blip>
            <a:srcRect l="20454" t="1430" r="2274"/>
            <a:stretch>
              <a:fillRect/>
            </a:stretch>
          </p:blipFill>
          <p:spPr bwMode="auto">
            <a:xfrm>
              <a:off x="1752600" y="228600"/>
              <a:ext cx="441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04012" y="2178423"/>
              <a:ext cx="640080" cy="18288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30906" y="2588196"/>
              <a:ext cx="927847" cy="18288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230906" y="2941406"/>
              <a:ext cx="822960" cy="18288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56455" y="3413717"/>
              <a:ext cx="822960" cy="182880"/>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D6BD7717-FE0B-45D9-80EB-085EE79CDDEF}"/>
              </a:ext>
            </a:extLst>
          </p:cNvPr>
          <p:cNvSpPr txBox="1"/>
          <p:nvPr/>
        </p:nvSpPr>
        <p:spPr>
          <a:xfrm>
            <a:off x="5211456" y="2190363"/>
            <a:ext cx="2053814" cy="3847207"/>
          </a:xfrm>
          <a:prstGeom prst="rect">
            <a:avLst/>
          </a:prstGeom>
          <a:noFill/>
        </p:spPr>
        <p:txBody>
          <a:bodyPr wrap="square" rtlCol="0">
            <a:spAutoFit/>
          </a:bodyPr>
          <a:lstStyle/>
          <a:p>
            <a:pPr>
              <a:spcBef>
                <a:spcPts val="600"/>
              </a:spcBef>
            </a:pPr>
            <a:r>
              <a:rPr lang="en-GB" sz="1600" dirty="0">
                <a:solidFill>
                  <a:schemeClr val="bg1">
                    <a:lumMod val="50000"/>
                  </a:schemeClr>
                </a:solidFill>
                <a:latin typeface="+mn-lt"/>
              </a:rPr>
              <a:t>Recall the how these nerves exit from the brain stem:</a:t>
            </a:r>
          </a:p>
          <a:p>
            <a:pPr>
              <a:spcBef>
                <a:spcPts val="600"/>
              </a:spcBef>
            </a:pPr>
            <a:r>
              <a:rPr lang="en-GB" sz="1600" b="1" u="sng" dirty="0">
                <a:solidFill>
                  <a:schemeClr val="bg1">
                    <a:lumMod val="50000"/>
                  </a:schemeClr>
                </a:solidFill>
                <a:latin typeface="+mn-lt"/>
              </a:rPr>
              <a:t>Optic</a:t>
            </a:r>
            <a:r>
              <a:rPr lang="en-GB" sz="1600" dirty="0">
                <a:solidFill>
                  <a:schemeClr val="bg1">
                    <a:lumMod val="50000"/>
                  </a:schemeClr>
                </a:solidFill>
                <a:latin typeface="+mn-lt"/>
              </a:rPr>
              <a:t> (does not exit from brain stem)</a:t>
            </a:r>
          </a:p>
          <a:p>
            <a:pPr>
              <a:spcBef>
                <a:spcPts val="600"/>
              </a:spcBef>
            </a:pPr>
            <a:r>
              <a:rPr lang="en-GB" sz="1600" b="1" u="sng" dirty="0">
                <a:solidFill>
                  <a:schemeClr val="bg1">
                    <a:lumMod val="50000"/>
                  </a:schemeClr>
                </a:solidFill>
                <a:latin typeface="+mn-lt"/>
              </a:rPr>
              <a:t>Occulomotor</a:t>
            </a:r>
            <a:r>
              <a:rPr lang="en-GB" sz="1600" dirty="0">
                <a:solidFill>
                  <a:schemeClr val="bg1">
                    <a:lumMod val="50000"/>
                  </a:schemeClr>
                </a:solidFill>
                <a:latin typeface="+mn-lt"/>
              </a:rPr>
              <a:t>: ventral midbrain (medial aspect of crus </a:t>
            </a:r>
            <a:r>
              <a:rPr lang="en-GB" sz="1600" dirty="0" err="1">
                <a:solidFill>
                  <a:schemeClr val="bg1">
                    <a:lumMod val="50000"/>
                  </a:schemeClr>
                </a:solidFill>
                <a:latin typeface="+mn-lt"/>
              </a:rPr>
              <a:t>cerebri</a:t>
            </a:r>
            <a:r>
              <a:rPr lang="en-GB" sz="1600" dirty="0">
                <a:solidFill>
                  <a:schemeClr val="bg1">
                    <a:lumMod val="50000"/>
                  </a:schemeClr>
                </a:solidFill>
                <a:latin typeface="+mn-lt"/>
              </a:rPr>
              <a:t>)</a:t>
            </a:r>
          </a:p>
          <a:p>
            <a:pPr>
              <a:spcBef>
                <a:spcPts val="600"/>
              </a:spcBef>
            </a:pPr>
            <a:r>
              <a:rPr lang="en-GB" sz="1600" b="1" u="sng" dirty="0">
                <a:solidFill>
                  <a:schemeClr val="bg1">
                    <a:lumMod val="50000"/>
                  </a:schemeClr>
                </a:solidFill>
                <a:latin typeface="+mn-lt"/>
              </a:rPr>
              <a:t>Trochlear</a:t>
            </a:r>
            <a:r>
              <a:rPr lang="en-GB" sz="1600" dirty="0">
                <a:solidFill>
                  <a:schemeClr val="bg1">
                    <a:lumMod val="50000"/>
                  </a:schemeClr>
                </a:solidFill>
                <a:latin typeface="+mn-lt"/>
              </a:rPr>
              <a:t>: dorsal midbrain (caudal to inferior colliculus)</a:t>
            </a:r>
          </a:p>
          <a:p>
            <a:pPr>
              <a:spcBef>
                <a:spcPts val="600"/>
              </a:spcBef>
            </a:pPr>
            <a:r>
              <a:rPr lang="en-GB" sz="1600" b="1" u="sng" dirty="0">
                <a:solidFill>
                  <a:schemeClr val="bg1">
                    <a:lumMod val="50000"/>
                  </a:schemeClr>
                </a:solidFill>
                <a:latin typeface="+mn-lt"/>
              </a:rPr>
              <a:t>Abducent</a:t>
            </a:r>
            <a:r>
              <a:rPr lang="en-GB" sz="1600" dirty="0">
                <a:solidFill>
                  <a:schemeClr val="bg1">
                    <a:lumMod val="50000"/>
                  </a:schemeClr>
                </a:solidFill>
                <a:latin typeface="+mn-lt"/>
              </a:rPr>
              <a:t>: ventral Pons (junction b/w pons &amp; pyramid)</a:t>
            </a:r>
          </a:p>
        </p:txBody>
      </p:sp>
    </p:spTree>
    <p:extLst>
      <p:ext uri="{BB962C8B-B14F-4D97-AF65-F5344CB8AC3E}">
        <p14:creationId xmlns:p14="http://schemas.microsoft.com/office/powerpoint/2010/main" val="276844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05" y="1576629"/>
            <a:ext cx="5698179" cy="4154984"/>
          </a:xfrm>
          <a:prstGeom prst="rect">
            <a:avLst/>
          </a:prstGeom>
        </p:spPr>
        <p:txBody>
          <a:bodyPr wrap="square">
            <a:spAutoFit/>
          </a:bodyPr>
          <a:lstStyle/>
          <a:p>
            <a:r>
              <a:rPr lang="en-GB" sz="2200" b="1" dirty="0">
                <a:latin typeface="+mj-lt"/>
              </a:rPr>
              <a:t>7 muscles:</a:t>
            </a:r>
          </a:p>
          <a:p>
            <a:pPr marL="180000"/>
            <a:r>
              <a:rPr lang="en-GB" sz="2200" dirty="0">
                <a:latin typeface="+mj-lt"/>
              </a:rPr>
              <a:t>1- Levator palpebrae superioris. </a:t>
            </a:r>
            <a:r>
              <a:rPr lang="en-GB" dirty="0">
                <a:solidFill>
                  <a:srgbClr val="92D050"/>
                </a:solidFill>
                <a:latin typeface="+mj-lt"/>
              </a:rPr>
              <a:t>(</a:t>
            </a:r>
            <a:r>
              <a:rPr lang="ar-SA" dirty="0">
                <a:solidFill>
                  <a:srgbClr val="92D050"/>
                </a:solidFill>
                <a:latin typeface="+mj-lt"/>
              </a:rPr>
              <a:t>ترفع جفن العين</a:t>
            </a:r>
            <a:r>
              <a:rPr lang="en-GB" dirty="0">
                <a:solidFill>
                  <a:srgbClr val="92D050"/>
                </a:solidFill>
                <a:latin typeface="+mj-lt"/>
              </a:rPr>
              <a:t>)</a:t>
            </a:r>
          </a:p>
          <a:p>
            <a:pPr marL="180000"/>
            <a:r>
              <a:rPr lang="en-GB" sz="2200" dirty="0">
                <a:latin typeface="+mj-lt"/>
              </a:rPr>
              <a:t>(4) Recti muscles: </a:t>
            </a:r>
          </a:p>
          <a:p>
            <a:pPr marL="180000"/>
            <a:r>
              <a:rPr lang="en-GB" sz="2200" dirty="0">
                <a:latin typeface="+mj-lt"/>
              </a:rPr>
              <a:t>2- Superior rectus</a:t>
            </a:r>
            <a:r>
              <a:rPr lang="en-US" sz="2200" dirty="0">
                <a:latin typeface="+mj-lt"/>
              </a:rPr>
              <a:t> </a:t>
            </a:r>
            <a:r>
              <a:rPr lang="en-GB" dirty="0">
                <a:solidFill>
                  <a:srgbClr val="92D050"/>
                </a:solidFill>
                <a:latin typeface="+mj-lt"/>
              </a:rPr>
              <a:t>(upward and medially )</a:t>
            </a:r>
            <a:endParaRPr lang="en-GB" dirty="0">
              <a:latin typeface="+mj-lt"/>
            </a:endParaRPr>
          </a:p>
          <a:p>
            <a:pPr marL="180000"/>
            <a:r>
              <a:rPr lang="en-GB" sz="2200" dirty="0">
                <a:latin typeface="+mj-lt"/>
              </a:rPr>
              <a:t>3- Inferior rectus </a:t>
            </a:r>
            <a:r>
              <a:rPr lang="en-GB" dirty="0">
                <a:solidFill>
                  <a:srgbClr val="92D050"/>
                </a:solidFill>
                <a:latin typeface="+mj-lt"/>
              </a:rPr>
              <a:t>(downward and medially)</a:t>
            </a:r>
            <a:endParaRPr lang="en-GB" dirty="0">
              <a:latin typeface="+mj-lt"/>
            </a:endParaRPr>
          </a:p>
          <a:p>
            <a:pPr marL="180000"/>
            <a:r>
              <a:rPr lang="en-GB" sz="2200" dirty="0">
                <a:latin typeface="+mj-lt"/>
              </a:rPr>
              <a:t>4- Medial rectus </a:t>
            </a:r>
            <a:r>
              <a:rPr lang="en-GB" dirty="0">
                <a:solidFill>
                  <a:srgbClr val="92D050"/>
                </a:solidFill>
                <a:latin typeface="+mj-lt"/>
              </a:rPr>
              <a:t>(medial)</a:t>
            </a:r>
          </a:p>
          <a:p>
            <a:pPr marL="180000"/>
            <a:r>
              <a:rPr lang="en-GB" sz="2200" dirty="0">
                <a:latin typeface="+mj-lt"/>
              </a:rPr>
              <a:t>5- Lateral rectus </a:t>
            </a:r>
            <a:r>
              <a:rPr lang="en-GB" dirty="0">
                <a:solidFill>
                  <a:srgbClr val="92D050"/>
                </a:solidFill>
                <a:latin typeface="+mj-lt"/>
              </a:rPr>
              <a:t>(lateral) </a:t>
            </a:r>
            <a:endParaRPr lang="en-GB" dirty="0">
              <a:latin typeface="+mj-lt"/>
            </a:endParaRPr>
          </a:p>
          <a:p>
            <a:pPr marL="180000"/>
            <a:r>
              <a:rPr lang="en-GB" sz="2200" dirty="0">
                <a:latin typeface="+mj-lt"/>
              </a:rPr>
              <a:t>(2) Oblique muscles: </a:t>
            </a:r>
            <a:r>
              <a:rPr lang="en-US" dirty="0">
                <a:solidFill>
                  <a:schemeClr val="bg1">
                    <a:lumMod val="65000"/>
                  </a:schemeClr>
                </a:solidFill>
                <a:latin typeface="+mj-lt"/>
              </a:rPr>
              <a:t>-</a:t>
            </a:r>
            <a:r>
              <a:rPr lang="ar-SA" dirty="0">
                <a:solidFill>
                  <a:schemeClr val="bg1">
                    <a:lumMod val="65000"/>
                  </a:schemeClr>
                </a:solidFill>
                <a:latin typeface="+mj-lt"/>
              </a:rPr>
              <a:t>اسمها عكس وظيفتها</a:t>
            </a:r>
            <a:r>
              <a:rPr lang="en-US" dirty="0">
                <a:solidFill>
                  <a:schemeClr val="bg1">
                    <a:lumMod val="65000"/>
                  </a:schemeClr>
                </a:solidFill>
                <a:latin typeface="+mj-lt"/>
              </a:rPr>
              <a:t>-</a:t>
            </a:r>
            <a:endParaRPr lang="en-GB" dirty="0">
              <a:solidFill>
                <a:schemeClr val="bg1">
                  <a:lumMod val="65000"/>
                </a:schemeClr>
              </a:solidFill>
              <a:latin typeface="+mj-lt"/>
            </a:endParaRPr>
          </a:p>
          <a:p>
            <a:pPr marL="180000"/>
            <a:r>
              <a:rPr lang="en-GB" sz="2200" dirty="0">
                <a:latin typeface="+mj-lt"/>
              </a:rPr>
              <a:t>6- Superior oblique </a:t>
            </a:r>
            <a:r>
              <a:rPr lang="en-GB" dirty="0">
                <a:solidFill>
                  <a:srgbClr val="92D050"/>
                </a:solidFill>
                <a:latin typeface="+mj-lt"/>
              </a:rPr>
              <a:t>(downward and laterally)</a:t>
            </a:r>
            <a:endParaRPr lang="en-GB" dirty="0">
              <a:latin typeface="+mj-lt"/>
            </a:endParaRPr>
          </a:p>
          <a:p>
            <a:pPr marL="180000"/>
            <a:r>
              <a:rPr lang="en-GB" sz="2200" dirty="0">
                <a:latin typeface="+mj-lt"/>
              </a:rPr>
              <a:t>7- Inferior oblique </a:t>
            </a:r>
            <a:r>
              <a:rPr lang="en-GB" dirty="0">
                <a:solidFill>
                  <a:srgbClr val="92D050"/>
                </a:solidFill>
                <a:latin typeface="+mj-lt"/>
              </a:rPr>
              <a:t>(upward and laterally)</a:t>
            </a:r>
          </a:p>
          <a:p>
            <a:pPr marL="180000"/>
            <a:endParaRPr lang="en-GB" sz="2200" dirty="0">
              <a:latin typeface="+mj-lt"/>
            </a:endParaRPr>
          </a:p>
          <a:p>
            <a:pPr marL="228600" indent="-228600">
              <a:buFont typeface="+mj-lt"/>
              <a:buAutoNum type="arabicPeriod" startAt="6"/>
            </a:pPr>
            <a:endParaRPr lang="en-GB" sz="2200" dirty="0">
              <a:latin typeface="+mj-lt"/>
            </a:endParaRPr>
          </a:p>
        </p:txBody>
      </p:sp>
      <p:cxnSp>
        <p:nvCxnSpPr>
          <p:cNvPr id="30" name="Straight Connector 29"/>
          <p:cNvCxnSpPr/>
          <p:nvPr/>
        </p:nvCxnSpPr>
        <p:spPr>
          <a:xfrm>
            <a:off x="1393311" y="2267810"/>
            <a:ext cx="320040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93311" y="2919534"/>
            <a:ext cx="173736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1403247" y="3250914"/>
            <a:ext cx="15902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1424958" y="3595877"/>
            <a:ext cx="151091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1439031" y="3921955"/>
            <a:ext cx="149684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1424958" y="4616669"/>
            <a:ext cx="18288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1424958" y="4953417"/>
            <a:ext cx="1732988" cy="0"/>
          </a:xfrm>
          <a:prstGeom prst="line">
            <a:avLst/>
          </a:prstGeom>
          <a:ln w="28575">
            <a:solidFill>
              <a:srgbClr val="EA7274"/>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799658" y="336991"/>
            <a:ext cx="5137238" cy="3137647"/>
            <a:chOff x="6073151" y="365124"/>
            <a:chExt cx="4491664" cy="3137647"/>
          </a:xfrm>
        </p:grpSpPr>
        <p:pic>
          <p:nvPicPr>
            <p:cNvPr id="16" name="Picture 4" descr="202"/>
            <p:cNvPicPr>
              <a:picLocks noChangeAspect="1" noChangeArrowheads="1"/>
            </p:cNvPicPr>
            <p:nvPr/>
          </p:nvPicPr>
          <p:blipFill>
            <a:blip r:embed="rId2">
              <a:extLst>
                <a:ext uri="{28A0092B-C50C-407E-A947-70E740481C1C}">
                  <a14:useLocalDpi xmlns:a14="http://schemas.microsoft.com/office/drawing/2010/main" val="0"/>
                </a:ext>
              </a:extLst>
            </a:blip>
            <a:srcRect l="1962" t="1959" r="1962" b="4546"/>
            <a:stretch>
              <a:fillRect/>
            </a:stretch>
          </p:blipFill>
          <p:spPr bwMode="auto">
            <a:xfrm>
              <a:off x="6118413" y="365124"/>
              <a:ext cx="4446402" cy="31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096000" y="858130"/>
              <a:ext cx="783102" cy="309488"/>
            </a:xfrm>
            <a:prstGeom prst="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095999" y="1183136"/>
              <a:ext cx="939501" cy="1891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091209" y="2742527"/>
              <a:ext cx="876160" cy="1800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073151" y="1384871"/>
              <a:ext cx="861788" cy="1891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073151" y="2206618"/>
              <a:ext cx="883304" cy="1786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6118412" y="3145360"/>
              <a:ext cx="914400" cy="189112"/>
            </a:xfrm>
            <a:prstGeom prst="rect">
              <a:avLst/>
            </a:prstGeom>
            <a:noFill/>
            <a:ln w="28575">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091208" y="520879"/>
              <a:ext cx="535929" cy="300954"/>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5-Point Star 45"/>
          <p:cNvSpPr/>
          <p:nvPr/>
        </p:nvSpPr>
        <p:spPr>
          <a:xfrm>
            <a:off x="4848101" y="6202415"/>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grpSp>
        <p:nvGrpSpPr>
          <p:cNvPr id="57" name="Group 56"/>
          <p:cNvGrpSpPr/>
          <p:nvPr/>
        </p:nvGrpSpPr>
        <p:grpSpPr>
          <a:xfrm>
            <a:off x="6601081" y="3540546"/>
            <a:ext cx="3472988" cy="3080017"/>
            <a:chOff x="6176956" y="3524543"/>
            <a:chExt cx="4517571" cy="3080017"/>
          </a:xfrm>
        </p:grpSpPr>
        <p:grpSp>
          <p:nvGrpSpPr>
            <p:cNvPr id="17" name="Group 16"/>
            <p:cNvGrpSpPr/>
            <p:nvPr/>
          </p:nvGrpSpPr>
          <p:grpSpPr>
            <a:xfrm>
              <a:off x="6176956" y="3524543"/>
              <a:ext cx="4517571" cy="3050428"/>
              <a:chOff x="5105400" y="0"/>
              <a:chExt cx="5486400" cy="6553200"/>
            </a:xfrm>
          </p:grpSpPr>
          <p:pic>
            <p:nvPicPr>
              <p:cNvPr id="18" name="Picture 4" descr="14"/>
              <p:cNvPicPr>
                <a:picLocks noChangeAspect="1" noChangeArrowheads="1"/>
              </p:cNvPicPr>
              <p:nvPr/>
            </p:nvPicPr>
            <p:blipFill>
              <a:blip r:embed="rId3">
                <a:extLst>
                  <a:ext uri="{28A0092B-C50C-407E-A947-70E740481C1C}">
                    <a14:useLocalDpi xmlns:a14="http://schemas.microsoft.com/office/drawing/2010/main" val="0"/>
                  </a:ext>
                </a:extLst>
              </a:blip>
              <a:srcRect t="4817" r="4054" b="4062"/>
              <a:stretch>
                <a:fillRect/>
              </a:stretch>
            </p:blipFill>
            <p:spPr bwMode="auto">
              <a:xfrm>
                <a:off x="5105400" y="0"/>
                <a:ext cx="5486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5-Point Star 18"/>
              <p:cNvSpPr/>
              <p:nvPr/>
            </p:nvSpPr>
            <p:spPr>
              <a:xfrm>
                <a:off x="6553200" y="5105400"/>
                <a:ext cx="1524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5-Point Star 19"/>
              <p:cNvSpPr/>
              <p:nvPr/>
            </p:nvSpPr>
            <p:spPr>
              <a:xfrm>
                <a:off x="7543800" y="12192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5-Point Star 20"/>
              <p:cNvSpPr/>
              <p:nvPr/>
            </p:nvSpPr>
            <p:spPr>
              <a:xfrm>
                <a:off x="7543800" y="25908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2" name="5-Point Star 21"/>
              <p:cNvSpPr/>
              <p:nvPr/>
            </p:nvSpPr>
            <p:spPr>
              <a:xfrm>
                <a:off x="7924800" y="5029200"/>
                <a:ext cx="152400" cy="15240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3" name="5-Point Star 22"/>
              <p:cNvSpPr/>
              <p:nvPr/>
            </p:nvSpPr>
            <p:spPr>
              <a:xfrm>
                <a:off x="7467600" y="3657600"/>
                <a:ext cx="152400" cy="1524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4" name="5-Point Star 23"/>
              <p:cNvSpPr/>
              <p:nvPr/>
            </p:nvSpPr>
            <p:spPr>
              <a:xfrm>
                <a:off x="6553200" y="5486400"/>
                <a:ext cx="152400" cy="1524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5" name="5-Point Star 24"/>
              <p:cNvSpPr/>
              <p:nvPr/>
            </p:nvSpPr>
            <p:spPr>
              <a:xfrm>
                <a:off x="7543800" y="19812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6" name="5-Point Star 25"/>
              <p:cNvSpPr/>
              <p:nvPr/>
            </p:nvSpPr>
            <p:spPr>
              <a:xfrm>
                <a:off x="7924800" y="990600"/>
                <a:ext cx="152400" cy="152400"/>
              </a:xfrm>
              <a:prstGeom prst="star5">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7" name="5-Point Star 26"/>
              <p:cNvSpPr/>
              <p:nvPr/>
            </p:nvSpPr>
            <p:spPr>
              <a:xfrm>
                <a:off x="8686800" y="5939380"/>
                <a:ext cx="152400" cy="152400"/>
              </a:xfrm>
              <a:prstGeom prst="star5">
                <a:avLst/>
              </a:prstGeom>
              <a:solidFill>
                <a:srgbClr val="EA7274"/>
              </a:solidFill>
              <a:ln>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grpSp>
        <p:sp>
          <p:nvSpPr>
            <p:cNvPr id="47" name="Rectangle 46"/>
            <p:cNvSpPr/>
            <p:nvPr/>
          </p:nvSpPr>
          <p:spPr>
            <a:xfrm>
              <a:off x="6185647" y="4198474"/>
              <a:ext cx="939501" cy="1891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6192657" y="6261766"/>
              <a:ext cx="851276" cy="16147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192657" y="4428289"/>
              <a:ext cx="840155" cy="14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6192657" y="5873863"/>
              <a:ext cx="501958" cy="3063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7884414" y="6415448"/>
              <a:ext cx="914400" cy="189112"/>
            </a:xfrm>
            <a:prstGeom prst="rect">
              <a:avLst/>
            </a:prstGeom>
            <a:noFill/>
            <a:ln w="28575">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185149" y="3545058"/>
              <a:ext cx="1026870" cy="219388"/>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187004" y="3804955"/>
              <a:ext cx="1128195" cy="309488"/>
            </a:xfrm>
            <a:prstGeom prst="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5" name="Straight Arrow Connector 34">
            <a:extLst>
              <a:ext uri="{FF2B5EF4-FFF2-40B4-BE49-F238E27FC236}">
                <a16:creationId xmlns:a16="http://schemas.microsoft.com/office/drawing/2014/main" id="{6115F12A-6F73-4323-A275-9A6E69BA0062}"/>
              </a:ext>
            </a:extLst>
          </p:cNvPr>
          <p:cNvCxnSpPr>
            <a:cxnSpLocks/>
          </p:cNvCxnSpPr>
          <p:nvPr/>
        </p:nvCxnSpPr>
        <p:spPr>
          <a:xfrm flipH="1" flipV="1">
            <a:off x="9471466" y="4140318"/>
            <a:ext cx="722262" cy="110279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94A8BC6-26AA-4399-A064-187E24351E6B}"/>
              </a:ext>
            </a:extLst>
          </p:cNvPr>
          <p:cNvSpPr txBox="1"/>
          <p:nvPr/>
        </p:nvSpPr>
        <p:spPr>
          <a:xfrm>
            <a:off x="10091132" y="3823744"/>
            <a:ext cx="1985354" cy="2677656"/>
          </a:xfrm>
          <a:prstGeom prst="rect">
            <a:avLst/>
          </a:prstGeom>
          <a:noFill/>
          <a:ln w="19050">
            <a:solidFill>
              <a:schemeClr val="bg1">
                <a:lumMod val="65000"/>
              </a:schemeClr>
            </a:solidFill>
            <a:prstDash val="sysDash"/>
          </a:ln>
        </p:spPr>
        <p:txBody>
          <a:bodyPr wrap="square" rtlCol="0">
            <a:spAutoFit/>
          </a:bodyPr>
          <a:lstStyle/>
          <a:p>
            <a:pPr algn="l"/>
            <a:r>
              <a:rPr lang="en-GB" sz="1400" dirty="0">
                <a:solidFill>
                  <a:schemeClr val="bg1">
                    <a:lumMod val="50000"/>
                  </a:schemeClr>
                </a:solidFill>
                <a:latin typeface="+mj-lt"/>
              </a:rPr>
              <a:t>How to remember the 2 muscles not supplied by CN3?</a:t>
            </a:r>
          </a:p>
          <a:p>
            <a:r>
              <a:rPr lang="en-GB" sz="1400" dirty="0">
                <a:solidFill>
                  <a:schemeClr val="bg1">
                    <a:lumMod val="50000"/>
                  </a:schemeClr>
                </a:solidFill>
                <a:latin typeface="+mj-lt"/>
              </a:rPr>
              <a:t>1- </a:t>
            </a:r>
            <a:r>
              <a:rPr lang="en-GB" sz="1400" b="1" dirty="0">
                <a:solidFill>
                  <a:schemeClr val="bg1">
                    <a:lumMod val="50000"/>
                  </a:schemeClr>
                </a:solidFill>
                <a:latin typeface="+mj-lt"/>
              </a:rPr>
              <a:t>Superior oblique</a:t>
            </a:r>
            <a:r>
              <a:rPr lang="en-GB" sz="1400" dirty="0">
                <a:solidFill>
                  <a:schemeClr val="bg1">
                    <a:lumMod val="50000"/>
                  </a:schemeClr>
                </a:solidFill>
                <a:latin typeface="+mj-lt"/>
              </a:rPr>
              <a:t> goes up (</a:t>
            </a:r>
            <a:r>
              <a:rPr lang="en-GB" sz="1400" b="1" dirty="0">
                <a:solidFill>
                  <a:schemeClr val="bg1">
                    <a:lumMod val="50000"/>
                  </a:schemeClr>
                </a:solidFill>
                <a:latin typeface="+mj-lt"/>
              </a:rPr>
              <a:t>superior</a:t>
            </a:r>
            <a:r>
              <a:rPr lang="en-GB" sz="1400" dirty="0">
                <a:solidFill>
                  <a:schemeClr val="bg1">
                    <a:lumMod val="50000"/>
                  </a:schemeClr>
                </a:solidFill>
                <a:latin typeface="+mj-lt"/>
              </a:rPr>
              <a:t>) and turns around (oblique) a notch or pulley and its supply is trochlear which in </a:t>
            </a:r>
            <a:r>
              <a:rPr lang="en-GB" sz="1400" dirty="0" err="1">
                <a:solidFill>
                  <a:schemeClr val="bg1">
                    <a:lumMod val="50000"/>
                  </a:schemeClr>
                </a:solidFill>
                <a:latin typeface="+mj-lt"/>
              </a:rPr>
              <a:t>latin</a:t>
            </a:r>
            <a:r>
              <a:rPr lang="en-GB" sz="1400" dirty="0">
                <a:solidFill>
                  <a:schemeClr val="bg1">
                    <a:lumMod val="50000"/>
                  </a:schemeClr>
                </a:solidFill>
                <a:latin typeface="+mj-lt"/>
              </a:rPr>
              <a:t> means pulley (</a:t>
            </a:r>
            <a:r>
              <a:rPr lang="en-GB" sz="1400" dirty="0" err="1">
                <a:solidFill>
                  <a:schemeClr val="bg1">
                    <a:lumMod val="50000"/>
                  </a:schemeClr>
                </a:solidFill>
                <a:latin typeface="+mj-lt"/>
              </a:rPr>
              <a:t>بكرة</a:t>
            </a:r>
            <a:r>
              <a:rPr lang="en-GB" sz="1400" dirty="0">
                <a:solidFill>
                  <a:schemeClr val="bg1">
                    <a:lumMod val="50000"/>
                  </a:schemeClr>
                </a:solidFill>
                <a:latin typeface="+mj-lt"/>
              </a:rPr>
              <a:t>)</a:t>
            </a:r>
          </a:p>
          <a:p>
            <a:pPr lvl="0"/>
            <a:r>
              <a:rPr lang="en-GB" sz="1400" dirty="0">
                <a:solidFill>
                  <a:prstClr val="white">
                    <a:lumMod val="50000"/>
                  </a:prstClr>
                </a:solidFill>
                <a:latin typeface="+mj-lt"/>
              </a:rPr>
              <a:t>2- Lateral rectus function: </a:t>
            </a:r>
            <a:r>
              <a:rPr lang="en-GB" sz="1400" b="1" dirty="0">
                <a:solidFill>
                  <a:prstClr val="white">
                    <a:lumMod val="50000"/>
                  </a:prstClr>
                </a:solidFill>
                <a:latin typeface="+mj-lt"/>
              </a:rPr>
              <a:t>abduction</a:t>
            </a:r>
            <a:r>
              <a:rPr lang="en-GB" sz="1400" dirty="0">
                <a:solidFill>
                  <a:prstClr val="white">
                    <a:lumMod val="50000"/>
                  </a:prstClr>
                </a:solidFill>
                <a:latin typeface="+mj-lt"/>
              </a:rPr>
              <a:t> and is supplied by </a:t>
            </a:r>
            <a:r>
              <a:rPr lang="en-GB" sz="1400" b="1" dirty="0">
                <a:solidFill>
                  <a:prstClr val="white">
                    <a:lumMod val="50000"/>
                  </a:prstClr>
                </a:solidFill>
                <a:latin typeface="+mj-lt"/>
              </a:rPr>
              <a:t>abducens </a:t>
            </a:r>
            <a:r>
              <a:rPr lang="en-GB" sz="1400" dirty="0">
                <a:solidFill>
                  <a:schemeClr val="bg1">
                    <a:lumMod val="50000"/>
                  </a:schemeClr>
                </a:solidFill>
                <a:latin typeface="+mj-lt"/>
              </a:rPr>
              <a:t> </a:t>
            </a:r>
          </a:p>
        </p:txBody>
      </p:sp>
      <p:sp>
        <p:nvSpPr>
          <p:cNvPr id="58" name="TextBox 57">
            <a:extLst>
              <a:ext uri="{FF2B5EF4-FFF2-40B4-BE49-F238E27FC236}">
                <a16:creationId xmlns:a16="http://schemas.microsoft.com/office/drawing/2014/main" id="{A9DF8FAF-9DFC-445B-9357-E04132F7FEBE}"/>
              </a:ext>
            </a:extLst>
          </p:cNvPr>
          <p:cNvSpPr txBox="1"/>
          <p:nvPr/>
        </p:nvSpPr>
        <p:spPr>
          <a:xfrm>
            <a:off x="5667932" y="2352294"/>
            <a:ext cx="1064290" cy="3139321"/>
          </a:xfrm>
          <a:prstGeom prst="rect">
            <a:avLst/>
          </a:prstGeom>
          <a:noFill/>
          <a:ln w="19050">
            <a:noFill/>
            <a:prstDash val="sysDash"/>
          </a:ln>
        </p:spPr>
        <p:txBody>
          <a:bodyPr wrap="square" rtlCol="0">
            <a:spAutoFit/>
          </a:bodyPr>
          <a:lstStyle/>
          <a:p>
            <a:pPr algn="ctr"/>
            <a:r>
              <a:rPr lang="en-GB" dirty="0">
                <a:solidFill>
                  <a:schemeClr val="bg1">
                    <a:lumMod val="65000"/>
                  </a:schemeClr>
                </a:solidFill>
                <a:latin typeface="+mj-lt"/>
              </a:rPr>
              <a:t>*Rectus: </a:t>
            </a:r>
          </a:p>
          <a:p>
            <a:pPr algn="ctr" rtl="1"/>
            <a:r>
              <a:rPr lang="en-GB" dirty="0">
                <a:solidFill>
                  <a:schemeClr val="bg1">
                    <a:lumMod val="65000"/>
                  </a:schemeClr>
                </a:solidFill>
                <a:latin typeface="+mj-lt"/>
              </a:rPr>
              <a:t>ماشي على الص</a:t>
            </a:r>
            <a:r>
              <a:rPr lang="ar-AE" dirty="0">
                <a:solidFill>
                  <a:schemeClr val="bg1">
                    <a:lumMod val="65000"/>
                  </a:schemeClr>
                </a:solidFill>
                <a:latin typeface="+mj-lt"/>
              </a:rPr>
              <a:t>ر</a:t>
            </a:r>
            <a:r>
              <a:rPr lang="en-GB" dirty="0">
                <a:solidFill>
                  <a:schemeClr val="bg1">
                    <a:lumMod val="65000"/>
                  </a:schemeClr>
                </a:solidFill>
                <a:latin typeface="+mj-lt"/>
              </a:rPr>
              <a:t>ا</a:t>
            </a:r>
            <a:r>
              <a:rPr lang="ar-SA" dirty="0">
                <a:solidFill>
                  <a:schemeClr val="bg1">
                    <a:lumMod val="65000"/>
                  </a:schemeClr>
                </a:solidFill>
                <a:latin typeface="+mj-lt"/>
              </a:rPr>
              <a:t>ط</a:t>
            </a:r>
            <a:r>
              <a:rPr lang="en-GB" dirty="0">
                <a:solidFill>
                  <a:schemeClr val="bg1">
                    <a:lumMod val="65000"/>
                  </a:schemeClr>
                </a:solidFill>
                <a:latin typeface="+mj-lt"/>
              </a:rPr>
              <a:t> </a:t>
            </a:r>
            <a:r>
              <a:rPr lang="ar-AE" dirty="0">
                <a:solidFill>
                  <a:schemeClr val="bg1">
                    <a:lumMod val="65000"/>
                  </a:schemeClr>
                </a:solidFill>
                <a:latin typeface="+mj-lt"/>
              </a:rPr>
              <a:t>ا</a:t>
            </a:r>
            <a:r>
              <a:rPr lang="en-GB" dirty="0">
                <a:solidFill>
                  <a:schemeClr val="bg1">
                    <a:lumMod val="65000"/>
                  </a:schemeClr>
                </a:solidFill>
                <a:latin typeface="+mj-lt"/>
              </a:rPr>
              <a:t>ل</a:t>
            </a:r>
            <a:r>
              <a:rPr lang="ar-AE" dirty="0">
                <a:solidFill>
                  <a:schemeClr val="bg1">
                    <a:lumMod val="65000"/>
                  </a:schemeClr>
                </a:solidFill>
                <a:latin typeface="+mj-lt"/>
              </a:rPr>
              <a:t>م</a:t>
            </a:r>
            <a:r>
              <a:rPr lang="en-GB" dirty="0">
                <a:solidFill>
                  <a:schemeClr val="bg1">
                    <a:lumMod val="65000"/>
                  </a:schemeClr>
                </a:solidFill>
                <a:latin typeface="+mj-lt"/>
              </a:rPr>
              <a:t>س</a:t>
            </a:r>
            <a:r>
              <a:rPr lang="ar-AE" dirty="0">
                <a:solidFill>
                  <a:schemeClr val="bg1">
                    <a:lumMod val="65000"/>
                  </a:schemeClr>
                </a:solidFill>
                <a:latin typeface="+mj-lt"/>
              </a:rPr>
              <a:t>ت</a:t>
            </a:r>
            <a:r>
              <a:rPr lang="en-GB" dirty="0">
                <a:solidFill>
                  <a:schemeClr val="bg1">
                    <a:lumMod val="65000"/>
                  </a:schemeClr>
                </a:solidFill>
                <a:latin typeface="+mj-lt"/>
              </a:rPr>
              <a:t>ق</a:t>
            </a:r>
            <a:r>
              <a:rPr lang="ar-AE" dirty="0">
                <a:solidFill>
                  <a:schemeClr val="bg1">
                    <a:lumMod val="65000"/>
                  </a:schemeClr>
                </a:solidFill>
                <a:latin typeface="+mj-lt"/>
              </a:rPr>
              <a:t>ي</a:t>
            </a:r>
            <a:r>
              <a:rPr lang="en-GB" dirty="0">
                <a:solidFill>
                  <a:schemeClr val="bg1">
                    <a:lumMod val="65000"/>
                  </a:schemeClr>
                </a:solidFill>
                <a:latin typeface="+mj-lt"/>
              </a:rPr>
              <a:t>م </a:t>
            </a:r>
            <a:endParaRPr lang="en-US" dirty="0">
              <a:solidFill>
                <a:schemeClr val="bg1">
                  <a:lumMod val="65000"/>
                </a:schemeClr>
              </a:solidFill>
              <a:latin typeface="+mj-lt"/>
            </a:endParaRPr>
          </a:p>
          <a:p>
            <a:pPr algn="ctr" rtl="1"/>
            <a:r>
              <a:rPr lang="en-US" dirty="0">
                <a:solidFill>
                  <a:schemeClr val="bg1">
                    <a:lumMod val="65000"/>
                  </a:schemeClr>
                </a:solidFill>
                <a:latin typeface="+mj-lt"/>
              </a:rPr>
              <a:t>(medial)</a:t>
            </a:r>
          </a:p>
          <a:p>
            <a:pPr algn="ctr" rtl="1"/>
            <a:r>
              <a:rPr lang="en-GB" dirty="0">
                <a:solidFill>
                  <a:schemeClr val="bg1">
                    <a:lumMod val="65000"/>
                  </a:schemeClr>
                </a:solidFill>
                <a:latin typeface="+mj-lt"/>
              </a:rPr>
              <a:t> فحركته ن</a:t>
            </a:r>
            <a:r>
              <a:rPr lang="ar-AE" dirty="0">
                <a:solidFill>
                  <a:schemeClr val="bg1">
                    <a:lumMod val="65000"/>
                  </a:schemeClr>
                </a:solidFill>
                <a:latin typeface="+mj-lt"/>
              </a:rPr>
              <a:t>ف</a:t>
            </a:r>
            <a:r>
              <a:rPr lang="en-GB" dirty="0">
                <a:solidFill>
                  <a:schemeClr val="bg1">
                    <a:lumMod val="65000"/>
                  </a:schemeClr>
                </a:solidFill>
                <a:latin typeface="+mj-lt"/>
              </a:rPr>
              <a:t>س </a:t>
            </a:r>
            <a:r>
              <a:rPr lang="ar-AE" dirty="0">
                <a:solidFill>
                  <a:schemeClr val="bg1">
                    <a:lumMod val="65000"/>
                  </a:schemeClr>
                </a:solidFill>
                <a:latin typeface="+mj-lt"/>
              </a:rPr>
              <a:t>ا</a:t>
            </a:r>
            <a:r>
              <a:rPr lang="en-GB" dirty="0">
                <a:solidFill>
                  <a:schemeClr val="bg1">
                    <a:lumMod val="65000"/>
                  </a:schemeClr>
                </a:solidFill>
                <a:latin typeface="+mj-lt"/>
              </a:rPr>
              <a:t>س</a:t>
            </a:r>
            <a:r>
              <a:rPr lang="ar-AE" dirty="0">
                <a:solidFill>
                  <a:schemeClr val="bg1">
                    <a:lumMod val="65000"/>
                  </a:schemeClr>
                </a:solidFill>
                <a:latin typeface="+mj-lt"/>
              </a:rPr>
              <a:t>م</a:t>
            </a:r>
            <a:r>
              <a:rPr lang="en-GB" dirty="0">
                <a:solidFill>
                  <a:schemeClr val="bg1">
                    <a:lumMod val="65000"/>
                  </a:schemeClr>
                </a:solidFill>
                <a:latin typeface="+mj-lt"/>
              </a:rPr>
              <a:t>ه</a:t>
            </a:r>
          </a:p>
          <a:p>
            <a:pPr algn="ctr"/>
            <a:r>
              <a:rPr lang="en-GB" dirty="0">
                <a:solidFill>
                  <a:schemeClr val="bg1">
                    <a:lumMod val="65000"/>
                  </a:schemeClr>
                </a:solidFill>
                <a:latin typeface="+mj-lt"/>
              </a:rPr>
              <a:t>Oblique:</a:t>
            </a:r>
          </a:p>
          <a:p>
            <a:pPr algn="ctr" rtl="1"/>
            <a:r>
              <a:rPr lang="en-GB" dirty="0">
                <a:solidFill>
                  <a:schemeClr val="bg1">
                    <a:lumMod val="65000"/>
                  </a:schemeClr>
                </a:solidFill>
                <a:latin typeface="+mj-lt"/>
              </a:rPr>
              <a:t>منحرف </a:t>
            </a:r>
            <a:r>
              <a:rPr lang="ar-AE" dirty="0">
                <a:solidFill>
                  <a:schemeClr val="bg1">
                    <a:lumMod val="65000"/>
                  </a:schemeClr>
                </a:solidFill>
                <a:latin typeface="+mj-lt"/>
              </a:rPr>
              <a:t>ي</a:t>
            </a:r>
            <a:r>
              <a:rPr lang="en-GB" dirty="0">
                <a:solidFill>
                  <a:schemeClr val="bg1">
                    <a:lumMod val="65000"/>
                  </a:schemeClr>
                </a:solidFill>
                <a:latin typeface="+mj-lt"/>
              </a:rPr>
              <a:t>م</a:t>
            </a:r>
            <a:r>
              <a:rPr lang="ar-AE" dirty="0">
                <a:solidFill>
                  <a:schemeClr val="bg1">
                    <a:lumMod val="65000"/>
                  </a:schemeClr>
                </a:solidFill>
                <a:latin typeface="+mj-lt"/>
              </a:rPr>
              <a:t>ش</a:t>
            </a:r>
            <a:r>
              <a:rPr lang="en-GB" dirty="0">
                <a:solidFill>
                  <a:schemeClr val="bg1">
                    <a:lumMod val="65000"/>
                  </a:schemeClr>
                </a:solidFill>
                <a:latin typeface="+mj-lt"/>
              </a:rPr>
              <a:t>ي </a:t>
            </a:r>
            <a:r>
              <a:rPr lang="ar-AE" dirty="0">
                <a:solidFill>
                  <a:schemeClr val="bg1">
                    <a:lumMod val="65000"/>
                  </a:schemeClr>
                </a:solidFill>
                <a:latin typeface="+mj-lt"/>
              </a:rPr>
              <a:t>ع</a:t>
            </a:r>
            <a:r>
              <a:rPr lang="en-GB" dirty="0">
                <a:solidFill>
                  <a:schemeClr val="bg1">
                    <a:lumMod val="65000"/>
                  </a:schemeClr>
                </a:solidFill>
                <a:latin typeface="+mj-lt"/>
              </a:rPr>
              <a:t>ك</a:t>
            </a:r>
            <a:r>
              <a:rPr lang="ar-AE" dirty="0">
                <a:solidFill>
                  <a:schemeClr val="bg1">
                    <a:lumMod val="65000"/>
                  </a:schemeClr>
                </a:solidFill>
                <a:latin typeface="+mj-lt"/>
              </a:rPr>
              <a:t>س</a:t>
            </a:r>
            <a:r>
              <a:rPr lang="en-GB" dirty="0">
                <a:solidFill>
                  <a:schemeClr val="bg1">
                    <a:lumMod val="65000"/>
                  </a:schemeClr>
                </a:solidFill>
                <a:latin typeface="+mj-lt"/>
              </a:rPr>
              <a:t> </a:t>
            </a:r>
            <a:r>
              <a:rPr lang="ar-AE" dirty="0">
                <a:solidFill>
                  <a:schemeClr val="bg1">
                    <a:lumMod val="65000"/>
                  </a:schemeClr>
                </a:solidFill>
                <a:latin typeface="+mj-lt"/>
              </a:rPr>
              <a:t>ك</a:t>
            </a:r>
            <a:r>
              <a:rPr lang="en-GB" dirty="0">
                <a:solidFill>
                  <a:schemeClr val="bg1">
                    <a:lumMod val="65000"/>
                  </a:schemeClr>
                </a:solidFill>
                <a:latin typeface="+mj-lt"/>
              </a:rPr>
              <a:t>ل</a:t>
            </a:r>
            <a:r>
              <a:rPr lang="ar-AE" dirty="0">
                <a:solidFill>
                  <a:schemeClr val="bg1">
                    <a:lumMod val="65000"/>
                  </a:schemeClr>
                </a:solidFill>
                <a:latin typeface="+mj-lt"/>
              </a:rPr>
              <a:t>ا</a:t>
            </a:r>
            <a:r>
              <a:rPr lang="en-GB" dirty="0">
                <a:solidFill>
                  <a:schemeClr val="bg1">
                    <a:lumMod val="65000"/>
                  </a:schemeClr>
                </a:solidFill>
                <a:latin typeface="+mj-lt"/>
              </a:rPr>
              <a:t>م</a:t>
            </a:r>
            <a:r>
              <a:rPr lang="ar-AE" dirty="0">
                <a:solidFill>
                  <a:schemeClr val="bg1">
                    <a:lumMod val="65000"/>
                  </a:schemeClr>
                </a:solidFill>
                <a:latin typeface="+mj-lt"/>
              </a:rPr>
              <a:t>ه</a:t>
            </a:r>
            <a:endParaRPr lang="en-GB" dirty="0">
              <a:solidFill>
                <a:schemeClr val="bg1">
                  <a:lumMod val="65000"/>
                </a:schemeClr>
              </a:solidFill>
              <a:latin typeface="+mj-lt"/>
            </a:endParaRPr>
          </a:p>
        </p:txBody>
      </p:sp>
      <p:sp>
        <p:nvSpPr>
          <p:cNvPr id="59" name="Title 1">
            <a:extLst>
              <a:ext uri="{FF2B5EF4-FFF2-40B4-BE49-F238E27FC236}">
                <a16:creationId xmlns:a16="http://schemas.microsoft.com/office/drawing/2014/main" id="{2B3DBE28-8656-45CC-98FE-6E134CABB433}"/>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Extra-Ocular Muscles</a:t>
            </a:r>
          </a:p>
        </p:txBody>
      </p:sp>
      <p:sp>
        <p:nvSpPr>
          <p:cNvPr id="61" name="TextBox 60">
            <a:extLst>
              <a:ext uri="{FF2B5EF4-FFF2-40B4-BE49-F238E27FC236}">
                <a16:creationId xmlns:a16="http://schemas.microsoft.com/office/drawing/2014/main" id="{6087912E-F984-4EA6-A7F7-1FD7B6054044}"/>
              </a:ext>
            </a:extLst>
          </p:cNvPr>
          <p:cNvSpPr txBox="1"/>
          <p:nvPr/>
        </p:nvSpPr>
        <p:spPr>
          <a:xfrm>
            <a:off x="1139217" y="5159918"/>
            <a:ext cx="4352358" cy="1323439"/>
          </a:xfrm>
          <a:prstGeom prst="rect">
            <a:avLst/>
          </a:prstGeom>
          <a:noFill/>
          <a:ln w="28575">
            <a:solidFill>
              <a:srgbClr val="FF0000"/>
            </a:solidFill>
            <a:prstDash val="solid"/>
          </a:ln>
        </p:spPr>
        <p:txBody>
          <a:bodyPr wrap="square" rtlCol="0">
            <a:spAutoFit/>
          </a:bodyPr>
          <a:lstStyle/>
          <a:p>
            <a:pPr algn="ctr"/>
            <a:r>
              <a:rPr lang="en-US" sz="2000" b="1" dirty="0"/>
              <a:t>NB. All muscles of the eye are supplied by the </a:t>
            </a:r>
            <a:r>
              <a:rPr lang="en-US" sz="2000" b="1" u="sng" dirty="0"/>
              <a:t>oculomotor nerve </a:t>
            </a:r>
            <a:r>
              <a:rPr lang="en-US" sz="2000" b="1" dirty="0"/>
              <a:t>, EXCEPT SO4 superior oblique </a:t>
            </a:r>
            <a:r>
              <a:rPr lang="en-US" sz="2000" b="1" dirty="0">
                <a:solidFill>
                  <a:schemeClr val="bg1">
                    <a:lumMod val="65000"/>
                  </a:schemeClr>
                </a:solidFill>
              </a:rPr>
              <a:t>(by trochlear) </a:t>
            </a:r>
            <a:r>
              <a:rPr lang="en-US" sz="2000" b="1" dirty="0"/>
              <a:t>and LR6 lateral rectus </a:t>
            </a:r>
            <a:r>
              <a:rPr lang="en-US" sz="2000" b="1" dirty="0">
                <a:solidFill>
                  <a:schemeClr val="bg1">
                    <a:lumMod val="65000"/>
                  </a:schemeClr>
                </a:solidFill>
              </a:rPr>
              <a:t>(by abducens)C</a:t>
            </a:r>
          </a:p>
        </p:txBody>
      </p:sp>
      <p:sp>
        <p:nvSpPr>
          <p:cNvPr id="2" name="TextBox 1">
            <a:extLst>
              <a:ext uri="{FF2B5EF4-FFF2-40B4-BE49-F238E27FC236}">
                <a16:creationId xmlns:a16="http://schemas.microsoft.com/office/drawing/2014/main" id="{1C98F063-D68A-4B88-84EA-7ED0B71DBFAA}"/>
              </a:ext>
            </a:extLst>
          </p:cNvPr>
          <p:cNvSpPr txBox="1"/>
          <p:nvPr/>
        </p:nvSpPr>
        <p:spPr>
          <a:xfrm>
            <a:off x="3128485" y="2172775"/>
            <a:ext cx="3999032" cy="338554"/>
          </a:xfrm>
          <a:prstGeom prst="rect">
            <a:avLst/>
          </a:prstGeom>
          <a:noFill/>
        </p:spPr>
        <p:txBody>
          <a:bodyPr wrap="square" rtlCol="0">
            <a:spAutoFit/>
          </a:bodyPr>
          <a:lstStyle/>
          <a:p>
            <a:r>
              <a:rPr lang="en-US" sz="1600" dirty="0">
                <a:solidFill>
                  <a:schemeClr val="bg1">
                    <a:lumMod val="50000"/>
                  </a:schemeClr>
                </a:solidFill>
              </a:rPr>
              <a:t> Origin: from the roof of the orbit </a:t>
            </a:r>
          </a:p>
        </p:txBody>
      </p:sp>
      <p:sp>
        <p:nvSpPr>
          <p:cNvPr id="51" name="TextBox 50">
            <a:extLst>
              <a:ext uri="{FF2B5EF4-FFF2-40B4-BE49-F238E27FC236}">
                <a16:creationId xmlns:a16="http://schemas.microsoft.com/office/drawing/2014/main" id="{CE06596A-F7FF-4663-A5CB-5AB019BD9115}"/>
              </a:ext>
            </a:extLst>
          </p:cNvPr>
          <p:cNvSpPr txBox="1"/>
          <p:nvPr/>
        </p:nvSpPr>
        <p:spPr>
          <a:xfrm>
            <a:off x="3124105" y="4452962"/>
            <a:ext cx="3999032" cy="338554"/>
          </a:xfrm>
          <a:prstGeom prst="rect">
            <a:avLst/>
          </a:prstGeom>
          <a:noFill/>
        </p:spPr>
        <p:txBody>
          <a:bodyPr wrap="square" rtlCol="0">
            <a:spAutoFit/>
          </a:bodyPr>
          <a:lstStyle/>
          <a:p>
            <a:r>
              <a:rPr lang="en-US" sz="1600" dirty="0">
                <a:solidFill>
                  <a:schemeClr val="bg1">
                    <a:lumMod val="50000"/>
                  </a:schemeClr>
                </a:solidFill>
              </a:rPr>
              <a:t> Origin: from the roof of the orbit </a:t>
            </a:r>
          </a:p>
        </p:txBody>
      </p:sp>
      <p:sp>
        <p:nvSpPr>
          <p:cNvPr id="54" name="TextBox 53">
            <a:extLst>
              <a:ext uri="{FF2B5EF4-FFF2-40B4-BE49-F238E27FC236}">
                <a16:creationId xmlns:a16="http://schemas.microsoft.com/office/drawing/2014/main" id="{7869C738-3F7A-428E-A988-F05EB0D9E1BB}"/>
              </a:ext>
            </a:extLst>
          </p:cNvPr>
          <p:cNvSpPr txBox="1"/>
          <p:nvPr/>
        </p:nvSpPr>
        <p:spPr>
          <a:xfrm>
            <a:off x="3124105" y="4832848"/>
            <a:ext cx="3999032" cy="338554"/>
          </a:xfrm>
          <a:prstGeom prst="rect">
            <a:avLst/>
          </a:prstGeom>
          <a:noFill/>
        </p:spPr>
        <p:txBody>
          <a:bodyPr wrap="square" rtlCol="0">
            <a:spAutoFit/>
          </a:bodyPr>
          <a:lstStyle/>
          <a:p>
            <a:r>
              <a:rPr lang="en-US" sz="1600" dirty="0">
                <a:solidFill>
                  <a:schemeClr val="bg1">
                    <a:lumMod val="50000"/>
                  </a:schemeClr>
                </a:solidFill>
              </a:rPr>
              <a:t> Origin: from the anterior floor</a:t>
            </a:r>
          </a:p>
        </p:txBody>
      </p:sp>
    </p:spTree>
    <p:extLst>
      <p:ext uri="{BB962C8B-B14F-4D97-AF65-F5344CB8AC3E}">
        <p14:creationId xmlns:p14="http://schemas.microsoft.com/office/powerpoint/2010/main" val="12132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379" y="1576629"/>
            <a:ext cx="6980583" cy="4832092"/>
          </a:xfrm>
          <a:prstGeom prst="rect">
            <a:avLst/>
          </a:prstGeom>
        </p:spPr>
        <p:txBody>
          <a:bodyPr wrap="square">
            <a:spAutoFit/>
          </a:bodyPr>
          <a:lstStyle/>
          <a:p>
            <a:pPr marL="360000" indent="-360000" eaLnBrk="1" hangingPunct="1">
              <a:buFont typeface="Courier New" panose="02070309020205020404" pitchFamily="49" charset="0"/>
              <a:buChar char="o"/>
              <a:defRPr/>
            </a:pPr>
            <a:r>
              <a:rPr lang="en-US" sz="2200" b="1" dirty="0">
                <a:solidFill>
                  <a:schemeClr val="tx1"/>
                </a:solidFill>
                <a:latin typeface="+mj-lt"/>
                <a:cs typeface="Times New Roman" pitchFamily="18" charset="0"/>
              </a:rPr>
              <a:t>Motor</a:t>
            </a:r>
            <a:r>
              <a:rPr lang="en-US" sz="2200" dirty="0">
                <a:solidFill>
                  <a:schemeClr val="tx1"/>
                </a:solidFill>
                <a:latin typeface="+mj-lt"/>
                <a:cs typeface="Times New Roman" pitchFamily="18" charset="0"/>
              </a:rPr>
              <a:t> for most of extraocular muscles.</a:t>
            </a:r>
          </a:p>
          <a:p>
            <a:pPr marL="360000" indent="-360000" eaLnBrk="1" hangingPunct="1">
              <a:buFont typeface="Courier New" panose="02070309020205020404" pitchFamily="49" charset="0"/>
              <a:buChar char="o"/>
              <a:defRPr/>
            </a:pPr>
            <a:r>
              <a:rPr lang="en-US" sz="2200" dirty="0">
                <a:solidFill>
                  <a:schemeClr val="tx1"/>
                </a:solidFill>
                <a:latin typeface="+mj-lt"/>
                <a:cs typeface="Times New Roman" pitchFamily="18" charset="0"/>
              </a:rPr>
              <a:t>Also carries preganglionic </a:t>
            </a:r>
            <a:r>
              <a:rPr lang="en-US" sz="2200" b="1" dirty="0">
                <a:solidFill>
                  <a:schemeClr val="tx1"/>
                </a:solidFill>
                <a:latin typeface="+mj-lt"/>
                <a:cs typeface="Times New Roman" pitchFamily="18" charset="0"/>
              </a:rPr>
              <a:t>parasympathetic</a:t>
            </a:r>
            <a:r>
              <a:rPr lang="en-US" sz="2200" dirty="0">
                <a:solidFill>
                  <a:schemeClr val="tx1"/>
                </a:solidFill>
                <a:latin typeface="+mj-lt"/>
                <a:cs typeface="Times New Roman" pitchFamily="18" charset="0"/>
              </a:rPr>
              <a:t> fibers to the pupillary constrictor and ciliary muscles. </a:t>
            </a:r>
          </a:p>
          <a:p>
            <a:pPr marL="360000" indent="-360000" eaLnBrk="1" hangingPunct="1">
              <a:buFont typeface="Courier New" panose="02070309020205020404" pitchFamily="49" charset="0"/>
              <a:buChar char="o"/>
              <a:defRPr/>
            </a:pPr>
            <a:r>
              <a:rPr lang="en-US" sz="2200" b="1" dirty="0">
                <a:solidFill>
                  <a:schemeClr val="tx1"/>
                </a:solidFill>
                <a:latin typeface="+mj-lt"/>
                <a:cs typeface="Times New Roman" pitchFamily="18" charset="0"/>
              </a:rPr>
              <a:t>Has two nuclei</a:t>
            </a:r>
            <a:r>
              <a:rPr lang="en-US" sz="2200" dirty="0">
                <a:solidFill>
                  <a:schemeClr val="tx1"/>
                </a:solidFill>
                <a:latin typeface="+mj-lt"/>
                <a:cs typeface="Times New Roman" pitchFamily="18" charset="0"/>
              </a:rPr>
              <a:t>:</a:t>
            </a:r>
          </a:p>
          <a:p>
            <a:pPr marL="360000">
              <a:defRPr/>
            </a:pPr>
            <a:r>
              <a:rPr lang="en-US" sz="2200" b="1" dirty="0">
                <a:solidFill>
                  <a:schemeClr val="tx1"/>
                </a:solidFill>
                <a:latin typeface="+mj-lt"/>
                <a:cs typeface="Times New Roman" pitchFamily="18" charset="0"/>
              </a:rPr>
              <a:t>1- Main </a:t>
            </a:r>
            <a:r>
              <a:rPr lang="en-US" sz="2200" b="1" dirty="0" err="1">
                <a:solidFill>
                  <a:schemeClr val="tx1"/>
                </a:solidFill>
                <a:latin typeface="+mj-lt"/>
                <a:cs typeface="Times New Roman" pitchFamily="18" charset="0"/>
              </a:rPr>
              <a:t>occulomotor</a:t>
            </a:r>
            <a:r>
              <a:rPr lang="en-US" sz="2200" b="1" dirty="0">
                <a:solidFill>
                  <a:schemeClr val="tx1"/>
                </a:solidFill>
                <a:latin typeface="+mj-lt"/>
                <a:cs typeface="Times New Roman" pitchFamily="18" charset="0"/>
              </a:rPr>
              <a:t> nucleus; </a:t>
            </a:r>
          </a:p>
          <a:p>
            <a:pPr marL="720000" indent="-180000">
              <a:buFont typeface="Arial" panose="020B0604020202020204" pitchFamily="34" charset="0"/>
              <a:buChar char="•"/>
              <a:defRPr/>
            </a:pPr>
            <a:r>
              <a:rPr lang="en-US" sz="2200" dirty="0">
                <a:solidFill>
                  <a:schemeClr val="tx1"/>
                </a:solidFill>
                <a:latin typeface="+mj-lt"/>
                <a:cs typeface="Times New Roman" pitchFamily="18" charset="0"/>
              </a:rPr>
              <a:t>Lies in the mid </a:t>
            </a:r>
            <a:r>
              <a:rPr lang="en-US" sz="2200" dirty="0">
                <a:latin typeface="+mj-lt"/>
                <a:cs typeface="Times New Roman" pitchFamily="18" charset="0"/>
              </a:rPr>
              <a:t>brain </a:t>
            </a:r>
            <a:r>
              <a:rPr lang="en-US" sz="2200" dirty="0">
                <a:solidFill>
                  <a:schemeClr val="bg1">
                    <a:lumMod val="50000"/>
                  </a:schemeClr>
                </a:solidFill>
                <a:latin typeface="+mj-lt"/>
                <a:cs typeface="Times New Roman" pitchFamily="18" charset="0"/>
              </a:rPr>
              <a:t>(posterior part of the tegmentum)</a:t>
            </a:r>
            <a:r>
              <a:rPr lang="en-US" sz="2200" dirty="0">
                <a:latin typeface="+mj-lt"/>
                <a:cs typeface="Times New Roman" pitchFamily="18" charset="0"/>
              </a:rPr>
              <a:t>, </a:t>
            </a:r>
            <a:r>
              <a:rPr lang="en-US" sz="2200" dirty="0">
                <a:solidFill>
                  <a:schemeClr val="tx1"/>
                </a:solidFill>
                <a:latin typeface="+mj-lt"/>
                <a:cs typeface="Times New Roman" pitchFamily="18" charset="0"/>
              </a:rPr>
              <a:t>at the level of superior colliculus</a:t>
            </a:r>
            <a:r>
              <a:rPr lang="en-US" sz="2200" b="1" dirty="0">
                <a:solidFill>
                  <a:schemeClr val="tx1"/>
                </a:solidFill>
                <a:latin typeface="+mj-lt"/>
                <a:cs typeface="Times New Roman" pitchFamily="18" charset="0"/>
              </a:rPr>
              <a:t> </a:t>
            </a:r>
            <a:r>
              <a:rPr lang="en-US" sz="2200" dirty="0">
                <a:solidFill>
                  <a:schemeClr val="tx1"/>
                </a:solidFill>
                <a:latin typeface="+mj-lt"/>
                <a:cs typeface="Times New Roman" pitchFamily="18" charset="0"/>
              </a:rPr>
              <a:t>located in the periaqueductal grey matter.</a:t>
            </a:r>
            <a:endParaRPr lang="en-US" sz="2200" b="1" dirty="0">
              <a:solidFill>
                <a:schemeClr val="tx1"/>
              </a:solidFill>
              <a:latin typeface="+mj-lt"/>
              <a:cs typeface="Times New Roman" pitchFamily="18" charset="0"/>
            </a:endParaRPr>
          </a:p>
          <a:p>
            <a:pPr marL="360000">
              <a:defRPr/>
            </a:pPr>
            <a:r>
              <a:rPr lang="en-US" sz="2200" b="1" dirty="0">
                <a:solidFill>
                  <a:schemeClr val="tx1"/>
                </a:solidFill>
                <a:latin typeface="+mj-lt"/>
                <a:cs typeface="Times New Roman" pitchFamily="18" charset="0"/>
              </a:rPr>
              <a:t>2- Accessory nucleus (Edinger-Westphal nucleus); </a:t>
            </a:r>
          </a:p>
          <a:p>
            <a:pPr marL="720000" indent="-180000" eaLnBrk="1" hangingPunct="1">
              <a:buFont typeface="Arial" panose="020B0604020202020204" pitchFamily="34" charset="0"/>
              <a:buChar char="•"/>
              <a:defRPr/>
            </a:pPr>
            <a:r>
              <a:rPr lang="en-US" sz="2200" dirty="0">
                <a:solidFill>
                  <a:schemeClr val="tx1"/>
                </a:solidFill>
                <a:latin typeface="+mj-lt"/>
                <a:cs typeface="Times New Roman" pitchFamily="18" charset="0"/>
              </a:rPr>
              <a:t>Lies dorsal to the main motor nucleus. </a:t>
            </a:r>
          </a:p>
          <a:p>
            <a:pPr marL="720000" indent="-180000" eaLnBrk="1" hangingPunct="1">
              <a:buFont typeface="Arial" panose="020B0604020202020204" pitchFamily="34" charset="0"/>
              <a:buChar char="•"/>
              <a:defRPr/>
            </a:pPr>
            <a:r>
              <a:rPr lang="en-US" sz="2200" dirty="0">
                <a:solidFill>
                  <a:schemeClr val="tx1"/>
                </a:solidFill>
                <a:latin typeface="+mj-lt"/>
                <a:cs typeface="Times New Roman" pitchFamily="18" charset="0"/>
              </a:rPr>
              <a:t>Its cells are</a:t>
            </a:r>
            <a:r>
              <a:rPr lang="en-US" sz="2200" b="1" dirty="0">
                <a:solidFill>
                  <a:schemeClr val="tx1"/>
                </a:solidFill>
                <a:latin typeface="+mj-lt"/>
                <a:cs typeface="Times New Roman" pitchFamily="18" charset="0"/>
              </a:rPr>
              <a:t> preganglionic parasympathetic neurons. </a:t>
            </a:r>
          </a:p>
          <a:p>
            <a:pPr marL="720000" indent="-180000" eaLnBrk="1" hangingPunct="1">
              <a:buFont typeface="Arial" panose="020B0604020202020204" pitchFamily="34" charset="0"/>
              <a:buChar char="•"/>
              <a:defRPr/>
            </a:pPr>
            <a:r>
              <a:rPr lang="en-US" sz="2200" dirty="0">
                <a:solidFill>
                  <a:schemeClr val="tx1"/>
                </a:solidFill>
                <a:latin typeface="+mj-lt"/>
                <a:cs typeface="Times New Roman" pitchFamily="18" charset="0"/>
              </a:rPr>
              <a:t>It receives; </a:t>
            </a:r>
            <a:r>
              <a:rPr lang="en-US" sz="2200" b="1" dirty="0">
                <a:solidFill>
                  <a:schemeClr val="tx1"/>
                </a:solidFill>
                <a:latin typeface="+mj-lt"/>
                <a:cs typeface="Times New Roman" pitchFamily="18" charset="0"/>
              </a:rPr>
              <a:t>Corticonuclear fibers </a:t>
            </a:r>
            <a:r>
              <a:rPr lang="en-US" sz="2200" dirty="0">
                <a:solidFill>
                  <a:schemeClr val="tx1"/>
                </a:solidFill>
                <a:latin typeface="+mj-lt"/>
                <a:cs typeface="Times New Roman" pitchFamily="18" charset="0"/>
              </a:rPr>
              <a:t>for </a:t>
            </a:r>
            <a:r>
              <a:rPr lang="en-US" sz="2200" dirty="0">
                <a:solidFill>
                  <a:schemeClr val="bg1">
                    <a:lumMod val="50000"/>
                  </a:schemeClr>
                </a:solidFill>
                <a:latin typeface="+mj-lt"/>
                <a:cs typeface="Times New Roman" pitchFamily="18" charset="0"/>
              </a:rPr>
              <a:t>(1) </a:t>
            </a:r>
            <a:r>
              <a:rPr lang="en-US" sz="2200" u="sng" dirty="0">
                <a:solidFill>
                  <a:schemeClr val="tx1"/>
                </a:solidFill>
                <a:latin typeface="+mj-lt"/>
                <a:cs typeface="Times New Roman" pitchFamily="18" charset="0"/>
              </a:rPr>
              <a:t>accommodation reflex</a:t>
            </a:r>
            <a:r>
              <a:rPr lang="en-US" sz="2200" dirty="0">
                <a:solidFill>
                  <a:schemeClr val="tx1"/>
                </a:solidFill>
                <a:latin typeface="+mj-lt"/>
                <a:cs typeface="Times New Roman" pitchFamily="18" charset="0"/>
              </a:rPr>
              <a:t>, and from the </a:t>
            </a:r>
            <a:r>
              <a:rPr lang="en-US" sz="2200" b="1" dirty="0">
                <a:solidFill>
                  <a:schemeClr val="tx1"/>
                </a:solidFill>
                <a:latin typeface="+mj-lt"/>
                <a:cs typeface="Times New Roman" pitchFamily="18" charset="0"/>
              </a:rPr>
              <a:t>pretectal nucleus  </a:t>
            </a:r>
            <a:r>
              <a:rPr lang="en-US" sz="2200" dirty="0">
                <a:solidFill>
                  <a:schemeClr val="tx1"/>
                </a:solidFill>
                <a:latin typeface="+mj-lt"/>
                <a:cs typeface="Times New Roman" pitchFamily="18" charset="0"/>
              </a:rPr>
              <a:t>for the direct and consensual </a:t>
            </a:r>
            <a:r>
              <a:rPr lang="en-US" sz="2200" dirty="0">
                <a:solidFill>
                  <a:schemeClr val="bg1">
                    <a:lumMod val="50000"/>
                  </a:schemeClr>
                </a:solidFill>
                <a:latin typeface="+mj-lt"/>
                <a:cs typeface="Times New Roman" pitchFamily="18" charset="0"/>
              </a:rPr>
              <a:t>(2)</a:t>
            </a:r>
            <a:r>
              <a:rPr lang="en-US" sz="2200" dirty="0">
                <a:solidFill>
                  <a:schemeClr val="tx1"/>
                </a:solidFill>
                <a:latin typeface="+mj-lt"/>
                <a:cs typeface="Times New Roman" pitchFamily="18" charset="0"/>
              </a:rPr>
              <a:t> </a:t>
            </a:r>
            <a:r>
              <a:rPr lang="en-US" sz="2200" u="sng" dirty="0">
                <a:solidFill>
                  <a:schemeClr val="tx1"/>
                </a:solidFill>
                <a:latin typeface="+mj-lt"/>
                <a:cs typeface="Times New Roman" pitchFamily="18" charset="0"/>
              </a:rPr>
              <a:t>pupillary reflexes. </a:t>
            </a:r>
          </a:p>
        </p:txBody>
      </p:sp>
      <p:grpSp>
        <p:nvGrpSpPr>
          <p:cNvPr id="16" name="Group 15"/>
          <p:cNvGrpSpPr/>
          <p:nvPr/>
        </p:nvGrpSpPr>
        <p:grpSpPr>
          <a:xfrm>
            <a:off x="7643190" y="423482"/>
            <a:ext cx="4001728" cy="3325760"/>
            <a:chOff x="7123472" y="315965"/>
            <a:chExt cx="4001728" cy="3325760"/>
          </a:xfrm>
        </p:grpSpPr>
        <p:pic>
          <p:nvPicPr>
            <p:cNvPr id="12" name="Picture 2" descr="C:\Documents and Settings\HP\My Documents\My Pictures\C8-F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62800" y="365125"/>
              <a:ext cx="3962400" cy="3276600"/>
            </a:xfrm>
            <a:prstGeom prst="rect">
              <a:avLst/>
            </a:prstGeom>
            <a:noFill/>
            <a:ln>
              <a:noFill/>
              <a:miter lim="800000"/>
              <a:headEnd/>
              <a:tailEnd/>
            </a:ln>
          </p:spPr>
        </p:pic>
        <p:sp>
          <p:nvSpPr>
            <p:cNvPr id="13" name="AutoShape 9"/>
            <p:cNvSpPr>
              <a:spLocks noChangeArrowheads="1"/>
            </p:cNvSpPr>
            <p:nvPr/>
          </p:nvSpPr>
          <p:spPr bwMode="auto">
            <a:xfrm>
              <a:off x="7123472" y="315965"/>
              <a:ext cx="914400" cy="838200"/>
            </a:xfrm>
            <a:prstGeom prst="roundRect">
              <a:avLst>
                <a:gd name="adj" fmla="val 16667"/>
              </a:avLst>
            </a:prstGeom>
            <a:noFill/>
            <a:ln w="28575">
              <a:solidFill>
                <a:srgbClr val="FF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4" name="AutoShape 9"/>
            <p:cNvSpPr>
              <a:spLocks noChangeArrowheads="1"/>
            </p:cNvSpPr>
            <p:nvPr/>
          </p:nvSpPr>
          <p:spPr bwMode="auto">
            <a:xfrm>
              <a:off x="10298112" y="431493"/>
              <a:ext cx="827088" cy="208095"/>
            </a:xfrm>
            <a:prstGeom prst="roundRect">
              <a:avLst>
                <a:gd name="adj" fmla="val 16667"/>
              </a:avLst>
            </a:prstGeom>
            <a:noFill/>
            <a:ln w="28575">
              <a:solidFill>
                <a:schemeClr val="bg2">
                  <a:lumMod val="50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5" name="AutoShape 9"/>
            <p:cNvSpPr>
              <a:spLocks noChangeArrowheads="1"/>
            </p:cNvSpPr>
            <p:nvPr/>
          </p:nvSpPr>
          <p:spPr bwMode="auto">
            <a:xfrm>
              <a:off x="10287000" y="1154165"/>
              <a:ext cx="762000" cy="645631"/>
            </a:xfrm>
            <a:prstGeom prst="roundRect">
              <a:avLst>
                <a:gd name="adj" fmla="val 16667"/>
              </a:avLst>
            </a:prstGeom>
            <a:noFill/>
            <a:ln w="28575">
              <a:solidFill>
                <a:srgbClr val="8AB8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pic>
        <p:nvPicPr>
          <p:cNvPr id="17" name="Picture 2" descr="14_30"/>
          <p:cNvPicPr>
            <a:picLocks noChangeAspect="1" noChangeArrowheads="1"/>
          </p:cNvPicPr>
          <p:nvPr/>
        </p:nvPicPr>
        <p:blipFill>
          <a:blip r:embed="rId3">
            <a:extLst>
              <a:ext uri="{28A0092B-C50C-407E-A947-70E740481C1C}">
                <a14:useLocalDpi xmlns:a14="http://schemas.microsoft.com/office/drawing/2010/main" val="0"/>
              </a:ext>
            </a:extLst>
          </a:blip>
          <a:srcRect t="4904"/>
          <a:stretch>
            <a:fillRect/>
          </a:stretch>
        </p:blipFill>
        <p:spPr bwMode="auto">
          <a:xfrm>
            <a:off x="7734962" y="3879091"/>
            <a:ext cx="4038600" cy="25152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2835CD3D-DD34-46DA-958A-0309839F7966}"/>
              </a:ext>
            </a:extLst>
          </p:cNvPr>
          <p:cNvCxnSpPr>
            <a:cxnSpLocks/>
          </p:cNvCxnSpPr>
          <p:nvPr/>
        </p:nvCxnSpPr>
        <p:spPr>
          <a:xfrm>
            <a:off x="3587859" y="4629709"/>
            <a:ext cx="2952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717B5D-1EBF-4D03-8540-FBCBA081A71B}"/>
              </a:ext>
            </a:extLst>
          </p:cNvPr>
          <p:cNvCxnSpPr/>
          <p:nvPr/>
        </p:nvCxnSpPr>
        <p:spPr>
          <a:xfrm>
            <a:off x="1493393" y="3268447"/>
            <a:ext cx="2952000" cy="0"/>
          </a:xfrm>
          <a:prstGeom prst="line">
            <a:avLst/>
          </a:prstGeom>
          <a:ln w="28575">
            <a:solidFill>
              <a:srgbClr val="8AB88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0B27C4-2A54-46DE-A76B-8FDFF83CFA07}"/>
              </a:ext>
            </a:extLst>
          </p:cNvPr>
          <p:cNvCxnSpPr>
            <a:cxnSpLocks/>
          </p:cNvCxnSpPr>
          <p:nvPr/>
        </p:nvCxnSpPr>
        <p:spPr>
          <a:xfrm>
            <a:off x="4689827" y="3960344"/>
            <a:ext cx="201431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999AFAD-CBD2-471F-B4EA-1CC833D21113}"/>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Occulomotor</a:t>
            </a:r>
          </a:p>
          <a:p>
            <a:r>
              <a:rPr lang="en-US" sz="3200" b="1" dirty="0">
                <a:solidFill>
                  <a:schemeClr val="bg1">
                    <a:lumMod val="65000"/>
                  </a:schemeClr>
                </a:solidFill>
              </a:rPr>
              <a:t>(III) 3rd Cranial Nerve</a:t>
            </a:r>
          </a:p>
        </p:txBody>
      </p:sp>
    </p:spTree>
    <p:extLst>
      <p:ext uri="{BB962C8B-B14F-4D97-AF65-F5344CB8AC3E}">
        <p14:creationId xmlns:p14="http://schemas.microsoft.com/office/powerpoint/2010/main" val="179329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EFEDA3-8F5F-44EA-B060-3A517C011794}"/>
              </a:ext>
            </a:extLst>
          </p:cNvPr>
          <p:cNvSpPr/>
          <p:nvPr/>
        </p:nvSpPr>
        <p:spPr>
          <a:xfrm>
            <a:off x="725659" y="1596978"/>
            <a:ext cx="5956793" cy="4505240"/>
          </a:xfrm>
          <a:prstGeom prst="rect">
            <a:avLst/>
          </a:prstGeom>
          <a:noFill/>
          <a:ln w="28575">
            <a:solidFill>
              <a:srgbClr val="8AB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000"/>
              </a:spcBef>
              <a:buFont typeface="Courier New" panose="02070309020205020404" pitchFamily="49" charset="0"/>
              <a:buChar char="o"/>
            </a:pPr>
            <a:r>
              <a:rPr lang="en-GB" sz="2200" b="1" dirty="0">
                <a:solidFill>
                  <a:schemeClr val="tx1"/>
                </a:solidFill>
                <a:latin typeface="+mj-lt"/>
              </a:rPr>
              <a:t>Axons</a:t>
            </a:r>
            <a:r>
              <a:rPr lang="en-GB" sz="2200" dirty="0">
                <a:solidFill>
                  <a:schemeClr val="tx1"/>
                </a:solidFill>
                <a:latin typeface="+mj-lt"/>
              </a:rPr>
              <a:t> from the </a:t>
            </a:r>
            <a:r>
              <a:rPr lang="en-GB" sz="2200" u="sng" dirty="0">
                <a:solidFill>
                  <a:schemeClr val="tx1"/>
                </a:solidFill>
                <a:latin typeface="+mj-lt"/>
              </a:rPr>
              <a:t>oculomotor nucleus</a:t>
            </a:r>
            <a:r>
              <a:rPr lang="en-GB" sz="2200" dirty="0">
                <a:solidFill>
                  <a:schemeClr val="tx1"/>
                </a:solidFill>
                <a:latin typeface="+mj-lt"/>
              </a:rPr>
              <a:t> curve ventrally through the </a:t>
            </a:r>
            <a:r>
              <a:rPr lang="en-GB" sz="2200" b="1" dirty="0">
                <a:solidFill>
                  <a:schemeClr val="tx1"/>
                </a:solidFill>
                <a:latin typeface="+mj-lt"/>
              </a:rPr>
              <a:t>tegmentum*</a:t>
            </a:r>
            <a:r>
              <a:rPr lang="en-GB" sz="2200" dirty="0">
                <a:solidFill>
                  <a:schemeClr val="tx1"/>
                </a:solidFill>
                <a:latin typeface="+mj-lt"/>
              </a:rPr>
              <a:t> and the </a:t>
            </a:r>
            <a:br>
              <a:rPr lang="en-GB" sz="2200" dirty="0">
                <a:solidFill>
                  <a:schemeClr val="tx1"/>
                </a:solidFill>
                <a:latin typeface="+mj-lt"/>
              </a:rPr>
            </a:br>
            <a:r>
              <a:rPr lang="en-GB" sz="2200" b="1" dirty="0">
                <a:solidFill>
                  <a:schemeClr val="tx1"/>
                </a:solidFill>
                <a:latin typeface="+mj-lt"/>
              </a:rPr>
              <a:t>red nucleus </a:t>
            </a:r>
            <a:r>
              <a:rPr lang="en-GB" sz="2200" dirty="0">
                <a:solidFill>
                  <a:schemeClr val="tx1"/>
                </a:solidFill>
                <a:latin typeface="+mj-lt"/>
              </a:rPr>
              <a:t>in the midbrain.</a:t>
            </a:r>
          </a:p>
          <a:p>
            <a:pPr marL="285750" indent="-285750">
              <a:spcBef>
                <a:spcPts val="1000"/>
              </a:spcBef>
              <a:buFont typeface="Courier New" panose="02070309020205020404" pitchFamily="49" charset="0"/>
              <a:buChar char="o"/>
            </a:pPr>
            <a:r>
              <a:rPr lang="en-GB" sz="2200" dirty="0">
                <a:solidFill>
                  <a:schemeClr val="tx1"/>
                </a:solidFill>
                <a:latin typeface="+mj-lt"/>
              </a:rPr>
              <a:t>The nerve emerges on the anterior surface of the midbrain in the </a:t>
            </a:r>
            <a:r>
              <a:rPr lang="en-GB" sz="2200" b="1" dirty="0">
                <a:solidFill>
                  <a:schemeClr val="tx1"/>
                </a:solidFill>
                <a:latin typeface="+mj-lt"/>
              </a:rPr>
              <a:t>interpeduncular fossa </a:t>
            </a:r>
            <a:r>
              <a:rPr lang="en-GB" sz="2200" dirty="0">
                <a:solidFill>
                  <a:srgbClr val="FF0000"/>
                </a:solidFill>
                <a:latin typeface="+mj-lt"/>
              </a:rPr>
              <a:t>medial to crus </a:t>
            </a:r>
            <a:r>
              <a:rPr lang="en-GB" sz="2200" dirty="0" err="1">
                <a:solidFill>
                  <a:srgbClr val="FF0000"/>
                </a:solidFill>
                <a:latin typeface="+mj-lt"/>
              </a:rPr>
              <a:t>cerebri</a:t>
            </a:r>
            <a:r>
              <a:rPr lang="en-GB" sz="2200" dirty="0">
                <a:solidFill>
                  <a:srgbClr val="92D050"/>
                </a:solidFill>
                <a:latin typeface="+mj-lt"/>
              </a:rPr>
              <a:t>/cerebral peduncle</a:t>
            </a:r>
            <a:r>
              <a:rPr lang="en-GB" sz="2200" dirty="0">
                <a:solidFill>
                  <a:schemeClr val="tx1"/>
                </a:solidFill>
                <a:latin typeface="+mj-lt"/>
              </a:rPr>
              <a:t>.</a:t>
            </a:r>
          </a:p>
          <a:p>
            <a:pPr marL="285750" indent="-285750">
              <a:spcBef>
                <a:spcPts val="1000"/>
              </a:spcBef>
              <a:buFont typeface="Courier New" panose="02070309020205020404" pitchFamily="49" charset="0"/>
              <a:buChar char="o"/>
            </a:pPr>
            <a:r>
              <a:rPr lang="en-GB" sz="2200" dirty="0">
                <a:solidFill>
                  <a:schemeClr val="tx1"/>
                </a:solidFill>
                <a:latin typeface="+mj-lt"/>
              </a:rPr>
              <a:t>Then it passes forward </a:t>
            </a:r>
            <a:r>
              <a:rPr lang="en-GB" sz="2200" b="1" dirty="0">
                <a:solidFill>
                  <a:schemeClr val="tx1"/>
                </a:solidFill>
                <a:latin typeface="+mj-lt"/>
              </a:rPr>
              <a:t>between</a:t>
            </a:r>
            <a:r>
              <a:rPr lang="en-GB" sz="2200" dirty="0">
                <a:solidFill>
                  <a:schemeClr val="tx1"/>
                </a:solidFill>
                <a:latin typeface="+mj-lt"/>
              </a:rPr>
              <a:t> posterior cerebral and superior cerebellar arteries. </a:t>
            </a:r>
          </a:p>
          <a:p>
            <a:pPr marL="285750" indent="-285750">
              <a:spcBef>
                <a:spcPts val="1000"/>
              </a:spcBef>
              <a:buFont typeface="Courier New" panose="02070309020205020404" pitchFamily="49" charset="0"/>
              <a:buChar char="o"/>
            </a:pPr>
            <a:r>
              <a:rPr lang="en-GB" sz="2200" dirty="0">
                <a:solidFill>
                  <a:schemeClr val="tx1"/>
                </a:solidFill>
                <a:latin typeface="+mj-lt"/>
              </a:rPr>
              <a:t>In the </a:t>
            </a:r>
            <a:r>
              <a:rPr lang="en-GB" sz="2200" b="1" dirty="0">
                <a:solidFill>
                  <a:schemeClr val="tx1"/>
                </a:solidFill>
                <a:latin typeface="+mj-lt"/>
              </a:rPr>
              <a:t>middle cranial fossa </a:t>
            </a:r>
            <a:r>
              <a:rPr lang="en-GB" sz="2200" dirty="0">
                <a:solidFill>
                  <a:schemeClr val="tx1"/>
                </a:solidFill>
                <a:latin typeface="+mj-lt"/>
              </a:rPr>
              <a:t>it runs  in the lateral wall of the cavernous sinus**, then it </a:t>
            </a:r>
            <a:r>
              <a:rPr lang="en-GB" sz="2200" u="sng" dirty="0">
                <a:solidFill>
                  <a:schemeClr val="tx1"/>
                </a:solidFill>
                <a:latin typeface="+mj-lt"/>
              </a:rPr>
              <a:t>divides</a:t>
            </a:r>
            <a:r>
              <a:rPr lang="en-GB" sz="2200" dirty="0">
                <a:solidFill>
                  <a:schemeClr val="tx1"/>
                </a:solidFill>
                <a:latin typeface="+mj-lt"/>
              </a:rPr>
              <a:t> into superior and inferior divisions which pass to the orbit through the </a:t>
            </a:r>
            <a:r>
              <a:rPr lang="en-GB" sz="2200" b="1" dirty="0">
                <a:solidFill>
                  <a:schemeClr val="tx1"/>
                </a:solidFill>
                <a:latin typeface="+mj-lt"/>
              </a:rPr>
              <a:t>superior orbital fissure.</a:t>
            </a:r>
          </a:p>
        </p:txBody>
      </p:sp>
      <p:pic>
        <p:nvPicPr>
          <p:cNvPr id="7" name="Picture 8" descr="نتيجة بحث الصور عن ‪middle cranial fossa and cavernous sinus and oculomotor nerve‬‏">
            <a:extLst>
              <a:ext uri="{FF2B5EF4-FFF2-40B4-BE49-F238E27FC236}">
                <a16:creationId xmlns:a16="http://schemas.microsoft.com/office/drawing/2014/main" id="{397F15D2-AC98-4630-AC0B-B45F2A62F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382" y="3618902"/>
            <a:ext cx="2792361" cy="23844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89B0BA-4B16-4E60-BE23-C0F62C686E16}"/>
              </a:ext>
            </a:extLst>
          </p:cNvPr>
          <p:cNvSpPr txBox="1"/>
          <p:nvPr/>
        </p:nvSpPr>
        <p:spPr>
          <a:xfrm>
            <a:off x="725660" y="6102218"/>
            <a:ext cx="4963940" cy="584775"/>
          </a:xfrm>
          <a:prstGeom prst="rect">
            <a:avLst/>
          </a:prstGeom>
          <a:noFill/>
        </p:spPr>
        <p:txBody>
          <a:bodyPr wrap="square" rtlCol="0">
            <a:spAutoFit/>
          </a:bodyPr>
          <a:lstStyle/>
          <a:p>
            <a:r>
              <a:rPr lang="en-US" sz="1600" dirty="0">
                <a:solidFill>
                  <a:schemeClr val="bg1">
                    <a:lumMod val="50000"/>
                  </a:schemeClr>
                </a:solidFill>
                <a:latin typeface="+mj-lt"/>
              </a:rPr>
              <a:t>*Recall: the midbrain is divided into </a:t>
            </a:r>
            <a:r>
              <a:rPr lang="en-GB" sz="1600" dirty="0">
                <a:solidFill>
                  <a:schemeClr val="bg1">
                    <a:lumMod val="50000"/>
                  </a:schemeClr>
                </a:solidFill>
                <a:latin typeface="+mj-lt"/>
              </a:rPr>
              <a:t>a dorsal part (Tectum) and a ventral part (Tegmentum)</a:t>
            </a:r>
          </a:p>
        </p:txBody>
      </p:sp>
      <p:cxnSp>
        <p:nvCxnSpPr>
          <p:cNvPr id="10" name="Straight Connector 9">
            <a:extLst>
              <a:ext uri="{FF2B5EF4-FFF2-40B4-BE49-F238E27FC236}">
                <a16:creationId xmlns:a16="http://schemas.microsoft.com/office/drawing/2014/main" id="{70D20B90-215A-470C-A63F-F8455131DEF8}"/>
              </a:ext>
            </a:extLst>
          </p:cNvPr>
          <p:cNvCxnSpPr>
            <a:cxnSpLocks/>
          </p:cNvCxnSpPr>
          <p:nvPr/>
        </p:nvCxnSpPr>
        <p:spPr>
          <a:xfrm>
            <a:off x="1102127" y="2624752"/>
            <a:ext cx="127531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379940-81C9-487C-93D9-409F1285F1CA}"/>
              </a:ext>
            </a:extLst>
          </p:cNvPr>
          <p:cNvCxnSpPr>
            <a:cxnSpLocks/>
          </p:cNvCxnSpPr>
          <p:nvPr/>
        </p:nvCxnSpPr>
        <p:spPr>
          <a:xfrm>
            <a:off x="3304879" y="3429000"/>
            <a:ext cx="238472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B53E7A9-C091-4018-9E8C-78D856B03F13}"/>
              </a:ext>
            </a:extLst>
          </p:cNvPr>
          <p:cNvGrpSpPr/>
          <p:nvPr/>
        </p:nvGrpSpPr>
        <p:grpSpPr>
          <a:xfrm>
            <a:off x="6968615" y="1300812"/>
            <a:ext cx="4247534" cy="2396117"/>
            <a:chOff x="6968615" y="1300812"/>
            <a:chExt cx="4247534" cy="2662586"/>
          </a:xfrm>
        </p:grpSpPr>
        <p:pic>
          <p:nvPicPr>
            <p:cNvPr id="6" name="Picture 2" descr="C:\Documents and Settings\HP\My Documents\My Pictures\C8-FF2.png">
              <a:extLst>
                <a:ext uri="{FF2B5EF4-FFF2-40B4-BE49-F238E27FC236}">
                  <a16:creationId xmlns:a16="http://schemas.microsoft.com/office/drawing/2014/main" id="{099DBCD0-AAA2-4B4C-869B-B8F76DF86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68615" y="1300812"/>
              <a:ext cx="4247534" cy="2662586"/>
            </a:xfrm>
            <a:prstGeom prst="rect">
              <a:avLst/>
            </a:prstGeom>
            <a:ln>
              <a:noFill/>
              <a:miter lim="800000"/>
              <a:headEnd/>
              <a:tailEnd/>
            </a:ln>
          </p:spPr>
        </p:pic>
        <p:sp>
          <p:nvSpPr>
            <p:cNvPr id="8" name="Rectangle 7">
              <a:extLst>
                <a:ext uri="{FF2B5EF4-FFF2-40B4-BE49-F238E27FC236}">
                  <a16:creationId xmlns:a16="http://schemas.microsoft.com/office/drawing/2014/main" id="{45714060-C87B-470F-B2B2-F7FECC08ECBC}"/>
                </a:ext>
              </a:extLst>
            </p:cNvPr>
            <p:cNvSpPr/>
            <p:nvPr/>
          </p:nvSpPr>
          <p:spPr>
            <a:xfrm>
              <a:off x="10373032" y="3116827"/>
              <a:ext cx="609600" cy="13765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4D04B3E1-A08F-486D-AE84-8FCE753FDD10}"/>
                </a:ext>
              </a:extLst>
            </p:cNvPr>
            <p:cNvCxnSpPr>
              <a:cxnSpLocks/>
            </p:cNvCxnSpPr>
            <p:nvPr/>
          </p:nvCxnSpPr>
          <p:spPr>
            <a:xfrm flipV="1">
              <a:off x="8878528" y="3018506"/>
              <a:ext cx="0" cy="33429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DC553CF-A612-4D9E-86B0-4F4620B2FDF7}"/>
              </a:ext>
            </a:extLst>
          </p:cNvPr>
          <p:cNvCxnSpPr>
            <a:cxnSpLocks/>
          </p:cNvCxnSpPr>
          <p:nvPr/>
        </p:nvCxnSpPr>
        <p:spPr>
          <a:xfrm>
            <a:off x="3545393" y="6022860"/>
            <a:ext cx="25079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80E33A2-7D8A-49D6-9C33-B72A60B3B487}"/>
              </a:ext>
            </a:extLst>
          </p:cNvPr>
          <p:cNvGrpSpPr/>
          <p:nvPr/>
        </p:nvGrpSpPr>
        <p:grpSpPr>
          <a:xfrm>
            <a:off x="6682452" y="3811838"/>
            <a:ext cx="2409930" cy="2422352"/>
            <a:chOff x="6395661" y="3788752"/>
            <a:chExt cx="2640183" cy="2683962"/>
          </a:xfrm>
        </p:grpSpPr>
        <p:pic>
          <p:nvPicPr>
            <p:cNvPr id="1026" name="Picture 2" descr="Image result for superior orbital fissure">
              <a:extLst>
                <a:ext uri="{FF2B5EF4-FFF2-40B4-BE49-F238E27FC236}">
                  <a16:creationId xmlns:a16="http://schemas.microsoft.com/office/drawing/2014/main" id="{D680A7E4-7C2E-4B48-A29E-D612960B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3" t="2724" r="1153" b="2470"/>
            <a:stretch/>
          </p:blipFill>
          <p:spPr bwMode="auto">
            <a:xfrm>
              <a:off x="6395661" y="3788752"/>
              <a:ext cx="2640183" cy="26839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4444FB02-8E66-40B0-8277-E042873435A8}"/>
                </a:ext>
              </a:extLst>
            </p:cNvPr>
            <p:cNvCxnSpPr>
              <a:cxnSpLocks/>
            </p:cNvCxnSpPr>
            <p:nvPr/>
          </p:nvCxnSpPr>
          <p:spPr>
            <a:xfrm flipV="1">
              <a:off x="6968615" y="5095235"/>
              <a:ext cx="1315061" cy="354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B3CA3E-415C-4114-BF05-E206FC210FB7}"/>
                </a:ext>
              </a:extLst>
            </p:cNvPr>
            <p:cNvSpPr txBox="1"/>
            <p:nvPr/>
          </p:nvSpPr>
          <p:spPr>
            <a:xfrm>
              <a:off x="6679335" y="3908378"/>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sp>
        <p:nvSpPr>
          <p:cNvPr id="22" name="TextBox 21">
            <a:extLst>
              <a:ext uri="{FF2B5EF4-FFF2-40B4-BE49-F238E27FC236}">
                <a16:creationId xmlns:a16="http://schemas.microsoft.com/office/drawing/2014/main" id="{397943BD-A2AD-42CF-A66F-392E86CE46D6}"/>
              </a:ext>
            </a:extLst>
          </p:cNvPr>
          <p:cNvSpPr txBox="1"/>
          <p:nvPr/>
        </p:nvSpPr>
        <p:spPr>
          <a:xfrm>
            <a:off x="6502402" y="6102218"/>
            <a:ext cx="5666875" cy="584775"/>
          </a:xfrm>
          <a:prstGeom prst="rect">
            <a:avLst/>
          </a:prstGeom>
          <a:noFill/>
        </p:spPr>
        <p:txBody>
          <a:bodyPr wrap="square" rtlCol="0">
            <a:spAutoFit/>
          </a:bodyPr>
          <a:lstStyle/>
          <a:p>
            <a:r>
              <a:rPr lang="en-GB" sz="1600" dirty="0">
                <a:solidFill>
                  <a:srgbClr val="92D050"/>
                </a:solidFill>
                <a:latin typeface="+mn-lt"/>
              </a:rPr>
              <a:t>**Cavernous sinus: one of the </a:t>
            </a:r>
            <a:r>
              <a:rPr lang="en-GB" sz="1600" b="1" dirty="0">
                <a:solidFill>
                  <a:srgbClr val="92D050"/>
                </a:solidFill>
                <a:latin typeface="+mn-lt"/>
              </a:rPr>
              <a:t>Dural Venuses sinuses</a:t>
            </a:r>
            <a:r>
              <a:rPr lang="en-GB" sz="1600" dirty="0">
                <a:solidFill>
                  <a:srgbClr val="92D050"/>
                </a:solidFill>
                <a:latin typeface="+mn-lt"/>
              </a:rPr>
              <a:t>, trochlear &amp; occulomotor run in the lateral wall and abducent runs in the floor </a:t>
            </a:r>
          </a:p>
        </p:txBody>
      </p:sp>
      <p:sp>
        <p:nvSpPr>
          <p:cNvPr id="19" name="Title 1">
            <a:extLst>
              <a:ext uri="{FF2B5EF4-FFF2-40B4-BE49-F238E27FC236}">
                <a16:creationId xmlns:a16="http://schemas.microsoft.com/office/drawing/2014/main" id="{0E3EE469-226D-44D6-9065-2A852E5A1EA5}"/>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Occulomotor</a:t>
            </a:r>
          </a:p>
          <a:p>
            <a:r>
              <a:rPr lang="en-US" sz="3200" b="1" dirty="0">
                <a:solidFill>
                  <a:schemeClr val="bg1">
                    <a:lumMod val="65000"/>
                  </a:schemeClr>
                </a:solidFill>
              </a:rPr>
              <a:t>(III) 3rd Cranial Nerve</a:t>
            </a:r>
          </a:p>
        </p:txBody>
      </p:sp>
    </p:spTree>
    <p:extLst>
      <p:ext uri="{BB962C8B-B14F-4D97-AF65-F5344CB8AC3E}">
        <p14:creationId xmlns:p14="http://schemas.microsoft.com/office/powerpoint/2010/main" val="310896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BB2D6A-23E7-40B3-B59B-DC2E24007CA3}"/>
              </a:ext>
            </a:extLst>
          </p:cNvPr>
          <p:cNvGrpSpPr/>
          <p:nvPr/>
        </p:nvGrpSpPr>
        <p:grpSpPr>
          <a:xfrm>
            <a:off x="6739088" y="1023886"/>
            <a:ext cx="4918587" cy="3441290"/>
            <a:chOff x="4953000" y="228600"/>
            <a:chExt cx="5534026" cy="6172200"/>
          </a:xfrm>
          <a:noFill/>
        </p:grpSpPr>
        <p:pic>
          <p:nvPicPr>
            <p:cNvPr id="4" name="Content Placeholder 4" descr="C:\Users\user\Pictures\cn3_1.jpg">
              <a:extLst>
                <a:ext uri="{FF2B5EF4-FFF2-40B4-BE49-F238E27FC236}">
                  <a16:creationId xmlns:a16="http://schemas.microsoft.com/office/drawing/2014/main" id="{E061F531-F94D-4655-8FDA-86C6A0BE9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3001" y="228600"/>
              <a:ext cx="5534025" cy="6172200"/>
            </a:xfrm>
            <a:prstGeom prst="rect">
              <a:avLst/>
            </a:prstGeom>
            <a:grpFill/>
            <a:ln>
              <a:noFill/>
              <a:miter lim="800000"/>
              <a:headEnd/>
              <a:tailEnd/>
            </a:ln>
          </p:spPr>
        </p:pic>
        <p:sp>
          <p:nvSpPr>
            <p:cNvPr id="5" name="AutoShape 9">
              <a:extLst>
                <a:ext uri="{FF2B5EF4-FFF2-40B4-BE49-F238E27FC236}">
                  <a16:creationId xmlns:a16="http://schemas.microsoft.com/office/drawing/2014/main" id="{2BD2503A-DB30-4705-B29B-24CDCD7666F5}"/>
                </a:ext>
              </a:extLst>
            </p:cNvPr>
            <p:cNvSpPr>
              <a:spLocks noChangeArrowheads="1"/>
            </p:cNvSpPr>
            <p:nvPr/>
          </p:nvSpPr>
          <p:spPr bwMode="auto">
            <a:xfrm>
              <a:off x="7239000" y="5897135"/>
              <a:ext cx="1066800" cy="380999"/>
            </a:xfrm>
            <a:prstGeom prst="roundRect">
              <a:avLst>
                <a:gd name="adj" fmla="val 16667"/>
              </a:avLst>
            </a:prstGeom>
            <a:grp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6" name="AutoShape 9">
              <a:extLst>
                <a:ext uri="{FF2B5EF4-FFF2-40B4-BE49-F238E27FC236}">
                  <a16:creationId xmlns:a16="http://schemas.microsoft.com/office/drawing/2014/main" id="{4815C46E-4715-4E89-A5BC-DCDB8AD59732}"/>
                </a:ext>
              </a:extLst>
            </p:cNvPr>
            <p:cNvSpPr>
              <a:spLocks noChangeArrowheads="1"/>
            </p:cNvSpPr>
            <p:nvPr/>
          </p:nvSpPr>
          <p:spPr bwMode="auto">
            <a:xfrm>
              <a:off x="4953000" y="1325135"/>
              <a:ext cx="685800" cy="762000"/>
            </a:xfrm>
            <a:prstGeom prst="roundRect">
              <a:avLst>
                <a:gd name="adj" fmla="val 16667"/>
              </a:avLst>
            </a:prstGeom>
            <a:grpFill/>
            <a:ln w="28575">
              <a:solidFill>
                <a:srgbClr val="7030A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dirty="0"/>
            </a:p>
          </p:txBody>
        </p:sp>
        <p:sp>
          <p:nvSpPr>
            <p:cNvPr id="7" name="AutoShape 9">
              <a:extLst>
                <a:ext uri="{FF2B5EF4-FFF2-40B4-BE49-F238E27FC236}">
                  <a16:creationId xmlns:a16="http://schemas.microsoft.com/office/drawing/2014/main" id="{C0D546D1-9852-4156-84ED-BC01908D98B2}"/>
                </a:ext>
              </a:extLst>
            </p:cNvPr>
            <p:cNvSpPr>
              <a:spLocks noChangeArrowheads="1"/>
            </p:cNvSpPr>
            <p:nvPr/>
          </p:nvSpPr>
          <p:spPr bwMode="auto">
            <a:xfrm>
              <a:off x="7848600" y="4800600"/>
              <a:ext cx="685800" cy="6096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8" name="AutoShape 9">
              <a:extLst>
                <a:ext uri="{FF2B5EF4-FFF2-40B4-BE49-F238E27FC236}">
                  <a16:creationId xmlns:a16="http://schemas.microsoft.com/office/drawing/2014/main" id="{D61C1C6E-21B7-490A-924D-8702F21E7C3F}"/>
                </a:ext>
              </a:extLst>
            </p:cNvPr>
            <p:cNvSpPr>
              <a:spLocks noChangeArrowheads="1"/>
            </p:cNvSpPr>
            <p:nvPr/>
          </p:nvSpPr>
          <p:spPr bwMode="auto">
            <a:xfrm>
              <a:off x="7239000" y="1219200"/>
              <a:ext cx="6096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a16="http://schemas.microsoft.com/office/drawing/2014/main" id="{12D30CDB-C8A7-42B8-B6A6-2EA4A8CCC901}"/>
                </a:ext>
              </a:extLst>
            </p:cNvPr>
            <p:cNvSpPr>
              <a:spLocks noChangeArrowheads="1"/>
            </p:cNvSpPr>
            <p:nvPr/>
          </p:nvSpPr>
          <p:spPr bwMode="auto">
            <a:xfrm>
              <a:off x="6400800" y="5486400"/>
              <a:ext cx="6858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11" name="Rectangle 10">
            <a:extLst>
              <a:ext uri="{FF2B5EF4-FFF2-40B4-BE49-F238E27FC236}">
                <a16:creationId xmlns:a16="http://schemas.microsoft.com/office/drawing/2014/main" id="{DAB89962-6DC6-4253-999A-049ADFFBF32B}"/>
              </a:ext>
            </a:extLst>
          </p:cNvPr>
          <p:cNvSpPr/>
          <p:nvPr/>
        </p:nvSpPr>
        <p:spPr>
          <a:xfrm>
            <a:off x="728380" y="1598076"/>
            <a:ext cx="5562023" cy="3805775"/>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indent="-360000">
              <a:spcBef>
                <a:spcPts val="1000"/>
              </a:spcBef>
              <a:buFont typeface="Courier New" panose="02070309020205020404" pitchFamily="49" charset="0"/>
              <a:buChar char="o"/>
              <a:defRPr/>
            </a:pPr>
            <a:r>
              <a:rPr lang="en-US" sz="2200" dirty="0">
                <a:solidFill>
                  <a:schemeClr val="tx1"/>
                </a:solidFill>
                <a:latin typeface="+mj-lt"/>
              </a:rPr>
              <a:t>Axons from the </a:t>
            </a:r>
            <a:r>
              <a:rPr lang="en-US" sz="2200" b="1" dirty="0">
                <a:solidFill>
                  <a:schemeClr val="tx1"/>
                </a:solidFill>
                <a:latin typeface="+mj-lt"/>
              </a:rPr>
              <a:t>Edinger-Westphal nucleus </a:t>
            </a:r>
            <a:r>
              <a:rPr lang="en-US" sz="2200" dirty="0">
                <a:solidFill>
                  <a:schemeClr val="tx1"/>
                </a:solidFill>
                <a:latin typeface="+mj-lt"/>
              </a:rPr>
              <a:t>accompany the oculomotor nerve fibers </a:t>
            </a:r>
            <a:br>
              <a:rPr lang="en-US" sz="2200" dirty="0">
                <a:solidFill>
                  <a:schemeClr val="tx1"/>
                </a:solidFill>
                <a:latin typeface="+mj-lt"/>
              </a:rPr>
            </a:br>
            <a:r>
              <a:rPr lang="en-US" sz="2200" dirty="0">
                <a:solidFill>
                  <a:schemeClr val="tx1"/>
                </a:solidFill>
                <a:latin typeface="+mj-lt"/>
              </a:rPr>
              <a:t>to the </a:t>
            </a:r>
            <a:r>
              <a:rPr lang="en-US" sz="2200" b="1" dirty="0">
                <a:solidFill>
                  <a:schemeClr val="tx1"/>
                </a:solidFill>
                <a:latin typeface="+mj-lt"/>
              </a:rPr>
              <a:t>orbit</a:t>
            </a:r>
            <a:r>
              <a:rPr lang="en-US" sz="2200" dirty="0">
                <a:solidFill>
                  <a:schemeClr val="tx1"/>
                </a:solidFill>
                <a:latin typeface="+mj-lt"/>
              </a:rPr>
              <a:t>, where they terminate in the </a:t>
            </a:r>
            <a:r>
              <a:rPr lang="en-US" sz="2200" b="1" dirty="0">
                <a:solidFill>
                  <a:schemeClr val="tx1"/>
                </a:solidFill>
                <a:latin typeface="+mj-lt"/>
              </a:rPr>
              <a:t>ciliary ganglion (one of the parasympathetic ganglion of the head &amp; neck)</a:t>
            </a:r>
            <a:endParaRPr lang="en-US" sz="2200" dirty="0">
              <a:solidFill>
                <a:schemeClr val="tx1"/>
              </a:solidFill>
              <a:latin typeface="+mj-lt"/>
            </a:endParaRPr>
          </a:p>
          <a:p>
            <a:pPr marL="360000" indent="-360000">
              <a:spcBef>
                <a:spcPts val="1000"/>
              </a:spcBef>
              <a:buFont typeface="Courier New" panose="02070309020205020404" pitchFamily="49" charset="0"/>
              <a:buChar char="o"/>
              <a:defRPr/>
            </a:pPr>
            <a:r>
              <a:rPr lang="en-US" sz="2200" u="sng" dirty="0">
                <a:solidFill>
                  <a:schemeClr val="tx1"/>
                </a:solidFill>
                <a:latin typeface="+mj-lt"/>
              </a:rPr>
              <a:t>Postganglionic fibers</a:t>
            </a:r>
            <a:r>
              <a:rPr lang="en-US" sz="2200" dirty="0">
                <a:solidFill>
                  <a:schemeClr val="tx1"/>
                </a:solidFill>
                <a:latin typeface="+mj-lt"/>
              </a:rPr>
              <a:t> pass through the short ciliary nerves to the eyeball, where they supply:</a:t>
            </a:r>
          </a:p>
          <a:p>
            <a:pPr marL="720000" indent="-360000">
              <a:spcBef>
                <a:spcPts val="600"/>
              </a:spcBef>
              <a:buFont typeface="Arial" panose="020B0604020202020204" pitchFamily="34" charset="0"/>
              <a:buChar char="•"/>
              <a:defRPr/>
            </a:pPr>
            <a:r>
              <a:rPr lang="en-US" sz="2200" dirty="0">
                <a:solidFill>
                  <a:schemeClr val="tx1"/>
                </a:solidFill>
                <a:latin typeface="+mj-lt"/>
              </a:rPr>
              <a:t>Constrictor pupillae muscle of the iris</a:t>
            </a:r>
          </a:p>
          <a:p>
            <a:pPr marL="720000" indent="-360000">
              <a:spcBef>
                <a:spcPts val="600"/>
              </a:spcBef>
              <a:buFont typeface="Arial" panose="020B0604020202020204" pitchFamily="34" charset="0"/>
              <a:buChar char="•"/>
              <a:defRPr/>
            </a:pPr>
            <a:r>
              <a:rPr lang="en-US" sz="2200" dirty="0">
                <a:solidFill>
                  <a:schemeClr val="tx1"/>
                </a:solidFill>
                <a:latin typeface="+mj-lt"/>
              </a:rPr>
              <a:t>Ciliary muscle.</a:t>
            </a:r>
            <a:endParaRPr lang="en-GB" sz="2200" dirty="0">
              <a:solidFill>
                <a:schemeClr val="tx1"/>
              </a:solidFill>
              <a:latin typeface="+mj-lt"/>
            </a:endParaRPr>
          </a:p>
        </p:txBody>
      </p:sp>
      <p:cxnSp>
        <p:nvCxnSpPr>
          <p:cNvPr id="13" name="Straight Connector 12">
            <a:extLst>
              <a:ext uri="{FF2B5EF4-FFF2-40B4-BE49-F238E27FC236}">
                <a16:creationId xmlns:a16="http://schemas.microsoft.com/office/drawing/2014/main" id="{B18F8714-E51F-4DB8-859E-EC4ABEC1E892}"/>
              </a:ext>
            </a:extLst>
          </p:cNvPr>
          <p:cNvCxnSpPr>
            <a:cxnSpLocks/>
          </p:cNvCxnSpPr>
          <p:nvPr/>
        </p:nvCxnSpPr>
        <p:spPr>
          <a:xfrm>
            <a:off x="1207103" y="3013339"/>
            <a:ext cx="161548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18363E-5AFF-4CA5-B6BE-A43CB914DE21}"/>
              </a:ext>
            </a:extLst>
          </p:cNvPr>
          <p:cNvCxnSpPr>
            <a:cxnSpLocks/>
          </p:cNvCxnSpPr>
          <p:nvPr/>
        </p:nvCxnSpPr>
        <p:spPr>
          <a:xfrm>
            <a:off x="2957820" y="2316673"/>
            <a:ext cx="202143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95B844-B241-448C-927F-62DB8168BE4E}"/>
              </a:ext>
            </a:extLst>
          </p:cNvPr>
          <p:cNvCxnSpPr>
            <a:cxnSpLocks/>
          </p:cNvCxnSpPr>
          <p:nvPr/>
        </p:nvCxnSpPr>
        <p:spPr>
          <a:xfrm>
            <a:off x="1546377" y="5293266"/>
            <a:ext cx="1557415"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A57B179-A5FD-44E7-BB4F-DF5D32430813}"/>
              </a:ext>
            </a:extLst>
          </p:cNvPr>
          <p:cNvGrpSpPr/>
          <p:nvPr/>
        </p:nvGrpSpPr>
        <p:grpSpPr>
          <a:xfrm>
            <a:off x="7348620" y="4603798"/>
            <a:ext cx="3494283" cy="1560781"/>
            <a:chOff x="7348620" y="4603798"/>
            <a:chExt cx="3494283" cy="1560781"/>
          </a:xfrm>
        </p:grpSpPr>
        <p:grpSp>
          <p:nvGrpSpPr>
            <p:cNvPr id="16" name="Group 15">
              <a:extLst>
                <a:ext uri="{FF2B5EF4-FFF2-40B4-BE49-F238E27FC236}">
                  <a16:creationId xmlns:a16="http://schemas.microsoft.com/office/drawing/2014/main" id="{E3A062B4-DB1B-4E13-B907-077167EE37DF}"/>
                </a:ext>
              </a:extLst>
            </p:cNvPr>
            <p:cNvGrpSpPr/>
            <p:nvPr/>
          </p:nvGrpSpPr>
          <p:grpSpPr>
            <a:xfrm>
              <a:off x="7348620" y="4603798"/>
              <a:ext cx="3494283" cy="1560781"/>
              <a:chOff x="7348620" y="4741450"/>
              <a:chExt cx="3494283" cy="1560781"/>
            </a:xfrm>
          </p:grpSpPr>
          <p:pic>
            <p:nvPicPr>
              <p:cNvPr id="2052" name="Picture 4" descr="Image result for Constrictor pupillae muscle of the iris and  Ciliary muscle">
                <a:extLst>
                  <a:ext uri="{FF2B5EF4-FFF2-40B4-BE49-F238E27FC236}">
                    <a16:creationId xmlns:a16="http://schemas.microsoft.com/office/drawing/2014/main" id="{5BE12274-DBFC-421E-A894-F6ED506C0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620" y="4741450"/>
                <a:ext cx="3494283" cy="15607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06F71F8-384C-4EE8-94FA-CE7005FA9A70}"/>
                  </a:ext>
                </a:extLst>
              </p:cNvPr>
              <p:cNvSpPr txBox="1"/>
              <p:nvPr/>
            </p:nvSpPr>
            <p:spPr>
              <a:xfrm>
                <a:off x="9922200" y="5994454"/>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sp>
          <p:nvSpPr>
            <p:cNvPr id="18" name="Rectangle 17">
              <a:extLst>
                <a:ext uri="{FF2B5EF4-FFF2-40B4-BE49-F238E27FC236}">
                  <a16:creationId xmlns:a16="http://schemas.microsoft.com/office/drawing/2014/main" id="{048E97BB-0055-4A76-B4C2-DDD24371F267}"/>
                </a:ext>
              </a:extLst>
            </p:cNvPr>
            <p:cNvSpPr/>
            <p:nvPr/>
          </p:nvSpPr>
          <p:spPr>
            <a:xfrm>
              <a:off x="9843541" y="5004158"/>
              <a:ext cx="561372" cy="137652"/>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E265C31-3DAD-4834-A724-966CFF63B894}"/>
                </a:ext>
              </a:extLst>
            </p:cNvPr>
            <p:cNvSpPr/>
            <p:nvPr/>
          </p:nvSpPr>
          <p:spPr>
            <a:xfrm>
              <a:off x="8659210" y="5719150"/>
              <a:ext cx="356971" cy="21953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66D9609-F8F5-4CF1-A2E7-49E258C83531}"/>
                </a:ext>
              </a:extLst>
            </p:cNvPr>
            <p:cNvSpPr/>
            <p:nvPr/>
          </p:nvSpPr>
          <p:spPr>
            <a:xfrm>
              <a:off x="10035269" y="5221438"/>
              <a:ext cx="807633" cy="182414"/>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Connector 22">
            <a:extLst>
              <a:ext uri="{FF2B5EF4-FFF2-40B4-BE49-F238E27FC236}">
                <a16:creationId xmlns:a16="http://schemas.microsoft.com/office/drawing/2014/main" id="{C8FA6A65-7B9B-41C4-93CE-8411604C766B}"/>
              </a:ext>
            </a:extLst>
          </p:cNvPr>
          <p:cNvCxnSpPr>
            <a:cxnSpLocks/>
          </p:cNvCxnSpPr>
          <p:nvPr/>
        </p:nvCxnSpPr>
        <p:spPr>
          <a:xfrm>
            <a:off x="1546377" y="4883208"/>
            <a:ext cx="302426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08BB767-4CDF-49CF-B49A-07538AC11731}"/>
              </a:ext>
            </a:extLst>
          </p:cNvPr>
          <p:cNvCxnSpPr>
            <a:cxnSpLocks/>
          </p:cNvCxnSpPr>
          <p:nvPr/>
        </p:nvCxnSpPr>
        <p:spPr>
          <a:xfrm>
            <a:off x="6064250" y="2193925"/>
            <a:ext cx="1003300" cy="28257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90794B96-1816-4FAF-95D3-09FB4DAC46DC}"/>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Occulomotor</a:t>
            </a:r>
          </a:p>
          <a:p>
            <a:r>
              <a:rPr lang="en-US" sz="3200" b="1" dirty="0">
                <a:solidFill>
                  <a:schemeClr val="bg1">
                    <a:lumMod val="65000"/>
                  </a:schemeClr>
                </a:solidFill>
              </a:rPr>
              <a:t>(III) 3rd Cranial Nerve</a:t>
            </a:r>
          </a:p>
        </p:txBody>
      </p:sp>
    </p:spTree>
    <p:extLst>
      <p:ext uri="{BB962C8B-B14F-4D97-AF65-F5344CB8AC3E}">
        <p14:creationId xmlns:p14="http://schemas.microsoft.com/office/powerpoint/2010/main" val="61464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48584-052E-4C0A-924D-76DCAE8A0750}"/>
              </a:ext>
            </a:extLst>
          </p:cNvPr>
          <p:cNvSpPr/>
          <p:nvPr/>
        </p:nvSpPr>
        <p:spPr>
          <a:xfrm>
            <a:off x="838200" y="1453030"/>
            <a:ext cx="5808406" cy="5632311"/>
          </a:xfrm>
          <a:prstGeom prst="rect">
            <a:avLst/>
          </a:prstGeom>
        </p:spPr>
        <p:txBody>
          <a:bodyPr wrap="square">
            <a:spAutoFit/>
          </a:bodyPr>
          <a:lstStyle/>
          <a:p>
            <a:pPr>
              <a:defRPr/>
            </a:pPr>
            <a:r>
              <a:rPr lang="en-US" sz="2000" b="1" dirty="0">
                <a:solidFill>
                  <a:schemeClr val="tx1"/>
                </a:solidFill>
                <a:latin typeface="+mj-lt"/>
                <a:cs typeface="Times New Roman" pitchFamily="18" charset="0"/>
              </a:rPr>
              <a:t>Occulomotor nerve supplies:</a:t>
            </a:r>
          </a:p>
          <a:p>
            <a:pPr marL="360000" indent="-360000">
              <a:buFont typeface="Courier New" panose="02070309020205020404" pitchFamily="49" charset="0"/>
              <a:buChar char="o"/>
              <a:defRPr/>
            </a:pPr>
            <a:r>
              <a:rPr lang="en-US" sz="2000" u="sng" dirty="0">
                <a:solidFill>
                  <a:schemeClr val="tx1"/>
                </a:solidFill>
                <a:latin typeface="+mj-lt"/>
                <a:cs typeface="Times New Roman" pitchFamily="18" charset="0"/>
              </a:rPr>
              <a:t>Motor to:</a:t>
            </a:r>
          </a:p>
          <a:p>
            <a:pPr marL="720000" indent="-360000">
              <a:buFont typeface="+mj-lt"/>
              <a:buAutoNum type="arabicPeriod"/>
              <a:defRPr/>
            </a:pPr>
            <a:r>
              <a:rPr lang="en-US" sz="2000" dirty="0">
                <a:solidFill>
                  <a:schemeClr val="tx1"/>
                </a:solidFill>
                <a:latin typeface="+mj-lt"/>
                <a:cs typeface="Times New Roman" pitchFamily="18" charset="0"/>
              </a:rPr>
              <a:t>Levator palpebrae superioris </a:t>
            </a:r>
          </a:p>
          <a:p>
            <a:pPr marL="720000" indent="-360000">
              <a:buFont typeface="+mj-lt"/>
              <a:buAutoNum type="arabicPeriod"/>
              <a:defRPr/>
            </a:pPr>
            <a:r>
              <a:rPr lang="en-US" sz="2000" dirty="0">
                <a:solidFill>
                  <a:schemeClr val="tx1"/>
                </a:solidFill>
                <a:latin typeface="+mj-lt"/>
                <a:cs typeface="Times New Roman" pitchFamily="18" charset="0"/>
              </a:rPr>
              <a:t>Superior rectus muscle</a:t>
            </a:r>
          </a:p>
          <a:p>
            <a:pPr marL="720000" indent="-360000">
              <a:buFont typeface="+mj-lt"/>
              <a:buAutoNum type="arabicPeriod"/>
              <a:defRPr/>
            </a:pPr>
            <a:r>
              <a:rPr lang="en-US" sz="2000" dirty="0">
                <a:solidFill>
                  <a:schemeClr val="tx1"/>
                </a:solidFill>
                <a:latin typeface="+mj-lt"/>
                <a:cs typeface="Times New Roman" pitchFamily="18" charset="0"/>
              </a:rPr>
              <a:t>Medial rectus muscle</a:t>
            </a:r>
          </a:p>
          <a:p>
            <a:pPr marL="720000" indent="-360000">
              <a:buFont typeface="+mj-lt"/>
              <a:buAutoNum type="arabicPeriod"/>
              <a:defRPr/>
            </a:pPr>
            <a:r>
              <a:rPr lang="en-US" sz="2000" dirty="0">
                <a:solidFill>
                  <a:schemeClr val="tx1"/>
                </a:solidFill>
                <a:latin typeface="+mj-lt"/>
                <a:cs typeface="Times New Roman" pitchFamily="18" charset="0"/>
              </a:rPr>
              <a:t>Inferior rectus muscle </a:t>
            </a:r>
          </a:p>
          <a:p>
            <a:pPr marL="720000" indent="-360000">
              <a:buFont typeface="+mj-lt"/>
              <a:buAutoNum type="arabicPeriod"/>
              <a:defRPr/>
            </a:pPr>
            <a:r>
              <a:rPr lang="en-US" sz="2000" dirty="0">
                <a:solidFill>
                  <a:schemeClr val="tx1"/>
                </a:solidFill>
                <a:latin typeface="+mj-lt"/>
                <a:cs typeface="Times New Roman" pitchFamily="18" charset="0"/>
              </a:rPr>
              <a:t>Inferior oblique muscle</a:t>
            </a:r>
          </a:p>
          <a:p>
            <a:pPr marL="342900" indent="-342900">
              <a:buFont typeface="Courier New" panose="02070309020205020404" pitchFamily="49" charset="0"/>
              <a:buChar char="o"/>
              <a:defRPr/>
            </a:pPr>
            <a:r>
              <a:rPr lang="en-US" sz="2000" u="sng" dirty="0">
                <a:solidFill>
                  <a:schemeClr val="tx1"/>
                </a:solidFill>
                <a:latin typeface="+mj-lt"/>
                <a:cs typeface="Times New Roman" pitchFamily="18" charset="0"/>
              </a:rPr>
              <a:t>Parasympathetic fibers to</a:t>
            </a:r>
            <a:r>
              <a:rPr lang="en-US" sz="2000" dirty="0">
                <a:solidFill>
                  <a:schemeClr val="tx1"/>
                </a:solidFill>
                <a:latin typeface="+mj-lt"/>
                <a:cs typeface="Times New Roman" pitchFamily="18" charset="0"/>
              </a:rPr>
              <a:t>:</a:t>
            </a:r>
          </a:p>
          <a:p>
            <a:pPr marL="720000" indent="-360000">
              <a:buFont typeface="+mj-lt"/>
              <a:buAutoNum type="arabicPeriod"/>
              <a:defRPr/>
            </a:pPr>
            <a:r>
              <a:rPr lang="en-US" sz="2000" dirty="0">
                <a:solidFill>
                  <a:schemeClr val="tx1"/>
                </a:solidFill>
                <a:latin typeface="+mj-lt"/>
                <a:cs typeface="Times New Roman" pitchFamily="18" charset="0"/>
              </a:rPr>
              <a:t>Constrictor pupillae</a:t>
            </a:r>
          </a:p>
          <a:p>
            <a:pPr marL="720000" indent="-360000">
              <a:buFont typeface="+mj-lt"/>
              <a:buAutoNum type="arabicPeriod"/>
              <a:defRPr/>
            </a:pPr>
            <a:r>
              <a:rPr lang="en-US" sz="2000" dirty="0">
                <a:solidFill>
                  <a:schemeClr val="tx1"/>
                </a:solidFill>
                <a:latin typeface="+mj-lt"/>
                <a:cs typeface="Times New Roman" pitchFamily="18" charset="0"/>
              </a:rPr>
              <a:t>Ciliary muscles</a:t>
            </a:r>
          </a:p>
          <a:p>
            <a:pPr>
              <a:defRPr/>
            </a:pPr>
            <a:r>
              <a:rPr lang="en-US" sz="2000" b="1" dirty="0">
                <a:latin typeface="+mj-lt"/>
                <a:cs typeface="Times New Roman" pitchFamily="18" charset="0"/>
              </a:rPr>
              <a:t>It is responsible for; </a:t>
            </a:r>
          </a:p>
          <a:p>
            <a:pPr marL="720000" indent="-360000">
              <a:buFont typeface="Arial" panose="020B0604020202020204" pitchFamily="34" charset="0"/>
              <a:buChar char="•"/>
              <a:defRPr/>
            </a:pPr>
            <a:r>
              <a:rPr lang="en-US" sz="2000" b="1" dirty="0">
                <a:latin typeface="+mj-lt"/>
                <a:cs typeface="Times New Roman" pitchFamily="18" charset="0"/>
              </a:rPr>
              <a:t>Elevation</a:t>
            </a:r>
            <a:r>
              <a:rPr lang="en-US" sz="2000" dirty="0">
                <a:latin typeface="+mj-lt"/>
                <a:cs typeface="Times New Roman" pitchFamily="18" charset="0"/>
              </a:rPr>
              <a:t> of  upper eyelid (open the eye) </a:t>
            </a:r>
            <a:r>
              <a:rPr lang="en-US" sz="2000" dirty="0">
                <a:solidFill>
                  <a:srgbClr val="92D050"/>
                </a:solidFill>
                <a:latin typeface="+mj-lt"/>
                <a:cs typeface="Times New Roman" pitchFamily="18" charset="0"/>
              </a:rPr>
              <a:t>(by </a:t>
            </a:r>
            <a:r>
              <a:rPr lang="en-US" sz="2000" dirty="0" err="1">
                <a:solidFill>
                  <a:srgbClr val="92D050"/>
                </a:solidFill>
                <a:latin typeface="+mj-lt"/>
                <a:cs typeface="Times New Roman" pitchFamily="18" charset="0"/>
              </a:rPr>
              <a:t>levator</a:t>
            </a:r>
            <a:r>
              <a:rPr lang="en-US" sz="2000" dirty="0">
                <a:solidFill>
                  <a:srgbClr val="92D050"/>
                </a:solidFill>
                <a:latin typeface="+mj-lt"/>
                <a:cs typeface="Times New Roman" pitchFamily="18" charset="0"/>
              </a:rPr>
              <a:t> palpebrae superioris)</a:t>
            </a:r>
            <a:r>
              <a:rPr lang="en-US" sz="2000" dirty="0">
                <a:latin typeface="+mj-lt"/>
                <a:cs typeface="Times New Roman" pitchFamily="18" charset="0"/>
              </a:rPr>
              <a:t>. </a:t>
            </a:r>
          </a:p>
          <a:p>
            <a:pPr marL="720000" indent="-360000">
              <a:buFont typeface="Arial" panose="020B0604020202020204" pitchFamily="34" charset="0"/>
              <a:buChar char="•"/>
              <a:defRPr/>
            </a:pPr>
            <a:r>
              <a:rPr lang="en-US" sz="2000" b="1" dirty="0">
                <a:latin typeface="+mj-lt"/>
                <a:cs typeface="Times New Roman" pitchFamily="18" charset="0"/>
              </a:rPr>
              <a:t>Turning</a:t>
            </a:r>
            <a:r>
              <a:rPr lang="en-US" sz="2000" dirty="0">
                <a:latin typeface="+mj-lt"/>
                <a:cs typeface="Times New Roman" pitchFamily="18" charset="0"/>
              </a:rPr>
              <a:t> the eyeball upward, downwards and medially.</a:t>
            </a:r>
          </a:p>
          <a:p>
            <a:pPr marL="720000" indent="-360000">
              <a:buFont typeface="Arial" panose="020B0604020202020204" pitchFamily="34" charset="0"/>
              <a:buChar char="•"/>
              <a:defRPr/>
            </a:pPr>
            <a:r>
              <a:rPr lang="en-US" sz="2000" b="1" dirty="0">
                <a:latin typeface="+mj-lt"/>
                <a:cs typeface="Times New Roman" pitchFamily="18" charset="0"/>
              </a:rPr>
              <a:t>Constriction</a:t>
            </a:r>
            <a:r>
              <a:rPr lang="en-US" sz="2000" dirty="0">
                <a:latin typeface="+mj-lt"/>
                <a:cs typeface="Times New Roman" pitchFamily="18" charset="0"/>
              </a:rPr>
              <a:t> of the pupil (pupillary reflex)</a:t>
            </a:r>
          </a:p>
          <a:p>
            <a:pPr marL="720000" indent="-360000">
              <a:buFont typeface="Arial" panose="020B0604020202020204" pitchFamily="34" charset="0"/>
              <a:buChar char="•"/>
              <a:defRPr/>
            </a:pPr>
            <a:r>
              <a:rPr lang="en-US" sz="2000" dirty="0">
                <a:latin typeface="+mj-lt"/>
                <a:cs typeface="Times New Roman" pitchFamily="18" charset="0"/>
              </a:rPr>
              <a:t>Accommodating </a:t>
            </a:r>
            <a:r>
              <a:rPr lang="en-US" sz="2000" b="1" dirty="0">
                <a:latin typeface="+mj-lt"/>
                <a:cs typeface="Times New Roman" pitchFamily="18" charset="0"/>
              </a:rPr>
              <a:t>reflex</a:t>
            </a:r>
            <a:r>
              <a:rPr lang="en-US" sz="2000" dirty="0">
                <a:latin typeface="+mj-lt"/>
                <a:cs typeface="Times New Roman" pitchFamily="18" charset="0"/>
              </a:rPr>
              <a:t> of the eyes.</a:t>
            </a:r>
          </a:p>
          <a:p>
            <a:pPr marL="354013">
              <a:defRPr/>
            </a:pPr>
            <a:endParaRPr lang="en-US" sz="2000" dirty="0">
              <a:solidFill>
                <a:schemeClr val="tx1"/>
              </a:solidFill>
              <a:latin typeface="+mj-lt"/>
              <a:cs typeface="Times New Roman" pitchFamily="18" charset="0"/>
            </a:endParaRPr>
          </a:p>
        </p:txBody>
      </p:sp>
      <p:grpSp>
        <p:nvGrpSpPr>
          <p:cNvPr id="5" name="Group 4">
            <a:extLst>
              <a:ext uri="{FF2B5EF4-FFF2-40B4-BE49-F238E27FC236}">
                <a16:creationId xmlns:a16="http://schemas.microsoft.com/office/drawing/2014/main" id="{51DD7F8C-D1EA-4B51-A311-C09383A24BD5}"/>
              </a:ext>
            </a:extLst>
          </p:cNvPr>
          <p:cNvGrpSpPr/>
          <p:nvPr/>
        </p:nvGrpSpPr>
        <p:grpSpPr>
          <a:xfrm>
            <a:off x="6739088" y="1023886"/>
            <a:ext cx="4918587" cy="3441290"/>
            <a:chOff x="4953000" y="228600"/>
            <a:chExt cx="5534026" cy="6172200"/>
          </a:xfrm>
          <a:noFill/>
        </p:grpSpPr>
        <p:pic>
          <p:nvPicPr>
            <p:cNvPr id="6" name="Content Placeholder 4" descr="C:\Users\user\Pictures\cn3_1.jpg">
              <a:extLst>
                <a:ext uri="{FF2B5EF4-FFF2-40B4-BE49-F238E27FC236}">
                  <a16:creationId xmlns:a16="http://schemas.microsoft.com/office/drawing/2014/main" id="{C91EDE6A-AAE4-4E7D-ACBD-DBBB4BE2B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3001" y="228600"/>
              <a:ext cx="5534025" cy="6172200"/>
            </a:xfrm>
            <a:prstGeom prst="rect">
              <a:avLst/>
            </a:prstGeom>
            <a:grpFill/>
            <a:ln>
              <a:noFill/>
              <a:miter lim="800000"/>
              <a:headEnd/>
              <a:tailEnd/>
            </a:ln>
          </p:spPr>
        </p:pic>
        <p:sp>
          <p:nvSpPr>
            <p:cNvPr id="7" name="AutoShape 9">
              <a:extLst>
                <a:ext uri="{FF2B5EF4-FFF2-40B4-BE49-F238E27FC236}">
                  <a16:creationId xmlns:a16="http://schemas.microsoft.com/office/drawing/2014/main" id="{3F1D36F9-8145-438F-AA03-7001446E590C}"/>
                </a:ext>
              </a:extLst>
            </p:cNvPr>
            <p:cNvSpPr>
              <a:spLocks noChangeArrowheads="1"/>
            </p:cNvSpPr>
            <p:nvPr/>
          </p:nvSpPr>
          <p:spPr bwMode="auto">
            <a:xfrm>
              <a:off x="7239000" y="5897135"/>
              <a:ext cx="1066800" cy="380999"/>
            </a:xfrm>
            <a:prstGeom prst="roundRect">
              <a:avLst>
                <a:gd name="adj" fmla="val 16667"/>
              </a:avLst>
            </a:prstGeom>
            <a:grp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8" name="AutoShape 9">
              <a:extLst>
                <a:ext uri="{FF2B5EF4-FFF2-40B4-BE49-F238E27FC236}">
                  <a16:creationId xmlns:a16="http://schemas.microsoft.com/office/drawing/2014/main" id="{B37A53B4-A28E-4ACD-B913-7DCC119C4EAD}"/>
                </a:ext>
              </a:extLst>
            </p:cNvPr>
            <p:cNvSpPr>
              <a:spLocks noChangeArrowheads="1"/>
            </p:cNvSpPr>
            <p:nvPr/>
          </p:nvSpPr>
          <p:spPr bwMode="auto">
            <a:xfrm>
              <a:off x="4953000" y="1325135"/>
              <a:ext cx="685800" cy="762000"/>
            </a:xfrm>
            <a:prstGeom prst="roundRect">
              <a:avLst>
                <a:gd name="adj" fmla="val 16667"/>
              </a:avLst>
            </a:prstGeom>
            <a:grpFill/>
            <a:ln w="28575">
              <a:solidFill>
                <a:schemeClr val="bg1">
                  <a:lumMod val="6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a16="http://schemas.microsoft.com/office/drawing/2014/main" id="{0DB01116-503C-4ED6-B0CE-B67766AB473B}"/>
                </a:ext>
              </a:extLst>
            </p:cNvPr>
            <p:cNvSpPr>
              <a:spLocks noChangeArrowheads="1"/>
            </p:cNvSpPr>
            <p:nvPr/>
          </p:nvSpPr>
          <p:spPr bwMode="auto">
            <a:xfrm>
              <a:off x="7848600" y="4800600"/>
              <a:ext cx="685800" cy="6096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0" name="AutoShape 9">
              <a:extLst>
                <a:ext uri="{FF2B5EF4-FFF2-40B4-BE49-F238E27FC236}">
                  <a16:creationId xmlns:a16="http://schemas.microsoft.com/office/drawing/2014/main" id="{5009704A-0D56-40DF-80C3-E69F46799F81}"/>
                </a:ext>
              </a:extLst>
            </p:cNvPr>
            <p:cNvSpPr>
              <a:spLocks noChangeArrowheads="1"/>
            </p:cNvSpPr>
            <p:nvPr/>
          </p:nvSpPr>
          <p:spPr bwMode="auto">
            <a:xfrm>
              <a:off x="7239000" y="1219200"/>
              <a:ext cx="6096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1" name="AutoShape 9">
              <a:extLst>
                <a:ext uri="{FF2B5EF4-FFF2-40B4-BE49-F238E27FC236}">
                  <a16:creationId xmlns:a16="http://schemas.microsoft.com/office/drawing/2014/main" id="{FA47D61D-A428-4AC0-9AAE-C05474D3A478}"/>
                </a:ext>
              </a:extLst>
            </p:cNvPr>
            <p:cNvSpPr>
              <a:spLocks noChangeArrowheads="1"/>
            </p:cNvSpPr>
            <p:nvPr/>
          </p:nvSpPr>
          <p:spPr bwMode="auto">
            <a:xfrm>
              <a:off x="6400800" y="5486400"/>
              <a:ext cx="6858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12" name="Title 1">
            <a:extLst>
              <a:ext uri="{FF2B5EF4-FFF2-40B4-BE49-F238E27FC236}">
                <a16:creationId xmlns:a16="http://schemas.microsoft.com/office/drawing/2014/main" id="{A6F215CE-AD58-422D-94DE-C2166EAB78F2}"/>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Occulomotor</a:t>
            </a:r>
          </a:p>
          <a:p>
            <a:r>
              <a:rPr lang="en-US" sz="3200" b="1" dirty="0">
                <a:solidFill>
                  <a:schemeClr val="bg1">
                    <a:lumMod val="65000"/>
                  </a:schemeClr>
                </a:solidFill>
              </a:rPr>
              <a:t>(III) 3rd Cranial Nerve</a:t>
            </a:r>
          </a:p>
        </p:txBody>
      </p:sp>
    </p:spTree>
    <p:extLst>
      <p:ext uri="{BB962C8B-B14F-4D97-AF65-F5344CB8AC3E}">
        <p14:creationId xmlns:p14="http://schemas.microsoft.com/office/powerpoint/2010/main" val="117205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1C1F8A-56A4-4B2C-BF8F-EBD87E529D4F}"/>
              </a:ext>
            </a:extLst>
          </p:cNvPr>
          <p:cNvSpPr/>
          <p:nvPr/>
        </p:nvSpPr>
        <p:spPr>
          <a:xfrm>
            <a:off x="967409" y="1613216"/>
            <a:ext cx="6096000" cy="3308598"/>
          </a:xfrm>
          <a:prstGeom prst="rect">
            <a:avLst/>
          </a:prstGeom>
        </p:spPr>
        <p:txBody>
          <a:bodyPr wrap="square">
            <a:spAutoFit/>
          </a:bodyPr>
          <a:lstStyle/>
          <a:p>
            <a:pPr eaLnBrk="1" hangingPunct="1">
              <a:defRPr/>
            </a:pPr>
            <a:r>
              <a:rPr lang="en-US" sz="1900" b="1" u="sng" dirty="0">
                <a:solidFill>
                  <a:schemeClr val="tx1"/>
                </a:solidFill>
                <a:latin typeface="+mj-lt"/>
                <a:cs typeface="Times New Roman" pitchFamily="18" charset="0"/>
              </a:rPr>
              <a:t>Lesion results in:</a:t>
            </a:r>
          </a:p>
          <a:p>
            <a:pPr marL="342900" lvl="1" indent="-254000" eaLnBrk="1" hangingPunct="1">
              <a:buFont typeface="+mj-lt"/>
              <a:buAutoNum type="arabicPeriod"/>
              <a:defRPr/>
            </a:pPr>
            <a:r>
              <a:rPr lang="en-US" sz="1900" dirty="0">
                <a:solidFill>
                  <a:srgbClr val="FF0000"/>
                </a:solidFill>
                <a:latin typeface="+mj-lt"/>
                <a:cs typeface="Times New Roman" pitchFamily="18" charset="0"/>
              </a:rPr>
              <a:t>Lateral squint</a:t>
            </a:r>
            <a:r>
              <a:rPr lang="en-US" sz="1900" dirty="0">
                <a:solidFill>
                  <a:schemeClr val="tx1"/>
                </a:solidFill>
                <a:latin typeface="+mj-lt"/>
                <a:cs typeface="Times New Roman" pitchFamily="18" charset="0"/>
              </a:rPr>
              <a:t>. </a:t>
            </a:r>
            <a:r>
              <a:rPr lang="en-US" sz="1900" dirty="0">
                <a:solidFill>
                  <a:srgbClr val="92D050"/>
                </a:solidFill>
                <a:latin typeface="+mj-lt"/>
                <a:cs typeface="Times New Roman" pitchFamily="18" charset="0"/>
              </a:rPr>
              <a:t>(since medial is affected and only lateral is working)</a:t>
            </a:r>
          </a:p>
          <a:p>
            <a:pPr marL="342900" lvl="1" indent="-254000" eaLnBrk="1" hangingPunct="1">
              <a:buFont typeface="+mj-lt"/>
              <a:buAutoNum type="arabicPeriod"/>
              <a:defRPr/>
            </a:pPr>
            <a:r>
              <a:rPr lang="en-US" sz="1900" dirty="0">
                <a:solidFill>
                  <a:schemeClr val="tx1"/>
                </a:solidFill>
                <a:latin typeface="+mj-lt"/>
                <a:cs typeface="Times New Roman" pitchFamily="18" charset="0"/>
              </a:rPr>
              <a:t>Ptosis </a:t>
            </a:r>
            <a:r>
              <a:rPr lang="en-US" sz="1900" dirty="0">
                <a:solidFill>
                  <a:schemeClr val="bg1">
                    <a:lumMod val="50000"/>
                  </a:schemeClr>
                </a:solidFill>
                <a:latin typeface="+mj-lt"/>
                <a:cs typeface="Times New Roman" pitchFamily="18" charset="0"/>
              </a:rPr>
              <a:t>(drooping of the eyelid)</a:t>
            </a:r>
            <a:r>
              <a:rPr lang="en-US" sz="1900" dirty="0">
                <a:solidFill>
                  <a:schemeClr val="tx1"/>
                </a:solidFill>
                <a:latin typeface="+mj-lt"/>
                <a:cs typeface="Times New Roman" pitchFamily="18" charset="0"/>
              </a:rPr>
              <a:t>.</a:t>
            </a:r>
          </a:p>
          <a:p>
            <a:pPr marL="342900" lvl="1" indent="-254000" eaLnBrk="1" hangingPunct="1">
              <a:buFont typeface="+mj-lt"/>
              <a:buAutoNum type="arabicPeriod"/>
              <a:defRPr/>
            </a:pPr>
            <a:r>
              <a:rPr lang="en-US" sz="1900" dirty="0">
                <a:solidFill>
                  <a:schemeClr val="tx1"/>
                </a:solidFill>
                <a:latin typeface="+mj-lt"/>
                <a:cs typeface="Times New Roman" pitchFamily="18" charset="0"/>
              </a:rPr>
              <a:t>Diplopia </a:t>
            </a:r>
            <a:r>
              <a:rPr lang="en-US" sz="1900" dirty="0">
                <a:solidFill>
                  <a:schemeClr val="bg1">
                    <a:lumMod val="50000"/>
                  </a:schemeClr>
                </a:solidFill>
                <a:latin typeface="+mj-lt"/>
                <a:cs typeface="Times New Roman" pitchFamily="18" charset="0"/>
              </a:rPr>
              <a:t>(double vision). </a:t>
            </a:r>
            <a:r>
              <a:rPr lang="en-US" sz="1900" dirty="0">
                <a:solidFill>
                  <a:srgbClr val="92D050"/>
                </a:solidFill>
                <a:latin typeface="+mj-lt"/>
                <a:cs typeface="Times New Roman" pitchFamily="18" charset="0"/>
              </a:rPr>
              <a:t>Diplopia always accompanies squint</a:t>
            </a:r>
          </a:p>
          <a:p>
            <a:pPr marL="342900" lvl="1" indent="-254000" eaLnBrk="1" hangingPunct="1">
              <a:buFont typeface="+mj-lt"/>
              <a:buAutoNum type="arabicPeriod"/>
              <a:defRPr/>
            </a:pPr>
            <a:r>
              <a:rPr lang="en-US" sz="1900" dirty="0">
                <a:solidFill>
                  <a:schemeClr val="tx1"/>
                </a:solidFill>
                <a:latin typeface="+mj-lt"/>
                <a:cs typeface="Times New Roman" pitchFamily="18" charset="0"/>
              </a:rPr>
              <a:t>Pupillary dilatation.</a:t>
            </a:r>
          </a:p>
          <a:p>
            <a:pPr marL="342900" lvl="1" indent="-254000" eaLnBrk="1" hangingPunct="1">
              <a:buFont typeface="+mj-lt"/>
              <a:buAutoNum type="arabicPeriod"/>
              <a:defRPr/>
            </a:pPr>
            <a:r>
              <a:rPr lang="en-US" sz="1900" dirty="0">
                <a:solidFill>
                  <a:schemeClr val="tx1"/>
                </a:solidFill>
                <a:latin typeface="+mj-lt"/>
                <a:cs typeface="Times New Roman" pitchFamily="18" charset="0"/>
              </a:rPr>
              <a:t>Loss of accommodation.</a:t>
            </a:r>
          </a:p>
          <a:p>
            <a:pPr marL="342900" lvl="1" indent="-254000" eaLnBrk="1" hangingPunct="1">
              <a:buFont typeface="+mj-lt"/>
              <a:buAutoNum type="arabicPeriod"/>
              <a:defRPr/>
            </a:pPr>
            <a:r>
              <a:rPr lang="en-US" sz="1900" dirty="0">
                <a:solidFill>
                  <a:schemeClr val="tx1"/>
                </a:solidFill>
                <a:latin typeface="+mj-lt"/>
                <a:cs typeface="Times New Roman" pitchFamily="18" charset="0"/>
              </a:rPr>
              <a:t>The eyeball  is fully abducted and depressed (down and out) because of the </a:t>
            </a:r>
            <a:r>
              <a:rPr lang="en-US" sz="1900" u="sng" dirty="0">
                <a:solidFill>
                  <a:schemeClr val="tx1"/>
                </a:solidFill>
                <a:latin typeface="+mj-lt"/>
                <a:cs typeface="Times New Roman" pitchFamily="18" charset="0"/>
              </a:rPr>
              <a:t>unopposed activity</a:t>
            </a:r>
            <a:r>
              <a:rPr lang="en-US" sz="1900" dirty="0">
                <a:solidFill>
                  <a:schemeClr val="tx1"/>
                </a:solidFill>
                <a:latin typeface="+mj-lt"/>
                <a:cs typeface="Times New Roman" pitchFamily="18" charset="0"/>
              </a:rPr>
              <a:t>  of lateral rectus and superior oblique.</a:t>
            </a:r>
          </a:p>
        </p:txBody>
      </p:sp>
      <p:pic>
        <p:nvPicPr>
          <p:cNvPr id="4" name="Content Placeholder 6" descr="C:\Documents and Settings\user\My Documents\My Pictures\Picture3.jpg">
            <a:extLst>
              <a:ext uri="{FF2B5EF4-FFF2-40B4-BE49-F238E27FC236}">
                <a16:creationId xmlns:a16="http://schemas.microsoft.com/office/drawing/2014/main" id="{4C8A797F-9DF7-4CF8-B4D8-95A240581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06" t="3999" r="13208"/>
          <a:stretch>
            <a:fillRect/>
          </a:stretch>
        </p:blipFill>
        <p:spPr>
          <a:xfrm>
            <a:off x="7618770" y="449826"/>
            <a:ext cx="4098823" cy="3522406"/>
          </a:xfrm>
          <a:prstGeom prst="rect">
            <a:avLst/>
          </a:prstGeom>
        </p:spPr>
      </p:pic>
      <p:pic>
        <p:nvPicPr>
          <p:cNvPr id="5" name="Picture 5" descr="C:\Documents and Settings\user\My Documents\My Pictures\ptosis-drooping-of-the-eyelid.jpg">
            <a:extLst>
              <a:ext uri="{FF2B5EF4-FFF2-40B4-BE49-F238E27FC236}">
                <a16:creationId xmlns:a16="http://schemas.microsoft.com/office/drawing/2014/main" id="{2C594B05-A628-4D30-AB0D-B9E89144D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05" b="28204"/>
          <a:stretch>
            <a:fillRect/>
          </a:stretch>
        </p:blipFill>
        <p:spPr bwMode="auto">
          <a:xfrm>
            <a:off x="7618769" y="4296697"/>
            <a:ext cx="4098823" cy="239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0A40413-7B2E-45C2-ADC4-9AB47F40ABDA}"/>
              </a:ext>
            </a:extLst>
          </p:cNvPr>
          <p:cNvSpPr/>
          <p:nvPr/>
        </p:nvSpPr>
        <p:spPr>
          <a:xfrm>
            <a:off x="967409" y="4958401"/>
            <a:ext cx="6096000" cy="1554272"/>
          </a:xfrm>
          <a:prstGeom prst="rect">
            <a:avLst/>
          </a:prstGeom>
          <a:ln w="28575">
            <a:solidFill>
              <a:schemeClr val="accent4"/>
            </a:solidFill>
          </a:ln>
        </p:spPr>
        <p:txBody>
          <a:bodyPr>
            <a:spAutoFit/>
          </a:bodyPr>
          <a:lstStyle/>
          <a:p>
            <a:pPr>
              <a:defRPr/>
            </a:pPr>
            <a:r>
              <a:rPr lang="en-US" sz="1900" dirty="0">
                <a:solidFill>
                  <a:schemeClr val="tx1"/>
                </a:solidFill>
                <a:latin typeface="+mj-lt"/>
                <a:cs typeface="Times New Roman" pitchFamily="18" charset="0"/>
              </a:rPr>
              <a:t>The preganglionic parasympathetic fibers run superficially in the nerve and are therefore the first axons to suffer when a nerve is affected by external pressure. </a:t>
            </a:r>
            <a:r>
              <a:rPr lang="en-US" sz="1900" u="sng" dirty="0">
                <a:solidFill>
                  <a:schemeClr val="tx1"/>
                </a:solidFill>
                <a:latin typeface="+mj-lt"/>
                <a:cs typeface="Times New Roman" pitchFamily="18" charset="0"/>
              </a:rPr>
              <a:t>Consequently</a:t>
            </a:r>
            <a:r>
              <a:rPr lang="en-US" sz="1900" dirty="0">
                <a:solidFill>
                  <a:schemeClr val="tx1"/>
                </a:solidFill>
                <a:latin typeface="+mj-lt"/>
                <a:cs typeface="Times New Roman" pitchFamily="18" charset="0"/>
              </a:rPr>
              <a:t>, </a:t>
            </a:r>
            <a:r>
              <a:rPr lang="en-US" sz="1900" b="1" dirty="0">
                <a:solidFill>
                  <a:schemeClr val="tx1"/>
                </a:solidFill>
                <a:latin typeface="+mj-lt"/>
                <a:cs typeface="Times New Roman" pitchFamily="18" charset="0"/>
              </a:rPr>
              <a:t>the first sign of compression of the </a:t>
            </a:r>
            <a:r>
              <a:rPr lang="en-US" sz="1900" b="1" dirty="0" err="1">
                <a:solidFill>
                  <a:schemeClr val="tx1"/>
                </a:solidFill>
                <a:latin typeface="+mj-lt"/>
                <a:cs typeface="Times New Roman" pitchFamily="18" charset="0"/>
              </a:rPr>
              <a:t>occulomotor</a:t>
            </a:r>
            <a:r>
              <a:rPr lang="en-US" sz="1900" b="1" dirty="0">
                <a:solidFill>
                  <a:schemeClr val="tx1"/>
                </a:solidFill>
                <a:latin typeface="+mj-lt"/>
                <a:cs typeface="Times New Roman" pitchFamily="18" charset="0"/>
              </a:rPr>
              <a:t> nerve is ipsilateral slowness of the pupillary response to light.</a:t>
            </a:r>
          </a:p>
        </p:txBody>
      </p:sp>
      <p:sp>
        <p:nvSpPr>
          <p:cNvPr id="7" name="Title 1">
            <a:extLst>
              <a:ext uri="{FF2B5EF4-FFF2-40B4-BE49-F238E27FC236}">
                <a16:creationId xmlns:a16="http://schemas.microsoft.com/office/drawing/2014/main" id="{29C6777D-F462-40D0-9A46-097C373ED0F7}"/>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Occulomotor</a:t>
            </a:r>
          </a:p>
          <a:p>
            <a:r>
              <a:rPr lang="en-US" sz="3200" b="1" dirty="0">
                <a:solidFill>
                  <a:schemeClr val="bg1">
                    <a:lumMod val="65000"/>
                  </a:schemeClr>
                </a:solidFill>
              </a:rPr>
              <a:t>(III) 3rd Cranial Nerve</a:t>
            </a:r>
          </a:p>
        </p:txBody>
      </p:sp>
    </p:spTree>
    <p:extLst>
      <p:ext uri="{BB962C8B-B14F-4D97-AF65-F5344CB8AC3E}">
        <p14:creationId xmlns:p14="http://schemas.microsoft.com/office/powerpoint/2010/main" val="3381573892"/>
      </p:ext>
    </p:extLst>
  </p:cSld>
  <p:clrMapOvr>
    <a:masterClrMapping/>
  </p:clrMapOvr>
</p:sld>
</file>

<file path=ppt/theme/theme1.xml><?xml version="1.0" encoding="utf-8"?>
<a:theme xmlns:a="http://schemas.openxmlformats.org/drawingml/2006/main" name="Anatomy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theme" id="{7FC4F3DF-2817-4164-896C-C694E5EB36E6}" vid="{5C80C7F9-9027-4D3F-949C-98E70E22F05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theme</Template>
  <TotalTime>4744</TotalTime>
  <Words>2744</Words>
  <Application>Microsoft Office PowerPoint</Application>
  <PresentationFormat>Widescreen</PresentationFormat>
  <Paragraphs>337</Paragraphs>
  <Slides>26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Agency FB</vt:lpstr>
      <vt:lpstr>Arabic Typesetting</vt:lpstr>
      <vt:lpstr>Arial</vt:lpstr>
      <vt:lpstr>Calibri</vt:lpstr>
      <vt:lpstr>Calibri Light</vt:lpstr>
      <vt:lpstr>Courier New</vt:lpstr>
      <vt:lpstr>Open Sans</vt:lpstr>
      <vt:lpstr>Times New Roman</vt:lpstr>
      <vt:lpstr>Wingdings</vt:lpstr>
      <vt:lpstr>Anatomy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Jawaher AbdulMohsen</dc:creator>
  <cp:lastModifiedBy>روان الحربي</cp:lastModifiedBy>
  <cp:revision>131</cp:revision>
  <dcterms:created xsi:type="dcterms:W3CDTF">2017-04-30T17:35:08Z</dcterms:created>
  <dcterms:modified xsi:type="dcterms:W3CDTF">2018-09-22T13:56:17Z</dcterms:modified>
</cp:coreProperties>
</file>