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7" r:id="rId1"/>
    <p:sldMasterId id="2147483782" r:id="rId2"/>
    <p:sldMasterId id="2147483797" r:id="rId3"/>
  </p:sldMasterIdLst>
  <p:notesMasterIdLst>
    <p:notesMasterId r:id="rId26"/>
  </p:notesMasterIdLst>
  <p:sldIdLst>
    <p:sldId id="356" r:id="rId4"/>
    <p:sldId id="297" r:id="rId5"/>
    <p:sldId id="334" r:id="rId6"/>
    <p:sldId id="335" r:id="rId7"/>
    <p:sldId id="336" r:id="rId8"/>
    <p:sldId id="314" r:id="rId9"/>
    <p:sldId id="352" r:id="rId10"/>
    <p:sldId id="338" r:id="rId11"/>
    <p:sldId id="353" r:id="rId12"/>
    <p:sldId id="340" r:id="rId13"/>
    <p:sldId id="341" r:id="rId14"/>
    <p:sldId id="342" r:id="rId15"/>
    <p:sldId id="343" r:id="rId16"/>
    <p:sldId id="361" r:id="rId17"/>
    <p:sldId id="355" r:id="rId18"/>
    <p:sldId id="345" r:id="rId19"/>
    <p:sldId id="349" r:id="rId20"/>
    <p:sldId id="350" r:id="rId21"/>
    <p:sldId id="358" r:id="rId22"/>
    <p:sldId id="360" r:id="rId23"/>
    <p:sldId id="359" r:id="rId24"/>
    <p:sldId id="35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BB2"/>
    <a:srgbClr val="FF6D9E"/>
    <a:srgbClr val="FFA3C2"/>
    <a:srgbClr val="DBADC8"/>
    <a:srgbClr val="EDC5A7"/>
    <a:srgbClr val="FF47FF"/>
    <a:srgbClr val="C6D9AD"/>
    <a:srgbClr val="85C8E3"/>
    <a:srgbClr val="52B0D7"/>
    <a:srgbClr val="67D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3891" autoAdjust="0"/>
  </p:normalViewPr>
  <p:slideViewPr>
    <p:cSldViewPr snapToGrid="0">
      <p:cViewPr>
        <p:scale>
          <a:sx n="75" d="100"/>
          <a:sy n="75" d="100"/>
        </p:scale>
        <p:origin x="-30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210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docs.google.com/presentation/d/1TGd1eqJc5hW4BthMMNGT7D5IhB5PLBPuX4K9gP62_ss/edit?usp=sharin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docs.google.com/presentation/d/1TGd1eqJc5hW4BthMMNGT7D5IhB5PLBPuX4K9gP62_ss/edit?usp=sharing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docs.google.com/presentation/d/1TGd1eqJc5hW4BthMMNGT7D5IhB5PLBPuX4K9gP62_ss/edit?usp=sharing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09">
            <a:extLst>
              <a:ext uri="{FF2B5EF4-FFF2-40B4-BE49-F238E27FC236}">
                <a16:creationId xmlns:a16="http://schemas.microsoft.com/office/drawing/2014/main" xmlns="" id="{92B83288-6382-48A9-9407-F200043D75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66996" cy="157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10">
            <a:extLst>
              <a:ext uri="{FF2B5EF4-FFF2-40B4-BE49-F238E27FC236}">
                <a16:creationId xmlns:a16="http://schemas.microsoft.com/office/drawing/2014/main" xmlns="" id="{92A6CBCB-A062-4411-BBCB-950EE0FC5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0564" y="-1"/>
            <a:ext cx="2236214" cy="20600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07">
            <a:extLst>
              <a:ext uri="{FF2B5EF4-FFF2-40B4-BE49-F238E27FC236}">
                <a16:creationId xmlns:a16="http://schemas.microsoft.com/office/drawing/2014/main" xmlns="" id="{00E8EAC2-46D8-4156-B122-3EE148D62A72}"/>
              </a:ext>
            </a:extLst>
          </p:cNvPr>
          <p:cNvSpPr txBox="1"/>
          <p:nvPr/>
        </p:nvSpPr>
        <p:spPr>
          <a:xfrm>
            <a:off x="85059" y="5693292"/>
            <a:ext cx="4328677" cy="60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+mn-lt"/>
                <a:cs typeface="+mn-cs"/>
              </a:rPr>
              <a:t>Please check our </a:t>
            </a:r>
            <a:r>
              <a:rPr lang="en-GB" sz="1600" b="1" u="sng" dirty="0">
                <a:solidFill>
                  <a:schemeClr val="accent1"/>
                </a:solidFill>
                <a:latin typeface="+mn-lt"/>
                <a:cs typeface="+mn-cs"/>
                <a:hlinkClick r:id="rId4"/>
              </a:rPr>
              <a:t>Editing File</a:t>
            </a:r>
            <a:endParaRPr sz="160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xmlns="" id="{498B3F68-DD49-4A99-922A-5F3DD9CBB9A8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Shape 56">
            <a:extLst>
              <a:ext uri="{FF2B5EF4-FFF2-40B4-BE49-F238E27FC236}">
                <a16:creationId xmlns:a16="http://schemas.microsoft.com/office/drawing/2014/main" xmlns="" id="{CDF81E75-BF9D-4A8C-AFC0-95B62D115A04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" name="Shape 113">
            <a:extLst>
              <a:ext uri="{FF2B5EF4-FFF2-40B4-BE49-F238E27FC236}">
                <a16:creationId xmlns:a16="http://schemas.microsoft.com/office/drawing/2014/main" xmlns="" id="{E201EE49-8AE4-4466-89D8-4BE602B15B0D}"/>
              </a:ext>
            </a:extLst>
          </p:cNvPr>
          <p:cNvSpPr txBox="1"/>
          <p:nvPr/>
        </p:nvSpPr>
        <p:spPr>
          <a:xfrm>
            <a:off x="9724292" y="6204902"/>
            <a:ext cx="2467708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500" b="1" dirty="0">
                <a:latin typeface="Arabic Typesetting"/>
                <a:ea typeface="Arabic Typesetting"/>
                <a:cs typeface="Arabic Typesetting"/>
                <a:sym typeface="Arabic Typesetting"/>
              </a:rPr>
              <a:t>{وَمَنْ يَتَوَكَّلْ عَلَى اللَّهِ فَهُوَ حَسْبُهُ}</a:t>
            </a:r>
            <a:endParaRPr sz="2500" b="1" dirty="0"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F69B414-FE47-4358-96E2-2E9405BB83BB}"/>
              </a:ext>
            </a:extLst>
          </p:cNvPr>
          <p:cNvSpPr txBox="1"/>
          <p:nvPr/>
        </p:nvSpPr>
        <p:spPr>
          <a:xfrm>
            <a:off x="5096079" y="5356671"/>
            <a:ext cx="1995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gency FB" panose="020B0503020202020204" pitchFamily="34" charset="0"/>
              </a:rPr>
              <a:t>Lecture (14)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2C603F-DC25-45AA-8010-10BE80124BFF}"/>
              </a:ext>
            </a:extLst>
          </p:cNvPr>
          <p:cNvSpPr txBox="1"/>
          <p:nvPr/>
        </p:nvSpPr>
        <p:spPr>
          <a:xfrm>
            <a:off x="9525300" y="5275098"/>
            <a:ext cx="2666700" cy="95013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Important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Doctors Notes</a:t>
            </a:r>
          </a:p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Notes/Extra explanation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962D82B-189E-4C68-BAAC-08BC49E6CC27}"/>
              </a:ext>
            </a:extLst>
          </p:cNvPr>
          <p:cNvSpPr/>
          <p:nvPr/>
        </p:nvSpPr>
        <p:spPr>
          <a:xfrm>
            <a:off x="3658685" y="2305540"/>
            <a:ext cx="487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Agency FB" panose="020B0503020202020204" pitchFamily="34" charset="0"/>
              </a:rPr>
              <a:t>Anatomy of Cerebellum and Relevant Connections</a:t>
            </a:r>
          </a:p>
        </p:txBody>
      </p:sp>
      <p:sp>
        <p:nvSpPr>
          <p:cNvPr id="17" name="Shape 21">
            <a:extLst>
              <a:ext uri="{FF2B5EF4-FFF2-40B4-BE49-F238E27FC236}">
                <a16:creationId xmlns:a16="http://schemas.microsoft.com/office/drawing/2014/main" xmlns="" id="{E9866EDF-A8B3-4AB6-B960-409D315CBCBF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D0BC3FA-6127-4E75-8FD9-5AB056BD079C}"/>
              </a:ext>
            </a:extLst>
          </p:cNvPr>
          <p:cNvSpPr txBox="1"/>
          <p:nvPr/>
        </p:nvSpPr>
        <p:spPr>
          <a:xfrm>
            <a:off x="85061" y="6085388"/>
            <a:ext cx="4328678" cy="69871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ar-SA" sz="1400" b="1" dirty="0">
                <a:latin typeface="Calibri" panose="020F0502020204030204" pitchFamily="34" charset="0"/>
                <a:cs typeface="Calibri" panose="020F0502020204030204" pitchFamily="34" charset="0"/>
              </a:rPr>
              <a:t>هذا العمل مبني بشكل أساسي على عمل دفعة 436 مع المراجعة والتدقيق وإضافة الملاحظات ولا يغني عن المصدر الأساسي للمذاكرة</a:t>
            </a:r>
          </a:p>
        </p:txBody>
      </p:sp>
    </p:spTree>
    <p:extLst>
      <p:ext uri="{BB962C8B-B14F-4D97-AF65-F5344CB8AC3E}">
        <p14:creationId xmlns:p14="http://schemas.microsoft.com/office/powerpoint/2010/main" val="204276202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BDCACC-88AC-4271-AD50-7A42F4F99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2CD29E6-9DA0-43B2-AF62-29A057291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E775B4-6F36-4CF9-BF85-303B65A0D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9F652F-5A55-4D84-AD3F-A42964D89F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DF2EF9-87B7-4584-A4EB-57051B15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EE7BA5-E84F-4F6D-814C-560E5A4C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258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95361D-1266-48D3-B713-8F911990E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5B356E-E33B-4870-8B41-1AE9E4FD1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FEAC92-6FF9-40D0-B8D5-BA99BC727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15B769-F857-4196-9756-DE0B4AE2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732A03-8426-4A03-9B94-2316E84F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7703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6A25B4-3727-471C-8412-8FD0A33C2CC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MCQs</a:t>
            </a:r>
          </a:p>
        </p:txBody>
      </p:sp>
    </p:spTree>
    <p:extLst>
      <p:ext uri="{BB962C8B-B14F-4D97-AF65-F5344CB8AC3E}">
        <p14:creationId xmlns:p14="http://schemas.microsoft.com/office/powerpoint/2010/main" val="364836728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6A25B4-3727-471C-8412-8FD0A33C2CC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SAQ</a:t>
            </a:r>
          </a:p>
        </p:txBody>
      </p:sp>
    </p:spTree>
    <p:extLst>
      <p:ext uri="{BB962C8B-B14F-4D97-AF65-F5344CB8AC3E}">
        <p14:creationId xmlns:p14="http://schemas.microsoft.com/office/powerpoint/2010/main" val="336261018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CC9A26-57FC-426A-AC96-B2A19B7227D2}"/>
              </a:ext>
            </a:extLst>
          </p:cNvPr>
          <p:cNvSpPr txBox="1"/>
          <p:nvPr/>
        </p:nvSpPr>
        <p:spPr>
          <a:xfrm>
            <a:off x="3658685" y="2637981"/>
            <a:ext cx="4874616" cy="332398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0" dirty="0">
                <a:solidFill>
                  <a:srgbClr val="CCA677"/>
                </a:solidFill>
                <a:effectLst/>
                <a:latin typeface="+mn-lt"/>
                <a:cs typeface="Arial" panose="020B0604020202020204" pitchFamily="34" charset="0"/>
              </a:rPr>
              <a:t>Team Leaders:</a:t>
            </a:r>
            <a:endParaRPr lang="en-GB" sz="20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Faisal Fahad Alsaif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Rawan Mohammad Alharbi</a:t>
            </a:r>
          </a:p>
          <a:p>
            <a:pPr algn="ctr"/>
            <a:endParaRPr lang="en-GB" sz="18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endParaRPr lang="en-GB" sz="18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0" dirty="0">
                <a:solidFill>
                  <a:srgbClr val="CCA677"/>
                </a:solidFill>
                <a:effectLst/>
                <a:latin typeface="+mn-lt"/>
                <a:cs typeface="Arial" panose="020B0604020202020204" pitchFamily="34" charset="0"/>
              </a:rPr>
              <a:t>Team Members:</a:t>
            </a:r>
            <a:endParaRPr lang="en-GB" sz="20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Abdulaziz Aldukhayel</a:t>
            </a:r>
            <a:b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</a:br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‏Abdulrahman Alduhayyim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Rinad </a:t>
            </a:r>
            <a:r>
              <a:rPr lang="en-GB" sz="1800" b="1" dirty="0">
                <a:latin typeface="+mn-lt"/>
                <a:cs typeface="Arial" panose="020B0604020202020204" pitchFamily="34" charset="0"/>
              </a:rPr>
              <a:t>Alghoraiby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Rawan Mishal</a:t>
            </a:r>
          </a:p>
          <a:p>
            <a:pPr algn="ctr"/>
            <a:endParaRPr lang="en-US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Shape 109">
            <a:extLst>
              <a:ext uri="{FF2B5EF4-FFF2-40B4-BE49-F238E27FC236}">
                <a16:creationId xmlns:a16="http://schemas.microsoft.com/office/drawing/2014/main" xmlns="" id="{44F89AF6-DEB5-422C-9C27-5DDDA577350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66996" cy="157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10">
            <a:extLst>
              <a:ext uri="{FF2B5EF4-FFF2-40B4-BE49-F238E27FC236}">
                <a16:creationId xmlns:a16="http://schemas.microsoft.com/office/drawing/2014/main" xmlns="" id="{5FE624D4-A56A-48D8-80AD-9C7B9D47374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0564" y="-1"/>
            <a:ext cx="2236214" cy="20600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55">
            <a:extLst>
              <a:ext uri="{FF2B5EF4-FFF2-40B4-BE49-F238E27FC236}">
                <a16:creationId xmlns:a16="http://schemas.microsoft.com/office/drawing/2014/main" xmlns="" id="{437727BD-BA18-489D-8F25-BC3151EE5802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Shape 56">
            <a:extLst>
              <a:ext uri="{FF2B5EF4-FFF2-40B4-BE49-F238E27FC236}">
                <a16:creationId xmlns:a16="http://schemas.microsoft.com/office/drawing/2014/main" xmlns="" id="{6B278EB7-A02B-4BA5-B9F9-392A9901D434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9B62692-BE68-4B70-AC38-9014948FCBBF}"/>
              </a:ext>
            </a:extLst>
          </p:cNvPr>
          <p:cNvSpPr/>
          <p:nvPr/>
        </p:nvSpPr>
        <p:spPr>
          <a:xfrm>
            <a:off x="3658685" y="1095469"/>
            <a:ext cx="48746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>
                <a:latin typeface="Agency FB" panose="020B0503020202020204" pitchFamily="34" charset="0"/>
              </a:rPr>
              <a:t>Good luck</a:t>
            </a:r>
          </a:p>
          <a:p>
            <a:pPr algn="l"/>
            <a:r>
              <a:rPr lang="en-US" sz="3800" dirty="0">
                <a:latin typeface="Agency FB" panose="020B0503020202020204" pitchFamily="34" charset="0"/>
              </a:rPr>
              <a:t> Special thank for team436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5B4F9E3-3979-4AC6-8BAC-054F31D8C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8027" y="1810389"/>
            <a:ext cx="448520" cy="4485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BF4CDD-45E6-4AE3-8C18-1C0EA758B99B}"/>
              </a:ext>
            </a:extLst>
          </p:cNvPr>
          <p:cNvSpPr txBox="1"/>
          <p:nvPr/>
        </p:nvSpPr>
        <p:spPr>
          <a:xfrm>
            <a:off x="8807359" y="5552471"/>
            <a:ext cx="3359419" cy="127214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References: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Girls’ &amp; Boys’ Slides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Greys Anatomy for Students 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TeachMeAnatomy.com</a:t>
            </a:r>
          </a:p>
        </p:txBody>
      </p:sp>
      <p:sp>
        <p:nvSpPr>
          <p:cNvPr id="14" name="Shape 21">
            <a:extLst>
              <a:ext uri="{FF2B5EF4-FFF2-40B4-BE49-F238E27FC236}">
                <a16:creationId xmlns:a16="http://schemas.microsoft.com/office/drawing/2014/main" xmlns="" id="{CE4F9F2B-F48E-4434-8232-E45142D8C9E8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مجموعة 7">
            <a:extLst>
              <a:ext uri="{FF2B5EF4-FFF2-40B4-BE49-F238E27FC236}">
                <a16:creationId xmlns:a16="http://schemas.microsoft.com/office/drawing/2014/main" xmlns="" id="{4A3A3766-B9E0-4998-AC30-F36A54897C55}"/>
              </a:ext>
            </a:extLst>
          </p:cNvPr>
          <p:cNvGrpSpPr/>
          <p:nvPr/>
        </p:nvGrpSpPr>
        <p:grpSpPr>
          <a:xfrm>
            <a:off x="166664" y="6075936"/>
            <a:ext cx="404082" cy="718195"/>
            <a:chOff x="3955103" y="5434210"/>
            <a:chExt cx="404082" cy="718195"/>
          </a:xfrm>
        </p:grpSpPr>
        <p:pic>
          <p:nvPicPr>
            <p:cNvPr id="10" name="صورة 4">
              <a:extLst>
                <a:ext uri="{FF2B5EF4-FFF2-40B4-BE49-F238E27FC236}">
                  <a16:creationId xmlns:a16="http://schemas.microsoft.com/office/drawing/2014/main" xmlns="" id="{31EE6DB7-45F1-43CF-8114-40278D7E5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5103" y="5808367"/>
              <a:ext cx="344038" cy="344038"/>
            </a:xfrm>
            <a:prstGeom prst="rect">
              <a:avLst/>
            </a:prstGeom>
          </p:spPr>
        </p:pic>
        <p:pic>
          <p:nvPicPr>
            <p:cNvPr id="11" name="صورة 6">
              <a:extLst>
                <a:ext uri="{FF2B5EF4-FFF2-40B4-BE49-F238E27FC236}">
                  <a16:creationId xmlns:a16="http://schemas.microsoft.com/office/drawing/2014/main" xmlns="" id="{40797649-1300-41F9-B2AA-9EC8270CB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5103" y="5434210"/>
              <a:ext cx="404082" cy="32865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8E10973-6909-496D-B669-80D56397A4D5}"/>
              </a:ext>
            </a:extLst>
          </p:cNvPr>
          <p:cNvSpPr txBox="1"/>
          <p:nvPr/>
        </p:nvSpPr>
        <p:spPr>
          <a:xfrm>
            <a:off x="500294" y="5913762"/>
            <a:ext cx="487461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Twitter.com</a:t>
            </a:r>
            <a:r>
              <a:rPr lang="ar-SA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/</a:t>
            </a: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Anatomy437</a:t>
            </a:r>
          </a:p>
          <a:p>
            <a:pPr algn="l">
              <a:lnSpc>
                <a:spcPct val="150000"/>
              </a:lnSpc>
            </a:pP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Anatomyteam.437@gmail.com</a:t>
            </a:r>
          </a:p>
        </p:txBody>
      </p:sp>
    </p:spTree>
    <p:extLst>
      <p:ext uri="{BB962C8B-B14F-4D97-AF65-F5344CB8AC3E}">
        <p14:creationId xmlns:p14="http://schemas.microsoft.com/office/powerpoint/2010/main" val="329242305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09">
            <a:extLst>
              <a:ext uri="{FF2B5EF4-FFF2-40B4-BE49-F238E27FC236}">
                <a16:creationId xmlns:a16="http://schemas.microsoft.com/office/drawing/2014/main" xmlns="" id="{92B83288-6382-48A9-9407-F200043D75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66996" cy="157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10">
            <a:extLst>
              <a:ext uri="{FF2B5EF4-FFF2-40B4-BE49-F238E27FC236}">
                <a16:creationId xmlns:a16="http://schemas.microsoft.com/office/drawing/2014/main" xmlns="" id="{92A6CBCB-A062-4411-BBCB-950EE0FC5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0564" y="-1"/>
            <a:ext cx="2236214" cy="20600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07">
            <a:extLst>
              <a:ext uri="{FF2B5EF4-FFF2-40B4-BE49-F238E27FC236}">
                <a16:creationId xmlns:a16="http://schemas.microsoft.com/office/drawing/2014/main" xmlns="" id="{00E8EAC2-46D8-4156-B122-3EE148D62A72}"/>
              </a:ext>
            </a:extLst>
          </p:cNvPr>
          <p:cNvSpPr txBox="1"/>
          <p:nvPr/>
        </p:nvSpPr>
        <p:spPr>
          <a:xfrm>
            <a:off x="85059" y="5693292"/>
            <a:ext cx="4328677" cy="60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+mn-lt"/>
                <a:cs typeface="+mn-cs"/>
              </a:rPr>
              <a:t>Please check our </a:t>
            </a:r>
            <a:r>
              <a:rPr lang="en-GB" sz="1600" b="1" u="sng" dirty="0">
                <a:solidFill>
                  <a:schemeClr val="accent1"/>
                </a:solidFill>
                <a:latin typeface="+mn-lt"/>
                <a:cs typeface="+mn-cs"/>
                <a:hlinkClick r:id="rId4"/>
              </a:rPr>
              <a:t>Editing File</a:t>
            </a:r>
            <a:endParaRPr sz="160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xmlns="" id="{498B3F68-DD49-4A99-922A-5F3DD9CBB9A8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Shape 56">
            <a:extLst>
              <a:ext uri="{FF2B5EF4-FFF2-40B4-BE49-F238E27FC236}">
                <a16:creationId xmlns:a16="http://schemas.microsoft.com/office/drawing/2014/main" xmlns="" id="{CDF81E75-BF9D-4A8C-AFC0-95B62D115A04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" name="Shape 113">
            <a:extLst>
              <a:ext uri="{FF2B5EF4-FFF2-40B4-BE49-F238E27FC236}">
                <a16:creationId xmlns:a16="http://schemas.microsoft.com/office/drawing/2014/main" xmlns="" id="{E201EE49-8AE4-4466-89D8-4BE602B15B0D}"/>
              </a:ext>
            </a:extLst>
          </p:cNvPr>
          <p:cNvSpPr txBox="1"/>
          <p:nvPr/>
        </p:nvSpPr>
        <p:spPr>
          <a:xfrm>
            <a:off x="9724292" y="6204902"/>
            <a:ext cx="2467708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500" b="1" dirty="0">
                <a:latin typeface="Arabic Typesetting"/>
                <a:ea typeface="Arabic Typesetting"/>
                <a:cs typeface="Arabic Typesetting"/>
                <a:sym typeface="Arabic Typesetting"/>
              </a:rPr>
              <a:t>{وَمَنْ يَتَوَكَّلْ عَلَى اللَّهِ فَهُوَ حَسْبُهُ}</a:t>
            </a:r>
            <a:endParaRPr sz="2500" b="1" dirty="0"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F69B414-FE47-4358-96E2-2E9405BB83BB}"/>
              </a:ext>
            </a:extLst>
          </p:cNvPr>
          <p:cNvSpPr txBox="1"/>
          <p:nvPr/>
        </p:nvSpPr>
        <p:spPr>
          <a:xfrm>
            <a:off x="5096079" y="5356671"/>
            <a:ext cx="1995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gency FB" panose="020B0503020202020204" pitchFamily="34" charset="0"/>
              </a:rPr>
              <a:t>Lecture (14)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2C603F-DC25-45AA-8010-10BE80124BFF}"/>
              </a:ext>
            </a:extLst>
          </p:cNvPr>
          <p:cNvSpPr txBox="1"/>
          <p:nvPr/>
        </p:nvSpPr>
        <p:spPr>
          <a:xfrm>
            <a:off x="9525300" y="5275098"/>
            <a:ext cx="2666700" cy="95013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Important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Doctors Notes</a:t>
            </a:r>
          </a:p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Notes/Extra explanation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962D82B-189E-4C68-BAAC-08BC49E6CC27}"/>
              </a:ext>
            </a:extLst>
          </p:cNvPr>
          <p:cNvSpPr/>
          <p:nvPr/>
        </p:nvSpPr>
        <p:spPr>
          <a:xfrm>
            <a:off x="3658685" y="2360998"/>
            <a:ext cx="487461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dirty="0">
                <a:latin typeface="Agency FB" panose="020B0503020202020204" pitchFamily="34" charset="0"/>
              </a:rPr>
              <a:t>Anatomy of Cerebellum and Relevant Connections</a:t>
            </a:r>
          </a:p>
        </p:txBody>
      </p:sp>
      <p:sp>
        <p:nvSpPr>
          <p:cNvPr id="17" name="Shape 21">
            <a:extLst>
              <a:ext uri="{FF2B5EF4-FFF2-40B4-BE49-F238E27FC236}">
                <a16:creationId xmlns:a16="http://schemas.microsoft.com/office/drawing/2014/main" xmlns="" id="{E9866EDF-A8B3-4AB6-B960-409D315CBCBF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D0BC3FA-6127-4E75-8FD9-5AB056BD079C}"/>
              </a:ext>
            </a:extLst>
          </p:cNvPr>
          <p:cNvSpPr txBox="1"/>
          <p:nvPr/>
        </p:nvSpPr>
        <p:spPr>
          <a:xfrm>
            <a:off x="85061" y="6085388"/>
            <a:ext cx="4328678" cy="69871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ar-SA" sz="1400" b="1" dirty="0">
                <a:latin typeface="Calibri" panose="020F0502020204030204" pitchFamily="34" charset="0"/>
                <a:cs typeface="Calibri" panose="020F0502020204030204" pitchFamily="34" charset="0"/>
              </a:rPr>
              <a:t>هذا العمل مبني بشكل أساسي على عمل دفعة 436 مع المراجعة والتدقيق وإضافة الملاحظات ولا يغني عن المصدر الأساسي للمذاكرة</a:t>
            </a:r>
          </a:p>
        </p:txBody>
      </p:sp>
    </p:spTree>
    <p:extLst>
      <p:ext uri="{BB962C8B-B14F-4D97-AF65-F5344CB8AC3E}">
        <p14:creationId xmlns:p14="http://schemas.microsoft.com/office/powerpoint/2010/main" val="309816933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101F8F-1632-4F29-9DD0-22024A4CE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915088-A686-41D9-9E3C-201437742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402DC9-A02D-46E3-8231-86781375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5E5E4A-AD5F-4D0E-9EAC-EC13A71A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C26F55-39A8-4D53-9461-79B1D148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849949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6E1DB6-1226-47C2-BAA4-2C24851E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9CCA17-5C08-4253-ADCB-BAC3690E8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BE24BD-19EA-4B0B-8D8F-11B2133D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E0260A-4F2B-45B9-92B0-243CF3B5E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DAB8F8-BDB9-4883-91D3-188746DE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4256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EF5DB0-DF20-4BFE-ABEE-3F19EF6A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3232E2-5ACC-43AD-A4A7-A84492D75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5CA1A8-C9C0-4322-AEA7-CABE8443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79B29D-2DDB-4905-9451-FFA3057F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6328A4-8FDD-4906-96EF-5D4F991A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628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7A6C1-D2DD-474C-9413-AD649694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9B6A32-DA5C-424A-B623-FD55AB6CF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5C4E32B-B6C5-4F5D-8E04-65F479075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8150BA-825C-49E0-8EC1-67142E77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098237-05F2-4024-8185-0B86A165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FA1846-3BCD-493E-988E-1AD1CDA9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535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101F8F-1632-4F29-9DD0-22024A4CE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915088-A686-41D9-9E3C-201437742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402DC9-A02D-46E3-8231-86781375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5E5E4A-AD5F-4D0E-9EAC-EC13A71A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C26F55-39A8-4D53-9461-79B1D148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781062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 xmlns="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927DF7-4435-45C3-A0FA-570D310FB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975B17-F885-409C-B10E-45BAA29FF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5C0C47-C94C-46E4-9EC7-7DFA6EE6B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36B4F27-90AB-4699-B41A-8224AE477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4137289-A016-4215-A2B0-A678D1B2C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76AD6FC-893C-4A31-8C94-F608EC71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AA22121-EC0C-4947-A49A-AAE46522A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393CF7-F247-4A1B-8054-FC3C34BF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174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F9D813-4149-47A4-A30F-D0380151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D4937C-2D97-4CAC-90E7-B279B192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0B0EFD8-D8EE-44F1-B5AE-94B228FDF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E5891E-96D9-4E3A-9354-6506D7BA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816992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4AF248B-1BF4-4238-BAE7-F0E056229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2470510-533E-4335-9FD5-A6BB750A7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A12907-D9AB-4EBC-A23D-843A50DF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07298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 xmlns="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021FA9-505E-473C-8441-AFE3803F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153EC5-0125-4A93-A7F1-ED1AF7FE4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0EB7F9-A684-4714-A500-510ED6ED7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28AABF-73E3-48F0-AB5E-4FEBCE39E2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48460F-7661-4CB9-9476-5A8B2F9BF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0ACA6B-599C-4801-B0AC-520C395B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826472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BDCACC-88AC-4271-AD50-7A42F4F99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2CD29E6-9DA0-43B2-AF62-29A057291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E775B4-6F36-4CF9-BF85-303B65A0D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9F652F-5A55-4D84-AD3F-A42964D89F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DF2EF9-87B7-4584-A4EB-57051B15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EE7BA5-E84F-4F6D-814C-560E5A4C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6513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95361D-1266-48D3-B713-8F911990E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5B356E-E33B-4870-8B41-1AE9E4FD1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FEAC92-6FF9-40D0-B8D5-BA99BC727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15B769-F857-4196-9756-DE0B4AE2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732A03-8426-4A03-9B94-2316E84F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9355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6A25B4-3727-471C-8412-8FD0A33C2CC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MCQs</a:t>
            </a:r>
          </a:p>
        </p:txBody>
      </p:sp>
    </p:spTree>
    <p:extLst>
      <p:ext uri="{BB962C8B-B14F-4D97-AF65-F5344CB8AC3E}">
        <p14:creationId xmlns:p14="http://schemas.microsoft.com/office/powerpoint/2010/main" val="407907068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6A25B4-3727-471C-8412-8FD0A33C2CC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SAQ</a:t>
            </a:r>
          </a:p>
        </p:txBody>
      </p:sp>
    </p:spTree>
    <p:extLst>
      <p:ext uri="{BB962C8B-B14F-4D97-AF65-F5344CB8AC3E}">
        <p14:creationId xmlns:p14="http://schemas.microsoft.com/office/powerpoint/2010/main" val="27976975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CC9A26-57FC-426A-AC96-B2A19B7227D2}"/>
              </a:ext>
            </a:extLst>
          </p:cNvPr>
          <p:cNvSpPr txBox="1"/>
          <p:nvPr/>
        </p:nvSpPr>
        <p:spPr>
          <a:xfrm>
            <a:off x="3658685" y="2637981"/>
            <a:ext cx="4874616" cy="332398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0" dirty="0">
                <a:solidFill>
                  <a:srgbClr val="CCA677"/>
                </a:solidFill>
                <a:effectLst/>
                <a:latin typeface="+mn-lt"/>
                <a:cs typeface="Arial" panose="020B0604020202020204" pitchFamily="34" charset="0"/>
              </a:rPr>
              <a:t>Team Leaders:</a:t>
            </a:r>
            <a:endParaRPr lang="en-GB" sz="20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Faisal Fahad Alsaif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Rawan Mohammad Alharbi</a:t>
            </a:r>
          </a:p>
          <a:p>
            <a:pPr algn="ctr"/>
            <a:endParaRPr lang="en-GB" sz="18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endParaRPr lang="en-GB" sz="18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0" dirty="0">
                <a:solidFill>
                  <a:srgbClr val="CCA677"/>
                </a:solidFill>
                <a:effectLst/>
                <a:latin typeface="+mn-lt"/>
                <a:cs typeface="Arial" panose="020B0604020202020204" pitchFamily="34" charset="0"/>
              </a:rPr>
              <a:t>Team Members:</a:t>
            </a:r>
            <a:endParaRPr lang="en-GB" sz="20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Abdulaziz Aldukhayel</a:t>
            </a:r>
            <a:b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</a:br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‏Abdulrahman Alduhayyim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Rinad </a:t>
            </a:r>
            <a:r>
              <a:rPr lang="en-GB" sz="1800" b="1" dirty="0">
                <a:latin typeface="+mn-lt"/>
                <a:cs typeface="Arial" panose="020B0604020202020204" pitchFamily="34" charset="0"/>
              </a:rPr>
              <a:t>Alghoraiby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Rawan Mishal</a:t>
            </a:r>
          </a:p>
          <a:p>
            <a:pPr algn="ctr"/>
            <a:endParaRPr lang="en-US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Shape 109">
            <a:extLst>
              <a:ext uri="{FF2B5EF4-FFF2-40B4-BE49-F238E27FC236}">
                <a16:creationId xmlns:a16="http://schemas.microsoft.com/office/drawing/2014/main" xmlns="" id="{44F89AF6-DEB5-422C-9C27-5DDDA577350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66996" cy="157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10">
            <a:extLst>
              <a:ext uri="{FF2B5EF4-FFF2-40B4-BE49-F238E27FC236}">
                <a16:creationId xmlns:a16="http://schemas.microsoft.com/office/drawing/2014/main" xmlns="" id="{5FE624D4-A56A-48D8-80AD-9C7B9D47374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0564" y="-1"/>
            <a:ext cx="2236214" cy="20600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55">
            <a:extLst>
              <a:ext uri="{FF2B5EF4-FFF2-40B4-BE49-F238E27FC236}">
                <a16:creationId xmlns:a16="http://schemas.microsoft.com/office/drawing/2014/main" xmlns="" id="{437727BD-BA18-489D-8F25-BC3151EE5802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Shape 56">
            <a:extLst>
              <a:ext uri="{FF2B5EF4-FFF2-40B4-BE49-F238E27FC236}">
                <a16:creationId xmlns:a16="http://schemas.microsoft.com/office/drawing/2014/main" xmlns="" id="{6B278EB7-A02B-4BA5-B9F9-392A9901D434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9B62692-BE68-4B70-AC38-9014948FCBBF}"/>
              </a:ext>
            </a:extLst>
          </p:cNvPr>
          <p:cNvSpPr/>
          <p:nvPr/>
        </p:nvSpPr>
        <p:spPr>
          <a:xfrm>
            <a:off x="3658685" y="1095469"/>
            <a:ext cx="48746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>
                <a:latin typeface="Agency FB" panose="020B0503020202020204" pitchFamily="34" charset="0"/>
              </a:rPr>
              <a:t>Good luck</a:t>
            </a:r>
          </a:p>
          <a:p>
            <a:pPr algn="l"/>
            <a:r>
              <a:rPr lang="en-US" sz="3800" dirty="0">
                <a:latin typeface="Agency FB" panose="020B0503020202020204" pitchFamily="34" charset="0"/>
              </a:rPr>
              <a:t> Special thank for team436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5B4F9E3-3979-4AC6-8BAC-054F31D8C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8027" y="1810389"/>
            <a:ext cx="448520" cy="4485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BF4CDD-45E6-4AE3-8C18-1C0EA758B99B}"/>
              </a:ext>
            </a:extLst>
          </p:cNvPr>
          <p:cNvSpPr txBox="1"/>
          <p:nvPr/>
        </p:nvSpPr>
        <p:spPr>
          <a:xfrm>
            <a:off x="8807359" y="5552471"/>
            <a:ext cx="3359419" cy="127214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References: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Girls’ &amp; Boys’ Slides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Greys Anatomy for Students 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TeachMeAnatomy.com</a:t>
            </a:r>
          </a:p>
        </p:txBody>
      </p:sp>
      <p:sp>
        <p:nvSpPr>
          <p:cNvPr id="14" name="Shape 21">
            <a:extLst>
              <a:ext uri="{FF2B5EF4-FFF2-40B4-BE49-F238E27FC236}">
                <a16:creationId xmlns:a16="http://schemas.microsoft.com/office/drawing/2014/main" xmlns="" id="{CE4F9F2B-F48E-4434-8232-E45142D8C9E8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مجموعة 7">
            <a:extLst>
              <a:ext uri="{FF2B5EF4-FFF2-40B4-BE49-F238E27FC236}">
                <a16:creationId xmlns:a16="http://schemas.microsoft.com/office/drawing/2014/main" xmlns="" id="{4A3A3766-B9E0-4998-AC30-F36A54897C55}"/>
              </a:ext>
            </a:extLst>
          </p:cNvPr>
          <p:cNvGrpSpPr/>
          <p:nvPr/>
        </p:nvGrpSpPr>
        <p:grpSpPr>
          <a:xfrm>
            <a:off x="166664" y="6075936"/>
            <a:ext cx="404082" cy="718195"/>
            <a:chOff x="3955103" y="5434210"/>
            <a:chExt cx="404082" cy="718195"/>
          </a:xfrm>
        </p:grpSpPr>
        <p:pic>
          <p:nvPicPr>
            <p:cNvPr id="10" name="صورة 4">
              <a:extLst>
                <a:ext uri="{FF2B5EF4-FFF2-40B4-BE49-F238E27FC236}">
                  <a16:creationId xmlns:a16="http://schemas.microsoft.com/office/drawing/2014/main" xmlns="" id="{31EE6DB7-45F1-43CF-8114-40278D7E5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5103" y="5808367"/>
              <a:ext cx="344038" cy="344038"/>
            </a:xfrm>
            <a:prstGeom prst="rect">
              <a:avLst/>
            </a:prstGeom>
          </p:spPr>
        </p:pic>
        <p:pic>
          <p:nvPicPr>
            <p:cNvPr id="11" name="صورة 6">
              <a:extLst>
                <a:ext uri="{FF2B5EF4-FFF2-40B4-BE49-F238E27FC236}">
                  <a16:creationId xmlns:a16="http://schemas.microsoft.com/office/drawing/2014/main" xmlns="" id="{40797649-1300-41F9-B2AA-9EC8270CB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5103" y="5434210"/>
              <a:ext cx="404082" cy="32865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8E10973-6909-496D-B669-80D56397A4D5}"/>
              </a:ext>
            </a:extLst>
          </p:cNvPr>
          <p:cNvSpPr txBox="1"/>
          <p:nvPr/>
        </p:nvSpPr>
        <p:spPr>
          <a:xfrm>
            <a:off x="500294" y="5913762"/>
            <a:ext cx="487461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Twitter.com</a:t>
            </a:r>
            <a:r>
              <a:rPr lang="ar-SA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/</a:t>
            </a: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Anatomy437</a:t>
            </a:r>
          </a:p>
          <a:p>
            <a:pPr algn="l">
              <a:lnSpc>
                <a:spcPct val="150000"/>
              </a:lnSpc>
            </a:pP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Anatomyteam.437@gmail.com</a:t>
            </a:r>
          </a:p>
        </p:txBody>
      </p:sp>
    </p:spTree>
    <p:extLst>
      <p:ext uri="{BB962C8B-B14F-4D97-AF65-F5344CB8AC3E}">
        <p14:creationId xmlns:p14="http://schemas.microsoft.com/office/powerpoint/2010/main" val="1322230450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09">
            <a:extLst>
              <a:ext uri="{FF2B5EF4-FFF2-40B4-BE49-F238E27FC236}">
                <a16:creationId xmlns:a16="http://schemas.microsoft.com/office/drawing/2014/main" xmlns="" id="{92B83288-6382-48A9-9407-F200043D75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66996" cy="157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10">
            <a:extLst>
              <a:ext uri="{FF2B5EF4-FFF2-40B4-BE49-F238E27FC236}">
                <a16:creationId xmlns:a16="http://schemas.microsoft.com/office/drawing/2014/main" xmlns="" id="{92A6CBCB-A062-4411-BBCB-950EE0FC5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0564" y="-1"/>
            <a:ext cx="2236214" cy="20600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07">
            <a:extLst>
              <a:ext uri="{FF2B5EF4-FFF2-40B4-BE49-F238E27FC236}">
                <a16:creationId xmlns:a16="http://schemas.microsoft.com/office/drawing/2014/main" xmlns="" id="{00E8EAC2-46D8-4156-B122-3EE148D62A72}"/>
              </a:ext>
            </a:extLst>
          </p:cNvPr>
          <p:cNvSpPr txBox="1"/>
          <p:nvPr/>
        </p:nvSpPr>
        <p:spPr>
          <a:xfrm>
            <a:off x="85059" y="5693292"/>
            <a:ext cx="4328677" cy="60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+mn-lt"/>
                <a:cs typeface="+mn-cs"/>
              </a:rPr>
              <a:t>Please check our </a:t>
            </a:r>
            <a:r>
              <a:rPr lang="en-GB" sz="1600" b="1" u="sng" dirty="0">
                <a:solidFill>
                  <a:schemeClr val="accent1"/>
                </a:solidFill>
                <a:latin typeface="+mn-lt"/>
                <a:cs typeface="+mn-cs"/>
                <a:hlinkClick r:id="rId4"/>
              </a:rPr>
              <a:t>Editing File</a:t>
            </a:r>
            <a:endParaRPr sz="160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xmlns="" id="{498B3F68-DD49-4A99-922A-5F3DD9CBB9A8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Shape 56">
            <a:extLst>
              <a:ext uri="{FF2B5EF4-FFF2-40B4-BE49-F238E27FC236}">
                <a16:creationId xmlns:a16="http://schemas.microsoft.com/office/drawing/2014/main" xmlns="" id="{CDF81E75-BF9D-4A8C-AFC0-95B62D115A04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" name="Shape 113">
            <a:extLst>
              <a:ext uri="{FF2B5EF4-FFF2-40B4-BE49-F238E27FC236}">
                <a16:creationId xmlns:a16="http://schemas.microsoft.com/office/drawing/2014/main" xmlns="" id="{E201EE49-8AE4-4466-89D8-4BE602B15B0D}"/>
              </a:ext>
            </a:extLst>
          </p:cNvPr>
          <p:cNvSpPr txBox="1"/>
          <p:nvPr/>
        </p:nvSpPr>
        <p:spPr>
          <a:xfrm>
            <a:off x="9724292" y="6204902"/>
            <a:ext cx="2467708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500" b="1" dirty="0">
                <a:latin typeface="Arabic Typesetting"/>
                <a:ea typeface="Arabic Typesetting"/>
                <a:cs typeface="Arabic Typesetting"/>
                <a:sym typeface="Arabic Typesetting"/>
              </a:rPr>
              <a:t>{وَمَنْ يَتَوَكَّلْ عَلَى اللَّهِ فَهُوَ حَسْبُهُ}</a:t>
            </a:r>
            <a:endParaRPr sz="2500" b="1" dirty="0"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F69B414-FE47-4358-96E2-2E9405BB83BB}"/>
              </a:ext>
            </a:extLst>
          </p:cNvPr>
          <p:cNvSpPr txBox="1"/>
          <p:nvPr/>
        </p:nvSpPr>
        <p:spPr>
          <a:xfrm>
            <a:off x="5096079" y="5356671"/>
            <a:ext cx="1995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gency FB" panose="020B0503020202020204" pitchFamily="34" charset="0"/>
              </a:rPr>
              <a:t>Lecture (14)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2C603F-DC25-45AA-8010-10BE80124BFF}"/>
              </a:ext>
            </a:extLst>
          </p:cNvPr>
          <p:cNvSpPr txBox="1"/>
          <p:nvPr/>
        </p:nvSpPr>
        <p:spPr>
          <a:xfrm>
            <a:off x="9525300" y="5275098"/>
            <a:ext cx="2666700" cy="95013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Important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Doctors Notes</a:t>
            </a:r>
          </a:p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Notes/Extra explanation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962D82B-189E-4C68-BAAC-08BC49E6CC27}"/>
              </a:ext>
            </a:extLst>
          </p:cNvPr>
          <p:cNvSpPr/>
          <p:nvPr/>
        </p:nvSpPr>
        <p:spPr>
          <a:xfrm>
            <a:off x="3658685" y="1456752"/>
            <a:ext cx="48746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gency FB" panose="020B0503020202020204" pitchFamily="34" charset="0"/>
              </a:rPr>
              <a:t>Anatomy of Cerebellum and Relevant Connections</a:t>
            </a:r>
          </a:p>
        </p:txBody>
      </p:sp>
      <p:sp>
        <p:nvSpPr>
          <p:cNvPr id="17" name="Shape 21">
            <a:extLst>
              <a:ext uri="{FF2B5EF4-FFF2-40B4-BE49-F238E27FC236}">
                <a16:creationId xmlns:a16="http://schemas.microsoft.com/office/drawing/2014/main" xmlns="" id="{E9866EDF-A8B3-4AB6-B960-409D315CBCBF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D0BC3FA-6127-4E75-8FD9-5AB056BD079C}"/>
              </a:ext>
            </a:extLst>
          </p:cNvPr>
          <p:cNvSpPr txBox="1"/>
          <p:nvPr/>
        </p:nvSpPr>
        <p:spPr>
          <a:xfrm>
            <a:off x="85061" y="6085388"/>
            <a:ext cx="4328678" cy="69871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ar-SA" sz="1400" b="1" dirty="0">
                <a:latin typeface="Calibri" panose="020F0502020204030204" pitchFamily="34" charset="0"/>
                <a:cs typeface="Calibri" panose="020F0502020204030204" pitchFamily="34" charset="0"/>
              </a:rPr>
              <a:t>هذا العمل مبني بشكل أساسي على عمل دفعة 436 مع المراجعة والتدقيق وإضافة الملاحظات ولا يغني عن المصدر الأساسي للمذاكرة</a:t>
            </a:r>
          </a:p>
        </p:txBody>
      </p:sp>
    </p:spTree>
    <p:extLst>
      <p:ext uri="{BB962C8B-B14F-4D97-AF65-F5344CB8AC3E}">
        <p14:creationId xmlns:p14="http://schemas.microsoft.com/office/powerpoint/2010/main" val="173680733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6E1DB6-1226-47C2-BAA4-2C24851E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9CCA17-5C08-4253-ADCB-BAC3690E8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BE24BD-19EA-4B0B-8D8F-11B2133D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E0260A-4F2B-45B9-92B0-243CF3B5E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DAB8F8-BDB9-4883-91D3-188746DE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9723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101F8F-1632-4F29-9DD0-22024A4CE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915088-A686-41D9-9E3C-201437742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402DC9-A02D-46E3-8231-86781375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5E5E4A-AD5F-4D0E-9EAC-EC13A71A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C26F55-39A8-4D53-9461-79B1D148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280379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 xmlns="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6E1DB6-1226-47C2-BAA4-2C24851E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9CCA17-5C08-4253-ADCB-BAC3690E8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BE24BD-19EA-4B0B-8D8F-11B2133D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E0260A-4F2B-45B9-92B0-243CF3B5E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DAB8F8-BDB9-4883-91D3-188746DE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0766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EF5DB0-DF20-4BFE-ABEE-3F19EF6A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3232E2-5ACC-43AD-A4A7-A84492D75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5CA1A8-C9C0-4322-AEA7-CABE8443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79B29D-2DDB-4905-9451-FFA3057F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6328A4-8FDD-4906-96EF-5D4F991A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19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7A6C1-D2DD-474C-9413-AD649694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9B6A32-DA5C-424A-B623-FD55AB6CF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5C4E32B-B6C5-4F5D-8E04-65F479075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8150BA-825C-49E0-8EC1-67142E77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098237-05F2-4024-8185-0B86A165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FA1846-3BCD-493E-988E-1AD1CDA9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36962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927DF7-4435-45C3-A0FA-570D310FB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975B17-F885-409C-B10E-45BAA29FF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5C0C47-C94C-46E4-9EC7-7DFA6EE6B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36B4F27-90AB-4699-B41A-8224AE477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4137289-A016-4215-A2B0-A678D1B2C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76AD6FC-893C-4A31-8C94-F608EC71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AA22121-EC0C-4947-A49A-AAE46522A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393CF7-F247-4A1B-8054-FC3C34BF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58083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F9D813-4149-47A4-A30F-D0380151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D4937C-2D97-4CAC-90E7-B279B192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0B0EFD8-D8EE-44F1-B5AE-94B228FDF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E5891E-96D9-4E3A-9354-6506D7BA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9397813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4AF248B-1BF4-4238-BAE7-F0E056229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2470510-533E-4335-9FD5-A6BB750A7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A12907-D9AB-4EBC-A23D-843A50DF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324654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 xmlns="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021FA9-505E-473C-8441-AFE3803F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153EC5-0125-4A93-A7F1-ED1AF7FE4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0EB7F9-A684-4714-A500-510ED6ED7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28AABF-73E3-48F0-AB5E-4FEBCE39E2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48460F-7661-4CB9-9476-5A8B2F9BF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0ACA6B-599C-4801-B0AC-520C395B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761999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BDCACC-88AC-4271-AD50-7A42F4F99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2CD29E6-9DA0-43B2-AF62-29A057291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E775B4-6F36-4CF9-BF85-303B65A0D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9F652F-5A55-4D84-AD3F-A42964D89F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DF2EF9-87B7-4584-A4EB-57051B15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EE7BA5-E84F-4F6D-814C-560E5A4C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67598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95361D-1266-48D3-B713-8F911990E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5B356E-E33B-4870-8B41-1AE9E4FD1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FEAC92-6FF9-40D0-B8D5-BA99BC727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15B769-F857-4196-9756-DE0B4AE2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732A03-8426-4A03-9B94-2316E84F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432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EF5DB0-DF20-4BFE-ABEE-3F19EF6A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3232E2-5ACC-43AD-A4A7-A84492D75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5CA1A8-C9C0-4322-AEA7-CABE8443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79B29D-2DDB-4905-9451-FFA3057F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6328A4-8FDD-4906-96EF-5D4F991A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80704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6A25B4-3727-471C-8412-8FD0A33C2CC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MCQs</a:t>
            </a:r>
          </a:p>
        </p:txBody>
      </p:sp>
    </p:spTree>
    <p:extLst>
      <p:ext uri="{BB962C8B-B14F-4D97-AF65-F5344CB8AC3E}">
        <p14:creationId xmlns:p14="http://schemas.microsoft.com/office/powerpoint/2010/main" val="1573471024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6A25B4-3727-471C-8412-8FD0A33C2CC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SAQ</a:t>
            </a:r>
          </a:p>
        </p:txBody>
      </p:sp>
    </p:spTree>
    <p:extLst>
      <p:ext uri="{BB962C8B-B14F-4D97-AF65-F5344CB8AC3E}">
        <p14:creationId xmlns:p14="http://schemas.microsoft.com/office/powerpoint/2010/main" val="4218894437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CC9A26-57FC-426A-AC96-B2A19B7227D2}"/>
              </a:ext>
            </a:extLst>
          </p:cNvPr>
          <p:cNvSpPr txBox="1"/>
          <p:nvPr/>
        </p:nvSpPr>
        <p:spPr>
          <a:xfrm>
            <a:off x="3658685" y="2637981"/>
            <a:ext cx="4874616" cy="332398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0" dirty="0">
                <a:solidFill>
                  <a:srgbClr val="CCA677"/>
                </a:solidFill>
                <a:effectLst/>
                <a:latin typeface="+mn-lt"/>
                <a:cs typeface="Arial" panose="020B0604020202020204" pitchFamily="34" charset="0"/>
              </a:rPr>
              <a:t>Team Leaders:</a:t>
            </a:r>
            <a:endParaRPr lang="en-GB" sz="20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Faisal Fahad Alsaif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Rawan Mohammad Alharbi</a:t>
            </a:r>
          </a:p>
          <a:p>
            <a:pPr algn="ctr"/>
            <a:endParaRPr lang="en-GB" sz="18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endParaRPr lang="en-GB" sz="18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0" dirty="0">
                <a:solidFill>
                  <a:srgbClr val="CCA677"/>
                </a:solidFill>
                <a:effectLst/>
                <a:latin typeface="+mn-lt"/>
                <a:cs typeface="Arial" panose="020B0604020202020204" pitchFamily="34" charset="0"/>
              </a:rPr>
              <a:t>Team Members:</a:t>
            </a:r>
            <a:endParaRPr lang="en-GB" sz="20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Abdulaziz Aldukhayel</a:t>
            </a:r>
            <a:b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</a:br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‏Abdulrahman Alduhayyim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Rinad </a:t>
            </a:r>
            <a:r>
              <a:rPr lang="en-GB" sz="1800" b="1" dirty="0">
                <a:latin typeface="+mn-lt"/>
                <a:cs typeface="Arial" panose="020B0604020202020204" pitchFamily="34" charset="0"/>
              </a:rPr>
              <a:t>Alghoraiby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Rawan Mishal</a:t>
            </a:r>
          </a:p>
          <a:p>
            <a:pPr algn="ctr"/>
            <a:endParaRPr lang="en-US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Shape 109">
            <a:extLst>
              <a:ext uri="{FF2B5EF4-FFF2-40B4-BE49-F238E27FC236}">
                <a16:creationId xmlns:a16="http://schemas.microsoft.com/office/drawing/2014/main" xmlns="" id="{44F89AF6-DEB5-422C-9C27-5DDDA577350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66996" cy="157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10">
            <a:extLst>
              <a:ext uri="{FF2B5EF4-FFF2-40B4-BE49-F238E27FC236}">
                <a16:creationId xmlns:a16="http://schemas.microsoft.com/office/drawing/2014/main" xmlns="" id="{5FE624D4-A56A-48D8-80AD-9C7B9D47374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0564" y="-1"/>
            <a:ext cx="2236214" cy="20600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55">
            <a:extLst>
              <a:ext uri="{FF2B5EF4-FFF2-40B4-BE49-F238E27FC236}">
                <a16:creationId xmlns:a16="http://schemas.microsoft.com/office/drawing/2014/main" xmlns="" id="{437727BD-BA18-489D-8F25-BC3151EE5802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Shape 56">
            <a:extLst>
              <a:ext uri="{FF2B5EF4-FFF2-40B4-BE49-F238E27FC236}">
                <a16:creationId xmlns:a16="http://schemas.microsoft.com/office/drawing/2014/main" xmlns="" id="{6B278EB7-A02B-4BA5-B9F9-392A9901D434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9B62692-BE68-4B70-AC38-9014948FCBBF}"/>
              </a:ext>
            </a:extLst>
          </p:cNvPr>
          <p:cNvSpPr/>
          <p:nvPr/>
        </p:nvSpPr>
        <p:spPr>
          <a:xfrm>
            <a:off x="3658685" y="1095469"/>
            <a:ext cx="48746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>
                <a:latin typeface="Agency FB" panose="020B0503020202020204" pitchFamily="34" charset="0"/>
              </a:rPr>
              <a:t>Good luck</a:t>
            </a:r>
          </a:p>
          <a:p>
            <a:pPr algn="l"/>
            <a:r>
              <a:rPr lang="en-US" sz="3800" dirty="0">
                <a:latin typeface="Agency FB" panose="020B0503020202020204" pitchFamily="34" charset="0"/>
              </a:rPr>
              <a:t> Special thank for team436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5B4F9E3-3979-4AC6-8BAC-054F31D8C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8027" y="1810389"/>
            <a:ext cx="448520" cy="4485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BF4CDD-45E6-4AE3-8C18-1C0EA758B99B}"/>
              </a:ext>
            </a:extLst>
          </p:cNvPr>
          <p:cNvSpPr txBox="1"/>
          <p:nvPr/>
        </p:nvSpPr>
        <p:spPr>
          <a:xfrm>
            <a:off x="8807359" y="5552471"/>
            <a:ext cx="3359419" cy="127214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References: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Girls’ &amp; Boys’ Slides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Greys Anatomy for Students 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TeachMeAnatomy.com</a:t>
            </a:r>
          </a:p>
        </p:txBody>
      </p:sp>
      <p:sp>
        <p:nvSpPr>
          <p:cNvPr id="14" name="Shape 21">
            <a:extLst>
              <a:ext uri="{FF2B5EF4-FFF2-40B4-BE49-F238E27FC236}">
                <a16:creationId xmlns:a16="http://schemas.microsoft.com/office/drawing/2014/main" xmlns="" id="{CE4F9F2B-F48E-4434-8232-E45142D8C9E8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مجموعة 7">
            <a:extLst>
              <a:ext uri="{FF2B5EF4-FFF2-40B4-BE49-F238E27FC236}">
                <a16:creationId xmlns:a16="http://schemas.microsoft.com/office/drawing/2014/main" xmlns="" id="{4A3A3766-B9E0-4998-AC30-F36A54897C55}"/>
              </a:ext>
            </a:extLst>
          </p:cNvPr>
          <p:cNvGrpSpPr/>
          <p:nvPr/>
        </p:nvGrpSpPr>
        <p:grpSpPr>
          <a:xfrm>
            <a:off x="166664" y="6075936"/>
            <a:ext cx="404082" cy="718195"/>
            <a:chOff x="3955103" y="5434210"/>
            <a:chExt cx="404082" cy="718195"/>
          </a:xfrm>
        </p:grpSpPr>
        <p:pic>
          <p:nvPicPr>
            <p:cNvPr id="10" name="صورة 4">
              <a:extLst>
                <a:ext uri="{FF2B5EF4-FFF2-40B4-BE49-F238E27FC236}">
                  <a16:creationId xmlns:a16="http://schemas.microsoft.com/office/drawing/2014/main" xmlns="" id="{31EE6DB7-45F1-43CF-8114-40278D7E5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5103" y="5808367"/>
              <a:ext cx="344038" cy="344038"/>
            </a:xfrm>
            <a:prstGeom prst="rect">
              <a:avLst/>
            </a:prstGeom>
          </p:spPr>
        </p:pic>
        <p:pic>
          <p:nvPicPr>
            <p:cNvPr id="11" name="صورة 6">
              <a:extLst>
                <a:ext uri="{FF2B5EF4-FFF2-40B4-BE49-F238E27FC236}">
                  <a16:creationId xmlns:a16="http://schemas.microsoft.com/office/drawing/2014/main" xmlns="" id="{40797649-1300-41F9-B2AA-9EC8270CB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5103" y="5434210"/>
              <a:ext cx="404082" cy="32865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8E10973-6909-496D-B669-80D56397A4D5}"/>
              </a:ext>
            </a:extLst>
          </p:cNvPr>
          <p:cNvSpPr txBox="1"/>
          <p:nvPr/>
        </p:nvSpPr>
        <p:spPr>
          <a:xfrm>
            <a:off x="500294" y="5913762"/>
            <a:ext cx="487461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Twitter.com</a:t>
            </a:r>
            <a:r>
              <a:rPr lang="ar-SA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/</a:t>
            </a: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Anatomy437</a:t>
            </a:r>
          </a:p>
          <a:p>
            <a:pPr algn="l">
              <a:lnSpc>
                <a:spcPct val="150000"/>
              </a:lnSpc>
            </a:pP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Anatomyteam.437@gmail.com</a:t>
            </a:r>
          </a:p>
        </p:txBody>
      </p:sp>
    </p:spTree>
    <p:extLst>
      <p:ext uri="{BB962C8B-B14F-4D97-AF65-F5344CB8AC3E}">
        <p14:creationId xmlns:p14="http://schemas.microsoft.com/office/powerpoint/2010/main" val="24036897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7A6C1-D2DD-474C-9413-AD649694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9B6A32-DA5C-424A-B623-FD55AB6CF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5C4E32B-B6C5-4F5D-8E04-65F479075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8150BA-825C-49E0-8EC1-67142E77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098237-05F2-4024-8185-0B86A165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FA1846-3BCD-493E-988E-1AD1CDA9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508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927DF7-4435-45C3-A0FA-570D310FB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975B17-F885-409C-B10E-45BAA29FF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5C0C47-C94C-46E4-9EC7-7DFA6EE6B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36B4F27-90AB-4699-B41A-8224AE477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4137289-A016-4215-A2B0-A678D1B2C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76AD6FC-893C-4A31-8C94-F608EC71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AA22121-EC0C-4947-A49A-AAE46522A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393CF7-F247-4A1B-8054-FC3C34BF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638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F9D813-4149-47A4-A30F-D0380151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D4937C-2D97-4CAC-90E7-B279B192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0B0EFD8-D8EE-44F1-B5AE-94B228FDF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E5891E-96D9-4E3A-9354-6506D7BA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490963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4AF248B-1BF4-4238-BAE7-F0E056229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2470510-533E-4335-9FD5-A6BB750A7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A12907-D9AB-4EBC-A23D-843A50DF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398549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021FA9-505E-473C-8441-AFE3803F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153EC5-0125-4A93-A7F1-ED1AF7FE4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0EB7F9-A684-4714-A500-510ED6ED7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28AABF-73E3-48F0-AB5E-4FEBCE39E2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48460F-7661-4CB9-9476-5A8B2F9BF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0ACA6B-599C-4801-B0AC-520C395B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704516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1">
            <a:extLst>
              <a:ext uri="{FF2B5EF4-FFF2-40B4-BE49-F238E27FC236}">
                <a16:creationId xmlns:a16="http://schemas.microsoft.com/office/drawing/2014/main" xmlns="" id="{13423607-06AB-4953-837A-F9ED8DA39A13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rgbClr val="CCA677"/>
          </a:solidFill>
          <a:ln>
            <a:solidFill>
              <a:srgbClr val="CCA67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4A13E0D-92F9-4BB3-A804-36A7C1369999}"/>
              </a:ext>
            </a:extLst>
          </p:cNvPr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85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1">
            <a:extLst>
              <a:ext uri="{FF2B5EF4-FFF2-40B4-BE49-F238E27FC236}">
                <a16:creationId xmlns:a16="http://schemas.microsoft.com/office/drawing/2014/main" xmlns="" id="{13423607-06AB-4953-837A-F9ED8DA39A13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rgbClr val="CCA677"/>
          </a:solidFill>
          <a:ln>
            <a:solidFill>
              <a:srgbClr val="CCA67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804FDA8-378A-4BCE-BC4B-6F6A114BFA57}"/>
              </a:ext>
            </a:extLst>
          </p:cNvPr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67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1">
            <a:extLst>
              <a:ext uri="{FF2B5EF4-FFF2-40B4-BE49-F238E27FC236}">
                <a16:creationId xmlns:a16="http://schemas.microsoft.com/office/drawing/2014/main" xmlns="" id="{13423607-06AB-4953-837A-F9ED8DA39A13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rgbClr val="CCA677"/>
          </a:solidFill>
          <a:ln>
            <a:solidFill>
              <a:srgbClr val="CCA67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FBCF2A9-75EF-4F8C-9DA7-186AF3F70B0D}"/>
              </a:ext>
            </a:extLst>
          </p:cNvPr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00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.png"/><Relationship Id="rId5" Type="http://schemas.openxmlformats.org/officeDocument/2006/relationships/hyperlink" Target="https://www.youtube.com/playlist?list=PLmpVCvMmKu0qXXEre5AB1HeoLqWxTKzRi" TargetMode="Externa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فيصل\PHOTO-2018-09-04-17-05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9" y="1622323"/>
            <a:ext cx="1300161" cy="130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698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943FB62-CF11-4760-B10F-1E166DAD451C}"/>
              </a:ext>
            </a:extLst>
          </p:cNvPr>
          <p:cNvSpPr/>
          <p:nvPr/>
        </p:nvSpPr>
        <p:spPr>
          <a:xfrm>
            <a:off x="788422" y="1436247"/>
            <a:ext cx="675230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>
              <a:buFont typeface="Courier New" panose="02070309020205020404" pitchFamily="49" charset="0"/>
              <a:buChar char="o"/>
              <a:defRPr/>
            </a:pPr>
            <a:r>
              <a:rPr lang="en-US" sz="2200" b="1" dirty="0">
                <a:solidFill>
                  <a:schemeClr val="tx1"/>
                </a:solidFill>
                <a:latin typeface="+mj-lt"/>
              </a:rPr>
              <a:t>Axons of Purkinje Cells are the only axons to leave the cortex to medulla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609600" indent="-360000">
              <a:buFontTx/>
              <a:buAutoNum type="arabicPeriod"/>
              <a:defRPr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The great majority of axons </a:t>
            </a:r>
            <a:r>
              <a:rPr lang="en-US" sz="2200" u="sng" dirty="0">
                <a:solidFill>
                  <a:schemeClr val="tx1"/>
                </a:solidFill>
                <a:latin typeface="+mj-lt"/>
              </a:rPr>
              <a:t>do not leave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cerebellum &amp; </a:t>
            </a:r>
            <a:r>
              <a:rPr lang="en-US" sz="2200" dirty="0">
                <a:solidFill>
                  <a:srgbClr val="FF0000"/>
                </a:solidFill>
                <a:latin typeface="+mj-lt"/>
              </a:rPr>
              <a:t>end in deep cerebellar nuclei, specially </a:t>
            </a:r>
            <a:r>
              <a:rPr lang="en-US" sz="2200" b="1" dirty="0">
                <a:solidFill>
                  <a:srgbClr val="FF0000"/>
                </a:solidFill>
                <a:latin typeface="+mj-lt"/>
              </a:rPr>
              <a:t>Dentate nucleus</a:t>
            </a:r>
            <a:r>
              <a:rPr lang="en-US" sz="2200" dirty="0">
                <a:solidFill>
                  <a:srgbClr val="FF0000"/>
                </a:solidFill>
                <a:latin typeface="+mj-lt"/>
              </a:rPr>
              <a:t>.</a:t>
            </a:r>
          </a:p>
          <a:p>
            <a:pPr marL="609600" indent="-360000">
              <a:buFontTx/>
              <a:buAutoNum type="arabicPeriod"/>
              <a:defRPr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 Some of axons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(of deep cerebellar nuclei)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u="sng" dirty="0">
                <a:solidFill>
                  <a:schemeClr val="tx1"/>
                </a:solidFill>
                <a:latin typeface="+mj-lt"/>
              </a:rPr>
              <a:t>leave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cerebellum </a:t>
            </a:r>
            <a:r>
              <a:rPr lang="en-US" sz="2200" b="1" dirty="0">
                <a:solidFill>
                  <a:schemeClr val="tx1"/>
                </a:solidFill>
                <a:latin typeface="+mj-lt"/>
              </a:rPr>
              <a:t>as efferent fibers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01D7AF9-49E2-4BBD-AC8E-CD6981555BD6}"/>
              </a:ext>
            </a:extLst>
          </p:cNvPr>
          <p:cNvGrpSpPr/>
          <p:nvPr/>
        </p:nvGrpSpPr>
        <p:grpSpPr>
          <a:xfrm>
            <a:off x="7836310" y="509503"/>
            <a:ext cx="4021392" cy="3600381"/>
            <a:chOff x="7590502" y="509503"/>
            <a:chExt cx="4267200" cy="3118157"/>
          </a:xfrm>
        </p:grpSpPr>
        <p:pic>
          <p:nvPicPr>
            <p:cNvPr id="4" name="Picture 2" descr="C:\Documents and Settings\User\My Documents\My Pictures\Picture12.jpg">
              <a:extLst>
                <a:ext uri="{FF2B5EF4-FFF2-40B4-BE49-F238E27FC236}">
                  <a16:creationId xmlns:a16="http://schemas.microsoft.com/office/drawing/2014/main" xmlns="" id="{6695C664-BD65-4DD9-8416-5F4B0BE0CF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1" t="2014" r="2595" b="3427"/>
            <a:stretch/>
          </p:blipFill>
          <p:spPr bwMode="auto">
            <a:xfrm>
              <a:off x="7590502" y="509503"/>
              <a:ext cx="4267200" cy="3118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8CD8DD0-6C81-427D-A676-F1C35FC87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1552" y="3198490"/>
              <a:ext cx="17526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 b="1" dirty="0"/>
                <a:t>Dendato-</a:t>
              </a:r>
              <a:r>
                <a:rPr lang="en-US" altLang="en-US" sz="1000" b="1" dirty="0" err="1"/>
                <a:t>rubro</a:t>
              </a:r>
              <a:r>
                <a:rPr lang="en-US" altLang="en-US" sz="1000" b="1" dirty="0"/>
                <a:t>-thalamic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A340AA3-F53B-4683-9934-E59EF272F10F}"/>
              </a:ext>
            </a:extLst>
          </p:cNvPr>
          <p:cNvSpPr/>
          <p:nvPr/>
        </p:nvSpPr>
        <p:spPr>
          <a:xfrm>
            <a:off x="732181" y="4109884"/>
            <a:ext cx="9527458" cy="230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Efferent Fibers:</a:t>
            </a:r>
          </a:p>
          <a:p>
            <a:pPr marL="360000" lvl="0" indent="-360000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Most of efferent fibers are axons of deep cerebellar nuclei.</a:t>
            </a:r>
          </a:p>
          <a:p>
            <a:pPr marL="360000" lvl="0" indent="-360000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Main Efferents go to: (brainstem/thalamus)</a:t>
            </a:r>
          </a:p>
          <a:p>
            <a:pPr marL="720000" lvl="0" indent="-360000">
              <a:lnSpc>
                <a:spcPct val="90000"/>
              </a:lnSpc>
              <a:spcBef>
                <a:spcPts val="600"/>
              </a:spcBef>
              <a:buFontTx/>
              <a:buAutoNum type="arabicPeriod"/>
              <a:defRPr/>
            </a:pPr>
            <a:r>
              <a: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Vestibular nuclei </a:t>
            </a:r>
            <a:r>
              <a:rPr lang="en-US" sz="2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(cerebello-vestibular tract).</a:t>
            </a:r>
          </a:p>
          <a:p>
            <a:pPr marL="720000" lvl="0" indent="-360000">
              <a:lnSpc>
                <a:spcPct val="90000"/>
              </a:lnSpc>
              <a:spcBef>
                <a:spcPts val="600"/>
              </a:spcBef>
              <a:buFontTx/>
              <a:buAutoNum type="arabicPeriod"/>
              <a:defRPr/>
            </a:pPr>
            <a:r>
              <a: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Red nucleus </a:t>
            </a:r>
            <a:r>
              <a:rPr lang="en-US" sz="2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(Dendato-</a:t>
            </a:r>
            <a:r>
              <a:rPr lang="en-US" sz="2200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rubro</a:t>
            </a:r>
            <a:r>
              <a:rPr lang="en-US" sz="2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-thalamic tract).</a:t>
            </a:r>
            <a:r>
              <a:rPr lang="en-US" sz="1400" kern="1200" dirty="0">
                <a:solidFill>
                  <a:schemeClr val="accent3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indirect</a:t>
            </a:r>
          </a:p>
          <a:p>
            <a:pPr marL="720000" lvl="0" indent="-360000">
              <a:lnSpc>
                <a:spcPct val="90000"/>
              </a:lnSpc>
              <a:spcBef>
                <a:spcPts val="600"/>
              </a:spcBef>
              <a:buFontTx/>
              <a:buAutoNum type="arabicPeriod"/>
              <a:defRPr/>
            </a:pPr>
            <a:r>
              <a: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Ventral lateral nucleus of thalamus </a:t>
            </a:r>
            <a:r>
              <a:rPr lang="en-US" sz="2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(</a:t>
            </a:r>
            <a:r>
              <a:rPr lang="en-US" sz="2200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Dendato</a:t>
            </a:r>
            <a:r>
              <a:rPr lang="en-US" sz="2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-thalamic tract).</a:t>
            </a:r>
            <a:r>
              <a:rPr lang="en-US" sz="1400" kern="1200" dirty="0">
                <a:solidFill>
                  <a:schemeClr val="accent3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direct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78E0538-F373-4EA5-BAAB-3F988C181786}"/>
              </a:ext>
            </a:extLst>
          </p:cNvPr>
          <p:cNvGrpSpPr/>
          <p:nvPr/>
        </p:nvGrpSpPr>
        <p:grpSpPr>
          <a:xfrm>
            <a:off x="8675797" y="4169467"/>
            <a:ext cx="3234431" cy="2089754"/>
            <a:chOff x="7459838" y="4619397"/>
            <a:chExt cx="3208632" cy="2111040"/>
          </a:xfrm>
        </p:grpSpPr>
        <p:pic>
          <p:nvPicPr>
            <p:cNvPr id="10" name="Picture 2" descr="https://juniperpublishers.com/apbij/images/APBIJ.MS.ID.555552.G001.png">
              <a:extLst>
                <a:ext uri="{FF2B5EF4-FFF2-40B4-BE49-F238E27FC236}">
                  <a16:creationId xmlns:a16="http://schemas.microsoft.com/office/drawing/2014/main" xmlns="" id="{1E5509AC-3BB1-4746-BCB4-B13ED37F4C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96" t="10791" r="21545" b="30270"/>
            <a:stretch/>
          </p:blipFill>
          <p:spPr bwMode="auto">
            <a:xfrm>
              <a:off x="7459838" y="4619397"/>
              <a:ext cx="3208632" cy="2111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E67F6C4-586E-43C3-8D9C-92C2E9CAFECB}"/>
                </a:ext>
              </a:extLst>
            </p:cNvPr>
            <p:cNvSpPr txBox="1"/>
            <p:nvPr/>
          </p:nvSpPr>
          <p:spPr>
            <a:xfrm>
              <a:off x="9709062" y="6365300"/>
              <a:ext cx="561372" cy="275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xmlns="" id="{A4ED2C33-5AF4-474B-AF82-A86FB086EC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5686" y="5646611"/>
              <a:ext cx="665088" cy="174085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02B8BFCC-1A83-4A25-90DA-CF09ED6376D7}"/>
              </a:ext>
            </a:extLst>
          </p:cNvPr>
          <p:cNvCxnSpPr>
            <a:cxnSpLocks/>
          </p:cNvCxnSpPr>
          <p:nvPr/>
        </p:nvCxnSpPr>
        <p:spPr>
          <a:xfrm>
            <a:off x="6109584" y="2793410"/>
            <a:ext cx="87881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40ABB53-F73E-431C-A7A6-9981E22EEDD7}"/>
              </a:ext>
            </a:extLst>
          </p:cNvPr>
          <p:cNvCxnSpPr>
            <a:cxnSpLocks/>
          </p:cNvCxnSpPr>
          <p:nvPr/>
        </p:nvCxnSpPr>
        <p:spPr>
          <a:xfrm>
            <a:off x="1431338" y="3145463"/>
            <a:ext cx="87454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02C1461-ADFA-4405-A346-692E49EBAA22}"/>
              </a:ext>
            </a:extLst>
          </p:cNvPr>
          <p:cNvGrpSpPr/>
          <p:nvPr/>
        </p:nvGrpSpPr>
        <p:grpSpPr>
          <a:xfrm>
            <a:off x="6626087" y="3845615"/>
            <a:ext cx="1613345" cy="2025098"/>
            <a:chOff x="6626087" y="3845615"/>
            <a:chExt cx="1613345" cy="2025098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1A034FF0-07C6-4962-8AE0-942BE4D458F8}"/>
                </a:ext>
              </a:extLst>
            </p:cNvPr>
            <p:cNvCxnSpPr/>
            <p:nvPr/>
          </p:nvCxnSpPr>
          <p:spPr>
            <a:xfrm flipV="1">
              <a:off x="7973961" y="3845615"/>
              <a:ext cx="265471" cy="1622947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54D62560-73C2-4EDC-91FD-BD3B992A88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087" y="5468563"/>
              <a:ext cx="1347874" cy="40215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119A456E-525C-45EE-A5F0-1B64C7EA5DB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Cerebellum</a:t>
            </a:r>
          </a:p>
          <a:p>
            <a:r>
              <a:rPr lang="en-US" sz="3200" b="1" dirty="0"/>
              <a:t>Cerebellar Medulla</a:t>
            </a:r>
            <a:endParaRPr lang="en-GB" sz="3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C2495BF-1FA6-499B-A311-8451480E0B48}"/>
              </a:ext>
            </a:extLst>
          </p:cNvPr>
          <p:cNvSpPr txBox="1"/>
          <p:nvPr/>
        </p:nvSpPr>
        <p:spPr>
          <a:xfrm>
            <a:off x="5012934" y="3565467"/>
            <a:ext cx="2527791" cy="461665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1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Note that the axons of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purkinje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cells have to go to the cerebellar nucleus </a:t>
            </a:r>
            <a:endParaRPr lang="ar-SA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854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C083F1F-32A4-4F24-BAA0-E9FA49A66660}"/>
              </a:ext>
            </a:extLst>
          </p:cNvPr>
          <p:cNvSpPr/>
          <p:nvPr/>
        </p:nvSpPr>
        <p:spPr>
          <a:xfrm>
            <a:off x="807179" y="1526045"/>
            <a:ext cx="65818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Cerebellum is divided according to function into 3 parts:</a:t>
            </a:r>
          </a:p>
        </p:txBody>
      </p:sp>
      <p:pic>
        <p:nvPicPr>
          <p:cNvPr id="7" name="Picture 9" descr="WM 014">
            <a:extLst>
              <a:ext uri="{FF2B5EF4-FFF2-40B4-BE49-F238E27FC236}">
                <a16:creationId xmlns:a16="http://schemas.microsoft.com/office/drawing/2014/main" xmlns="" id="{27AB6917-90ED-471D-8D96-B6B272E0CC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3350"/>
          <a:stretch/>
        </p:blipFill>
        <p:spPr>
          <a:xfrm>
            <a:off x="1720646" y="3366247"/>
            <a:ext cx="4213122" cy="3216376"/>
          </a:xfrm>
          <a:prstGeom prst="rect">
            <a:avLst/>
          </a:prstGeom>
          <a:ln w="38100" cap="sq">
            <a:noFill/>
          </a:ln>
          <a:effectLst/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6C0E998-6F17-4E21-84CA-251BE601F43E}"/>
              </a:ext>
            </a:extLst>
          </p:cNvPr>
          <p:cNvGrpSpPr/>
          <p:nvPr/>
        </p:nvGrpSpPr>
        <p:grpSpPr>
          <a:xfrm>
            <a:off x="807179" y="2060539"/>
            <a:ext cx="3413735" cy="1107996"/>
            <a:chOff x="902625" y="2276848"/>
            <a:chExt cx="3413735" cy="11079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ECC2C176-804C-4ED1-B92A-996B7498980A}"/>
                </a:ext>
              </a:extLst>
            </p:cNvPr>
            <p:cNvSpPr/>
            <p:nvPr/>
          </p:nvSpPr>
          <p:spPr>
            <a:xfrm>
              <a:off x="902625" y="2276848"/>
              <a:ext cx="3413735" cy="430887"/>
            </a:xfrm>
            <a:prstGeom prst="rect">
              <a:avLst/>
            </a:prstGeom>
            <a:solidFill>
              <a:srgbClr val="C6D9AD"/>
            </a:solidFill>
            <a:ln w="28575">
              <a:solidFill>
                <a:srgbClr val="C6D9AD"/>
              </a:solidFill>
            </a:ln>
          </p:spPr>
          <p:txBody>
            <a:bodyPr wrap="square">
              <a:spAutoFit/>
            </a:bodyPr>
            <a:lstStyle/>
            <a:p>
              <a:pPr marL="360000" indent="-360000">
                <a:buFontTx/>
                <a:buAutoNum type="arabicPeriod"/>
                <a:defRPr/>
              </a:pPr>
              <a:r>
                <a:rPr lang="en-US" sz="2100" b="1" dirty="0">
                  <a:solidFill>
                    <a:srgbClr val="FF0000"/>
                  </a:solidFill>
                  <a:latin typeface="+mn-lt"/>
                </a:rPr>
                <a:t>Archi</a:t>
              </a:r>
              <a:r>
                <a:rPr lang="en-US" sz="2100" dirty="0">
                  <a:solidFill>
                    <a:srgbClr val="FF0000"/>
                  </a:solidFill>
                </a:rPr>
                <a:t>cerebellum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FF7AE6DD-CA86-4DB7-910E-2AFF2B14005B}"/>
                </a:ext>
              </a:extLst>
            </p:cNvPr>
            <p:cNvSpPr/>
            <p:nvPr/>
          </p:nvSpPr>
          <p:spPr>
            <a:xfrm>
              <a:off x="902625" y="2676958"/>
              <a:ext cx="3413735" cy="707886"/>
            </a:xfrm>
            <a:prstGeom prst="rect">
              <a:avLst/>
            </a:prstGeom>
            <a:ln w="28575">
              <a:solidFill>
                <a:srgbClr val="C6D9AD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000" u="sng" dirty="0">
                  <a:solidFill>
                    <a:srgbClr val="FF0000"/>
                  </a:solidFill>
                  <a:latin typeface="+mn-lt"/>
                </a:rPr>
                <a:t>Vestibular</a:t>
              </a:r>
              <a:r>
                <a:rPr lang="en-GB" sz="2000" dirty="0">
                  <a:solidFill>
                    <a:srgbClr val="FF0000"/>
                  </a:solidFill>
                  <a:latin typeface="+mn-lt"/>
                </a:rPr>
                <a:t> Part of cerebellum: </a:t>
              </a:r>
              <a:r>
                <a:rPr lang="en-GB" sz="2000" b="1" dirty="0">
                  <a:solidFill>
                    <a:srgbClr val="FF0000"/>
                  </a:solidFill>
                  <a:latin typeface="+mn-lt"/>
                </a:rPr>
                <a:t>Flocculonodular</a:t>
              </a:r>
              <a:r>
                <a:rPr lang="en-GB" sz="2000" dirty="0">
                  <a:solidFill>
                    <a:srgbClr val="FF0000"/>
                  </a:solidFill>
                  <a:latin typeface="+mn-lt"/>
                </a:rPr>
                <a:t> lobe.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F07BD3C-6E1B-4970-AA38-93559D51BEAC}"/>
              </a:ext>
            </a:extLst>
          </p:cNvPr>
          <p:cNvGrpSpPr/>
          <p:nvPr/>
        </p:nvGrpSpPr>
        <p:grpSpPr>
          <a:xfrm>
            <a:off x="4556999" y="2060539"/>
            <a:ext cx="3422366" cy="1119787"/>
            <a:chOff x="4787568" y="2276848"/>
            <a:chExt cx="3422366" cy="111978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E4D64B6-3F3C-4F1F-B7EF-B6043967EC53}"/>
                </a:ext>
              </a:extLst>
            </p:cNvPr>
            <p:cNvSpPr/>
            <p:nvPr/>
          </p:nvSpPr>
          <p:spPr>
            <a:xfrm>
              <a:off x="4787568" y="2276848"/>
              <a:ext cx="3422365" cy="430887"/>
            </a:xfrm>
            <a:prstGeom prst="rect">
              <a:avLst/>
            </a:prstGeom>
            <a:solidFill>
              <a:srgbClr val="CAD5EF"/>
            </a:solidFill>
            <a:ln w="28575">
              <a:solidFill>
                <a:srgbClr val="CAD5EF"/>
              </a:solidFill>
            </a:ln>
          </p:spPr>
          <p:txBody>
            <a:bodyPr wrap="square">
              <a:spAutoFit/>
            </a:bodyPr>
            <a:lstStyle/>
            <a:p>
              <a:pPr marL="360000" indent="-360000">
                <a:buFont typeface="+mj-lt"/>
                <a:buAutoNum type="arabicPeriod" startAt="2"/>
                <a:defRPr/>
              </a:pPr>
              <a:r>
                <a:rPr lang="en-US" sz="2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rPr>
                <a:t>Pa</a:t>
              </a:r>
              <a:r>
                <a:rPr lang="en-US" sz="2100" b="1" dirty="0">
                  <a:solidFill>
                    <a:schemeClr val="tx1"/>
                  </a:solidFill>
                  <a:latin typeface="+mn-lt"/>
                </a:rPr>
                <a:t>leo</a:t>
              </a:r>
              <a:r>
                <a:rPr lang="en-US" sz="2100" dirty="0">
                  <a:solidFill>
                    <a:schemeClr val="tx1"/>
                  </a:solidFill>
                  <a:latin typeface="+mn-lt"/>
                </a:rPr>
                <a:t>cerebellum </a:t>
              </a: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spinocerebellar</a:t>
              </a:r>
              <a:endParaRPr lang="en-US" sz="2200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565B748-8832-41BB-A169-09068D972246}"/>
                </a:ext>
              </a:extLst>
            </p:cNvPr>
            <p:cNvSpPr/>
            <p:nvPr/>
          </p:nvSpPr>
          <p:spPr>
            <a:xfrm>
              <a:off x="4787569" y="2688749"/>
              <a:ext cx="3422365" cy="707886"/>
            </a:xfrm>
            <a:prstGeom prst="rect">
              <a:avLst/>
            </a:prstGeom>
            <a:ln w="28575">
              <a:solidFill>
                <a:srgbClr val="CAD5EF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000" u="sng" dirty="0">
                  <a:latin typeface="+mn-lt"/>
                </a:rPr>
                <a:t>Spinal</a:t>
              </a:r>
              <a:r>
                <a:rPr lang="en-GB" sz="2000" dirty="0">
                  <a:latin typeface="+mn-lt"/>
                </a:rPr>
                <a:t> Part of cerebellum: </a:t>
              </a:r>
            </a:p>
            <a:p>
              <a:r>
                <a:rPr lang="en-GB" sz="2000" b="1" dirty="0">
                  <a:latin typeface="+mn-lt"/>
                </a:rPr>
                <a:t>Vermis</a:t>
              </a:r>
              <a:r>
                <a:rPr lang="en-GB" sz="2000" dirty="0">
                  <a:latin typeface="+mn-lt"/>
                </a:rPr>
                <a:t> &amp; </a:t>
              </a:r>
              <a:r>
                <a:rPr lang="en-GB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rPr>
                <a:t>Pa</a:t>
              </a:r>
              <a:r>
                <a:rPr lang="en-GB" sz="2000" b="1" dirty="0">
                  <a:latin typeface="+mn-lt"/>
                </a:rPr>
                <a:t>ravermis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4C795F4-5C9C-40AD-925F-4E0FF3E63351}"/>
              </a:ext>
            </a:extLst>
          </p:cNvPr>
          <p:cNvGrpSpPr/>
          <p:nvPr/>
        </p:nvGrpSpPr>
        <p:grpSpPr>
          <a:xfrm>
            <a:off x="8315449" y="2066135"/>
            <a:ext cx="3186048" cy="1102399"/>
            <a:chOff x="8710984" y="2282444"/>
            <a:chExt cx="3186048" cy="110239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5A83E76-0B54-4B82-9DD8-148F37101742}"/>
                </a:ext>
              </a:extLst>
            </p:cNvPr>
            <p:cNvSpPr/>
            <p:nvPr/>
          </p:nvSpPr>
          <p:spPr>
            <a:xfrm>
              <a:off x="8710984" y="2282444"/>
              <a:ext cx="3186048" cy="430887"/>
            </a:xfrm>
            <a:prstGeom prst="rect">
              <a:avLst/>
            </a:prstGeom>
            <a:solidFill>
              <a:srgbClr val="EDC5A7"/>
            </a:solidFill>
            <a:ln w="28575">
              <a:solidFill>
                <a:srgbClr val="EDC5A7"/>
              </a:solidFill>
            </a:ln>
          </p:spPr>
          <p:txBody>
            <a:bodyPr wrap="square">
              <a:spAutoFit/>
            </a:bodyPr>
            <a:lstStyle/>
            <a:p>
              <a:pPr marL="360000" indent="-360000">
                <a:buFont typeface="+mj-lt"/>
                <a:buAutoNum type="arabicPeriod" startAt="3"/>
                <a:defRPr/>
              </a:pPr>
              <a:r>
                <a:rPr lang="en-US" sz="2100" b="1" dirty="0">
                  <a:solidFill>
                    <a:schemeClr val="tx1"/>
                  </a:solidFill>
                  <a:latin typeface="+mn-lt"/>
                </a:rPr>
                <a:t>Neo</a:t>
              </a:r>
              <a:r>
                <a:rPr lang="en-US" sz="2100" dirty="0">
                  <a:solidFill>
                    <a:schemeClr val="tx1"/>
                  </a:solidFill>
                  <a:latin typeface="+mn-lt"/>
                </a:rPr>
                <a:t>cerebellum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3B4CB0D9-A525-49AC-BBD8-28399BC31B85}"/>
                </a:ext>
              </a:extLst>
            </p:cNvPr>
            <p:cNvSpPr/>
            <p:nvPr/>
          </p:nvSpPr>
          <p:spPr>
            <a:xfrm>
              <a:off x="8710984" y="2676957"/>
              <a:ext cx="3186048" cy="707886"/>
            </a:xfrm>
            <a:prstGeom prst="rect">
              <a:avLst/>
            </a:prstGeom>
            <a:ln w="28575">
              <a:solidFill>
                <a:srgbClr val="EDC5A7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000" u="sng" dirty="0">
                  <a:latin typeface="+mn-lt"/>
                </a:rPr>
                <a:t>Cerebral</a:t>
              </a:r>
              <a:r>
                <a:rPr lang="en-GB" sz="2000" dirty="0">
                  <a:latin typeface="+mn-lt"/>
                </a:rPr>
                <a:t> Part of cerebellum: </a:t>
              </a:r>
            </a:p>
            <a:p>
              <a:r>
                <a:rPr lang="en-GB" sz="2000" b="1" dirty="0">
                  <a:latin typeface="+mn-lt"/>
                </a:rPr>
                <a:t>Rest of Cerebellum</a:t>
              </a:r>
              <a:r>
                <a:rPr lang="en-GB" sz="2000" dirty="0">
                  <a:latin typeface="+mn-lt"/>
                </a:rPr>
                <a:t>.</a:t>
              </a:r>
            </a:p>
          </p:txBody>
        </p:sp>
      </p:grpSp>
      <p:pic>
        <p:nvPicPr>
          <p:cNvPr id="15" name="Content Placeholder 8" descr="5th &amp; 7th 018.jpg">
            <a:extLst>
              <a:ext uri="{FF2B5EF4-FFF2-40B4-BE49-F238E27FC236}">
                <a16:creationId xmlns:a16="http://schemas.microsoft.com/office/drawing/2014/main" xmlns="" id="{5913BF73-39DE-4CAB-AEE2-F2B4D8F97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66247"/>
            <a:ext cx="4523211" cy="3142708"/>
          </a:xfrm>
          <a:prstGeom prst="rect">
            <a:avLst/>
          </a:prstGeom>
          <a:ln w="38100" cap="sq">
            <a:noFill/>
          </a:ln>
          <a:effectLst/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xmlns="" id="{6F397704-BC14-4543-93FF-10FECD01F70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Cerebellum</a:t>
            </a:r>
          </a:p>
          <a:p>
            <a:r>
              <a:rPr lang="en-US" sz="3200" b="1" dirty="0"/>
              <a:t>Functional Subdivisions</a:t>
            </a:r>
            <a:endParaRPr lang="en-GB" sz="3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5E98C4-2CBB-4851-BEC1-F753E64B042C}"/>
              </a:ext>
            </a:extLst>
          </p:cNvPr>
          <p:cNvSpPr txBox="1"/>
          <p:nvPr/>
        </p:nvSpPr>
        <p:spPr>
          <a:xfrm>
            <a:off x="807179" y="3228945"/>
            <a:ext cx="2068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Archi = old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In all animals ( primitive cerebellum)</a:t>
            </a:r>
            <a:endParaRPr lang="ar-SA" sz="1000" dirty="0"/>
          </a:p>
        </p:txBody>
      </p:sp>
    </p:spTree>
    <p:extLst>
      <p:ext uri="{BB962C8B-B14F-4D97-AF65-F5344CB8AC3E}">
        <p14:creationId xmlns:p14="http://schemas.microsoft.com/office/powerpoint/2010/main" val="564383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58F600E6-F2B0-4278-8881-3ECBC83D5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35296"/>
              </p:ext>
            </p:extLst>
          </p:nvPr>
        </p:nvGraphicFramePr>
        <p:xfrm>
          <a:off x="665197" y="1413489"/>
          <a:ext cx="10887466" cy="5242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0439">
                  <a:extLst>
                    <a:ext uri="{9D8B030D-6E8A-4147-A177-3AD203B41FA5}">
                      <a16:colId xmlns:a16="http://schemas.microsoft.com/office/drawing/2014/main" xmlns="" val="2054925862"/>
                    </a:ext>
                  </a:extLst>
                </a:gridCol>
                <a:gridCol w="3286206">
                  <a:extLst>
                    <a:ext uri="{9D8B030D-6E8A-4147-A177-3AD203B41FA5}">
                      <a16:colId xmlns:a16="http://schemas.microsoft.com/office/drawing/2014/main" xmlns="" val="4108128930"/>
                    </a:ext>
                  </a:extLst>
                </a:gridCol>
                <a:gridCol w="2638323">
                  <a:extLst>
                    <a:ext uri="{9D8B030D-6E8A-4147-A177-3AD203B41FA5}">
                      <a16:colId xmlns:a16="http://schemas.microsoft.com/office/drawing/2014/main" xmlns="" val="3260517613"/>
                    </a:ext>
                  </a:extLst>
                </a:gridCol>
                <a:gridCol w="2972498">
                  <a:extLst>
                    <a:ext uri="{9D8B030D-6E8A-4147-A177-3AD203B41FA5}">
                      <a16:colId xmlns:a16="http://schemas.microsoft.com/office/drawing/2014/main" xmlns="" val="656199682"/>
                    </a:ext>
                  </a:extLst>
                </a:gridCol>
              </a:tblGrid>
              <a:tr h="284261">
                <a:tc>
                  <a:txBody>
                    <a:bodyPr/>
                    <a:lstStyle/>
                    <a:p>
                      <a:endParaRPr lang="en-GB" i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i="0" dirty="0">
                          <a:latin typeface="+mj-lt"/>
                        </a:rPr>
                        <a:t>Archicerebellum</a:t>
                      </a:r>
                    </a:p>
                  </a:txBody>
                  <a:tcPr>
                    <a:solidFill>
                      <a:srgbClr val="C6D9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i="0" dirty="0">
                          <a:latin typeface="+mj-lt"/>
                        </a:rPr>
                        <a:t>Paleocerebellum</a:t>
                      </a:r>
                    </a:p>
                  </a:txBody>
                  <a:tcPr>
                    <a:solidFill>
                      <a:srgbClr val="CAD5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i="0" dirty="0">
                          <a:latin typeface="+mj-lt"/>
                        </a:rPr>
                        <a:t>Neocerebellum</a:t>
                      </a:r>
                    </a:p>
                  </a:txBody>
                  <a:tcPr>
                    <a:solidFill>
                      <a:srgbClr val="EDC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9119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i="0" dirty="0">
                          <a:latin typeface="+mj-lt"/>
                        </a:rPr>
                        <a:t>Nuclei Related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0" dirty="0">
                          <a:latin typeface="+mj-lt"/>
                        </a:rPr>
                        <a:t>Fastigial</a:t>
                      </a:r>
                    </a:p>
                  </a:txBody>
                  <a:tcPr>
                    <a:solidFill>
                      <a:srgbClr val="EFF4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i="0" dirty="0">
                          <a:latin typeface="+mj-lt"/>
                        </a:rPr>
                        <a:t>Globose &amp; Emboliform</a:t>
                      </a:r>
                    </a:p>
                  </a:txBody>
                  <a:tcPr>
                    <a:solidFill>
                      <a:srgbClr val="E5EA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i="0" dirty="0">
                          <a:latin typeface="+mj-lt"/>
                        </a:rPr>
                        <a:t>Dentate</a:t>
                      </a:r>
                    </a:p>
                  </a:txBody>
                  <a:tcPr>
                    <a:solidFill>
                      <a:srgbClr val="F7E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3596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i="0" dirty="0">
                          <a:latin typeface="+mj-lt"/>
                        </a:rPr>
                        <a:t>Afferents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0" dirty="0">
                          <a:latin typeface="+mj-lt"/>
                        </a:rPr>
                        <a:t>from </a:t>
                      </a:r>
                      <a:r>
                        <a:rPr lang="en-GB" b="1" i="0" dirty="0">
                          <a:latin typeface="+mj-lt"/>
                        </a:rPr>
                        <a:t>Vestibular</a:t>
                      </a:r>
                      <a:r>
                        <a:rPr lang="en-GB" i="0" dirty="0">
                          <a:latin typeface="+mj-lt"/>
                        </a:rPr>
                        <a:t> nuclei (Vestibulocerebellar fibres),</a:t>
                      </a:r>
                    </a:p>
                    <a:p>
                      <a:r>
                        <a:rPr lang="en-GB" i="0" dirty="0">
                          <a:latin typeface="+mj-lt"/>
                        </a:rPr>
                        <a:t>(through ICP)</a:t>
                      </a:r>
                    </a:p>
                  </a:txBody>
                  <a:tcPr>
                    <a:solidFill>
                      <a:srgbClr val="EFF4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i="0" dirty="0">
                          <a:latin typeface="+mj-lt"/>
                        </a:rPr>
                        <a:t>from </a:t>
                      </a:r>
                      <a:r>
                        <a:rPr lang="en-GB" b="1" i="0" dirty="0">
                          <a:latin typeface="+mj-lt"/>
                        </a:rPr>
                        <a:t>spinal cord </a:t>
                      </a:r>
                    </a:p>
                    <a:p>
                      <a:r>
                        <a:rPr lang="en-GB" i="0" dirty="0">
                          <a:latin typeface="+mj-lt"/>
                        </a:rPr>
                        <a:t>(dorsal </a:t>
                      </a:r>
                      <a:r>
                        <a:rPr lang="en-GB" b="0" i="0" dirty="0">
                          <a:latin typeface="+mj-lt"/>
                        </a:rPr>
                        <a:t>spinocerebellar</a:t>
                      </a:r>
                      <a:r>
                        <a:rPr lang="en-GB" i="0" dirty="0">
                          <a:latin typeface="+mj-lt"/>
                        </a:rPr>
                        <a:t> tracts through ICP &amp; ventral spinocerebellar tract through SCP)</a:t>
                      </a:r>
                    </a:p>
                  </a:txBody>
                  <a:tcPr>
                    <a:solidFill>
                      <a:srgbClr val="E5EA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i="0" dirty="0">
                          <a:latin typeface="+mj-lt"/>
                        </a:rPr>
                        <a:t>from </a:t>
                      </a:r>
                      <a:r>
                        <a:rPr lang="en-GB" b="1" i="0" dirty="0">
                          <a:latin typeface="+mj-lt"/>
                        </a:rPr>
                        <a:t>Pons</a:t>
                      </a:r>
                      <a:r>
                        <a:rPr lang="en-GB" i="0" dirty="0">
                          <a:latin typeface="+mj-lt"/>
                        </a:rPr>
                        <a:t> </a:t>
                      </a:r>
                    </a:p>
                    <a:p>
                      <a:r>
                        <a:rPr lang="en-GB" i="0" dirty="0">
                          <a:latin typeface="+mj-lt"/>
                        </a:rPr>
                        <a:t>(Pontocerebellar fibres) (through MCP) </a:t>
                      </a:r>
                    </a:p>
                  </a:txBody>
                  <a:tcPr>
                    <a:solidFill>
                      <a:srgbClr val="F7E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951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i="0" dirty="0">
                          <a:latin typeface="+mj-lt"/>
                        </a:rPr>
                        <a:t>Efferents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0" dirty="0">
                          <a:latin typeface="+mj-lt"/>
                        </a:rPr>
                        <a:t>cortical (purkinje cell) Fibres project : to </a:t>
                      </a:r>
                      <a:r>
                        <a:rPr lang="en-GB" b="1" i="0" dirty="0">
                          <a:latin typeface="+mj-lt"/>
                        </a:rPr>
                        <a:t>Fastigial nucleus</a:t>
                      </a:r>
                      <a:r>
                        <a:rPr lang="en-GB" i="0" dirty="0">
                          <a:latin typeface="+mj-lt"/>
                        </a:rPr>
                        <a:t>, which projects to </a:t>
                      </a:r>
                      <a:r>
                        <a:rPr lang="en-GB" b="1" i="0" dirty="0">
                          <a:latin typeface="+mj-lt"/>
                        </a:rPr>
                        <a:t>vestibular</a:t>
                      </a:r>
                      <a:r>
                        <a:rPr lang="en-GB" i="0" dirty="0">
                          <a:latin typeface="+mj-lt"/>
                        </a:rPr>
                        <a:t> </a:t>
                      </a:r>
                      <a:r>
                        <a:rPr lang="en-GB" b="1" i="0" dirty="0">
                          <a:latin typeface="+mj-lt"/>
                        </a:rPr>
                        <a:t>nuclei</a:t>
                      </a:r>
                      <a:r>
                        <a:rPr lang="en-GB" i="0" dirty="0">
                          <a:latin typeface="+mj-lt"/>
                        </a:rPr>
                        <a:t> (through ICP) + to </a:t>
                      </a:r>
                      <a:r>
                        <a:rPr lang="en-GB" b="1" i="0" dirty="0">
                          <a:latin typeface="+mj-lt"/>
                        </a:rPr>
                        <a:t>Reticular</a:t>
                      </a:r>
                      <a:r>
                        <a:rPr lang="en-GB" i="0" dirty="0">
                          <a:latin typeface="+mj-lt"/>
                        </a:rPr>
                        <a:t> formation</a:t>
                      </a:r>
                    </a:p>
                  </a:txBody>
                  <a:tcPr>
                    <a:solidFill>
                      <a:srgbClr val="EF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u="none" dirty="0">
                          <a:solidFill>
                            <a:schemeClr val="tx1"/>
                          </a:solidFill>
                          <a:latin typeface="+mj-lt"/>
                        </a:rPr>
                        <a:t>to globose &amp; embliform nuclei </a:t>
                      </a:r>
                      <a:r>
                        <a:rPr lang="en-US" b="0" i="0" dirty="0">
                          <a:solidFill>
                            <a:schemeClr val="tx1"/>
                          </a:solidFill>
                          <a:latin typeface="+mj-lt"/>
                        </a:rPr>
                        <a:t>which project to </a:t>
                      </a:r>
                      <a:r>
                        <a:rPr lang="en-US" b="1" i="0" u="none" dirty="0">
                          <a:solidFill>
                            <a:schemeClr val="tx1"/>
                          </a:solidFill>
                          <a:latin typeface="+mj-lt"/>
                        </a:rPr>
                        <a:t>red nucleus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+mj-lt"/>
                        </a:rPr>
                        <a:t>(through SCP)</a:t>
                      </a:r>
                      <a:endParaRPr lang="en-GB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E5EA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i="0" dirty="0">
                          <a:latin typeface="+mj-lt"/>
                        </a:rPr>
                        <a:t>to </a:t>
                      </a:r>
                      <a:r>
                        <a:rPr lang="en-GB" b="1" i="0" dirty="0">
                          <a:latin typeface="+mj-lt"/>
                        </a:rPr>
                        <a:t>Red nucleus </a:t>
                      </a:r>
                      <a:r>
                        <a:rPr lang="en-GB" i="0" dirty="0">
                          <a:latin typeface="+mj-lt"/>
                        </a:rPr>
                        <a:t>but mostly to </a:t>
                      </a:r>
                      <a:r>
                        <a:rPr lang="en-GB" b="1" i="0" dirty="0">
                          <a:latin typeface="+mj-lt"/>
                        </a:rPr>
                        <a:t>Ventral Lateral Nucleus of Thalamus </a:t>
                      </a:r>
                    </a:p>
                    <a:p>
                      <a:r>
                        <a:rPr lang="en-GB" i="0" dirty="0">
                          <a:latin typeface="+mj-lt"/>
                        </a:rPr>
                        <a:t>(through SCP) </a:t>
                      </a:r>
                    </a:p>
                    <a:p>
                      <a:r>
                        <a:rPr lang="en-GB" i="0" dirty="0">
                          <a:latin typeface="+mj-lt"/>
                        </a:rPr>
                        <a:t>then to </a:t>
                      </a:r>
                      <a:r>
                        <a:rPr lang="en-GB" b="1" i="0" dirty="0">
                          <a:latin typeface="+mj-lt"/>
                        </a:rPr>
                        <a:t>motor cortex</a:t>
                      </a:r>
                    </a:p>
                  </a:txBody>
                  <a:tcPr>
                    <a:solidFill>
                      <a:srgbClr val="F7E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4766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i="0" dirty="0">
                          <a:latin typeface="+mj-lt"/>
                        </a:rPr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0" dirty="0">
                          <a:latin typeface="+mj-lt"/>
                        </a:rPr>
                        <a:t>1. controls body </a:t>
                      </a:r>
                      <a:r>
                        <a:rPr lang="en-GB" b="1" i="0" dirty="0">
                          <a:latin typeface="+mj-lt"/>
                        </a:rPr>
                        <a:t>Balance</a:t>
                      </a:r>
                      <a:r>
                        <a:rPr lang="en-GB" i="0" dirty="0">
                          <a:latin typeface="+mj-lt"/>
                        </a:rPr>
                        <a:t> </a:t>
                      </a:r>
                    </a:p>
                    <a:p>
                      <a:pPr marL="176213" indent="0"/>
                      <a:r>
                        <a:rPr lang="en-GB" i="0" dirty="0">
                          <a:latin typeface="+mj-lt"/>
                        </a:rPr>
                        <a:t>(via </a:t>
                      </a:r>
                      <a:r>
                        <a:rPr lang="en-GB" i="0" u="sng" dirty="0">
                          <a:latin typeface="+mj-lt"/>
                        </a:rPr>
                        <a:t>vestibulospinal</a:t>
                      </a:r>
                      <a:r>
                        <a:rPr lang="en-GB" i="0" dirty="0">
                          <a:latin typeface="+mj-lt"/>
                        </a:rPr>
                        <a:t> &amp; </a:t>
                      </a:r>
                      <a:r>
                        <a:rPr lang="en-GB" i="0" u="sng" dirty="0">
                          <a:latin typeface="+mj-lt"/>
                        </a:rPr>
                        <a:t>reticulospinal</a:t>
                      </a:r>
                      <a:r>
                        <a:rPr lang="en-GB" i="0" dirty="0">
                          <a:latin typeface="+mj-lt"/>
                        </a:rPr>
                        <a:t> tracts).</a:t>
                      </a:r>
                    </a:p>
                    <a:p>
                      <a:r>
                        <a:rPr lang="en-GB" i="0" dirty="0">
                          <a:latin typeface="+mj-lt"/>
                        </a:rPr>
                        <a:t>2. Control of eye movement </a:t>
                      </a:r>
                    </a:p>
                    <a:p>
                      <a:pPr marL="176213" indent="0"/>
                      <a:r>
                        <a:rPr lang="en-GB" i="0" dirty="0">
                          <a:latin typeface="+mj-lt"/>
                        </a:rPr>
                        <a:t>(via VO </a:t>
                      </a:r>
                      <a:r>
                        <a:rPr lang="en-GB" sz="1800" i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vestibulo</a:t>
                      </a:r>
                      <a:r>
                        <a:rPr lang="en-GB" sz="180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-ocular</a:t>
                      </a:r>
                      <a:r>
                        <a:rPr lang="en-GB" sz="110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GB" i="0" dirty="0">
                          <a:latin typeface="+mj-lt"/>
                        </a:rPr>
                        <a:t>reflex)</a:t>
                      </a:r>
                    </a:p>
                  </a:txBody>
                  <a:tcPr>
                    <a:solidFill>
                      <a:srgbClr val="EFF4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i="0" dirty="0">
                          <a:latin typeface="+mj-lt"/>
                        </a:rPr>
                        <a:t>controls </a:t>
                      </a:r>
                      <a:r>
                        <a:rPr lang="en-GB" b="1" i="0" dirty="0">
                          <a:latin typeface="+mj-lt"/>
                        </a:rPr>
                        <a:t>posture &amp; muscle tone </a:t>
                      </a:r>
                    </a:p>
                    <a:p>
                      <a:r>
                        <a:rPr lang="en-GB" i="0" dirty="0">
                          <a:latin typeface="+mj-lt"/>
                        </a:rPr>
                        <a:t>(via </a:t>
                      </a:r>
                      <a:r>
                        <a:rPr lang="en-GB" i="0" u="sng" dirty="0">
                          <a:latin typeface="+mj-lt"/>
                        </a:rPr>
                        <a:t>Rubrospinal</a:t>
                      </a:r>
                      <a:r>
                        <a:rPr lang="en-GB" i="0" dirty="0">
                          <a:latin typeface="+mj-lt"/>
                        </a:rPr>
                        <a:t> tract).</a:t>
                      </a:r>
                    </a:p>
                  </a:txBody>
                  <a:tcPr>
                    <a:solidFill>
                      <a:srgbClr val="E5EA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i="0" dirty="0">
                          <a:latin typeface="+mj-lt"/>
                        </a:rPr>
                        <a:t>coordination of voluntary movements  </a:t>
                      </a:r>
                    </a:p>
                    <a:p>
                      <a:r>
                        <a:rPr lang="en-GB" i="0" dirty="0">
                          <a:latin typeface="+mj-lt"/>
                        </a:rPr>
                        <a:t>(via </a:t>
                      </a:r>
                      <a:r>
                        <a:rPr lang="en-GB" i="0" u="sng" dirty="0">
                          <a:latin typeface="+mj-lt"/>
                        </a:rPr>
                        <a:t>descending corticospinal</a:t>
                      </a:r>
                      <a:r>
                        <a:rPr lang="en-GB" i="0" dirty="0">
                          <a:latin typeface="+mj-lt"/>
                        </a:rPr>
                        <a:t> &amp; </a:t>
                      </a:r>
                      <a:r>
                        <a:rPr lang="en-GB" i="0" u="sng" dirty="0">
                          <a:latin typeface="+mj-lt"/>
                        </a:rPr>
                        <a:t>corticobulbar</a:t>
                      </a:r>
                      <a:r>
                        <a:rPr lang="en-GB" i="0" dirty="0">
                          <a:latin typeface="+mj-lt"/>
                        </a:rPr>
                        <a:t> tracts or </a:t>
                      </a:r>
                      <a:r>
                        <a:rPr lang="en-GB" i="0" u="sng" dirty="0">
                          <a:latin typeface="+mj-lt"/>
                        </a:rPr>
                        <a:t>rubrospinal</a:t>
                      </a:r>
                      <a:r>
                        <a:rPr lang="en-GB" i="0" u="none" dirty="0">
                          <a:latin typeface="+mj-lt"/>
                        </a:rPr>
                        <a:t> tract</a:t>
                      </a:r>
                      <a:r>
                        <a:rPr lang="en-GB" i="0" dirty="0">
                          <a:latin typeface="+mj-lt"/>
                        </a:rPr>
                        <a:t>).</a:t>
                      </a:r>
                    </a:p>
                  </a:txBody>
                  <a:tcPr>
                    <a:solidFill>
                      <a:srgbClr val="F7E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004095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0C99EB-811B-471D-B32C-F730E235B726}"/>
              </a:ext>
            </a:extLst>
          </p:cNvPr>
          <p:cNvSpPr txBox="1"/>
          <p:nvPr/>
        </p:nvSpPr>
        <p:spPr>
          <a:xfrm>
            <a:off x="7643813" y="470175"/>
            <a:ext cx="3084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SCP = superior cerebellar peduncle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MCP = middle cerebellar peduncle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ICP = inferior cerebellar peduncle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DC1FDC4F-7AE5-437D-9F1B-16D20074ECD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Cerebellum</a:t>
            </a:r>
          </a:p>
          <a:p>
            <a:r>
              <a:rPr lang="en-US" sz="3200" b="1" dirty="0"/>
              <a:t>Functional Subdivisions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98148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DF37E0A-81BA-45CC-AA7C-43C8E3B792ED}"/>
              </a:ext>
            </a:extLst>
          </p:cNvPr>
          <p:cNvGrpSpPr/>
          <p:nvPr/>
        </p:nvGrpSpPr>
        <p:grpSpPr>
          <a:xfrm>
            <a:off x="294968" y="838497"/>
            <a:ext cx="3972232" cy="5190325"/>
            <a:chOff x="-571500" y="1094358"/>
            <a:chExt cx="4648200" cy="4822278"/>
          </a:xfrm>
        </p:grpSpPr>
        <p:pic>
          <p:nvPicPr>
            <p:cNvPr id="2" name="Content Placeholder 4" descr="BE489140">
              <a:extLst>
                <a:ext uri="{FF2B5EF4-FFF2-40B4-BE49-F238E27FC236}">
                  <a16:creationId xmlns:a16="http://schemas.microsoft.com/office/drawing/2014/main" xmlns="" id="{54FA259C-7931-4F02-9AD0-63971928B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9700" t="23178" r="55144" b="21048"/>
            <a:stretch>
              <a:fillRect/>
            </a:stretch>
          </p:blipFill>
          <p:spPr>
            <a:xfrm>
              <a:off x="-571500" y="1094358"/>
              <a:ext cx="4648200" cy="4800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" name="TextBox 6">
              <a:extLst>
                <a:ext uri="{FF2B5EF4-FFF2-40B4-BE49-F238E27FC236}">
                  <a16:creationId xmlns:a16="http://schemas.microsoft.com/office/drawing/2014/main" xmlns="" id="{1B98E291-C71E-48FA-BB7F-4124FA2FB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9536" y="5513606"/>
              <a:ext cx="1644902" cy="403030"/>
            </a:xfrm>
            <a:prstGeom prst="rect">
              <a:avLst/>
            </a:prstGeom>
            <a:noFill/>
            <a:ln w="76200">
              <a:solidFill>
                <a:srgbClr val="C6D9A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xmlns="" id="{4AB35489-4FA2-492F-AC59-9B0072CBBC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0819" y="4701059"/>
              <a:ext cx="796267" cy="344970"/>
            </a:xfrm>
            <a:prstGeom prst="rect">
              <a:avLst/>
            </a:prstGeom>
            <a:noFill/>
            <a:ln w="28575">
              <a:solidFill>
                <a:srgbClr val="C6D9A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TextBox 6">
              <a:extLst>
                <a:ext uri="{FF2B5EF4-FFF2-40B4-BE49-F238E27FC236}">
                  <a16:creationId xmlns:a16="http://schemas.microsoft.com/office/drawing/2014/main" xmlns="" id="{932F0F29-B3F9-4F00-A925-E2326F66A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7584" y="4686899"/>
              <a:ext cx="796267" cy="344970"/>
            </a:xfrm>
            <a:prstGeom prst="rect">
              <a:avLst/>
            </a:prstGeom>
            <a:noFill/>
            <a:ln w="28575">
              <a:solidFill>
                <a:srgbClr val="C6D9A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TextBox 6">
              <a:extLst>
                <a:ext uri="{FF2B5EF4-FFF2-40B4-BE49-F238E27FC236}">
                  <a16:creationId xmlns:a16="http://schemas.microsoft.com/office/drawing/2014/main" xmlns="" id="{46593DF8-3D30-4DEA-9871-A53121D195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3881" y="3272314"/>
              <a:ext cx="725227" cy="344970"/>
            </a:xfrm>
            <a:prstGeom prst="rect">
              <a:avLst/>
            </a:prstGeom>
            <a:noFill/>
            <a:ln w="28575">
              <a:solidFill>
                <a:srgbClr val="C6D9A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0DF551D-10D3-4B8D-89ED-000F71349537}"/>
              </a:ext>
            </a:extLst>
          </p:cNvPr>
          <p:cNvGrpSpPr/>
          <p:nvPr/>
        </p:nvGrpSpPr>
        <p:grpSpPr>
          <a:xfrm>
            <a:off x="4343213" y="731172"/>
            <a:ext cx="3615509" cy="5274317"/>
            <a:chOff x="4648200" y="1201993"/>
            <a:chExt cx="4691863" cy="4876800"/>
          </a:xfrm>
        </p:grpSpPr>
        <p:pic>
          <p:nvPicPr>
            <p:cNvPr id="7" name="Content Placeholder 4" descr="BE489140">
              <a:extLst>
                <a:ext uri="{FF2B5EF4-FFF2-40B4-BE49-F238E27FC236}">
                  <a16:creationId xmlns:a16="http://schemas.microsoft.com/office/drawing/2014/main" xmlns="" id="{DCB089DE-FBC8-4ABD-86ED-EACBC14C93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/>
            <a:srcRect l="44856" t="25511" r="17162" b="16180"/>
            <a:stretch/>
          </p:blipFill>
          <p:spPr>
            <a:xfrm>
              <a:off x="4648200" y="1201993"/>
              <a:ext cx="4650658" cy="48768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7">
              <a:extLst>
                <a:ext uri="{FF2B5EF4-FFF2-40B4-BE49-F238E27FC236}">
                  <a16:creationId xmlns:a16="http://schemas.microsoft.com/office/drawing/2014/main" xmlns="" id="{CD2B532C-1AAB-44A9-ACF6-56EA26D5A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2205" y="4478594"/>
              <a:ext cx="1297858" cy="307777"/>
            </a:xfrm>
            <a:prstGeom prst="rect">
              <a:avLst/>
            </a:prstGeom>
            <a:noFill/>
            <a:ln w="28575">
              <a:solidFill>
                <a:srgbClr val="CAD5E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xmlns="" id="{1DE5A1B7-5B27-4D4B-BE6B-9C8FB0960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3342" y="3536123"/>
              <a:ext cx="687804" cy="307777"/>
            </a:xfrm>
            <a:prstGeom prst="rect">
              <a:avLst/>
            </a:prstGeom>
            <a:noFill/>
            <a:ln w="28575">
              <a:solidFill>
                <a:srgbClr val="CAD5E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TextBox 7">
              <a:extLst>
                <a:ext uri="{FF2B5EF4-FFF2-40B4-BE49-F238E27FC236}">
                  <a16:creationId xmlns:a16="http://schemas.microsoft.com/office/drawing/2014/main" xmlns="" id="{99210E61-BC3A-429E-9AF2-5C0491A42D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0695" y="4792241"/>
              <a:ext cx="1123254" cy="447567"/>
            </a:xfrm>
            <a:prstGeom prst="rect">
              <a:avLst/>
            </a:prstGeom>
            <a:noFill/>
            <a:ln w="28575">
              <a:solidFill>
                <a:srgbClr val="CAD5E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TextBox 7">
              <a:extLst>
                <a:ext uri="{FF2B5EF4-FFF2-40B4-BE49-F238E27FC236}">
                  <a16:creationId xmlns:a16="http://schemas.microsoft.com/office/drawing/2014/main" xmlns="" id="{FCB89C2D-0895-4DBD-83F5-52E3C2F83F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1868" y="5722757"/>
              <a:ext cx="1686263" cy="350164"/>
            </a:xfrm>
            <a:prstGeom prst="rect">
              <a:avLst/>
            </a:prstGeom>
            <a:noFill/>
            <a:ln w="76200">
              <a:solidFill>
                <a:srgbClr val="CAD5E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FC4747C9-7E25-4961-B4E5-2AE9F7804A15}"/>
              </a:ext>
            </a:extLst>
          </p:cNvPr>
          <p:cNvGrpSpPr/>
          <p:nvPr/>
        </p:nvGrpSpPr>
        <p:grpSpPr>
          <a:xfrm>
            <a:off x="8012608" y="731172"/>
            <a:ext cx="3994150" cy="5297649"/>
            <a:chOff x="8012608" y="731172"/>
            <a:chExt cx="3994150" cy="5274317"/>
          </a:xfrm>
        </p:grpSpPr>
        <p:pic>
          <p:nvPicPr>
            <p:cNvPr id="23" name="Picture 2" descr="C:\Documents and Settings\User\My Documents\My Pictures\Picture13.jpg">
              <a:extLst>
                <a:ext uri="{FF2B5EF4-FFF2-40B4-BE49-F238E27FC236}">
                  <a16:creationId xmlns:a16="http://schemas.microsoft.com/office/drawing/2014/main" xmlns="" id="{547A670B-9CC2-4145-B77F-C0BC1106D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012608" y="731172"/>
              <a:ext cx="3994150" cy="5274317"/>
            </a:xfrm>
            <a:prstGeom prst="rect">
              <a:avLst/>
            </a:prstGeom>
          </p:spPr>
        </p:pic>
        <p:sp>
          <p:nvSpPr>
            <p:cNvPr id="26" name="TextBox 7">
              <a:extLst>
                <a:ext uri="{FF2B5EF4-FFF2-40B4-BE49-F238E27FC236}">
                  <a16:creationId xmlns:a16="http://schemas.microsoft.com/office/drawing/2014/main" xmlns="" id="{A198391A-E870-493D-B5AF-1D3F2DAEED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15645" y="849648"/>
              <a:ext cx="939867" cy="488498"/>
            </a:xfrm>
            <a:prstGeom prst="rect">
              <a:avLst/>
            </a:prstGeom>
            <a:noFill/>
            <a:ln w="28575">
              <a:solidFill>
                <a:srgbClr val="EDC5A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7" name="TextBox 7">
              <a:extLst>
                <a:ext uri="{FF2B5EF4-FFF2-40B4-BE49-F238E27FC236}">
                  <a16:creationId xmlns:a16="http://schemas.microsoft.com/office/drawing/2014/main" xmlns="" id="{437CA778-D3B1-463B-8422-49C7E6BF9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52530" y="4832279"/>
              <a:ext cx="545100" cy="386492"/>
            </a:xfrm>
            <a:prstGeom prst="rect">
              <a:avLst/>
            </a:prstGeom>
            <a:noFill/>
            <a:ln w="28575">
              <a:solidFill>
                <a:srgbClr val="EDC5A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8" name="TextBox 7">
              <a:extLst>
                <a:ext uri="{FF2B5EF4-FFF2-40B4-BE49-F238E27FC236}">
                  <a16:creationId xmlns:a16="http://schemas.microsoft.com/office/drawing/2014/main" xmlns="" id="{52440658-92F7-4A7A-940F-BD53AA04AF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1833" y="5263375"/>
              <a:ext cx="1168893" cy="401661"/>
            </a:xfrm>
            <a:prstGeom prst="rect">
              <a:avLst/>
            </a:prstGeom>
            <a:noFill/>
            <a:ln w="76200">
              <a:solidFill>
                <a:srgbClr val="EDC5A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9" name="TextBox 7">
              <a:extLst>
                <a:ext uri="{FF2B5EF4-FFF2-40B4-BE49-F238E27FC236}">
                  <a16:creationId xmlns:a16="http://schemas.microsoft.com/office/drawing/2014/main" xmlns="" id="{383EE12B-38F1-4D49-938D-380887C33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39097" y="5572729"/>
              <a:ext cx="880107" cy="214753"/>
            </a:xfrm>
            <a:prstGeom prst="rect">
              <a:avLst/>
            </a:prstGeom>
            <a:noFill/>
            <a:ln w="28575">
              <a:solidFill>
                <a:srgbClr val="EDC5A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E25A5B74-24F0-4425-B58F-D1CA46047F03}"/>
              </a:ext>
            </a:extLst>
          </p:cNvPr>
          <p:cNvSpPr/>
          <p:nvPr/>
        </p:nvSpPr>
        <p:spPr>
          <a:xfrm>
            <a:off x="9857934" y="147246"/>
            <a:ext cx="2187458" cy="439373"/>
          </a:xfrm>
          <a:prstGeom prst="roundRect">
            <a:avLst/>
          </a:prstGeom>
          <a:noFill/>
          <a:ln w="28575">
            <a:solidFill>
              <a:srgbClr val="FF6D9E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6D9E"/>
                </a:solidFill>
                <a:latin typeface="+mj-lt"/>
              </a:rPr>
              <a:t>Only on the girl’s slides</a:t>
            </a:r>
            <a:endParaRPr lang="en-GB" sz="1600" b="1" dirty="0">
              <a:solidFill>
                <a:srgbClr val="FF6D9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9073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885" y="1946009"/>
            <a:ext cx="2470909" cy="707886"/>
          </a:xfrm>
          <a:prstGeom prst="rect">
            <a:avLst/>
          </a:prstGeom>
          <a:solidFill>
            <a:srgbClr val="C6D9AD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Purkinge cells of flocculonodular lobe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5214" y="3503105"/>
            <a:ext cx="1963999" cy="400110"/>
          </a:xfrm>
          <a:prstGeom prst="rect">
            <a:avLst/>
          </a:prstGeom>
          <a:solidFill>
            <a:srgbClr val="C6D9AD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+mn-lt"/>
              </a:rPr>
              <a:t>Fastigeal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nucleus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8893" y="5086043"/>
            <a:ext cx="1930337" cy="400110"/>
          </a:xfrm>
          <a:prstGeom prst="rect">
            <a:avLst/>
          </a:prstGeom>
          <a:solidFill>
            <a:srgbClr val="C6D9AD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Vestibular nuclei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 flipV="1">
            <a:off x="223888" y="2742069"/>
            <a:ext cx="626923" cy="2317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4907" y="3758475"/>
            <a:ext cx="732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6D9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ICP</a:t>
            </a:r>
          </a:p>
        </p:txBody>
      </p:sp>
      <p:cxnSp>
        <p:nvCxnSpPr>
          <p:cNvPr id="13" name="Straight Arrow Connector 12"/>
          <p:cNvCxnSpPr>
            <a:cxnSpLocks/>
            <a:endCxn id="5" idx="0"/>
          </p:cNvCxnSpPr>
          <p:nvPr/>
        </p:nvCxnSpPr>
        <p:spPr>
          <a:xfrm>
            <a:off x="2538035" y="2742069"/>
            <a:ext cx="199179" cy="7610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  <a:stCxn id="5" idx="2"/>
          </p:cNvCxnSpPr>
          <p:nvPr/>
        </p:nvCxnSpPr>
        <p:spPr>
          <a:xfrm flipH="1">
            <a:off x="2538035" y="3903215"/>
            <a:ext cx="199179" cy="11558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01329" y="4243477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6D9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274BFC6-10CA-4BC6-BBD7-B128FD632851}"/>
              </a:ext>
            </a:extLst>
          </p:cNvPr>
          <p:cNvSpPr/>
          <p:nvPr/>
        </p:nvSpPr>
        <p:spPr>
          <a:xfrm>
            <a:off x="927172" y="697805"/>
            <a:ext cx="1919046" cy="400110"/>
          </a:xfrm>
          <a:prstGeom prst="rect">
            <a:avLst/>
          </a:prstGeom>
          <a:solidFill>
            <a:srgbClr val="C6D9AD"/>
          </a:solidFill>
          <a:ln w="28575">
            <a:solidFill>
              <a:srgbClr val="C6D9AD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Archi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cerebellum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BBC64EF-4C78-4AAE-B3EC-E6059D2DB154}"/>
              </a:ext>
            </a:extLst>
          </p:cNvPr>
          <p:cNvSpPr/>
          <p:nvPr/>
        </p:nvSpPr>
        <p:spPr>
          <a:xfrm>
            <a:off x="5161124" y="697805"/>
            <a:ext cx="1939783" cy="400110"/>
          </a:xfrm>
          <a:prstGeom prst="rect">
            <a:avLst/>
          </a:prstGeom>
          <a:solidFill>
            <a:srgbClr val="CAD5EF"/>
          </a:solidFill>
          <a:ln w="28575">
            <a:solidFill>
              <a:srgbClr val="CAD5EF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Paleo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cerebellum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E89221E-EC88-4C1B-A284-B2D1F1FED17B}"/>
              </a:ext>
            </a:extLst>
          </p:cNvPr>
          <p:cNvSpPr txBox="1"/>
          <p:nvPr/>
        </p:nvSpPr>
        <p:spPr>
          <a:xfrm>
            <a:off x="3719213" y="28379"/>
            <a:ext cx="472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*In the PowerPoint presentation this slide is animated.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6326A56-0CDD-441B-9F22-E0E61D17E293}"/>
              </a:ext>
            </a:extLst>
          </p:cNvPr>
          <p:cNvSpPr txBox="1"/>
          <p:nvPr/>
        </p:nvSpPr>
        <p:spPr>
          <a:xfrm>
            <a:off x="4684812" y="1595316"/>
            <a:ext cx="2388882" cy="719621"/>
          </a:xfrm>
          <a:prstGeom prst="rect">
            <a:avLst/>
          </a:prstGeom>
          <a:solidFill>
            <a:srgbClr val="CAD5E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Purkinge cells of vermis &amp; paravermis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CED6C57-4CD9-4F96-B29B-F732DACD4C77}"/>
              </a:ext>
            </a:extLst>
          </p:cNvPr>
          <p:cNvSpPr txBox="1"/>
          <p:nvPr/>
        </p:nvSpPr>
        <p:spPr>
          <a:xfrm>
            <a:off x="5843343" y="3285403"/>
            <a:ext cx="2657644" cy="707886"/>
          </a:xfrm>
          <a:prstGeom prst="rect">
            <a:avLst/>
          </a:prstGeom>
          <a:solidFill>
            <a:srgbClr val="CAD5E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Globose &amp; emboliform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n-lt"/>
              </a:rPr>
              <a:t>nuclei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C19DB95-CB67-4FE3-B9CA-2EF2F60521CD}"/>
              </a:ext>
            </a:extLst>
          </p:cNvPr>
          <p:cNvSpPr txBox="1"/>
          <p:nvPr/>
        </p:nvSpPr>
        <p:spPr>
          <a:xfrm>
            <a:off x="3873550" y="4978175"/>
            <a:ext cx="1394453" cy="400110"/>
          </a:xfrm>
          <a:prstGeom prst="rect">
            <a:avLst/>
          </a:prstGeom>
          <a:solidFill>
            <a:srgbClr val="CAD5E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Spinal cord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699AF8B-FDF2-44C8-8A49-9EA7CD909D8D}"/>
              </a:ext>
            </a:extLst>
          </p:cNvPr>
          <p:cNvSpPr txBox="1"/>
          <p:nvPr/>
        </p:nvSpPr>
        <p:spPr>
          <a:xfrm>
            <a:off x="6383850" y="4963755"/>
            <a:ext cx="1503653" cy="411313"/>
          </a:xfrm>
          <a:prstGeom prst="rect">
            <a:avLst/>
          </a:prstGeom>
          <a:solidFill>
            <a:srgbClr val="CAD5E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Red nucleus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BE536C76-2FC5-411A-BA26-FB85D1842538}"/>
              </a:ext>
            </a:extLst>
          </p:cNvPr>
          <p:cNvCxnSpPr>
            <a:cxnSpLocks/>
          </p:cNvCxnSpPr>
          <p:nvPr/>
        </p:nvCxnSpPr>
        <p:spPr>
          <a:xfrm flipV="1">
            <a:off x="3960775" y="2387375"/>
            <a:ext cx="859806" cy="2590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63E98C71-CDA0-46D5-9924-D65951A2BC8D}"/>
              </a:ext>
            </a:extLst>
          </p:cNvPr>
          <p:cNvCxnSpPr>
            <a:cxnSpLocks/>
          </p:cNvCxnSpPr>
          <p:nvPr/>
        </p:nvCxnSpPr>
        <p:spPr>
          <a:xfrm flipV="1">
            <a:off x="4700517" y="2387375"/>
            <a:ext cx="778930" cy="2590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551B03A9-BA6B-4952-94D0-5E97FE0ED062}"/>
              </a:ext>
            </a:extLst>
          </p:cNvPr>
          <p:cNvCxnSpPr>
            <a:cxnSpLocks/>
          </p:cNvCxnSpPr>
          <p:nvPr/>
        </p:nvCxnSpPr>
        <p:spPr>
          <a:xfrm>
            <a:off x="6564522" y="2367306"/>
            <a:ext cx="42624" cy="8671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507364A5-ABA4-4FC9-A11A-E80D86F4D7F9}"/>
              </a:ext>
            </a:extLst>
          </p:cNvPr>
          <p:cNvCxnSpPr>
            <a:cxnSpLocks/>
          </p:cNvCxnSpPr>
          <p:nvPr/>
        </p:nvCxnSpPr>
        <p:spPr>
          <a:xfrm>
            <a:off x="6985489" y="4030288"/>
            <a:ext cx="24920" cy="88109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F076E5A-E5D0-41D4-8F9D-A047CD858430}"/>
              </a:ext>
            </a:extLst>
          </p:cNvPr>
          <p:cNvSpPr txBox="1"/>
          <p:nvPr/>
        </p:nvSpPr>
        <p:spPr>
          <a:xfrm>
            <a:off x="4122954" y="3152188"/>
            <a:ext cx="697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FB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E2AEAE0-363B-4A92-B494-4C0FED4B81C3}"/>
              </a:ext>
            </a:extLst>
          </p:cNvPr>
          <p:cNvSpPr txBox="1"/>
          <p:nvPr/>
        </p:nvSpPr>
        <p:spPr>
          <a:xfrm>
            <a:off x="4597185" y="3854766"/>
            <a:ext cx="817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FB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50DD62D-FDCC-4D80-BA7C-91CA56E71BD0}"/>
              </a:ext>
            </a:extLst>
          </p:cNvPr>
          <p:cNvSpPr txBox="1"/>
          <p:nvPr/>
        </p:nvSpPr>
        <p:spPr>
          <a:xfrm>
            <a:off x="6654677" y="4188111"/>
            <a:ext cx="817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FB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SCP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62F9C82-680D-4914-BFC0-DECC10D22D6C}"/>
              </a:ext>
            </a:extLst>
          </p:cNvPr>
          <p:cNvSpPr/>
          <p:nvPr/>
        </p:nvSpPr>
        <p:spPr>
          <a:xfrm>
            <a:off x="9857933" y="697805"/>
            <a:ext cx="1818816" cy="400110"/>
          </a:xfrm>
          <a:prstGeom prst="rect">
            <a:avLst/>
          </a:prstGeom>
          <a:solidFill>
            <a:srgbClr val="EDC5A7"/>
          </a:solidFill>
          <a:ln w="28575">
            <a:solidFill>
              <a:srgbClr val="EDC5A7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Neo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cerebellum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C4534CA-2CC0-4AEA-B23E-9C0EB3DA911E}"/>
              </a:ext>
            </a:extLst>
          </p:cNvPr>
          <p:cNvSpPr txBox="1"/>
          <p:nvPr/>
        </p:nvSpPr>
        <p:spPr>
          <a:xfrm>
            <a:off x="9140734" y="1517032"/>
            <a:ext cx="2672031" cy="707886"/>
          </a:xfrm>
          <a:prstGeom prst="rect">
            <a:avLst/>
          </a:prstGeom>
          <a:solidFill>
            <a:srgbClr val="EDC5A7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Purkinge cells of rest of cerebellum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57A9267-2833-47E5-8FC3-93ECEE333E7E}"/>
              </a:ext>
            </a:extLst>
          </p:cNvPr>
          <p:cNvSpPr txBox="1"/>
          <p:nvPr/>
        </p:nvSpPr>
        <p:spPr>
          <a:xfrm>
            <a:off x="9999348" y="2610745"/>
            <a:ext cx="1888659" cy="400110"/>
          </a:xfrm>
          <a:prstGeom prst="rect">
            <a:avLst/>
          </a:prstGeom>
          <a:solidFill>
            <a:srgbClr val="EDC5A7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Dentate nucleus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79724F9-F3EB-4758-9CC7-88D10A02DB7A}"/>
              </a:ext>
            </a:extLst>
          </p:cNvPr>
          <p:cNvSpPr txBox="1"/>
          <p:nvPr/>
        </p:nvSpPr>
        <p:spPr>
          <a:xfrm>
            <a:off x="8622192" y="4991784"/>
            <a:ext cx="688009" cy="400110"/>
          </a:xfrm>
          <a:prstGeom prst="rect">
            <a:avLst/>
          </a:prstGeom>
          <a:solidFill>
            <a:srgbClr val="EDC5A7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Pons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0490042-6AEF-4A06-915C-96F291043260}"/>
              </a:ext>
            </a:extLst>
          </p:cNvPr>
          <p:cNvSpPr txBox="1"/>
          <p:nvPr/>
        </p:nvSpPr>
        <p:spPr>
          <a:xfrm>
            <a:off x="10037400" y="3427739"/>
            <a:ext cx="1910956" cy="1323439"/>
          </a:xfrm>
          <a:prstGeom prst="rect">
            <a:avLst/>
          </a:prstGeom>
          <a:solidFill>
            <a:srgbClr val="EDC5A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n-lt"/>
              </a:rPr>
              <a:t>Red nucleus &amp;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n-lt"/>
              </a:rPr>
              <a:t>Ventral lateral nucleus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n-lt"/>
              </a:rPr>
              <a:t>of thalamus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809973F-5B85-4BFF-BBF9-F33F16BE8707}"/>
              </a:ext>
            </a:extLst>
          </p:cNvPr>
          <p:cNvSpPr txBox="1"/>
          <p:nvPr/>
        </p:nvSpPr>
        <p:spPr>
          <a:xfrm>
            <a:off x="10206235" y="5076121"/>
            <a:ext cx="1606530" cy="400110"/>
          </a:xfrm>
          <a:prstGeom prst="rect">
            <a:avLst/>
          </a:prstGeom>
          <a:solidFill>
            <a:srgbClr val="EDC5A7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Motor cortex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40119100-4FB9-4178-835D-25F1A6958B14}"/>
              </a:ext>
            </a:extLst>
          </p:cNvPr>
          <p:cNvSpPr/>
          <p:nvPr/>
        </p:nvSpPr>
        <p:spPr>
          <a:xfrm>
            <a:off x="8622192" y="5560567"/>
            <a:ext cx="3195313" cy="989693"/>
          </a:xfrm>
          <a:prstGeom prst="ellipse">
            <a:avLst/>
          </a:prstGeom>
          <a:noFill/>
          <a:ln w="38100">
            <a:solidFill>
              <a:srgbClr val="EDC5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</a:t>
            </a:r>
          </a:p>
          <a:p>
            <a:pPr algn="ctr"/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Voluntary Movements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854E5423-8029-418F-B43A-9FA065ECAAEC}"/>
              </a:ext>
            </a:extLst>
          </p:cNvPr>
          <p:cNvCxnSpPr>
            <a:cxnSpLocks/>
          </p:cNvCxnSpPr>
          <p:nvPr/>
        </p:nvCxnSpPr>
        <p:spPr>
          <a:xfrm flipV="1">
            <a:off x="8999795" y="2198169"/>
            <a:ext cx="420503" cy="27472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7D6243AD-571F-4531-B8D3-6AD299E935F9}"/>
              </a:ext>
            </a:extLst>
          </p:cNvPr>
          <p:cNvCxnSpPr>
            <a:cxnSpLocks/>
          </p:cNvCxnSpPr>
          <p:nvPr/>
        </p:nvCxnSpPr>
        <p:spPr>
          <a:xfrm>
            <a:off x="10767341" y="2224918"/>
            <a:ext cx="170390" cy="3858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AEAB9DE4-65B6-44C1-BAF8-E84EB4AC65FA}"/>
              </a:ext>
            </a:extLst>
          </p:cNvPr>
          <p:cNvCxnSpPr/>
          <p:nvPr/>
        </p:nvCxnSpPr>
        <p:spPr>
          <a:xfrm rot="5400000">
            <a:off x="10761642" y="3205388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66DFD60E-19D3-42AA-8793-F2868687A465}"/>
              </a:ext>
            </a:extLst>
          </p:cNvPr>
          <p:cNvCxnSpPr>
            <a:cxnSpLocks/>
            <a:stCxn id="35" idx="2"/>
            <a:endCxn id="36" idx="0"/>
          </p:cNvCxnSpPr>
          <p:nvPr/>
        </p:nvCxnSpPr>
        <p:spPr>
          <a:xfrm>
            <a:off x="10992878" y="4751178"/>
            <a:ext cx="16622" cy="32494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E6626C0-46D4-4D25-BD6B-A877887C2D78}"/>
              </a:ext>
            </a:extLst>
          </p:cNvPr>
          <p:cNvSpPr txBox="1"/>
          <p:nvPr/>
        </p:nvSpPr>
        <p:spPr>
          <a:xfrm>
            <a:off x="8706159" y="3661910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EDC5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MCP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52CECDA7-C4E3-43E6-A75E-46AC98B11BE9}"/>
              </a:ext>
            </a:extLst>
          </p:cNvPr>
          <p:cNvSpPr/>
          <p:nvPr/>
        </p:nvSpPr>
        <p:spPr>
          <a:xfrm>
            <a:off x="4299441" y="5566863"/>
            <a:ext cx="3195313" cy="989693"/>
          </a:xfrm>
          <a:prstGeom prst="ellipse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Posture</a:t>
            </a:r>
          </a:p>
          <a:p>
            <a:pPr algn="ctr"/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Muscle Tone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F41B9896-58A0-4CD8-91AA-C437A1B5FF8C}"/>
              </a:ext>
            </a:extLst>
          </p:cNvPr>
          <p:cNvSpPr/>
          <p:nvPr/>
        </p:nvSpPr>
        <p:spPr>
          <a:xfrm>
            <a:off x="289022" y="5547639"/>
            <a:ext cx="3195313" cy="989693"/>
          </a:xfrm>
          <a:prstGeom prst="ellipse">
            <a:avLst/>
          </a:prstGeom>
          <a:noFill/>
          <a:ln w="38100">
            <a:solidFill>
              <a:srgbClr val="C6D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266CB3B6-5DC7-4D7D-9429-B2463DED21AF}"/>
              </a:ext>
            </a:extLst>
          </p:cNvPr>
          <p:cNvSpPr/>
          <p:nvPr/>
        </p:nvSpPr>
        <p:spPr>
          <a:xfrm>
            <a:off x="9857934" y="147246"/>
            <a:ext cx="2187458" cy="439373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+mj-lt"/>
              </a:rPr>
              <a:t>Only on the boy’s slides</a:t>
            </a:r>
            <a:endParaRPr lang="en-GB" sz="16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815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1" grpId="0"/>
      <p:bldP spid="17" grpId="0"/>
      <p:bldP spid="19" grpId="0" animBg="1"/>
      <p:bldP spid="20" grpId="0" animBg="1"/>
      <p:bldP spid="21" grpId="0" animBg="1"/>
      <p:bldP spid="22" grpId="0" animBg="1"/>
      <p:bldP spid="27" grpId="0"/>
      <p:bldP spid="28" grpId="0"/>
      <p:bldP spid="30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2" grpId="0"/>
      <p:bldP spid="46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63CD119-7508-4E7B-8475-D6674EB8CCFA}"/>
              </a:ext>
            </a:extLst>
          </p:cNvPr>
          <p:cNvSpPr/>
          <p:nvPr/>
        </p:nvSpPr>
        <p:spPr>
          <a:xfrm>
            <a:off x="483704" y="1774023"/>
            <a:ext cx="5705988" cy="4085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0" indent="-3600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MIDLINE LESION: Loss of postural control.</a:t>
            </a:r>
          </a:p>
          <a:p>
            <a:pPr marL="360000" lvl="0" indent="-3600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UNILATERAL LESION:  “Cerebellar ataxia” causes ipsilateral:</a:t>
            </a:r>
          </a:p>
          <a:p>
            <a:pPr marL="720000" lvl="0" indent="-360000">
              <a:lnSpc>
                <a:spcPct val="90000"/>
              </a:lnSpc>
              <a:spcBef>
                <a:spcPts val="1000"/>
              </a:spcBef>
              <a:buFontTx/>
              <a:buAutoNum type="arabicPeriod"/>
              <a:defRPr/>
            </a:pPr>
            <a:r>
              <a:rPr lang="en-US" sz="2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Incoordination of arm: </a:t>
            </a:r>
            <a:r>
              <a: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intention </a:t>
            </a:r>
            <a:r>
              <a:rPr lang="en-US" sz="1400" b="1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(not resting tremors as Parkinson's disease)</a:t>
            </a:r>
            <a:r>
              <a: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tremors </a:t>
            </a:r>
            <a:r>
              <a:rPr lang="en-US" sz="2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(on performing voluntary movements)</a:t>
            </a:r>
          </a:p>
          <a:p>
            <a:pPr marL="720000" lvl="0" indent="-360000">
              <a:lnSpc>
                <a:spcPct val="90000"/>
              </a:lnSpc>
              <a:spcBef>
                <a:spcPts val="1000"/>
              </a:spcBef>
              <a:buFontTx/>
              <a:buAutoNum type="arabicPeriod"/>
              <a:defRPr/>
            </a:pPr>
            <a:r>
              <a:rPr lang="en-US" sz="2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Incoordination of leg: </a:t>
            </a:r>
            <a:r>
              <a: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unsteady gait</a:t>
            </a:r>
          </a:p>
          <a:p>
            <a:pPr marL="720000" lvl="0" indent="-360000">
              <a:lnSpc>
                <a:spcPct val="90000"/>
              </a:lnSpc>
              <a:spcBef>
                <a:spcPts val="1000"/>
              </a:spcBef>
              <a:buFontTx/>
              <a:buAutoNum type="arabicPeriod"/>
              <a:defRPr/>
            </a:pPr>
            <a:r>
              <a:rPr lang="en-US" sz="2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Incoordination of eye movements: </a:t>
            </a:r>
            <a:r>
              <a: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nystagmus</a:t>
            </a:r>
          </a:p>
          <a:p>
            <a:pPr marL="720000" lvl="0" indent="-360000">
              <a:lnSpc>
                <a:spcPct val="90000"/>
              </a:lnSpc>
              <a:spcBef>
                <a:spcPts val="1000"/>
              </a:spcBef>
              <a:buFontTx/>
              <a:buAutoNum type="arabicPeriod"/>
              <a:defRPr/>
            </a:pPr>
            <a:r>
              <a:rPr lang="en-US" sz="2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Slowness of speech: </a:t>
            </a:r>
            <a:r>
              <a: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dysarthria </a:t>
            </a:r>
            <a:r>
              <a:rPr lang="en-US" sz="2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(difficulty of speech)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3A85D9D-02C2-4039-A2EB-16E692E6CEBE}"/>
              </a:ext>
            </a:extLst>
          </p:cNvPr>
          <p:cNvGrpSpPr/>
          <p:nvPr/>
        </p:nvGrpSpPr>
        <p:grpSpPr>
          <a:xfrm>
            <a:off x="6800544" y="629264"/>
            <a:ext cx="4693366" cy="5509777"/>
            <a:chOff x="6800544" y="629264"/>
            <a:chExt cx="4693366" cy="5509777"/>
          </a:xfrm>
        </p:grpSpPr>
        <p:pic>
          <p:nvPicPr>
            <p:cNvPr id="32770" name="Picture 2" descr="Image result for Cerebellar ataxia">
              <a:extLst>
                <a:ext uri="{FF2B5EF4-FFF2-40B4-BE49-F238E27FC236}">
                  <a16:creationId xmlns:a16="http://schemas.microsoft.com/office/drawing/2014/main" xmlns="" id="{BF4890B9-8319-4785-BEA7-1126183B35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01" b="3082"/>
            <a:stretch/>
          </p:blipFill>
          <p:spPr bwMode="auto">
            <a:xfrm>
              <a:off x="6800544" y="629264"/>
              <a:ext cx="4693366" cy="5509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EE04424-7DB1-4ACB-A226-DFA26F2975DE}"/>
                </a:ext>
              </a:extLst>
            </p:cNvPr>
            <p:cNvSpPr txBox="1"/>
            <p:nvPr/>
          </p:nvSpPr>
          <p:spPr>
            <a:xfrm>
              <a:off x="7929423" y="5863562"/>
              <a:ext cx="561372" cy="275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B7AAEAA-FE25-493C-9C99-D2BA2906A6D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Cerebellum</a:t>
            </a:r>
          </a:p>
          <a:p>
            <a:r>
              <a:rPr lang="en-US" sz="3200" b="1" dirty="0"/>
              <a:t>Cerebellar Lesions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750402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A5B082-18F3-4AC9-881B-4CC7BF28C67F}"/>
              </a:ext>
            </a:extLst>
          </p:cNvPr>
          <p:cNvSpPr txBox="1"/>
          <p:nvPr/>
        </p:nvSpPr>
        <p:spPr>
          <a:xfrm>
            <a:off x="5089955" y="395438"/>
            <a:ext cx="2012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+mj-lt"/>
              </a:rPr>
              <a:t>Summary </a:t>
            </a:r>
            <a:endParaRPr lang="en-GB" sz="3600" b="1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0E4A80C-AD54-4712-BF72-13490C48A825}"/>
              </a:ext>
            </a:extLst>
          </p:cNvPr>
          <p:cNvSpPr/>
          <p:nvPr/>
        </p:nvSpPr>
        <p:spPr>
          <a:xfrm>
            <a:off x="583577" y="1088783"/>
            <a:ext cx="10892806" cy="534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2200" u="sng" dirty="0">
                <a:latin typeface="+mj-lt"/>
              </a:rPr>
              <a:t>Anatomically</a:t>
            </a:r>
            <a:r>
              <a:rPr lang="en-GB" sz="2200" dirty="0">
                <a:latin typeface="+mj-lt"/>
              </a:rPr>
              <a:t>, the cerebellum is divided into: </a:t>
            </a:r>
          </a:p>
          <a:p>
            <a:pPr marL="360000">
              <a:lnSpc>
                <a:spcPct val="120000"/>
              </a:lnSpc>
            </a:pPr>
            <a:r>
              <a:rPr lang="en-GB" sz="2200" b="1" dirty="0">
                <a:latin typeface="+mj-lt"/>
              </a:rPr>
              <a:t>anterior</a:t>
            </a:r>
            <a:r>
              <a:rPr lang="en-GB" sz="2200" dirty="0">
                <a:latin typeface="+mj-lt"/>
              </a:rPr>
              <a:t>, </a:t>
            </a:r>
            <a:r>
              <a:rPr lang="en-GB" sz="2200" b="1" dirty="0">
                <a:latin typeface="+mj-lt"/>
              </a:rPr>
              <a:t>posterior</a:t>
            </a:r>
            <a:r>
              <a:rPr lang="en-GB" sz="2200" dirty="0">
                <a:latin typeface="+mj-lt"/>
              </a:rPr>
              <a:t> &amp; </a:t>
            </a:r>
            <a:r>
              <a:rPr lang="en-GB" sz="2200" b="1" dirty="0">
                <a:latin typeface="+mj-lt"/>
              </a:rPr>
              <a:t>flocculonodular</a:t>
            </a:r>
            <a:r>
              <a:rPr lang="en-GB" sz="2200" dirty="0">
                <a:latin typeface="+mj-lt"/>
              </a:rPr>
              <a:t> lobes.</a:t>
            </a:r>
          </a:p>
          <a:p>
            <a:pPr marL="360000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2200" u="sng" dirty="0">
                <a:latin typeface="+mj-lt"/>
              </a:rPr>
              <a:t>Developmentally</a:t>
            </a:r>
            <a:r>
              <a:rPr lang="en-GB" sz="2200" dirty="0">
                <a:latin typeface="+mj-lt"/>
              </a:rPr>
              <a:t> &amp; </a:t>
            </a:r>
            <a:r>
              <a:rPr lang="en-GB" sz="2200" u="sng" dirty="0">
                <a:latin typeface="+mj-lt"/>
              </a:rPr>
              <a:t>functionally</a:t>
            </a:r>
            <a:r>
              <a:rPr lang="en-GB" sz="2200" dirty="0">
                <a:latin typeface="+mj-lt"/>
              </a:rPr>
              <a:t>, it is divided into: </a:t>
            </a:r>
          </a:p>
          <a:p>
            <a:pPr marL="360000">
              <a:lnSpc>
                <a:spcPct val="120000"/>
              </a:lnSpc>
            </a:pPr>
            <a:r>
              <a:rPr lang="en-GB" sz="2200" b="1" dirty="0" err="1">
                <a:latin typeface="+mj-lt"/>
              </a:rPr>
              <a:t>archi</a:t>
            </a:r>
            <a:r>
              <a:rPr lang="en-GB" sz="2200" b="1" dirty="0">
                <a:latin typeface="+mj-lt"/>
              </a:rPr>
              <a:t>-</a:t>
            </a:r>
            <a:r>
              <a:rPr lang="en-GB" sz="2200" dirty="0">
                <a:latin typeface="+mj-lt"/>
              </a:rPr>
              <a:t> </a:t>
            </a:r>
            <a:r>
              <a:rPr lang="en-GB" sz="2200" b="1" dirty="0">
                <a:latin typeface="+mj-lt"/>
              </a:rPr>
              <a:t>paleo-</a:t>
            </a:r>
            <a:r>
              <a:rPr lang="en-GB" sz="2200" dirty="0">
                <a:latin typeface="+mj-lt"/>
              </a:rPr>
              <a:t> &amp; </a:t>
            </a:r>
            <a:r>
              <a:rPr lang="en-GB" sz="2200" b="1" dirty="0">
                <a:latin typeface="+mj-lt"/>
              </a:rPr>
              <a:t>neocerebellum</a:t>
            </a:r>
            <a:r>
              <a:rPr lang="en-GB" sz="2200" dirty="0">
                <a:latin typeface="+mj-lt"/>
              </a:rPr>
              <a:t>.</a:t>
            </a:r>
          </a:p>
          <a:p>
            <a:pPr marL="720000" indent="-360000">
              <a:lnSpc>
                <a:spcPct val="120000"/>
              </a:lnSpc>
              <a:buFont typeface="+mj-lt"/>
              <a:buAutoNum type="arabicPeriod"/>
            </a:pPr>
            <a:r>
              <a:rPr lang="en-GB" sz="2200" b="1" dirty="0">
                <a:latin typeface="+mj-lt"/>
              </a:rPr>
              <a:t>Archicerebellum</a:t>
            </a:r>
            <a:r>
              <a:rPr lang="en-GB" sz="2200" dirty="0">
                <a:latin typeface="+mj-lt"/>
              </a:rPr>
              <a:t> (flocculonodular lobe) is the oldest part of cerebellum, related to </a:t>
            </a:r>
            <a:r>
              <a:rPr lang="en-GB" sz="2200" b="1" dirty="0">
                <a:latin typeface="+mj-lt"/>
              </a:rPr>
              <a:t>fastigial</a:t>
            </a:r>
            <a:r>
              <a:rPr lang="en-GB" sz="2200" dirty="0">
                <a:latin typeface="+mj-lt"/>
              </a:rPr>
              <a:t> nucleus, connected to </a:t>
            </a:r>
            <a:r>
              <a:rPr lang="en-GB" sz="2200" b="1" dirty="0">
                <a:latin typeface="+mj-lt"/>
              </a:rPr>
              <a:t>vestibular</a:t>
            </a:r>
            <a:r>
              <a:rPr lang="en-GB" sz="2200" dirty="0">
                <a:latin typeface="+mj-lt"/>
              </a:rPr>
              <a:t> nuclei &amp; concerning for control of body balance.</a:t>
            </a:r>
          </a:p>
          <a:p>
            <a:pPr marL="720000" indent="-360000">
              <a:lnSpc>
                <a:spcPct val="120000"/>
              </a:lnSpc>
              <a:buFont typeface="+mj-lt"/>
              <a:buAutoNum type="arabicPeriod"/>
            </a:pPr>
            <a:r>
              <a:rPr lang="en-GB" sz="2200" b="1" dirty="0">
                <a:latin typeface="+mj-lt"/>
              </a:rPr>
              <a:t>Paleocerebellum</a:t>
            </a:r>
            <a:r>
              <a:rPr lang="en-GB" sz="2200" dirty="0">
                <a:latin typeface="+mj-lt"/>
              </a:rPr>
              <a:t> (vermis &amp; paravermis) is related to </a:t>
            </a:r>
            <a:r>
              <a:rPr lang="en-GB" sz="2200" b="1" dirty="0">
                <a:latin typeface="+mj-lt"/>
              </a:rPr>
              <a:t>globose</a:t>
            </a:r>
            <a:r>
              <a:rPr lang="en-GB" sz="2200" dirty="0">
                <a:latin typeface="+mj-lt"/>
              </a:rPr>
              <a:t> &amp; </a:t>
            </a:r>
            <a:r>
              <a:rPr lang="en-GB" sz="2200" b="1" dirty="0">
                <a:latin typeface="+mj-lt"/>
              </a:rPr>
              <a:t>emboliform</a:t>
            </a:r>
            <a:r>
              <a:rPr lang="en-GB" sz="2200" dirty="0">
                <a:latin typeface="+mj-lt"/>
              </a:rPr>
              <a:t> nuclei, connected to </a:t>
            </a:r>
            <a:r>
              <a:rPr lang="en-GB" sz="2200" b="1" dirty="0">
                <a:latin typeface="+mj-lt"/>
              </a:rPr>
              <a:t>spinal</a:t>
            </a:r>
            <a:r>
              <a:rPr lang="en-GB" sz="2200" dirty="0">
                <a:latin typeface="+mj-lt"/>
              </a:rPr>
              <a:t> </a:t>
            </a:r>
            <a:r>
              <a:rPr lang="en-GB" sz="2200" b="1" dirty="0">
                <a:latin typeface="+mj-lt"/>
              </a:rPr>
              <a:t>cord</a:t>
            </a:r>
            <a:r>
              <a:rPr lang="en-GB" sz="2200" dirty="0">
                <a:latin typeface="+mj-lt"/>
              </a:rPr>
              <a:t> &amp; </a:t>
            </a:r>
            <a:r>
              <a:rPr lang="en-GB" sz="2200" b="1" dirty="0">
                <a:latin typeface="+mj-lt"/>
              </a:rPr>
              <a:t>red nucleus </a:t>
            </a:r>
            <a:r>
              <a:rPr lang="en-GB" sz="2200" dirty="0">
                <a:latin typeface="+mj-lt"/>
              </a:rPr>
              <a:t>&amp; concerned with regulation of posture &amp; muscle tone.</a:t>
            </a:r>
          </a:p>
          <a:p>
            <a:pPr marL="720000" indent="-360000">
              <a:lnSpc>
                <a:spcPct val="120000"/>
              </a:lnSpc>
              <a:buFont typeface="+mj-lt"/>
              <a:buAutoNum type="arabicPeriod"/>
            </a:pPr>
            <a:r>
              <a:rPr lang="en-GB" sz="2200" b="1" dirty="0">
                <a:latin typeface="+mj-lt"/>
              </a:rPr>
              <a:t>Neocerebellum</a:t>
            </a:r>
            <a:r>
              <a:rPr lang="en-GB" sz="2200" dirty="0">
                <a:latin typeface="+mj-lt"/>
              </a:rPr>
              <a:t> (most of human cerebellum) is related to </a:t>
            </a:r>
            <a:r>
              <a:rPr lang="en-GB" sz="2200" b="1" dirty="0">
                <a:latin typeface="+mj-lt"/>
              </a:rPr>
              <a:t>dentate</a:t>
            </a:r>
            <a:r>
              <a:rPr lang="en-GB" sz="2200" dirty="0">
                <a:latin typeface="+mj-lt"/>
              </a:rPr>
              <a:t> nucleus, connected to </a:t>
            </a:r>
            <a:r>
              <a:rPr lang="en-GB" sz="2200" b="1" dirty="0">
                <a:latin typeface="+mj-lt"/>
              </a:rPr>
              <a:t>pons</a:t>
            </a:r>
            <a:r>
              <a:rPr lang="en-GB" sz="2200" dirty="0">
                <a:latin typeface="+mj-lt"/>
              </a:rPr>
              <a:t>, </a:t>
            </a:r>
            <a:r>
              <a:rPr lang="en-GB" sz="2200" b="1" dirty="0">
                <a:latin typeface="+mj-lt"/>
              </a:rPr>
              <a:t>thalamus</a:t>
            </a:r>
            <a:r>
              <a:rPr lang="en-GB" sz="2200" dirty="0">
                <a:latin typeface="+mj-lt"/>
              </a:rPr>
              <a:t>. Its final destination is to </a:t>
            </a:r>
            <a:r>
              <a:rPr lang="en-GB" sz="2200" b="1" dirty="0">
                <a:latin typeface="+mj-lt"/>
              </a:rPr>
              <a:t>motor</a:t>
            </a:r>
            <a:r>
              <a:rPr lang="en-GB" sz="2200" dirty="0">
                <a:latin typeface="+mj-lt"/>
              </a:rPr>
              <a:t> </a:t>
            </a:r>
            <a:r>
              <a:rPr lang="en-GB" sz="2200" b="1" dirty="0">
                <a:latin typeface="+mj-lt"/>
              </a:rPr>
              <a:t>cortex</a:t>
            </a:r>
            <a:r>
              <a:rPr lang="en-GB" sz="2200" dirty="0">
                <a:latin typeface="+mj-lt"/>
              </a:rPr>
              <a:t>. It is concerned with coordination of voluntary movements.</a:t>
            </a:r>
          </a:p>
          <a:p>
            <a:pPr marL="360000" indent="-3600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2200" b="1" u="sng" dirty="0">
                <a:latin typeface="+mj-lt"/>
              </a:rPr>
              <a:t>Cerebellar lesions lead to ipsilateral incoordination</a:t>
            </a:r>
            <a:r>
              <a:rPr lang="en-GB" sz="2200" b="1" dirty="0">
                <a:latin typeface="+mj-lt"/>
              </a:rPr>
              <a:t> </a:t>
            </a:r>
            <a:r>
              <a:rPr lang="en-GB" sz="2200" dirty="0">
                <a:latin typeface="+mj-lt"/>
              </a:rPr>
              <a:t>(ataxia).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6BFAF0-5039-41AB-A26D-94A4F7D843F6}"/>
              </a:ext>
            </a:extLst>
          </p:cNvPr>
          <p:cNvSpPr txBox="1"/>
          <p:nvPr/>
        </p:nvSpPr>
        <p:spPr>
          <a:xfrm>
            <a:off x="9072980" y="133827"/>
            <a:ext cx="2920752" cy="116955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Cerebellum function: 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It acts like the maestro, and the muscles are like the musicians, and the cerebral order is like the note.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 it coordinates the movement, just like when the maestro leads the musicians. 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And to do that it has to get information from spinal cord and the cerebrum. 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330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551910"/>
              </p:ext>
            </p:extLst>
          </p:nvPr>
        </p:nvGraphicFramePr>
        <p:xfrm>
          <a:off x="0" y="303943"/>
          <a:ext cx="12191999" cy="60468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182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654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879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03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884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Characteristics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Cerebellum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698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Origin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From </a:t>
                      </a:r>
                      <a:r>
                        <a:rPr lang="en-US" sz="1600" b="1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hindbrain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698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Position</a:t>
                      </a:r>
                      <a:r>
                        <a:rPr lang="en-US" sz="1600" b="1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 </a:t>
                      </a:r>
                      <a:endParaRPr lang="en-US" sz="1600" b="1" dirty="0">
                        <a:latin typeface="Gill Sans MT" panose="020B0502020104020203" pitchFamily="34" charset="0"/>
                        <a:ea typeface="Gill Sans MT" charset="0"/>
                        <a:cs typeface="Gill Sans MT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Lies</a:t>
                      </a:r>
                      <a:r>
                        <a:rPr lang="en-US" sz="1600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 behind the pons and medulla, separated from them by </a:t>
                      </a:r>
                      <a:r>
                        <a:rPr lang="en-US" sz="1600" b="1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4</a:t>
                      </a:r>
                      <a:r>
                        <a:rPr lang="en-US" sz="1600" b="1" baseline="3000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th</a:t>
                      </a:r>
                      <a:r>
                        <a:rPr lang="en-US" sz="1600" b="1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 ventricle</a:t>
                      </a:r>
                      <a:endParaRPr lang="en-US" sz="1600" b="1" dirty="0">
                        <a:latin typeface="Gill Sans MT" panose="020B0502020104020203" pitchFamily="34" charset="0"/>
                        <a:ea typeface="Gill Sans MT" charset="0"/>
                        <a:cs typeface="Gill Sans MT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48718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External</a:t>
                      </a:r>
                      <a:r>
                        <a:rPr lang="en-US" sz="1600" b="1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 structures</a:t>
                      </a:r>
                      <a:endParaRPr lang="en-US" sz="1600" b="1" dirty="0">
                        <a:latin typeface="Gill Sans MT" panose="020B0502020104020203" pitchFamily="34" charset="0"/>
                        <a:ea typeface="Gill Sans MT" charset="0"/>
                        <a:cs typeface="Gill Sans MT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Consists</a:t>
                      </a:r>
                      <a:r>
                        <a:rPr lang="en-US" sz="1600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 of two </a:t>
                      </a:r>
                      <a:r>
                        <a:rPr lang="en-US" sz="1600" b="1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cerebellar hemispheres</a:t>
                      </a:r>
                      <a:r>
                        <a:rPr lang="en-US" sz="1600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 joined in the midline by </a:t>
                      </a:r>
                      <a:r>
                        <a:rPr lang="en-US" sz="1600" b="1" baseline="0" dirty="0" err="1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vermis</a:t>
                      </a:r>
                      <a:endParaRPr lang="en-US" sz="1600" b="1" dirty="0">
                        <a:latin typeface="Gill Sans MT" panose="020B0502020104020203" pitchFamily="34" charset="0"/>
                        <a:ea typeface="Gill Sans MT" charset="0"/>
                        <a:cs typeface="Gill Sans MT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Its</a:t>
                      </a:r>
                      <a:r>
                        <a:rPr lang="en-US" sz="1600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 surface is highly convoluted forming </a:t>
                      </a:r>
                      <a:r>
                        <a:rPr lang="en-US" sz="1600" b="1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folia</a:t>
                      </a:r>
                      <a:r>
                        <a:rPr lang="en-US" sz="1600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, separated by </a:t>
                      </a:r>
                      <a:r>
                        <a:rPr lang="en-US" sz="1600" b="1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fissures</a:t>
                      </a:r>
                      <a:endParaRPr lang="en-US" sz="1600" b="1" dirty="0">
                        <a:latin typeface="Gill Sans MT" panose="020B0502020104020203" pitchFamily="34" charset="0"/>
                        <a:ea typeface="Gill Sans MT" charset="0"/>
                        <a:cs typeface="Gill Sans MT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0121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Internal structures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Outer grey matter: </a:t>
                      </a:r>
                      <a:r>
                        <a:rPr lang="en-US" sz="1600" b="1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cerebellar cortex</a:t>
                      </a:r>
                    </a:p>
                    <a:p>
                      <a:r>
                        <a:rPr lang="en-US" sz="160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Inner white matter: </a:t>
                      </a:r>
                      <a:r>
                        <a:rPr lang="en-US" sz="1600" b="1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cerebellar medulla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Deep seated nuclei</a:t>
                      </a:r>
                      <a:r>
                        <a:rPr lang="en-US" sz="1600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 in white matter:</a:t>
                      </a:r>
                    </a:p>
                    <a:p>
                      <a:r>
                        <a:rPr lang="en-US" sz="1600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(from medial to lateral)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="1" baseline="0" dirty="0" err="1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Fastigial</a:t>
                      </a:r>
                      <a:r>
                        <a:rPr lang="en-US" sz="1600" b="1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 </a:t>
                      </a:r>
                      <a:r>
                        <a:rPr lang="en-US" sz="1600" b="1" baseline="0" dirty="0" err="1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nnucles</a:t>
                      </a:r>
                      <a:endParaRPr lang="en-US" sz="1600" b="1" baseline="0" dirty="0">
                        <a:latin typeface="Gill Sans MT" panose="020B0502020104020203" pitchFamily="34" charset="0"/>
                        <a:ea typeface="Gill Sans MT" charset="0"/>
                        <a:cs typeface="Gill Sans MT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="1" baseline="0" dirty="0" err="1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Globose</a:t>
                      </a:r>
                      <a:r>
                        <a:rPr lang="en-US" sz="1600" b="1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 nucleus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="1" baseline="0" dirty="0" err="1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Emboliform</a:t>
                      </a:r>
                      <a:r>
                        <a:rPr lang="en-US" sz="1600" b="1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 nucleus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="1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Dentate nucleus</a:t>
                      </a:r>
                    </a:p>
                    <a:p>
                      <a:endParaRPr lang="en-US" sz="1600" dirty="0">
                        <a:latin typeface="Gill Sans MT" panose="020B0502020104020203" pitchFamily="34" charset="0"/>
                        <a:ea typeface="Gill Sans MT" charset="0"/>
                        <a:cs typeface="Gill Sans MT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4410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Gill Sans MT" panose="020B0502020104020203" pitchFamily="34" charset="0"/>
                        </a:rPr>
                        <a:t>Anatomical subdivisions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Anterior lobe:</a:t>
                      </a:r>
                      <a:r>
                        <a:rPr lang="en-US" sz="1600" b="1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 </a:t>
                      </a:r>
                      <a:r>
                        <a:rPr lang="en-US" sz="1600" b="0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I</a:t>
                      </a:r>
                      <a:r>
                        <a:rPr lang="en-US" sz="1600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n front of primary fissure</a:t>
                      </a:r>
                      <a:endParaRPr lang="en-US" sz="1600" dirty="0">
                        <a:latin typeface="Gill Sans MT" panose="020B0502020104020203" pitchFamily="34" charset="0"/>
                        <a:ea typeface="Gill Sans MT" charset="0"/>
                        <a:cs typeface="Gill Sans MT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Posterior (middle) lobe: </a:t>
                      </a:r>
                      <a:r>
                        <a:rPr lang="en-US" sz="1600" b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B</a:t>
                      </a:r>
                      <a:r>
                        <a:rPr lang="en-US" sz="160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etween primary and secondary (</a:t>
                      </a:r>
                      <a:r>
                        <a:rPr lang="en-US" sz="1600" dirty="0" err="1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postero</a:t>
                      </a:r>
                      <a:r>
                        <a:rPr lang="en-US" sz="160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-lateral) fissures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Flocculonodular lobe: </a:t>
                      </a:r>
                      <a:r>
                        <a:rPr lang="en-US" sz="1600" b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I</a:t>
                      </a:r>
                      <a:r>
                        <a:rPr lang="en-US" sz="160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n front of secondary fissure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426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019200"/>
              </p:ext>
            </p:extLst>
          </p:nvPr>
        </p:nvGraphicFramePr>
        <p:xfrm>
          <a:off x="0" y="170576"/>
          <a:ext cx="12192000" cy="651684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03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Characteristics 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Cerebellum</a:t>
                      </a:r>
                      <a:r>
                        <a:rPr lang="en-US" sz="1600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 </a:t>
                      </a:r>
                      <a:endParaRPr lang="en-US" sz="1600" dirty="0">
                        <a:latin typeface="Gill Sans MT" panose="020B0502020104020203" pitchFamily="34" charset="0"/>
                        <a:ea typeface="Gill Sans MT" charset="0"/>
                        <a:cs typeface="Gill Sans MT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370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Gill Sans MT" panose="020B0502020104020203" pitchFamily="34" charset="0"/>
                        </a:rPr>
                        <a:t>Functional subdivisions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Archicerebellum</a:t>
                      </a:r>
                      <a:r>
                        <a:rPr lang="en-US" sz="160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: </a:t>
                      </a:r>
                    </a:p>
                    <a:p>
                      <a:r>
                        <a:rPr lang="en-US" sz="1600" dirty="0" err="1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Fastigial</a:t>
                      </a:r>
                      <a:r>
                        <a:rPr lang="en-US" sz="160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 nucleus relation</a:t>
                      </a:r>
                    </a:p>
                    <a:p>
                      <a:endParaRPr lang="en-US" sz="1600" dirty="0">
                        <a:latin typeface="Gill Sans MT" panose="020B0502020104020203" pitchFamily="34" charset="0"/>
                        <a:ea typeface="Gill Sans MT" charset="0"/>
                        <a:cs typeface="Gill Sans MT" charset="0"/>
                      </a:endParaRPr>
                    </a:p>
                    <a:p>
                      <a:r>
                        <a:rPr lang="en-US" sz="1600" b="1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Afferent:</a:t>
                      </a:r>
                      <a:r>
                        <a:rPr lang="en-US" sz="1600" b="1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 </a:t>
                      </a:r>
                      <a:r>
                        <a:rPr lang="en-US" sz="1600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from vestibular nuclei </a:t>
                      </a:r>
                      <a:r>
                        <a:rPr lang="en-US" sz="1600" i="1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(</a:t>
                      </a:r>
                      <a:r>
                        <a:rPr lang="en-US" sz="1600" i="1" baseline="0" dirty="0" err="1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vesttibulocerebellar</a:t>
                      </a:r>
                      <a:r>
                        <a:rPr lang="en-US" sz="1600" i="1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 fibers) </a:t>
                      </a:r>
                      <a:r>
                        <a:rPr lang="en-US" sz="1600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through ICP</a:t>
                      </a:r>
                    </a:p>
                    <a:p>
                      <a:endParaRPr lang="en-US" sz="1600" baseline="0" dirty="0">
                        <a:latin typeface="Gill Sans MT" panose="020B0502020104020203" pitchFamily="34" charset="0"/>
                        <a:ea typeface="Gill Sans MT" charset="0"/>
                        <a:cs typeface="Gill Sans MT" charset="0"/>
                      </a:endParaRPr>
                    </a:p>
                    <a:p>
                      <a:r>
                        <a:rPr lang="en-US" sz="1600" b="1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Efferent:</a:t>
                      </a:r>
                      <a:r>
                        <a:rPr lang="en-US" sz="1600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 cortical </a:t>
                      </a:r>
                      <a:r>
                        <a:rPr lang="en-US" sz="1600" i="1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(purkinje cell) </a:t>
                      </a:r>
                      <a:r>
                        <a:rPr lang="en-US" sz="1600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fibers project to fastigial which project to vestibular nuclei </a:t>
                      </a:r>
                      <a:r>
                        <a:rPr lang="en-US" sz="1600" u="sng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+</a:t>
                      </a:r>
                      <a:r>
                        <a:rPr lang="en-US" sz="1600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 reticular formation</a:t>
                      </a:r>
                    </a:p>
                    <a:p>
                      <a:endParaRPr lang="en-US" sz="1600" baseline="0" dirty="0">
                        <a:latin typeface="Gill Sans MT" panose="020B0502020104020203" pitchFamily="34" charset="0"/>
                        <a:ea typeface="Gill Sans MT" charset="0"/>
                        <a:cs typeface="Gill Sans MT" charset="0"/>
                      </a:endParaRPr>
                    </a:p>
                    <a:p>
                      <a:r>
                        <a:rPr lang="en-US" sz="1600" b="1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Function:</a:t>
                      </a:r>
                      <a:r>
                        <a:rPr lang="en-US" sz="1600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 Control body balance and eye movement </a:t>
                      </a:r>
                    </a:p>
                    <a:p>
                      <a:endParaRPr lang="en-US" sz="1600" dirty="0">
                        <a:latin typeface="Gill Sans MT" panose="020B0502020104020203" pitchFamily="34" charset="0"/>
                        <a:ea typeface="Gill Sans MT" charset="0"/>
                        <a:cs typeface="Gill Sans MT" charset="0"/>
                      </a:endParaRPr>
                    </a:p>
                    <a:p>
                      <a:endParaRPr lang="en-US" sz="1600" dirty="0">
                        <a:latin typeface="Gill Sans MT" panose="020B0502020104020203" pitchFamily="34" charset="0"/>
                        <a:ea typeface="Gill Sans MT" charset="0"/>
                        <a:cs typeface="Gill Sans MT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Paleocerebellum</a:t>
                      </a:r>
                      <a:r>
                        <a:rPr lang="en-US" sz="1600" b="1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:</a:t>
                      </a:r>
                      <a:r>
                        <a:rPr lang="en-US" sz="1600" b="1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 </a:t>
                      </a:r>
                    </a:p>
                    <a:p>
                      <a:r>
                        <a:rPr lang="en-US" sz="1600" baseline="0" dirty="0" err="1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Globose</a:t>
                      </a:r>
                      <a:r>
                        <a:rPr lang="en-US" sz="1600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 and </a:t>
                      </a:r>
                      <a:r>
                        <a:rPr lang="en-US" sz="1600" baseline="0" dirty="0" err="1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emboliform</a:t>
                      </a:r>
                      <a:r>
                        <a:rPr lang="en-US" sz="1600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 nuclei relation</a:t>
                      </a:r>
                    </a:p>
                    <a:p>
                      <a:endParaRPr lang="en-US" sz="1600" baseline="0" dirty="0">
                        <a:latin typeface="Gill Sans MT" panose="020B0502020104020203" pitchFamily="34" charset="0"/>
                        <a:ea typeface="Gill Sans MT" charset="0"/>
                        <a:cs typeface="Gill Sans MT" charset="0"/>
                      </a:endParaRPr>
                    </a:p>
                    <a:p>
                      <a:r>
                        <a:rPr lang="en-US" sz="1600" b="1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Afferent: </a:t>
                      </a:r>
                      <a:r>
                        <a:rPr lang="en-US" sz="1600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from spinal cord </a:t>
                      </a:r>
                      <a:r>
                        <a:rPr lang="en-US" sz="1600" i="1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(dorsal and ventral spinocerebellar tracts through ICP and SCP respectively) </a:t>
                      </a:r>
                    </a:p>
                    <a:p>
                      <a:endParaRPr lang="en-US" sz="1600" i="1" baseline="0" dirty="0">
                        <a:latin typeface="Gill Sans MT" panose="020B0502020104020203" pitchFamily="34" charset="0"/>
                        <a:ea typeface="Gill Sans MT" charset="0"/>
                        <a:cs typeface="Gill Sans MT" charset="0"/>
                      </a:endParaRPr>
                    </a:p>
                    <a:p>
                      <a:r>
                        <a:rPr lang="en-US" sz="1600" b="1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Efferent: </a:t>
                      </a:r>
                      <a:r>
                        <a:rPr lang="en-US" sz="1600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to </a:t>
                      </a:r>
                      <a:r>
                        <a:rPr lang="en-US" sz="1600" baseline="0" dirty="0" err="1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globose</a:t>
                      </a:r>
                      <a:r>
                        <a:rPr lang="en-US" sz="1600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 and </a:t>
                      </a:r>
                      <a:r>
                        <a:rPr lang="en-US" sz="1600" baseline="0" dirty="0" err="1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emboliform</a:t>
                      </a:r>
                      <a:r>
                        <a:rPr lang="en-US" sz="1600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 nuclei which projects to red nucleus </a:t>
                      </a:r>
                      <a:r>
                        <a:rPr lang="en-US" sz="1600" i="1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(through SCP) </a:t>
                      </a:r>
                    </a:p>
                    <a:p>
                      <a:endParaRPr lang="en-US" sz="1600" baseline="0" dirty="0">
                        <a:latin typeface="Gill Sans MT" panose="020B0502020104020203" pitchFamily="34" charset="0"/>
                        <a:ea typeface="Gill Sans MT" charset="0"/>
                        <a:cs typeface="Gill Sans MT" charset="0"/>
                      </a:endParaRPr>
                    </a:p>
                    <a:p>
                      <a:r>
                        <a:rPr lang="en-US" sz="1600" b="1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Function: </a:t>
                      </a:r>
                      <a:r>
                        <a:rPr lang="en-US" sz="1600" b="0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C</a:t>
                      </a:r>
                      <a:r>
                        <a:rPr lang="en-US" sz="1600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ontrol posture and muscle tone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Neocerebellum</a:t>
                      </a:r>
                      <a:r>
                        <a:rPr lang="en-US" sz="1600" b="1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: </a:t>
                      </a:r>
                    </a:p>
                    <a:p>
                      <a:r>
                        <a:rPr lang="en-US" sz="160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Dentate nucleus</a:t>
                      </a:r>
                      <a:r>
                        <a:rPr lang="en-US" sz="1600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 relation</a:t>
                      </a:r>
                    </a:p>
                    <a:p>
                      <a:endParaRPr lang="en-US" sz="1600" dirty="0">
                        <a:latin typeface="Gill Sans MT" panose="020B0502020104020203" pitchFamily="34" charset="0"/>
                        <a:ea typeface="Gill Sans MT" charset="0"/>
                        <a:cs typeface="Gill Sans MT" charset="0"/>
                      </a:endParaRPr>
                    </a:p>
                    <a:p>
                      <a:r>
                        <a:rPr lang="en-US" sz="1600" b="1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Afferent: </a:t>
                      </a:r>
                      <a:r>
                        <a:rPr lang="en-US" sz="160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from pons </a:t>
                      </a:r>
                      <a:r>
                        <a:rPr lang="en-US" sz="1600" i="1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(</a:t>
                      </a:r>
                      <a:r>
                        <a:rPr lang="en-US" sz="1600" i="1" dirty="0" err="1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pontocerebellar</a:t>
                      </a:r>
                      <a:r>
                        <a:rPr lang="en-US" sz="1600" i="1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 tract) </a:t>
                      </a:r>
                      <a:r>
                        <a:rPr lang="en-US" sz="1600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through MCP</a:t>
                      </a:r>
                    </a:p>
                    <a:p>
                      <a:endParaRPr lang="en-US" sz="1600" baseline="0" dirty="0">
                        <a:latin typeface="Gill Sans MT" panose="020B0502020104020203" pitchFamily="34" charset="0"/>
                        <a:ea typeface="Gill Sans MT" charset="0"/>
                        <a:cs typeface="Gill Sans MT" charset="0"/>
                      </a:endParaRPr>
                    </a:p>
                    <a:p>
                      <a:r>
                        <a:rPr lang="en-US" sz="1600" b="1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Efferent: </a:t>
                      </a:r>
                      <a:r>
                        <a:rPr lang="en-US" sz="1600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to red nucleus but mostly to ventral lateral nucleus of thalamus through SCP then to motor cortex</a:t>
                      </a:r>
                    </a:p>
                    <a:p>
                      <a:endParaRPr lang="en-US" sz="1600" baseline="0" dirty="0">
                        <a:latin typeface="Gill Sans MT" panose="020B0502020104020203" pitchFamily="34" charset="0"/>
                        <a:ea typeface="Gill Sans MT" charset="0"/>
                        <a:cs typeface="Gill Sans MT" charset="0"/>
                      </a:endParaRPr>
                    </a:p>
                    <a:p>
                      <a:r>
                        <a:rPr lang="en-US" sz="1600" b="1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Function: </a:t>
                      </a:r>
                      <a:r>
                        <a:rPr lang="en-US" sz="1600" b="0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C</a:t>
                      </a:r>
                      <a:r>
                        <a:rPr lang="en-US" sz="1600" baseline="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oordination of voluntary movements</a:t>
                      </a:r>
                      <a:r>
                        <a:rPr lang="en-US" sz="1600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0367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Cerebellar lesions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aseline="0" dirty="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93614">
                <a:tc gridSpan="4"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MIDLINE LESION: 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Loss of postural control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.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UNILATERAL LESION: 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“Cerebellar ataxia” </a:t>
                      </a:r>
                      <a:endParaRPr lang="en-US" sz="1600" b="0" i="1" dirty="0">
                        <a:effectLst/>
                        <a:latin typeface="Gill Sans MT" panose="020B0502020104020203" pitchFamily="34" charset="0"/>
                        <a:ea typeface="Gill Sans MT" charset="0"/>
                        <a:cs typeface="Gill Sans MT" charset="0"/>
                      </a:endParaRPr>
                    </a:p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causes </a:t>
                      </a:r>
                      <a:r>
                        <a:rPr lang="en-US" sz="1600" b="1" i="1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ipsilateral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Incoordination of arm: 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intention tremors (on performing voluntary movements)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Incoordination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 o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f leg: 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unsteady gait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Incoordination of eye movements: 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nystagmus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Slowness of speech: 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Gill Sans MT" charset="0"/>
                          <a:cs typeface="Gill Sans MT" charset="0"/>
                        </a:rPr>
                        <a:t>dysarthria (difficulty of speech). </a:t>
                      </a:r>
                      <a:endParaRPr lang="en-US" sz="1600" b="0" i="1" dirty="0">
                        <a:effectLst/>
                        <a:latin typeface="Gill Sans MT" panose="020B0502020104020203" pitchFamily="34" charset="0"/>
                        <a:ea typeface="Gill Sans MT" charset="0"/>
                        <a:cs typeface="Gill Sans MT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461"/>
            <a:ext cx="3038622" cy="363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36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27">
            <a:extLst>
              <a:ext uri="{FF2B5EF4-FFF2-40B4-BE49-F238E27FC236}">
                <a16:creationId xmlns:a16="http://schemas.microsoft.com/office/drawing/2014/main" xmlns="" id="{B98FC2DA-457F-4E15-82A5-85E2305F44F0}"/>
              </a:ext>
            </a:extLst>
          </p:cNvPr>
          <p:cNvSpPr txBox="1">
            <a:spLocks/>
          </p:cNvSpPr>
          <p:nvPr/>
        </p:nvSpPr>
        <p:spPr>
          <a:xfrm>
            <a:off x="245438" y="450574"/>
            <a:ext cx="5399987" cy="6255026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(1) </a:t>
            </a:r>
            <a:r>
              <a:rPr lang="en-US" altLang="en-US" sz="1600" b="1" dirty="0">
                <a:solidFill>
                  <a:schemeClr val="bg2">
                    <a:lumMod val="25000"/>
                  </a:schemeClr>
                </a:solidFill>
                <a:ea typeface="Open Sans" panose="020B0604020202020204" charset="0"/>
                <a:cs typeface="Open Sans" panose="020B0604020202020204" charset="0"/>
              </a:rPr>
              <a:t>______ Climbing and mossy fibers relay to ______? 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</a:t>
            </a:r>
            <a:r>
              <a:rPr lang="en-US" altLang="en-US" sz="1600" dirty="0">
                <a:ea typeface="Open Sans" panose="020B0604020202020204" charset="0"/>
                <a:cs typeface="Open Sans" panose="020B0604020202020204" charset="0"/>
              </a:rPr>
              <a:t>Afferent, Inner granular layer</a:t>
            </a:r>
            <a:br>
              <a:rPr lang="en-US" altLang="en-US" sz="1600" dirty="0">
                <a:ea typeface="Open Sans" panose="020B0604020202020204" charset="0"/>
                <a:cs typeface="Open Sans" panose="020B0604020202020204" charset="0"/>
              </a:rPr>
            </a:br>
            <a:r>
              <a:rPr lang="en-US" sz="1600" dirty="0"/>
              <a:t>B) </a:t>
            </a:r>
            <a:r>
              <a:rPr lang="en-US" altLang="en-US" sz="1600" dirty="0">
                <a:ea typeface="Open Sans" panose="020B0604020202020204" charset="0"/>
                <a:cs typeface="Open Sans" panose="020B0604020202020204" charset="0"/>
              </a:rPr>
              <a:t>Efferent, Inner granular layer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</a:t>
            </a:r>
            <a:r>
              <a:rPr lang="en-US" altLang="en-US" sz="1600" dirty="0">
                <a:ea typeface="Open Sans" panose="020B0604020202020204" charset="0"/>
                <a:cs typeface="Open Sans" panose="020B0604020202020204" charset="0"/>
              </a:rPr>
              <a:t>Afferent, purkinje cells</a:t>
            </a:r>
            <a:r>
              <a:rPr lang="en-US" sz="1600" dirty="0"/>
              <a:t>                      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D) </a:t>
            </a:r>
            <a:r>
              <a:rPr lang="en-US" altLang="en-US" sz="1600" dirty="0">
                <a:ea typeface="Open Sans" panose="020B0604020202020204" charset="0"/>
                <a:cs typeface="Open Sans" panose="020B0604020202020204" charset="0"/>
              </a:rPr>
              <a:t>Efferent, purkinje cells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(2) </a:t>
            </a:r>
            <a:r>
              <a:rPr lang="en-US" altLang="en-US" sz="1600" b="1" dirty="0">
                <a:solidFill>
                  <a:schemeClr val="bg2">
                    <a:lumMod val="25000"/>
                  </a:schemeClr>
                </a:solidFill>
              </a:rPr>
              <a:t>To which of the following do main efferent go to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Red nucleus              B) Ventral posterior nucleus of thalamus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Globose nucleus     D) Emboliform nucleus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(3) The nuclei related to paleocerebellum are?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>
                <a:ea typeface="Open Sans" panose="020B0604020202020204" charset="0"/>
                <a:cs typeface="Open Sans" panose="020B0604020202020204" charset="0"/>
              </a:rPr>
              <a:t>A) Globose &amp; Dentate                            </a:t>
            </a:r>
            <a:r>
              <a:rPr lang="en-US" sz="1600" dirty="0"/>
              <a:t>B) </a:t>
            </a:r>
            <a:r>
              <a:rPr lang="en-US" sz="1600" dirty="0">
                <a:ea typeface="Open Sans" panose="020B0604020202020204" charset="0"/>
                <a:cs typeface="Open Sans" panose="020B0604020202020204" charset="0"/>
              </a:rPr>
              <a:t>Emboliform &amp; Fastigial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</a:t>
            </a:r>
            <a:r>
              <a:rPr lang="en-US" sz="1600" dirty="0">
                <a:ea typeface="Open Sans" panose="020B0604020202020204" charset="0"/>
                <a:cs typeface="Open Sans" panose="020B0604020202020204" charset="0"/>
              </a:rPr>
              <a:t>Dentate &amp; Fastigial                             </a:t>
            </a:r>
            <a:r>
              <a:rPr lang="en-US" sz="1600" dirty="0"/>
              <a:t>D) </a:t>
            </a:r>
            <a:r>
              <a:rPr lang="en-US" sz="1600" dirty="0">
                <a:ea typeface="Open Sans" panose="020B0604020202020204" charset="0"/>
                <a:cs typeface="Open Sans" panose="020B0604020202020204" charset="0"/>
              </a:rPr>
              <a:t>Globose &amp; Emboliform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(4) </a:t>
            </a:r>
            <a:r>
              <a:rPr lang="en-US" altLang="en-US" sz="1600" b="1" dirty="0">
                <a:solidFill>
                  <a:schemeClr val="bg2">
                    <a:lumMod val="25000"/>
                  </a:schemeClr>
                </a:solidFill>
              </a:rPr>
              <a:t>The cerebellum originates from the dorsal aspect of the brain stem and overlies the </a:t>
            </a:r>
            <a:r>
              <a:rPr lang="en-US" altLang="en-US" sz="1600" b="1" dirty="0">
                <a:solidFill>
                  <a:schemeClr val="bg2">
                    <a:lumMod val="25000"/>
                  </a:schemeClr>
                </a:solidFill>
                <a:ea typeface="Open Sans" panose="020B0604020202020204" charset="0"/>
                <a:cs typeface="Open Sans" panose="020B0604020202020204" charset="0"/>
              </a:rPr>
              <a:t> ______</a:t>
            </a:r>
            <a:r>
              <a:rPr lang="en-US" altLang="en-US" sz="1600" b="1" dirty="0">
                <a:solidFill>
                  <a:schemeClr val="bg2">
                    <a:lumMod val="25000"/>
                  </a:schemeClr>
                </a:solidFill>
              </a:rPr>
              <a:t> ventricle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Lateral ventricle                                            B) Midline ventricle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Third ventricle                                               D) Fourth ventricle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(5) </a:t>
            </a:r>
            <a:r>
              <a:rPr lang="en-US" altLang="en-US" sz="1600" b="1" dirty="0">
                <a:solidFill>
                  <a:schemeClr val="bg2">
                    <a:lumMod val="25000"/>
                  </a:schemeClr>
                </a:solidFill>
              </a:rPr>
              <a:t>Neocerebellum coordinate voluntary movements via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Vestibulospinal &amp; reticulospinal tracts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B) Descending corticospinal &amp; corticobulbar tracts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Descending corticospinal &amp; reticulospinal tracts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D) Vestibulospinal &amp; corticobulbar tracts</a:t>
            </a:r>
          </a:p>
        </p:txBody>
      </p:sp>
      <p:sp>
        <p:nvSpPr>
          <p:cNvPr id="4" name="Shape 527">
            <a:extLst>
              <a:ext uri="{FF2B5EF4-FFF2-40B4-BE49-F238E27FC236}">
                <a16:creationId xmlns:a16="http://schemas.microsoft.com/office/drawing/2014/main" xmlns="" id="{0B108AA0-D091-451A-A851-26858A455AAB}"/>
              </a:ext>
            </a:extLst>
          </p:cNvPr>
          <p:cNvSpPr txBox="1">
            <a:spLocks/>
          </p:cNvSpPr>
          <p:nvPr/>
        </p:nvSpPr>
        <p:spPr>
          <a:xfrm>
            <a:off x="6546577" y="450574"/>
            <a:ext cx="5399987" cy="6255026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(6) Archicerebellum controls?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</a:t>
            </a:r>
            <a:r>
              <a:rPr lang="en-US" altLang="en-US" sz="1600" dirty="0">
                <a:ea typeface="Open Sans" panose="020B0604020202020204" charset="0"/>
                <a:cs typeface="Open Sans" panose="020B0604020202020204" charset="0"/>
              </a:rPr>
              <a:t>Body Balance                                                  </a:t>
            </a:r>
            <a:r>
              <a:rPr lang="en-US" sz="1600" dirty="0"/>
              <a:t>B) </a:t>
            </a:r>
            <a:r>
              <a:rPr lang="en-US" altLang="en-US" sz="1600" dirty="0">
                <a:ea typeface="Open Sans" panose="020B0604020202020204" charset="0"/>
                <a:cs typeface="Open Sans" panose="020B0604020202020204" charset="0"/>
              </a:rPr>
              <a:t>Posture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</a:t>
            </a:r>
            <a:r>
              <a:rPr lang="en-US" altLang="en-US" sz="1600" dirty="0">
                <a:ea typeface="Open Sans" panose="020B0604020202020204" charset="0"/>
                <a:cs typeface="Open Sans" panose="020B0604020202020204" charset="0"/>
              </a:rPr>
              <a:t>Memory and speech                                      </a:t>
            </a:r>
            <a:r>
              <a:rPr lang="en-US" sz="1600" dirty="0"/>
              <a:t>D) </a:t>
            </a:r>
            <a:r>
              <a:rPr lang="en-US" altLang="en-US" sz="1600" dirty="0">
                <a:ea typeface="Open Sans" panose="020B0604020202020204" charset="0"/>
                <a:cs typeface="Open Sans" panose="020B0604020202020204" charset="0"/>
              </a:rPr>
              <a:t>All of the above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(7) </a:t>
            </a:r>
            <a:r>
              <a:rPr lang="en-US" altLang="en-US" sz="1600" b="1" dirty="0">
                <a:solidFill>
                  <a:schemeClr val="bg2">
                    <a:lumMod val="25000"/>
                  </a:schemeClr>
                </a:solidFill>
              </a:rPr>
              <a:t>Damage to the cerebellum does not cause disorders of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  <a:p>
            <a:pPr marL="342900" indent="-342900">
              <a:lnSpc>
                <a:spcPct val="100000"/>
              </a:lnSpc>
              <a:spcBef>
                <a:spcPts val="100"/>
              </a:spcBef>
              <a:buAutoNum type="alphaUcParenR"/>
            </a:pPr>
            <a:r>
              <a:rPr lang="en-US" sz="1600" dirty="0"/>
              <a:t>Movement                                                            B) Equilibrium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Motor learning                                                        D) Posture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(8) ?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</a:t>
            </a:r>
            <a:r>
              <a:rPr lang="en-US" sz="1600" dirty="0">
                <a:ea typeface="Open Sans" panose="020B0604020202020204" charset="0"/>
                <a:cs typeface="Open Sans" panose="020B0604020202020204" charset="0"/>
              </a:rPr>
              <a:t>                            </a:t>
            </a:r>
            <a:r>
              <a:rPr lang="en-US" sz="1600" dirty="0"/>
              <a:t>B) </a:t>
            </a:r>
            <a:endParaRPr lang="en-US" sz="1600" dirty="0">
              <a:ea typeface="Open Sans" panose="020B0604020202020204" charset="0"/>
              <a:cs typeface="Open Sans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</a:t>
            </a:r>
            <a:r>
              <a:rPr lang="en-US" sz="1600" dirty="0">
                <a:ea typeface="Open Sans" panose="020B0604020202020204" charset="0"/>
                <a:cs typeface="Open Sans" panose="020B0604020202020204" charset="0"/>
              </a:rPr>
              <a:t>                          </a:t>
            </a:r>
            <a:r>
              <a:rPr lang="en-US" sz="1600" dirty="0"/>
              <a:t>D) </a:t>
            </a:r>
            <a:endParaRPr lang="en-US" sz="1600" dirty="0">
              <a:ea typeface="Open Sans" panose="020B0604020202020204" charset="0"/>
              <a:cs typeface="Open Sans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(9) ?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                                                B) 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                                                D) 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(10) ?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B)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D) </a:t>
            </a:r>
          </a:p>
        </p:txBody>
      </p:sp>
    </p:spTree>
    <p:extLst>
      <p:ext uri="{BB962C8B-B14F-4D97-AF65-F5344CB8AC3E}">
        <p14:creationId xmlns:p14="http://schemas.microsoft.com/office/powerpoint/2010/main" val="2770215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24784"/>
            <a:ext cx="10515600" cy="1325563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dirty="0"/>
              <a:t>Objectives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512235"/>
            <a:ext cx="10515600" cy="4750453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n-US" b="1" dirty="0"/>
              <a:t>At the end of the lecture, students should be able to:</a:t>
            </a:r>
          </a:p>
          <a:p>
            <a:pPr marL="354013" indent="-354013"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the </a:t>
            </a:r>
            <a:r>
              <a:rPr lang="en-US" u="sng" dirty="0"/>
              <a:t>External features</a:t>
            </a:r>
            <a:r>
              <a:rPr lang="en-US" dirty="0"/>
              <a:t> of the cerebellum (lobes, fissures).</a:t>
            </a:r>
          </a:p>
          <a:p>
            <a:pPr marL="354013" indent="-354013"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briefly the </a:t>
            </a:r>
            <a:r>
              <a:rPr lang="en-US" u="sng" dirty="0"/>
              <a:t>Internal structure</a:t>
            </a:r>
            <a:r>
              <a:rPr lang="en-US" dirty="0"/>
              <a:t> of the cerebellum.</a:t>
            </a:r>
          </a:p>
          <a:p>
            <a:pPr marL="354013" indent="-354013">
              <a:buFont typeface="Wingdings" panose="05000000000000000000" pitchFamily="2" charset="2"/>
              <a:buChar char="ü"/>
              <a:defRPr/>
            </a:pPr>
            <a:r>
              <a:rPr lang="en-US" dirty="0"/>
              <a:t>List the name of </a:t>
            </a:r>
            <a:r>
              <a:rPr lang="en-US" u="sng" dirty="0"/>
              <a:t>Cerebellar Nuclei</a:t>
            </a:r>
            <a:r>
              <a:rPr lang="en-US" dirty="0"/>
              <a:t>.</a:t>
            </a:r>
          </a:p>
          <a:p>
            <a:pPr marL="354013" indent="-354013">
              <a:buFont typeface="Wingdings" panose="05000000000000000000" pitchFamily="2" charset="2"/>
              <a:buChar char="ü"/>
              <a:defRPr/>
            </a:pPr>
            <a:r>
              <a:rPr lang="en-US" dirty="0"/>
              <a:t>Relate  the </a:t>
            </a:r>
            <a:r>
              <a:rPr lang="en-US" u="sng" dirty="0"/>
              <a:t>Anatomical</a:t>
            </a:r>
            <a:r>
              <a:rPr lang="en-US" dirty="0"/>
              <a:t> to the </a:t>
            </a:r>
            <a:r>
              <a:rPr lang="en-US" u="sng" dirty="0"/>
              <a:t>Functional</a:t>
            </a:r>
            <a:r>
              <a:rPr lang="en-US" dirty="0"/>
              <a:t> </a:t>
            </a:r>
            <a:r>
              <a:rPr lang="en-US" u="sng" dirty="0"/>
              <a:t>Subdivisions</a:t>
            </a:r>
            <a:r>
              <a:rPr lang="en-US" dirty="0"/>
              <a:t> of the cerebellum.</a:t>
            </a:r>
          </a:p>
          <a:p>
            <a:pPr marL="354013" indent="-354013"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the </a:t>
            </a:r>
            <a:r>
              <a:rPr lang="en-US" u="sng" dirty="0"/>
              <a:t>Important connections</a:t>
            </a:r>
            <a:r>
              <a:rPr lang="en-US" dirty="0"/>
              <a:t> of each subdivision.</a:t>
            </a:r>
          </a:p>
          <a:p>
            <a:pPr marL="354013" indent="-354013"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briefly the Main Effects in case of </a:t>
            </a:r>
            <a:r>
              <a:rPr lang="en-US" u="sng" dirty="0"/>
              <a:t>lesion</a:t>
            </a:r>
            <a:r>
              <a:rPr lang="en-US" dirty="0"/>
              <a:t> of the cerebellum.</a:t>
            </a:r>
          </a:p>
        </p:txBody>
      </p:sp>
    </p:spTree>
    <p:extLst>
      <p:ext uri="{BB962C8B-B14F-4D97-AF65-F5344CB8AC3E}">
        <p14:creationId xmlns:p14="http://schemas.microsoft.com/office/powerpoint/2010/main" val="2896251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5">
            <a:extLst>
              <a:ext uri="{FF2B5EF4-FFF2-40B4-BE49-F238E27FC236}">
                <a16:creationId xmlns:a16="http://schemas.microsoft.com/office/drawing/2014/main" xmlns="" id="{5ECD51B0-E371-4E0F-B5AF-3203D3DBC25D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" name="Shape 56">
            <a:extLst>
              <a:ext uri="{FF2B5EF4-FFF2-40B4-BE49-F238E27FC236}">
                <a16:creationId xmlns:a16="http://schemas.microsoft.com/office/drawing/2014/main" xmlns="" id="{1141A1C1-D7B5-465D-8F19-2F7BD16633A6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2981E4-E3EE-47F3-ADDE-7C2C26FBC37F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Answers</a:t>
            </a:r>
          </a:p>
        </p:txBody>
      </p:sp>
      <p:sp>
        <p:nvSpPr>
          <p:cNvPr id="7" name="Shape 541">
            <a:extLst>
              <a:ext uri="{FF2B5EF4-FFF2-40B4-BE49-F238E27FC236}">
                <a16:creationId xmlns:a16="http://schemas.microsoft.com/office/drawing/2014/main" xmlns="" id="{059D6DD9-609F-4762-A3FC-7970E87015BB}"/>
              </a:ext>
            </a:extLst>
          </p:cNvPr>
          <p:cNvSpPr txBox="1">
            <a:spLocks/>
          </p:cNvSpPr>
          <p:nvPr/>
        </p:nvSpPr>
        <p:spPr>
          <a:xfrm>
            <a:off x="3658685" y="1008934"/>
            <a:ext cx="4874616" cy="48466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pt-BR" sz="3600" dirty="0">
                <a:latin typeface="Agency FB" panose="020B0503020202020204" pitchFamily="34" charset="0"/>
              </a:rPr>
              <a:t>(1) C           (6) B</a:t>
            </a:r>
            <a:br>
              <a:rPr lang="pt-BR" sz="3600" dirty="0">
                <a:latin typeface="Agency FB" panose="020B0503020202020204" pitchFamily="34" charset="0"/>
              </a:rPr>
            </a:br>
            <a:r>
              <a:rPr lang="pt-BR" sz="3600" dirty="0">
                <a:latin typeface="Agency FB" panose="020B0503020202020204" pitchFamily="34" charset="0"/>
              </a:rPr>
              <a:t>(2) B           (7) A</a:t>
            </a:r>
            <a:br>
              <a:rPr lang="pt-BR" sz="3600" dirty="0">
                <a:latin typeface="Agency FB" panose="020B0503020202020204" pitchFamily="34" charset="0"/>
              </a:rPr>
            </a:br>
            <a:r>
              <a:rPr lang="pt-BR" sz="3600" dirty="0">
                <a:latin typeface="Agency FB" panose="020B0503020202020204" pitchFamily="34" charset="0"/>
              </a:rPr>
              <a:t>(3) D           (8</a:t>
            </a:r>
            <a:r>
              <a:rPr lang="pt-BR" sz="3600">
                <a:latin typeface="Agency FB" panose="020B0503020202020204" pitchFamily="34" charset="0"/>
              </a:rPr>
              <a:t>) .</a:t>
            </a:r>
            <a:r>
              <a:rPr lang="pt-BR" sz="3600" dirty="0">
                <a:latin typeface="Agency FB" panose="020B0503020202020204" pitchFamily="34" charset="0"/>
              </a:rPr>
              <a:t/>
            </a:r>
            <a:br>
              <a:rPr lang="pt-BR" sz="3600" dirty="0">
                <a:latin typeface="Agency FB" panose="020B0503020202020204" pitchFamily="34" charset="0"/>
              </a:rPr>
            </a:br>
            <a:r>
              <a:rPr lang="pt-BR" sz="3600" dirty="0">
                <a:latin typeface="Agency FB" panose="020B0503020202020204" pitchFamily="34" charset="0"/>
              </a:rPr>
              <a:t>(4) D           (9)  .</a:t>
            </a:r>
            <a:br>
              <a:rPr lang="pt-BR" sz="3600" dirty="0">
                <a:latin typeface="Agency FB" panose="020B0503020202020204" pitchFamily="34" charset="0"/>
              </a:rPr>
            </a:br>
            <a:r>
              <a:rPr lang="pt-BR" sz="3600" dirty="0">
                <a:latin typeface="Agency FB" panose="020B0503020202020204" pitchFamily="34" charset="0"/>
              </a:rPr>
              <a:t>(5) B          (10) .  </a:t>
            </a:r>
          </a:p>
        </p:txBody>
      </p:sp>
      <p:sp>
        <p:nvSpPr>
          <p:cNvPr id="8" name="Shape 21">
            <a:extLst>
              <a:ext uri="{FF2B5EF4-FFF2-40B4-BE49-F238E27FC236}">
                <a16:creationId xmlns:a16="http://schemas.microsoft.com/office/drawing/2014/main" xmlns="" id="{AA804BE9-FDF2-4AEA-924D-54731E4C4671}"/>
              </a:ext>
            </a:extLst>
          </p:cNvPr>
          <p:cNvSpPr/>
          <p:nvPr/>
        </p:nvSpPr>
        <p:spPr>
          <a:xfrm flipV="1">
            <a:off x="0" y="6720112"/>
            <a:ext cx="12192000" cy="137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9031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27">
            <a:extLst>
              <a:ext uri="{FF2B5EF4-FFF2-40B4-BE49-F238E27FC236}">
                <a16:creationId xmlns:a16="http://schemas.microsoft.com/office/drawing/2014/main" xmlns="" id="{C54056E8-FA58-424C-8683-16A3AF9B8519}"/>
              </a:ext>
            </a:extLst>
          </p:cNvPr>
          <p:cNvSpPr txBox="1">
            <a:spLocks/>
          </p:cNvSpPr>
          <p:nvPr/>
        </p:nvSpPr>
        <p:spPr>
          <a:xfrm>
            <a:off x="1656522" y="450574"/>
            <a:ext cx="8878955" cy="539363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8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8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(1) List the effects of unilateral cerebellar lesion</a:t>
            </a:r>
            <a:r>
              <a:rPr lang="en-US" altLang="en-US" sz="2200" b="1" dirty="0">
                <a:solidFill>
                  <a:schemeClr val="bg2">
                    <a:lumMod val="25000"/>
                  </a:schemeClr>
                </a:solidFill>
                <a:ea typeface="Open Sans" panose="020B0604020202020204" charset="0"/>
                <a:cs typeface="Open Sans" panose="020B0604020202020204" charset="0"/>
              </a:rPr>
              <a:t>? </a:t>
            </a:r>
            <a:endParaRPr lang="en-US" sz="2200" b="1" dirty="0">
              <a:solidFill>
                <a:schemeClr val="bg2">
                  <a:lumMod val="25000"/>
                </a:schemeClr>
              </a:solidFill>
            </a:endParaRPr>
          </a:p>
          <a:p>
            <a:pPr marL="360000" indent="-18000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1800" dirty="0"/>
              <a:t>Intention Tremors</a:t>
            </a:r>
          </a:p>
          <a:p>
            <a:pPr marL="360000" indent="-18000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1800" dirty="0"/>
              <a:t>Unsteady Gait</a:t>
            </a:r>
          </a:p>
          <a:p>
            <a:pPr marL="360000" indent="-18000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1800" dirty="0"/>
              <a:t>Nystagmus</a:t>
            </a:r>
          </a:p>
          <a:p>
            <a:pPr marL="360000" indent="-18000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1800" dirty="0"/>
              <a:t>Dysarthria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8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(2) </a:t>
            </a:r>
            <a:r>
              <a:rPr lang="en-US" altLang="en-US" sz="2200" b="1" dirty="0">
                <a:solidFill>
                  <a:schemeClr val="bg2">
                    <a:lumMod val="25000"/>
                  </a:schemeClr>
                </a:solidFill>
              </a:rPr>
              <a:t>Name the three layers of the Cerebellum's cortex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  <a:p>
            <a:pPr marL="360000" indent="-18000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1800" dirty="0"/>
              <a:t>Molecular</a:t>
            </a:r>
          </a:p>
          <a:p>
            <a:pPr marL="360000" indent="-18000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1800" dirty="0"/>
              <a:t>Purkinje</a:t>
            </a:r>
          </a:p>
          <a:p>
            <a:pPr marL="360000" indent="-18000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1800" dirty="0"/>
              <a:t>Granular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8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(3) Damage to the cerebellum results in effects on which side of the body?</a:t>
            </a:r>
          </a:p>
          <a:p>
            <a:pPr marL="18000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800" dirty="0"/>
              <a:t>ipsilateral</a:t>
            </a:r>
          </a:p>
        </p:txBody>
      </p:sp>
    </p:spTree>
    <p:extLst>
      <p:ext uri="{BB962C8B-B14F-4D97-AF65-F5344CB8AC3E}">
        <p14:creationId xmlns:p14="http://schemas.microsoft.com/office/powerpoint/2010/main" val="1862492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44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DEC8C6-0E02-4AAC-AD6C-528974FC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9881"/>
          </a:xfrm>
        </p:spPr>
        <p:txBody>
          <a:bodyPr>
            <a:normAutofit/>
          </a:bodyPr>
          <a:lstStyle/>
          <a:p>
            <a:r>
              <a:rPr lang="en-US" sz="3600" b="1" dirty="0"/>
              <a:t>Cerebellum</a:t>
            </a:r>
            <a:endParaRPr lang="en-GB" sz="36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33D91B9-987A-4AA8-863F-C54F788E6A9E}"/>
              </a:ext>
            </a:extLst>
          </p:cNvPr>
          <p:cNvSpPr/>
          <p:nvPr/>
        </p:nvSpPr>
        <p:spPr>
          <a:xfrm>
            <a:off x="748789" y="952934"/>
            <a:ext cx="109113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rgbClr val="FF0000"/>
                </a:solidFill>
                <a:latin typeface="+mj-lt"/>
              </a:rPr>
              <a:t>Origin: from </a:t>
            </a:r>
            <a:r>
              <a:rPr lang="en-GB" sz="2200" b="1" dirty="0">
                <a:solidFill>
                  <a:srgbClr val="FF0000"/>
                </a:solidFill>
                <a:latin typeface="+mj-lt"/>
              </a:rPr>
              <a:t>Hindbrain</a:t>
            </a:r>
            <a:r>
              <a:rPr lang="en-GB" sz="2200" dirty="0">
                <a:solidFill>
                  <a:srgbClr val="FF0000"/>
                </a:solidFill>
                <a:latin typeface="+mj-lt"/>
              </a:rPr>
              <a:t>.</a:t>
            </a:r>
          </a:p>
          <a:p>
            <a:pPr marL="360000" indent="-360000"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rgbClr val="FF0000"/>
                </a:solidFill>
                <a:latin typeface="+mj-lt"/>
              </a:rPr>
              <a:t>Position: lies </a:t>
            </a:r>
            <a:r>
              <a:rPr lang="en-GB" sz="2200" b="1" dirty="0">
                <a:solidFill>
                  <a:srgbClr val="FF0000"/>
                </a:solidFill>
                <a:latin typeface="+mj-lt"/>
              </a:rPr>
              <a:t>behind</a:t>
            </a:r>
            <a:r>
              <a:rPr lang="en-GB" sz="2200" dirty="0">
                <a:solidFill>
                  <a:srgbClr val="FF0000"/>
                </a:solidFill>
                <a:latin typeface="+mj-lt"/>
              </a:rPr>
              <a:t> Pons &amp; Medulla Separated from them by </a:t>
            </a:r>
            <a:r>
              <a:rPr lang="en-GB" sz="2200" b="1" dirty="0">
                <a:solidFill>
                  <a:srgbClr val="FF0000"/>
                </a:solidFill>
                <a:latin typeface="+mj-lt"/>
              </a:rPr>
              <a:t>Fourth ventricle</a:t>
            </a:r>
            <a:r>
              <a:rPr lang="en-GB" sz="2200" dirty="0">
                <a:solidFill>
                  <a:srgbClr val="FF0000"/>
                </a:solidFill>
                <a:latin typeface="+mj-lt"/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>
                <a:latin typeface="+mj-lt"/>
              </a:rPr>
              <a:t>Connection</a:t>
            </a:r>
            <a:r>
              <a:rPr lang="en-GB" sz="2200" dirty="0">
                <a:latin typeface="+mj-lt"/>
              </a:rPr>
              <a:t>: to the </a:t>
            </a:r>
            <a:r>
              <a:rPr lang="en-GB" sz="2200" b="1" dirty="0">
                <a:latin typeface="+mj-lt"/>
              </a:rPr>
              <a:t>brainstem</a:t>
            </a:r>
            <a:r>
              <a:rPr lang="en-GB" sz="2200" dirty="0">
                <a:latin typeface="+mj-lt"/>
              </a:rPr>
              <a:t> by Inferior, Middle &amp; Superior </a:t>
            </a:r>
            <a:r>
              <a:rPr lang="en-GB" sz="2200" b="1" dirty="0">
                <a:latin typeface="+mj-lt"/>
              </a:rPr>
              <a:t>Cerebellar Peduncles</a:t>
            </a:r>
            <a:r>
              <a:rPr lang="en-GB" sz="2200" dirty="0">
                <a:latin typeface="+mj-lt"/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200" dirty="0"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5214E45-D15D-49C7-B805-A3618236390B}"/>
              </a:ext>
            </a:extLst>
          </p:cNvPr>
          <p:cNvCxnSpPr>
            <a:cxnSpLocks/>
          </p:cNvCxnSpPr>
          <p:nvPr/>
        </p:nvCxnSpPr>
        <p:spPr>
          <a:xfrm>
            <a:off x="8125733" y="1629090"/>
            <a:ext cx="1773902" cy="0"/>
          </a:xfrm>
          <a:prstGeom prst="line">
            <a:avLst/>
          </a:prstGeom>
          <a:ln w="28575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FBA473C-4153-41B5-99C8-2551EFFFDAF9}"/>
              </a:ext>
            </a:extLst>
          </p:cNvPr>
          <p:cNvCxnSpPr>
            <a:cxnSpLocks/>
          </p:cNvCxnSpPr>
          <p:nvPr/>
        </p:nvCxnSpPr>
        <p:spPr>
          <a:xfrm>
            <a:off x="3492161" y="1629090"/>
            <a:ext cx="5232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2B3844D-59D9-48D2-95EA-974A206E7E81}"/>
              </a:ext>
            </a:extLst>
          </p:cNvPr>
          <p:cNvCxnSpPr>
            <a:cxnSpLocks/>
          </p:cNvCxnSpPr>
          <p:nvPr/>
        </p:nvCxnSpPr>
        <p:spPr>
          <a:xfrm>
            <a:off x="4342654" y="1629090"/>
            <a:ext cx="878703" cy="0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3DC932D-1182-4141-BBAB-A1AF37F05DE9}"/>
              </a:ext>
            </a:extLst>
          </p:cNvPr>
          <p:cNvCxnSpPr/>
          <p:nvPr/>
        </p:nvCxnSpPr>
        <p:spPr>
          <a:xfrm>
            <a:off x="4893648" y="1963387"/>
            <a:ext cx="792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ADAF462-C94E-4703-8DBC-6C6AEC8648DE}"/>
              </a:ext>
            </a:extLst>
          </p:cNvPr>
          <p:cNvCxnSpPr/>
          <p:nvPr/>
        </p:nvCxnSpPr>
        <p:spPr>
          <a:xfrm>
            <a:off x="5763043" y="1963387"/>
            <a:ext cx="792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994ADBA8-7F85-4134-A48E-A6A007B93F33}"/>
              </a:ext>
            </a:extLst>
          </p:cNvPr>
          <p:cNvCxnSpPr/>
          <p:nvPr/>
        </p:nvCxnSpPr>
        <p:spPr>
          <a:xfrm>
            <a:off x="6888614" y="1963387"/>
            <a:ext cx="93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FDA9686-C69E-4158-82FB-A01DF2210125}"/>
              </a:ext>
            </a:extLst>
          </p:cNvPr>
          <p:cNvSpPr txBox="1"/>
          <p:nvPr/>
        </p:nvSpPr>
        <p:spPr>
          <a:xfrm>
            <a:off x="4745291" y="1917912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(medulla)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63B5301-98EC-466D-B317-B7C7AA0B5DA4}"/>
              </a:ext>
            </a:extLst>
          </p:cNvPr>
          <p:cNvSpPr txBox="1"/>
          <p:nvPr/>
        </p:nvSpPr>
        <p:spPr>
          <a:xfrm>
            <a:off x="5792956" y="1910470"/>
            <a:ext cx="64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(pons)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F68B0C4-C23A-4CFF-9B79-5D2664BA2300}"/>
              </a:ext>
            </a:extLst>
          </p:cNvPr>
          <p:cNvSpPr txBox="1"/>
          <p:nvPr/>
        </p:nvSpPr>
        <p:spPr>
          <a:xfrm>
            <a:off x="6786708" y="1910471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(midbrain)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B1ADD77C-1FC8-466F-8BC1-BACC3D979AA5}"/>
              </a:ext>
            </a:extLst>
          </p:cNvPr>
          <p:cNvGrpSpPr/>
          <p:nvPr/>
        </p:nvGrpSpPr>
        <p:grpSpPr>
          <a:xfrm>
            <a:off x="7777316" y="2998838"/>
            <a:ext cx="3882821" cy="3561903"/>
            <a:chOff x="7777316" y="2998838"/>
            <a:chExt cx="3882821" cy="3561903"/>
          </a:xfrm>
        </p:grpSpPr>
        <p:pic>
          <p:nvPicPr>
            <p:cNvPr id="7" name="Picture 2" descr="C:\Documents and Settings\User\My Documents\My Pictures\Picture11.jpg">
              <a:extLst>
                <a:ext uri="{FF2B5EF4-FFF2-40B4-BE49-F238E27FC236}">
                  <a16:creationId xmlns:a16="http://schemas.microsoft.com/office/drawing/2014/main" xmlns="" id="{58E98FA1-52A0-49C6-9E58-32958B7F70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7" t="3226" r="3495" b="3175"/>
            <a:stretch/>
          </p:blipFill>
          <p:spPr bwMode="auto">
            <a:xfrm>
              <a:off x="7777316" y="2998838"/>
              <a:ext cx="3882821" cy="3561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DBC488EF-E835-4685-858A-E6F0DFDD1519}"/>
                </a:ext>
              </a:extLst>
            </p:cNvPr>
            <p:cNvCxnSpPr/>
            <p:nvPr/>
          </p:nvCxnSpPr>
          <p:spPr>
            <a:xfrm>
              <a:off x="8445910" y="4001729"/>
              <a:ext cx="1052051" cy="137652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0A30E518-ECE2-4908-A1B0-F0F3327B5C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99635" y="3127971"/>
              <a:ext cx="994506" cy="101141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xmlns="" id="{73E1F2AD-C354-47E9-8A4D-A81AFD69C2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27197" y="3568700"/>
              <a:ext cx="1396180" cy="1265824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6E57A07D-A23F-4C06-B006-09F5C8E9347E}"/>
              </a:ext>
            </a:extLst>
          </p:cNvPr>
          <p:cNvGrpSpPr/>
          <p:nvPr/>
        </p:nvGrpSpPr>
        <p:grpSpPr>
          <a:xfrm>
            <a:off x="838200" y="2998838"/>
            <a:ext cx="3497826" cy="3453841"/>
            <a:chOff x="838200" y="2998838"/>
            <a:chExt cx="3497826" cy="3453841"/>
          </a:xfrm>
        </p:grpSpPr>
        <p:pic>
          <p:nvPicPr>
            <p:cNvPr id="6" name="Picture 2" descr="C:\Documents and Settings\User\My Documents\My Pictures\Picture1o.jpg">
              <a:extLst>
                <a:ext uri="{FF2B5EF4-FFF2-40B4-BE49-F238E27FC236}">
                  <a16:creationId xmlns:a16="http://schemas.microsoft.com/office/drawing/2014/main" xmlns="" id="{52222A6F-ADC7-4126-A21C-5D362571C0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8" t="2888" r="3253" b="1783"/>
            <a:stretch/>
          </p:blipFill>
          <p:spPr bwMode="auto">
            <a:xfrm>
              <a:off x="838200" y="2998838"/>
              <a:ext cx="3497826" cy="3453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xmlns="" id="{B98B2465-B245-4845-AC41-128061113F3A}"/>
                </a:ext>
              </a:extLst>
            </p:cNvPr>
            <p:cNvCxnSpPr>
              <a:cxnSpLocks/>
            </p:cNvCxnSpPr>
            <p:nvPr/>
          </p:nvCxnSpPr>
          <p:spPr>
            <a:xfrm>
              <a:off x="1410600" y="4139381"/>
              <a:ext cx="694406" cy="208577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xmlns="" id="{6CB9F164-B774-4283-8D30-418AA6FD08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3038" y="5477804"/>
              <a:ext cx="694406" cy="162600"/>
            </a:xfrm>
            <a:prstGeom prst="straightConnector1">
              <a:avLst/>
            </a:prstGeom>
            <a:ln w="57150">
              <a:solidFill>
                <a:srgbClr val="9900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xmlns="" id="{F57528F7-17B4-4CD1-B309-F4305E9462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1741" y="4663710"/>
              <a:ext cx="711350" cy="487437"/>
            </a:xfrm>
            <a:prstGeom prst="straightConnector1">
              <a:avLst/>
            </a:prstGeom>
            <a:ln w="57150">
              <a:solidFill>
                <a:srgbClr val="CC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53B71D67-6519-4FAA-983A-A149CCEE56FE}"/>
              </a:ext>
            </a:extLst>
          </p:cNvPr>
          <p:cNvGrpSpPr/>
          <p:nvPr/>
        </p:nvGrpSpPr>
        <p:grpSpPr>
          <a:xfrm>
            <a:off x="4508092" y="2998838"/>
            <a:ext cx="3269224" cy="3554033"/>
            <a:chOff x="4508092" y="2998838"/>
            <a:chExt cx="3269224" cy="355403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E042A85F-7420-4593-B2F5-EB5FB766AAA5}"/>
                </a:ext>
              </a:extLst>
            </p:cNvPr>
            <p:cNvGrpSpPr/>
            <p:nvPr/>
          </p:nvGrpSpPr>
          <p:grpSpPr>
            <a:xfrm>
              <a:off x="4508092" y="2998838"/>
              <a:ext cx="3269224" cy="3554033"/>
              <a:chOff x="4508092" y="2582154"/>
              <a:chExt cx="3269224" cy="3970717"/>
            </a:xfrm>
          </p:grpSpPr>
          <p:pic>
            <p:nvPicPr>
              <p:cNvPr id="1026" name="Picture 2" descr="Image result for cerebellum and brainstem">
                <a:extLst>
                  <a:ext uri="{FF2B5EF4-FFF2-40B4-BE49-F238E27FC236}">
                    <a16:creationId xmlns:a16="http://schemas.microsoft.com/office/drawing/2014/main" xmlns="" id="{349590C3-F4F1-44BD-B3B3-4947F6FF8E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8092" y="2582154"/>
                <a:ext cx="3269224" cy="39707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8651328F-410E-4A56-B633-89031DDA4CD2}"/>
                  </a:ext>
                </a:extLst>
              </p:cNvPr>
              <p:cNvSpPr txBox="1"/>
              <p:nvPr/>
            </p:nvSpPr>
            <p:spPr>
              <a:xfrm>
                <a:off x="6786708" y="6196595"/>
                <a:ext cx="5613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Extra</a:t>
                </a:r>
                <a:endPara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</p:grp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xmlns="" id="{C76BB675-B17B-4AE9-855E-019D109FE2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53987" y="5559104"/>
              <a:ext cx="694406" cy="162600"/>
            </a:xfrm>
            <a:prstGeom prst="straightConnector1">
              <a:avLst/>
            </a:prstGeom>
            <a:ln w="57150">
              <a:solidFill>
                <a:srgbClr val="9900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xmlns="" id="{E5B8F77A-7293-4183-971F-E643E3031C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27525" y="4771913"/>
              <a:ext cx="749393" cy="24232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xmlns="" id="{43655328-C138-4899-ABF0-8B525FA3D1E9}"/>
                </a:ext>
              </a:extLst>
            </p:cNvPr>
            <p:cNvCxnSpPr>
              <a:cxnSpLocks/>
            </p:cNvCxnSpPr>
            <p:nvPr/>
          </p:nvCxnSpPr>
          <p:spPr>
            <a:xfrm>
              <a:off x="5353987" y="4547647"/>
              <a:ext cx="921213" cy="7871"/>
            </a:xfrm>
            <a:prstGeom prst="straightConnector1">
              <a:avLst/>
            </a:prstGeom>
            <a:ln w="57150">
              <a:solidFill>
                <a:srgbClr val="CC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9566AB3-BB7D-47CD-B0B4-1516F135A4D1}"/>
              </a:ext>
            </a:extLst>
          </p:cNvPr>
          <p:cNvGrpSpPr/>
          <p:nvPr/>
        </p:nvGrpSpPr>
        <p:grpSpPr>
          <a:xfrm>
            <a:off x="10524132" y="726228"/>
            <a:ext cx="702436" cy="734036"/>
            <a:chOff x="6593703" y="353560"/>
            <a:chExt cx="702436" cy="734036"/>
          </a:xfrm>
        </p:grpSpPr>
        <p:pic>
          <p:nvPicPr>
            <p:cNvPr id="31" name="Picture 2" descr="Image result for youtube">
              <a:hlinkClick r:id="rId5"/>
              <a:extLst>
                <a:ext uri="{FF2B5EF4-FFF2-40B4-BE49-F238E27FC236}">
                  <a16:creationId xmlns:a16="http://schemas.microsoft.com/office/drawing/2014/main" xmlns="" id="{78713248-CA9D-4A59-9E89-2E8F78B7CD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319" y="353560"/>
              <a:ext cx="682625" cy="48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09E195DC-4466-44C9-85BF-85F16F67558A}"/>
                </a:ext>
              </a:extLst>
            </p:cNvPr>
            <p:cNvSpPr txBox="1"/>
            <p:nvPr/>
          </p:nvSpPr>
          <p:spPr>
            <a:xfrm>
              <a:off x="6593703" y="779819"/>
              <a:ext cx="7024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Playlist</a:t>
              </a:r>
              <a:endParaRPr lang="en-GB" i="1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8044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77C645E-C442-4A9D-8C7C-70EF49646770}"/>
              </a:ext>
            </a:extLst>
          </p:cNvPr>
          <p:cNvSpPr/>
          <p:nvPr/>
        </p:nvSpPr>
        <p:spPr>
          <a:xfrm>
            <a:off x="1062593" y="5629778"/>
            <a:ext cx="6926977" cy="659499"/>
          </a:xfrm>
          <a:prstGeom prst="rect">
            <a:avLst/>
          </a:prstGeom>
          <a:solidFill>
            <a:srgbClr val="85C8E3"/>
          </a:solidFill>
          <a:ln w="28575">
            <a:solidFill>
              <a:srgbClr val="85C8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7E1AA20-3B87-43F0-8E29-0D0C39966041}"/>
              </a:ext>
            </a:extLst>
          </p:cNvPr>
          <p:cNvSpPr/>
          <p:nvPr/>
        </p:nvSpPr>
        <p:spPr>
          <a:xfrm>
            <a:off x="1041992" y="4880568"/>
            <a:ext cx="6926977" cy="672875"/>
          </a:xfrm>
          <a:prstGeom prst="rect">
            <a:avLst/>
          </a:prstGeom>
          <a:solidFill>
            <a:srgbClr val="67D1A0"/>
          </a:solidFill>
          <a:ln w="28575">
            <a:solidFill>
              <a:srgbClr val="67D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B5D6306-D1E9-44A0-BCE4-A92123BA6769}"/>
              </a:ext>
            </a:extLst>
          </p:cNvPr>
          <p:cNvSpPr/>
          <p:nvPr/>
        </p:nvSpPr>
        <p:spPr>
          <a:xfrm>
            <a:off x="1041992" y="4096747"/>
            <a:ext cx="6926977" cy="701835"/>
          </a:xfrm>
          <a:prstGeom prst="rect">
            <a:avLst/>
          </a:prstGeom>
          <a:solidFill>
            <a:srgbClr val="FFFFB9"/>
          </a:solidFill>
          <a:ln w="28575">
            <a:solidFill>
              <a:srgbClr val="FFF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DC4D0D6-EAFA-4CCB-B3AD-219F3D59A64F}"/>
              </a:ext>
            </a:extLst>
          </p:cNvPr>
          <p:cNvSpPr/>
          <p:nvPr/>
        </p:nvSpPr>
        <p:spPr>
          <a:xfrm>
            <a:off x="781878" y="1465006"/>
            <a:ext cx="6860500" cy="1633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0" indent="-4572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It consists of </a:t>
            </a:r>
            <a:r>
              <a: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two Cerebellar Hemispheres </a:t>
            </a:r>
            <a:r>
              <a:rPr lang="en-US" sz="2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joined</a:t>
            </a:r>
            <a:br>
              <a:rPr lang="en-US" sz="2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</a:br>
            <a:r>
              <a:rPr lang="en-US" sz="2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in midline by the </a:t>
            </a:r>
            <a:r>
              <a: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Vermis</a:t>
            </a:r>
            <a:r>
              <a:rPr lang="en-US" sz="2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. </a:t>
            </a:r>
            <a:r>
              <a:rPr lang="en-US" sz="140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and paravermis (intermediate zone) is between vermis and hemisphere </a:t>
            </a:r>
          </a:p>
          <a:p>
            <a:pPr marL="360000" lvl="0" indent="-4572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Its surface is highly convoluted forming </a:t>
            </a:r>
            <a:r>
              <a: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Folia</a:t>
            </a:r>
            <a:br>
              <a: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</a:br>
            <a:r>
              <a: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200" kern="1200" dirty="0">
                <a:solidFill>
                  <a:srgbClr val="92D050"/>
                </a:solidFill>
                <a:latin typeface="+mj-lt"/>
                <a:ea typeface="+mn-ea"/>
                <a:cs typeface="+mn-cs"/>
              </a:rPr>
              <a:t>(like gyri)</a:t>
            </a:r>
            <a:r>
              <a:rPr lang="en-US" sz="2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, separated  by </a:t>
            </a:r>
            <a:r>
              <a: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Fissures </a:t>
            </a:r>
            <a:r>
              <a:rPr lang="en-US" sz="2200" kern="1200" dirty="0">
                <a:solidFill>
                  <a:srgbClr val="92D050"/>
                </a:solidFill>
                <a:latin typeface="+mj-lt"/>
                <a:ea typeface="+mn-ea"/>
                <a:cs typeface="+mn-cs"/>
              </a:rPr>
              <a:t>(like sulci)</a:t>
            </a:r>
            <a:r>
              <a:rPr lang="en-US" sz="2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.</a:t>
            </a:r>
            <a:endParaRPr lang="en-US" sz="2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A2B1431-A939-4008-BB1C-9347F75F288A}"/>
              </a:ext>
            </a:extLst>
          </p:cNvPr>
          <p:cNvCxnSpPr>
            <a:cxnSpLocks/>
          </p:cNvCxnSpPr>
          <p:nvPr/>
        </p:nvCxnSpPr>
        <p:spPr>
          <a:xfrm>
            <a:off x="3291915" y="2099241"/>
            <a:ext cx="736747" cy="0"/>
          </a:xfrm>
          <a:prstGeom prst="line">
            <a:avLst/>
          </a:prstGeom>
          <a:ln w="28575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26DB51F-7A3F-478D-A63C-298768598C9B}"/>
              </a:ext>
            </a:extLst>
          </p:cNvPr>
          <p:cNvGrpSpPr/>
          <p:nvPr/>
        </p:nvGrpSpPr>
        <p:grpSpPr>
          <a:xfrm>
            <a:off x="7511106" y="78736"/>
            <a:ext cx="4656667" cy="3977018"/>
            <a:chOff x="7236542" y="1376516"/>
            <a:chExt cx="4648200" cy="503346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2B71BDBD-D2A1-4371-BF9B-D50DC646428E}"/>
                </a:ext>
              </a:extLst>
            </p:cNvPr>
            <p:cNvGrpSpPr/>
            <p:nvPr/>
          </p:nvGrpSpPr>
          <p:grpSpPr>
            <a:xfrm>
              <a:off x="7236542" y="1376516"/>
              <a:ext cx="4648200" cy="5033467"/>
              <a:chOff x="5791200" y="1371601"/>
              <a:chExt cx="4648200" cy="4800599"/>
            </a:xfrm>
          </p:grpSpPr>
          <p:pic>
            <p:nvPicPr>
              <p:cNvPr id="7" name="Content Placeholder 8" descr="5th &amp; 7th 018.jpg">
                <a:extLst>
                  <a:ext uri="{FF2B5EF4-FFF2-40B4-BE49-F238E27FC236}">
                    <a16:creationId xmlns:a16="http://schemas.microsoft.com/office/drawing/2014/main" xmlns="" id="{233AC30B-B92C-4C3D-8EB5-8131A7614A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791200" y="1371601"/>
                <a:ext cx="4648200" cy="4765675"/>
              </a:xfrm>
              <a:prstGeom prst="rect">
                <a:avLst/>
              </a:prstGeom>
              <a:ln w="38100" cap="sq">
                <a:noFill/>
              </a:ln>
              <a:effectLst/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3B68BBD6-57DC-41B1-8268-ADDDF94245C7}"/>
                  </a:ext>
                </a:extLst>
              </p:cNvPr>
              <p:cNvSpPr/>
              <p:nvPr/>
            </p:nvSpPr>
            <p:spPr>
              <a:xfrm>
                <a:off x="6248400" y="3633915"/>
                <a:ext cx="840658" cy="171169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B819F191-65A6-400E-8898-9CAF60950AEE}"/>
                  </a:ext>
                </a:extLst>
              </p:cNvPr>
              <p:cNvSpPr/>
              <p:nvPr/>
            </p:nvSpPr>
            <p:spPr>
              <a:xfrm>
                <a:off x="6248400" y="6007510"/>
                <a:ext cx="914400" cy="16469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1AB624BB-5617-4FE1-B16D-7718A8B9EE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70142" y="2851355"/>
              <a:ext cx="1160206" cy="147485"/>
            </a:xfrm>
            <a:prstGeom prst="straightConnector1">
              <a:avLst/>
            </a:prstGeom>
            <a:ln w="57150">
              <a:solidFill>
                <a:srgbClr val="FF66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B338800-2BAB-4DD7-BA94-3AFE8C78257C}"/>
              </a:ext>
            </a:extLst>
          </p:cNvPr>
          <p:cNvSpPr/>
          <p:nvPr/>
        </p:nvSpPr>
        <p:spPr>
          <a:xfrm>
            <a:off x="1122631" y="3547562"/>
            <a:ext cx="6963697" cy="2803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Anatomical Subdivision</a:t>
            </a:r>
          </a:p>
          <a:p>
            <a:pPr marL="360000" lvl="0" indent="-354013">
              <a:lnSpc>
                <a:spcPct val="90000"/>
              </a:lnSpc>
              <a:spcBef>
                <a:spcPts val="1000"/>
              </a:spcBef>
              <a:buFontTx/>
              <a:buAutoNum type="arabicPeriod"/>
              <a:defRPr/>
            </a:pPr>
            <a:r>
              <a:rPr lang="en-US" sz="22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Anterior</a:t>
            </a: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lobe</a:t>
            </a: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: </a:t>
            </a:r>
            <a:r>
              <a:rPr lang="en-US" sz="2200" u="sng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in front</a:t>
            </a: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of primary fissure, on the superior surface.</a:t>
            </a:r>
          </a:p>
          <a:p>
            <a:pPr marL="360000" lvl="0" indent="-354013">
              <a:lnSpc>
                <a:spcPct val="90000"/>
              </a:lnSpc>
              <a:spcBef>
                <a:spcPts val="1000"/>
              </a:spcBef>
              <a:buFontTx/>
              <a:buAutoNum type="arabicPeriod"/>
              <a:defRPr/>
            </a:pPr>
            <a:r>
              <a:rPr lang="en-US" sz="22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Posterior </a:t>
            </a: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(middle) </a:t>
            </a:r>
            <a:r>
              <a:rPr lang="en-US" sz="22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lobe</a:t>
            </a: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: </a:t>
            </a:r>
            <a:r>
              <a:rPr lang="en-US" sz="2200" u="sng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behind</a:t>
            </a: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primary fissure (Between Primary &amp; Secondary/posterolateral fissures).</a:t>
            </a:r>
          </a:p>
          <a:p>
            <a:pPr marL="360000" lvl="0" indent="-354013">
              <a:lnSpc>
                <a:spcPct val="90000"/>
              </a:lnSpc>
              <a:spcBef>
                <a:spcPts val="1000"/>
              </a:spcBef>
              <a:buFontTx/>
              <a:buAutoNum type="arabicPeriod"/>
              <a:defRPr/>
            </a:pPr>
            <a:r>
              <a:rPr lang="en-US" sz="22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Flocculonodular lobe</a:t>
            </a: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: </a:t>
            </a:r>
            <a:r>
              <a:rPr lang="en-US" sz="2200" u="sng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in front</a:t>
            </a: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of secondary (Posterolateral) fissure, on the inferior surface 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2E21BEC-DD94-46D7-817A-8C1BBCDA64A8}"/>
              </a:ext>
            </a:extLst>
          </p:cNvPr>
          <p:cNvGrpSpPr/>
          <p:nvPr/>
        </p:nvGrpSpPr>
        <p:grpSpPr>
          <a:xfrm>
            <a:off x="8007436" y="4245928"/>
            <a:ext cx="3664008" cy="2267888"/>
            <a:chOff x="8007436" y="4245928"/>
            <a:chExt cx="3664008" cy="2267888"/>
          </a:xfrm>
        </p:grpSpPr>
        <p:pic>
          <p:nvPicPr>
            <p:cNvPr id="27650" name="Picture 2" descr="Fig 1.1 - Anatomical lobes of the cerebellum.">
              <a:extLst>
                <a:ext uri="{FF2B5EF4-FFF2-40B4-BE49-F238E27FC236}">
                  <a16:creationId xmlns:a16="http://schemas.microsoft.com/office/drawing/2014/main" xmlns="" id="{ADBF2DDE-8DF0-48E9-AD3E-DEB3152FB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436" y="4245928"/>
              <a:ext cx="3664008" cy="2267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EED3404-AC55-4D98-8211-543105C671E7}"/>
                </a:ext>
              </a:extLst>
            </p:cNvPr>
            <p:cNvSpPr txBox="1"/>
            <p:nvPr/>
          </p:nvSpPr>
          <p:spPr>
            <a:xfrm>
              <a:off x="11073114" y="6050665"/>
              <a:ext cx="561372" cy="275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81CC4EC6-91AD-4DB1-B909-B1DF9E5BC567}"/>
              </a:ext>
            </a:extLst>
          </p:cNvPr>
          <p:cNvCxnSpPr/>
          <p:nvPr/>
        </p:nvCxnSpPr>
        <p:spPr>
          <a:xfrm>
            <a:off x="4420957" y="4420672"/>
            <a:ext cx="1728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99B677C-259B-4CE6-9700-2B8632EE6F61}"/>
              </a:ext>
            </a:extLst>
          </p:cNvPr>
          <p:cNvCxnSpPr>
            <a:cxnSpLocks/>
          </p:cNvCxnSpPr>
          <p:nvPr/>
        </p:nvCxnSpPr>
        <p:spPr>
          <a:xfrm>
            <a:off x="3935896" y="5459454"/>
            <a:ext cx="3784966" cy="0"/>
          </a:xfrm>
          <a:prstGeom prst="line">
            <a:avLst/>
          </a:prstGeom>
          <a:ln w="28575">
            <a:solidFill>
              <a:srgbClr val="EA7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4">
            <a:extLst>
              <a:ext uri="{FF2B5EF4-FFF2-40B4-BE49-F238E27FC236}">
                <a16:creationId xmlns:a16="http://schemas.microsoft.com/office/drawing/2014/main" xmlns="" id="{AACA0142-D494-4BA0-9F99-FF2E7D4E9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4759" y="4248710"/>
            <a:ext cx="506774" cy="365623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xmlns="" id="{6CF39DC0-2E3C-46CA-82F3-6E879A178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425" y="6106465"/>
            <a:ext cx="820042" cy="365623"/>
          </a:xfrm>
          <a:prstGeom prst="rect">
            <a:avLst/>
          </a:prstGeom>
          <a:noFill/>
          <a:ln w="28575">
            <a:solidFill>
              <a:srgbClr val="EA727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96EFBD37-289D-44D3-9AAC-3A9C36C6FEB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Cerebellum</a:t>
            </a:r>
          </a:p>
          <a:p>
            <a:r>
              <a:rPr lang="en-US" sz="3200" b="1" dirty="0"/>
              <a:t>External Features</a:t>
            </a:r>
            <a:endParaRPr lang="en-GB" sz="3200" b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6A37DCB1-ED7C-438B-8DB7-DDE867F47229}"/>
              </a:ext>
            </a:extLst>
          </p:cNvPr>
          <p:cNvCxnSpPr/>
          <p:nvPr/>
        </p:nvCxnSpPr>
        <p:spPr>
          <a:xfrm flipH="1" flipV="1">
            <a:off x="9644759" y="1371033"/>
            <a:ext cx="1428355" cy="306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6CCDDC4-0096-490B-BC76-E3EF2E843483}"/>
              </a:ext>
            </a:extLst>
          </p:cNvPr>
          <p:cNvSpPr txBox="1"/>
          <p:nvPr/>
        </p:nvSpPr>
        <p:spPr>
          <a:xfrm>
            <a:off x="11095288" y="1465006"/>
            <a:ext cx="745724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200" dirty="0">
                <a:solidFill>
                  <a:srgbClr val="FF8BB2"/>
                </a:solidFill>
              </a:rPr>
              <a:t>Superior vermis</a:t>
            </a:r>
            <a:endParaRPr lang="ar-SA" sz="1200" dirty="0">
              <a:solidFill>
                <a:srgbClr val="FF8BB2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D488C174-D37F-4F63-8178-6EF7E076D36C}"/>
              </a:ext>
            </a:extLst>
          </p:cNvPr>
          <p:cNvCxnSpPr>
            <a:cxnSpLocks/>
          </p:cNvCxnSpPr>
          <p:nvPr/>
        </p:nvCxnSpPr>
        <p:spPr>
          <a:xfrm flipH="1">
            <a:off x="9787467" y="2551124"/>
            <a:ext cx="1285647" cy="353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DA20832-CDE6-41BD-822A-52A76C960A1F}"/>
              </a:ext>
            </a:extLst>
          </p:cNvPr>
          <p:cNvSpPr txBox="1"/>
          <p:nvPr/>
        </p:nvSpPr>
        <p:spPr>
          <a:xfrm>
            <a:off x="11073114" y="2235734"/>
            <a:ext cx="657454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200" dirty="0">
                <a:solidFill>
                  <a:srgbClr val="FF8BB2"/>
                </a:solidFill>
              </a:rPr>
              <a:t>inferior vermis</a:t>
            </a:r>
            <a:endParaRPr lang="ar-SA" sz="1200" dirty="0">
              <a:solidFill>
                <a:srgbClr val="FF8BB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95530F9-447D-4DB2-8801-17E695920AB5}"/>
              </a:ext>
            </a:extLst>
          </p:cNvPr>
          <p:cNvSpPr txBox="1"/>
          <p:nvPr/>
        </p:nvSpPr>
        <p:spPr>
          <a:xfrm>
            <a:off x="5099891" y="234131"/>
            <a:ext cx="2542487" cy="1107996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1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Cerebellum has 3 fissures:</a:t>
            </a:r>
          </a:p>
          <a:p>
            <a:pPr marL="285750" indent="-285750">
              <a:buFontTx/>
              <a:buChar char="-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2 main (primary) fissures (related to lobes): primary and secondary (posterolateral)</a:t>
            </a:r>
          </a:p>
          <a:p>
            <a:pPr marL="285750" indent="-285750">
              <a:buFontTx/>
              <a:buChar char="-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Horizontal fissure (largest/deepest) and not related to lobes</a:t>
            </a:r>
            <a:endParaRPr lang="ar-SA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61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314DB95-2850-4059-B5B4-40893D811F48}"/>
              </a:ext>
            </a:extLst>
          </p:cNvPr>
          <p:cNvGrpSpPr/>
          <p:nvPr/>
        </p:nvGrpSpPr>
        <p:grpSpPr>
          <a:xfrm>
            <a:off x="4025900" y="1764147"/>
            <a:ext cx="3971992" cy="4240320"/>
            <a:chOff x="4827988" y="1764020"/>
            <a:chExt cx="4191000" cy="424032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C8883D23-66DD-46A9-9EC9-C5CB0C1C33FD}"/>
                </a:ext>
              </a:extLst>
            </p:cNvPr>
            <p:cNvGrpSpPr/>
            <p:nvPr/>
          </p:nvGrpSpPr>
          <p:grpSpPr>
            <a:xfrm>
              <a:off x="4827988" y="1764020"/>
              <a:ext cx="4191000" cy="4240320"/>
              <a:chOff x="7290371" y="890427"/>
              <a:chExt cx="4191000" cy="4240320"/>
            </a:xfrm>
          </p:grpSpPr>
          <p:pic>
            <p:nvPicPr>
              <p:cNvPr id="7" name="Content Placeholder 8" descr="5th &amp; 7th 018.jpg">
                <a:extLst>
                  <a:ext uri="{FF2B5EF4-FFF2-40B4-BE49-F238E27FC236}">
                    <a16:creationId xmlns:a16="http://schemas.microsoft.com/office/drawing/2014/main" xmlns="" id="{54AC4B5F-B773-4ADB-BA61-69C86E13B1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290371" y="890427"/>
                <a:ext cx="4191000" cy="4114800"/>
              </a:xfrm>
              <a:prstGeom prst="rect">
                <a:avLst/>
              </a:prstGeom>
              <a:ln w="38100" cap="sq">
                <a:noFill/>
                <a:prstDash val="solid"/>
                <a:miter lim="800000"/>
              </a:ln>
              <a:effectLst/>
            </p:spPr>
          </p:pic>
          <p:sp>
            <p:nvSpPr>
              <p:cNvPr id="8" name="TextBox 11">
                <a:extLst>
                  <a:ext uri="{FF2B5EF4-FFF2-40B4-BE49-F238E27FC236}">
                    <a16:creationId xmlns:a16="http://schemas.microsoft.com/office/drawing/2014/main" xmlns="" id="{3CC9A808-17AC-4F7A-AEA3-4D8BF3DD77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69149" y="4899915"/>
                <a:ext cx="1691097" cy="2308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900" b="1" dirty="0" err="1"/>
                  <a:t>Anterroinferior</a:t>
                </a:r>
                <a:r>
                  <a:rPr lang="en-US" altLang="en-US" sz="900" b="1" dirty="0"/>
                  <a:t> Surface</a:t>
                </a:r>
              </a:p>
            </p:txBody>
          </p:sp>
          <p:sp>
            <p:nvSpPr>
              <p:cNvPr id="9" name="TextBox 13">
                <a:extLst>
                  <a:ext uri="{FF2B5EF4-FFF2-40B4-BE49-F238E27FC236}">
                    <a16:creationId xmlns:a16="http://schemas.microsoft.com/office/drawing/2014/main" xmlns="" id="{DA78A96E-2E64-4EED-8F5D-7994345A76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69149" y="2795427"/>
                <a:ext cx="1371600" cy="2301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900" b="1" dirty="0"/>
                  <a:t>Superior Surface</a:t>
                </a:r>
              </a:p>
            </p:txBody>
          </p:sp>
          <p:sp>
            <p:nvSpPr>
              <p:cNvPr id="10" name="TextBox 14">
                <a:extLst>
                  <a:ext uri="{FF2B5EF4-FFF2-40B4-BE49-F238E27FC236}">
                    <a16:creationId xmlns:a16="http://schemas.microsoft.com/office/drawing/2014/main" xmlns="" id="{C598ED34-E1B3-4072-AA8E-AD46BEBC1D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90771" y="3938428"/>
                <a:ext cx="990600" cy="307777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" name="5-Point Star 18">
                <a:extLst>
                  <a:ext uri="{FF2B5EF4-FFF2-40B4-BE49-F238E27FC236}">
                    <a16:creationId xmlns:a16="http://schemas.microsoft.com/office/drawing/2014/main" xmlns="" id="{31C73A02-1367-495F-95C0-AB3FDCE95BAF}"/>
                  </a:ext>
                </a:extLst>
              </p:cNvPr>
              <p:cNvSpPr/>
              <p:nvPr/>
            </p:nvSpPr>
            <p:spPr>
              <a:xfrm>
                <a:off x="9271571" y="4014627"/>
                <a:ext cx="76200" cy="76200"/>
              </a:xfrm>
              <a:prstGeom prst="star5">
                <a:avLst/>
              </a:prstGeom>
              <a:ln>
                <a:solidFill>
                  <a:srgbClr val="0F01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5-Point Star 19">
                <a:extLst>
                  <a:ext uri="{FF2B5EF4-FFF2-40B4-BE49-F238E27FC236}">
                    <a16:creationId xmlns:a16="http://schemas.microsoft.com/office/drawing/2014/main" xmlns="" id="{A827193E-86DE-4936-8010-CEF158087576}"/>
                  </a:ext>
                </a:extLst>
              </p:cNvPr>
              <p:cNvSpPr/>
              <p:nvPr/>
            </p:nvSpPr>
            <p:spPr>
              <a:xfrm flipH="1">
                <a:off x="9881171" y="4014627"/>
                <a:ext cx="46038" cy="76200"/>
              </a:xfrm>
              <a:prstGeom prst="star5">
                <a:avLst/>
              </a:prstGeom>
              <a:ln>
                <a:solidFill>
                  <a:srgbClr val="0F01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TextBox 14">
                <a:extLst>
                  <a:ext uri="{FF2B5EF4-FFF2-40B4-BE49-F238E27FC236}">
                    <a16:creationId xmlns:a16="http://schemas.microsoft.com/office/drawing/2014/main" xmlns="" id="{D13E87C6-C411-425D-B429-E9B2C919DF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8450" y="1396613"/>
                <a:ext cx="352327" cy="267512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dirty="0"/>
              </a:p>
            </p:txBody>
          </p:sp>
          <p:sp>
            <p:nvSpPr>
              <p:cNvPr id="24" name="TextBox 14">
                <a:extLst>
                  <a:ext uri="{FF2B5EF4-FFF2-40B4-BE49-F238E27FC236}">
                    <a16:creationId xmlns:a16="http://schemas.microsoft.com/office/drawing/2014/main" xmlns="" id="{EFB41885-6601-4D9A-BEAB-3950466031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92985" y="2223893"/>
                <a:ext cx="389362" cy="251889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dirty="0"/>
              </a:p>
            </p:txBody>
          </p:sp>
        </p:grpSp>
        <p:sp>
          <p:nvSpPr>
            <p:cNvPr id="27" name="TextBox 14">
              <a:extLst>
                <a:ext uri="{FF2B5EF4-FFF2-40B4-BE49-F238E27FC236}">
                  <a16:creationId xmlns:a16="http://schemas.microsoft.com/office/drawing/2014/main" xmlns="" id="{FD73B88E-91AD-4E45-B2E0-250156845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6080" y="2295607"/>
              <a:ext cx="361782" cy="218993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pic>
        <p:nvPicPr>
          <p:cNvPr id="5" name="Picture 20" descr="https://encrypted-tbn0.gstatic.com/images?q=tbn:ANd9GcSD3zQl2SQX5dP3DSf0R6W6yAhYeKZgnHoTaBL_O4C7Um42Bmnx">
            <a:extLst>
              <a:ext uri="{FF2B5EF4-FFF2-40B4-BE49-F238E27FC236}">
                <a16:creationId xmlns:a16="http://schemas.microsoft.com/office/drawing/2014/main" xmlns="" id="{715EDEC3-6C54-48F3-A6A8-A2DE1ACA5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53" y="1889023"/>
            <a:ext cx="342029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020A448-A96D-48F3-8956-D32DF4605F5B}"/>
              </a:ext>
            </a:extLst>
          </p:cNvPr>
          <p:cNvGrpSpPr/>
          <p:nvPr/>
        </p:nvGrpSpPr>
        <p:grpSpPr>
          <a:xfrm>
            <a:off x="8191500" y="1889023"/>
            <a:ext cx="3898900" cy="4114800"/>
            <a:chOff x="9018988" y="270554"/>
            <a:chExt cx="4427538" cy="411480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4F0EEA79-88B5-43C5-BC08-4EA762B60BEA}"/>
                </a:ext>
              </a:extLst>
            </p:cNvPr>
            <p:cNvGrpSpPr/>
            <p:nvPr/>
          </p:nvGrpSpPr>
          <p:grpSpPr>
            <a:xfrm>
              <a:off x="9018988" y="270554"/>
              <a:ext cx="4427538" cy="4114800"/>
              <a:chOff x="7589838" y="609601"/>
              <a:chExt cx="4427538" cy="4114800"/>
            </a:xfrm>
          </p:grpSpPr>
          <p:pic>
            <p:nvPicPr>
              <p:cNvPr id="14" name="Picture 9" descr="WM 014">
                <a:extLst>
                  <a:ext uri="{FF2B5EF4-FFF2-40B4-BE49-F238E27FC236}">
                    <a16:creationId xmlns:a16="http://schemas.microsoft.com/office/drawing/2014/main" xmlns="" id="{C3AD7998-A31A-4894-BCB7-E534809A2B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7589838" y="609601"/>
                <a:ext cx="4427538" cy="4114800"/>
              </a:xfrm>
              <a:prstGeom prst="rect">
                <a:avLst/>
              </a:prstGeom>
              <a:ln w="38100" cap="sq">
                <a:noFill/>
                <a:prstDash val="solid"/>
                <a:miter lim="800000"/>
              </a:ln>
              <a:effectLst/>
            </p:spPr>
          </p:pic>
          <p:sp>
            <p:nvSpPr>
              <p:cNvPr id="15" name="TextBox 11">
                <a:extLst>
                  <a:ext uri="{FF2B5EF4-FFF2-40B4-BE49-F238E27FC236}">
                    <a16:creationId xmlns:a16="http://schemas.microsoft.com/office/drawing/2014/main" xmlns="" id="{C21F2BA8-7728-4A96-ABC4-1BF99D2060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23876" y="1219201"/>
                <a:ext cx="785163" cy="36933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900" b="1" dirty="0"/>
                  <a:t>Primary Fissure</a:t>
                </a:r>
              </a:p>
            </p:txBody>
          </p:sp>
          <p:sp>
            <p:nvSpPr>
              <p:cNvPr id="16" name="TextBox 14">
                <a:extLst>
                  <a:ext uri="{FF2B5EF4-FFF2-40B4-BE49-F238E27FC236}">
                    <a16:creationId xmlns:a16="http://schemas.microsoft.com/office/drawing/2014/main" xmlns="" id="{4B66FA02-25F4-4BD7-96A3-F0C32B8CB7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89838" y="3200401"/>
                <a:ext cx="1219200" cy="468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A7274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900" b="1" dirty="0"/>
                  <a:t>Posterolateral = Secondary Fissure</a:t>
                </a:r>
              </a:p>
            </p:txBody>
          </p:sp>
          <p:sp>
            <p:nvSpPr>
              <p:cNvPr id="20" name="Curved Up Arrow 23">
                <a:extLst>
                  <a:ext uri="{FF2B5EF4-FFF2-40B4-BE49-F238E27FC236}">
                    <a16:creationId xmlns:a16="http://schemas.microsoft.com/office/drawing/2014/main" xmlns="" id="{8F08608B-776E-40F5-8453-7509874BA88D}"/>
                  </a:ext>
                </a:extLst>
              </p:cNvPr>
              <p:cNvSpPr/>
              <p:nvPr/>
            </p:nvSpPr>
            <p:spPr>
              <a:xfrm>
                <a:off x="8961438" y="1447801"/>
                <a:ext cx="1752600" cy="457200"/>
              </a:xfrm>
              <a:prstGeom prst="curvedUp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ight Arrow 24">
                <a:extLst>
                  <a:ext uri="{FF2B5EF4-FFF2-40B4-BE49-F238E27FC236}">
                    <a16:creationId xmlns:a16="http://schemas.microsoft.com/office/drawing/2014/main" xmlns="" id="{E2837915-A7F4-4469-86B2-C3C33F9078D5}"/>
                  </a:ext>
                </a:extLst>
              </p:cNvPr>
              <p:cNvSpPr/>
              <p:nvPr/>
            </p:nvSpPr>
            <p:spPr>
              <a:xfrm>
                <a:off x="8809038" y="3276601"/>
                <a:ext cx="457200" cy="46038"/>
              </a:xfrm>
              <a:prstGeom prst="rightArrow">
                <a:avLst/>
              </a:prstGeom>
              <a:solidFill>
                <a:srgbClr val="EA727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8" name="TextBox 14">
              <a:extLst>
                <a:ext uri="{FF2B5EF4-FFF2-40B4-BE49-F238E27FC236}">
                  <a16:creationId xmlns:a16="http://schemas.microsoft.com/office/drawing/2014/main" xmlns="" id="{A6A5AC8B-F6F1-4C88-9148-B54D8ABFCE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47835" y="717523"/>
              <a:ext cx="782641" cy="206503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9" name="TextBox 14">
              <a:extLst>
                <a:ext uri="{FF2B5EF4-FFF2-40B4-BE49-F238E27FC236}">
                  <a16:creationId xmlns:a16="http://schemas.microsoft.com/office/drawing/2014/main" xmlns="" id="{47985155-6C1B-40DF-B806-C8F9C5A025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7225" y="1146790"/>
              <a:ext cx="590135" cy="335501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30" name="TextBox 14">
              <a:extLst>
                <a:ext uri="{FF2B5EF4-FFF2-40B4-BE49-F238E27FC236}">
                  <a16:creationId xmlns:a16="http://schemas.microsoft.com/office/drawing/2014/main" xmlns="" id="{1B4008B2-F1DA-4D32-993E-FFA734B230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95388" y="3946423"/>
              <a:ext cx="1268814" cy="211692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C542F34D-90D7-4FDC-A220-1BB7AFBAA23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Cerebellum</a:t>
            </a:r>
          </a:p>
          <a:p>
            <a:r>
              <a:rPr lang="en-US" sz="3200" b="1" dirty="0"/>
              <a:t>Anatomical Subdivision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68978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ccweb.itr.maryville.edu/myu/Bio321/..%5Cimage%5Ccerebellum.gif">
            <a:extLst>
              <a:ext uri="{FF2B5EF4-FFF2-40B4-BE49-F238E27FC236}">
                <a16:creationId xmlns:a16="http://schemas.microsoft.com/office/drawing/2014/main" xmlns="" id="{DDB39148-FA88-4707-AAA8-4A42ACD87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" r="1161" b="6081"/>
          <a:stretch/>
        </p:blipFill>
        <p:spPr bwMode="auto">
          <a:xfrm>
            <a:off x="1181914" y="382539"/>
            <a:ext cx="4366163" cy="30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4" descr="http://upload.wikimedia.org/wikipedia/commons/4/43/CerebellumDiv.png">
            <a:extLst>
              <a:ext uri="{FF2B5EF4-FFF2-40B4-BE49-F238E27FC236}">
                <a16:creationId xmlns:a16="http://schemas.microsoft.com/office/drawing/2014/main" xmlns="" id="{3C94EB19-001A-4778-912A-29B0BFAF7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91" y="516504"/>
            <a:ext cx="4648200" cy="286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n adults the weight ratio between cerebellum and cerebrum is 1:10,Infants 1:20&lt;/li&gt;&lt;/li&gt;&lt;/ul&gt;&lt;li&gt;Anatomy of cerebellum......">
            <a:extLst>
              <a:ext uri="{FF2B5EF4-FFF2-40B4-BE49-F238E27FC236}">
                <a16:creationId xmlns:a16="http://schemas.microsoft.com/office/drawing/2014/main" xmlns="" id="{BF01E0D0-9043-4A3E-A8BE-EF1D35FF6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4" b="13423"/>
          <a:stretch/>
        </p:blipFill>
        <p:spPr bwMode="auto">
          <a:xfrm>
            <a:off x="1332136" y="3629073"/>
            <a:ext cx="4215941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External surface of cerebellum&lt;br /&gt;Primary fissure&lt;br /&gt;&lt;ul&gt;&lt;li&gt;The deepest fissure in the vermis is primary fissure, whi...">
            <a:extLst>
              <a:ext uri="{FF2B5EF4-FFF2-40B4-BE49-F238E27FC236}">
                <a16:creationId xmlns:a16="http://schemas.microsoft.com/office/drawing/2014/main" xmlns="" id="{2606549D-8C34-4459-AB45-2C1B619BA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17278" r="5495" b="6532"/>
          <a:stretch>
            <a:fillRect/>
          </a:stretch>
        </p:blipFill>
        <p:spPr bwMode="auto">
          <a:xfrm>
            <a:off x="6347791" y="3676743"/>
            <a:ext cx="4572772" cy="289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7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7087" y="1651847"/>
            <a:ext cx="2723391" cy="73000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kern="1200" dirty="0">
                <a:solidFill>
                  <a:schemeClr val="tx1"/>
                </a:solidFill>
              </a:rPr>
              <a:t>Outer grey matter</a:t>
            </a:r>
            <a:r>
              <a:rPr lang="en-US" sz="2200" kern="1200" dirty="0">
                <a:solidFill>
                  <a:schemeClr val="tx1"/>
                </a:solidFill>
              </a:rPr>
              <a:t>: cerebellar </a:t>
            </a:r>
            <a:r>
              <a:rPr lang="en-US" sz="2200" u="sng" kern="1200" dirty="0">
                <a:solidFill>
                  <a:schemeClr val="tx1"/>
                </a:solidFill>
              </a:rPr>
              <a:t>cortex</a:t>
            </a:r>
            <a:endParaRPr lang="en-US" sz="2200" dirty="0"/>
          </a:p>
        </p:txBody>
      </p:sp>
      <p:sp>
        <p:nvSpPr>
          <p:cNvPr id="26" name="Rectangle 25"/>
          <p:cNvSpPr/>
          <p:nvPr/>
        </p:nvSpPr>
        <p:spPr>
          <a:xfrm>
            <a:off x="3475305" y="1650606"/>
            <a:ext cx="2921075" cy="730009"/>
          </a:xfrm>
          <a:prstGeom prst="rect">
            <a:avLst/>
          </a:prstGeom>
          <a:solidFill>
            <a:schemeClr val="bg1"/>
          </a:solidFill>
          <a:ln w="28575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kern="1200" dirty="0">
                <a:solidFill>
                  <a:schemeClr val="tx1"/>
                </a:solidFill>
              </a:rPr>
              <a:t>Inner white matter</a:t>
            </a:r>
            <a:r>
              <a:rPr lang="en-US" sz="2200" kern="1200" dirty="0">
                <a:solidFill>
                  <a:schemeClr val="tx1"/>
                </a:solidFill>
              </a:rPr>
              <a:t>: cerebellar </a:t>
            </a:r>
            <a:r>
              <a:rPr lang="en-US" sz="2200" u="sng" kern="1200" dirty="0">
                <a:solidFill>
                  <a:schemeClr val="tx1"/>
                </a:solidFill>
              </a:rPr>
              <a:t>medulla</a:t>
            </a:r>
            <a:endParaRPr lang="en-US" sz="2200" dirty="0"/>
          </a:p>
        </p:txBody>
      </p:sp>
      <p:sp>
        <p:nvSpPr>
          <p:cNvPr id="27" name="Rectangle 26"/>
          <p:cNvSpPr/>
          <p:nvPr/>
        </p:nvSpPr>
        <p:spPr>
          <a:xfrm>
            <a:off x="6525628" y="1655696"/>
            <a:ext cx="5083277" cy="1973901"/>
          </a:xfrm>
          <a:prstGeom prst="rect">
            <a:avLst/>
          </a:prstGeom>
          <a:solidFill>
            <a:schemeClr val="bg1"/>
          </a:solidFill>
          <a:ln w="28575">
            <a:solidFill>
              <a:srgbClr val="EDC5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200" b="1" kern="1200" dirty="0">
                <a:solidFill>
                  <a:schemeClr val="tx1"/>
                </a:solidFill>
              </a:rPr>
              <a:t>Deeply seated nuclei in white matter</a:t>
            </a:r>
            <a:r>
              <a:rPr lang="en-US" sz="2200" kern="1200" dirty="0">
                <a:solidFill>
                  <a:schemeClr val="tx1"/>
                </a:solidFill>
              </a:rPr>
              <a:t>:                    from medial to lateral:</a:t>
            </a:r>
          </a:p>
          <a:p>
            <a:pPr marL="609600" lvl="0" indent="-2540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kern="1200" dirty="0">
                <a:solidFill>
                  <a:srgbClr val="FF0000"/>
                </a:solidFill>
              </a:rPr>
              <a:t>Fastigial nucleus: </a:t>
            </a:r>
            <a:r>
              <a:rPr lang="en-GB" sz="1800" kern="1200" dirty="0">
                <a:solidFill>
                  <a:srgbClr val="FF0000"/>
                </a:solidFill>
              </a:rPr>
              <a:t>smallest one(most medial)</a:t>
            </a:r>
            <a:endParaRPr lang="en-US" sz="1800" kern="1200" dirty="0">
              <a:solidFill>
                <a:srgbClr val="FF0000"/>
              </a:solidFill>
            </a:endParaRPr>
          </a:p>
          <a:p>
            <a:pPr marL="609600" lvl="0" indent="-2540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kern="1200" dirty="0">
                <a:solidFill>
                  <a:schemeClr val="tx1"/>
                </a:solidFill>
              </a:rPr>
              <a:t>Globose nucleus.</a:t>
            </a:r>
          </a:p>
          <a:p>
            <a:pPr marL="609600" lvl="0" indent="-2540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kern="1200" dirty="0">
                <a:solidFill>
                  <a:schemeClr val="tx1"/>
                </a:solidFill>
              </a:rPr>
              <a:t>Emboliform nucleus.</a:t>
            </a:r>
          </a:p>
          <a:p>
            <a:pPr marL="609600" lvl="0" indent="-2540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kern="1200" dirty="0">
                <a:solidFill>
                  <a:schemeClr val="tx1"/>
                </a:solidFill>
              </a:rPr>
              <a:t>Dentate nucleus: </a:t>
            </a:r>
            <a:r>
              <a:rPr lang="en-US" sz="1800" b="1" kern="1200" dirty="0">
                <a:solidFill>
                  <a:schemeClr val="tx1"/>
                </a:solidFill>
              </a:rPr>
              <a:t>largest</a:t>
            </a:r>
            <a:r>
              <a:rPr lang="en-US" sz="1800" kern="1200" dirty="0">
                <a:solidFill>
                  <a:schemeClr val="tx1"/>
                </a:solidFill>
              </a:rPr>
              <a:t> one.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1E0020DF-9180-466C-91EF-85AABB8D8995}"/>
              </a:ext>
            </a:extLst>
          </p:cNvPr>
          <p:cNvCxnSpPr/>
          <p:nvPr/>
        </p:nvCxnSpPr>
        <p:spPr>
          <a:xfrm>
            <a:off x="7240832" y="2599825"/>
            <a:ext cx="154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B482F24B-9ED1-4534-8A0E-879B42D37C55}"/>
              </a:ext>
            </a:extLst>
          </p:cNvPr>
          <p:cNvCxnSpPr/>
          <p:nvPr/>
        </p:nvCxnSpPr>
        <p:spPr>
          <a:xfrm flipV="1">
            <a:off x="7240832" y="2923407"/>
            <a:ext cx="15480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16396942-23A4-4E1A-B54D-B8DB58DDC90A}"/>
              </a:ext>
            </a:extLst>
          </p:cNvPr>
          <p:cNvCxnSpPr/>
          <p:nvPr/>
        </p:nvCxnSpPr>
        <p:spPr>
          <a:xfrm>
            <a:off x="7241081" y="3234607"/>
            <a:ext cx="187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107895CB-16F6-41FE-8087-503AC42F614C}"/>
              </a:ext>
            </a:extLst>
          </p:cNvPr>
          <p:cNvCxnSpPr/>
          <p:nvPr/>
        </p:nvCxnSpPr>
        <p:spPr>
          <a:xfrm flipV="1">
            <a:off x="7240832" y="3564987"/>
            <a:ext cx="1512000" cy="48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D18C3A-9663-41ED-ADE7-6586EB56E1D7}"/>
              </a:ext>
            </a:extLst>
          </p:cNvPr>
          <p:cNvGrpSpPr/>
          <p:nvPr/>
        </p:nvGrpSpPr>
        <p:grpSpPr>
          <a:xfrm>
            <a:off x="543373" y="2515055"/>
            <a:ext cx="5853007" cy="3977820"/>
            <a:chOff x="821669" y="2550694"/>
            <a:chExt cx="6923829" cy="3977820"/>
          </a:xfrm>
        </p:grpSpPr>
        <p:pic>
          <p:nvPicPr>
            <p:cNvPr id="5" name="Content Placeholder 7" descr="5th &amp; 7th 019.jpg">
              <a:extLst>
                <a:ext uri="{FF2B5EF4-FFF2-40B4-BE49-F238E27FC236}">
                  <a16:creationId xmlns:a16="http://schemas.microsoft.com/office/drawing/2014/main" xmlns="" id="{3E715376-F6E7-445A-A432-CB6D52107E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88" r="47285"/>
            <a:stretch/>
          </p:blipFill>
          <p:spPr>
            <a:xfrm>
              <a:off x="865383" y="2550694"/>
              <a:ext cx="6875353" cy="3770663"/>
            </a:xfrm>
            <a:prstGeom prst="rect">
              <a:avLst/>
            </a:prstGeom>
            <a:ln w="38100" cap="sq">
              <a:noFill/>
            </a:ln>
            <a:effectLst/>
          </p:spPr>
        </p:pic>
        <p:sp>
          <p:nvSpPr>
            <p:cNvPr id="7" name="TextBox 14">
              <a:extLst>
                <a:ext uri="{FF2B5EF4-FFF2-40B4-BE49-F238E27FC236}">
                  <a16:creationId xmlns:a16="http://schemas.microsoft.com/office/drawing/2014/main" xmlns="" id="{A3330B55-0687-4FDB-84B7-138D13273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8979" y="3657432"/>
              <a:ext cx="1253247" cy="166846"/>
            </a:xfrm>
            <a:prstGeom prst="rect">
              <a:avLst/>
            </a:prstGeom>
            <a:noFill/>
            <a:ln w="28575">
              <a:solidFill>
                <a:srgbClr val="CC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8" name="TextBox 14">
              <a:extLst>
                <a:ext uri="{FF2B5EF4-FFF2-40B4-BE49-F238E27FC236}">
                  <a16:creationId xmlns:a16="http://schemas.microsoft.com/office/drawing/2014/main" xmlns="" id="{F52D1BF0-4AB1-41C6-B559-9FBD894E41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4915" y="6101847"/>
              <a:ext cx="1714594" cy="219509"/>
            </a:xfrm>
            <a:prstGeom prst="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H="1">
              <a:off x="838200" y="2550694"/>
              <a:ext cx="6902537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821669" y="6526564"/>
              <a:ext cx="6902534" cy="0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838202" y="2550694"/>
              <a:ext cx="0" cy="3973114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7745498" y="2550694"/>
              <a:ext cx="0" cy="3977820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75D9087-EAED-4398-9384-DE8D1FAB5023}"/>
              </a:ext>
            </a:extLst>
          </p:cNvPr>
          <p:cNvGrpSpPr/>
          <p:nvPr/>
        </p:nvGrpSpPr>
        <p:grpSpPr>
          <a:xfrm>
            <a:off x="6525628" y="3713640"/>
            <a:ext cx="5083278" cy="2776621"/>
            <a:chOff x="8087757" y="3747187"/>
            <a:chExt cx="3799443" cy="277662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6F89651A-FD2A-4BA5-8486-477143BF16C4}"/>
                </a:ext>
              </a:extLst>
            </p:cNvPr>
            <p:cNvGrpSpPr/>
            <p:nvPr/>
          </p:nvGrpSpPr>
          <p:grpSpPr>
            <a:xfrm>
              <a:off x="10044484" y="3890692"/>
              <a:ext cx="1842716" cy="2592827"/>
              <a:chOff x="7459838" y="4619397"/>
              <a:chExt cx="3208632" cy="2111040"/>
            </a:xfrm>
          </p:grpSpPr>
          <p:pic>
            <p:nvPicPr>
              <p:cNvPr id="29698" name="Picture 2" descr="https://juniperpublishers.com/apbij/images/APBIJ.MS.ID.555552.G001.png">
                <a:extLst>
                  <a:ext uri="{FF2B5EF4-FFF2-40B4-BE49-F238E27FC236}">
                    <a16:creationId xmlns:a16="http://schemas.microsoft.com/office/drawing/2014/main" xmlns="" id="{A823F4A5-F6E2-41C9-A5E4-5BDA6A1E51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96" t="10791" r="21545" b="30270"/>
              <a:stretch/>
            </p:blipFill>
            <p:spPr bwMode="auto">
              <a:xfrm>
                <a:off x="7459838" y="4619397"/>
                <a:ext cx="3208632" cy="21110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FBBAB6E4-BE3E-4DB5-9DE7-ABECBF244DB6}"/>
                  </a:ext>
                </a:extLst>
              </p:cNvPr>
              <p:cNvSpPr txBox="1"/>
              <p:nvPr/>
            </p:nvSpPr>
            <p:spPr>
              <a:xfrm>
                <a:off x="9709062" y="6365300"/>
                <a:ext cx="561372" cy="275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Extra</a:t>
                </a:r>
                <a:endPara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21" name="TextBox 14">
                <a:extLst>
                  <a:ext uri="{FF2B5EF4-FFF2-40B4-BE49-F238E27FC236}">
                    <a16:creationId xmlns:a16="http://schemas.microsoft.com/office/drawing/2014/main" xmlns="" id="{B4EECD39-80B4-42A2-A243-F361078309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95686" y="5646611"/>
                <a:ext cx="665088" cy="174085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dirty="0"/>
              </a:p>
            </p:txBody>
          </p:sp>
          <p:sp>
            <p:nvSpPr>
              <p:cNvPr id="22" name="TextBox 14">
                <a:extLst>
                  <a:ext uri="{FF2B5EF4-FFF2-40B4-BE49-F238E27FC236}">
                    <a16:creationId xmlns:a16="http://schemas.microsoft.com/office/drawing/2014/main" xmlns="" id="{155ED746-7D55-4DBB-BDC9-D10758709A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10499" y="5350769"/>
                <a:ext cx="808811" cy="193423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dirty="0"/>
              </a:p>
            </p:txBody>
          </p:sp>
          <p:sp>
            <p:nvSpPr>
              <p:cNvPr id="24" name="TextBox 14">
                <a:extLst>
                  <a:ext uri="{FF2B5EF4-FFF2-40B4-BE49-F238E27FC236}">
                    <a16:creationId xmlns:a16="http://schemas.microsoft.com/office/drawing/2014/main" xmlns="" id="{840BCEFE-9E05-400B-B86E-DD7F1D3FD9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45304" y="5091739"/>
                <a:ext cx="654625" cy="169371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dirty="0"/>
              </a:p>
            </p:txBody>
          </p:sp>
          <p:sp>
            <p:nvSpPr>
              <p:cNvPr id="25" name="TextBox 14">
                <a:extLst>
                  <a:ext uri="{FF2B5EF4-FFF2-40B4-BE49-F238E27FC236}">
                    <a16:creationId xmlns:a16="http://schemas.microsoft.com/office/drawing/2014/main" xmlns="" id="{26616EE7-026A-43EB-8E61-AB21D38C8E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25550" y="4763306"/>
                <a:ext cx="735052" cy="19944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75C65F68-FA22-4910-B3B5-F01322A4C189}"/>
                </a:ext>
              </a:extLst>
            </p:cNvPr>
            <p:cNvGrpSpPr/>
            <p:nvPr/>
          </p:nvGrpSpPr>
          <p:grpSpPr>
            <a:xfrm>
              <a:off x="8087757" y="3747187"/>
              <a:ext cx="1949082" cy="2736332"/>
              <a:chOff x="9261946" y="1795066"/>
              <a:chExt cx="2650654" cy="4123134"/>
            </a:xfrm>
          </p:grpSpPr>
          <p:pic>
            <p:nvPicPr>
              <p:cNvPr id="39" name="Content Placeholder 7" descr="5th &amp; 7th 019.jpg">
                <a:extLst>
                  <a:ext uri="{FF2B5EF4-FFF2-40B4-BE49-F238E27FC236}">
                    <a16:creationId xmlns:a16="http://schemas.microsoft.com/office/drawing/2014/main" xmlns="" id="{3E715376-F6E7-445A-A432-CB6D52107E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2457"/>
              <a:stretch/>
            </p:blipFill>
            <p:spPr>
              <a:xfrm>
                <a:off x="9261946" y="1795066"/>
                <a:ext cx="2650654" cy="4123134"/>
              </a:xfrm>
              <a:prstGeom prst="rect">
                <a:avLst/>
              </a:prstGeom>
              <a:ln w="38100" cap="sq">
                <a:noFill/>
              </a:ln>
              <a:effectLst/>
            </p:spPr>
          </p:pic>
          <p:sp>
            <p:nvSpPr>
              <p:cNvPr id="42" name="TextBox 14">
                <a:extLst>
                  <a:ext uri="{FF2B5EF4-FFF2-40B4-BE49-F238E27FC236}">
                    <a16:creationId xmlns:a16="http://schemas.microsoft.com/office/drawing/2014/main" xmlns="" id="{7A7A6114-0010-4480-BF3F-9BB0C908EB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59156" y="3119775"/>
                <a:ext cx="664469" cy="13941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dirty="0"/>
              </a:p>
            </p:txBody>
          </p:sp>
          <p:sp>
            <p:nvSpPr>
              <p:cNvPr id="43" name="TextBox 14">
                <a:extLst>
                  <a:ext uri="{FF2B5EF4-FFF2-40B4-BE49-F238E27FC236}">
                    <a16:creationId xmlns:a16="http://schemas.microsoft.com/office/drawing/2014/main" xmlns="" id="{FA31D543-1518-4886-8B54-851E1304EC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44246" y="3320356"/>
                <a:ext cx="612000" cy="144000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dirty="0"/>
              </a:p>
            </p:txBody>
          </p:sp>
          <p:sp>
            <p:nvSpPr>
              <p:cNvPr id="44" name="TextBox 14">
                <a:extLst>
                  <a:ext uri="{FF2B5EF4-FFF2-40B4-BE49-F238E27FC236}">
                    <a16:creationId xmlns:a16="http://schemas.microsoft.com/office/drawing/2014/main" xmlns="" id="{6E3A3B1B-6A20-4C92-A3AC-C3EA4B1919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67200" y="3493769"/>
                <a:ext cx="821550" cy="108000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dirty="0"/>
              </a:p>
            </p:txBody>
          </p:sp>
          <p:sp>
            <p:nvSpPr>
              <p:cNvPr id="45" name="TextBox 14">
                <a:extLst>
                  <a:ext uri="{FF2B5EF4-FFF2-40B4-BE49-F238E27FC236}">
                    <a16:creationId xmlns:a16="http://schemas.microsoft.com/office/drawing/2014/main" xmlns="" id="{0DF166CD-A0D1-4389-BA06-3A7815DD9B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06138" y="4030671"/>
                <a:ext cx="371512" cy="255579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dirty="0"/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8087757" y="3824278"/>
              <a:ext cx="3799443" cy="2699530"/>
            </a:xfrm>
            <a:prstGeom prst="rect">
              <a:avLst/>
            </a:prstGeom>
            <a:noFill/>
            <a:ln w="28575">
              <a:solidFill>
                <a:srgbClr val="EDC5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xmlns="" id="{999C7323-0F5E-475F-9561-F926B4F852E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Cerebellum</a:t>
            </a:r>
          </a:p>
          <a:p>
            <a:r>
              <a:rPr lang="en-US" sz="3200" b="1" dirty="0"/>
              <a:t>Constituents (Internal Structure and Nuclei of Cerebellum)</a:t>
            </a:r>
            <a:endParaRPr lang="en-GB" sz="3200" b="1" dirty="0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xmlns="" id="{F260D994-449B-43FC-8136-3401B6B5D723}"/>
              </a:ext>
            </a:extLst>
          </p:cNvPr>
          <p:cNvSpPr/>
          <p:nvPr/>
        </p:nvSpPr>
        <p:spPr>
          <a:xfrm>
            <a:off x="9154230" y="2805350"/>
            <a:ext cx="422693" cy="364798"/>
          </a:xfrm>
          <a:prstGeom prst="rightBrac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92D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3470155-9E8B-49CC-AE94-B9BD7AF865F9}"/>
              </a:ext>
            </a:extLst>
          </p:cNvPr>
          <p:cNvSpPr txBox="1"/>
          <p:nvPr/>
        </p:nvSpPr>
        <p:spPr>
          <a:xfrm>
            <a:off x="9539693" y="2864638"/>
            <a:ext cx="1698527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</a:rPr>
              <a:t>They have related functions</a:t>
            </a:r>
            <a:endParaRPr lang="ar-SA" sz="1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76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EBAA5A6-C3FD-4B78-AEF2-3C2F3F5E8669}"/>
              </a:ext>
            </a:extLst>
          </p:cNvPr>
          <p:cNvSpPr/>
          <p:nvPr/>
        </p:nvSpPr>
        <p:spPr>
          <a:xfrm>
            <a:off x="838200" y="1731451"/>
            <a:ext cx="52838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/>
              <a:t>The </a:t>
            </a:r>
            <a:r>
              <a:rPr lang="en-US" sz="2200" dirty="0">
                <a:latin typeface="Calibri" panose="020F0502020204030204"/>
              </a:rPr>
              <a:t>cerebellar cortex </a:t>
            </a:r>
            <a:r>
              <a:rPr lang="en-US" sz="2200" dirty="0"/>
              <a:t>is divided into </a:t>
            </a:r>
            <a:r>
              <a:rPr lang="en-US" sz="2200" b="1" dirty="0"/>
              <a:t>3 layers</a:t>
            </a:r>
            <a:r>
              <a:rPr lang="en-US" sz="2200" dirty="0"/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B3913FC-7B2E-4F3A-B0C7-9EED65F0EF36}"/>
              </a:ext>
            </a:extLst>
          </p:cNvPr>
          <p:cNvSpPr/>
          <p:nvPr/>
        </p:nvSpPr>
        <p:spPr>
          <a:xfrm>
            <a:off x="555038" y="2428783"/>
            <a:ext cx="3140475" cy="430887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marL="360000" indent="-360000">
              <a:buFontTx/>
              <a:buAutoNum type="arabicPeriod"/>
              <a:defRPr/>
            </a:pPr>
            <a:r>
              <a:rPr lang="en-US" sz="2200" b="1" dirty="0">
                <a:solidFill>
                  <a:schemeClr val="tx1"/>
                </a:solidFill>
                <a:latin typeface="+mn-lt"/>
              </a:rPr>
              <a:t>Outer molecular layer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E7BA8D-6560-4669-A5B8-1E95AEE8C378}"/>
              </a:ext>
            </a:extLst>
          </p:cNvPr>
          <p:cNvSpPr/>
          <p:nvPr/>
        </p:nvSpPr>
        <p:spPr>
          <a:xfrm>
            <a:off x="4116560" y="2447624"/>
            <a:ext cx="4214744" cy="430887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marL="360000" indent="-360000">
              <a:buFont typeface="+mj-lt"/>
              <a:buAutoNum type="arabicPeriod" startAt="2"/>
              <a:defRPr/>
            </a:pPr>
            <a:r>
              <a:rPr lang="en-US" sz="2200" b="1" dirty="0">
                <a:solidFill>
                  <a:schemeClr val="tx1"/>
                </a:solidFill>
                <a:latin typeface="+mn-lt"/>
              </a:rPr>
              <a:t>Intermediate Purkinje cell layer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70504AB-0BC1-4D91-8E11-4EF557624C70}"/>
              </a:ext>
            </a:extLst>
          </p:cNvPr>
          <p:cNvSpPr/>
          <p:nvPr/>
        </p:nvSpPr>
        <p:spPr>
          <a:xfrm>
            <a:off x="8752351" y="2428783"/>
            <a:ext cx="2887650" cy="430887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marL="360000" indent="-360000">
              <a:buFont typeface="+mj-lt"/>
              <a:buAutoNum type="arabicPeriod" startAt="3"/>
              <a:defRPr/>
            </a:pPr>
            <a:r>
              <a:rPr lang="en-US" sz="2200" b="1" dirty="0">
                <a:solidFill>
                  <a:schemeClr val="tx1"/>
                </a:solidFill>
                <a:latin typeface="+mn-lt"/>
              </a:rPr>
              <a:t>Inner granular layer</a:t>
            </a:r>
          </a:p>
        </p:txBody>
      </p:sp>
      <p:pic>
        <p:nvPicPr>
          <p:cNvPr id="8" name="Picture 2" descr="C:\Documents and Settings\me\My Documents\My Pictures\Picture12.jpg">
            <a:extLst>
              <a:ext uri="{FF2B5EF4-FFF2-40B4-BE49-F238E27FC236}">
                <a16:creationId xmlns:a16="http://schemas.microsoft.com/office/drawing/2014/main" xmlns="" id="{39C6A525-6061-44F3-84F4-AD4A51C52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700" y="3149304"/>
            <a:ext cx="5064681" cy="354171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72A6079-DDC0-4055-BCF2-5D9FEB710C07}"/>
              </a:ext>
            </a:extLst>
          </p:cNvPr>
          <p:cNvGrpSpPr/>
          <p:nvPr/>
        </p:nvGrpSpPr>
        <p:grpSpPr>
          <a:xfrm>
            <a:off x="6585035" y="3232643"/>
            <a:ext cx="4644546" cy="3375037"/>
            <a:chOff x="6872784" y="3179029"/>
            <a:chExt cx="4644546" cy="3375037"/>
          </a:xfrm>
        </p:grpSpPr>
        <p:pic>
          <p:nvPicPr>
            <p:cNvPr id="28674" name="Picture 2" descr="Image result for cerebellar cortex layers">
              <a:extLst>
                <a:ext uri="{FF2B5EF4-FFF2-40B4-BE49-F238E27FC236}">
                  <a16:creationId xmlns:a16="http://schemas.microsoft.com/office/drawing/2014/main" xmlns="" id="{3C5CD8AC-DE77-405C-B9A1-7B4FB8E4BF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2784" y="3179029"/>
              <a:ext cx="4644546" cy="3375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D9CD2CF-4B32-4E0A-A888-E4F4ADD6E5BE}"/>
                </a:ext>
              </a:extLst>
            </p:cNvPr>
            <p:cNvSpPr txBox="1"/>
            <p:nvPr/>
          </p:nvSpPr>
          <p:spPr>
            <a:xfrm>
              <a:off x="9699230" y="5991672"/>
              <a:ext cx="561372" cy="275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282C45C0-9DCD-4756-B8ED-7A15EDF965E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Cerebellum</a:t>
            </a:r>
          </a:p>
          <a:p>
            <a:r>
              <a:rPr lang="en-US" sz="3200" b="1" dirty="0"/>
              <a:t>Cerebellar Cortex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910117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My Documents\My Pictures\Picture12.jpg">
            <a:extLst>
              <a:ext uri="{FF2B5EF4-FFF2-40B4-BE49-F238E27FC236}">
                <a16:creationId xmlns:a16="http://schemas.microsoft.com/office/drawing/2014/main" xmlns="" id="{29D60E76-2610-432D-A5EB-F71EA1409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2014" r="2595" b="3427"/>
          <a:stretch/>
        </p:blipFill>
        <p:spPr bwMode="auto">
          <a:xfrm>
            <a:off x="3159272" y="1538256"/>
            <a:ext cx="5306306" cy="339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4FD5E44-D329-4592-B74B-65168FA98D10}"/>
              </a:ext>
            </a:extLst>
          </p:cNvPr>
          <p:cNvSpPr/>
          <p:nvPr/>
        </p:nvSpPr>
        <p:spPr>
          <a:xfrm>
            <a:off x="5652473" y="442850"/>
            <a:ext cx="5850414" cy="91226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200" b="1" dirty="0">
                <a:solidFill>
                  <a:schemeClr val="tx1"/>
                </a:solidFill>
                <a:latin typeface="+mj-lt"/>
              </a:rPr>
              <a:t>Climbing fibers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: </a:t>
            </a:r>
            <a:endParaRPr lang="ar-SA" sz="22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r>
              <a:rPr lang="en-US" sz="2200" u="sng" dirty="0">
                <a:solidFill>
                  <a:schemeClr val="tx1"/>
                </a:solidFill>
                <a:latin typeface="+mj-lt"/>
              </a:rPr>
              <a:t>from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inferior olivary nucleus, </a:t>
            </a:r>
            <a:r>
              <a:rPr lang="en-US" sz="2200" u="sng" dirty="0">
                <a:solidFill>
                  <a:schemeClr val="tx1"/>
                </a:solidFill>
                <a:latin typeface="+mj-lt"/>
              </a:rPr>
              <a:t>relay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to purkinje cells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E630484-D6A5-4D2D-BA70-82B5098E99E4}"/>
              </a:ext>
            </a:extLst>
          </p:cNvPr>
          <p:cNvSpPr/>
          <p:nvPr/>
        </p:nvSpPr>
        <p:spPr>
          <a:xfrm>
            <a:off x="674976" y="4932278"/>
            <a:ext cx="6754997" cy="176311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200" b="1" dirty="0">
                <a:solidFill>
                  <a:schemeClr val="tx1"/>
                </a:solidFill>
                <a:latin typeface="+mj-lt"/>
              </a:rPr>
              <a:t>Mossy fibers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: rest of fibers:</a:t>
            </a:r>
          </a:p>
          <a:p>
            <a:pPr marL="720000" indent="-360000">
              <a:buFontTx/>
              <a:buAutoNum type="arabicPeriod"/>
              <a:defRPr/>
            </a:pPr>
            <a:r>
              <a:rPr lang="en-US" sz="2000" u="sng" dirty="0">
                <a:solidFill>
                  <a:schemeClr val="tx1"/>
                </a:solidFill>
                <a:latin typeface="+mj-lt"/>
              </a:rPr>
              <a:t>From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vestibular nuclei</a:t>
            </a:r>
          </a:p>
          <a:p>
            <a:pPr marL="720000" indent="-360000">
              <a:buFontTx/>
              <a:buAutoNum type="arabicPeriod"/>
              <a:defRPr/>
            </a:pPr>
            <a:r>
              <a:rPr lang="en-US" sz="2000" u="sng" dirty="0">
                <a:solidFill>
                  <a:schemeClr val="tx1"/>
                </a:solidFill>
                <a:latin typeface="+mj-lt"/>
              </a:rPr>
              <a:t>From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spinal cord</a:t>
            </a:r>
          </a:p>
          <a:p>
            <a:pPr marL="720000" indent="-360000">
              <a:buFontTx/>
              <a:buAutoNum type="arabicPeriod"/>
              <a:defRPr/>
            </a:pPr>
            <a:r>
              <a:rPr lang="en-US" sz="2000" u="sng" dirty="0">
                <a:solidFill>
                  <a:schemeClr val="tx1"/>
                </a:solidFill>
                <a:latin typeface="+mj-lt"/>
              </a:rPr>
              <a:t>From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pons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recall :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corticopontocerebellar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marL="452438" indent="-187325"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They </a:t>
            </a:r>
            <a:r>
              <a:rPr lang="en-US" sz="2000" u="sng" dirty="0">
                <a:solidFill>
                  <a:schemeClr val="tx1"/>
                </a:solidFill>
                <a:latin typeface="+mj-lt"/>
              </a:rPr>
              <a:t>relay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to granule cells which in turn </a:t>
            </a:r>
            <a:r>
              <a:rPr lang="en-US" sz="2000" u="sng" dirty="0">
                <a:solidFill>
                  <a:schemeClr val="tx1"/>
                </a:solidFill>
                <a:latin typeface="+mj-lt"/>
              </a:rPr>
              <a:t>relay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to purkinje cells.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6CB3B78-0341-49E7-93C8-BEF333677A59}"/>
              </a:ext>
            </a:extLst>
          </p:cNvPr>
          <p:cNvGrpSpPr/>
          <p:nvPr/>
        </p:nvGrpSpPr>
        <p:grpSpPr>
          <a:xfrm>
            <a:off x="8442264" y="2521652"/>
            <a:ext cx="3366278" cy="2315897"/>
            <a:chOff x="10049951" y="3929551"/>
            <a:chExt cx="4109884" cy="2521077"/>
          </a:xfrm>
        </p:grpSpPr>
        <p:pic>
          <p:nvPicPr>
            <p:cNvPr id="30722" name="Picture 2" descr="Image result for inferior olivary nucleus">
              <a:extLst>
                <a:ext uri="{FF2B5EF4-FFF2-40B4-BE49-F238E27FC236}">
                  <a16:creationId xmlns:a16="http://schemas.microsoft.com/office/drawing/2014/main" xmlns="" id="{7693B48A-32FA-4DB6-BA01-0CB6BD5857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8" r="8618" b="62535"/>
            <a:stretch/>
          </p:blipFill>
          <p:spPr bwMode="auto">
            <a:xfrm>
              <a:off x="10049951" y="3929551"/>
              <a:ext cx="4109884" cy="2521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1CC5BAD-9616-4424-8590-C983E302CA68}"/>
                </a:ext>
              </a:extLst>
            </p:cNvPr>
            <p:cNvSpPr txBox="1"/>
            <p:nvPr/>
          </p:nvSpPr>
          <p:spPr>
            <a:xfrm>
              <a:off x="10428200" y="6175149"/>
              <a:ext cx="561372" cy="275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07ACBAC-2E4D-4DE1-BE43-BF4F8113D478}"/>
              </a:ext>
            </a:extLst>
          </p:cNvPr>
          <p:cNvCxnSpPr>
            <a:cxnSpLocks/>
          </p:cNvCxnSpPr>
          <p:nvPr/>
        </p:nvCxnSpPr>
        <p:spPr>
          <a:xfrm>
            <a:off x="9964445" y="1212798"/>
            <a:ext cx="940162" cy="0"/>
          </a:xfrm>
          <a:prstGeom prst="line">
            <a:avLst/>
          </a:prstGeom>
          <a:ln w="28575">
            <a:solidFill>
              <a:srgbClr val="F307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5" idx="2"/>
          </p:cNvCxnSpPr>
          <p:nvPr/>
        </p:nvCxnSpPr>
        <p:spPr>
          <a:xfrm flipH="1">
            <a:off x="6842948" y="1355118"/>
            <a:ext cx="1734732" cy="181027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stCxn id="6" idx="0"/>
          </p:cNvCxnSpPr>
          <p:nvPr/>
        </p:nvCxnSpPr>
        <p:spPr>
          <a:xfrm flipV="1">
            <a:off x="4052475" y="3679600"/>
            <a:ext cx="1492902" cy="125267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651100" y="5515897"/>
            <a:ext cx="3851787" cy="1179493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  <a:latin typeface="+mj-lt"/>
              </a:rPr>
              <a:t>Finally </a:t>
            </a:r>
            <a:r>
              <a:rPr lang="en-US" sz="2200" u="sng" dirty="0">
                <a:solidFill>
                  <a:srgbClr val="FF0000"/>
                </a:solidFill>
                <a:latin typeface="+mj-lt"/>
              </a:rPr>
              <a:t>all afferent fibers</a:t>
            </a:r>
            <a:r>
              <a:rPr lang="en-US" sz="2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passing </a:t>
            </a:r>
            <a:r>
              <a:rPr lang="en-US" sz="2200" dirty="0">
                <a:solidFill>
                  <a:srgbClr val="FF0000"/>
                </a:solidFill>
                <a:latin typeface="+mj-lt"/>
              </a:rPr>
              <a:t>through the medulla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u="sng" dirty="0">
                <a:solidFill>
                  <a:schemeClr val="tx1"/>
                </a:solidFill>
                <a:latin typeface="+mj-lt"/>
              </a:rPr>
              <a:t>relay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to </a:t>
            </a:r>
            <a:r>
              <a:rPr lang="en-US" sz="2200" b="1" dirty="0">
                <a:solidFill>
                  <a:schemeClr val="tx1"/>
                </a:solidFill>
                <a:latin typeface="+mj-lt"/>
              </a:rPr>
              <a:t>purkinje cells in the cortex. 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92143" y="2200821"/>
            <a:ext cx="600075" cy="192789"/>
          </a:xfrm>
          <a:prstGeom prst="rect">
            <a:avLst/>
          </a:prstGeom>
          <a:noFill/>
          <a:ln w="28575">
            <a:solidFill>
              <a:srgbClr val="F30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373960" y="1197342"/>
            <a:ext cx="2378116" cy="0"/>
          </a:xfrm>
          <a:prstGeom prst="line">
            <a:avLst/>
          </a:prstGeom>
          <a:ln w="28575">
            <a:solidFill>
              <a:srgbClr val="FF8AD8">
                <a:alpha val="85098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0742985" y="4349628"/>
            <a:ext cx="857624" cy="154455"/>
          </a:xfrm>
          <a:prstGeom prst="ellipse">
            <a:avLst/>
          </a:prstGeom>
          <a:noFill/>
          <a:ln w="28575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DD01A64-A864-4820-8392-EF237ACEA612}"/>
              </a:ext>
            </a:extLst>
          </p:cNvPr>
          <p:cNvSpPr/>
          <p:nvPr/>
        </p:nvSpPr>
        <p:spPr>
          <a:xfrm>
            <a:off x="934028" y="2297716"/>
            <a:ext cx="2390751" cy="195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>
                <a:latin typeface="+mj-lt"/>
              </a:rPr>
              <a:t>Afferent fibers: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Fibers coming into the cerebellum They are of two types: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mossy and climbing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0E02ADB3-0ECC-4270-8760-800C39967F0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Cerebellum</a:t>
            </a:r>
          </a:p>
          <a:p>
            <a:r>
              <a:rPr lang="en-US" sz="3200" b="1" dirty="0"/>
              <a:t>Cerebellar Medulla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739743918"/>
      </p:ext>
    </p:extLst>
  </p:cSld>
  <p:clrMapOvr>
    <a:masterClrMapping/>
  </p:clrMapOvr>
</p:sld>
</file>

<file path=ppt/theme/theme1.xml><?xml version="1.0" encoding="utf-8"?>
<a:theme xmlns:a="http://schemas.openxmlformats.org/drawingml/2006/main" name="Anatomy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4472C4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natomy theme" id="{68EEE0F6-2E35-43B6-9133-0B4A74E20A48}" vid="{B27160EC-9A0C-4108-8F54-5224000A1AB7}"/>
    </a:ext>
  </a:extLst>
</a:theme>
</file>

<file path=ppt/theme/theme2.xml><?xml version="1.0" encoding="utf-8"?>
<a:theme xmlns:a="http://schemas.openxmlformats.org/drawingml/2006/main" name="1_Anatomy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natomy theme" id="{7FC4F3DF-2817-4164-896C-C694E5EB36E6}" vid="{5C80C7F9-9027-4D3F-949C-98E70E22F05E}"/>
    </a:ext>
  </a:extLst>
</a:theme>
</file>

<file path=ppt/theme/theme3.xml><?xml version="1.0" encoding="utf-8"?>
<a:theme xmlns:a="http://schemas.openxmlformats.org/drawingml/2006/main" name="2_Anatomy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natomy theme" id="{7FC4F3DF-2817-4164-896C-C694E5EB36E6}" vid="{5C80C7F9-9027-4D3F-949C-98E70E22F05E}"/>
    </a:ext>
  </a:ext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Anatomy theme</Template>
  <TotalTime>2867</TotalTime>
  <Words>1526</Words>
  <Application>Microsoft Office PowerPoint</Application>
  <PresentationFormat>مخصص</PresentationFormat>
  <Paragraphs>302</Paragraphs>
  <Slides>22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22</vt:i4>
      </vt:variant>
    </vt:vector>
  </HeadingPairs>
  <TitlesOfParts>
    <vt:vector size="25" baseType="lpstr">
      <vt:lpstr>Anatomy theme</vt:lpstr>
      <vt:lpstr>1_Anatomy theme</vt:lpstr>
      <vt:lpstr>2_Anatomy theme</vt:lpstr>
      <vt:lpstr>عرض تقديمي في PowerPoint</vt:lpstr>
      <vt:lpstr>Objectives</vt:lpstr>
      <vt:lpstr>Cerebellum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000</dc:title>
  <dc:creator>Jawaher AbdulMohsen</dc:creator>
  <cp:lastModifiedBy>HP</cp:lastModifiedBy>
  <cp:revision>127</cp:revision>
  <dcterms:created xsi:type="dcterms:W3CDTF">2017-04-30T17:35:08Z</dcterms:created>
  <dcterms:modified xsi:type="dcterms:W3CDTF">2018-10-04T18:17:19Z</dcterms:modified>
</cp:coreProperties>
</file>